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58"/>
  </p:notesMasterIdLst>
  <p:handoutMasterIdLst>
    <p:handoutMasterId r:id="rId359"/>
  </p:handoutMasterIdLst>
  <p:sldIdLst>
    <p:sldId id="256" r:id="rId2"/>
    <p:sldId id="257" r:id="rId3"/>
    <p:sldId id="258" r:id="rId4"/>
    <p:sldId id="259" r:id="rId5"/>
    <p:sldId id="260" r:id="rId6"/>
    <p:sldId id="261" r:id="rId7"/>
    <p:sldId id="262" r:id="rId8"/>
    <p:sldId id="263" r:id="rId9"/>
    <p:sldId id="279" r:id="rId10"/>
    <p:sldId id="278" r:id="rId11"/>
    <p:sldId id="280" r:id="rId12"/>
    <p:sldId id="268" r:id="rId13"/>
    <p:sldId id="281" r:id="rId14"/>
    <p:sldId id="282" r:id="rId15"/>
    <p:sldId id="283" r:id="rId16"/>
    <p:sldId id="272" r:id="rId17"/>
    <p:sldId id="273" r:id="rId18"/>
    <p:sldId id="284" r:id="rId19"/>
    <p:sldId id="266" r:id="rId20"/>
    <p:sldId id="275" r:id="rId21"/>
    <p:sldId id="276" r:id="rId22"/>
    <p:sldId id="277"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1" r:id="rId80"/>
    <p:sldId id="342" r:id="rId81"/>
    <p:sldId id="343" r:id="rId82"/>
    <p:sldId id="344" r:id="rId83"/>
    <p:sldId id="345" r:id="rId84"/>
    <p:sldId id="346" r:id="rId85"/>
    <p:sldId id="347" r:id="rId86"/>
    <p:sldId id="348" r:id="rId87"/>
    <p:sldId id="349" r:id="rId88"/>
    <p:sldId id="350" r:id="rId89"/>
    <p:sldId id="351" r:id="rId90"/>
    <p:sldId id="352" r:id="rId91"/>
    <p:sldId id="353" r:id="rId92"/>
    <p:sldId id="354" r:id="rId93"/>
    <p:sldId id="355" r:id="rId94"/>
    <p:sldId id="356" r:id="rId95"/>
    <p:sldId id="357" r:id="rId96"/>
    <p:sldId id="358" r:id="rId97"/>
    <p:sldId id="359" r:id="rId98"/>
    <p:sldId id="360" r:id="rId99"/>
    <p:sldId id="361" r:id="rId100"/>
    <p:sldId id="362" r:id="rId101"/>
    <p:sldId id="363" r:id="rId102"/>
    <p:sldId id="364" r:id="rId103"/>
    <p:sldId id="365" r:id="rId104"/>
    <p:sldId id="366" r:id="rId105"/>
    <p:sldId id="367" r:id="rId106"/>
    <p:sldId id="368" r:id="rId107"/>
    <p:sldId id="369" r:id="rId108"/>
    <p:sldId id="370" r:id="rId109"/>
    <p:sldId id="371" r:id="rId110"/>
    <p:sldId id="372" r:id="rId111"/>
    <p:sldId id="373" r:id="rId112"/>
    <p:sldId id="374" r:id="rId113"/>
    <p:sldId id="375" r:id="rId114"/>
    <p:sldId id="376" r:id="rId115"/>
    <p:sldId id="377" r:id="rId116"/>
    <p:sldId id="378" r:id="rId117"/>
    <p:sldId id="379" r:id="rId118"/>
    <p:sldId id="380" r:id="rId119"/>
    <p:sldId id="381" r:id="rId120"/>
    <p:sldId id="382" r:id="rId121"/>
    <p:sldId id="383" r:id="rId122"/>
    <p:sldId id="384" r:id="rId123"/>
    <p:sldId id="385" r:id="rId124"/>
    <p:sldId id="386" r:id="rId125"/>
    <p:sldId id="387" r:id="rId126"/>
    <p:sldId id="388" r:id="rId127"/>
    <p:sldId id="389" r:id="rId128"/>
    <p:sldId id="390" r:id="rId129"/>
    <p:sldId id="391" r:id="rId130"/>
    <p:sldId id="392" r:id="rId131"/>
    <p:sldId id="393" r:id="rId132"/>
    <p:sldId id="394" r:id="rId133"/>
    <p:sldId id="395" r:id="rId134"/>
    <p:sldId id="396" r:id="rId135"/>
    <p:sldId id="397" r:id="rId136"/>
    <p:sldId id="398" r:id="rId137"/>
    <p:sldId id="399" r:id="rId138"/>
    <p:sldId id="400" r:id="rId139"/>
    <p:sldId id="401" r:id="rId140"/>
    <p:sldId id="402" r:id="rId141"/>
    <p:sldId id="403" r:id="rId142"/>
    <p:sldId id="404" r:id="rId143"/>
    <p:sldId id="405" r:id="rId144"/>
    <p:sldId id="406" r:id="rId145"/>
    <p:sldId id="407" r:id="rId146"/>
    <p:sldId id="408" r:id="rId147"/>
    <p:sldId id="409" r:id="rId148"/>
    <p:sldId id="410" r:id="rId149"/>
    <p:sldId id="411" r:id="rId150"/>
    <p:sldId id="412" r:id="rId151"/>
    <p:sldId id="413" r:id="rId152"/>
    <p:sldId id="414" r:id="rId153"/>
    <p:sldId id="415" r:id="rId154"/>
    <p:sldId id="416" r:id="rId155"/>
    <p:sldId id="417" r:id="rId156"/>
    <p:sldId id="418" r:id="rId157"/>
    <p:sldId id="419" r:id="rId158"/>
    <p:sldId id="420" r:id="rId159"/>
    <p:sldId id="421" r:id="rId160"/>
    <p:sldId id="422" r:id="rId161"/>
    <p:sldId id="423" r:id="rId162"/>
    <p:sldId id="424" r:id="rId163"/>
    <p:sldId id="425" r:id="rId164"/>
    <p:sldId id="426" r:id="rId165"/>
    <p:sldId id="427" r:id="rId166"/>
    <p:sldId id="428" r:id="rId167"/>
    <p:sldId id="429" r:id="rId168"/>
    <p:sldId id="430" r:id="rId169"/>
    <p:sldId id="431" r:id="rId170"/>
    <p:sldId id="432" r:id="rId171"/>
    <p:sldId id="433" r:id="rId172"/>
    <p:sldId id="434" r:id="rId173"/>
    <p:sldId id="435" r:id="rId174"/>
    <p:sldId id="436" r:id="rId175"/>
    <p:sldId id="437" r:id="rId176"/>
    <p:sldId id="438" r:id="rId177"/>
    <p:sldId id="439" r:id="rId178"/>
    <p:sldId id="440" r:id="rId179"/>
    <p:sldId id="441" r:id="rId180"/>
    <p:sldId id="442" r:id="rId181"/>
    <p:sldId id="443" r:id="rId182"/>
    <p:sldId id="444" r:id="rId183"/>
    <p:sldId id="445" r:id="rId184"/>
    <p:sldId id="446" r:id="rId185"/>
    <p:sldId id="447" r:id="rId186"/>
    <p:sldId id="448" r:id="rId187"/>
    <p:sldId id="449" r:id="rId188"/>
    <p:sldId id="450" r:id="rId189"/>
    <p:sldId id="451" r:id="rId190"/>
    <p:sldId id="452" r:id="rId191"/>
    <p:sldId id="453" r:id="rId192"/>
    <p:sldId id="454" r:id="rId193"/>
    <p:sldId id="455" r:id="rId194"/>
    <p:sldId id="456" r:id="rId195"/>
    <p:sldId id="457" r:id="rId196"/>
    <p:sldId id="458" r:id="rId197"/>
    <p:sldId id="459" r:id="rId198"/>
    <p:sldId id="460" r:id="rId199"/>
    <p:sldId id="461" r:id="rId200"/>
    <p:sldId id="462" r:id="rId201"/>
    <p:sldId id="463" r:id="rId202"/>
    <p:sldId id="464" r:id="rId203"/>
    <p:sldId id="465" r:id="rId204"/>
    <p:sldId id="466" r:id="rId205"/>
    <p:sldId id="467" r:id="rId206"/>
    <p:sldId id="468" r:id="rId207"/>
    <p:sldId id="469" r:id="rId208"/>
    <p:sldId id="470" r:id="rId209"/>
    <p:sldId id="471" r:id="rId210"/>
    <p:sldId id="472" r:id="rId211"/>
    <p:sldId id="473" r:id="rId212"/>
    <p:sldId id="474" r:id="rId213"/>
    <p:sldId id="475" r:id="rId214"/>
    <p:sldId id="476" r:id="rId215"/>
    <p:sldId id="477" r:id="rId216"/>
    <p:sldId id="478" r:id="rId217"/>
    <p:sldId id="479" r:id="rId218"/>
    <p:sldId id="480" r:id="rId219"/>
    <p:sldId id="481" r:id="rId220"/>
    <p:sldId id="482" r:id="rId221"/>
    <p:sldId id="483" r:id="rId222"/>
    <p:sldId id="484" r:id="rId223"/>
    <p:sldId id="485" r:id="rId224"/>
    <p:sldId id="486" r:id="rId225"/>
    <p:sldId id="487" r:id="rId226"/>
    <p:sldId id="488" r:id="rId227"/>
    <p:sldId id="489" r:id="rId228"/>
    <p:sldId id="490" r:id="rId229"/>
    <p:sldId id="491" r:id="rId230"/>
    <p:sldId id="492" r:id="rId231"/>
    <p:sldId id="493" r:id="rId232"/>
    <p:sldId id="494" r:id="rId233"/>
    <p:sldId id="495" r:id="rId234"/>
    <p:sldId id="496" r:id="rId235"/>
    <p:sldId id="497" r:id="rId236"/>
    <p:sldId id="498" r:id="rId237"/>
    <p:sldId id="499" r:id="rId238"/>
    <p:sldId id="500" r:id="rId239"/>
    <p:sldId id="501" r:id="rId240"/>
    <p:sldId id="502" r:id="rId241"/>
    <p:sldId id="503" r:id="rId242"/>
    <p:sldId id="504" r:id="rId243"/>
    <p:sldId id="505" r:id="rId244"/>
    <p:sldId id="506" r:id="rId245"/>
    <p:sldId id="507" r:id="rId246"/>
    <p:sldId id="508" r:id="rId247"/>
    <p:sldId id="509" r:id="rId248"/>
    <p:sldId id="510" r:id="rId249"/>
    <p:sldId id="511" r:id="rId250"/>
    <p:sldId id="512" r:id="rId251"/>
    <p:sldId id="513" r:id="rId252"/>
    <p:sldId id="514" r:id="rId253"/>
    <p:sldId id="515" r:id="rId254"/>
    <p:sldId id="516" r:id="rId255"/>
    <p:sldId id="517" r:id="rId256"/>
    <p:sldId id="518" r:id="rId257"/>
    <p:sldId id="519" r:id="rId258"/>
    <p:sldId id="520" r:id="rId259"/>
    <p:sldId id="521" r:id="rId260"/>
    <p:sldId id="522" r:id="rId261"/>
    <p:sldId id="523" r:id="rId262"/>
    <p:sldId id="524" r:id="rId263"/>
    <p:sldId id="525" r:id="rId264"/>
    <p:sldId id="526" r:id="rId265"/>
    <p:sldId id="527" r:id="rId266"/>
    <p:sldId id="528" r:id="rId267"/>
    <p:sldId id="529" r:id="rId268"/>
    <p:sldId id="530" r:id="rId269"/>
    <p:sldId id="531" r:id="rId270"/>
    <p:sldId id="532" r:id="rId271"/>
    <p:sldId id="533" r:id="rId272"/>
    <p:sldId id="534" r:id="rId273"/>
    <p:sldId id="535" r:id="rId274"/>
    <p:sldId id="536" r:id="rId275"/>
    <p:sldId id="537" r:id="rId276"/>
    <p:sldId id="538" r:id="rId277"/>
    <p:sldId id="539" r:id="rId278"/>
    <p:sldId id="540" r:id="rId279"/>
    <p:sldId id="541" r:id="rId280"/>
    <p:sldId id="542" r:id="rId281"/>
    <p:sldId id="543" r:id="rId282"/>
    <p:sldId id="544" r:id="rId283"/>
    <p:sldId id="545" r:id="rId284"/>
    <p:sldId id="546" r:id="rId285"/>
    <p:sldId id="547" r:id="rId286"/>
    <p:sldId id="548" r:id="rId287"/>
    <p:sldId id="549" r:id="rId288"/>
    <p:sldId id="550" r:id="rId289"/>
    <p:sldId id="551" r:id="rId290"/>
    <p:sldId id="552" r:id="rId291"/>
    <p:sldId id="553" r:id="rId292"/>
    <p:sldId id="554" r:id="rId293"/>
    <p:sldId id="555" r:id="rId294"/>
    <p:sldId id="556" r:id="rId295"/>
    <p:sldId id="557" r:id="rId296"/>
    <p:sldId id="558" r:id="rId297"/>
    <p:sldId id="559" r:id="rId298"/>
    <p:sldId id="560" r:id="rId299"/>
    <p:sldId id="561" r:id="rId300"/>
    <p:sldId id="562" r:id="rId301"/>
    <p:sldId id="563" r:id="rId302"/>
    <p:sldId id="564" r:id="rId303"/>
    <p:sldId id="565" r:id="rId304"/>
    <p:sldId id="566" r:id="rId305"/>
    <p:sldId id="567" r:id="rId306"/>
    <p:sldId id="568" r:id="rId307"/>
    <p:sldId id="569" r:id="rId308"/>
    <p:sldId id="570" r:id="rId309"/>
    <p:sldId id="571" r:id="rId310"/>
    <p:sldId id="572" r:id="rId311"/>
    <p:sldId id="573" r:id="rId312"/>
    <p:sldId id="574" r:id="rId313"/>
    <p:sldId id="575" r:id="rId314"/>
    <p:sldId id="576" r:id="rId315"/>
    <p:sldId id="577" r:id="rId316"/>
    <p:sldId id="578" r:id="rId317"/>
    <p:sldId id="579" r:id="rId318"/>
    <p:sldId id="580" r:id="rId319"/>
    <p:sldId id="581" r:id="rId320"/>
    <p:sldId id="582" r:id="rId321"/>
    <p:sldId id="583" r:id="rId322"/>
    <p:sldId id="584" r:id="rId323"/>
    <p:sldId id="585" r:id="rId324"/>
    <p:sldId id="586" r:id="rId325"/>
    <p:sldId id="587" r:id="rId326"/>
    <p:sldId id="588" r:id="rId327"/>
    <p:sldId id="589" r:id="rId328"/>
    <p:sldId id="590" r:id="rId329"/>
    <p:sldId id="591" r:id="rId330"/>
    <p:sldId id="592" r:id="rId331"/>
    <p:sldId id="593" r:id="rId332"/>
    <p:sldId id="594" r:id="rId333"/>
    <p:sldId id="595" r:id="rId334"/>
    <p:sldId id="596" r:id="rId335"/>
    <p:sldId id="597" r:id="rId336"/>
    <p:sldId id="598" r:id="rId337"/>
    <p:sldId id="599" r:id="rId338"/>
    <p:sldId id="600" r:id="rId339"/>
    <p:sldId id="601" r:id="rId340"/>
    <p:sldId id="602" r:id="rId341"/>
    <p:sldId id="603" r:id="rId342"/>
    <p:sldId id="604" r:id="rId343"/>
    <p:sldId id="605" r:id="rId344"/>
    <p:sldId id="606" r:id="rId345"/>
    <p:sldId id="607" r:id="rId346"/>
    <p:sldId id="608" r:id="rId347"/>
    <p:sldId id="609" r:id="rId348"/>
    <p:sldId id="610" r:id="rId349"/>
    <p:sldId id="611" r:id="rId350"/>
    <p:sldId id="612" r:id="rId351"/>
    <p:sldId id="613" r:id="rId352"/>
    <p:sldId id="614" r:id="rId353"/>
    <p:sldId id="615" r:id="rId354"/>
    <p:sldId id="616" r:id="rId355"/>
    <p:sldId id="617" r:id="rId356"/>
    <p:sldId id="618" r:id="rId357"/>
  </p:sldIdLst>
  <p:sldSz cx="9144000" cy="6858000" type="screen4x3"/>
  <p:notesSz cx="6858000" cy="9144000"/>
  <p:defaultTextStyle>
    <a:defPPr>
      <a:defRPr lang="en-US"/>
    </a:defPPr>
    <a:lvl1pPr algn="ctr" rtl="0" fontAlgn="base">
      <a:spcBef>
        <a:spcPct val="0"/>
      </a:spcBef>
      <a:spcAft>
        <a:spcPct val="0"/>
      </a:spcAft>
      <a:defRPr kern="1200">
        <a:solidFill>
          <a:schemeClr val="accent2"/>
        </a:solidFill>
        <a:latin typeface="Arial" panose="020B0604020202020204" pitchFamily="34" charset="0"/>
        <a:ea typeface="华文行楷" panose="02010800040101010101" pitchFamily="2" charset="-122"/>
        <a:cs typeface="+mn-cs"/>
      </a:defRPr>
    </a:lvl1pPr>
    <a:lvl2pPr marL="457200" algn="ctr" rtl="0" fontAlgn="base">
      <a:spcBef>
        <a:spcPct val="0"/>
      </a:spcBef>
      <a:spcAft>
        <a:spcPct val="0"/>
      </a:spcAft>
      <a:defRPr kern="1200">
        <a:solidFill>
          <a:schemeClr val="accent2"/>
        </a:solidFill>
        <a:latin typeface="Arial" panose="020B0604020202020204" pitchFamily="34" charset="0"/>
        <a:ea typeface="华文行楷" panose="02010800040101010101" pitchFamily="2" charset="-122"/>
        <a:cs typeface="+mn-cs"/>
      </a:defRPr>
    </a:lvl2pPr>
    <a:lvl3pPr marL="914400" algn="ctr" rtl="0" fontAlgn="base">
      <a:spcBef>
        <a:spcPct val="0"/>
      </a:spcBef>
      <a:spcAft>
        <a:spcPct val="0"/>
      </a:spcAft>
      <a:defRPr kern="1200">
        <a:solidFill>
          <a:schemeClr val="accent2"/>
        </a:solidFill>
        <a:latin typeface="Arial" panose="020B0604020202020204" pitchFamily="34" charset="0"/>
        <a:ea typeface="华文行楷" panose="02010800040101010101" pitchFamily="2" charset="-122"/>
        <a:cs typeface="+mn-cs"/>
      </a:defRPr>
    </a:lvl3pPr>
    <a:lvl4pPr marL="1371600" algn="ctr" rtl="0" fontAlgn="base">
      <a:spcBef>
        <a:spcPct val="0"/>
      </a:spcBef>
      <a:spcAft>
        <a:spcPct val="0"/>
      </a:spcAft>
      <a:defRPr kern="1200">
        <a:solidFill>
          <a:schemeClr val="accent2"/>
        </a:solidFill>
        <a:latin typeface="Arial" panose="020B0604020202020204" pitchFamily="34" charset="0"/>
        <a:ea typeface="华文行楷" panose="02010800040101010101" pitchFamily="2" charset="-122"/>
        <a:cs typeface="+mn-cs"/>
      </a:defRPr>
    </a:lvl4pPr>
    <a:lvl5pPr marL="1828800" algn="ctr" rtl="0" fontAlgn="base">
      <a:spcBef>
        <a:spcPct val="0"/>
      </a:spcBef>
      <a:spcAft>
        <a:spcPct val="0"/>
      </a:spcAft>
      <a:defRPr kern="1200">
        <a:solidFill>
          <a:schemeClr val="accent2"/>
        </a:solidFill>
        <a:latin typeface="Arial" panose="020B0604020202020204" pitchFamily="34" charset="0"/>
        <a:ea typeface="华文行楷" panose="02010800040101010101" pitchFamily="2" charset="-122"/>
        <a:cs typeface="+mn-cs"/>
      </a:defRPr>
    </a:lvl5pPr>
    <a:lvl6pPr marL="2286000" algn="l" defTabSz="914400" rtl="0" eaLnBrk="1" latinLnBrk="0" hangingPunct="1">
      <a:defRPr kern="1200">
        <a:solidFill>
          <a:schemeClr val="accent2"/>
        </a:solidFill>
        <a:latin typeface="Arial" panose="020B0604020202020204" pitchFamily="34" charset="0"/>
        <a:ea typeface="华文行楷" panose="02010800040101010101" pitchFamily="2" charset="-122"/>
        <a:cs typeface="+mn-cs"/>
      </a:defRPr>
    </a:lvl6pPr>
    <a:lvl7pPr marL="2743200" algn="l" defTabSz="914400" rtl="0" eaLnBrk="1" latinLnBrk="0" hangingPunct="1">
      <a:defRPr kern="1200">
        <a:solidFill>
          <a:schemeClr val="accent2"/>
        </a:solidFill>
        <a:latin typeface="Arial" panose="020B0604020202020204" pitchFamily="34" charset="0"/>
        <a:ea typeface="华文行楷" panose="02010800040101010101" pitchFamily="2" charset="-122"/>
        <a:cs typeface="+mn-cs"/>
      </a:defRPr>
    </a:lvl7pPr>
    <a:lvl8pPr marL="3200400" algn="l" defTabSz="914400" rtl="0" eaLnBrk="1" latinLnBrk="0" hangingPunct="1">
      <a:defRPr kern="1200">
        <a:solidFill>
          <a:schemeClr val="accent2"/>
        </a:solidFill>
        <a:latin typeface="Arial" panose="020B0604020202020204" pitchFamily="34" charset="0"/>
        <a:ea typeface="华文行楷" panose="02010800040101010101" pitchFamily="2" charset="-122"/>
        <a:cs typeface="+mn-cs"/>
      </a:defRPr>
    </a:lvl8pPr>
    <a:lvl9pPr marL="3657600" algn="l" defTabSz="914400" rtl="0" eaLnBrk="1" latinLnBrk="0" hangingPunct="1">
      <a:defRPr kern="1200">
        <a:solidFill>
          <a:schemeClr val="accent2"/>
        </a:solidFill>
        <a:latin typeface="Arial" panose="020B0604020202020204" pitchFamily="34" charset="0"/>
        <a:ea typeface="华文行楷" panose="020108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DDDDDD"/>
    <a:srgbClr val="663300"/>
    <a:srgbClr val="000066"/>
    <a:srgbClr val="990033"/>
    <a:srgbClr val="800000"/>
    <a:srgbClr val="990099"/>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68" autoAdjust="0"/>
    <p:restoredTop sz="93011" autoAdjust="0"/>
  </p:normalViewPr>
  <p:slideViewPr>
    <p:cSldViewPr>
      <p:cViewPr varScale="1">
        <p:scale>
          <a:sx n="80" d="100"/>
          <a:sy n="80" d="100"/>
        </p:scale>
        <p:origin x="109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handoutMaster" Target="handoutMasters/handoutMaster1.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presProps" Target="presProps.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viewProps" Target="viewProps.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theme" Target="theme/theme1.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tableStyles" Target="tableStyles.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notesMaster" Target="notesMasters/notesMaster1.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solidFill>
          <a:srgbClr val="C0C0C0"/>
        </a:solidFill>
        <a:ln w="3175">
          <a:solidFill>
            <a:schemeClr val="tx1"/>
          </a:solidFill>
          <a:prstDash val="solid"/>
        </a:ln>
      </c:spPr>
    </c:floor>
    <c:sideWall>
      <c:thickness val="0"/>
      <c:spPr>
        <a:noFill/>
        <a:ln w="12700">
          <a:solidFill>
            <a:schemeClr val="tx1"/>
          </a:solidFill>
          <a:prstDash val="solid"/>
        </a:ln>
      </c:spPr>
    </c:sideWall>
    <c:backWall>
      <c:thickness val="0"/>
      <c:spPr>
        <a:noFill/>
        <a:ln w="12700">
          <a:solidFill>
            <a:schemeClr val="tx1"/>
          </a:solidFill>
          <a:prstDash val="solid"/>
        </a:ln>
      </c:spPr>
    </c:backWall>
    <c:plotArea>
      <c:layout/>
      <c:bar3DChart>
        <c:barDir val="col"/>
        <c:grouping val="clustered"/>
        <c:varyColors val="0"/>
        <c:dLbls>
          <c:showLegendKey val="0"/>
          <c:showVal val="0"/>
          <c:showCatName val="0"/>
          <c:showSerName val="0"/>
          <c:showPercent val="0"/>
          <c:showBubbleSize val="0"/>
        </c:dLbls>
        <c:gapWidth val="150"/>
        <c:gapDepth val="0"/>
        <c:shape val="box"/>
        <c:axId val="150599039"/>
        <c:axId val="1"/>
        <c:axId val="0"/>
      </c:bar3DChart>
      <c:catAx>
        <c:axId val="150599039"/>
        <c:scaling>
          <c:orientation val="minMax"/>
        </c:scaling>
        <c:delete val="0"/>
        <c:axPos val="b"/>
        <c:majorTickMark val="in"/>
        <c:minorTickMark val="none"/>
        <c:tickLblPos val="low"/>
        <c:spPr>
          <a:ln w="3175">
            <a:solidFill>
              <a:schemeClr val="tx1"/>
            </a:solidFill>
            <a:prstDash val="solid"/>
          </a:ln>
        </c:spPr>
        <c:txPr>
          <a:bodyPr rot="0" vert="horz"/>
          <a:lstStyle/>
          <a:p>
            <a:pPr>
              <a:defRPr sz="1450" b="1" i="0" u="none" strike="noStrike" baseline="0">
                <a:solidFill>
                  <a:schemeClr val="tx1"/>
                </a:solidFill>
                <a:latin typeface="宋体"/>
                <a:ea typeface="宋体"/>
                <a:cs typeface="宋体"/>
              </a:defRPr>
            </a:pPr>
            <a:endParaRPr lang="en-US"/>
          </a:p>
        </c:txPr>
        <c:crossAx val="1"/>
        <c:crosses val="autoZero"/>
        <c:auto val="1"/>
        <c:lblAlgn val="ctr"/>
        <c:lblOffset val="100"/>
        <c:tickMarkSkip val="1"/>
        <c:noMultiLvlLbl val="0"/>
      </c:catAx>
      <c:valAx>
        <c:axId val="1"/>
        <c:scaling>
          <c:orientation val="minMax"/>
        </c:scaling>
        <c:delete val="0"/>
        <c:axPos val="l"/>
        <c:majorGridlines>
          <c:spPr>
            <a:ln w="3175">
              <a:solidFill>
                <a:schemeClr val="tx1"/>
              </a:solidFill>
              <a:prstDash val="solid"/>
            </a:ln>
          </c:spPr>
        </c:majorGridlines>
        <c:majorTickMark val="cross"/>
        <c:minorTickMark val="none"/>
        <c:tickLblPos val="nextTo"/>
        <c:spPr>
          <a:ln w="3175">
            <a:solidFill>
              <a:schemeClr val="tx1"/>
            </a:solidFill>
            <a:prstDash val="solid"/>
          </a:ln>
        </c:spPr>
        <c:txPr>
          <a:bodyPr rot="0" vert="horz"/>
          <a:lstStyle/>
          <a:p>
            <a:pPr>
              <a:defRPr sz="1450" b="1" i="0" u="none" strike="noStrike" baseline="0">
                <a:solidFill>
                  <a:schemeClr val="tx1"/>
                </a:solidFill>
                <a:latin typeface="宋体"/>
                <a:ea typeface="宋体"/>
                <a:cs typeface="宋体"/>
              </a:defRPr>
            </a:pPr>
            <a:endParaRPr lang="en-US"/>
          </a:p>
        </c:txPr>
        <c:crossAx val="150599039"/>
        <c:crosses val="autoZero"/>
        <c:crossBetween val="between"/>
      </c:valAx>
      <c:spPr>
        <a:noFill/>
        <a:ln w="25400">
          <a:noFill/>
        </a:ln>
      </c:spPr>
    </c:plotArea>
    <c:legend>
      <c:legendPos val="r"/>
      <c:layout>
        <c:manualLayout>
          <c:xMode val="edge"/>
          <c:yMode val="edge"/>
          <c:x val="0.83018867924528306"/>
          <c:y val="0.34574468085106386"/>
          <c:w val="0.15723270440251572"/>
          <c:h val="0.30851063829787234"/>
        </c:manualLayout>
      </c:layout>
      <c:overlay val="0"/>
      <c:spPr>
        <a:noFill/>
        <a:ln w="3175">
          <a:solidFill>
            <a:schemeClr val="tx1"/>
          </a:solidFill>
          <a:prstDash val="solid"/>
        </a:ln>
      </c:spPr>
      <c:txPr>
        <a:bodyPr/>
        <a:lstStyle/>
        <a:p>
          <a:pPr>
            <a:defRPr sz="1330" b="1" i="0" u="none" strike="noStrike" baseline="0">
              <a:solidFill>
                <a:schemeClr val="tx1"/>
              </a:solidFill>
              <a:latin typeface="宋体"/>
              <a:ea typeface="宋体"/>
              <a:cs typeface="宋体"/>
            </a:defRPr>
          </a:pPr>
          <a:endParaRPr lang="en-US"/>
        </a:p>
      </c:txPr>
    </c:legend>
    <c:plotVisOnly val="1"/>
    <c:dispBlanksAs val="gap"/>
    <c:showDLblsOverMax val="0"/>
  </c:chart>
  <c:spPr>
    <a:noFill/>
    <a:ln>
      <a:noFill/>
    </a:ln>
  </c:spPr>
  <c:txPr>
    <a:bodyPr/>
    <a:lstStyle/>
    <a:p>
      <a:pPr>
        <a:defRPr sz="1450" b="1" i="0" u="none" strike="noStrike" baseline="0">
          <a:solidFill>
            <a:schemeClr val="tx1"/>
          </a:solidFill>
          <a:latin typeface="宋体"/>
          <a:ea typeface="宋体"/>
          <a:cs typeface="宋体"/>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00.vml.rels><?xml version="1.0" encoding="UTF-8" standalone="yes"?>
<Relationships xmlns="http://schemas.openxmlformats.org/package/2006/relationships"><Relationship Id="rId2" Type="http://schemas.openxmlformats.org/officeDocument/2006/relationships/image" Target="../media/image280.wmf"/><Relationship Id="rId1" Type="http://schemas.openxmlformats.org/officeDocument/2006/relationships/image" Target="../media/image279.wmf"/></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281.wmf"/></Relationships>
</file>

<file path=ppt/drawings/_rels/vmlDrawing102.vml.rels><?xml version="1.0" encoding="UTF-8" standalone="yes"?>
<Relationships xmlns="http://schemas.openxmlformats.org/package/2006/relationships"><Relationship Id="rId3" Type="http://schemas.openxmlformats.org/officeDocument/2006/relationships/image" Target="../media/image284.wmf"/><Relationship Id="rId2" Type="http://schemas.openxmlformats.org/officeDocument/2006/relationships/image" Target="../media/image283.wmf"/><Relationship Id="rId1" Type="http://schemas.openxmlformats.org/officeDocument/2006/relationships/image" Target="../media/image282.wmf"/><Relationship Id="rId6" Type="http://schemas.openxmlformats.org/officeDocument/2006/relationships/image" Target="../media/image287.png"/><Relationship Id="rId5" Type="http://schemas.openxmlformats.org/officeDocument/2006/relationships/image" Target="../media/image286.wmf"/><Relationship Id="rId4" Type="http://schemas.openxmlformats.org/officeDocument/2006/relationships/image" Target="../media/image285.wmf"/></Relationships>
</file>

<file path=ppt/drawings/_rels/vmlDrawing103.vml.rels><?xml version="1.0" encoding="UTF-8" standalone="yes"?>
<Relationships xmlns="http://schemas.openxmlformats.org/package/2006/relationships"><Relationship Id="rId3" Type="http://schemas.openxmlformats.org/officeDocument/2006/relationships/image" Target="../media/image290.wmf"/><Relationship Id="rId2" Type="http://schemas.openxmlformats.org/officeDocument/2006/relationships/image" Target="../media/image289.wmf"/><Relationship Id="rId1" Type="http://schemas.openxmlformats.org/officeDocument/2006/relationships/image" Target="../media/image288.wmf"/></Relationships>
</file>

<file path=ppt/drawings/_rels/vmlDrawing104.vml.rels><?xml version="1.0" encoding="UTF-8" standalone="yes"?>
<Relationships xmlns="http://schemas.openxmlformats.org/package/2006/relationships"><Relationship Id="rId2" Type="http://schemas.openxmlformats.org/officeDocument/2006/relationships/image" Target="../media/image297.wmf"/><Relationship Id="rId1" Type="http://schemas.openxmlformats.org/officeDocument/2006/relationships/image" Target="../media/image296.w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298.wmf"/></Relationships>
</file>

<file path=ppt/drawings/_rels/vmlDrawing106.vml.rels><?xml version="1.0" encoding="UTF-8" standalone="yes"?>
<Relationships xmlns="http://schemas.openxmlformats.org/package/2006/relationships"><Relationship Id="rId2" Type="http://schemas.openxmlformats.org/officeDocument/2006/relationships/image" Target="../media/image301.wmf"/><Relationship Id="rId1" Type="http://schemas.openxmlformats.org/officeDocument/2006/relationships/image" Target="../media/image30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image" Target="../media/image45.wmf"/><Relationship Id="rId3" Type="http://schemas.openxmlformats.org/officeDocument/2006/relationships/image" Target="../media/image35.wmf"/><Relationship Id="rId7" Type="http://schemas.openxmlformats.org/officeDocument/2006/relationships/image" Target="../media/image39.wmf"/><Relationship Id="rId12" Type="http://schemas.openxmlformats.org/officeDocument/2006/relationships/image" Target="../media/image44.wmf"/><Relationship Id="rId2" Type="http://schemas.openxmlformats.org/officeDocument/2006/relationships/image" Target="../media/image34.wmf"/><Relationship Id="rId1" Type="http://schemas.openxmlformats.org/officeDocument/2006/relationships/image" Target="../media/image28.wmf"/><Relationship Id="rId6" Type="http://schemas.openxmlformats.org/officeDocument/2006/relationships/image" Target="../media/image38.wmf"/><Relationship Id="rId11" Type="http://schemas.openxmlformats.org/officeDocument/2006/relationships/image" Target="../media/image43.wmf"/><Relationship Id="rId5" Type="http://schemas.openxmlformats.org/officeDocument/2006/relationships/image" Target="../media/image37.wmf"/><Relationship Id="rId10" Type="http://schemas.openxmlformats.org/officeDocument/2006/relationships/image" Target="../media/image42.wmf"/><Relationship Id="rId4" Type="http://schemas.openxmlformats.org/officeDocument/2006/relationships/image" Target="../media/image36.wmf"/><Relationship Id="rId9"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image" Target="../media/image73.wmf"/><Relationship Id="rId3" Type="http://schemas.openxmlformats.org/officeDocument/2006/relationships/image" Target="../media/image63.wmf"/><Relationship Id="rId7" Type="http://schemas.openxmlformats.org/officeDocument/2006/relationships/image" Target="../media/image67.wmf"/><Relationship Id="rId12" Type="http://schemas.openxmlformats.org/officeDocument/2006/relationships/image" Target="../media/image72.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11" Type="http://schemas.openxmlformats.org/officeDocument/2006/relationships/image" Target="../media/image71.wmf"/><Relationship Id="rId5" Type="http://schemas.openxmlformats.org/officeDocument/2006/relationships/image" Target="../media/image65.wmf"/><Relationship Id="rId10" Type="http://schemas.openxmlformats.org/officeDocument/2006/relationships/image" Target="../media/image70.wmf"/><Relationship Id="rId4" Type="http://schemas.openxmlformats.org/officeDocument/2006/relationships/image" Target="../media/image64.wmf"/><Relationship Id="rId9" Type="http://schemas.openxmlformats.org/officeDocument/2006/relationships/image" Target="../media/image69.wmf"/><Relationship Id="rId14" Type="http://schemas.openxmlformats.org/officeDocument/2006/relationships/image" Target="../media/image7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5" Type="http://schemas.openxmlformats.org/officeDocument/2006/relationships/image" Target="../media/image79.wmf"/><Relationship Id="rId4" Type="http://schemas.openxmlformats.org/officeDocument/2006/relationships/image" Target="../media/image78.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76.wmf"/><Relationship Id="rId1" Type="http://schemas.openxmlformats.org/officeDocument/2006/relationships/image" Target="../media/image83.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1.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image" Target="../media/image104.wmf"/><Relationship Id="rId7" Type="http://schemas.openxmlformats.org/officeDocument/2006/relationships/image" Target="../media/image108.wmf"/><Relationship Id="rId2" Type="http://schemas.openxmlformats.org/officeDocument/2006/relationships/image" Target="../media/image103.wmf"/><Relationship Id="rId1" Type="http://schemas.openxmlformats.org/officeDocument/2006/relationships/image" Target="../media/image102.wmf"/><Relationship Id="rId6" Type="http://schemas.openxmlformats.org/officeDocument/2006/relationships/image" Target="../media/image107.wmf"/><Relationship Id="rId5" Type="http://schemas.openxmlformats.org/officeDocument/2006/relationships/image" Target="../media/image106.wmf"/><Relationship Id="rId4" Type="http://schemas.openxmlformats.org/officeDocument/2006/relationships/image" Target="../media/image105.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4" Type="http://schemas.openxmlformats.org/officeDocument/2006/relationships/image" Target="../media/image116.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19.wmf"/><Relationship Id="rId1" Type="http://schemas.openxmlformats.org/officeDocument/2006/relationships/image" Target="../media/image118.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4" Type="http://schemas.openxmlformats.org/officeDocument/2006/relationships/image" Target="../media/image123.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135.wmf"/><Relationship Id="rId13" Type="http://schemas.openxmlformats.org/officeDocument/2006/relationships/image" Target="../media/image140.wmf"/><Relationship Id="rId3" Type="http://schemas.openxmlformats.org/officeDocument/2006/relationships/image" Target="../media/image130.wmf"/><Relationship Id="rId7" Type="http://schemas.openxmlformats.org/officeDocument/2006/relationships/image" Target="../media/image134.wmf"/><Relationship Id="rId12" Type="http://schemas.openxmlformats.org/officeDocument/2006/relationships/image" Target="../media/image139.wmf"/><Relationship Id="rId2" Type="http://schemas.openxmlformats.org/officeDocument/2006/relationships/image" Target="../media/image129.wmf"/><Relationship Id="rId1" Type="http://schemas.openxmlformats.org/officeDocument/2006/relationships/image" Target="../media/image128.wmf"/><Relationship Id="rId6" Type="http://schemas.openxmlformats.org/officeDocument/2006/relationships/image" Target="../media/image133.wmf"/><Relationship Id="rId11" Type="http://schemas.openxmlformats.org/officeDocument/2006/relationships/image" Target="../media/image138.wmf"/><Relationship Id="rId5" Type="http://schemas.openxmlformats.org/officeDocument/2006/relationships/image" Target="../media/image132.wmf"/><Relationship Id="rId15" Type="http://schemas.openxmlformats.org/officeDocument/2006/relationships/image" Target="../media/image142.wmf"/><Relationship Id="rId10" Type="http://schemas.openxmlformats.org/officeDocument/2006/relationships/image" Target="../media/image137.wmf"/><Relationship Id="rId4" Type="http://schemas.openxmlformats.org/officeDocument/2006/relationships/image" Target="../media/image131.wmf"/><Relationship Id="rId9" Type="http://schemas.openxmlformats.org/officeDocument/2006/relationships/image" Target="../media/image136.wmf"/><Relationship Id="rId14" Type="http://schemas.openxmlformats.org/officeDocument/2006/relationships/image" Target="../media/image141.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image" Target="../media/image133.wmf"/><Relationship Id="rId7" Type="http://schemas.openxmlformats.org/officeDocument/2006/relationships/image" Target="../media/image137.wmf"/><Relationship Id="rId12" Type="http://schemas.openxmlformats.org/officeDocument/2006/relationships/image" Target="../media/image144.wmf"/><Relationship Id="rId2" Type="http://schemas.openxmlformats.org/officeDocument/2006/relationships/image" Target="../media/image132.wmf"/><Relationship Id="rId1" Type="http://schemas.openxmlformats.org/officeDocument/2006/relationships/image" Target="../media/image143.wmf"/><Relationship Id="rId6" Type="http://schemas.openxmlformats.org/officeDocument/2006/relationships/image" Target="../media/image136.wmf"/><Relationship Id="rId11" Type="http://schemas.openxmlformats.org/officeDocument/2006/relationships/image" Target="../media/image141.wmf"/><Relationship Id="rId5" Type="http://schemas.openxmlformats.org/officeDocument/2006/relationships/image" Target="../media/image135.wmf"/><Relationship Id="rId10" Type="http://schemas.openxmlformats.org/officeDocument/2006/relationships/image" Target="../media/image140.wmf"/><Relationship Id="rId4" Type="http://schemas.openxmlformats.org/officeDocument/2006/relationships/image" Target="../media/image134.wmf"/><Relationship Id="rId9" Type="http://schemas.openxmlformats.org/officeDocument/2006/relationships/image" Target="../media/image139.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49.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52.wmf"/><Relationship Id="rId1" Type="http://schemas.openxmlformats.org/officeDocument/2006/relationships/image" Target="../media/image151.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5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60.wmf"/><Relationship Id="rId1" Type="http://schemas.openxmlformats.org/officeDocument/2006/relationships/image" Target="../media/image159.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62.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63.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64.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65.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167.wmf"/><Relationship Id="rId1" Type="http://schemas.openxmlformats.org/officeDocument/2006/relationships/image" Target="../media/image166.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68.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68.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70.wmf"/><Relationship Id="rId1" Type="http://schemas.openxmlformats.org/officeDocument/2006/relationships/image" Target="../media/image16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71.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175.wmf"/><Relationship Id="rId1" Type="http://schemas.openxmlformats.org/officeDocument/2006/relationships/image" Target="../media/image174.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76.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77.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76.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78.png"/></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180.wmf"/><Relationship Id="rId1" Type="http://schemas.openxmlformats.org/officeDocument/2006/relationships/image" Target="../media/image179.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82.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74.w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8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191.wmf"/><Relationship Id="rId1" Type="http://schemas.openxmlformats.org/officeDocument/2006/relationships/image" Target="../media/image190.w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92.wmf"/></Relationships>
</file>

<file path=ppt/drawings/_rels/vmlDrawing72.vml.rels><?xml version="1.0" encoding="UTF-8" standalone="yes"?>
<Relationships xmlns="http://schemas.openxmlformats.org/package/2006/relationships"><Relationship Id="rId2" Type="http://schemas.openxmlformats.org/officeDocument/2006/relationships/image" Target="../media/image194.wmf"/><Relationship Id="rId1" Type="http://schemas.openxmlformats.org/officeDocument/2006/relationships/image" Target="../media/image193.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198.wmf"/><Relationship Id="rId2" Type="http://schemas.openxmlformats.org/officeDocument/2006/relationships/image" Target="../media/image197.wmf"/><Relationship Id="rId1" Type="http://schemas.openxmlformats.org/officeDocument/2006/relationships/image" Target="../media/image196.wmf"/></Relationships>
</file>

<file path=ppt/drawings/_rels/vmlDrawing74.vml.rels><?xml version="1.0" encoding="UTF-8" standalone="yes"?>
<Relationships xmlns="http://schemas.openxmlformats.org/package/2006/relationships"><Relationship Id="rId2" Type="http://schemas.openxmlformats.org/officeDocument/2006/relationships/image" Target="../media/image201.wmf"/><Relationship Id="rId1" Type="http://schemas.openxmlformats.org/officeDocument/2006/relationships/image" Target="../media/image200.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208.wmf"/></Relationships>
</file>

<file path=ppt/drawings/_rels/vmlDrawing77.vml.rels><?xml version="1.0" encoding="UTF-8" standalone="yes"?>
<Relationships xmlns="http://schemas.openxmlformats.org/package/2006/relationships"><Relationship Id="rId2" Type="http://schemas.openxmlformats.org/officeDocument/2006/relationships/image" Target="../media/image210.wmf"/><Relationship Id="rId1" Type="http://schemas.openxmlformats.org/officeDocument/2006/relationships/image" Target="../media/image209.w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11.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214.wmf"/><Relationship Id="rId2" Type="http://schemas.openxmlformats.org/officeDocument/2006/relationships/image" Target="../media/image213.wmf"/><Relationship Id="rId1" Type="http://schemas.openxmlformats.org/officeDocument/2006/relationships/image" Target="../media/image212.wmf"/><Relationship Id="rId4" Type="http://schemas.openxmlformats.org/officeDocument/2006/relationships/image" Target="../media/image2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216.w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218.wmf"/></Relationships>
</file>

<file path=ppt/drawings/_rels/vmlDrawing82.vml.rels><?xml version="1.0" encoding="UTF-8" standalone="yes"?>
<Relationships xmlns="http://schemas.openxmlformats.org/package/2006/relationships"><Relationship Id="rId3" Type="http://schemas.openxmlformats.org/officeDocument/2006/relationships/image" Target="../media/image222.wmf"/><Relationship Id="rId2" Type="http://schemas.openxmlformats.org/officeDocument/2006/relationships/image" Target="../media/image221.wmf"/><Relationship Id="rId1" Type="http://schemas.openxmlformats.org/officeDocument/2006/relationships/image" Target="../media/image220.wmf"/><Relationship Id="rId5" Type="http://schemas.openxmlformats.org/officeDocument/2006/relationships/image" Target="../media/image224.wmf"/><Relationship Id="rId4" Type="http://schemas.openxmlformats.org/officeDocument/2006/relationships/image" Target="../media/image223.wmf"/></Relationships>
</file>

<file path=ppt/drawings/_rels/vmlDrawing83.vml.rels><?xml version="1.0" encoding="UTF-8" standalone="yes"?>
<Relationships xmlns="http://schemas.openxmlformats.org/package/2006/relationships"><Relationship Id="rId2" Type="http://schemas.openxmlformats.org/officeDocument/2006/relationships/image" Target="../media/image227.wmf"/><Relationship Id="rId1" Type="http://schemas.openxmlformats.org/officeDocument/2006/relationships/image" Target="../media/image226.wmf"/></Relationships>
</file>

<file path=ppt/drawings/_rels/vmlDrawing84.vml.rels><?xml version="1.0" encoding="UTF-8" standalone="yes"?>
<Relationships xmlns="http://schemas.openxmlformats.org/package/2006/relationships"><Relationship Id="rId3" Type="http://schemas.openxmlformats.org/officeDocument/2006/relationships/image" Target="../media/image230.wmf"/><Relationship Id="rId2" Type="http://schemas.openxmlformats.org/officeDocument/2006/relationships/image" Target="../media/image229.wmf"/><Relationship Id="rId1" Type="http://schemas.openxmlformats.org/officeDocument/2006/relationships/image" Target="../media/image228.wmf"/><Relationship Id="rId4" Type="http://schemas.openxmlformats.org/officeDocument/2006/relationships/image" Target="../media/image231.w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232.wmf"/></Relationships>
</file>

<file path=ppt/drawings/_rels/vmlDrawing86.vml.rels><?xml version="1.0" encoding="UTF-8" standalone="yes"?>
<Relationships xmlns="http://schemas.openxmlformats.org/package/2006/relationships"><Relationship Id="rId3" Type="http://schemas.openxmlformats.org/officeDocument/2006/relationships/image" Target="../media/image235.wmf"/><Relationship Id="rId2" Type="http://schemas.openxmlformats.org/officeDocument/2006/relationships/image" Target="../media/image234.wmf"/><Relationship Id="rId1" Type="http://schemas.openxmlformats.org/officeDocument/2006/relationships/image" Target="../media/image233.wmf"/></Relationships>
</file>

<file path=ppt/drawings/_rels/vmlDrawing87.vml.rels><?xml version="1.0" encoding="UTF-8" standalone="yes"?>
<Relationships xmlns="http://schemas.openxmlformats.org/package/2006/relationships"><Relationship Id="rId3" Type="http://schemas.openxmlformats.org/officeDocument/2006/relationships/image" Target="../media/image238.wmf"/><Relationship Id="rId2" Type="http://schemas.openxmlformats.org/officeDocument/2006/relationships/image" Target="../media/image237.wmf"/><Relationship Id="rId1" Type="http://schemas.openxmlformats.org/officeDocument/2006/relationships/image" Target="../media/image236.wmf"/><Relationship Id="rId6" Type="http://schemas.openxmlformats.org/officeDocument/2006/relationships/image" Target="../media/image241.wmf"/><Relationship Id="rId5" Type="http://schemas.openxmlformats.org/officeDocument/2006/relationships/image" Target="../media/image240.wmf"/><Relationship Id="rId4" Type="http://schemas.openxmlformats.org/officeDocument/2006/relationships/image" Target="../media/image239.w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238.wmf"/></Relationships>
</file>

<file path=ppt/drawings/_rels/vmlDrawing89.vml.rels><?xml version="1.0" encoding="UTF-8" standalone="yes"?>
<Relationships xmlns="http://schemas.openxmlformats.org/package/2006/relationships"><Relationship Id="rId3" Type="http://schemas.openxmlformats.org/officeDocument/2006/relationships/image" Target="../media/image244.wmf"/><Relationship Id="rId7" Type="http://schemas.openxmlformats.org/officeDocument/2006/relationships/image" Target="../media/image248.wmf"/><Relationship Id="rId2" Type="http://schemas.openxmlformats.org/officeDocument/2006/relationships/image" Target="../media/image243.wmf"/><Relationship Id="rId1" Type="http://schemas.openxmlformats.org/officeDocument/2006/relationships/image" Target="../media/image242.wmf"/><Relationship Id="rId6" Type="http://schemas.openxmlformats.org/officeDocument/2006/relationships/image" Target="../media/image247.wmf"/><Relationship Id="rId5" Type="http://schemas.openxmlformats.org/officeDocument/2006/relationships/image" Target="../media/image246.wmf"/><Relationship Id="rId4" Type="http://schemas.openxmlformats.org/officeDocument/2006/relationships/image" Target="../media/image24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252.wmf"/><Relationship Id="rId2" Type="http://schemas.openxmlformats.org/officeDocument/2006/relationships/image" Target="../media/image251.wmf"/><Relationship Id="rId1" Type="http://schemas.openxmlformats.org/officeDocument/2006/relationships/image" Target="../media/image250.wmf"/><Relationship Id="rId4" Type="http://schemas.openxmlformats.org/officeDocument/2006/relationships/image" Target="../media/image253.w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254.wmf"/></Relationships>
</file>

<file path=ppt/drawings/_rels/vmlDrawing92.vml.rels><?xml version="1.0" encoding="UTF-8" standalone="yes"?>
<Relationships xmlns="http://schemas.openxmlformats.org/package/2006/relationships"><Relationship Id="rId2" Type="http://schemas.openxmlformats.org/officeDocument/2006/relationships/image" Target="../media/image256.wmf"/><Relationship Id="rId1" Type="http://schemas.openxmlformats.org/officeDocument/2006/relationships/image" Target="../media/image255.wmf"/></Relationships>
</file>

<file path=ppt/drawings/_rels/vmlDrawing93.vml.rels><?xml version="1.0" encoding="UTF-8" standalone="yes"?>
<Relationships xmlns="http://schemas.openxmlformats.org/package/2006/relationships"><Relationship Id="rId2" Type="http://schemas.openxmlformats.org/officeDocument/2006/relationships/image" Target="../media/image260.wmf"/><Relationship Id="rId1" Type="http://schemas.openxmlformats.org/officeDocument/2006/relationships/image" Target="../media/image259.w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262.wmf"/></Relationships>
</file>

<file path=ppt/drawings/_rels/vmlDrawing95.vml.rels><?xml version="1.0" encoding="UTF-8" standalone="yes"?>
<Relationships xmlns="http://schemas.openxmlformats.org/package/2006/relationships"><Relationship Id="rId3" Type="http://schemas.openxmlformats.org/officeDocument/2006/relationships/image" Target="../media/image265.wmf"/><Relationship Id="rId2" Type="http://schemas.openxmlformats.org/officeDocument/2006/relationships/image" Target="../media/image264.wmf"/><Relationship Id="rId1" Type="http://schemas.openxmlformats.org/officeDocument/2006/relationships/image" Target="../media/image263.w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266.wmf"/></Relationships>
</file>

<file path=ppt/drawings/_rels/vmlDrawing97.vml.rels><?xml version="1.0" encoding="UTF-8" standalone="yes"?>
<Relationships xmlns="http://schemas.openxmlformats.org/package/2006/relationships"><Relationship Id="rId3" Type="http://schemas.openxmlformats.org/officeDocument/2006/relationships/image" Target="../media/image269.wmf"/><Relationship Id="rId2" Type="http://schemas.openxmlformats.org/officeDocument/2006/relationships/image" Target="../media/image268.wmf"/><Relationship Id="rId1" Type="http://schemas.openxmlformats.org/officeDocument/2006/relationships/image" Target="../media/image267.wmf"/><Relationship Id="rId4" Type="http://schemas.openxmlformats.org/officeDocument/2006/relationships/image" Target="../media/image270.wmf"/></Relationships>
</file>

<file path=ppt/drawings/_rels/vmlDrawing98.vml.rels><?xml version="1.0" encoding="UTF-8" standalone="yes"?>
<Relationships xmlns="http://schemas.openxmlformats.org/package/2006/relationships"><Relationship Id="rId2" Type="http://schemas.openxmlformats.org/officeDocument/2006/relationships/image" Target="../media/image272.wmf"/><Relationship Id="rId1" Type="http://schemas.openxmlformats.org/officeDocument/2006/relationships/image" Target="../media/image271.wmf"/></Relationships>
</file>

<file path=ppt/drawings/_rels/vmlDrawing99.vml.rels><?xml version="1.0" encoding="UTF-8" standalone="yes"?>
<Relationships xmlns="http://schemas.openxmlformats.org/package/2006/relationships"><Relationship Id="rId3" Type="http://schemas.openxmlformats.org/officeDocument/2006/relationships/image" Target="../media/image275.wmf"/><Relationship Id="rId2" Type="http://schemas.openxmlformats.org/officeDocument/2006/relationships/image" Target="../media/image274.wmf"/><Relationship Id="rId1" Type="http://schemas.openxmlformats.org/officeDocument/2006/relationships/image" Target="../media/image273.wmf"/><Relationship Id="rId6" Type="http://schemas.openxmlformats.org/officeDocument/2006/relationships/image" Target="../media/image278.wmf"/><Relationship Id="rId5" Type="http://schemas.openxmlformats.org/officeDocument/2006/relationships/image" Target="../media/image277.wmf"/><Relationship Id="rId4" Type="http://schemas.openxmlformats.org/officeDocument/2006/relationships/image" Target="../media/image27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A210DBD6-D22B-4D01-99D5-E4246763C0D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smtClean="0">
                <a:solidFill>
                  <a:schemeClr val="tx1"/>
                </a:solidFill>
                <a:latin typeface="Times New Roman" charset="0"/>
                <a:ea typeface="宋体" pitchFamily="2" charset="-122"/>
              </a:defRPr>
            </a:lvl1pPr>
          </a:lstStyle>
          <a:p>
            <a:pPr>
              <a:defRPr/>
            </a:pPr>
            <a:endParaRPr lang="zh-CN" altLang="en-US"/>
          </a:p>
        </p:txBody>
      </p:sp>
      <p:sp>
        <p:nvSpPr>
          <p:cNvPr id="108547" name="Rectangle 3">
            <a:extLst>
              <a:ext uri="{FF2B5EF4-FFF2-40B4-BE49-F238E27FC236}">
                <a16:creationId xmlns:a16="http://schemas.microsoft.com/office/drawing/2014/main" id="{E4A4A9E7-943B-4680-83DA-BAFBCDD444E1}"/>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smtClean="0">
                <a:solidFill>
                  <a:schemeClr val="tx1"/>
                </a:solidFill>
                <a:latin typeface="Times New Roman" charset="0"/>
                <a:ea typeface="宋体" pitchFamily="2" charset="-122"/>
              </a:defRPr>
            </a:lvl1pPr>
          </a:lstStyle>
          <a:p>
            <a:pPr>
              <a:defRPr/>
            </a:pPr>
            <a:endParaRPr lang="en-US" altLang="zh-CN"/>
          </a:p>
        </p:txBody>
      </p:sp>
      <p:sp>
        <p:nvSpPr>
          <p:cNvPr id="108548" name="Rectangle 4">
            <a:extLst>
              <a:ext uri="{FF2B5EF4-FFF2-40B4-BE49-F238E27FC236}">
                <a16:creationId xmlns:a16="http://schemas.microsoft.com/office/drawing/2014/main" id="{1D65B3B0-2E3E-4075-BAE2-5A08F3BAE6BF}"/>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smtClean="0">
                <a:solidFill>
                  <a:schemeClr val="tx1"/>
                </a:solidFill>
                <a:latin typeface="Times New Roman" charset="0"/>
                <a:ea typeface="宋体" pitchFamily="2" charset="-122"/>
              </a:defRPr>
            </a:lvl1pPr>
          </a:lstStyle>
          <a:p>
            <a:pPr>
              <a:defRPr/>
            </a:pPr>
            <a:endParaRPr lang="en-US" altLang="zh-CN"/>
          </a:p>
        </p:txBody>
      </p:sp>
      <p:sp>
        <p:nvSpPr>
          <p:cNvPr id="108549" name="Rectangle 5">
            <a:extLst>
              <a:ext uri="{FF2B5EF4-FFF2-40B4-BE49-F238E27FC236}">
                <a16:creationId xmlns:a16="http://schemas.microsoft.com/office/drawing/2014/main" id="{CEA32705-8A69-4C69-8030-A582C9F40A03}"/>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solidFill>
                  <a:schemeClr val="tx1"/>
                </a:solidFill>
                <a:latin typeface="Times New Roman" panose="02020603050405020304" pitchFamily="18" charset="0"/>
                <a:ea typeface="宋体" panose="02010600030101010101" pitchFamily="2" charset="-122"/>
              </a:defRPr>
            </a:lvl1pPr>
          </a:lstStyle>
          <a:p>
            <a:fld id="{BDD451FA-A1E4-4C10-A66A-93B02B6BE5D3}"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6D6900D-A514-49EA-A681-A92D7994A75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smtClean="0">
                <a:solidFill>
                  <a:schemeClr val="tx1"/>
                </a:solidFill>
                <a:latin typeface="Times New Roman" charset="0"/>
                <a:ea typeface="宋体" pitchFamily="2" charset="-122"/>
              </a:defRPr>
            </a:lvl1pPr>
          </a:lstStyle>
          <a:p>
            <a:pPr>
              <a:defRPr/>
            </a:pPr>
            <a:endParaRPr lang="zh-CN" altLang="en-US"/>
          </a:p>
        </p:txBody>
      </p:sp>
      <p:sp>
        <p:nvSpPr>
          <p:cNvPr id="26627" name="Rectangle 3">
            <a:extLst>
              <a:ext uri="{FF2B5EF4-FFF2-40B4-BE49-F238E27FC236}">
                <a16:creationId xmlns:a16="http://schemas.microsoft.com/office/drawing/2014/main" id="{C72165DE-9DBA-48A6-8EAB-71990EEC62BA}"/>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smtClean="0">
                <a:solidFill>
                  <a:schemeClr val="tx1"/>
                </a:solidFill>
                <a:latin typeface="Times New Roman" charset="0"/>
                <a:ea typeface="宋体" pitchFamily="2" charset="-122"/>
              </a:defRPr>
            </a:lvl1pPr>
          </a:lstStyle>
          <a:p>
            <a:pPr>
              <a:defRPr/>
            </a:pPr>
            <a:endParaRPr lang="en-US" altLang="zh-CN"/>
          </a:p>
        </p:txBody>
      </p:sp>
      <p:sp>
        <p:nvSpPr>
          <p:cNvPr id="366596" name="Rectangle 4">
            <a:extLst>
              <a:ext uri="{FF2B5EF4-FFF2-40B4-BE49-F238E27FC236}">
                <a16:creationId xmlns:a16="http://schemas.microsoft.com/office/drawing/2014/main" id="{33115D3D-B99E-4F6D-B75F-8114BD8EC3ED}"/>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9" name="Rectangle 5">
            <a:extLst>
              <a:ext uri="{FF2B5EF4-FFF2-40B4-BE49-F238E27FC236}">
                <a16:creationId xmlns:a16="http://schemas.microsoft.com/office/drawing/2014/main" id="{6BCA2495-0685-4CF7-AFC3-A1FD1AFEF9D4}"/>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6630" name="Rectangle 6">
            <a:extLst>
              <a:ext uri="{FF2B5EF4-FFF2-40B4-BE49-F238E27FC236}">
                <a16:creationId xmlns:a16="http://schemas.microsoft.com/office/drawing/2014/main" id="{1B18CEDA-602D-4FA0-A338-C90BE0F651A5}"/>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smtClean="0">
                <a:solidFill>
                  <a:schemeClr val="tx1"/>
                </a:solidFill>
                <a:latin typeface="Times New Roman" charset="0"/>
                <a:ea typeface="宋体" pitchFamily="2" charset="-122"/>
              </a:defRPr>
            </a:lvl1pPr>
          </a:lstStyle>
          <a:p>
            <a:pPr>
              <a:defRPr/>
            </a:pPr>
            <a:endParaRPr lang="en-US" altLang="zh-CN"/>
          </a:p>
        </p:txBody>
      </p:sp>
      <p:sp>
        <p:nvSpPr>
          <p:cNvPr id="26631" name="Rectangle 7">
            <a:extLst>
              <a:ext uri="{FF2B5EF4-FFF2-40B4-BE49-F238E27FC236}">
                <a16:creationId xmlns:a16="http://schemas.microsoft.com/office/drawing/2014/main" id="{23D51EC5-7C02-413B-8F82-2AA4E5BC2761}"/>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solidFill>
                  <a:schemeClr val="tx1"/>
                </a:solidFill>
                <a:latin typeface="Times New Roman" panose="02020603050405020304" pitchFamily="18" charset="0"/>
                <a:ea typeface="宋体" panose="02010600030101010101" pitchFamily="2" charset="-122"/>
              </a:defRPr>
            </a:lvl1pPr>
          </a:lstStyle>
          <a:p>
            <a:fld id="{B3F0EB82-3DF2-4982-BC4A-E73AEC8DCEEC}"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a:extLst>
              <a:ext uri="{FF2B5EF4-FFF2-40B4-BE49-F238E27FC236}">
                <a16:creationId xmlns:a16="http://schemas.microsoft.com/office/drawing/2014/main" id="{62E7543E-865F-4FCC-B6C6-D32770320C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08BBFF3C-1F73-401F-9413-7A6D31EC1EDB}" type="slidenum">
              <a:rPr lang="zh-CN" altLang="en-US">
                <a:solidFill>
                  <a:schemeClr val="tx1"/>
                </a:solidFill>
                <a:latin typeface="Times New Roman" panose="02020603050405020304" pitchFamily="18" charset="0"/>
                <a:ea typeface="宋体" panose="02010600030101010101" pitchFamily="2" charset="-122"/>
              </a:rPr>
              <a:pPr eaLnBrk="1" hangingPunct="1"/>
              <a:t>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67619" name="Rectangle 2">
            <a:extLst>
              <a:ext uri="{FF2B5EF4-FFF2-40B4-BE49-F238E27FC236}">
                <a16:creationId xmlns:a16="http://schemas.microsoft.com/office/drawing/2014/main" id="{5890F371-0096-4081-9532-C4224F9565CF}"/>
              </a:ext>
            </a:extLst>
          </p:cNvPr>
          <p:cNvSpPr>
            <a:spLocks noChangeArrowheads="1" noTextEdit="1"/>
          </p:cNvSpPr>
          <p:nvPr>
            <p:ph type="sldImg"/>
          </p:nvPr>
        </p:nvSpPr>
        <p:spPr>
          <a:ln/>
        </p:spPr>
      </p:sp>
      <p:sp>
        <p:nvSpPr>
          <p:cNvPr id="367620" name="Rectangle 3">
            <a:extLst>
              <a:ext uri="{FF2B5EF4-FFF2-40B4-BE49-F238E27FC236}">
                <a16:creationId xmlns:a16="http://schemas.microsoft.com/office/drawing/2014/main" id="{C19769F8-AD39-4B48-965C-1F8C30F4E4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Times New Roman" panose="02020603050405020304" pitchFamily="18" charset="0"/>
              </a:rPr>
              <a:t>欢迎辞</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7">
            <a:extLst>
              <a:ext uri="{FF2B5EF4-FFF2-40B4-BE49-F238E27FC236}">
                <a16:creationId xmlns:a16="http://schemas.microsoft.com/office/drawing/2014/main" id="{7FE3F892-D00A-4DD2-99FC-11A7291811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23D29FA2-471F-4EB0-8D8C-212511DC689E}" type="slidenum">
              <a:rPr lang="zh-CN" altLang="en-US">
                <a:solidFill>
                  <a:schemeClr val="tx1"/>
                </a:solidFill>
                <a:latin typeface="Times New Roman" panose="02020603050405020304" pitchFamily="18" charset="0"/>
                <a:ea typeface="宋体" panose="02010600030101010101" pitchFamily="2" charset="-122"/>
              </a:rPr>
              <a:pPr eaLnBrk="1" hangingPunct="1"/>
              <a:t>23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68643" name="Rectangle 2">
            <a:extLst>
              <a:ext uri="{FF2B5EF4-FFF2-40B4-BE49-F238E27FC236}">
                <a16:creationId xmlns:a16="http://schemas.microsoft.com/office/drawing/2014/main" id="{2D8FA563-62F5-4657-87E2-A70C9BAB6B28}"/>
              </a:ext>
            </a:extLst>
          </p:cNvPr>
          <p:cNvSpPr>
            <a:spLocks noChangeArrowheads="1" noTextEdit="1"/>
          </p:cNvSpPr>
          <p:nvPr>
            <p:ph type="sldImg"/>
          </p:nvPr>
        </p:nvSpPr>
        <p:spPr>
          <a:ln/>
        </p:spPr>
      </p:sp>
      <p:sp>
        <p:nvSpPr>
          <p:cNvPr id="368644" name="Rectangle 3">
            <a:extLst>
              <a:ext uri="{FF2B5EF4-FFF2-40B4-BE49-F238E27FC236}">
                <a16:creationId xmlns:a16="http://schemas.microsoft.com/office/drawing/2014/main" id="{7A78605A-908D-457C-B725-3E5492E97A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Times New Roman" panose="02020603050405020304" pitchFamily="18" charset="0"/>
              </a:rPr>
              <a:t>欢迎辞</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a:extLst>
              <a:ext uri="{FF2B5EF4-FFF2-40B4-BE49-F238E27FC236}">
                <a16:creationId xmlns:a16="http://schemas.microsoft.com/office/drawing/2014/main" id="{7AF00BA1-5899-4848-B0E6-7EB9458208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758B0889-AAFF-4166-8081-0FAA2C84A267}" type="slidenum">
              <a:rPr lang="zh-CN" altLang="en-US">
                <a:solidFill>
                  <a:schemeClr val="tx1"/>
                </a:solidFill>
                <a:latin typeface="Times New Roman" panose="02020603050405020304" pitchFamily="18" charset="0"/>
                <a:ea typeface="宋体" panose="02010600030101010101" pitchFamily="2" charset="-122"/>
              </a:rPr>
              <a:pPr eaLnBrk="1" hangingPunct="1"/>
              <a:t>78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69667" name="Rectangle 2">
            <a:extLst>
              <a:ext uri="{FF2B5EF4-FFF2-40B4-BE49-F238E27FC236}">
                <a16:creationId xmlns:a16="http://schemas.microsoft.com/office/drawing/2014/main" id="{726FB394-0D3D-4246-A6ED-570F947F9778}"/>
              </a:ext>
            </a:extLst>
          </p:cNvPr>
          <p:cNvSpPr>
            <a:spLocks noChangeArrowheads="1" noTextEdit="1"/>
          </p:cNvSpPr>
          <p:nvPr>
            <p:ph type="sldImg"/>
          </p:nvPr>
        </p:nvSpPr>
        <p:spPr>
          <a:ln/>
        </p:spPr>
      </p:sp>
      <p:sp>
        <p:nvSpPr>
          <p:cNvPr id="369668" name="Rectangle 3">
            <a:extLst>
              <a:ext uri="{FF2B5EF4-FFF2-40B4-BE49-F238E27FC236}">
                <a16:creationId xmlns:a16="http://schemas.microsoft.com/office/drawing/2014/main" id="{43A763D1-066D-4A55-9A0A-397D54EAC8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Times New Roman" panose="02020603050405020304" pitchFamily="18" charset="0"/>
              </a:rPr>
              <a:t>欢迎辞</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7">
            <a:extLst>
              <a:ext uri="{FF2B5EF4-FFF2-40B4-BE49-F238E27FC236}">
                <a16:creationId xmlns:a16="http://schemas.microsoft.com/office/drawing/2014/main" id="{5AEB2B4F-BA2F-4551-B5A2-1CE82F66F7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25E01757-1ACC-4E05-B060-11C8CDE78EAD}" type="slidenum">
              <a:rPr lang="zh-CN" altLang="en-US">
                <a:solidFill>
                  <a:schemeClr val="tx1"/>
                </a:solidFill>
                <a:latin typeface="Times New Roman" panose="02020603050405020304" pitchFamily="18" charset="0"/>
                <a:ea typeface="宋体" panose="02010600030101010101" pitchFamily="2" charset="-122"/>
              </a:rPr>
              <a:pPr eaLnBrk="1" hangingPunct="1"/>
              <a:t>184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70691" name="Rectangle 2">
            <a:extLst>
              <a:ext uri="{FF2B5EF4-FFF2-40B4-BE49-F238E27FC236}">
                <a16:creationId xmlns:a16="http://schemas.microsoft.com/office/drawing/2014/main" id="{08826DD4-6DB4-471F-A3E5-A8ED96F9DBAE}"/>
              </a:ext>
            </a:extLst>
          </p:cNvPr>
          <p:cNvSpPr>
            <a:spLocks noChangeArrowheads="1" noTextEdit="1"/>
          </p:cNvSpPr>
          <p:nvPr>
            <p:ph type="sldImg"/>
          </p:nvPr>
        </p:nvSpPr>
        <p:spPr>
          <a:ln/>
        </p:spPr>
      </p:sp>
      <p:sp>
        <p:nvSpPr>
          <p:cNvPr id="370692" name="Rectangle 3">
            <a:extLst>
              <a:ext uri="{FF2B5EF4-FFF2-40B4-BE49-F238E27FC236}">
                <a16:creationId xmlns:a16="http://schemas.microsoft.com/office/drawing/2014/main" id="{9B81FA6D-F9F6-49FA-839D-BA6E9634CB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Times New Roman" panose="02020603050405020304" pitchFamily="18" charset="0"/>
              </a:rPr>
              <a:t>欢迎辞</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7">
            <a:extLst>
              <a:ext uri="{FF2B5EF4-FFF2-40B4-BE49-F238E27FC236}">
                <a16:creationId xmlns:a16="http://schemas.microsoft.com/office/drawing/2014/main" id="{95438CD9-CFC5-408F-A5AC-02A5B0AD74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9E308788-1DF8-4FD1-BD20-9CE80F36B871}" type="slidenum">
              <a:rPr lang="zh-CN" altLang="en-US">
                <a:solidFill>
                  <a:schemeClr val="tx1"/>
                </a:solidFill>
                <a:latin typeface="Times New Roman" panose="02020603050405020304" pitchFamily="18" charset="0"/>
                <a:ea typeface="宋体" panose="02010600030101010101" pitchFamily="2" charset="-122"/>
              </a:rPr>
              <a:pPr eaLnBrk="1" hangingPunct="1"/>
              <a:t>254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71715" name="Rectangle 2">
            <a:extLst>
              <a:ext uri="{FF2B5EF4-FFF2-40B4-BE49-F238E27FC236}">
                <a16:creationId xmlns:a16="http://schemas.microsoft.com/office/drawing/2014/main" id="{D3483C9E-040B-422C-8665-F31B8FC6FA1B}"/>
              </a:ext>
            </a:extLst>
          </p:cNvPr>
          <p:cNvSpPr>
            <a:spLocks noChangeArrowheads="1" noTextEdit="1"/>
          </p:cNvSpPr>
          <p:nvPr>
            <p:ph type="sldImg"/>
          </p:nvPr>
        </p:nvSpPr>
        <p:spPr>
          <a:ln/>
        </p:spPr>
      </p:sp>
      <p:sp>
        <p:nvSpPr>
          <p:cNvPr id="371716" name="Rectangle 3">
            <a:extLst>
              <a:ext uri="{FF2B5EF4-FFF2-40B4-BE49-F238E27FC236}">
                <a16:creationId xmlns:a16="http://schemas.microsoft.com/office/drawing/2014/main" id="{910930A3-A24A-4A9D-8B7A-6D13A4F918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Times New Roman" panose="02020603050405020304" pitchFamily="18" charset="0"/>
              </a:rPr>
              <a:t>欢迎辞</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7">
            <a:extLst>
              <a:ext uri="{FF2B5EF4-FFF2-40B4-BE49-F238E27FC236}">
                <a16:creationId xmlns:a16="http://schemas.microsoft.com/office/drawing/2014/main" id="{B04587FC-2AF0-4C04-BAA2-D7AAA0C6D4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7A100EEF-D3B7-4A97-805B-4D0B713BFD51}" type="slidenum">
              <a:rPr lang="zh-CN" altLang="en-US">
                <a:solidFill>
                  <a:schemeClr val="tx1"/>
                </a:solidFill>
                <a:latin typeface="Times New Roman" panose="02020603050405020304" pitchFamily="18" charset="0"/>
                <a:ea typeface="宋体" panose="02010600030101010101" pitchFamily="2" charset="-122"/>
              </a:rPr>
              <a:pPr eaLnBrk="1" hangingPunct="1"/>
              <a:t>274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72739" name="Rectangle 2">
            <a:extLst>
              <a:ext uri="{FF2B5EF4-FFF2-40B4-BE49-F238E27FC236}">
                <a16:creationId xmlns:a16="http://schemas.microsoft.com/office/drawing/2014/main" id="{A827D840-DC8C-4DA2-BC80-35AC9EADAA48}"/>
              </a:ext>
            </a:extLst>
          </p:cNvPr>
          <p:cNvSpPr>
            <a:spLocks noChangeArrowheads="1" noTextEdit="1"/>
          </p:cNvSpPr>
          <p:nvPr>
            <p:ph type="sldImg"/>
          </p:nvPr>
        </p:nvSpPr>
        <p:spPr>
          <a:ln/>
        </p:spPr>
      </p:sp>
      <p:sp>
        <p:nvSpPr>
          <p:cNvPr id="372740" name="Rectangle 3">
            <a:extLst>
              <a:ext uri="{FF2B5EF4-FFF2-40B4-BE49-F238E27FC236}">
                <a16:creationId xmlns:a16="http://schemas.microsoft.com/office/drawing/2014/main" id="{C5D9D308-AF93-47B3-9998-94D7772502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Times New Roman" panose="02020603050405020304" pitchFamily="18" charset="0"/>
              </a:rPr>
              <a:t>欢迎辞</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7">
            <a:extLst>
              <a:ext uri="{FF2B5EF4-FFF2-40B4-BE49-F238E27FC236}">
                <a16:creationId xmlns:a16="http://schemas.microsoft.com/office/drawing/2014/main" id="{D1BABE5D-C929-433E-91E7-8728668810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A6E3F514-1EDD-466A-9A86-57F9B6113266}" type="slidenum">
              <a:rPr lang="zh-CN" altLang="en-US">
                <a:solidFill>
                  <a:schemeClr val="tx1"/>
                </a:solidFill>
                <a:latin typeface="Times New Roman" panose="02020603050405020304" pitchFamily="18" charset="0"/>
                <a:ea typeface="宋体" panose="02010600030101010101" pitchFamily="2" charset="-122"/>
              </a:rPr>
              <a:pPr eaLnBrk="1" hangingPunct="1"/>
              <a:t>312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73763" name="Rectangle 2">
            <a:extLst>
              <a:ext uri="{FF2B5EF4-FFF2-40B4-BE49-F238E27FC236}">
                <a16:creationId xmlns:a16="http://schemas.microsoft.com/office/drawing/2014/main" id="{7ED09F2A-7104-44C3-9452-B00991E40594}"/>
              </a:ext>
            </a:extLst>
          </p:cNvPr>
          <p:cNvSpPr>
            <a:spLocks noChangeArrowheads="1" noTextEdit="1"/>
          </p:cNvSpPr>
          <p:nvPr>
            <p:ph type="sldImg"/>
          </p:nvPr>
        </p:nvSpPr>
        <p:spPr>
          <a:ln/>
        </p:spPr>
      </p:sp>
      <p:sp>
        <p:nvSpPr>
          <p:cNvPr id="373764" name="Rectangle 3">
            <a:extLst>
              <a:ext uri="{FF2B5EF4-FFF2-40B4-BE49-F238E27FC236}">
                <a16:creationId xmlns:a16="http://schemas.microsoft.com/office/drawing/2014/main" id="{C4358078-7D73-43E2-AA3F-9EC7F835DB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Times New Roman" panose="02020603050405020304" pitchFamily="18" charset="0"/>
              </a:rPr>
              <a:t>欢迎辞</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7">
            <a:extLst>
              <a:ext uri="{FF2B5EF4-FFF2-40B4-BE49-F238E27FC236}">
                <a16:creationId xmlns:a16="http://schemas.microsoft.com/office/drawing/2014/main" id="{836CBE4E-5CD2-433E-88B4-DE46998F7B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F752B47D-E864-46FD-BAEF-C9AD69E931D7}" type="slidenum">
              <a:rPr lang="zh-CN" altLang="en-US">
                <a:solidFill>
                  <a:schemeClr val="tx1"/>
                </a:solidFill>
                <a:latin typeface="Times New Roman" panose="02020603050405020304" pitchFamily="18" charset="0"/>
                <a:ea typeface="宋体" panose="02010600030101010101" pitchFamily="2" charset="-122"/>
              </a:rPr>
              <a:pPr eaLnBrk="1" hangingPunct="1"/>
              <a:t>328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74787" name="Rectangle 2">
            <a:extLst>
              <a:ext uri="{FF2B5EF4-FFF2-40B4-BE49-F238E27FC236}">
                <a16:creationId xmlns:a16="http://schemas.microsoft.com/office/drawing/2014/main" id="{37031535-5929-4618-82FD-9C434ABFD107}"/>
              </a:ext>
            </a:extLst>
          </p:cNvPr>
          <p:cNvSpPr>
            <a:spLocks noChangeArrowheads="1" noTextEdit="1"/>
          </p:cNvSpPr>
          <p:nvPr>
            <p:ph type="sldImg"/>
          </p:nvPr>
        </p:nvSpPr>
        <p:spPr>
          <a:ln/>
        </p:spPr>
      </p:sp>
      <p:sp>
        <p:nvSpPr>
          <p:cNvPr id="374788" name="Rectangle 3">
            <a:extLst>
              <a:ext uri="{FF2B5EF4-FFF2-40B4-BE49-F238E27FC236}">
                <a16:creationId xmlns:a16="http://schemas.microsoft.com/office/drawing/2014/main" id="{C64FEAA9-AB5E-4A5A-9174-7247F91597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Times New Roman" panose="02020603050405020304" pitchFamily="18" charset="0"/>
              </a:rPr>
              <a:t>欢迎辞</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D9C74CE2-5DAD-4160-848A-B2681982C0F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50EB194-9CD9-495F-8AFA-3DE67B27B80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33E6BAB-1C41-43A7-9F5E-8803ADAF371B}"/>
              </a:ext>
            </a:extLst>
          </p:cNvPr>
          <p:cNvSpPr>
            <a:spLocks noGrp="1" noChangeArrowheads="1"/>
          </p:cNvSpPr>
          <p:nvPr>
            <p:ph type="sldNum" sz="quarter" idx="12"/>
          </p:nvPr>
        </p:nvSpPr>
        <p:spPr>
          <a:ln/>
        </p:spPr>
        <p:txBody>
          <a:bodyPr/>
          <a:lstStyle>
            <a:lvl1pPr>
              <a:defRPr/>
            </a:lvl1pPr>
          </a:lstStyle>
          <a:p>
            <a:fld id="{73E92F82-E892-4059-9B9C-190E36262BE2}" type="slidenum">
              <a:rPr lang="zh-CN" altLang="en-US"/>
              <a:pPr/>
              <a:t>‹#›</a:t>
            </a:fld>
            <a:endParaRPr lang="en-US" altLang="zh-CN"/>
          </a:p>
        </p:txBody>
      </p:sp>
    </p:spTree>
    <p:extLst>
      <p:ext uri="{BB962C8B-B14F-4D97-AF65-F5344CB8AC3E}">
        <p14:creationId xmlns:p14="http://schemas.microsoft.com/office/powerpoint/2010/main" val="3395871421"/>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40464C2-EB10-47DB-B596-6D76FAE4D9B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737CAAE-84B3-46D5-9F94-BBF3C4C2735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CEC9A17-596B-48A5-8696-0FF1C87C4262}"/>
              </a:ext>
            </a:extLst>
          </p:cNvPr>
          <p:cNvSpPr>
            <a:spLocks noGrp="1" noChangeArrowheads="1"/>
          </p:cNvSpPr>
          <p:nvPr>
            <p:ph type="sldNum" sz="quarter" idx="12"/>
          </p:nvPr>
        </p:nvSpPr>
        <p:spPr>
          <a:ln/>
        </p:spPr>
        <p:txBody>
          <a:bodyPr/>
          <a:lstStyle>
            <a:lvl1pPr>
              <a:defRPr/>
            </a:lvl1pPr>
          </a:lstStyle>
          <a:p>
            <a:fld id="{6F5EED2B-0BEC-4F88-A922-9F298BE0EE81}" type="slidenum">
              <a:rPr lang="zh-CN" altLang="en-US"/>
              <a:pPr/>
              <a:t>‹#›</a:t>
            </a:fld>
            <a:endParaRPr lang="en-US" altLang="zh-CN"/>
          </a:p>
        </p:txBody>
      </p:sp>
    </p:spTree>
    <p:extLst>
      <p:ext uri="{BB962C8B-B14F-4D97-AF65-F5344CB8AC3E}">
        <p14:creationId xmlns:p14="http://schemas.microsoft.com/office/powerpoint/2010/main" val="1591012324"/>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F3DA2E0-AB04-4E7F-901E-BA819EC81AE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F895843-6D3E-41C2-A62D-07EFC85C4E0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55D2C21-B65D-43C0-A192-12055144528E}"/>
              </a:ext>
            </a:extLst>
          </p:cNvPr>
          <p:cNvSpPr>
            <a:spLocks noGrp="1" noChangeArrowheads="1"/>
          </p:cNvSpPr>
          <p:nvPr>
            <p:ph type="sldNum" sz="quarter" idx="12"/>
          </p:nvPr>
        </p:nvSpPr>
        <p:spPr>
          <a:ln/>
        </p:spPr>
        <p:txBody>
          <a:bodyPr/>
          <a:lstStyle>
            <a:lvl1pPr>
              <a:defRPr/>
            </a:lvl1pPr>
          </a:lstStyle>
          <a:p>
            <a:fld id="{CA52E550-DA58-4D85-AB30-A9485EA3201A}" type="slidenum">
              <a:rPr lang="zh-CN" altLang="en-US"/>
              <a:pPr/>
              <a:t>‹#›</a:t>
            </a:fld>
            <a:endParaRPr lang="en-US" altLang="zh-CN"/>
          </a:p>
        </p:txBody>
      </p:sp>
    </p:spTree>
    <p:extLst>
      <p:ext uri="{BB962C8B-B14F-4D97-AF65-F5344CB8AC3E}">
        <p14:creationId xmlns:p14="http://schemas.microsoft.com/office/powerpoint/2010/main" val="367130317"/>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10BFCE8F-8B91-4774-8B1F-917F9D8E944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61A48BE-A0EE-43FA-BC99-DB81B89D97D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2F7B919-004F-4C3B-AFFE-F38AA9487819}"/>
              </a:ext>
            </a:extLst>
          </p:cNvPr>
          <p:cNvSpPr>
            <a:spLocks noGrp="1" noChangeArrowheads="1"/>
          </p:cNvSpPr>
          <p:nvPr>
            <p:ph type="sldNum" sz="quarter" idx="12"/>
          </p:nvPr>
        </p:nvSpPr>
        <p:spPr>
          <a:ln/>
        </p:spPr>
        <p:txBody>
          <a:bodyPr/>
          <a:lstStyle>
            <a:lvl1pPr>
              <a:defRPr/>
            </a:lvl1pPr>
          </a:lstStyle>
          <a:p>
            <a:fld id="{888DA2C3-7A93-419B-B153-FE8278FE60A6}" type="slidenum">
              <a:rPr lang="zh-CN" altLang="en-US"/>
              <a:pPr/>
              <a:t>‹#›</a:t>
            </a:fld>
            <a:endParaRPr lang="en-US" altLang="zh-CN"/>
          </a:p>
        </p:txBody>
      </p:sp>
    </p:spTree>
    <p:extLst>
      <p:ext uri="{BB962C8B-B14F-4D97-AF65-F5344CB8AC3E}">
        <p14:creationId xmlns:p14="http://schemas.microsoft.com/office/powerpoint/2010/main" val="1724427589"/>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图表占位符 3"/>
          <p:cNvSpPr>
            <a:spLocks noGrp="1"/>
          </p:cNvSpPr>
          <p:nvPr>
            <p:ph type="chart" sz="half" idx="2"/>
          </p:nvPr>
        </p:nvSpPr>
        <p:spPr>
          <a:xfrm>
            <a:off x="4648200" y="1981200"/>
            <a:ext cx="3810000" cy="4114800"/>
          </a:xfrm>
        </p:spPr>
        <p:txBody>
          <a:bodyPr/>
          <a:lstStyle/>
          <a:p>
            <a:pPr lvl="0"/>
            <a:endParaRPr lang="zh-CN" altLang="en-US" noProof="0"/>
          </a:p>
        </p:txBody>
      </p:sp>
      <p:sp>
        <p:nvSpPr>
          <p:cNvPr id="5" name="Rectangle 4">
            <a:extLst>
              <a:ext uri="{FF2B5EF4-FFF2-40B4-BE49-F238E27FC236}">
                <a16:creationId xmlns:a16="http://schemas.microsoft.com/office/drawing/2014/main" id="{9A9909CF-4FF6-4735-805D-32BE0F7FBFD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751CB1B-65D2-4BE1-B37D-A533B20825B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A4E2F54-38C0-4C07-A385-2DB80DABDE77}"/>
              </a:ext>
            </a:extLst>
          </p:cNvPr>
          <p:cNvSpPr>
            <a:spLocks noGrp="1" noChangeArrowheads="1"/>
          </p:cNvSpPr>
          <p:nvPr>
            <p:ph type="sldNum" sz="quarter" idx="12"/>
          </p:nvPr>
        </p:nvSpPr>
        <p:spPr>
          <a:ln/>
        </p:spPr>
        <p:txBody>
          <a:bodyPr/>
          <a:lstStyle>
            <a:lvl1pPr>
              <a:defRPr/>
            </a:lvl1pPr>
          </a:lstStyle>
          <a:p>
            <a:fld id="{EC383D9A-F71B-4F97-B3C3-B36F3CF2EC21}" type="slidenum">
              <a:rPr lang="zh-CN" altLang="en-US"/>
              <a:pPr/>
              <a:t>‹#›</a:t>
            </a:fld>
            <a:endParaRPr lang="en-US" altLang="zh-CN"/>
          </a:p>
        </p:txBody>
      </p:sp>
    </p:spTree>
    <p:extLst>
      <p:ext uri="{BB962C8B-B14F-4D97-AF65-F5344CB8AC3E}">
        <p14:creationId xmlns:p14="http://schemas.microsoft.com/office/powerpoint/2010/main" val="1173248989"/>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F2B0C9D7-C8CD-412E-B0A6-4B0DDCD1212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AE33029-7DF0-431D-9A5A-70B97AEB7ED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2A03CDB-32CB-4557-B6F5-8EFB4A805E3F}"/>
              </a:ext>
            </a:extLst>
          </p:cNvPr>
          <p:cNvSpPr>
            <a:spLocks noGrp="1" noChangeArrowheads="1"/>
          </p:cNvSpPr>
          <p:nvPr>
            <p:ph type="sldNum" sz="quarter" idx="12"/>
          </p:nvPr>
        </p:nvSpPr>
        <p:spPr>
          <a:ln/>
        </p:spPr>
        <p:txBody>
          <a:bodyPr/>
          <a:lstStyle>
            <a:lvl1pPr>
              <a:defRPr/>
            </a:lvl1pPr>
          </a:lstStyle>
          <a:p>
            <a:fld id="{44755523-217E-4159-804F-C3E7935094A9}" type="slidenum">
              <a:rPr lang="zh-CN" altLang="en-US"/>
              <a:pPr/>
              <a:t>‹#›</a:t>
            </a:fld>
            <a:endParaRPr lang="en-US" altLang="zh-CN"/>
          </a:p>
        </p:txBody>
      </p:sp>
    </p:spTree>
    <p:extLst>
      <p:ext uri="{BB962C8B-B14F-4D97-AF65-F5344CB8AC3E}">
        <p14:creationId xmlns:p14="http://schemas.microsoft.com/office/powerpoint/2010/main" val="1144808219"/>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
        <p:nvSpPr>
          <p:cNvPr id="4" name="Rectangle 4">
            <a:extLst>
              <a:ext uri="{FF2B5EF4-FFF2-40B4-BE49-F238E27FC236}">
                <a16:creationId xmlns:a16="http://schemas.microsoft.com/office/drawing/2014/main" id="{A9B924D1-4C23-4A72-B552-D5EE05B1460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E50647D-F563-451E-921F-776971A6EC8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ED0A0E2-1F8A-4E90-B2B5-4E5D031FF3C1}"/>
              </a:ext>
            </a:extLst>
          </p:cNvPr>
          <p:cNvSpPr>
            <a:spLocks noGrp="1" noChangeArrowheads="1"/>
          </p:cNvSpPr>
          <p:nvPr>
            <p:ph type="sldNum" sz="quarter" idx="12"/>
          </p:nvPr>
        </p:nvSpPr>
        <p:spPr>
          <a:ln/>
        </p:spPr>
        <p:txBody>
          <a:bodyPr/>
          <a:lstStyle>
            <a:lvl1pPr>
              <a:defRPr/>
            </a:lvl1pPr>
          </a:lstStyle>
          <a:p>
            <a:fld id="{1A5B40D2-F949-49EE-B6B7-E2A4E8F8BB44}" type="slidenum">
              <a:rPr lang="zh-CN" altLang="en-US"/>
              <a:pPr/>
              <a:t>‹#›</a:t>
            </a:fld>
            <a:endParaRPr lang="en-US" altLang="zh-CN"/>
          </a:p>
        </p:txBody>
      </p:sp>
    </p:spTree>
    <p:extLst>
      <p:ext uri="{BB962C8B-B14F-4D97-AF65-F5344CB8AC3E}">
        <p14:creationId xmlns:p14="http://schemas.microsoft.com/office/powerpoint/2010/main" val="173096845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5B89A1B-F01C-449B-B327-EBB75723906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C00A6FE-DD28-4D73-8259-6DB0B7A40B4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DF9DBE7-DE99-4855-A16B-88B5C5A29B10}"/>
              </a:ext>
            </a:extLst>
          </p:cNvPr>
          <p:cNvSpPr>
            <a:spLocks noGrp="1" noChangeArrowheads="1"/>
          </p:cNvSpPr>
          <p:nvPr>
            <p:ph type="sldNum" sz="quarter" idx="12"/>
          </p:nvPr>
        </p:nvSpPr>
        <p:spPr>
          <a:ln/>
        </p:spPr>
        <p:txBody>
          <a:bodyPr/>
          <a:lstStyle>
            <a:lvl1pPr>
              <a:defRPr/>
            </a:lvl1pPr>
          </a:lstStyle>
          <a:p>
            <a:fld id="{4C9767C7-2DB1-46CD-A79B-DABA92BDD866}" type="slidenum">
              <a:rPr lang="zh-CN" altLang="en-US"/>
              <a:pPr/>
              <a:t>‹#›</a:t>
            </a:fld>
            <a:endParaRPr lang="en-US" altLang="zh-CN"/>
          </a:p>
        </p:txBody>
      </p:sp>
    </p:spTree>
    <p:extLst>
      <p:ext uri="{BB962C8B-B14F-4D97-AF65-F5344CB8AC3E}">
        <p14:creationId xmlns:p14="http://schemas.microsoft.com/office/powerpoint/2010/main" val="1884661484"/>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A3451B33-50BA-4075-B5F4-40F7A57A698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26FA5AF-E885-42D5-9480-57CA08A8398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784AA8C-43C6-4DF0-B060-141B29CF1437}"/>
              </a:ext>
            </a:extLst>
          </p:cNvPr>
          <p:cNvSpPr>
            <a:spLocks noGrp="1" noChangeArrowheads="1"/>
          </p:cNvSpPr>
          <p:nvPr>
            <p:ph type="sldNum" sz="quarter" idx="12"/>
          </p:nvPr>
        </p:nvSpPr>
        <p:spPr>
          <a:ln/>
        </p:spPr>
        <p:txBody>
          <a:bodyPr/>
          <a:lstStyle>
            <a:lvl1pPr>
              <a:defRPr/>
            </a:lvl1pPr>
          </a:lstStyle>
          <a:p>
            <a:fld id="{77C10B06-E566-4091-B34A-8242602E7977}" type="slidenum">
              <a:rPr lang="zh-CN" altLang="en-US"/>
              <a:pPr/>
              <a:t>‹#›</a:t>
            </a:fld>
            <a:endParaRPr lang="en-US" altLang="zh-CN"/>
          </a:p>
        </p:txBody>
      </p:sp>
    </p:spTree>
    <p:extLst>
      <p:ext uri="{BB962C8B-B14F-4D97-AF65-F5344CB8AC3E}">
        <p14:creationId xmlns:p14="http://schemas.microsoft.com/office/powerpoint/2010/main" val="1859288815"/>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720D6B3-DF3C-49DB-AF4B-FECB8B51645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78F2E98-3973-438F-A6A5-F08122212F7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7CFA8D1-3CF5-4C3C-9DB0-3DCFD86ECAE8}"/>
              </a:ext>
            </a:extLst>
          </p:cNvPr>
          <p:cNvSpPr>
            <a:spLocks noGrp="1" noChangeArrowheads="1"/>
          </p:cNvSpPr>
          <p:nvPr>
            <p:ph type="sldNum" sz="quarter" idx="12"/>
          </p:nvPr>
        </p:nvSpPr>
        <p:spPr>
          <a:ln/>
        </p:spPr>
        <p:txBody>
          <a:bodyPr/>
          <a:lstStyle>
            <a:lvl1pPr>
              <a:defRPr/>
            </a:lvl1pPr>
          </a:lstStyle>
          <a:p>
            <a:fld id="{47720A57-E605-4514-AC5A-580631F82166}" type="slidenum">
              <a:rPr lang="zh-CN" altLang="en-US"/>
              <a:pPr/>
              <a:t>‹#›</a:t>
            </a:fld>
            <a:endParaRPr lang="en-US" altLang="zh-CN"/>
          </a:p>
        </p:txBody>
      </p:sp>
    </p:spTree>
    <p:extLst>
      <p:ext uri="{BB962C8B-B14F-4D97-AF65-F5344CB8AC3E}">
        <p14:creationId xmlns:p14="http://schemas.microsoft.com/office/powerpoint/2010/main" val="880549123"/>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96DE127F-5CAA-4F63-8D39-A8402378CF2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8F2FF264-0FFA-4AA9-875B-7253364F03A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9D21CDAE-EA82-47B5-87D6-B41F8BB845AF}"/>
              </a:ext>
            </a:extLst>
          </p:cNvPr>
          <p:cNvSpPr>
            <a:spLocks noGrp="1" noChangeArrowheads="1"/>
          </p:cNvSpPr>
          <p:nvPr>
            <p:ph type="sldNum" sz="quarter" idx="12"/>
          </p:nvPr>
        </p:nvSpPr>
        <p:spPr>
          <a:ln/>
        </p:spPr>
        <p:txBody>
          <a:bodyPr/>
          <a:lstStyle>
            <a:lvl1pPr>
              <a:defRPr/>
            </a:lvl1pPr>
          </a:lstStyle>
          <a:p>
            <a:fld id="{34DE9AEA-E204-4AD3-9CA9-1C6AD7FA48BB}" type="slidenum">
              <a:rPr lang="zh-CN" altLang="en-US"/>
              <a:pPr/>
              <a:t>‹#›</a:t>
            </a:fld>
            <a:endParaRPr lang="en-US" altLang="zh-CN"/>
          </a:p>
        </p:txBody>
      </p:sp>
    </p:spTree>
    <p:extLst>
      <p:ext uri="{BB962C8B-B14F-4D97-AF65-F5344CB8AC3E}">
        <p14:creationId xmlns:p14="http://schemas.microsoft.com/office/powerpoint/2010/main" val="2554756166"/>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236D4739-4A0B-4740-A557-64E6D8DF502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2F1D2C68-FCA2-4B40-B282-C6D23B8C9F7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52E6714-8420-48C8-805D-0C9E590A66E0}"/>
              </a:ext>
            </a:extLst>
          </p:cNvPr>
          <p:cNvSpPr>
            <a:spLocks noGrp="1" noChangeArrowheads="1"/>
          </p:cNvSpPr>
          <p:nvPr>
            <p:ph type="sldNum" sz="quarter" idx="12"/>
          </p:nvPr>
        </p:nvSpPr>
        <p:spPr>
          <a:ln/>
        </p:spPr>
        <p:txBody>
          <a:bodyPr/>
          <a:lstStyle>
            <a:lvl1pPr>
              <a:defRPr/>
            </a:lvl1pPr>
          </a:lstStyle>
          <a:p>
            <a:fld id="{E6367B43-9205-4E13-969B-748675474515}" type="slidenum">
              <a:rPr lang="zh-CN" altLang="en-US"/>
              <a:pPr/>
              <a:t>‹#›</a:t>
            </a:fld>
            <a:endParaRPr lang="en-US" altLang="zh-CN"/>
          </a:p>
        </p:txBody>
      </p:sp>
    </p:spTree>
    <p:extLst>
      <p:ext uri="{BB962C8B-B14F-4D97-AF65-F5344CB8AC3E}">
        <p14:creationId xmlns:p14="http://schemas.microsoft.com/office/powerpoint/2010/main" val="1080795940"/>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A27F24F-17BF-4FB1-9DBB-2257526EB9F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EC3F7884-7149-4E0B-935B-3E1A4391819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623E254C-8F61-4199-A884-4CEC926793A6}"/>
              </a:ext>
            </a:extLst>
          </p:cNvPr>
          <p:cNvSpPr>
            <a:spLocks noGrp="1" noChangeArrowheads="1"/>
          </p:cNvSpPr>
          <p:nvPr>
            <p:ph type="sldNum" sz="quarter" idx="12"/>
          </p:nvPr>
        </p:nvSpPr>
        <p:spPr>
          <a:ln/>
        </p:spPr>
        <p:txBody>
          <a:bodyPr/>
          <a:lstStyle>
            <a:lvl1pPr>
              <a:defRPr/>
            </a:lvl1pPr>
          </a:lstStyle>
          <a:p>
            <a:fld id="{603CD209-C797-4C19-B7CC-1DCDCB295FB2}" type="slidenum">
              <a:rPr lang="zh-CN" altLang="en-US"/>
              <a:pPr/>
              <a:t>‹#›</a:t>
            </a:fld>
            <a:endParaRPr lang="en-US" altLang="zh-CN"/>
          </a:p>
        </p:txBody>
      </p:sp>
    </p:spTree>
    <p:extLst>
      <p:ext uri="{BB962C8B-B14F-4D97-AF65-F5344CB8AC3E}">
        <p14:creationId xmlns:p14="http://schemas.microsoft.com/office/powerpoint/2010/main" val="3621574468"/>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E4EE2A50-E1C5-483B-A15F-25967CCFDA4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C799B68-5DBD-4470-8E79-060B025D6BE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46598AF-AF8F-4233-9628-39386574C7BE}"/>
              </a:ext>
            </a:extLst>
          </p:cNvPr>
          <p:cNvSpPr>
            <a:spLocks noGrp="1" noChangeArrowheads="1"/>
          </p:cNvSpPr>
          <p:nvPr>
            <p:ph type="sldNum" sz="quarter" idx="12"/>
          </p:nvPr>
        </p:nvSpPr>
        <p:spPr>
          <a:ln/>
        </p:spPr>
        <p:txBody>
          <a:bodyPr/>
          <a:lstStyle>
            <a:lvl1pPr>
              <a:defRPr/>
            </a:lvl1pPr>
          </a:lstStyle>
          <a:p>
            <a:fld id="{FE9B6F07-0559-435D-9A75-EC094A869E89}" type="slidenum">
              <a:rPr lang="zh-CN" altLang="en-US"/>
              <a:pPr/>
              <a:t>‹#›</a:t>
            </a:fld>
            <a:endParaRPr lang="en-US" altLang="zh-CN"/>
          </a:p>
        </p:txBody>
      </p:sp>
    </p:spTree>
    <p:extLst>
      <p:ext uri="{BB962C8B-B14F-4D97-AF65-F5344CB8AC3E}">
        <p14:creationId xmlns:p14="http://schemas.microsoft.com/office/powerpoint/2010/main" val="2365371290"/>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5185898-13ED-4FD1-A44F-BDDD2C9F1A9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82408DE-1A89-4D57-B9D9-B987CA1EC3C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23D7B9A-2A9A-4809-A064-A0701AD3736C}"/>
              </a:ext>
            </a:extLst>
          </p:cNvPr>
          <p:cNvSpPr>
            <a:spLocks noGrp="1" noChangeArrowheads="1"/>
          </p:cNvSpPr>
          <p:nvPr>
            <p:ph type="sldNum" sz="quarter" idx="12"/>
          </p:nvPr>
        </p:nvSpPr>
        <p:spPr>
          <a:ln/>
        </p:spPr>
        <p:txBody>
          <a:bodyPr/>
          <a:lstStyle>
            <a:lvl1pPr>
              <a:defRPr/>
            </a:lvl1pPr>
          </a:lstStyle>
          <a:p>
            <a:fld id="{B0B472CC-36F6-43E7-A92C-DEC332D0B904}" type="slidenum">
              <a:rPr lang="zh-CN" altLang="en-US"/>
              <a:pPr/>
              <a:t>‹#›</a:t>
            </a:fld>
            <a:endParaRPr lang="en-US" altLang="zh-CN"/>
          </a:p>
        </p:txBody>
      </p:sp>
    </p:spTree>
    <p:extLst>
      <p:ext uri="{BB962C8B-B14F-4D97-AF65-F5344CB8AC3E}">
        <p14:creationId xmlns:p14="http://schemas.microsoft.com/office/powerpoint/2010/main" val="855427468"/>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47DAE70C-9F53-409E-A442-E4D8821E2EC0}"/>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10595" name="Rectangle 3">
            <a:extLst>
              <a:ext uri="{FF2B5EF4-FFF2-40B4-BE49-F238E27FC236}">
                <a16:creationId xmlns:a16="http://schemas.microsoft.com/office/drawing/2014/main" id="{50931EBC-82DD-4838-A7B1-8772203519C5}"/>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76132" name="Rectangle 4">
            <a:extLst>
              <a:ext uri="{FF2B5EF4-FFF2-40B4-BE49-F238E27FC236}">
                <a16:creationId xmlns:a16="http://schemas.microsoft.com/office/drawing/2014/main" id="{BAFD9D6A-228D-41E0-B7F8-80229E9020B1}"/>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400" smtClean="0">
                <a:solidFill>
                  <a:schemeClr val="tx1"/>
                </a:solidFill>
                <a:latin typeface="+mn-lt"/>
                <a:ea typeface="+mn-ea"/>
              </a:defRPr>
            </a:lvl1pPr>
          </a:lstStyle>
          <a:p>
            <a:pPr>
              <a:defRPr/>
            </a:pPr>
            <a:endParaRPr lang="en-US" altLang="zh-CN"/>
          </a:p>
        </p:txBody>
      </p:sp>
      <p:sp>
        <p:nvSpPr>
          <p:cNvPr id="176133" name="Rectangle 5">
            <a:extLst>
              <a:ext uri="{FF2B5EF4-FFF2-40B4-BE49-F238E27FC236}">
                <a16:creationId xmlns:a16="http://schemas.microsoft.com/office/drawing/2014/main" id="{D5ED9E12-BC20-4C0E-8D48-11CFB15F94DC}"/>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400" smtClean="0">
                <a:solidFill>
                  <a:schemeClr val="tx1"/>
                </a:solidFill>
                <a:latin typeface="+mn-lt"/>
                <a:ea typeface="+mn-ea"/>
              </a:defRPr>
            </a:lvl1pPr>
          </a:lstStyle>
          <a:p>
            <a:pPr>
              <a:defRPr/>
            </a:pPr>
            <a:endParaRPr lang="en-US" altLang="zh-CN"/>
          </a:p>
        </p:txBody>
      </p:sp>
      <p:sp>
        <p:nvSpPr>
          <p:cNvPr id="176134" name="Rectangle 6">
            <a:extLst>
              <a:ext uri="{FF2B5EF4-FFF2-40B4-BE49-F238E27FC236}">
                <a16:creationId xmlns:a16="http://schemas.microsoft.com/office/drawing/2014/main" id="{AAE6AB2F-49F1-411C-89E2-0E3C2694A79B}"/>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400">
                <a:solidFill>
                  <a:schemeClr val="tx1"/>
                </a:solidFill>
                <a:latin typeface="Times New Roman" panose="02020603050405020304" pitchFamily="18" charset="0"/>
                <a:ea typeface="宋体" panose="02010600030101010101" pitchFamily="2" charset="-122"/>
              </a:defRPr>
            </a:lvl1pPr>
          </a:lstStyle>
          <a:p>
            <a:fld id="{981F4327-3CEA-48DA-8088-B9EAA17AB1B0}"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Lst>
  <p:transition>
    <p:random/>
  </p:transition>
  <p:hf hdr="0" ftr="0" dt="0"/>
  <p:txStyles>
    <p:titleStyle>
      <a:lvl1pPr algn="ctr" rtl="0" eaLnBrk="0" fontAlgn="base" hangingPunct="0">
        <a:spcBef>
          <a:spcPct val="0"/>
        </a:spcBef>
        <a:spcAft>
          <a:spcPct val="0"/>
        </a:spcAft>
        <a:defRPr kumimoji="1" sz="4400" b="1">
          <a:solidFill>
            <a:srgbClr val="663300"/>
          </a:solidFill>
          <a:latin typeface="+mj-lt"/>
          <a:ea typeface="+mj-ea"/>
          <a:cs typeface="+mj-cs"/>
        </a:defRPr>
      </a:lvl1pPr>
      <a:lvl2pPr algn="ctr" rtl="0" eaLnBrk="0" fontAlgn="base" hangingPunct="0">
        <a:spcBef>
          <a:spcPct val="0"/>
        </a:spcBef>
        <a:spcAft>
          <a:spcPct val="0"/>
        </a:spcAft>
        <a:defRPr kumimoji="1" sz="4400" b="1">
          <a:solidFill>
            <a:srgbClr val="663300"/>
          </a:solidFill>
          <a:latin typeface="Times New Roman" charset="0"/>
          <a:ea typeface="宋体" pitchFamily="2" charset="-122"/>
        </a:defRPr>
      </a:lvl2pPr>
      <a:lvl3pPr algn="ctr" rtl="0" eaLnBrk="0" fontAlgn="base" hangingPunct="0">
        <a:spcBef>
          <a:spcPct val="0"/>
        </a:spcBef>
        <a:spcAft>
          <a:spcPct val="0"/>
        </a:spcAft>
        <a:defRPr kumimoji="1" sz="4400" b="1">
          <a:solidFill>
            <a:srgbClr val="663300"/>
          </a:solidFill>
          <a:latin typeface="Times New Roman" charset="0"/>
          <a:ea typeface="宋体" pitchFamily="2" charset="-122"/>
        </a:defRPr>
      </a:lvl3pPr>
      <a:lvl4pPr algn="ctr" rtl="0" eaLnBrk="0" fontAlgn="base" hangingPunct="0">
        <a:spcBef>
          <a:spcPct val="0"/>
        </a:spcBef>
        <a:spcAft>
          <a:spcPct val="0"/>
        </a:spcAft>
        <a:defRPr kumimoji="1" sz="4400" b="1">
          <a:solidFill>
            <a:srgbClr val="663300"/>
          </a:solidFill>
          <a:latin typeface="Times New Roman" charset="0"/>
          <a:ea typeface="宋体" pitchFamily="2" charset="-122"/>
        </a:defRPr>
      </a:lvl4pPr>
      <a:lvl5pPr algn="ctr" rtl="0" eaLnBrk="0" fontAlgn="base" hangingPunct="0">
        <a:spcBef>
          <a:spcPct val="0"/>
        </a:spcBef>
        <a:spcAft>
          <a:spcPct val="0"/>
        </a:spcAft>
        <a:defRPr kumimoji="1" sz="4400" b="1">
          <a:solidFill>
            <a:srgbClr val="663300"/>
          </a:solidFill>
          <a:latin typeface="Times New Roman" charset="0"/>
          <a:ea typeface="宋体" pitchFamily="2" charset="-122"/>
        </a:defRPr>
      </a:lvl5pPr>
      <a:lvl6pPr marL="457200" algn="ctr" rtl="0" fontAlgn="base">
        <a:spcBef>
          <a:spcPct val="0"/>
        </a:spcBef>
        <a:spcAft>
          <a:spcPct val="0"/>
        </a:spcAft>
        <a:defRPr kumimoji="1" sz="4400" b="1">
          <a:solidFill>
            <a:srgbClr val="663300"/>
          </a:solidFill>
          <a:latin typeface="Times New Roman" charset="0"/>
          <a:ea typeface="宋体" pitchFamily="2" charset="-122"/>
        </a:defRPr>
      </a:lvl6pPr>
      <a:lvl7pPr marL="914400" algn="ctr" rtl="0" fontAlgn="base">
        <a:spcBef>
          <a:spcPct val="0"/>
        </a:spcBef>
        <a:spcAft>
          <a:spcPct val="0"/>
        </a:spcAft>
        <a:defRPr kumimoji="1" sz="4400" b="1">
          <a:solidFill>
            <a:srgbClr val="663300"/>
          </a:solidFill>
          <a:latin typeface="Times New Roman" charset="0"/>
          <a:ea typeface="宋体" pitchFamily="2" charset="-122"/>
        </a:defRPr>
      </a:lvl7pPr>
      <a:lvl8pPr marL="1371600" algn="ctr" rtl="0" fontAlgn="base">
        <a:spcBef>
          <a:spcPct val="0"/>
        </a:spcBef>
        <a:spcAft>
          <a:spcPct val="0"/>
        </a:spcAft>
        <a:defRPr kumimoji="1" sz="4400" b="1">
          <a:solidFill>
            <a:srgbClr val="663300"/>
          </a:solidFill>
          <a:latin typeface="Times New Roman" charset="0"/>
          <a:ea typeface="宋体" pitchFamily="2" charset="-122"/>
        </a:defRPr>
      </a:lvl8pPr>
      <a:lvl9pPr marL="1828800" algn="ctr" rtl="0" fontAlgn="base">
        <a:spcBef>
          <a:spcPct val="0"/>
        </a:spcBef>
        <a:spcAft>
          <a:spcPct val="0"/>
        </a:spcAft>
        <a:defRPr kumimoji="1" sz="4400" b="1">
          <a:solidFill>
            <a:srgbClr val="663300"/>
          </a:solidFill>
          <a:latin typeface="Times New Roman"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95.w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97.wmf"/><Relationship Id="rId5" Type="http://schemas.openxmlformats.org/officeDocument/2006/relationships/oleObject" Target="../embeddings/oleObject95.bin"/><Relationship Id="rId4" Type="http://schemas.openxmlformats.org/officeDocument/2006/relationships/image" Target="../media/image96.w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00.wmf"/><Relationship Id="rId5" Type="http://schemas.openxmlformats.org/officeDocument/2006/relationships/oleObject" Target="../embeddings/oleObject98.bin"/><Relationship Id="rId4" Type="http://schemas.openxmlformats.org/officeDocument/2006/relationships/image" Target="../media/image99.wmf"/></Relationships>
</file>

<file path=ppt/slides/_rels/slide10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oleObject" Target="../embeddings/oleObject104.bin"/><Relationship Id="rId18" Type="http://schemas.openxmlformats.org/officeDocument/2006/relationships/image" Target="../media/image109.wmf"/><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106.wmf"/><Relationship Id="rId17" Type="http://schemas.openxmlformats.org/officeDocument/2006/relationships/oleObject" Target="../embeddings/oleObject106.bin"/><Relationship Id="rId2" Type="http://schemas.openxmlformats.org/officeDocument/2006/relationships/slideLayout" Target="../slideLayouts/slideLayout7.xml"/><Relationship Id="rId16" Type="http://schemas.openxmlformats.org/officeDocument/2006/relationships/image" Target="../media/image108.wmf"/><Relationship Id="rId1" Type="http://schemas.openxmlformats.org/officeDocument/2006/relationships/vmlDrawing" Target="../drawings/vmlDrawing35.vml"/><Relationship Id="rId6" Type="http://schemas.openxmlformats.org/officeDocument/2006/relationships/image" Target="../media/image103.wmf"/><Relationship Id="rId11" Type="http://schemas.openxmlformats.org/officeDocument/2006/relationships/oleObject" Target="../embeddings/oleObject103.bin"/><Relationship Id="rId5" Type="http://schemas.openxmlformats.org/officeDocument/2006/relationships/oleObject" Target="../embeddings/oleObject100.bin"/><Relationship Id="rId15" Type="http://schemas.openxmlformats.org/officeDocument/2006/relationships/oleObject" Target="../embeddings/oleObject105.bin"/><Relationship Id="rId10" Type="http://schemas.openxmlformats.org/officeDocument/2006/relationships/image" Target="../media/image105.wmf"/><Relationship Id="rId4" Type="http://schemas.openxmlformats.org/officeDocument/2006/relationships/image" Target="../media/image102.wmf"/><Relationship Id="rId9" Type="http://schemas.openxmlformats.org/officeDocument/2006/relationships/oleObject" Target="../embeddings/oleObject102.bin"/><Relationship Id="rId14" Type="http://schemas.openxmlformats.org/officeDocument/2006/relationships/image" Target="../media/image10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11.wmf"/><Relationship Id="rId5" Type="http://schemas.openxmlformats.org/officeDocument/2006/relationships/oleObject" Target="../embeddings/oleObject108.bin"/><Relationship Id="rId4" Type="http://schemas.openxmlformats.org/officeDocument/2006/relationships/image" Target="../media/image110.wmf"/></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112.wmf"/></Relationships>
</file>

<file path=ppt/slides/_rels/slide113.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oleObject" Target="../embeddings/oleObject110.bin"/><Relationship Id="rId7"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14.wmf"/><Relationship Id="rId5" Type="http://schemas.openxmlformats.org/officeDocument/2006/relationships/oleObject" Target="../embeddings/oleObject111.bin"/><Relationship Id="rId10" Type="http://schemas.openxmlformats.org/officeDocument/2006/relationships/image" Target="../media/image116.wmf"/><Relationship Id="rId4" Type="http://schemas.openxmlformats.org/officeDocument/2006/relationships/image" Target="../media/image113.wmf"/><Relationship Id="rId9" Type="http://schemas.openxmlformats.org/officeDocument/2006/relationships/oleObject" Target="../embeddings/oleObject113.bin"/></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117.wmf"/></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19.wmf"/><Relationship Id="rId5" Type="http://schemas.openxmlformats.org/officeDocument/2006/relationships/oleObject" Target="../embeddings/oleObject116.bin"/><Relationship Id="rId4" Type="http://schemas.openxmlformats.org/officeDocument/2006/relationships/image" Target="../media/image118.wmf"/></Relationships>
</file>

<file path=ppt/slides/_rels/slide116.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oleObject" Target="../embeddings/oleObject117.bin"/><Relationship Id="rId7" Type="http://schemas.openxmlformats.org/officeDocument/2006/relationships/oleObject" Target="../embeddings/oleObject119.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21.wmf"/><Relationship Id="rId5" Type="http://schemas.openxmlformats.org/officeDocument/2006/relationships/oleObject" Target="../embeddings/oleObject118.bin"/><Relationship Id="rId10" Type="http://schemas.openxmlformats.org/officeDocument/2006/relationships/image" Target="../media/image123.wmf"/><Relationship Id="rId4" Type="http://schemas.openxmlformats.org/officeDocument/2006/relationships/image" Target="../media/image120.wmf"/><Relationship Id="rId9" Type="http://schemas.openxmlformats.org/officeDocument/2006/relationships/oleObject" Target="../embeddings/oleObject120.bin"/></Relationships>
</file>

<file path=ppt/slides/_rels/slide117.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20.x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126.wmf"/></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127.wmf"/></Relationships>
</file>

<file path=ppt/slides/_rels/slide123.xml.rels><?xml version="1.0" encoding="UTF-8" standalone="yes"?>
<Relationships xmlns="http://schemas.openxmlformats.org/package/2006/relationships"><Relationship Id="rId8" Type="http://schemas.openxmlformats.org/officeDocument/2006/relationships/image" Target="../media/image130.wmf"/><Relationship Id="rId13" Type="http://schemas.openxmlformats.org/officeDocument/2006/relationships/oleObject" Target="../embeddings/oleObject128.bin"/><Relationship Id="rId18" Type="http://schemas.openxmlformats.org/officeDocument/2006/relationships/image" Target="../media/image135.wmf"/><Relationship Id="rId26" Type="http://schemas.openxmlformats.org/officeDocument/2006/relationships/image" Target="../media/image139.wmf"/><Relationship Id="rId3" Type="http://schemas.openxmlformats.org/officeDocument/2006/relationships/oleObject" Target="../embeddings/oleObject123.bin"/><Relationship Id="rId21" Type="http://schemas.openxmlformats.org/officeDocument/2006/relationships/oleObject" Target="../embeddings/oleObject132.bin"/><Relationship Id="rId7" Type="http://schemas.openxmlformats.org/officeDocument/2006/relationships/oleObject" Target="../embeddings/oleObject125.bin"/><Relationship Id="rId12" Type="http://schemas.openxmlformats.org/officeDocument/2006/relationships/image" Target="../media/image132.wmf"/><Relationship Id="rId17" Type="http://schemas.openxmlformats.org/officeDocument/2006/relationships/oleObject" Target="../embeddings/oleObject130.bin"/><Relationship Id="rId25" Type="http://schemas.openxmlformats.org/officeDocument/2006/relationships/oleObject" Target="../embeddings/oleObject134.bin"/><Relationship Id="rId2" Type="http://schemas.openxmlformats.org/officeDocument/2006/relationships/slideLayout" Target="../slideLayouts/slideLayout2.xml"/><Relationship Id="rId16" Type="http://schemas.openxmlformats.org/officeDocument/2006/relationships/image" Target="../media/image134.wmf"/><Relationship Id="rId20" Type="http://schemas.openxmlformats.org/officeDocument/2006/relationships/image" Target="../media/image136.wmf"/><Relationship Id="rId29" Type="http://schemas.openxmlformats.org/officeDocument/2006/relationships/oleObject" Target="../embeddings/oleObject136.bin"/><Relationship Id="rId1" Type="http://schemas.openxmlformats.org/officeDocument/2006/relationships/vmlDrawing" Target="../drawings/vmlDrawing44.vml"/><Relationship Id="rId6" Type="http://schemas.openxmlformats.org/officeDocument/2006/relationships/image" Target="../media/image129.wmf"/><Relationship Id="rId11" Type="http://schemas.openxmlformats.org/officeDocument/2006/relationships/oleObject" Target="../embeddings/oleObject127.bin"/><Relationship Id="rId24" Type="http://schemas.openxmlformats.org/officeDocument/2006/relationships/image" Target="../media/image138.wmf"/><Relationship Id="rId32" Type="http://schemas.openxmlformats.org/officeDocument/2006/relationships/image" Target="../media/image142.wmf"/><Relationship Id="rId5" Type="http://schemas.openxmlformats.org/officeDocument/2006/relationships/oleObject" Target="../embeddings/oleObject124.bin"/><Relationship Id="rId15" Type="http://schemas.openxmlformats.org/officeDocument/2006/relationships/oleObject" Target="../embeddings/oleObject129.bin"/><Relationship Id="rId23" Type="http://schemas.openxmlformats.org/officeDocument/2006/relationships/oleObject" Target="../embeddings/oleObject133.bin"/><Relationship Id="rId28" Type="http://schemas.openxmlformats.org/officeDocument/2006/relationships/image" Target="../media/image140.wmf"/><Relationship Id="rId10" Type="http://schemas.openxmlformats.org/officeDocument/2006/relationships/image" Target="../media/image131.wmf"/><Relationship Id="rId19" Type="http://schemas.openxmlformats.org/officeDocument/2006/relationships/oleObject" Target="../embeddings/oleObject131.bin"/><Relationship Id="rId31" Type="http://schemas.openxmlformats.org/officeDocument/2006/relationships/oleObject" Target="../embeddings/oleObject137.bin"/><Relationship Id="rId4" Type="http://schemas.openxmlformats.org/officeDocument/2006/relationships/image" Target="../media/image128.wmf"/><Relationship Id="rId9" Type="http://schemas.openxmlformats.org/officeDocument/2006/relationships/oleObject" Target="../embeddings/oleObject126.bin"/><Relationship Id="rId14" Type="http://schemas.openxmlformats.org/officeDocument/2006/relationships/image" Target="../media/image133.wmf"/><Relationship Id="rId22" Type="http://schemas.openxmlformats.org/officeDocument/2006/relationships/image" Target="../media/image137.wmf"/><Relationship Id="rId27" Type="http://schemas.openxmlformats.org/officeDocument/2006/relationships/oleObject" Target="../embeddings/oleObject135.bin"/><Relationship Id="rId30" Type="http://schemas.openxmlformats.org/officeDocument/2006/relationships/image" Target="../media/image141.wmf"/></Relationships>
</file>

<file path=ppt/slides/_rels/slide124.xml.rels><?xml version="1.0" encoding="UTF-8" standalone="yes"?>
<Relationships xmlns="http://schemas.openxmlformats.org/package/2006/relationships"><Relationship Id="rId8" Type="http://schemas.openxmlformats.org/officeDocument/2006/relationships/image" Target="../media/image133.wmf"/><Relationship Id="rId13" Type="http://schemas.openxmlformats.org/officeDocument/2006/relationships/oleObject" Target="../embeddings/oleObject143.bin"/><Relationship Id="rId18" Type="http://schemas.openxmlformats.org/officeDocument/2006/relationships/image" Target="../media/image138.wmf"/><Relationship Id="rId26" Type="http://schemas.openxmlformats.org/officeDocument/2006/relationships/image" Target="../media/image144.wmf"/><Relationship Id="rId3" Type="http://schemas.openxmlformats.org/officeDocument/2006/relationships/oleObject" Target="../embeddings/oleObject138.bin"/><Relationship Id="rId21" Type="http://schemas.openxmlformats.org/officeDocument/2006/relationships/oleObject" Target="../embeddings/oleObject147.bin"/><Relationship Id="rId7" Type="http://schemas.openxmlformats.org/officeDocument/2006/relationships/oleObject" Target="../embeddings/oleObject140.bin"/><Relationship Id="rId12" Type="http://schemas.openxmlformats.org/officeDocument/2006/relationships/image" Target="../media/image135.wmf"/><Relationship Id="rId17" Type="http://schemas.openxmlformats.org/officeDocument/2006/relationships/oleObject" Target="../embeddings/oleObject145.bin"/><Relationship Id="rId25" Type="http://schemas.openxmlformats.org/officeDocument/2006/relationships/oleObject" Target="../embeddings/oleObject149.bin"/><Relationship Id="rId2" Type="http://schemas.openxmlformats.org/officeDocument/2006/relationships/slideLayout" Target="../slideLayouts/slideLayout2.xml"/><Relationship Id="rId16" Type="http://schemas.openxmlformats.org/officeDocument/2006/relationships/image" Target="../media/image137.wmf"/><Relationship Id="rId20" Type="http://schemas.openxmlformats.org/officeDocument/2006/relationships/image" Target="../media/image139.wmf"/><Relationship Id="rId1" Type="http://schemas.openxmlformats.org/officeDocument/2006/relationships/vmlDrawing" Target="../drawings/vmlDrawing45.vml"/><Relationship Id="rId6" Type="http://schemas.openxmlformats.org/officeDocument/2006/relationships/image" Target="../media/image132.wmf"/><Relationship Id="rId11" Type="http://schemas.openxmlformats.org/officeDocument/2006/relationships/oleObject" Target="../embeddings/oleObject142.bin"/><Relationship Id="rId24" Type="http://schemas.openxmlformats.org/officeDocument/2006/relationships/image" Target="../media/image141.wmf"/><Relationship Id="rId5" Type="http://schemas.openxmlformats.org/officeDocument/2006/relationships/oleObject" Target="../embeddings/oleObject139.bin"/><Relationship Id="rId15" Type="http://schemas.openxmlformats.org/officeDocument/2006/relationships/oleObject" Target="../embeddings/oleObject144.bin"/><Relationship Id="rId23" Type="http://schemas.openxmlformats.org/officeDocument/2006/relationships/oleObject" Target="../embeddings/oleObject148.bin"/><Relationship Id="rId10" Type="http://schemas.openxmlformats.org/officeDocument/2006/relationships/image" Target="../media/image134.wmf"/><Relationship Id="rId19" Type="http://schemas.openxmlformats.org/officeDocument/2006/relationships/oleObject" Target="../embeddings/oleObject146.bin"/><Relationship Id="rId4" Type="http://schemas.openxmlformats.org/officeDocument/2006/relationships/image" Target="../media/image143.wmf"/><Relationship Id="rId9" Type="http://schemas.openxmlformats.org/officeDocument/2006/relationships/oleObject" Target="../embeddings/oleObject141.bin"/><Relationship Id="rId14" Type="http://schemas.openxmlformats.org/officeDocument/2006/relationships/image" Target="../media/image136.wmf"/><Relationship Id="rId22" Type="http://schemas.openxmlformats.org/officeDocument/2006/relationships/image" Target="../media/image140.wmf"/></Relationships>
</file>

<file path=ppt/slides/_rels/slide125.x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oleObject" Target="../embeddings/oleObject150.bin"/><Relationship Id="rId7" Type="http://schemas.openxmlformats.org/officeDocument/2006/relationships/oleObject" Target="../embeddings/oleObject152.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146.wmf"/><Relationship Id="rId5" Type="http://schemas.openxmlformats.org/officeDocument/2006/relationships/oleObject" Target="../embeddings/oleObject151.bin"/><Relationship Id="rId4" Type="http://schemas.openxmlformats.org/officeDocument/2006/relationships/image" Target="../media/image145.wm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2.xml"/><Relationship Id="rId1" Type="http://schemas.openxmlformats.org/officeDocument/2006/relationships/vmlDrawing" Target="../drawings/vmlDrawing47.vml"/><Relationship Id="rId4" Type="http://schemas.openxmlformats.org/officeDocument/2006/relationships/image" Target="../media/image149.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7.xml.rels><?xml version="1.0" encoding="UTF-8" standalone="yes"?>
<Relationships xmlns="http://schemas.openxmlformats.org/package/2006/relationships"><Relationship Id="rId3" Type="http://schemas.openxmlformats.org/officeDocument/2006/relationships/oleObject" Target="../embeddings/oleObject154.bin"/><Relationship Id="rId7" Type="http://schemas.openxmlformats.org/officeDocument/2006/relationships/oleObject" Target="../embeddings/oleObject156.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152.wmf"/><Relationship Id="rId5" Type="http://schemas.openxmlformats.org/officeDocument/2006/relationships/oleObject" Target="../embeddings/oleObject155.bin"/><Relationship Id="rId4" Type="http://schemas.openxmlformats.org/officeDocument/2006/relationships/image" Target="../media/image151.wmf"/></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12.xml"/></Relationships>
</file>

<file path=ppt/slides/_rels/slide162.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2.xml"/><Relationship Id="rId1" Type="http://schemas.openxmlformats.org/officeDocument/2006/relationships/vmlDrawing" Target="../drawings/vmlDrawing49.vml"/><Relationship Id="rId4" Type="http://schemas.openxmlformats.org/officeDocument/2006/relationships/image" Target="../media/image152.wmf"/></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12.xml"/></Relationships>
</file>

<file path=ppt/slides/_rels/slide166.xml.rels><?xml version="1.0" encoding="UTF-8" standalone="yes"?>
<Relationships xmlns="http://schemas.openxmlformats.org/package/2006/relationships"><Relationship Id="rId8" Type="http://schemas.openxmlformats.org/officeDocument/2006/relationships/image" Target="../media/image158.wmf"/><Relationship Id="rId3" Type="http://schemas.openxmlformats.org/officeDocument/2006/relationships/oleObject" Target="../embeddings/oleObject158.bin"/><Relationship Id="rId7" Type="http://schemas.openxmlformats.org/officeDocument/2006/relationships/oleObject" Target="../embeddings/oleObject160.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157.wmf"/><Relationship Id="rId5" Type="http://schemas.openxmlformats.org/officeDocument/2006/relationships/oleObject" Target="../embeddings/oleObject159.bin"/><Relationship Id="rId4" Type="http://schemas.openxmlformats.org/officeDocument/2006/relationships/image" Target="../media/image156.wmf"/></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oleObject" Target="../embeddings/oleObject161.bin"/><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image" Target="../media/image160.wmf"/><Relationship Id="rId5" Type="http://schemas.openxmlformats.org/officeDocument/2006/relationships/oleObject" Target="../embeddings/oleObject162.bin"/><Relationship Id="rId4" Type="http://schemas.openxmlformats.org/officeDocument/2006/relationships/image" Target="../media/image159.wmf"/></Relationships>
</file>

<file path=ppt/slides/_rels/slide169.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oleObject" Target="../embeddings/oleObject163.bin"/><Relationship Id="rId2" Type="http://schemas.openxmlformats.org/officeDocument/2006/relationships/slideLayout" Target="../slideLayouts/slideLayout2.xml"/><Relationship Id="rId1" Type="http://schemas.openxmlformats.org/officeDocument/2006/relationships/vmlDrawing" Target="../drawings/vmlDrawing52.vml"/><Relationship Id="rId4" Type="http://schemas.openxmlformats.org/officeDocument/2006/relationships/image" Target="../media/image162.wmf"/></Relationships>
</file>

<file path=ppt/slides/_rels/slide172.xml.rels><?xml version="1.0" encoding="UTF-8" standalone="yes"?>
<Relationships xmlns="http://schemas.openxmlformats.org/package/2006/relationships"><Relationship Id="rId3" Type="http://schemas.openxmlformats.org/officeDocument/2006/relationships/oleObject" Target="../embeddings/oleObject164.bin"/><Relationship Id="rId2" Type="http://schemas.openxmlformats.org/officeDocument/2006/relationships/slideLayout" Target="../slideLayouts/slideLayout2.xml"/><Relationship Id="rId1" Type="http://schemas.openxmlformats.org/officeDocument/2006/relationships/vmlDrawing" Target="../drawings/vmlDrawing53.vml"/><Relationship Id="rId4" Type="http://schemas.openxmlformats.org/officeDocument/2006/relationships/image" Target="../media/image163.wmf"/></Relationships>
</file>

<file path=ppt/slides/_rels/slide173.xml.rels><?xml version="1.0" encoding="UTF-8" standalone="yes"?>
<Relationships xmlns="http://schemas.openxmlformats.org/package/2006/relationships"><Relationship Id="rId3" Type="http://schemas.openxmlformats.org/officeDocument/2006/relationships/oleObject" Target="../embeddings/oleObject165.bin"/><Relationship Id="rId2" Type="http://schemas.openxmlformats.org/officeDocument/2006/relationships/slideLayout" Target="../slideLayouts/slideLayout2.xml"/><Relationship Id="rId1" Type="http://schemas.openxmlformats.org/officeDocument/2006/relationships/vmlDrawing" Target="../drawings/vmlDrawing54.vml"/><Relationship Id="rId4" Type="http://schemas.openxmlformats.org/officeDocument/2006/relationships/image" Target="../media/image164.wmf"/></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oleObject" Target="../embeddings/oleObject166.bin"/><Relationship Id="rId2" Type="http://schemas.openxmlformats.org/officeDocument/2006/relationships/slideLayout" Target="../slideLayouts/slideLayout2.xml"/><Relationship Id="rId1" Type="http://schemas.openxmlformats.org/officeDocument/2006/relationships/vmlDrawing" Target="../drawings/vmlDrawing55.vml"/><Relationship Id="rId4" Type="http://schemas.openxmlformats.org/officeDocument/2006/relationships/image" Target="../media/image165.wmf"/></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8" Type="http://schemas.openxmlformats.org/officeDocument/2006/relationships/image" Target="../media/image167.wmf"/><Relationship Id="rId3" Type="http://schemas.openxmlformats.org/officeDocument/2006/relationships/oleObject" Target="../embeddings/oleObject167.bin"/><Relationship Id="rId7" Type="http://schemas.openxmlformats.org/officeDocument/2006/relationships/oleObject" Target="../embeddings/oleObject170.bin"/><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oleObject" Target="../embeddings/oleObject169.bin"/><Relationship Id="rId5" Type="http://schemas.openxmlformats.org/officeDocument/2006/relationships/oleObject" Target="../embeddings/oleObject168.bin"/><Relationship Id="rId10" Type="http://schemas.openxmlformats.org/officeDocument/2006/relationships/oleObject" Target="../embeddings/oleObject172.bin"/><Relationship Id="rId4" Type="http://schemas.openxmlformats.org/officeDocument/2006/relationships/image" Target="../media/image166.wmf"/><Relationship Id="rId9" Type="http://schemas.openxmlformats.org/officeDocument/2006/relationships/oleObject" Target="../embeddings/oleObject171.bin"/></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oleObject" Target="../embeddings/oleObject173.bin"/><Relationship Id="rId2" Type="http://schemas.openxmlformats.org/officeDocument/2006/relationships/slideLayout" Target="../slideLayouts/slideLayout2.xml"/><Relationship Id="rId1" Type="http://schemas.openxmlformats.org/officeDocument/2006/relationships/vmlDrawing" Target="../drawings/vmlDrawing57.vml"/><Relationship Id="rId4" Type="http://schemas.openxmlformats.org/officeDocument/2006/relationships/image" Target="../media/image168.wmf"/></Relationships>
</file>

<file path=ppt/slides/_rels/slide181.xml.rels><?xml version="1.0" encoding="UTF-8" standalone="yes"?>
<Relationships xmlns="http://schemas.openxmlformats.org/package/2006/relationships"><Relationship Id="rId3" Type="http://schemas.openxmlformats.org/officeDocument/2006/relationships/oleObject" Target="../embeddings/oleObject174.bin"/><Relationship Id="rId2" Type="http://schemas.openxmlformats.org/officeDocument/2006/relationships/slideLayout" Target="../slideLayouts/slideLayout2.xml"/><Relationship Id="rId1" Type="http://schemas.openxmlformats.org/officeDocument/2006/relationships/vmlDrawing" Target="../drawings/vmlDrawing58.vml"/><Relationship Id="rId4" Type="http://schemas.openxmlformats.org/officeDocument/2006/relationships/image" Target="../media/image168.wmf"/></Relationships>
</file>

<file path=ppt/slides/_rels/slide182.x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oleObject" Target="../embeddings/oleObject175.bin"/><Relationship Id="rId7" Type="http://schemas.openxmlformats.org/officeDocument/2006/relationships/oleObject" Target="../embeddings/oleObject177.bin"/><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image" Target="../media/image170.wmf"/><Relationship Id="rId5" Type="http://schemas.openxmlformats.org/officeDocument/2006/relationships/oleObject" Target="../embeddings/oleObject176.bin"/><Relationship Id="rId4" Type="http://schemas.openxmlformats.org/officeDocument/2006/relationships/image" Target="../media/image169.wmf"/></Relationships>
</file>

<file path=ppt/slides/_rels/slide183.xml.rels><?xml version="1.0" encoding="UTF-8" standalone="yes"?>
<Relationships xmlns="http://schemas.openxmlformats.org/package/2006/relationships"><Relationship Id="rId3" Type="http://schemas.openxmlformats.org/officeDocument/2006/relationships/oleObject" Target="../embeddings/oleObject178.bin"/><Relationship Id="rId2" Type="http://schemas.openxmlformats.org/officeDocument/2006/relationships/slideLayout" Target="../slideLayouts/slideLayout2.xml"/><Relationship Id="rId1" Type="http://schemas.openxmlformats.org/officeDocument/2006/relationships/vmlDrawing" Target="../drawings/vmlDrawing60.vml"/><Relationship Id="rId4" Type="http://schemas.openxmlformats.org/officeDocument/2006/relationships/image" Target="../media/image171.wmf"/></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oleObject" Target="../embeddings/oleObject179.bin"/><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image" Target="../media/image175.wmf"/><Relationship Id="rId5" Type="http://schemas.openxmlformats.org/officeDocument/2006/relationships/oleObject" Target="../embeddings/oleObject180.bin"/><Relationship Id="rId4" Type="http://schemas.openxmlformats.org/officeDocument/2006/relationships/image" Target="../media/image174.wmf"/></Relationships>
</file>

<file path=ppt/slides/_rels/slide193.xml.rels><?xml version="1.0" encoding="UTF-8" standalone="yes"?>
<Relationships xmlns="http://schemas.openxmlformats.org/package/2006/relationships"><Relationship Id="rId3" Type="http://schemas.openxmlformats.org/officeDocument/2006/relationships/oleObject" Target="../embeddings/oleObject181.bin"/><Relationship Id="rId2" Type="http://schemas.openxmlformats.org/officeDocument/2006/relationships/slideLayout" Target="../slideLayouts/slideLayout7.xml"/><Relationship Id="rId1" Type="http://schemas.openxmlformats.org/officeDocument/2006/relationships/vmlDrawing" Target="../drawings/vmlDrawing62.vml"/><Relationship Id="rId5" Type="http://schemas.openxmlformats.org/officeDocument/2006/relationships/image" Target="../media/image172.png"/><Relationship Id="rId4" Type="http://schemas.openxmlformats.org/officeDocument/2006/relationships/image" Target="../media/image176.wmf"/></Relationships>
</file>

<file path=ppt/slides/_rels/slide194.xml.rels><?xml version="1.0" encoding="UTF-8" standalone="yes"?>
<Relationships xmlns="http://schemas.openxmlformats.org/package/2006/relationships"><Relationship Id="rId3" Type="http://schemas.openxmlformats.org/officeDocument/2006/relationships/oleObject" Target="../embeddings/oleObject182.bin"/><Relationship Id="rId2" Type="http://schemas.openxmlformats.org/officeDocument/2006/relationships/slideLayout" Target="../slideLayouts/slideLayout2.xml"/><Relationship Id="rId1" Type="http://schemas.openxmlformats.org/officeDocument/2006/relationships/vmlDrawing" Target="../drawings/vmlDrawing63.vml"/><Relationship Id="rId4" Type="http://schemas.openxmlformats.org/officeDocument/2006/relationships/image" Target="../media/image177.wmf"/></Relationships>
</file>

<file path=ppt/slides/_rels/slide195.xml.rels><?xml version="1.0" encoding="UTF-8" standalone="yes"?>
<Relationships xmlns="http://schemas.openxmlformats.org/package/2006/relationships"><Relationship Id="rId2" Type="http://schemas.openxmlformats.org/officeDocument/2006/relationships/image" Target="../media/image173.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7.bin"/><Relationship Id="rId18" Type="http://schemas.openxmlformats.org/officeDocument/2006/relationships/image" Target="../media/image10.wmf"/><Relationship Id="rId3" Type="http://schemas.openxmlformats.org/officeDocument/2006/relationships/oleObject" Target="../embeddings/oleObject2.bin"/><Relationship Id="rId21" Type="http://schemas.openxmlformats.org/officeDocument/2006/relationships/oleObject" Target="../embeddings/oleObject11.bin"/><Relationship Id="rId7" Type="http://schemas.openxmlformats.org/officeDocument/2006/relationships/oleObject" Target="../embeddings/oleObject4.bin"/><Relationship Id="rId12" Type="http://schemas.openxmlformats.org/officeDocument/2006/relationships/image" Target="../media/image7.wmf"/><Relationship Id="rId17" Type="http://schemas.openxmlformats.org/officeDocument/2006/relationships/oleObject" Target="../embeddings/oleObject9.bin"/><Relationship Id="rId25" Type="http://schemas.openxmlformats.org/officeDocument/2006/relationships/oleObject" Target="../embeddings/oleObject13.bin"/><Relationship Id="rId2" Type="http://schemas.openxmlformats.org/officeDocument/2006/relationships/slideLayout" Target="../slideLayouts/slideLayout2.xml"/><Relationship Id="rId16" Type="http://schemas.openxmlformats.org/officeDocument/2006/relationships/image" Target="../media/image9.wmf"/><Relationship Id="rId20" Type="http://schemas.openxmlformats.org/officeDocument/2006/relationships/image" Target="../media/image11.wmf"/><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6.bin"/><Relationship Id="rId24" Type="http://schemas.openxmlformats.org/officeDocument/2006/relationships/image" Target="../media/image13.wmf"/><Relationship Id="rId5" Type="http://schemas.openxmlformats.org/officeDocument/2006/relationships/oleObject" Target="../embeddings/oleObject3.bin"/><Relationship Id="rId15" Type="http://schemas.openxmlformats.org/officeDocument/2006/relationships/oleObject" Target="../embeddings/oleObject8.bin"/><Relationship Id="rId23" Type="http://schemas.openxmlformats.org/officeDocument/2006/relationships/oleObject" Target="../embeddings/oleObject12.bin"/><Relationship Id="rId10" Type="http://schemas.openxmlformats.org/officeDocument/2006/relationships/image" Target="../media/image6.wmf"/><Relationship Id="rId19" Type="http://schemas.openxmlformats.org/officeDocument/2006/relationships/oleObject" Target="../embeddings/oleObject10.bin"/><Relationship Id="rId4" Type="http://schemas.openxmlformats.org/officeDocument/2006/relationships/image" Target="../media/image3.wmf"/><Relationship Id="rId9" Type="http://schemas.openxmlformats.org/officeDocument/2006/relationships/oleObject" Target="../embeddings/oleObject5.bin"/><Relationship Id="rId14" Type="http://schemas.openxmlformats.org/officeDocument/2006/relationships/image" Target="../media/image8.wmf"/><Relationship Id="rId22" Type="http://schemas.openxmlformats.org/officeDocument/2006/relationships/image" Target="../media/image12.wmf"/></Relationships>
</file>

<file path=ppt/slides/_rels/slide200.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slideLayout" Target="../slideLayouts/slideLayout2.xml"/><Relationship Id="rId1" Type="http://schemas.openxmlformats.org/officeDocument/2006/relationships/vmlDrawing" Target="../drawings/vmlDrawing64.vml"/><Relationship Id="rId5" Type="http://schemas.openxmlformats.org/officeDocument/2006/relationships/image" Target="../media/image176.wmf"/><Relationship Id="rId4" Type="http://schemas.openxmlformats.org/officeDocument/2006/relationships/oleObject" Target="../embeddings/oleObject183.bin"/></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3" Type="http://schemas.openxmlformats.org/officeDocument/2006/relationships/oleObject" Target="../embeddings/oleObject184.bin"/><Relationship Id="rId2" Type="http://schemas.openxmlformats.org/officeDocument/2006/relationships/slideLayout" Target="../slideLayouts/slideLayout2.xml"/><Relationship Id="rId1" Type="http://schemas.openxmlformats.org/officeDocument/2006/relationships/vmlDrawing" Target="../drawings/vmlDrawing65.vml"/><Relationship Id="rId4" Type="http://schemas.openxmlformats.org/officeDocument/2006/relationships/image" Target="../media/image178.png"/></Relationships>
</file>

<file path=ppt/slides/_rels/slide205.xml.rels><?xml version="1.0" encoding="UTF-8" standalone="yes"?>
<Relationships xmlns="http://schemas.openxmlformats.org/package/2006/relationships"><Relationship Id="rId3" Type="http://schemas.openxmlformats.org/officeDocument/2006/relationships/image" Target="../media/image181.png"/><Relationship Id="rId7" Type="http://schemas.openxmlformats.org/officeDocument/2006/relationships/image" Target="../media/image180.wmf"/><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oleObject" Target="../embeddings/oleObject186.bin"/><Relationship Id="rId5" Type="http://schemas.openxmlformats.org/officeDocument/2006/relationships/image" Target="../media/image179.wmf"/><Relationship Id="rId4" Type="http://schemas.openxmlformats.org/officeDocument/2006/relationships/oleObject" Target="../embeddings/oleObject185.bin"/></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oleObject" Target="../embeddings/oleObject187.bin"/><Relationship Id="rId2" Type="http://schemas.openxmlformats.org/officeDocument/2006/relationships/slideLayout" Target="../slideLayouts/slideLayout2.xml"/><Relationship Id="rId1" Type="http://schemas.openxmlformats.org/officeDocument/2006/relationships/vmlDrawing" Target="../drawings/vmlDrawing67.vml"/><Relationship Id="rId5" Type="http://schemas.openxmlformats.org/officeDocument/2006/relationships/image" Target="../media/image183.png"/><Relationship Id="rId4" Type="http://schemas.openxmlformats.org/officeDocument/2006/relationships/image" Target="../media/image182.wmf"/></Relationships>
</file>

<file path=ppt/slides/_rels/slide208.xml.rels><?xml version="1.0" encoding="UTF-8" standalone="yes"?>
<Relationships xmlns="http://schemas.openxmlformats.org/package/2006/relationships"><Relationship Id="rId2" Type="http://schemas.openxmlformats.org/officeDocument/2006/relationships/image" Target="../media/image183.png"/><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image" Target="../media/image184.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image" Target="../media/image186.jpe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18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xml.rels><?xml version="1.0" encoding="UTF-8" standalone="yes"?>
<Relationships xmlns="http://schemas.openxmlformats.org/package/2006/relationships"><Relationship Id="rId3" Type="http://schemas.openxmlformats.org/officeDocument/2006/relationships/oleObject" Target="../embeddings/oleObject188.bin"/><Relationship Id="rId2" Type="http://schemas.openxmlformats.org/officeDocument/2006/relationships/slideLayout" Target="../slideLayouts/slideLayout2.xml"/><Relationship Id="rId1" Type="http://schemas.openxmlformats.org/officeDocument/2006/relationships/vmlDrawing" Target="../drawings/vmlDrawing68.vml"/><Relationship Id="rId4" Type="http://schemas.openxmlformats.org/officeDocument/2006/relationships/image" Target="../media/image174.wmf"/></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2" Type="http://schemas.openxmlformats.org/officeDocument/2006/relationships/image" Target="../media/image188.jpe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9.xml.rels><?xml version="1.0" encoding="UTF-8" standalone="yes"?>
<Relationships xmlns="http://schemas.openxmlformats.org/package/2006/relationships"><Relationship Id="rId3" Type="http://schemas.openxmlformats.org/officeDocument/2006/relationships/oleObject" Target="../embeddings/oleObject189.bin"/><Relationship Id="rId2" Type="http://schemas.openxmlformats.org/officeDocument/2006/relationships/slideLayout" Target="../slideLayouts/slideLayout2.xml"/><Relationship Id="rId1" Type="http://schemas.openxmlformats.org/officeDocument/2006/relationships/vmlDrawing" Target="../drawings/vmlDrawing69.vml"/><Relationship Id="rId4" Type="http://schemas.openxmlformats.org/officeDocument/2006/relationships/image" Target="../media/image189.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3" Type="http://schemas.openxmlformats.org/officeDocument/2006/relationships/oleObject" Target="../embeddings/oleObject190.bin"/><Relationship Id="rId2" Type="http://schemas.openxmlformats.org/officeDocument/2006/relationships/slideLayout" Target="../slideLayouts/slideLayout2.xml"/><Relationship Id="rId1" Type="http://schemas.openxmlformats.org/officeDocument/2006/relationships/vmlDrawing" Target="../drawings/vmlDrawing70.vml"/><Relationship Id="rId6" Type="http://schemas.openxmlformats.org/officeDocument/2006/relationships/image" Target="../media/image191.wmf"/><Relationship Id="rId5" Type="http://schemas.openxmlformats.org/officeDocument/2006/relationships/oleObject" Target="../embeddings/oleObject191.bin"/><Relationship Id="rId4" Type="http://schemas.openxmlformats.org/officeDocument/2006/relationships/image" Target="../media/image190.wmf"/></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5.xml.rels><?xml version="1.0" encoding="UTF-8" standalone="yes"?>
<Relationships xmlns="http://schemas.openxmlformats.org/package/2006/relationships"><Relationship Id="rId3" Type="http://schemas.openxmlformats.org/officeDocument/2006/relationships/oleObject" Target="../embeddings/oleObject192.bin"/><Relationship Id="rId2" Type="http://schemas.openxmlformats.org/officeDocument/2006/relationships/slideLayout" Target="../slideLayouts/slideLayout6.xml"/><Relationship Id="rId1" Type="http://schemas.openxmlformats.org/officeDocument/2006/relationships/vmlDrawing" Target="../drawings/vmlDrawing71.vml"/><Relationship Id="rId4" Type="http://schemas.openxmlformats.org/officeDocument/2006/relationships/image" Target="../media/image192.wmf"/></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7.xml.rels><?xml version="1.0" encoding="UTF-8" standalone="yes"?>
<Relationships xmlns="http://schemas.openxmlformats.org/package/2006/relationships"><Relationship Id="rId3" Type="http://schemas.openxmlformats.org/officeDocument/2006/relationships/image" Target="../media/image195.png"/><Relationship Id="rId7" Type="http://schemas.openxmlformats.org/officeDocument/2006/relationships/image" Target="../media/image194.wmf"/><Relationship Id="rId2" Type="http://schemas.openxmlformats.org/officeDocument/2006/relationships/slideLayout" Target="../slideLayouts/slideLayout2.xml"/><Relationship Id="rId1" Type="http://schemas.openxmlformats.org/officeDocument/2006/relationships/vmlDrawing" Target="../drawings/vmlDrawing72.vml"/><Relationship Id="rId6" Type="http://schemas.openxmlformats.org/officeDocument/2006/relationships/oleObject" Target="../embeddings/oleObject194.bin"/><Relationship Id="rId5" Type="http://schemas.openxmlformats.org/officeDocument/2006/relationships/image" Target="../media/image193.wmf"/><Relationship Id="rId4" Type="http://schemas.openxmlformats.org/officeDocument/2006/relationships/oleObject" Target="../embeddings/oleObject193.bin"/></Relationships>
</file>

<file path=ppt/slides/_rels/slide258.xml.rels><?xml version="1.0" encoding="UTF-8" standalone="yes"?>
<Relationships xmlns="http://schemas.openxmlformats.org/package/2006/relationships"><Relationship Id="rId8" Type="http://schemas.openxmlformats.org/officeDocument/2006/relationships/oleObject" Target="../embeddings/oleObject197.bin"/><Relationship Id="rId3" Type="http://schemas.openxmlformats.org/officeDocument/2006/relationships/oleObject" Target="../embeddings/oleObject195.bin"/><Relationship Id="rId7" Type="http://schemas.openxmlformats.org/officeDocument/2006/relationships/image" Target="../media/image197.wmf"/><Relationship Id="rId2" Type="http://schemas.openxmlformats.org/officeDocument/2006/relationships/slideLayout" Target="../slideLayouts/slideLayout2.xml"/><Relationship Id="rId1" Type="http://schemas.openxmlformats.org/officeDocument/2006/relationships/vmlDrawing" Target="../drawings/vmlDrawing73.vml"/><Relationship Id="rId6" Type="http://schemas.openxmlformats.org/officeDocument/2006/relationships/oleObject" Target="../embeddings/oleObject196.bin"/><Relationship Id="rId5" Type="http://schemas.openxmlformats.org/officeDocument/2006/relationships/image" Target="../media/image199.png"/><Relationship Id="rId4" Type="http://schemas.openxmlformats.org/officeDocument/2006/relationships/image" Target="../media/image196.wmf"/><Relationship Id="rId9" Type="http://schemas.openxmlformats.org/officeDocument/2006/relationships/image" Target="../media/image198.wmf"/></Relationships>
</file>

<file path=ppt/slides/_rels/slide259.xml.rels><?xml version="1.0" encoding="UTF-8" standalone="yes"?>
<Relationships xmlns="http://schemas.openxmlformats.org/package/2006/relationships"><Relationship Id="rId3" Type="http://schemas.openxmlformats.org/officeDocument/2006/relationships/oleObject" Target="../embeddings/oleObject198.bin"/><Relationship Id="rId2" Type="http://schemas.openxmlformats.org/officeDocument/2006/relationships/slideLayout" Target="../slideLayouts/slideLayout2.xml"/><Relationship Id="rId1" Type="http://schemas.openxmlformats.org/officeDocument/2006/relationships/vmlDrawing" Target="../drawings/vmlDrawing74.vml"/><Relationship Id="rId6" Type="http://schemas.openxmlformats.org/officeDocument/2006/relationships/image" Target="../media/image201.wmf"/><Relationship Id="rId5" Type="http://schemas.openxmlformats.org/officeDocument/2006/relationships/oleObject" Target="../embeddings/oleObject199.bin"/><Relationship Id="rId4" Type="http://schemas.openxmlformats.org/officeDocument/2006/relationships/image" Target="../media/image200.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8" Type="http://schemas.openxmlformats.org/officeDocument/2006/relationships/image" Target="../media/image204.wmf"/><Relationship Id="rId3" Type="http://schemas.openxmlformats.org/officeDocument/2006/relationships/oleObject" Target="../embeddings/oleObject200.bin"/><Relationship Id="rId7" Type="http://schemas.openxmlformats.org/officeDocument/2006/relationships/oleObject" Target="../embeddings/oleObject202.bin"/><Relationship Id="rId2" Type="http://schemas.openxmlformats.org/officeDocument/2006/relationships/slideLayout" Target="../slideLayouts/slideLayout2.xml"/><Relationship Id="rId1" Type="http://schemas.openxmlformats.org/officeDocument/2006/relationships/vmlDrawing" Target="../drawings/vmlDrawing75.vml"/><Relationship Id="rId6" Type="http://schemas.openxmlformats.org/officeDocument/2006/relationships/image" Target="../media/image203.wmf"/><Relationship Id="rId5" Type="http://schemas.openxmlformats.org/officeDocument/2006/relationships/oleObject" Target="../embeddings/oleObject201.bin"/><Relationship Id="rId4" Type="http://schemas.openxmlformats.org/officeDocument/2006/relationships/image" Target="../media/image202.wmf"/></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2" Type="http://schemas.openxmlformats.org/officeDocument/2006/relationships/image" Target="../media/image205.png"/><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image" Target="../media/image205.pn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3" Type="http://schemas.openxmlformats.org/officeDocument/2006/relationships/image" Target="../media/image207.png"/><Relationship Id="rId2" Type="http://schemas.openxmlformats.org/officeDocument/2006/relationships/image" Target="../media/image206.png"/><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3" Type="http://schemas.openxmlformats.org/officeDocument/2006/relationships/oleObject" Target="../embeddings/oleObject203.bin"/><Relationship Id="rId2" Type="http://schemas.openxmlformats.org/officeDocument/2006/relationships/slideLayout" Target="../slideLayouts/slideLayout7.xml"/><Relationship Id="rId1" Type="http://schemas.openxmlformats.org/officeDocument/2006/relationships/vmlDrawing" Target="../drawings/vmlDrawing76.vml"/><Relationship Id="rId5" Type="http://schemas.openxmlformats.org/officeDocument/2006/relationships/oleObject" Target="../embeddings/oleObject204.bin"/><Relationship Id="rId4" Type="http://schemas.openxmlformats.org/officeDocument/2006/relationships/image" Target="../media/image208.wmf"/></Relationships>
</file>

<file path=ppt/slides/_rels/slide266.xml.rels><?xml version="1.0" encoding="UTF-8" standalone="yes"?>
<Relationships xmlns="http://schemas.openxmlformats.org/package/2006/relationships"><Relationship Id="rId3" Type="http://schemas.openxmlformats.org/officeDocument/2006/relationships/oleObject" Target="../embeddings/oleObject205.bin"/><Relationship Id="rId2" Type="http://schemas.openxmlformats.org/officeDocument/2006/relationships/slideLayout" Target="../slideLayouts/slideLayout2.xml"/><Relationship Id="rId1" Type="http://schemas.openxmlformats.org/officeDocument/2006/relationships/vmlDrawing" Target="../drawings/vmlDrawing77.vml"/><Relationship Id="rId6" Type="http://schemas.openxmlformats.org/officeDocument/2006/relationships/image" Target="../media/image210.wmf"/><Relationship Id="rId5" Type="http://schemas.openxmlformats.org/officeDocument/2006/relationships/oleObject" Target="../embeddings/oleObject206.bin"/><Relationship Id="rId4" Type="http://schemas.openxmlformats.org/officeDocument/2006/relationships/image" Target="../media/image209.wmf"/></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3" Type="http://schemas.openxmlformats.org/officeDocument/2006/relationships/oleObject" Target="../embeddings/oleObject207.bin"/><Relationship Id="rId2" Type="http://schemas.openxmlformats.org/officeDocument/2006/relationships/slideLayout" Target="../slideLayouts/slideLayout2.xml"/><Relationship Id="rId1" Type="http://schemas.openxmlformats.org/officeDocument/2006/relationships/vmlDrawing" Target="../drawings/vmlDrawing78.vml"/><Relationship Id="rId4" Type="http://schemas.openxmlformats.org/officeDocument/2006/relationships/image" Target="../media/image211.wmf"/></Relationships>
</file>

<file path=ppt/slides/_rels/slide269.xml.rels><?xml version="1.0" encoding="UTF-8" standalone="yes"?>
<Relationships xmlns="http://schemas.openxmlformats.org/package/2006/relationships"><Relationship Id="rId8" Type="http://schemas.openxmlformats.org/officeDocument/2006/relationships/image" Target="../media/image214.wmf"/><Relationship Id="rId3" Type="http://schemas.openxmlformats.org/officeDocument/2006/relationships/oleObject" Target="../embeddings/oleObject208.bin"/><Relationship Id="rId7" Type="http://schemas.openxmlformats.org/officeDocument/2006/relationships/oleObject" Target="../embeddings/oleObject210.bin"/><Relationship Id="rId2" Type="http://schemas.openxmlformats.org/officeDocument/2006/relationships/slideLayout" Target="../slideLayouts/slideLayout2.xml"/><Relationship Id="rId1" Type="http://schemas.openxmlformats.org/officeDocument/2006/relationships/vmlDrawing" Target="../drawings/vmlDrawing79.vml"/><Relationship Id="rId6" Type="http://schemas.openxmlformats.org/officeDocument/2006/relationships/image" Target="../media/image213.wmf"/><Relationship Id="rId5" Type="http://schemas.openxmlformats.org/officeDocument/2006/relationships/oleObject" Target="../embeddings/oleObject209.bin"/><Relationship Id="rId10" Type="http://schemas.openxmlformats.org/officeDocument/2006/relationships/image" Target="../media/image215.wmf"/><Relationship Id="rId4" Type="http://schemas.openxmlformats.org/officeDocument/2006/relationships/image" Target="../media/image212.wmf"/><Relationship Id="rId9" Type="http://schemas.openxmlformats.org/officeDocument/2006/relationships/oleObject" Target="../embeddings/oleObject211.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3" Type="http://schemas.openxmlformats.org/officeDocument/2006/relationships/oleObject" Target="../embeddings/oleObject212.bin"/><Relationship Id="rId2" Type="http://schemas.openxmlformats.org/officeDocument/2006/relationships/slideLayout" Target="../slideLayouts/slideLayout7.xml"/><Relationship Id="rId1" Type="http://schemas.openxmlformats.org/officeDocument/2006/relationships/vmlDrawing" Target="../drawings/vmlDrawing80.vml"/><Relationship Id="rId4" Type="http://schemas.openxmlformats.org/officeDocument/2006/relationships/image" Target="../media/image216.wmf"/></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2" Type="http://schemas.openxmlformats.org/officeDocument/2006/relationships/image" Target="../media/image217.png"/><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3" Type="http://schemas.openxmlformats.org/officeDocument/2006/relationships/oleObject" Target="../embeddings/oleObject213.bin"/><Relationship Id="rId2" Type="http://schemas.openxmlformats.org/officeDocument/2006/relationships/slideLayout" Target="../slideLayouts/slideLayout2.xml"/><Relationship Id="rId1" Type="http://schemas.openxmlformats.org/officeDocument/2006/relationships/vmlDrawing" Target="../drawings/vmlDrawing81.vml"/><Relationship Id="rId4" Type="http://schemas.openxmlformats.org/officeDocument/2006/relationships/image" Target="../media/image218.wmf"/></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2" Type="http://schemas.openxmlformats.org/officeDocument/2006/relationships/image" Target="../media/image219.png"/><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8" Type="http://schemas.openxmlformats.org/officeDocument/2006/relationships/image" Target="../media/image222.wmf"/><Relationship Id="rId13" Type="http://schemas.openxmlformats.org/officeDocument/2006/relationships/oleObject" Target="../embeddings/oleObject219.bin"/><Relationship Id="rId18" Type="http://schemas.openxmlformats.org/officeDocument/2006/relationships/oleObject" Target="../embeddings/oleObject224.bin"/><Relationship Id="rId3" Type="http://schemas.openxmlformats.org/officeDocument/2006/relationships/oleObject" Target="../embeddings/oleObject214.bin"/><Relationship Id="rId7" Type="http://schemas.openxmlformats.org/officeDocument/2006/relationships/oleObject" Target="../embeddings/oleObject216.bin"/><Relationship Id="rId12" Type="http://schemas.openxmlformats.org/officeDocument/2006/relationships/image" Target="../media/image224.wmf"/><Relationship Id="rId17" Type="http://schemas.openxmlformats.org/officeDocument/2006/relationships/oleObject" Target="../embeddings/oleObject223.bin"/><Relationship Id="rId2" Type="http://schemas.openxmlformats.org/officeDocument/2006/relationships/slideLayout" Target="../slideLayouts/slideLayout2.xml"/><Relationship Id="rId16" Type="http://schemas.openxmlformats.org/officeDocument/2006/relationships/oleObject" Target="../embeddings/oleObject222.bin"/><Relationship Id="rId1" Type="http://schemas.openxmlformats.org/officeDocument/2006/relationships/vmlDrawing" Target="../drawings/vmlDrawing82.vml"/><Relationship Id="rId6" Type="http://schemas.openxmlformats.org/officeDocument/2006/relationships/image" Target="../media/image221.wmf"/><Relationship Id="rId11" Type="http://schemas.openxmlformats.org/officeDocument/2006/relationships/oleObject" Target="../embeddings/oleObject218.bin"/><Relationship Id="rId5" Type="http://schemas.openxmlformats.org/officeDocument/2006/relationships/oleObject" Target="../embeddings/oleObject215.bin"/><Relationship Id="rId15" Type="http://schemas.openxmlformats.org/officeDocument/2006/relationships/oleObject" Target="../embeddings/oleObject221.bin"/><Relationship Id="rId10" Type="http://schemas.openxmlformats.org/officeDocument/2006/relationships/image" Target="../media/image223.wmf"/><Relationship Id="rId4" Type="http://schemas.openxmlformats.org/officeDocument/2006/relationships/image" Target="../media/image220.wmf"/><Relationship Id="rId9" Type="http://schemas.openxmlformats.org/officeDocument/2006/relationships/oleObject" Target="../embeddings/oleObject217.bin"/><Relationship Id="rId14" Type="http://schemas.openxmlformats.org/officeDocument/2006/relationships/oleObject" Target="../embeddings/oleObject220.bin"/></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2" Type="http://schemas.openxmlformats.org/officeDocument/2006/relationships/image" Target="../media/image225.png"/><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290.xml.rels><?xml version="1.0" encoding="UTF-8" standalone="yes"?>
<Relationships xmlns="http://schemas.openxmlformats.org/package/2006/relationships"><Relationship Id="rId8" Type="http://schemas.openxmlformats.org/officeDocument/2006/relationships/oleObject" Target="../embeddings/oleObject228.bin"/><Relationship Id="rId3" Type="http://schemas.openxmlformats.org/officeDocument/2006/relationships/oleObject" Target="../embeddings/oleObject225.bin"/><Relationship Id="rId7" Type="http://schemas.openxmlformats.org/officeDocument/2006/relationships/oleObject" Target="../embeddings/oleObject227.bin"/><Relationship Id="rId2" Type="http://schemas.openxmlformats.org/officeDocument/2006/relationships/slideLayout" Target="../slideLayouts/slideLayout2.xml"/><Relationship Id="rId1" Type="http://schemas.openxmlformats.org/officeDocument/2006/relationships/vmlDrawing" Target="../drawings/vmlDrawing83.vml"/><Relationship Id="rId6" Type="http://schemas.openxmlformats.org/officeDocument/2006/relationships/image" Target="../media/image227.wmf"/><Relationship Id="rId5" Type="http://schemas.openxmlformats.org/officeDocument/2006/relationships/oleObject" Target="../embeddings/oleObject226.bin"/><Relationship Id="rId4" Type="http://schemas.openxmlformats.org/officeDocument/2006/relationships/image" Target="../media/image226.wmf"/></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8" Type="http://schemas.openxmlformats.org/officeDocument/2006/relationships/image" Target="../media/image230.wmf"/><Relationship Id="rId3" Type="http://schemas.openxmlformats.org/officeDocument/2006/relationships/oleObject" Target="../embeddings/oleObject229.bin"/><Relationship Id="rId7" Type="http://schemas.openxmlformats.org/officeDocument/2006/relationships/oleObject" Target="../embeddings/oleObject231.bin"/><Relationship Id="rId2" Type="http://schemas.openxmlformats.org/officeDocument/2006/relationships/slideLayout" Target="../slideLayouts/slideLayout2.xml"/><Relationship Id="rId1" Type="http://schemas.openxmlformats.org/officeDocument/2006/relationships/vmlDrawing" Target="../drawings/vmlDrawing84.vml"/><Relationship Id="rId6" Type="http://schemas.openxmlformats.org/officeDocument/2006/relationships/image" Target="../media/image229.wmf"/><Relationship Id="rId11" Type="http://schemas.openxmlformats.org/officeDocument/2006/relationships/oleObject" Target="../embeddings/oleObject233.bin"/><Relationship Id="rId5" Type="http://schemas.openxmlformats.org/officeDocument/2006/relationships/oleObject" Target="../embeddings/oleObject230.bin"/><Relationship Id="rId10" Type="http://schemas.openxmlformats.org/officeDocument/2006/relationships/image" Target="../media/image231.wmf"/><Relationship Id="rId4" Type="http://schemas.openxmlformats.org/officeDocument/2006/relationships/image" Target="../media/image228.wmf"/><Relationship Id="rId9" Type="http://schemas.openxmlformats.org/officeDocument/2006/relationships/oleObject" Target="../embeddings/oleObject232.bin"/></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3" Type="http://schemas.openxmlformats.org/officeDocument/2006/relationships/oleObject" Target="../embeddings/oleObject234.bin"/><Relationship Id="rId2" Type="http://schemas.openxmlformats.org/officeDocument/2006/relationships/slideLayout" Target="../slideLayouts/slideLayout2.xml"/><Relationship Id="rId1" Type="http://schemas.openxmlformats.org/officeDocument/2006/relationships/vmlDrawing" Target="../drawings/vmlDrawing85.vml"/><Relationship Id="rId4" Type="http://schemas.openxmlformats.org/officeDocument/2006/relationships/image" Target="../media/image232.wmf"/></Relationships>
</file>

<file path=ppt/slides/_rels/slide298.xml.rels><?xml version="1.0" encoding="UTF-8" standalone="yes"?>
<Relationships xmlns="http://schemas.openxmlformats.org/package/2006/relationships"><Relationship Id="rId8" Type="http://schemas.openxmlformats.org/officeDocument/2006/relationships/image" Target="../media/image235.wmf"/><Relationship Id="rId3" Type="http://schemas.openxmlformats.org/officeDocument/2006/relationships/oleObject" Target="../embeddings/oleObject235.bin"/><Relationship Id="rId7" Type="http://schemas.openxmlformats.org/officeDocument/2006/relationships/oleObject" Target="../embeddings/oleObject237.bin"/><Relationship Id="rId2" Type="http://schemas.openxmlformats.org/officeDocument/2006/relationships/slideLayout" Target="../slideLayouts/slideLayout2.xml"/><Relationship Id="rId1" Type="http://schemas.openxmlformats.org/officeDocument/2006/relationships/vmlDrawing" Target="../drawings/vmlDrawing86.vml"/><Relationship Id="rId6" Type="http://schemas.openxmlformats.org/officeDocument/2006/relationships/image" Target="../media/image234.wmf"/><Relationship Id="rId5" Type="http://schemas.openxmlformats.org/officeDocument/2006/relationships/oleObject" Target="../embeddings/oleObject236.bin"/><Relationship Id="rId4" Type="http://schemas.openxmlformats.org/officeDocument/2006/relationships/image" Target="../media/image233.wmf"/><Relationship Id="rId9" Type="http://schemas.openxmlformats.org/officeDocument/2006/relationships/oleObject" Target="../embeddings/oleObject238.bin"/></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8" Type="http://schemas.openxmlformats.org/officeDocument/2006/relationships/image" Target="../media/image238.wmf"/><Relationship Id="rId13" Type="http://schemas.openxmlformats.org/officeDocument/2006/relationships/oleObject" Target="../embeddings/oleObject245.bin"/><Relationship Id="rId18" Type="http://schemas.openxmlformats.org/officeDocument/2006/relationships/image" Target="../media/image241.wmf"/><Relationship Id="rId3" Type="http://schemas.openxmlformats.org/officeDocument/2006/relationships/oleObject" Target="../embeddings/oleObject239.bin"/><Relationship Id="rId7" Type="http://schemas.openxmlformats.org/officeDocument/2006/relationships/oleObject" Target="../embeddings/oleObject241.bin"/><Relationship Id="rId12" Type="http://schemas.openxmlformats.org/officeDocument/2006/relationships/oleObject" Target="../embeddings/oleObject244.bin"/><Relationship Id="rId17" Type="http://schemas.openxmlformats.org/officeDocument/2006/relationships/oleObject" Target="../embeddings/oleObject248.bin"/><Relationship Id="rId2" Type="http://schemas.openxmlformats.org/officeDocument/2006/relationships/slideLayout" Target="../slideLayouts/slideLayout2.xml"/><Relationship Id="rId16" Type="http://schemas.openxmlformats.org/officeDocument/2006/relationships/oleObject" Target="../embeddings/oleObject247.bin"/><Relationship Id="rId1" Type="http://schemas.openxmlformats.org/officeDocument/2006/relationships/vmlDrawing" Target="../drawings/vmlDrawing87.vml"/><Relationship Id="rId6" Type="http://schemas.openxmlformats.org/officeDocument/2006/relationships/image" Target="../media/image237.wmf"/><Relationship Id="rId11" Type="http://schemas.openxmlformats.org/officeDocument/2006/relationships/oleObject" Target="../embeddings/oleObject243.bin"/><Relationship Id="rId5" Type="http://schemas.openxmlformats.org/officeDocument/2006/relationships/oleObject" Target="../embeddings/oleObject240.bin"/><Relationship Id="rId15" Type="http://schemas.openxmlformats.org/officeDocument/2006/relationships/oleObject" Target="../embeddings/oleObject246.bin"/><Relationship Id="rId10" Type="http://schemas.openxmlformats.org/officeDocument/2006/relationships/image" Target="../media/image239.wmf"/><Relationship Id="rId4" Type="http://schemas.openxmlformats.org/officeDocument/2006/relationships/image" Target="../media/image236.wmf"/><Relationship Id="rId9" Type="http://schemas.openxmlformats.org/officeDocument/2006/relationships/oleObject" Target="../embeddings/oleObject242.bin"/><Relationship Id="rId14" Type="http://schemas.openxmlformats.org/officeDocument/2006/relationships/image" Target="../media/image240.wmf"/></Relationships>
</file>

<file path=ppt/slides/_rels/slide302.xml.rels><?xml version="1.0" encoding="UTF-8" standalone="yes"?>
<Relationships xmlns="http://schemas.openxmlformats.org/package/2006/relationships"><Relationship Id="rId3" Type="http://schemas.openxmlformats.org/officeDocument/2006/relationships/oleObject" Target="../embeddings/oleObject249.bin"/><Relationship Id="rId2" Type="http://schemas.openxmlformats.org/officeDocument/2006/relationships/slideLayout" Target="../slideLayouts/slideLayout2.xml"/><Relationship Id="rId1" Type="http://schemas.openxmlformats.org/officeDocument/2006/relationships/vmlDrawing" Target="../drawings/vmlDrawing88.vml"/><Relationship Id="rId6" Type="http://schemas.openxmlformats.org/officeDocument/2006/relationships/oleObject" Target="../embeddings/oleObject251.bin"/><Relationship Id="rId5" Type="http://schemas.openxmlformats.org/officeDocument/2006/relationships/oleObject" Target="../embeddings/oleObject250.bin"/><Relationship Id="rId4" Type="http://schemas.openxmlformats.org/officeDocument/2006/relationships/image" Target="../media/image238.wmf"/></Relationships>
</file>

<file path=ppt/slides/_rels/slide303.xml.rels><?xml version="1.0" encoding="UTF-8" standalone="yes"?>
<Relationships xmlns="http://schemas.openxmlformats.org/package/2006/relationships"><Relationship Id="rId8" Type="http://schemas.openxmlformats.org/officeDocument/2006/relationships/image" Target="../media/image244.wmf"/><Relationship Id="rId13" Type="http://schemas.openxmlformats.org/officeDocument/2006/relationships/oleObject" Target="../embeddings/oleObject257.bin"/><Relationship Id="rId18" Type="http://schemas.openxmlformats.org/officeDocument/2006/relationships/image" Target="../media/image248.wmf"/><Relationship Id="rId3" Type="http://schemas.openxmlformats.org/officeDocument/2006/relationships/oleObject" Target="../embeddings/oleObject252.bin"/><Relationship Id="rId21" Type="http://schemas.openxmlformats.org/officeDocument/2006/relationships/oleObject" Target="../embeddings/oleObject263.bin"/><Relationship Id="rId7" Type="http://schemas.openxmlformats.org/officeDocument/2006/relationships/oleObject" Target="../embeddings/oleObject254.bin"/><Relationship Id="rId12" Type="http://schemas.openxmlformats.org/officeDocument/2006/relationships/image" Target="../media/image246.wmf"/><Relationship Id="rId17" Type="http://schemas.openxmlformats.org/officeDocument/2006/relationships/oleObject" Target="../embeddings/oleObject260.bin"/><Relationship Id="rId2" Type="http://schemas.openxmlformats.org/officeDocument/2006/relationships/slideLayout" Target="../slideLayouts/slideLayout2.xml"/><Relationship Id="rId16" Type="http://schemas.openxmlformats.org/officeDocument/2006/relationships/oleObject" Target="../embeddings/oleObject259.bin"/><Relationship Id="rId20" Type="http://schemas.openxmlformats.org/officeDocument/2006/relationships/oleObject" Target="../embeddings/oleObject262.bin"/><Relationship Id="rId1" Type="http://schemas.openxmlformats.org/officeDocument/2006/relationships/vmlDrawing" Target="../drawings/vmlDrawing89.vml"/><Relationship Id="rId6" Type="http://schemas.openxmlformats.org/officeDocument/2006/relationships/image" Target="../media/image243.wmf"/><Relationship Id="rId11" Type="http://schemas.openxmlformats.org/officeDocument/2006/relationships/oleObject" Target="../embeddings/oleObject256.bin"/><Relationship Id="rId5" Type="http://schemas.openxmlformats.org/officeDocument/2006/relationships/oleObject" Target="../embeddings/oleObject253.bin"/><Relationship Id="rId15" Type="http://schemas.openxmlformats.org/officeDocument/2006/relationships/image" Target="../media/image247.wmf"/><Relationship Id="rId23" Type="http://schemas.openxmlformats.org/officeDocument/2006/relationships/oleObject" Target="../embeddings/oleObject265.bin"/><Relationship Id="rId10" Type="http://schemas.openxmlformats.org/officeDocument/2006/relationships/image" Target="../media/image245.wmf"/><Relationship Id="rId19" Type="http://schemas.openxmlformats.org/officeDocument/2006/relationships/oleObject" Target="../embeddings/oleObject261.bin"/><Relationship Id="rId4" Type="http://schemas.openxmlformats.org/officeDocument/2006/relationships/image" Target="../media/image242.wmf"/><Relationship Id="rId9" Type="http://schemas.openxmlformats.org/officeDocument/2006/relationships/oleObject" Target="../embeddings/oleObject255.bin"/><Relationship Id="rId14" Type="http://schemas.openxmlformats.org/officeDocument/2006/relationships/oleObject" Target="../embeddings/oleObject258.bin"/><Relationship Id="rId22" Type="http://schemas.openxmlformats.org/officeDocument/2006/relationships/oleObject" Target="../embeddings/oleObject264.bin"/></Relationships>
</file>

<file path=ppt/slides/_rels/slide304.xml.rels><?xml version="1.0" encoding="UTF-8" standalone="yes"?>
<Relationships xmlns="http://schemas.openxmlformats.org/package/2006/relationships"><Relationship Id="rId2" Type="http://schemas.openxmlformats.org/officeDocument/2006/relationships/image" Target="../media/image249.png"/><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8" Type="http://schemas.openxmlformats.org/officeDocument/2006/relationships/image" Target="../media/image252.wmf"/><Relationship Id="rId3" Type="http://schemas.openxmlformats.org/officeDocument/2006/relationships/oleObject" Target="../embeddings/oleObject266.bin"/><Relationship Id="rId7" Type="http://schemas.openxmlformats.org/officeDocument/2006/relationships/oleObject" Target="../embeddings/oleObject268.bin"/><Relationship Id="rId2" Type="http://schemas.openxmlformats.org/officeDocument/2006/relationships/slideLayout" Target="../slideLayouts/slideLayout2.xml"/><Relationship Id="rId1" Type="http://schemas.openxmlformats.org/officeDocument/2006/relationships/vmlDrawing" Target="../drawings/vmlDrawing90.vml"/><Relationship Id="rId6" Type="http://schemas.openxmlformats.org/officeDocument/2006/relationships/image" Target="../media/image251.wmf"/><Relationship Id="rId5" Type="http://schemas.openxmlformats.org/officeDocument/2006/relationships/oleObject" Target="../embeddings/oleObject267.bin"/><Relationship Id="rId10" Type="http://schemas.openxmlformats.org/officeDocument/2006/relationships/image" Target="../media/image253.wmf"/><Relationship Id="rId4" Type="http://schemas.openxmlformats.org/officeDocument/2006/relationships/image" Target="../media/image250.wmf"/><Relationship Id="rId9" Type="http://schemas.openxmlformats.org/officeDocument/2006/relationships/oleObject" Target="../embeddings/oleObject269.bin"/></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3" Type="http://schemas.openxmlformats.org/officeDocument/2006/relationships/oleObject" Target="../embeddings/oleObject270.bin"/><Relationship Id="rId2" Type="http://schemas.openxmlformats.org/officeDocument/2006/relationships/slideLayout" Target="../slideLayouts/slideLayout2.xml"/><Relationship Id="rId1" Type="http://schemas.openxmlformats.org/officeDocument/2006/relationships/vmlDrawing" Target="../drawings/vmlDrawing91.vml"/><Relationship Id="rId4" Type="http://schemas.openxmlformats.org/officeDocument/2006/relationships/image" Target="../media/image254.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8" Type="http://schemas.openxmlformats.org/officeDocument/2006/relationships/oleObject" Target="../embeddings/oleObject274.bin"/><Relationship Id="rId3" Type="http://schemas.openxmlformats.org/officeDocument/2006/relationships/oleObject" Target="../embeddings/oleObject271.bin"/><Relationship Id="rId7" Type="http://schemas.openxmlformats.org/officeDocument/2006/relationships/image" Target="../media/image256.wmf"/><Relationship Id="rId2" Type="http://schemas.openxmlformats.org/officeDocument/2006/relationships/slideLayout" Target="../slideLayouts/slideLayout2.xml"/><Relationship Id="rId1" Type="http://schemas.openxmlformats.org/officeDocument/2006/relationships/vmlDrawing" Target="../drawings/vmlDrawing92.vml"/><Relationship Id="rId6" Type="http://schemas.openxmlformats.org/officeDocument/2006/relationships/oleObject" Target="../embeddings/oleObject273.bin"/><Relationship Id="rId5" Type="http://schemas.openxmlformats.org/officeDocument/2006/relationships/oleObject" Target="../embeddings/oleObject272.bin"/><Relationship Id="rId4" Type="http://schemas.openxmlformats.org/officeDocument/2006/relationships/image" Target="../media/image255.wmf"/></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2" Type="http://schemas.openxmlformats.org/officeDocument/2006/relationships/image" Target="../media/image257.png"/><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2" Type="http://schemas.openxmlformats.org/officeDocument/2006/relationships/image" Target="../media/image25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3" Type="http://schemas.openxmlformats.org/officeDocument/2006/relationships/oleObject" Target="../embeddings/oleObject275.bin"/><Relationship Id="rId2" Type="http://schemas.openxmlformats.org/officeDocument/2006/relationships/slideLayout" Target="../slideLayouts/slideLayout2.xml"/><Relationship Id="rId1" Type="http://schemas.openxmlformats.org/officeDocument/2006/relationships/vmlDrawing" Target="../drawings/vmlDrawing93.vml"/><Relationship Id="rId6" Type="http://schemas.openxmlformats.org/officeDocument/2006/relationships/image" Target="../media/image260.wmf"/><Relationship Id="rId5" Type="http://schemas.openxmlformats.org/officeDocument/2006/relationships/oleObject" Target="../embeddings/oleObject276.bin"/><Relationship Id="rId4" Type="http://schemas.openxmlformats.org/officeDocument/2006/relationships/image" Target="../media/image259.wmf"/></Relationships>
</file>

<file path=ppt/slides/_rels/slide322.xml.rels><?xml version="1.0" encoding="UTF-8" standalone="yes"?>
<Relationships xmlns="http://schemas.openxmlformats.org/package/2006/relationships"><Relationship Id="rId2" Type="http://schemas.openxmlformats.org/officeDocument/2006/relationships/image" Target="../media/image261.png"/><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3" Type="http://schemas.openxmlformats.org/officeDocument/2006/relationships/oleObject" Target="../embeddings/oleObject277.bin"/><Relationship Id="rId2" Type="http://schemas.openxmlformats.org/officeDocument/2006/relationships/slideLayout" Target="../slideLayouts/slideLayout2.xml"/><Relationship Id="rId1" Type="http://schemas.openxmlformats.org/officeDocument/2006/relationships/vmlDrawing" Target="../drawings/vmlDrawing94.vml"/><Relationship Id="rId4" Type="http://schemas.openxmlformats.org/officeDocument/2006/relationships/image" Target="../media/image262.wmf"/></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19.bin"/><Relationship Id="rId4" Type="http://schemas.openxmlformats.org/officeDocument/2006/relationships/image" Target="../media/image17.wmf"/></Relationships>
</file>

<file path=ppt/slides/_rels/slide330.xml.rels><?xml version="1.0" encoding="UTF-8" standalone="yes"?>
<Relationships xmlns="http://schemas.openxmlformats.org/package/2006/relationships"><Relationship Id="rId8" Type="http://schemas.openxmlformats.org/officeDocument/2006/relationships/image" Target="../media/image265.wmf"/><Relationship Id="rId3" Type="http://schemas.openxmlformats.org/officeDocument/2006/relationships/oleObject" Target="../embeddings/oleObject278.bin"/><Relationship Id="rId7" Type="http://schemas.openxmlformats.org/officeDocument/2006/relationships/oleObject" Target="../embeddings/oleObject280.bin"/><Relationship Id="rId2" Type="http://schemas.openxmlformats.org/officeDocument/2006/relationships/slideLayout" Target="../slideLayouts/slideLayout6.xml"/><Relationship Id="rId1" Type="http://schemas.openxmlformats.org/officeDocument/2006/relationships/vmlDrawing" Target="../drawings/vmlDrawing95.vml"/><Relationship Id="rId6" Type="http://schemas.openxmlformats.org/officeDocument/2006/relationships/image" Target="../media/image264.wmf"/><Relationship Id="rId5" Type="http://schemas.openxmlformats.org/officeDocument/2006/relationships/oleObject" Target="../embeddings/oleObject279.bin"/><Relationship Id="rId4" Type="http://schemas.openxmlformats.org/officeDocument/2006/relationships/image" Target="../media/image263.wmf"/></Relationships>
</file>

<file path=ppt/slides/_rels/slide331.xml.rels><?xml version="1.0" encoding="UTF-8" standalone="yes"?>
<Relationships xmlns="http://schemas.openxmlformats.org/package/2006/relationships"><Relationship Id="rId3" Type="http://schemas.openxmlformats.org/officeDocument/2006/relationships/oleObject" Target="../embeddings/oleObject281.bin"/><Relationship Id="rId2" Type="http://schemas.openxmlformats.org/officeDocument/2006/relationships/slideLayout" Target="../slideLayouts/slideLayout2.xml"/><Relationship Id="rId1" Type="http://schemas.openxmlformats.org/officeDocument/2006/relationships/vmlDrawing" Target="../drawings/vmlDrawing96.vml"/><Relationship Id="rId4" Type="http://schemas.openxmlformats.org/officeDocument/2006/relationships/image" Target="../media/image266.wmf"/></Relationships>
</file>

<file path=ppt/slides/_rels/slide332.xml.rels><?xml version="1.0" encoding="UTF-8" standalone="yes"?>
<Relationships xmlns="http://schemas.openxmlformats.org/package/2006/relationships"><Relationship Id="rId8" Type="http://schemas.openxmlformats.org/officeDocument/2006/relationships/image" Target="../media/image269.wmf"/><Relationship Id="rId3" Type="http://schemas.openxmlformats.org/officeDocument/2006/relationships/oleObject" Target="../embeddings/oleObject282.bin"/><Relationship Id="rId7" Type="http://schemas.openxmlformats.org/officeDocument/2006/relationships/oleObject" Target="../embeddings/oleObject284.bin"/><Relationship Id="rId2" Type="http://schemas.openxmlformats.org/officeDocument/2006/relationships/slideLayout" Target="../slideLayouts/slideLayout2.xml"/><Relationship Id="rId1" Type="http://schemas.openxmlformats.org/officeDocument/2006/relationships/vmlDrawing" Target="../drawings/vmlDrawing97.vml"/><Relationship Id="rId6" Type="http://schemas.openxmlformats.org/officeDocument/2006/relationships/image" Target="../media/image268.wmf"/><Relationship Id="rId5" Type="http://schemas.openxmlformats.org/officeDocument/2006/relationships/oleObject" Target="../embeddings/oleObject283.bin"/><Relationship Id="rId10" Type="http://schemas.openxmlformats.org/officeDocument/2006/relationships/image" Target="../media/image270.wmf"/><Relationship Id="rId4" Type="http://schemas.openxmlformats.org/officeDocument/2006/relationships/image" Target="../media/image267.wmf"/><Relationship Id="rId9" Type="http://schemas.openxmlformats.org/officeDocument/2006/relationships/oleObject" Target="../embeddings/oleObject285.bin"/></Relationships>
</file>

<file path=ppt/slides/_rels/slide333.xml.rels><?xml version="1.0" encoding="UTF-8" standalone="yes"?>
<Relationships xmlns="http://schemas.openxmlformats.org/package/2006/relationships"><Relationship Id="rId3" Type="http://schemas.openxmlformats.org/officeDocument/2006/relationships/oleObject" Target="../embeddings/oleObject286.bin"/><Relationship Id="rId2" Type="http://schemas.openxmlformats.org/officeDocument/2006/relationships/slideLayout" Target="../slideLayouts/slideLayout2.xml"/><Relationship Id="rId1" Type="http://schemas.openxmlformats.org/officeDocument/2006/relationships/vmlDrawing" Target="../drawings/vmlDrawing98.vml"/><Relationship Id="rId6" Type="http://schemas.openxmlformats.org/officeDocument/2006/relationships/image" Target="../media/image272.wmf"/><Relationship Id="rId5" Type="http://schemas.openxmlformats.org/officeDocument/2006/relationships/oleObject" Target="../embeddings/oleObject287.bin"/><Relationship Id="rId4" Type="http://schemas.openxmlformats.org/officeDocument/2006/relationships/image" Target="../media/image271.wmf"/></Relationships>
</file>

<file path=ppt/slides/_rels/slide334.xml.rels><?xml version="1.0" encoding="UTF-8" standalone="yes"?>
<Relationships xmlns="http://schemas.openxmlformats.org/package/2006/relationships"><Relationship Id="rId8" Type="http://schemas.openxmlformats.org/officeDocument/2006/relationships/image" Target="../media/image275.wmf"/><Relationship Id="rId13" Type="http://schemas.openxmlformats.org/officeDocument/2006/relationships/oleObject" Target="../embeddings/oleObject293.bin"/><Relationship Id="rId3" Type="http://schemas.openxmlformats.org/officeDocument/2006/relationships/oleObject" Target="../embeddings/oleObject288.bin"/><Relationship Id="rId7" Type="http://schemas.openxmlformats.org/officeDocument/2006/relationships/oleObject" Target="../embeddings/oleObject290.bin"/><Relationship Id="rId12" Type="http://schemas.openxmlformats.org/officeDocument/2006/relationships/image" Target="../media/image277.wmf"/><Relationship Id="rId2" Type="http://schemas.openxmlformats.org/officeDocument/2006/relationships/slideLayout" Target="../slideLayouts/slideLayout2.xml"/><Relationship Id="rId1" Type="http://schemas.openxmlformats.org/officeDocument/2006/relationships/vmlDrawing" Target="../drawings/vmlDrawing99.vml"/><Relationship Id="rId6" Type="http://schemas.openxmlformats.org/officeDocument/2006/relationships/image" Target="../media/image274.wmf"/><Relationship Id="rId11" Type="http://schemas.openxmlformats.org/officeDocument/2006/relationships/oleObject" Target="../embeddings/oleObject292.bin"/><Relationship Id="rId5" Type="http://schemas.openxmlformats.org/officeDocument/2006/relationships/oleObject" Target="../embeddings/oleObject289.bin"/><Relationship Id="rId10" Type="http://schemas.openxmlformats.org/officeDocument/2006/relationships/image" Target="../media/image276.wmf"/><Relationship Id="rId4" Type="http://schemas.openxmlformats.org/officeDocument/2006/relationships/image" Target="../media/image273.wmf"/><Relationship Id="rId9" Type="http://schemas.openxmlformats.org/officeDocument/2006/relationships/oleObject" Target="../embeddings/oleObject291.bin"/><Relationship Id="rId14" Type="http://schemas.openxmlformats.org/officeDocument/2006/relationships/image" Target="../media/image278.wmf"/></Relationships>
</file>

<file path=ppt/slides/_rels/slide335.xml.rels><?xml version="1.0" encoding="UTF-8" standalone="yes"?>
<Relationships xmlns="http://schemas.openxmlformats.org/package/2006/relationships"><Relationship Id="rId3" Type="http://schemas.openxmlformats.org/officeDocument/2006/relationships/oleObject" Target="../embeddings/oleObject294.bin"/><Relationship Id="rId2" Type="http://schemas.openxmlformats.org/officeDocument/2006/relationships/slideLayout" Target="../slideLayouts/slideLayout2.xml"/><Relationship Id="rId1" Type="http://schemas.openxmlformats.org/officeDocument/2006/relationships/vmlDrawing" Target="../drawings/vmlDrawing100.vml"/><Relationship Id="rId6" Type="http://schemas.openxmlformats.org/officeDocument/2006/relationships/image" Target="../media/image280.wmf"/><Relationship Id="rId5" Type="http://schemas.openxmlformats.org/officeDocument/2006/relationships/oleObject" Target="../embeddings/oleObject295.bin"/><Relationship Id="rId4" Type="http://schemas.openxmlformats.org/officeDocument/2006/relationships/image" Target="../media/image279.wmf"/></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7.xml.rels><?xml version="1.0" encoding="UTF-8" standalone="yes"?>
<Relationships xmlns="http://schemas.openxmlformats.org/package/2006/relationships"><Relationship Id="rId3" Type="http://schemas.openxmlformats.org/officeDocument/2006/relationships/oleObject" Target="../embeddings/oleObject296.bin"/><Relationship Id="rId2" Type="http://schemas.openxmlformats.org/officeDocument/2006/relationships/slideLayout" Target="../slideLayouts/slideLayout2.xml"/><Relationship Id="rId1" Type="http://schemas.openxmlformats.org/officeDocument/2006/relationships/vmlDrawing" Target="../drawings/vmlDrawing101.vml"/><Relationship Id="rId4" Type="http://schemas.openxmlformats.org/officeDocument/2006/relationships/image" Target="../media/image281.wmf"/></Relationships>
</file>

<file path=ppt/slides/_rels/slide338.xml.rels><?xml version="1.0" encoding="UTF-8" standalone="yes"?>
<Relationships xmlns="http://schemas.openxmlformats.org/package/2006/relationships"><Relationship Id="rId8" Type="http://schemas.openxmlformats.org/officeDocument/2006/relationships/image" Target="../media/image284.wmf"/><Relationship Id="rId13" Type="http://schemas.openxmlformats.org/officeDocument/2006/relationships/oleObject" Target="../embeddings/oleObject302.bin"/><Relationship Id="rId3" Type="http://schemas.openxmlformats.org/officeDocument/2006/relationships/oleObject" Target="../embeddings/oleObject297.bin"/><Relationship Id="rId7" Type="http://schemas.openxmlformats.org/officeDocument/2006/relationships/oleObject" Target="../embeddings/oleObject299.bin"/><Relationship Id="rId12" Type="http://schemas.openxmlformats.org/officeDocument/2006/relationships/image" Target="../media/image286.wmf"/><Relationship Id="rId2" Type="http://schemas.openxmlformats.org/officeDocument/2006/relationships/slideLayout" Target="../slideLayouts/slideLayout2.xml"/><Relationship Id="rId1" Type="http://schemas.openxmlformats.org/officeDocument/2006/relationships/vmlDrawing" Target="../drawings/vmlDrawing102.vml"/><Relationship Id="rId6" Type="http://schemas.openxmlformats.org/officeDocument/2006/relationships/image" Target="../media/image283.wmf"/><Relationship Id="rId11" Type="http://schemas.openxmlformats.org/officeDocument/2006/relationships/oleObject" Target="../embeddings/oleObject301.bin"/><Relationship Id="rId5" Type="http://schemas.openxmlformats.org/officeDocument/2006/relationships/oleObject" Target="../embeddings/oleObject298.bin"/><Relationship Id="rId10" Type="http://schemas.openxmlformats.org/officeDocument/2006/relationships/image" Target="../media/image285.wmf"/><Relationship Id="rId4" Type="http://schemas.openxmlformats.org/officeDocument/2006/relationships/image" Target="../media/image282.wmf"/><Relationship Id="rId9" Type="http://schemas.openxmlformats.org/officeDocument/2006/relationships/oleObject" Target="../embeddings/oleObject300.bin"/><Relationship Id="rId14" Type="http://schemas.openxmlformats.org/officeDocument/2006/relationships/image" Target="../media/image287.png"/></Relationships>
</file>

<file path=ppt/slides/_rels/slide339.xml.rels><?xml version="1.0" encoding="UTF-8" standalone="yes"?>
<Relationships xmlns="http://schemas.openxmlformats.org/package/2006/relationships"><Relationship Id="rId8" Type="http://schemas.openxmlformats.org/officeDocument/2006/relationships/image" Target="../media/image290.wmf"/><Relationship Id="rId3" Type="http://schemas.openxmlformats.org/officeDocument/2006/relationships/oleObject" Target="../embeddings/oleObject303.bin"/><Relationship Id="rId7" Type="http://schemas.openxmlformats.org/officeDocument/2006/relationships/oleObject" Target="../embeddings/oleObject305.bin"/><Relationship Id="rId2" Type="http://schemas.openxmlformats.org/officeDocument/2006/relationships/slideLayout" Target="../slideLayouts/slideLayout7.xml"/><Relationship Id="rId1" Type="http://schemas.openxmlformats.org/officeDocument/2006/relationships/vmlDrawing" Target="../drawings/vmlDrawing103.vml"/><Relationship Id="rId6" Type="http://schemas.openxmlformats.org/officeDocument/2006/relationships/image" Target="../media/image289.wmf"/><Relationship Id="rId5" Type="http://schemas.openxmlformats.org/officeDocument/2006/relationships/oleObject" Target="../embeddings/oleObject304.bin"/><Relationship Id="rId4" Type="http://schemas.openxmlformats.org/officeDocument/2006/relationships/image" Target="../media/image288.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19.wmf"/></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1.xml.rels><?xml version="1.0" encoding="UTF-8" standalone="yes"?>
<Relationships xmlns="http://schemas.openxmlformats.org/package/2006/relationships"><Relationship Id="rId2" Type="http://schemas.openxmlformats.org/officeDocument/2006/relationships/image" Target="../media/image291.png"/><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3" Type="http://schemas.openxmlformats.org/officeDocument/2006/relationships/image" Target="../media/image292.png"/><Relationship Id="rId2" Type="http://schemas.openxmlformats.org/officeDocument/2006/relationships/image" Target="../media/image291.png"/><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2" Type="http://schemas.openxmlformats.org/officeDocument/2006/relationships/image" Target="../media/image293.png"/><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5.xml.rels><?xml version="1.0" encoding="UTF-8" standalone="yes"?>
<Relationships xmlns="http://schemas.openxmlformats.org/package/2006/relationships"><Relationship Id="rId2" Type="http://schemas.openxmlformats.org/officeDocument/2006/relationships/image" Target="../media/image294.png"/><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2" Type="http://schemas.openxmlformats.org/officeDocument/2006/relationships/image" Target="../media/image295.png"/><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3" Type="http://schemas.openxmlformats.org/officeDocument/2006/relationships/oleObject" Target="../embeddings/oleObject306.bin"/><Relationship Id="rId2" Type="http://schemas.openxmlformats.org/officeDocument/2006/relationships/slideLayout" Target="../slideLayouts/slideLayout2.xml"/><Relationship Id="rId1" Type="http://schemas.openxmlformats.org/officeDocument/2006/relationships/vmlDrawing" Target="../drawings/vmlDrawing104.vml"/><Relationship Id="rId6" Type="http://schemas.openxmlformats.org/officeDocument/2006/relationships/image" Target="../media/image297.wmf"/><Relationship Id="rId5" Type="http://schemas.openxmlformats.org/officeDocument/2006/relationships/oleObject" Target="../embeddings/oleObject307.bin"/><Relationship Id="rId4" Type="http://schemas.openxmlformats.org/officeDocument/2006/relationships/image" Target="../media/image296.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1.xml.rels><?xml version="1.0" encoding="UTF-8" standalone="yes"?>
<Relationships xmlns="http://schemas.openxmlformats.org/package/2006/relationships"><Relationship Id="rId3" Type="http://schemas.openxmlformats.org/officeDocument/2006/relationships/oleObject" Target="../embeddings/oleObject308.bin"/><Relationship Id="rId2" Type="http://schemas.openxmlformats.org/officeDocument/2006/relationships/slideLayout" Target="../slideLayouts/slideLayout2.xml"/><Relationship Id="rId1" Type="http://schemas.openxmlformats.org/officeDocument/2006/relationships/vmlDrawing" Target="../drawings/vmlDrawing105.vml"/><Relationship Id="rId4" Type="http://schemas.openxmlformats.org/officeDocument/2006/relationships/image" Target="../media/image298.wmf"/></Relationships>
</file>

<file path=ppt/slides/_rels/slide352.xml.rels><?xml version="1.0" encoding="UTF-8" standalone="yes"?>
<Relationships xmlns="http://schemas.openxmlformats.org/package/2006/relationships"><Relationship Id="rId2" Type="http://schemas.openxmlformats.org/officeDocument/2006/relationships/image" Target="../media/image299.png"/><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3" Type="http://schemas.openxmlformats.org/officeDocument/2006/relationships/oleObject" Target="../embeddings/oleObject309.bin"/><Relationship Id="rId2" Type="http://schemas.openxmlformats.org/officeDocument/2006/relationships/slideLayout" Target="../slideLayouts/slideLayout2.xml"/><Relationship Id="rId1" Type="http://schemas.openxmlformats.org/officeDocument/2006/relationships/vmlDrawing" Target="../drawings/vmlDrawing106.vml"/><Relationship Id="rId6" Type="http://schemas.openxmlformats.org/officeDocument/2006/relationships/image" Target="../media/image301.wmf"/><Relationship Id="rId5" Type="http://schemas.openxmlformats.org/officeDocument/2006/relationships/oleObject" Target="../embeddings/oleObject310.bin"/><Relationship Id="rId4" Type="http://schemas.openxmlformats.org/officeDocument/2006/relationships/image" Target="../media/image300.wmf"/></Relationships>
</file>

<file path=ppt/slides/_rels/slide355.xml.rels><?xml version="1.0" encoding="UTF-8" standalone="yes"?>
<Relationships xmlns="http://schemas.openxmlformats.org/package/2006/relationships"><Relationship Id="rId2" Type="http://schemas.openxmlformats.org/officeDocument/2006/relationships/image" Target="../media/image302.png"/><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0.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4.wmf"/><Relationship Id="rId5" Type="http://schemas.openxmlformats.org/officeDocument/2006/relationships/oleObject" Target="../embeddings/oleObject24.bin"/><Relationship Id="rId4" Type="http://schemas.openxmlformats.org/officeDocument/2006/relationships/image" Target="../media/image23.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5.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26.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7.wmf"/></Relationships>
</file>

<file path=ppt/slides/_rels/slide54.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32.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29.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31.bin"/><Relationship Id="rId14" Type="http://schemas.openxmlformats.org/officeDocument/2006/relationships/image" Target="../media/image33.wmf"/></Relationships>
</file>

<file path=ppt/slides/_rels/slide55.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39.bin"/><Relationship Id="rId18" Type="http://schemas.openxmlformats.org/officeDocument/2006/relationships/image" Target="../media/image40.wmf"/><Relationship Id="rId26" Type="http://schemas.openxmlformats.org/officeDocument/2006/relationships/image" Target="../media/image44.wmf"/><Relationship Id="rId3" Type="http://schemas.openxmlformats.org/officeDocument/2006/relationships/oleObject" Target="../embeddings/oleObject34.bin"/><Relationship Id="rId21" Type="http://schemas.openxmlformats.org/officeDocument/2006/relationships/oleObject" Target="../embeddings/oleObject43.bin"/><Relationship Id="rId7" Type="http://schemas.openxmlformats.org/officeDocument/2006/relationships/oleObject" Target="../embeddings/oleObject36.bin"/><Relationship Id="rId12" Type="http://schemas.openxmlformats.org/officeDocument/2006/relationships/image" Target="../media/image37.wmf"/><Relationship Id="rId17" Type="http://schemas.openxmlformats.org/officeDocument/2006/relationships/oleObject" Target="../embeddings/oleObject41.bin"/><Relationship Id="rId25" Type="http://schemas.openxmlformats.org/officeDocument/2006/relationships/oleObject" Target="../embeddings/oleObject45.bin"/><Relationship Id="rId2" Type="http://schemas.openxmlformats.org/officeDocument/2006/relationships/slideLayout" Target="../slideLayouts/slideLayout7.xml"/><Relationship Id="rId16" Type="http://schemas.openxmlformats.org/officeDocument/2006/relationships/image" Target="../media/image39.wmf"/><Relationship Id="rId20" Type="http://schemas.openxmlformats.org/officeDocument/2006/relationships/image" Target="../media/image41.wmf"/><Relationship Id="rId1" Type="http://schemas.openxmlformats.org/officeDocument/2006/relationships/vmlDrawing" Target="../drawings/vmlDrawing16.vml"/><Relationship Id="rId6" Type="http://schemas.openxmlformats.org/officeDocument/2006/relationships/image" Target="../media/image34.wmf"/><Relationship Id="rId11" Type="http://schemas.openxmlformats.org/officeDocument/2006/relationships/oleObject" Target="../embeddings/oleObject38.bin"/><Relationship Id="rId24" Type="http://schemas.openxmlformats.org/officeDocument/2006/relationships/image" Target="../media/image43.wmf"/><Relationship Id="rId5" Type="http://schemas.openxmlformats.org/officeDocument/2006/relationships/oleObject" Target="../embeddings/oleObject35.bin"/><Relationship Id="rId15" Type="http://schemas.openxmlformats.org/officeDocument/2006/relationships/oleObject" Target="../embeddings/oleObject40.bin"/><Relationship Id="rId23" Type="http://schemas.openxmlformats.org/officeDocument/2006/relationships/oleObject" Target="../embeddings/oleObject44.bin"/><Relationship Id="rId28" Type="http://schemas.openxmlformats.org/officeDocument/2006/relationships/image" Target="../media/image45.wmf"/><Relationship Id="rId10" Type="http://schemas.openxmlformats.org/officeDocument/2006/relationships/image" Target="../media/image36.wmf"/><Relationship Id="rId19" Type="http://schemas.openxmlformats.org/officeDocument/2006/relationships/oleObject" Target="../embeddings/oleObject42.bin"/><Relationship Id="rId4" Type="http://schemas.openxmlformats.org/officeDocument/2006/relationships/image" Target="../media/image28.wmf"/><Relationship Id="rId9" Type="http://schemas.openxmlformats.org/officeDocument/2006/relationships/oleObject" Target="../embeddings/oleObject37.bin"/><Relationship Id="rId14" Type="http://schemas.openxmlformats.org/officeDocument/2006/relationships/image" Target="../media/image38.wmf"/><Relationship Id="rId22" Type="http://schemas.openxmlformats.org/officeDocument/2006/relationships/image" Target="../media/image42.wmf"/><Relationship Id="rId27" Type="http://schemas.openxmlformats.org/officeDocument/2006/relationships/oleObject" Target="../embeddings/oleObject46.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49.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50.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52.wmf"/><Relationship Id="rId11" Type="http://schemas.openxmlformats.org/officeDocument/2006/relationships/oleObject" Target="../embeddings/oleObject55.bin"/><Relationship Id="rId5" Type="http://schemas.openxmlformats.org/officeDocument/2006/relationships/oleObject" Target="../embeddings/oleObject50.bin"/><Relationship Id="rId10" Type="http://schemas.openxmlformats.org/officeDocument/2006/relationships/oleObject" Target="../embeddings/oleObject54.bin"/><Relationship Id="rId4" Type="http://schemas.openxmlformats.org/officeDocument/2006/relationships/image" Target="../media/image51.wmf"/><Relationship Id="rId9" Type="http://schemas.openxmlformats.org/officeDocument/2006/relationships/oleObject" Target="../embeddings/oleObject53.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5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57.wmf"/><Relationship Id="rId5" Type="http://schemas.openxmlformats.org/officeDocument/2006/relationships/oleObject" Target="../embeddings/oleObject58.bin"/><Relationship Id="rId4" Type="http://schemas.openxmlformats.org/officeDocument/2006/relationships/image" Target="../media/image5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60.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65.wmf"/><Relationship Id="rId18" Type="http://schemas.openxmlformats.org/officeDocument/2006/relationships/oleObject" Target="../embeddings/oleObject68.bin"/><Relationship Id="rId26" Type="http://schemas.openxmlformats.org/officeDocument/2006/relationships/oleObject" Target="../embeddings/oleObject72.bin"/><Relationship Id="rId3" Type="http://schemas.openxmlformats.org/officeDocument/2006/relationships/oleObject" Target="../embeddings/oleObject60.bin"/><Relationship Id="rId21" Type="http://schemas.openxmlformats.org/officeDocument/2006/relationships/image" Target="../media/image69.wmf"/><Relationship Id="rId7" Type="http://schemas.openxmlformats.org/officeDocument/2006/relationships/image" Target="../media/image62.wmf"/><Relationship Id="rId12" Type="http://schemas.openxmlformats.org/officeDocument/2006/relationships/oleObject" Target="../embeddings/oleObject65.bin"/><Relationship Id="rId17" Type="http://schemas.openxmlformats.org/officeDocument/2006/relationships/image" Target="../media/image67.wmf"/><Relationship Id="rId25" Type="http://schemas.openxmlformats.org/officeDocument/2006/relationships/image" Target="../media/image71.wmf"/><Relationship Id="rId2" Type="http://schemas.openxmlformats.org/officeDocument/2006/relationships/slideLayout" Target="../slideLayouts/slideLayout2.xml"/><Relationship Id="rId16" Type="http://schemas.openxmlformats.org/officeDocument/2006/relationships/oleObject" Target="../embeddings/oleObject67.bin"/><Relationship Id="rId20" Type="http://schemas.openxmlformats.org/officeDocument/2006/relationships/oleObject" Target="../embeddings/oleObject69.bin"/><Relationship Id="rId29" Type="http://schemas.openxmlformats.org/officeDocument/2006/relationships/image" Target="../media/image73.wmf"/><Relationship Id="rId1" Type="http://schemas.openxmlformats.org/officeDocument/2006/relationships/vmlDrawing" Target="../drawings/vmlDrawing23.vml"/><Relationship Id="rId6" Type="http://schemas.openxmlformats.org/officeDocument/2006/relationships/oleObject" Target="../embeddings/oleObject62.bin"/><Relationship Id="rId11" Type="http://schemas.openxmlformats.org/officeDocument/2006/relationships/image" Target="../media/image64.wmf"/><Relationship Id="rId24" Type="http://schemas.openxmlformats.org/officeDocument/2006/relationships/oleObject" Target="../embeddings/oleObject71.bin"/><Relationship Id="rId5" Type="http://schemas.openxmlformats.org/officeDocument/2006/relationships/oleObject" Target="../embeddings/oleObject61.bin"/><Relationship Id="rId15" Type="http://schemas.openxmlformats.org/officeDocument/2006/relationships/image" Target="../media/image66.wmf"/><Relationship Id="rId23" Type="http://schemas.openxmlformats.org/officeDocument/2006/relationships/image" Target="../media/image70.wmf"/><Relationship Id="rId28" Type="http://schemas.openxmlformats.org/officeDocument/2006/relationships/oleObject" Target="../embeddings/oleObject73.bin"/><Relationship Id="rId10" Type="http://schemas.openxmlformats.org/officeDocument/2006/relationships/oleObject" Target="../embeddings/oleObject64.bin"/><Relationship Id="rId19" Type="http://schemas.openxmlformats.org/officeDocument/2006/relationships/image" Target="../media/image68.wmf"/><Relationship Id="rId31" Type="http://schemas.openxmlformats.org/officeDocument/2006/relationships/image" Target="../media/image74.wmf"/><Relationship Id="rId4" Type="http://schemas.openxmlformats.org/officeDocument/2006/relationships/image" Target="../media/image61.wmf"/><Relationship Id="rId9" Type="http://schemas.openxmlformats.org/officeDocument/2006/relationships/image" Target="../media/image63.wmf"/><Relationship Id="rId14" Type="http://schemas.openxmlformats.org/officeDocument/2006/relationships/oleObject" Target="../embeddings/oleObject66.bin"/><Relationship Id="rId22" Type="http://schemas.openxmlformats.org/officeDocument/2006/relationships/oleObject" Target="../embeddings/oleObject70.bin"/><Relationship Id="rId27" Type="http://schemas.openxmlformats.org/officeDocument/2006/relationships/image" Target="../media/image72.wmf"/><Relationship Id="rId30" Type="http://schemas.openxmlformats.org/officeDocument/2006/relationships/oleObject" Target="../embeddings/oleObject74.bin"/></Relationships>
</file>

<file path=ppt/slides/_rels/slide85.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image" Target="../media/image79.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76.wmf"/><Relationship Id="rId11" Type="http://schemas.openxmlformats.org/officeDocument/2006/relationships/oleObject" Target="../embeddings/oleObject79.bin"/><Relationship Id="rId5" Type="http://schemas.openxmlformats.org/officeDocument/2006/relationships/oleObject" Target="../embeddings/oleObject76.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78.bin"/></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80.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82.wmf"/><Relationship Id="rId5" Type="http://schemas.openxmlformats.org/officeDocument/2006/relationships/oleObject" Target="../embeddings/oleObject82.bin"/><Relationship Id="rId4" Type="http://schemas.openxmlformats.org/officeDocument/2006/relationships/image" Target="../media/image81.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88.bin"/><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86.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76.wmf"/><Relationship Id="rId11" Type="http://schemas.openxmlformats.org/officeDocument/2006/relationships/oleObject" Target="../embeddings/oleObject87.bin"/><Relationship Id="rId5" Type="http://schemas.openxmlformats.org/officeDocument/2006/relationships/oleObject" Target="../embeddings/oleObject84.bin"/><Relationship Id="rId10" Type="http://schemas.openxmlformats.org/officeDocument/2006/relationships/image" Target="../media/image85.wmf"/><Relationship Id="rId4" Type="http://schemas.openxmlformats.org/officeDocument/2006/relationships/image" Target="../media/image83.wmf"/><Relationship Id="rId9" Type="http://schemas.openxmlformats.org/officeDocument/2006/relationships/oleObject" Target="../embeddings/oleObject86.bin"/><Relationship Id="rId14" Type="http://schemas.openxmlformats.org/officeDocument/2006/relationships/image" Target="../media/image87.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88.wmf"/></Relationships>
</file>

<file path=ppt/slides/_rels/slide9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89.wmf"/><Relationship Id="rId4" Type="http://schemas.openxmlformats.org/officeDocument/2006/relationships/oleObject" Target="../embeddings/oleObject90.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9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92.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A7AD1F5B-9F21-4CD4-B4F0-D9DCEB76B35C}"/>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55585B4B-593D-4C80-B632-C8AAEB9817BA}" type="slidenum">
              <a:rPr lang="zh-CN" altLang="en-US">
                <a:solidFill>
                  <a:schemeClr val="tx1"/>
                </a:solidFill>
                <a:latin typeface="Times New Roman" panose="02020603050405020304" pitchFamily="18" charset="0"/>
                <a:ea typeface="宋体" panose="02010600030101010101" pitchFamily="2" charset="-122"/>
              </a:rPr>
              <a:pPr eaLnBrk="1" hangingPunct="1"/>
              <a:t>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11619" name="Rectangle 2">
            <a:extLst>
              <a:ext uri="{FF2B5EF4-FFF2-40B4-BE49-F238E27FC236}">
                <a16:creationId xmlns:a16="http://schemas.microsoft.com/office/drawing/2014/main" id="{6032BA46-1A83-4EA1-A100-F939048D80E2}"/>
              </a:ext>
            </a:extLst>
          </p:cNvPr>
          <p:cNvSpPr>
            <a:spLocks noGrp="1" noChangeArrowheads="1"/>
          </p:cNvSpPr>
          <p:nvPr>
            <p:ph type="ctrTitle"/>
          </p:nvPr>
        </p:nvSpPr>
        <p:spPr>
          <a:xfrm>
            <a:off x="0" y="457200"/>
            <a:ext cx="8915400" cy="2819400"/>
          </a:xfrm>
        </p:spPr>
        <p:txBody>
          <a:bodyPr/>
          <a:lstStyle/>
          <a:p>
            <a:pPr eaLnBrk="1" hangingPunct="1"/>
            <a:br>
              <a:rPr lang="zh-CN" altLang="en-US" sz="4800">
                <a:solidFill>
                  <a:schemeClr val="accent2"/>
                </a:solidFill>
                <a:latin typeface="楷体_GB2312" panose="02010609030101010101" pitchFamily="49" charset="-122"/>
                <a:ea typeface="楷体_GB2312" panose="02010609030101010101" pitchFamily="49" charset="-122"/>
              </a:rPr>
            </a:br>
            <a:r>
              <a:rPr lang="zh-CN" altLang="en-US" sz="4000">
                <a:solidFill>
                  <a:srgbClr val="990033"/>
                </a:solidFill>
                <a:latin typeface="楷体_GB2312" panose="02010609030101010101" pitchFamily="49" charset="-122"/>
                <a:ea typeface="楷体_GB2312" panose="02010609030101010101" pitchFamily="49" charset="-122"/>
              </a:rPr>
              <a:t>中国计算机学会</a:t>
            </a:r>
            <a:br>
              <a:rPr lang="zh-CN" altLang="en-US" sz="4000">
                <a:solidFill>
                  <a:srgbClr val="990033"/>
                </a:solidFill>
                <a:latin typeface="楷体_GB2312" panose="02010609030101010101" pitchFamily="49" charset="-122"/>
                <a:ea typeface="楷体_GB2312" panose="02010609030101010101" pitchFamily="49" charset="-122"/>
              </a:rPr>
            </a:br>
            <a:r>
              <a:rPr lang="zh-CN" altLang="en-US" sz="4000">
                <a:solidFill>
                  <a:srgbClr val="990033"/>
                </a:solidFill>
                <a:ea typeface="楷体_GB2312" panose="02010609030101010101" pitchFamily="49" charset="-122"/>
              </a:rPr>
              <a:t>“</a:t>
            </a:r>
            <a:r>
              <a:rPr lang="zh-CN" altLang="en-US" sz="4000">
                <a:solidFill>
                  <a:srgbClr val="990033"/>
                </a:solidFill>
                <a:latin typeface="楷体_GB2312" panose="02010609030101010101" pitchFamily="49" charset="-122"/>
                <a:ea typeface="楷体_GB2312" panose="02010609030101010101" pitchFamily="49" charset="-122"/>
              </a:rPr>
              <a:t>21世纪大学本科计算机专业系列教材</a:t>
            </a:r>
            <a:r>
              <a:rPr lang="zh-CN" altLang="en-US" sz="4000">
                <a:solidFill>
                  <a:srgbClr val="990033"/>
                </a:solidFill>
                <a:ea typeface="楷体_GB2312" panose="02010609030101010101" pitchFamily="49" charset="-122"/>
              </a:rPr>
              <a:t>”</a:t>
            </a:r>
            <a:br>
              <a:rPr lang="zh-CN" altLang="en-US" sz="4000" b="0">
                <a:solidFill>
                  <a:srgbClr val="CC0000"/>
                </a:solidFill>
                <a:latin typeface="黑体" panose="02010609060101010101" pitchFamily="49" charset="-122"/>
                <a:ea typeface="黑体" panose="02010609060101010101" pitchFamily="49" charset="-122"/>
              </a:rPr>
            </a:br>
            <a:br>
              <a:rPr lang="zh-CN" altLang="en-US" sz="4000" b="0">
                <a:solidFill>
                  <a:srgbClr val="CC0000"/>
                </a:solidFill>
                <a:latin typeface="黑体" panose="02010609060101010101" pitchFamily="49" charset="-122"/>
                <a:ea typeface="黑体" panose="02010609060101010101" pitchFamily="49" charset="-122"/>
              </a:rPr>
            </a:br>
            <a:r>
              <a:rPr lang="zh-CN" altLang="en-US" sz="6000">
                <a:solidFill>
                  <a:srgbClr val="990099"/>
                </a:solidFill>
                <a:ea typeface="黑体" panose="02010609060101010101" pitchFamily="49" charset="-122"/>
              </a:rPr>
              <a:t>算法设计与分析</a:t>
            </a:r>
          </a:p>
        </p:txBody>
      </p:sp>
      <p:sp>
        <p:nvSpPr>
          <p:cNvPr id="111620" name="Rectangle 3">
            <a:extLst>
              <a:ext uri="{FF2B5EF4-FFF2-40B4-BE49-F238E27FC236}">
                <a16:creationId xmlns:a16="http://schemas.microsoft.com/office/drawing/2014/main" id="{784B8703-8587-44DD-9146-48A43CCE1DED}"/>
              </a:ext>
            </a:extLst>
          </p:cNvPr>
          <p:cNvSpPr>
            <a:spLocks noGrp="1" noChangeArrowheads="1"/>
          </p:cNvSpPr>
          <p:nvPr>
            <p:ph type="subTitle" idx="1"/>
          </p:nvPr>
        </p:nvSpPr>
        <p:spPr>
          <a:xfrm>
            <a:off x="2667000" y="5105400"/>
            <a:ext cx="4152900" cy="1258888"/>
          </a:xfrm>
        </p:spPr>
        <p:txBody>
          <a:bodyPr/>
          <a:lstStyle/>
          <a:p>
            <a:pPr eaLnBrk="1" hangingPunct="1"/>
            <a:r>
              <a:rPr lang="zh-CN" altLang="en-US" sz="3600" b="1">
                <a:solidFill>
                  <a:schemeClr val="tx2"/>
                </a:solidFill>
                <a:latin typeface="楷体_GB2312" panose="02010609030101010101" pitchFamily="49" charset="-122"/>
                <a:ea typeface="楷体_GB2312" panose="02010609030101010101" pitchFamily="49" charset="-122"/>
              </a:rPr>
              <a:t>王晓东	编著</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5">
            <a:extLst>
              <a:ext uri="{FF2B5EF4-FFF2-40B4-BE49-F238E27FC236}">
                <a16:creationId xmlns:a16="http://schemas.microsoft.com/office/drawing/2014/main" id="{EB482530-21FD-4F30-BB51-2BE1EB2E4F89}"/>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957C7AE9-E58E-4EDA-A002-9C1982907A1C}" type="slidenum">
              <a:rPr lang="zh-CN" altLang="en-US">
                <a:solidFill>
                  <a:schemeClr val="tx1"/>
                </a:solidFill>
                <a:latin typeface="Times New Roman" panose="02020603050405020304" pitchFamily="18" charset="0"/>
                <a:ea typeface="宋体" panose="02010600030101010101" pitchFamily="2" charset="-122"/>
              </a:rPr>
              <a:pPr eaLnBrk="1" hangingPunct="1"/>
              <a:t>10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20835" name="Rectangle 2">
            <a:extLst>
              <a:ext uri="{FF2B5EF4-FFF2-40B4-BE49-F238E27FC236}">
                <a16:creationId xmlns:a16="http://schemas.microsoft.com/office/drawing/2014/main" id="{3E2C154C-0E6E-4A7C-9B6A-D211C51B216E}"/>
              </a:ext>
            </a:extLst>
          </p:cNvPr>
          <p:cNvSpPr>
            <a:spLocks noGrp="1" noChangeArrowheads="1"/>
          </p:cNvSpPr>
          <p:nvPr>
            <p:ph type="title"/>
          </p:nvPr>
        </p:nvSpPr>
        <p:spPr/>
        <p:txBody>
          <a:bodyPr/>
          <a:lstStyle/>
          <a:p>
            <a:pPr eaLnBrk="1" hangingPunct="1"/>
            <a:r>
              <a:rPr lang="zh-CN" altLang="en-US" sz="4800"/>
              <a:t>1.3	描述算法</a:t>
            </a:r>
          </a:p>
        </p:txBody>
      </p:sp>
      <p:sp>
        <p:nvSpPr>
          <p:cNvPr id="120836" name="Rectangle 3">
            <a:extLst>
              <a:ext uri="{FF2B5EF4-FFF2-40B4-BE49-F238E27FC236}">
                <a16:creationId xmlns:a16="http://schemas.microsoft.com/office/drawing/2014/main" id="{C5A6ED53-60DA-45ED-8F49-2FCCA93538A8}"/>
              </a:ext>
            </a:extLst>
          </p:cNvPr>
          <p:cNvSpPr>
            <a:spLocks noGrp="1" noChangeArrowheads="1"/>
          </p:cNvSpPr>
          <p:nvPr>
            <p:ph type="body" idx="1"/>
          </p:nvPr>
        </p:nvSpPr>
        <p:spPr>
          <a:xfrm>
            <a:off x="914400" y="1828800"/>
            <a:ext cx="7315200" cy="533400"/>
          </a:xfrm>
        </p:spPr>
        <p:txBody>
          <a:bodyPr/>
          <a:lstStyle/>
          <a:p>
            <a:pPr algn="ctr" eaLnBrk="1" hangingPunct="1">
              <a:buFontTx/>
              <a:buNone/>
            </a:pPr>
            <a:r>
              <a:rPr kumimoji="0" lang="zh-CN" altLang="en-US" sz="2400" b="1">
                <a:latin typeface="楷体_GB2312" panose="02010609030101010101" pitchFamily="49" charset="-122"/>
                <a:ea typeface="楷体_GB2312" panose="02010609030101010101" pitchFamily="49" charset="-122"/>
              </a:rPr>
              <a:t>表格1-1 </a:t>
            </a:r>
            <a:r>
              <a:rPr kumimoji="0" lang="en-US" altLang="zh-CN" sz="2400" b="1">
                <a:latin typeface="楷体_GB2312" panose="02010609030101010101" pitchFamily="49" charset="-122"/>
                <a:ea typeface="楷体_GB2312" panose="02010609030101010101" pitchFamily="49" charset="-122"/>
              </a:rPr>
              <a:t>Java</a:t>
            </a:r>
            <a:r>
              <a:rPr kumimoji="0" lang="zh-CN" altLang="en-US" sz="2400" b="1">
                <a:latin typeface="楷体_GB2312" panose="02010609030101010101" pitchFamily="49" charset="-122"/>
                <a:ea typeface="楷体_GB2312" panose="02010609030101010101" pitchFamily="49" charset="-122"/>
              </a:rPr>
              <a:t>基本数据类型</a:t>
            </a:r>
          </a:p>
        </p:txBody>
      </p:sp>
      <p:graphicFrame>
        <p:nvGraphicFramePr>
          <p:cNvPr id="304186" name="Group 58">
            <a:extLst>
              <a:ext uri="{FF2B5EF4-FFF2-40B4-BE49-F238E27FC236}">
                <a16:creationId xmlns:a16="http://schemas.microsoft.com/office/drawing/2014/main" id="{29BEFA32-8B82-4893-BD7A-28CB0BE46B55}"/>
              </a:ext>
            </a:extLst>
          </p:cNvPr>
          <p:cNvGraphicFramePr>
            <a:graphicFrameLocks noGrp="1"/>
          </p:cNvGraphicFramePr>
          <p:nvPr/>
        </p:nvGraphicFramePr>
        <p:xfrm>
          <a:off x="228600" y="2257425"/>
          <a:ext cx="8610600" cy="4171950"/>
        </p:xfrm>
        <a:graphic>
          <a:graphicData uri="http://schemas.openxmlformats.org/drawingml/2006/table">
            <a:tbl>
              <a:tblPr/>
              <a:tblGrid>
                <a:gridCol w="1295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3581400">
                  <a:extLst>
                    <a:ext uri="{9D8B030D-6E8A-4147-A177-3AD203B41FA5}">
                      <a16:colId xmlns:a16="http://schemas.microsoft.com/office/drawing/2014/main" val="20003"/>
                    </a:ext>
                  </a:extLst>
                </a:gridCol>
              </a:tblGrid>
              <a:tr h="3961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charset="0"/>
                          <a:ea typeface="楷体_GB2312" pitchFamily="49" charset="-122"/>
                        </a:rPr>
                        <a:t>类型</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楷体_GB2312" pitchFamily="49" charset="-122"/>
                          <a:ea typeface="楷体_GB2312" pitchFamily="49" charset="-122"/>
                        </a:rPr>
                        <a:t>缺省值</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楷体_GB2312" pitchFamily="49" charset="-122"/>
                          <a:ea typeface="楷体_GB2312" pitchFamily="49" charset="-122"/>
                        </a:rPr>
                        <a:t>分配空间（</a:t>
                      </a:r>
                      <a:r>
                        <a:rPr kumimoji="1" lang="en-US" altLang="zh-CN" sz="2000" b="0" i="0" u="none" strike="noStrike" cap="none" normalizeH="0" baseline="0">
                          <a:ln>
                            <a:noFill/>
                          </a:ln>
                          <a:solidFill>
                            <a:schemeClr val="tx1"/>
                          </a:solidFill>
                          <a:effectLst/>
                          <a:latin typeface="楷体_GB2312" pitchFamily="49" charset="-122"/>
                          <a:ea typeface="楷体_GB2312" pitchFamily="49" charset="-122"/>
                        </a:rPr>
                        <a:t>bits）</a:t>
                      </a:r>
                      <a:endParaRPr kumimoji="1" lang="zh-CN" altLang="en-US" sz="2000" b="0" i="0" u="none" strike="noStrike" cap="none" normalizeH="0" baseline="0">
                        <a:ln>
                          <a:noFill/>
                        </a:ln>
                        <a:solidFill>
                          <a:schemeClr val="tx1"/>
                        </a:solidFill>
                        <a:effectLst/>
                        <a:latin typeface="楷体_GB2312" pitchFamily="49" charset="-122"/>
                        <a:ea typeface="楷体_GB2312" pitchFamily="49"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charset="0"/>
                          <a:ea typeface="楷体_GB2312" pitchFamily="49" charset="-122"/>
                        </a:rPr>
                        <a:t>取值范围</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8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boolean</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false</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1</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charset="0"/>
                          <a:ea typeface="宋体" pitchFamily="2" charset="-122"/>
                        </a:rPr>
                        <a:t>[</a:t>
                      </a:r>
                      <a:r>
                        <a:rPr kumimoji="1" lang="en-US" altLang="zh-CN" sz="2000" b="0" i="0" u="none" strike="noStrike" cap="none" normalizeH="0" baseline="0">
                          <a:ln>
                            <a:noFill/>
                          </a:ln>
                          <a:solidFill>
                            <a:schemeClr val="tx1"/>
                          </a:solidFill>
                          <a:effectLst/>
                          <a:latin typeface="Times New Roman" charset="0"/>
                          <a:ea typeface="宋体" pitchFamily="2" charset="-122"/>
                        </a:rPr>
                        <a:t>true,false]</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8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byte</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0</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8</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[-128,127]</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446">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char</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\u0000</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16</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[\u0000,\uFFFF]</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446">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double</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0.0</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64</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±4.9*10</a:t>
                      </a:r>
                      <a:r>
                        <a:rPr kumimoji="1" lang="en-US" altLang="zh-CN" sz="2000" b="0" i="0" u="none" strike="noStrike" cap="none" normalizeH="0" baseline="30000">
                          <a:ln>
                            <a:noFill/>
                          </a:ln>
                          <a:solidFill>
                            <a:schemeClr val="tx1"/>
                          </a:solidFill>
                          <a:effectLst/>
                          <a:latin typeface="Times New Roman" charset="0"/>
                          <a:ea typeface="宋体" pitchFamily="2" charset="-122"/>
                        </a:rPr>
                        <a:t>-324 </a:t>
                      </a:r>
                      <a:r>
                        <a:rPr kumimoji="1" lang="en-US" altLang="zh-CN" sz="2000" b="0" i="0" u="none" strike="noStrike" cap="none" normalizeH="0" baseline="0">
                          <a:ln>
                            <a:noFill/>
                          </a:ln>
                          <a:solidFill>
                            <a:schemeClr val="tx1"/>
                          </a:solidFill>
                          <a:effectLst/>
                          <a:latin typeface="Times New Roman" charset="0"/>
                          <a:ea typeface="宋体" pitchFamily="2" charset="-122"/>
                        </a:rPr>
                        <a:t>~ ±1.8*10</a:t>
                      </a:r>
                      <a:r>
                        <a:rPr kumimoji="1" lang="en-US" altLang="zh-CN" sz="2000" b="0" i="0" u="none" strike="noStrike" cap="none" normalizeH="0" baseline="30000">
                          <a:ln>
                            <a:noFill/>
                          </a:ln>
                          <a:solidFill>
                            <a:schemeClr val="tx1"/>
                          </a:solidFill>
                          <a:effectLst/>
                          <a:latin typeface="Times New Roman" charset="0"/>
                          <a:ea typeface="宋体" pitchFamily="2" charset="-122"/>
                        </a:rPr>
                        <a:t>308</a:t>
                      </a:r>
                      <a:endParaRPr kumimoji="1" lang="zh-CN" altLang="en-US" sz="2000" b="0" i="0" u="none" strike="noStrike" cap="none" normalizeH="0" baseline="30000">
                        <a:ln>
                          <a:noFill/>
                        </a:ln>
                        <a:solidFill>
                          <a:schemeClr val="tx1"/>
                        </a:solidFill>
                        <a:effectLst/>
                        <a:latin typeface="Times New Roman"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7446">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float</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0.0</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32</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±1.4*10</a:t>
                      </a:r>
                      <a:r>
                        <a:rPr kumimoji="1" lang="en-US" altLang="zh-CN" sz="2000" b="0" i="0" u="none" strike="noStrike" cap="none" normalizeH="0" baseline="30000">
                          <a:ln>
                            <a:noFill/>
                          </a:ln>
                          <a:solidFill>
                            <a:schemeClr val="tx1"/>
                          </a:solidFill>
                          <a:effectLst/>
                          <a:latin typeface="Times New Roman" charset="0"/>
                          <a:ea typeface="宋体" pitchFamily="2" charset="-122"/>
                        </a:rPr>
                        <a:t>-45 </a:t>
                      </a:r>
                      <a:r>
                        <a:rPr kumimoji="1" lang="en-US" altLang="zh-CN" sz="2000" b="0" i="0" u="none" strike="noStrike" cap="none" normalizeH="0" baseline="0">
                          <a:ln>
                            <a:noFill/>
                          </a:ln>
                          <a:solidFill>
                            <a:schemeClr val="tx1"/>
                          </a:solidFill>
                          <a:effectLst/>
                          <a:latin typeface="Times New Roman" charset="0"/>
                          <a:ea typeface="宋体" pitchFamily="2" charset="-122"/>
                        </a:rPr>
                        <a:t>~ ±3.4*10</a:t>
                      </a:r>
                      <a:r>
                        <a:rPr kumimoji="1" lang="en-US" altLang="zh-CN" sz="2000" b="0" i="0" u="none" strike="noStrike" cap="none" normalizeH="0" baseline="30000">
                          <a:ln>
                            <a:noFill/>
                          </a:ln>
                          <a:solidFill>
                            <a:schemeClr val="tx1"/>
                          </a:solidFill>
                          <a:effectLst/>
                          <a:latin typeface="Times New Roman" charset="0"/>
                          <a:ea typeface="宋体" pitchFamily="2" charset="-122"/>
                        </a:rPr>
                        <a:t>38</a:t>
                      </a:r>
                      <a:endParaRPr kumimoji="1" lang="zh-CN" altLang="en-US" sz="2000" b="0" i="0" u="none" strike="noStrike" cap="none" normalizeH="0" baseline="30000">
                        <a:ln>
                          <a:noFill/>
                        </a:ln>
                        <a:solidFill>
                          <a:schemeClr val="tx1"/>
                        </a:solidFill>
                        <a:effectLst/>
                        <a:latin typeface="Times New Roman"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7446">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int</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0</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32</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[-2147483648,2147483647]</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7446">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long</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0</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64</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±9.2*10</a:t>
                      </a:r>
                      <a:r>
                        <a:rPr kumimoji="1" lang="en-US" altLang="zh-CN" sz="2000" b="0" i="0" u="none" strike="noStrike" cap="none" normalizeH="0" baseline="30000">
                          <a:ln>
                            <a:noFill/>
                          </a:ln>
                          <a:solidFill>
                            <a:schemeClr val="tx1"/>
                          </a:solidFill>
                          <a:effectLst/>
                          <a:latin typeface="Times New Roman" charset="0"/>
                          <a:ea typeface="宋体" pitchFamily="2" charset="-122"/>
                        </a:rPr>
                        <a:t>17</a:t>
                      </a:r>
                      <a:endParaRPr kumimoji="1" lang="zh-CN" altLang="en-US" sz="2000" b="0" i="0" u="none" strike="noStrike" cap="none" normalizeH="0" baseline="30000">
                        <a:ln>
                          <a:noFill/>
                        </a:ln>
                        <a:solidFill>
                          <a:schemeClr val="tx1"/>
                        </a:solidFill>
                        <a:effectLst/>
                        <a:latin typeface="Times New Roman"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18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short</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0</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16</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[-32768,32767]</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p:random/>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3D415E42-E7E9-41AE-B6BF-FCE2944C4065}"/>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404441F6-6818-48D4-84EB-C216802B5549}" type="slidenum">
              <a:rPr lang="zh-CN" altLang="en-US">
                <a:solidFill>
                  <a:schemeClr val="tx1"/>
                </a:solidFill>
                <a:latin typeface="Times New Roman" panose="02020603050405020304" pitchFamily="18" charset="0"/>
                <a:ea typeface="宋体" panose="02010600030101010101" pitchFamily="2" charset="-122"/>
              </a:rPr>
              <a:pPr eaLnBrk="1" hangingPunct="1"/>
              <a:t>100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93218" name="Rectangle 2">
            <a:extLst>
              <a:ext uri="{FF2B5EF4-FFF2-40B4-BE49-F238E27FC236}">
                <a16:creationId xmlns:a16="http://schemas.microsoft.com/office/drawing/2014/main" id="{B5798706-E96B-44EB-818F-E63D80D2FE2B}"/>
              </a:ext>
            </a:extLst>
          </p:cNvPr>
          <p:cNvSpPr>
            <a:spLocks noGrp="1" noChangeArrowheads="1"/>
          </p:cNvSpPr>
          <p:nvPr>
            <p:ph type="title"/>
          </p:nvPr>
        </p:nvSpPr>
        <p:spPr>
          <a:xfrm>
            <a:off x="685800" y="152400"/>
            <a:ext cx="7772400" cy="1143000"/>
          </a:xfrm>
        </p:spPr>
        <p:txBody>
          <a:bodyPr/>
          <a:lstStyle/>
          <a:p>
            <a:pPr eaLnBrk="1" hangingPunct="1">
              <a:defRPr/>
            </a:pPr>
            <a:r>
              <a:rPr lang="zh-CN" altLang="en-US" sz="4000">
                <a:effectLst>
                  <a:outerShdw blurRad="38100" dist="38100" dir="2700000" algn="tl">
                    <a:srgbClr val="C0C0C0"/>
                  </a:outerShdw>
                </a:effectLst>
                <a:ea typeface="黑体" pitchFamily="2" charset="-122"/>
              </a:rPr>
              <a:t>凸多边形最优三角剖分</a:t>
            </a:r>
          </a:p>
        </p:txBody>
      </p:sp>
      <p:sp>
        <p:nvSpPr>
          <p:cNvPr id="393219" name="Rectangle 3">
            <a:extLst>
              <a:ext uri="{FF2B5EF4-FFF2-40B4-BE49-F238E27FC236}">
                <a16:creationId xmlns:a16="http://schemas.microsoft.com/office/drawing/2014/main" id="{0412EDCF-0B0F-4875-819B-E637419554EF}"/>
              </a:ext>
            </a:extLst>
          </p:cNvPr>
          <p:cNvSpPr>
            <a:spLocks noChangeArrowheads="1"/>
          </p:cNvSpPr>
          <p:nvPr/>
        </p:nvSpPr>
        <p:spPr bwMode="auto">
          <a:xfrm>
            <a:off x="1295400" y="0"/>
            <a:ext cx="6408738" cy="795338"/>
          </a:xfrm>
          <a:prstGeom prst="rect">
            <a:avLst/>
          </a:prstGeom>
          <a:noFill/>
          <a:ln w="9525">
            <a:noFill/>
            <a:miter lim="800000"/>
            <a:headEnd/>
            <a:tailEnd/>
          </a:ln>
          <a:effectLst/>
        </p:spPr>
        <p:txBody>
          <a:bodyPr anchor="b"/>
          <a:lstStyle/>
          <a:p>
            <a:pPr>
              <a:defRPr/>
            </a:pPr>
            <a:endParaRPr kumimoji="1" lang="ja-JP" altLang="en-US" sz="4000" b="1">
              <a:solidFill>
                <a:srgbClr val="663300"/>
              </a:solidFill>
              <a:effectLst>
                <a:outerShdw blurRad="38100" dist="38100" dir="2700000" algn="tl">
                  <a:srgbClr val="C0C0C0"/>
                </a:outerShdw>
              </a:effectLst>
              <a:latin typeface="Times New Roman" charset="0"/>
              <a:ea typeface="黑体" pitchFamily="2" charset="-122"/>
            </a:endParaRPr>
          </a:p>
        </p:txBody>
      </p:sp>
      <p:sp>
        <p:nvSpPr>
          <p:cNvPr id="181253" name="Text Box 4">
            <a:extLst>
              <a:ext uri="{FF2B5EF4-FFF2-40B4-BE49-F238E27FC236}">
                <a16:creationId xmlns:a16="http://schemas.microsoft.com/office/drawing/2014/main" id="{D5DD7271-0A7B-4C05-80AE-7F2A597D7A95}"/>
              </a:ext>
            </a:extLst>
          </p:cNvPr>
          <p:cNvSpPr txBox="1">
            <a:spLocks noChangeArrowheads="1"/>
          </p:cNvSpPr>
          <p:nvPr/>
        </p:nvSpPr>
        <p:spPr bwMode="auto">
          <a:xfrm>
            <a:off x="304800" y="990600"/>
            <a:ext cx="86423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FontTx/>
              <a:buChar char="•"/>
            </a:pPr>
            <a:r>
              <a:rPr lang="zh-CN" altLang="en-US" sz="2400">
                <a:solidFill>
                  <a:schemeClr val="tx1"/>
                </a:solidFill>
                <a:ea typeface="楷体_GB2312" panose="02010609030101010101" pitchFamily="49" charset="-122"/>
              </a:rPr>
              <a:t>用多边形顶点的逆时针序列表示凸多边形，即</a:t>
            </a:r>
            <a:r>
              <a:rPr lang="en-US" altLang="zh-CN" sz="2400">
                <a:solidFill>
                  <a:schemeClr val="tx1"/>
                </a:solidFill>
                <a:ea typeface="楷体_GB2312" panose="02010609030101010101" pitchFamily="49" charset="-122"/>
              </a:rPr>
              <a:t>P={v</a:t>
            </a:r>
            <a:r>
              <a:rPr lang="en-US" altLang="zh-CN" sz="2400" baseline="-25000">
                <a:solidFill>
                  <a:schemeClr val="tx1"/>
                </a:solidFill>
                <a:ea typeface="楷体_GB2312" panose="02010609030101010101" pitchFamily="49" charset="-122"/>
              </a:rPr>
              <a:t>0</a:t>
            </a:r>
            <a:r>
              <a:rPr lang="en-US" altLang="zh-CN" sz="2400">
                <a:solidFill>
                  <a:schemeClr val="tx1"/>
                </a:solidFill>
                <a:ea typeface="楷体_GB2312" panose="02010609030101010101" pitchFamily="49" charset="-122"/>
              </a:rPr>
              <a:t>,v</a:t>
            </a:r>
            <a:r>
              <a:rPr lang="en-US" altLang="zh-CN" sz="2400" baseline="-25000">
                <a:solidFill>
                  <a:schemeClr val="tx1"/>
                </a:solidFill>
                <a:ea typeface="楷体_GB2312" panose="02010609030101010101" pitchFamily="49" charset="-122"/>
              </a:rPr>
              <a:t>1</a:t>
            </a:r>
            <a:r>
              <a:rPr lang="en-US" altLang="zh-CN" sz="2400">
                <a:solidFill>
                  <a:schemeClr val="tx1"/>
                </a:solidFill>
                <a:ea typeface="楷体_GB2312" panose="02010609030101010101" pitchFamily="49" charset="-122"/>
              </a:rPr>
              <a:t>,…,v</a:t>
            </a:r>
            <a:r>
              <a:rPr lang="en-US" altLang="zh-CN" sz="2400" baseline="-25000">
                <a:solidFill>
                  <a:schemeClr val="tx1"/>
                </a:solidFill>
                <a:ea typeface="楷体_GB2312" panose="02010609030101010101" pitchFamily="49" charset="-122"/>
              </a:rPr>
              <a:t>n-1</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表示具有</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条边的凸多边形。</a:t>
            </a:r>
          </a:p>
          <a:p>
            <a:pPr algn="l" eaLnBrk="1" hangingPunct="1">
              <a:buFontTx/>
              <a:buChar char="•"/>
            </a:pPr>
            <a:r>
              <a:rPr lang="zh-CN" altLang="en-US" sz="2400">
                <a:solidFill>
                  <a:schemeClr val="tx1"/>
                </a:solidFill>
                <a:ea typeface="楷体_GB2312" panose="02010609030101010101" pitchFamily="49" charset="-122"/>
              </a:rPr>
              <a:t>若</a:t>
            </a:r>
            <a:r>
              <a:rPr lang="en-US" altLang="zh-CN" sz="2400">
                <a:solidFill>
                  <a:schemeClr val="tx1"/>
                </a:solidFill>
                <a:ea typeface="楷体_GB2312" panose="02010609030101010101" pitchFamily="49" charset="-122"/>
              </a:rPr>
              <a:t>v</a:t>
            </a:r>
            <a:r>
              <a:rPr lang="en-US" altLang="zh-CN" sz="2400" baseline="-250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与</a:t>
            </a:r>
            <a:r>
              <a:rPr lang="en-US" altLang="zh-CN" sz="2400">
                <a:solidFill>
                  <a:schemeClr val="tx1"/>
                </a:solidFill>
                <a:ea typeface="楷体_GB2312" panose="02010609030101010101" pitchFamily="49" charset="-122"/>
              </a:rPr>
              <a:t>v</a:t>
            </a:r>
            <a:r>
              <a:rPr lang="en-US" altLang="zh-CN" sz="2400" baseline="-250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是多边形上不相邻的</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个顶点，则线段</a:t>
            </a:r>
            <a:r>
              <a:rPr lang="en-US" altLang="zh-CN" sz="2400">
                <a:solidFill>
                  <a:schemeClr val="tx1"/>
                </a:solidFill>
                <a:ea typeface="楷体_GB2312" panose="02010609030101010101" pitchFamily="49" charset="-122"/>
              </a:rPr>
              <a:t>v</a:t>
            </a:r>
            <a:r>
              <a:rPr lang="en-US" altLang="zh-CN" sz="2400" baseline="-25000">
                <a:solidFill>
                  <a:schemeClr val="tx1"/>
                </a:solidFill>
                <a:ea typeface="楷体_GB2312" panose="02010609030101010101" pitchFamily="49" charset="-122"/>
              </a:rPr>
              <a:t>i</a:t>
            </a:r>
            <a:r>
              <a:rPr lang="en-US" altLang="zh-CN" sz="2400">
                <a:solidFill>
                  <a:schemeClr val="tx1"/>
                </a:solidFill>
                <a:ea typeface="楷体_GB2312" panose="02010609030101010101" pitchFamily="49" charset="-122"/>
              </a:rPr>
              <a:t>v</a:t>
            </a:r>
            <a:r>
              <a:rPr lang="en-US" altLang="zh-CN" sz="2400" baseline="-250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称为多边形的一条弦。弦将多边形分割成</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个多边形</a:t>
            </a:r>
            <a:r>
              <a:rPr lang="en-US" altLang="zh-CN" sz="2400">
                <a:solidFill>
                  <a:schemeClr val="tx1"/>
                </a:solidFill>
                <a:ea typeface="楷体_GB2312" panose="02010609030101010101" pitchFamily="49" charset="-122"/>
              </a:rPr>
              <a:t>{v</a:t>
            </a:r>
            <a:r>
              <a:rPr lang="en-US" altLang="zh-CN" sz="2400" baseline="-25000">
                <a:solidFill>
                  <a:schemeClr val="tx1"/>
                </a:solidFill>
                <a:ea typeface="楷体_GB2312" panose="02010609030101010101" pitchFamily="49" charset="-122"/>
              </a:rPr>
              <a:t>i</a:t>
            </a:r>
            <a:r>
              <a:rPr lang="en-US" altLang="zh-CN" sz="2400">
                <a:solidFill>
                  <a:schemeClr val="tx1"/>
                </a:solidFill>
                <a:ea typeface="楷体_GB2312" panose="02010609030101010101" pitchFamily="49" charset="-122"/>
              </a:rPr>
              <a:t>,v</a:t>
            </a:r>
            <a:r>
              <a:rPr lang="en-US" altLang="zh-CN" sz="2400" baseline="-25000">
                <a:solidFill>
                  <a:schemeClr val="tx1"/>
                </a:solidFill>
                <a:ea typeface="楷体_GB2312" panose="02010609030101010101" pitchFamily="49" charset="-122"/>
              </a:rPr>
              <a:t>i+1</a:t>
            </a:r>
            <a:r>
              <a:rPr lang="en-US" altLang="zh-CN" sz="2400">
                <a:solidFill>
                  <a:schemeClr val="tx1"/>
                </a:solidFill>
                <a:ea typeface="楷体_GB2312" panose="02010609030101010101" pitchFamily="49" charset="-122"/>
              </a:rPr>
              <a:t>,…,v</a:t>
            </a:r>
            <a:r>
              <a:rPr lang="en-US" altLang="zh-CN" sz="2400" baseline="-25000">
                <a:solidFill>
                  <a:schemeClr val="tx1"/>
                </a:solidFill>
                <a:ea typeface="楷体_GB2312" panose="02010609030101010101" pitchFamily="49" charset="-122"/>
              </a:rPr>
              <a:t>j</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{v</a:t>
            </a:r>
            <a:r>
              <a:rPr lang="en-US" altLang="zh-CN" sz="2400" baseline="-25000">
                <a:solidFill>
                  <a:schemeClr val="tx1"/>
                </a:solidFill>
                <a:ea typeface="楷体_GB2312" panose="02010609030101010101" pitchFamily="49" charset="-122"/>
              </a:rPr>
              <a:t>j</a:t>
            </a:r>
            <a:r>
              <a:rPr lang="en-US" altLang="zh-CN" sz="2400">
                <a:solidFill>
                  <a:schemeClr val="tx1"/>
                </a:solidFill>
                <a:ea typeface="楷体_GB2312" panose="02010609030101010101" pitchFamily="49" charset="-122"/>
              </a:rPr>
              <a:t>,v</a:t>
            </a:r>
            <a:r>
              <a:rPr lang="en-US" altLang="zh-CN" sz="2400" baseline="-25000">
                <a:solidFill>
                  <a:schemeClr val="tx1"/>
                </a:solidFill>
                <a:ea typeface="楷体_GB2312" panose="02010609030101010101" pitchFamily="49" charset="-122"/>
              </a:rPr>
              <a:t>j+1</a:t>
            </a:r>
            <a:r>
              <a:rPr lang="en-US" altLang="zh-CN" sz="2400">
                <a:solidFill>
                  <a:schemeClr val="tx1"/>
                </a:solidFill>
                <a:ea typeface="楷体_GB2312" panose="02010609030101010101" pitchFamily="49" charset="-122"/>
              </a:rPr>
              <a:t>,…v</a:t>
            </a:r>
            <a:r>
              <a:rPr lang="en-US" altLang="zh-CN" sz="2400" baseline="-25000">
                <a:solidFill>
                  <a:schemeClr val="tx1"/>
                </a:solidFill>
                <a:ea typeface="楷体_GB2312" panose="02010609030101010101" pitchFamily="49" charset="-122"/>
              </a:rPr>
              <a:t>i</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a:t>
            </a:r>
          </a:p>
          <a:p>
            <a:pPr algn="l" eaLnBrk="1" hangingPunct="1">
              <a:buFontTx/>
              <a:buChar char="•"/>
            </a:pPr>
            <a:r>
              <a:rPr lang="zh-CN" altLang="en-US" sz="2400" b="1">
                <a:solidFill>
                  <a:schemeClr val="tx1"/>
                </a:solidFill>
                <a:ea typeface="黑体" panose="02010609060101010101" pitchFamily="49" charset="-122"/>
              </a:rPr>
              <a:t>多边形的三角剖分</a:t>
            </a:r>
            <a:r>
              <a:rPr lang="zh-CN" altLang="en-US" sz="2400">
                <a:solidFill>
                  <a:schemeClr val="tx1"/>
                </a:solidFill>
                <a:ea typeface="楷体_GB2312" panose="02010609030101010101" pitchFamily="49" charset="-122"/>
              </a:rPr>
              <a:t>是将多边形分割成互不相交的三角形的弦的集合</a:t>
            </a:r>
            <a:r>
              <a:rPr lang="en-US" altLang="zh-CN" sz="2400">
                <a:solidFill>
                  <a:schemeClr val="tx1"/>
                </a:solidFill>
                <a:ea typeface="楷体_GB2312" panose="02010609030101010101" pitchFamily="49" charset="-122"/>
              </a:rPr>
              <a:t>T</a:t>
            </a:r>
            <a:r>
              <a:rPr lang="zh-CN" altLang="en-US" sz="2400">
                <a:solidFill>
                  <a:schemeClr val="tx1"/>
                </a:solidFill>
                <a:ea typeface="楷体_GB2312" panose="02010609030101010101" pitchFamily="49" charset="-122"/>
              </a:rPr>
              <a:t>。</a:t>
            </a:r>
          </a:p>
          <a:p>
            <a:pPr algn="l" eaLnBrk="1" hangingPunct="1">
              <a:buFontTx/>
              <a:buChar char="•"/>
            </a:pPr>
            <a:r>
              <a:rPr lang="zh-CN" altLang="en-US" sz="2400">
                <a:solidFill>
                  <a:schemeClr val="tx1"/>
                </a:solidFill>
                <a:latin typeface="黑体" panose="02010609060101010101" pitchFamily="49" charset="-122"/>
                <a:ea typeface="黑体" panose="02010609060101010101" pitchFamily="49" charset="-122"/>
              </a:rPr>
              <a:t>给定凸多边形</a:t>
            </a:r>
            <a:r>
              <a:rPr lang="en-US" altLang="zh-CN" sz="2400">
                <a:solidFill>
                  <a:schemeClr val="tx1"/>
                </a:solidFill>
                <a:latin typeface="黑体" panose="02010609060101010101" pitchFamily="49" charset="-122"/>
                <a:ea typeface="黑体" panose="02010609060101010101" pitchFamily="49" charset="-122"/>
              </a:rPr>
              <a:t>P</a:t>
            </a:r>
            <a:r>
              <a:rPr lang="zh-CN" altLang="en-US" sz="2400">
                <a:solidFill>
                  <a:schemeClr val="tx1"/>
                </a:solidFill>
                <a:latin typeface="黑体" panose="02010609060101010101" pitchFamily="49" charset="-122"/>
                <a:ea typeface="黑体" panose="02010609060101010101" pitchFamily="49" charset="-122"/>
              </a:rPr>
              <a:t>，以及定义在由多边形的边和弦组成的三角形上的权函数</a:t>
            </a:r>
            <a:r>
              <a:rPr lang="en-US" altLang="zh-CN" sz="2400">
                <a:solidFill>
                  <a:schemeClr val="tx1"/>
                </a:solidFill>
                <a:latin typeface="黑体" panose="02010609060101010101" pitchFamily="49" charset="-122"/>
                <a:ea typeface="黑体" panose="02010609060101010101" pitchFamily="49" charset="-122"/>
              </a:rPr>
              <a:t>w</a:t>
            </a:r>
            <a:r>
              <a:rPr lang="zh-CN" altLang="en-US" sz="2400">
                <a:solidFill>
                  <a:schemeClr val="tx1"/>
                </a:solidFill>
                <a:latin typeface="黑体" panose="02010609060101010101" pitchFamily="49" charset="-122"/>
                <a:ea typeface="黑体" panose="02010609060101010101" pitchFamily="49" charset="-122"/>
              </a:rPr>
              <a:t>。要求确定该凸多边形的三角剖分，使得即该三角剖分中诸三角形上权之和为最小。 </a:t>
            </a:r>
          </a:p>
        </p:txBody>
      </p:sp>
      <p:pic>
        <p:nvPicPr>
          <p:cNvPr id="181254" name="Picture 5" descr="t33">
            <a:extLst>
              <a:ext uri="{FF2B5EF4-FFF2-40B4-BE49-F238E27FC236}">
                <a16:creationId xmlns:a16="http://schemas.microsoft.com/office/drawing/2014/main" id="{D9555B46-582F-493B-A539-CE325F136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4581525"/>
            <a:ext cx="475297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64D89645-3022-4081-88C4-545F359E3D5D}"/>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FF5059BE-27F0-4154-B202-14A6569952C1}" type="slidenum">
              <a:rPr lang="zh-CN" altLang="en-US">
                <a:solidFill>
                  <a:schemeClr val="tx1"/>
                </a:solidFill>
                <a:latin typeface="Times New Roman" panose="02020603050405020304" pitchFamily="18" charset="0"/>
                <a:ea typeface="宋体" panose="02010600030101010101" pitchFamily="2" charset="-122"/>
              </a:rPr>
              <a:pPr eaLnBrk="1" hangingPunct="1"/>
              <a:t>101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94242" name="Rectangle 2">
            <a:extLst>
              <a:ext uri="{FF2B5EF4-FFF2-40B4-BE49-F238E27FC236}">
                <a16:creationId xmlns:a16="http://schemas.microsoft.com/office/drawing/2014/main" id="{F2088F21-9F56-4C58-9D3D-03138F718358}"/>
              </a:ext>
            </a:extLst>
          </p:cNvPr>
          <p:cNvSpPr>
            <a:spLocks noGrp="1" noChangeArrowheads="1"/>
          </p:cNvSpPr>
          <p:nvPr>
            <p:ph type="title"/>
          </p:nvPr>
        </p:nvSpPr>
        <p:spPr>
          <a:xfrm>
            <a:off x="762000" y="0"/>
            <a:ext cx="7772400" cy="1143000"/>
          </a:xfrm>
        </p:spPr>
        <p:txBody>
          <a:bodyPr/>
          <a:lstStyle/>
          <a:p>
            <a:pPr eaLnBrk="1" hangingPunct="1">
              <a:defRPr/>
            </a:pPr>
            <a:r>
              <a:rPr lang="zh-CN" altLang="en-US" sz="4000">
                <a:effectLst>
                  <a:outerShdw blurRad="38100" dist="38100" dir="2700000" algn="tl">
                    <a:srgbClr val="C0C0C0"/>
                  </a:outerShdw>
                </a:effectLst>
                <a:ea typeface="黑体" pitchFamily="2" charset="-122"/>
              </a:rPr>
              <a:t>三角剖分的结构及其相关问题</a:t>
            </a:r>
          </a:p>
        </p:txBody>
      </p:sp>
      <p:pic>
        <p:nvPicPr>
          <p:cNvPr id="182276" name="Picture 3" descr="t34">
            <a:extLst>
              <a:ext uri="{FF2B5EF4-FFF2-40B4-BE49-F238E27FC236}">
                <a16:creationId xmlns:a16="http://schemas.microsoft.com/office/drawing/2014/main" id="{8CEA3C18-E8F3-4252-BBE8-0E5C03E04C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314825"/>
            <a:ext cx="54721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2277" name="Text Box 4">
            <a:extLst>
              <a:ext uri="{FF2B5EF4-FFF2-40B4-BE49-F238E27FC236}">
                <a16:creationId xmlns:a16="http://schemas.microsoft.com/office/drawing/2014/main" id="{F276AA13-7062-4DE9-964A-5267A7D7A6C0}"/>
              </a:ext>
            </a:extLst>
          </p:cNvPr>
          <p:cNvSpPr txBox="1">
            <a:spLocks noChangeArrowheads="1"/>
          </p:cNvSpPr>
          <p:nvPr/>
        </p:nvSpPr>
        <p:spPr bwMode="auto">
          <a:xfrm>
            <a:off x="533400" y="1066800"/>
            <a:ext cx="8101013" cy="3378200"/>
          </a:xfrm>
          <a:prstGeom prst="rect">
            <a:avLst/>
          </a:prstGeom>
          <a:solidFill>
            <a:srgbClr val="FFCC00"/>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FontTx/>
              <a:buChar char="•"/>
            </a:pPr>
            <a:r>
              <a:rPr lang="zh-CN" altLang="en-US" sz="2400">
                <a:solidFill>
                  <a:schemeClr val="tx1"/>
                </a:solidFill>
                <a:ea typeface="楷体_GB2312" panose="02010609030101010101" pitchFamily="49" charset="-122"/>
              </a:rPr>
              <a:t>一个表达式的完全加括号方式相应于一棵完全二叉树，称为表达式的语法树。例如，完全加括号的矩阵连乘积</a:t>
            </a:r>
            <a:r>
              <a:rPr lang="en-US" altLang="zh-CN" sz="2400">
                <a:solidFill>
                  <a:schemeClr val="tx1"/>
                </a:solidFill>
                <a:ea typeface="楷体_GB2312" panose="02010609030101010101" pitchFamily="49" charset="-122"/>
              </a:rPr>
              <a:t>((A</a:t>
            </a:r>
            <a:r>
              <a:rPr lang="en-US" altLang="zh-CN" sz="2400" baseline="-25000">
                <a:solidFill>
                  <a:schemeClr val="tx1"/>
                </a:solidFill>
                <a:ea typeface="楷体_GB2312" panose="02010609030101010101" pitchFamily="49" charset="-122"/>
              </a:rPr>
              <a:t>1</a:t>
            </a:r>
            <a:r>
              <a:rPr lang="en-US" altLang="zh-CN" sz="2400">
                <a:solidFill>
                  <a:schemeClr val="tx1"/>
                </a:solidFill>
                <a:ea typeface="楷体_GB2312" panose="02010609030101010101" pitchFamily="49" charset="-122"/>
              </a:rPr>
              <a:t>(A</a:t>
            </a:r>
            <a:r>
              <a:rPr lang="en-US" altLang="zh-CN" sz="2400" baseline="-25000">
                <a:solidFill>
                  <a:schemeClr val="tx1"/>
                </a:solidFill>
                <a:ea typeface="楷体_GB2312" panose="02010609030101010101" pitchFamily="49" charset="-122"/>
              </a:rPr>
              <a:t>2</a:t>
            </a:r>
            <a:r>
              <a:rPr lang="en-US" altLang="zh-CN" sz="2400">
                <a:solidFill>
                  <a:schemeClr val="tx1"/>
                </a:solidFill>
                <a:ea typeface="楷体_GB2312" panose="02010609030101010101" pitchFamily="49" charset="-122"/>
              </a:rPr>
              <a:t>A</a:t>
            </a:r>
            <a:r>
              <a:rPr lang="en-US" altLang="zh-CN" sz="2400" baseline="-25000">
                <a:solidFill>
                  <a:schemeClr val="tx1"/>
                </a:solidFill>
                <a:ea typeface="楷体_GB2312" panose="02010609030101010101" pitchFamily="49" charset="-122"/>
              </a:rPr>
              <a:t>3</a:t>
            </a:r>
            <a:r>
              <a:rPr lang="en-US" altLang="zh-CN" sz="2400">
                <a:solidFill>
                  <a:schemeClr val="tx1"/>
                </a:solidFill>
                <a:ea typeface="楷体_GB2312" panose="02010609030101010101" pitchFamily="49" charset="-122"/>
              </a:rPr>
              <a:t>))(A</a:t>
            </a:r>
            <a:r>
              <a:rPr lang="en-US" altLang="zh-CN" sz="2400" baseline="-25000">
                <a:solidFill>
                  <a:schemeClr val="tx1"/>
                </a:solidFill>
                <a:ea typeface="楷体_GB2312" panose="02010609030101010101" pitchFamily="49" charset="-122"/>
              </a:rPr>
              <a:t>4</a:t>
            </a:r>
            <a:r>
              <a:rPr lang="en-US" altLang="zh-CN" sz="2400">
                <a:solidFill>
                  <a:schemeClr val="tx1"/>
                </a:solidFill>
                <a:ea typeface="楷体_GB2312" panose="02010609030101010101" pitchFamily="49" charset="-122"/>
              </a:rPr>
              <a:t>(A</a:t>
            </a:r>
            <a:r>
              <a:rPr lang="en-US" altLang="zh-CN" sz="2400" baseline="-25000">
                <a:solidFill>
                  <a:schemeClr val="tx1"/>
                </a:solidFill>
                <a:ea typeface="楷体_GB2312" panose="02010609030101010101" pitchFamily="49" charset="-122"/>
              </a:rPr>
              <a:t>5</a:t>
            </a:r>
            <a:r>
              <a:rPr lang="en-US" altLang="zh-CN" sz="2400">
                <a:solidFill>
                  <a:schemeClr val="tx1"/>
                </a:solidFill>
                <a:ea typeface="楷体_GB2312" panose="02010609030101010101" pitchFamily="49" charset="-122"/>
              </a:rPr>
              <a:t>A</a:t>
            </a:r>
            <a:r>
              <a:rPr lang="en-US" altLang="zh-CN" sz="2400" baseline="-25000">
                <a:solidFill>
                  <a:schemeClr val="tx1"/>
                </a:solidFill>
                <a:ea typeface="楷体_GB2312" panose="02010609030101010101" pitchFamily="49" charset="-122"/>
              </a:rPr>
              <a:t>6</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所相应的语法树如图</a:t>
            </a:r>
            <a:r>
              <a:rPr lang="en-US" altLang="zh-CN" sz="2400">
                <a:solidFill>
                  <a:schemeClr val="tx1"/>
                </a:solidFill>
                <a:ea typeface="楷体_GB2312" panose="02010609030101010101" pitchFamily="49" charset="-122"/>
              </a:rPr>
              <a:t> (a)</a:t>
            </a:r>
            <a:r>
              <a:rPr lang="zh-CN" altLang="en-US" sz="2400">
                <a:solidFill>
                  <a:schemeClr val="tx1"/>
                </a:solidFill>
                <a:ea typeface="楷体_GB2312" panose="02010609030101010101" pitchFamily="49" charset="-122"/>
              </a:rPr>
              <a:t>所示。</a:t>
            </a:r>
          </a:p>
          <a:p>
            <a:pPr algn="l" eaLnBrk="1" hangingPunct="1">
              <a:buFontTx/>
              <a:buChar char="•"/>
            </a:pPr>
            <a:r>
              <a:rPr lang="zh-CN" altLang="en-US" sz="2400">
                <a:solidFill>
                  <a:schemeClr val="tx1"/>
                </a:solidFill>
                <a:ea typeface="楷体_GB2312" panose="02010609030101010101" pitchFamily="49" charset="-122"/>
              </a:rPr>
              <a:t>凸多边形</a:t>
            </a:r>
            <a:r>
              <a:rPr lang="en-US" altLang="zh-CN" sz="2400">
                <a:solidFill>
                  <a:schemeClr val="tx1"/>
                </a:solidFill>
                <a:ea typeface="楷体_GB2312" panose="02010609030101010101" pitchFamily="49" charset="-122"/>
              </a:rPr>
              <a:t>{v</a:t>
            </a:r>
            <a:r>
              <a:rPr lang="en-US" altLang="zh-CN" sz="2400" baseline="-25000">
                <a:solidFill>
                  <a:schemeClr val="tx1"/>
                </a:solidFill>
                <a:ea typeface="楷体_GB2312" panose="02010609030101010101" pitchFamily="49" charset="-122"/>
              </a:rPr>
              <a:t>0</a:t>
            </a:r>
            <a:r>
              <a:rPr lang="en-US" altLang="zh-CN" sz="2400">
                <a:solidFill>
                  <a:schemeClr val="tx1"/>
                </a:solidFill>
                <a:ea typeface="楷体_GB2312" panose="02010609030101010101" pitchFamily="49" charset="-122"/>
              </a:rPr>
              <a:t>,v</a:t>
            </a:r>
            <a:r>
              <a:rPr lang="en-US" altLang="zh-CN" sz="2400" baseline="-25000">
                <a:solidFill>
                  <a:schemeClr val="tx1"/>
                </a:solidFill>
                <a:ea typeface="楷体_GB2312" panose="02010609030101010101" pitchFamily="49" charset="-122"/>
              </a:rPr>
              <a:t>1</a:t>
            </a:r>
            <a:r>
              <a:rPr lang="en-US" altLang="zh-CN" sz="2400">
                <a:solidFill>
                  <a:schemeClr val="tx1"/>
                </a:solidFill>
                <a:ea typeface="楷体_GB2312" panose="02010609030101010101" pitchFamily="49" charset="-122"/>
              </a:rPr>
              <a:t>,…v</a:t>
            </a:r>
            <a:r>
              <a:rPr lang="en-US" altLang="zh-CN" sz="2400" baseline="-25000">
                <a:solidFill>
                  <a:schemeClr val="tx1"/>
                </a:solidFill>
                <a:ea typeface="楷体_GB2312" panose="02010609030101010101" pitchFamily="49" charset="-122"/>
              </a:rPr>
              <a:t>n-1</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的三角剖分也可以用语法树表示。例如，图</a:t>
            </a:r>
            <a:r>
              <a:rPr lang="en-US" altLang="zh-CN" sz="2400">
                <a:solidFill>
                  <a:schemeClr val="tx1"/>
                </a:solidFill>
                <a:ea typeface="楷体_GB2312" panose="02010609030101010101" pitchFamily="49" charset="-122"/>
              </a:rPr>
              <a:t> (b)</a:t>
            </a:r>
            <a:r>
              <a:rPr lang="zh-CN" altLang="en-US" sz="2400">
                <a:solidFill>
                  <a:schemeClr val="tx1"/>
                </a:solidFill>
                <a:ea typeface="楷体_GB2312" panose="02010609030101010101" pitchFamily="49" charset="-122"/>
              </a:rPr>
              <a:t>中凸多边形的三角剖分可用图</a:t>
            </a:r>
            <a:r>
              <a:rPr lang="en-US" altLang="zh-CN" sz="2400">
                <a:solidFill>
                  <a:schemeClr val="tx1"/>
                </a:solidFill>
                <a:ea typeface="楷体_GB2312" panose="02010609030101010101" pitchFamily="49" charset="-122"/>
              </a:rPr>
              <a:t> (a)</a:t>
            </a:r>
            <a:r>
              <a:rPr lang="zh-CN" altLang="en-US" sz="2400">
                <a:solidFill>
                  <a:schemeClr val="tx1"/>
                </a:solidFill>
                <a:ea typeface="楷体_GB2312" panose="02010609030101010101" pitchFamily="49" charset="-122"/>
              </a:rPr>
              <a:t>所示的语法树表示。 </a:t>
            </a:r>
          </a:p>
          <a:p>
            <a:pPr algn="l" eaLnBrk="1" hangingPunct="1">
              <a:buFontTx/>
              <a:buChar char="•"/>
            </a:pPr>
            <a:r>
              <a:rPr lang="zh-CN" altLang="en-US" sz="2400">
                <a:solidFill>
                  <a:schemeClr val="tx1"/>
                </a:solidFill>
                <a:ea typeface="楷体_GB2312" panose="02010609030101010101" pitchFamily="49" charset="-122"/>
              </a:rPr>
              <a:t>矩阵连乘积中的每个矩阵</a:t>
            </a:r>
            <a:r>
              <a:rPr lang="en-US" altLang="zh-CN" sz="2400">
                <a:solidFill>
                  <a:schemeClr val="tx1"/>
                </a:solidFill>
                <a:ea typeface="楷体_GB2312" panose="02010609030101010101" pitchFamily="49" charset="-122"/>
              </a:rPr>
              <a:t>A</a:t>
            </a:r>
            <a:r>
              <a:rPr lang="en-US" altLang="zh-CN" sz="2400" baseline="-250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对应于凸</a:t>
            </a:r>
            <a:r>
              <a:rPr lang="en-US" altLang="zh-CN" sz="2400">
                <a:solidFill>
                  <a:schemeClr val="tx1"/>
                </a:solidFill>
                <a:ea typeface="楷体_GB2312" panose="02010609030101010101" pitchFamily="49" charset="-122"/>
              </a:rPr>
              <a:t>(n+1)</a:t>
            </a:r>
            <a:r>
              <a:rPr lang="zh-CN" altLang="en-US" sz="2400">
                <a:solidFill>
                  <a:schemeClr val="tx1"/>
                </a:solidFill>
                <a:ea typeface="楷体_GB2312" panose="02010609030101010101" pitchFamily="49" charset="-122"/>
              </a:rPr>
              <a:t>边形中的一条边</a:t>
            </a:r>
            <a:r>
              <a:rPr lang="en-US" altLang="zh-CN" sz="2400">
                <a:solidFill>
                  <a:schemeClr val="tx1"/>
                </a:solidFill>
                <a:ea typeface="楷体_GB2312" panose="02010609030101010101" pitchFamily="49" charset="-122"/>
              </a:rPr>
              <a:t>v</a:t>
            </a:r>
            <a:r>
              <a:rPr lang="en-US" altLang="zh-CN" sz="2400" baseline="-25000">
                <a:solidFill>
                  <a:schemeClr val="tx1"/>
                </a:solidFill>
                <a:ea typeface="楷体_GB2312" panose="02010609030101010101" pitchFamily="49" charset="-122"/>
              </a:rPr>
              <a:t>i-1</a:t>
            </a:r>
            <a:r>
              <a:rPr lang="en-US" altLang="zh-CN" sz="2400">
                <a:solidFill>
                  <a:schemeClr val="tx1"/>
                </a:solidFill>
                <a:ea typeface="楷体_GB2312" panose="02010609030101010101" pitchFamily="49" charset="-122"/>
              </a:rPr>
              <a:t>v</a:t>
            </a:r>
            <a:r>
              <a:rPr lang="en-US" altLang="zh-CN" sz="2400" baseline="-250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。三角剖分中的一条弦</a:t>
            </a:r>
            <a:r>
              <a:rPr lang="en-US" altLang="zh-CN" sz="2400">
                <a:solidFill>
                  <a:schemeClr val="tx1"/>
                </a:solidFill>
                <a:ea typeface="楷体_GB2312" panose="02010609030101010101" pitchFamily="49" charset="-122"/>
              </a:rPr>
              <a:t>v</a:t>
            </a:r>
            <a:r>
              <a:rPr lang="en-US" altLang="zh-CN" sz="2400" baseline="-25000">
                <a:solidFill>
                  <a:schemeClr val="tx1"/>
                </a:solidFill>
                <a:ea typeface="楷体_GB2312" panose="02010609030101010101" pitchFamily="49" charset="-122"/>
              </a:rPr>
              <a:t>i</a:t>
            </a:r>
            <a:r>
              <a:rPr lang="en-US" altLang="zh-CN" sz="2400">
                <a:solidFill>
                  <a:schemeClr val="tx1"/>
                </a:solidFill>
                <a:ea typeface="楷体_GB2312" panose="02010609030101010101" pitchFamily="49" charset="-122"/>
              </a:rPr>
              <a:t>v</a:t>
            </a:r>
            <a:r>
              <a:rPr lang="en-US" altLang="zh-CN" sz="2400" baseline="-250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i&lt;j</a:t>
            </a:r>
            <a:r>
              <a:rPr lang="zh-CN" altLang="en-US" sz="2400">
                <a:solidFill>
                  <a:schemeClr val="tx1"/>
                </a:solidFill>
                <a:ea typeface="楷体_GB2312" panose="02010609030101010101" pitchFamily="49" charset="-122"/>
              </a:rPr>
              <a:t>，对应于矩阵连乘积</a:t>
            </a:r>
            <a:r>
              <a:rPr lang="en-US" altLang="zh-CN" sz="2400">
                <a:solidFill>
                  <a:schemeClr val="tx1"/>
                </a:solidFill>
                <a:ea typeface="楷体_GB2312" panose="02010609030101010101" pitchFamily="49" charset="-122"/>
              </a:rPr>
              <a:t>A[i+1:j]</a:t>
            </a:r>
            <a:r>
              <a:rPr lang="zh-CN" altLang="en-US" sz="2400">
                <a:solidFill>
                  <a:schemeClr val="tx1"/>
                </a:solidFill>
                <a:ea typeface="楷体_GB2312" panose="02010609030101010101" pitchFamily="49" charset="-122"/>
              </a:rPr>
              <a:t>。</a:t>
            </a:r>
          </a:p>
        </p:txBody>
      </p:sp>
    </p:spTree>
  </p:cSld>
  <p:clrMapOvr>
    <a:masterClrMapping/>
  </p:clrMapOvr>
  <p:transition>
    <p:rand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CB0B48D8-DB43-4374-AE22-78C7D2EDDC53}"/>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072C026F-1AFE-4233-8A0D-389D7268207C}" type="slidenum">
              <a:rPr lang="zh-CN" altLang="en-US">
                <a:solidFill>
                  <a:schemeClr val="tx1"/>
                </a:solidFill>
                <a:latin typeface="Times New Roman" panose="02020603050405020304" pitchFamily="18" charset="0"/>
                <a:ea typeface="宋体" panose="02010600030101010101" pitchFamily="2" charset="-122"/>
              </a:rPr>
              <a:pPr eaLnBrk="1" hangingPunct="1"/>
              <a:t>102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95266" name="Rectangle 2">
            <a:extLst>
              <a:ext uri="{FF2B5EF4-FFF2-40B4-BE49-F238E27FC236}">
                <a16:creationId xmlns:a16="http://schemas.microsoft.com/office/drawing/2014/main" id="{8ACEC71C-42E4-4352-9092-8D19F6371F31}"/>
              </a:ext>
            </a:extLst>
          </p:cNvPr>
          <p:cNvSpPr>
            <a:spLocks noGrp="1" noChangeArrowheads="1"/>
          </p:cNvSpPr>
          <p:nvPr>
            <p:ph type="title"/>
          </p:nvPr>
        </p:nvSpPr>
        <p:spPr>
          <a:xfrm>
            <a:off x="762000" y="0"/>
            <a:ext cx="7772400" cy="1143000"/>
          </a:xfrm>
        </p:spPr>
        <p:txBody>
          <a:bodyPr/>
          <a:lstStyle/>
          <a:p>
            <a:pPr eaLnBrk="1" hangingPunct="1">
              <a:defRPr/>
            </a:pPr>
            <a:r>
              <a:rPr lang="zh-CN" altLang="en-US" sz="4000">
                <a:effectLst>
                  <a:outerShdw blurRad="38100" dist="38100" dir="2700000" algn="tl">
                    <a:srgbClr val="C0C0C0"/>
                  </a:outerShdw>
                </a:effectLst>
                <a:ea typeface="黑体" pitchFamily="2" charset="-122"/>
              </a:rPr>
              <a:t>最优子结构性质</a:t>
            </a:r>
          </a:p>
        </p:txBody>
      </p:sp>
      <p:sp>
        <p:nvSpPr>
          <p:cNvPr id="183300" name="Text Box 3">
            <a:extLst>
              <a:ext uri="{FF2B5EF4-FFF2-40B4-BE49-F238E27FC236}">
                <a16:creationId xmlns:a16="http://schemas.microsoft.com/office/drawing/2014/main" id="{3D1BE0A9-9E74-4E6A-8AAD-7C7681269F65}"/>
              </a:ext>
            </a:extLst>
          </p:cNvPr>
          <p:cNvSpPr txBox="1">
            <a:spLocks noChangeArrowheads="1"/>
          </p:cNvSpPr>
          <p:nvPr/>
        </p:nvSpPr>
        <p:spPr bwMode="auto">
          <a:xfrm>
            <a:off x="323850" y="1125538"/>
            <a:ext cx="8516938" cy="4965700"/>
          </a:xfrm>
          <a:prstGeom prst="rect">
            <a:avLst/>
          </a:prstGeom>
          <a:solidFill>
            <a:srgbClr val="FFCC00"/>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FontTx/>
              <a:buChar char="•"/>
            </a:pPr>
            <a:r>
              <a:rPr lang="zh-CN" altLang="en-US" sz="3200">
                <a:solidFill>
                  <a:schemeClr val="tx1"/>
                </a:solidFill>
                <a:ea typeface="楷体_GB2312" panose="02010609030101010101" pitchFamily="49" charset="-122"/>
              </a:rPr>
              <a:t>凸多边形的最优三角剖分问题有最优子结构性质。</a:t>
            </a:r>
          </a:p>
          <a:p>
            <a:pPr algn="l" eaLnBrk="1" hangingPunct="1">
              <a:buFontTx/>
              <a:buChar char="•"/>
            </a:pPr>
            <a:r>
              <a:rPr lang="zh-CN" altLang="en-US" sz="3200">
                <a:solidFill>
                  <a:schemeClr val="tx1"/>
                </a:solidFill>
                <a:ea typeface="楷体_GB2312" panose="02010609030101010101" pitchFamily="49" charset="-122"/>
              </a:rPr>
              <a:t>事实上，若凸</a:t>
            </a:r>
            <a:r>
              <a:rPr lang="en-US" altLang="zh-CN" sz="3200">
                <a:solidFill>
                  <a:schemeClr val="tx1"/>
                </a:solidFill>
                <a:ea typeface="楷体_GB2312" panose="02010609030101010101" pitchFamily="49" charset="-122"/>
              </a:rPr>
              <a:t>(n+1)</a:t>
            </a:r>
            <a:r>
              <a:rPr lang="zh-CN" altLang="en-US" sz="3200">
                <a:solidFill>
                  <a:schemeClr val="tx1"/>
                </a:solidFill>
                <a:ea typeface="楷体_GB2312" panose="02010609030101010101" pitchFamily="49" charset="-122"/>
              </a:rPr>
              <a:t>边形</a:t>
            </a:r>
            <a:r>
              <a:rPr lang="en-US" altLang="zh-CN" sz="3200">
                <a:solidFill>
                  <a:schemeClr val="tx1"/>
                </a:solidFill>
                <a:ea typeface="楷体_GB2312" panose="02010609030101010101" pitchFamily="49" charset="-122"/>
              </a:rPr>
              <a:t>P={v</a:t>
            </a:r>
            <a:r>
              <a:rPr lang="en-US" altLang="zh-CN" sz="3200" baseline="-25000">
                <a:solidFill>
                  <a:schemeClr val="tx1"/>
                </a:solidFill>
                <a:ea typeface="楷体_GB2312" panose="02010609030101010101" pitchFamily="49" charset="-122"/>
              </a:rPr>
              <a:t>0</a:t>
            </a:r>
            <a:r>
              <a:rPr lang="en-US" altLang="zh-CN" sz="3200">
                <a:solidFill>
                  <a:schemeClr val="tx1"/>
                </a:solidFill>
                <a:ea typeface="楷体_GB2312" panose="02010609030101010101" pitchFamily="49" charset="-122"/>
              </a:rPr>
              <a:t>,v</a:t>
            </a:r>
            <a:r>
              <a:rPr lang="en-US" altLang="zh-CN" sz="3200" baseline="-25000">
                <a:solidFill>
                  <a:schemeClr val="tx1"/>
                </a:solidFill>
                <a:ea typeface="楷体_GB2312" panose="02010609030101010101" pitchFamily="49" charset="-122"/>
              </a:rPr>
              <a:t>1</a:t>
            </a:r>
            <a:r>
              <a:rPr lang="en-US" altLang="zh-CN" sz="3200">
                <a:solidFill>
                  <a:schemeClr val="tx1"/>
                </a:solidFill>
                <a:ea typeface="楷体_GB2312" panose="02010609030101010101" pitchFamily="49" charset="-122"/>
              </a:rPr>
              <a:t>,…,v</a:t>
            </a:r>
            <a:r>
              <a:rPr lang="en-US" altLang="zh-CN" sz="3200" baseline="-25000">
                <a:solidFill>
                  <a:schemeClr val="tx1"/>
                </a:solidFill>
                <a:ea typeface="楷体_GB2312" panose="02010609030101010101" pitchFamily="49" charset="-122"/>
              </a:rPr>
              <a:t>n-1</a:t>
            </a:r>
            <a:r>
              <a:rPr lang="en-US" altLang="zh-CN" sz="3200">
                <a:solidFill>
                  <a:schemeClr val="tx1"/>
                </a:solidFill>
                <a:ea typeface="楷体_GB2312" panose="02010609030101010101" pitchFamily="49" charset="-122"/>
              </a:rPr>
              <a:t>}</a:t>
            </a:r>
            <a:r>
              <a:rPr lang="zh-CN" altLang="en-US" sz="3200">
                <a:solidFill>
                  <a:schemeClr val="tx1"/>
                </a:solidFill>
                <a:ea typeface="楷体_GB2312" panose="02010609030101010101" pitchFamily="49" charset="-122"/>
              </a:rPr>
              <a:t>的最优三角剖分</a:t>
            </a:r>
            <a:r>
              <a:rPr lang="en-US" altLang="zh-CN" sz="3200">
                <a:solidFill>
                  <a:schemeClr val="tx1"/>
                </a:solidFill>
                <a:ea typeface="楷体_GB2312" panose="02010609030101010101" pitchFamily="49" charset="-122"/>
              </a:rPr>
              <a:t>T</a:t>
            </a:r>
            <a:r>
              <a:rPr lang="zh-CN" altLang="en-US" sz="3200">
                <a:solidFill>
                  <a:schemeClr val="tx1"/>
                </a:solidFill>
                <a:ea typeface="楷体_GB2312" panose="02010609030101010101" pitchFamily="49" charset="-122"/>
              </a:rPr>
              <a:t>包含三角形</a:t>
            </a:r>
            <a:r>
              <a:rPr lang="en-US" altLang="zh-CN" sz="3200">
                <a:solidFill>
                  <a:schemeClr val="tx1"/>
                </a:solidFill>
                <a:ea typeface="楷体_GB2312" panose="02010609030101010101" pitchFamily="49" charset="-122"/>
              </a:rPr>
              <a:t>v</a:t>
            </a:r>
            <a:r>
              <a:rPr lang="en-US" altLang="zh-CN" sz="3200" baseline="-25000">
                <a:solidFill>
                  <a:schemeClr val="tx1"/>
                </a:solidFill>
                <a:ea typeface="楷体_GB2312" panose="02010609030101010101" pitchFamily="49" charset="-122"/>
              </a:rPr>
              <a:t>0</a:t>
            </a:r>
            <a:r>
              <a:rPr lang="en-US" altLang="zh-CN" sz="3200">
                <a:solidFill>
                  <a:schemeClr val="tx1"/>
                </a:solidFill>
                <a:ea typeface="楷体_GB2312" panose="02010609030101010101" pitchFamily="49" charset="-122"/>
              </a:rPr>
              <a:t>v</a:t>
            </a:r>
            <a:r>
              <a:rPr lang="en-US" altLang="zh-CN" sz="3200" baseline="-25000">
                <a:solidFill>
                  <a:schemeClr val="tx1"/>
                </a:solidFill>
                <a:ea typeface="楷体_GB2312" panose="02010609030101010101" pitchFamily="49" charset="-122"/>
              </a:rPr>
              <a:t>k</a:t>
            </a:r>
            <a:r>
              <a:rPr lang="en-US" altLang="zh-CN" sz="3200">
                <a:solidFill>
                  <a:schemeClr val="tx1"/>
                </a:solidFill>
                <a:ea typeface="楷体_GB2312" panose="02010609030101010101" pitchFamily="49" charset="-122"/>
              </a:rPr>
              <a:t>v</a:t>
            </a:r>
            <a:r>
              <a:rPr lang="en-US" altLang="zh-CN" sz="3200" baseline="-25000">
                <a:solidFill>
                  <a:schemeClr val="tx1"/>
                </a:solidFill>
                <a:ea typeface="楷体_GB2312" panose="02010609030101010101" pitchFamily="49" charset="-122"/>
              </a:rPr>
              <a:t>n</a:t>
            </a:r>
            <a:r>
              <a:rPr lang="zh-CN" altLang="en-US" sz="3200">
                <a:solidFill>
                  <a:schemeClr val="tx1"/>
                </a:solidFill>
                <a:ea typeface="楷体_GB2312" panose="02010609030101010101" pitchFamily="49" charset="-122"/>
              </a:rPr>
              <a:t>，</a:t>
            </a:r>
            <a:r>
              <a:rPr lang="en-US" altLang="zh-CN" sz="3200">
                <a:solidFill>
                  <a:schemeClr val="tx1"/>
                </a:solidFill>
                <a:ea typeface="楷体_GB2312" panose="02010609030101010101" pitchFamily="49" charset="-122"/>
              </a:rPr>
              <a:t>1≤k≤n-1</a:t>
            </a:r>
            <a:r>
              <a:rPr lang="zh-CN" altLang="en-US" sz="3200">
                <a:solidFill>
                  <a:schemeClr val="tx1"/>
                </a:solidFill>
                <a:ea typeface="楷体_GB2312" panose="02010609030101010101" pitchFamily="49" charset="-122"/>
              </a:rPr>
              <a:t>，则</a:t>
            </a:r>
            <a:r>
              <a:rPr lang="en-US" altLang="zh-CN" sz="3200">
                <a:solidFill>
                  <a:schemeClr val="tx1"/>
                </a:solidFill>
                <a:ea typeface="楷体_GB2312" panose="02010609030101010101" pitchFamily="49" charset="-122"/>
              </a:rPr>
              <a:t>T</a:t>
            </a:r>
            <a:r>
              <a:rPr lang="zh-CN" altLang="en-US" sz="3200">
                <a:solidFill>
                  <a:schemeClr val="tx1"/>
                </a:solidFill>
                <a:ea typeface="楷体_GB2312" panose="02010609030101010101" pitchFamily="49" charset="-122"/>
              </a:rPr>
              <a:t>的权为</a:t>
            </a:r>
            <a:r>
              <a:rPr lang="en-US" altLang="zh-CN" sz="3200">
                <a:solidFill>
                  <a:schemeClr val="tx1"/>
                </a:solidFill>
                <a:ea typeface="楷体_GB2312" panose="02010609030101010101" pitchFamily="49" charset="-122"/>
              </a:rPr>
              <a:t>3</a:t>
            </a:r>
            <a:r>
              <a:rPr lang="zh-CN" altLang="en-US" sz="3200">
                <a:solidFill>
                  <a:schemeClr val="tx1"/>
                </a:solidFill>
                <a:ea typeface="楷体_GB2312" panose="02010609030101010101" pitchFamily="49" charset="-122"/>
              </a:rPr>
              <a:t>个部分权的和：三角形</a:t>
            </a:r>
            <a:r>
              <a:rPr lang="en-US" altLang="zh-CN" sz="3200">
                <a:solidFill>
                  <a:schemeClr val="tx1"/>
                </a:solidFill>
                <a:ea typeface="楷体_GB2312" panose="02010609030101010101" pitchFamily="49" charset="-122"/>
              </a:rPr>
              <a:t>v0vkvn</a:t>
            </a:r>
            <a:r>
              <a:rPr lang="zh-CN" altLang="en-US" sz="3200">
                <a:solidFill>
                  <a:schemeClr val="tx1"/>
                </a:solidFill>
                <a:ea typeface="楷体_GB2312" panose="02010609030101010101" pitchFamily="49" charset="-122"/>
              </a:rPr>
              <a:t>的权，子多边形</a:t>
            </a:r>
            <a:r>
              <a:rPr lang="en-US" altLang="zh-CN" sz="3200">
                <a:solidFill>
                  <a:schemeClr val="tx1"/>
                </a:solidFill>
                <a:ea typeface="楷体_GB2312" panose="02010609030101010101" pitchFamily="49" charset="-122"/>
              </a:rPr>
              <a:t>{v</a:t>
            </a:r>
            <a:r>
              <a:rPr lang="en-US" altLang="zh-CN" sz="3200" baseline="-25000">
                <a:solidFill>
                  <a:schemeClr val="tx1"/>
                </a:solidFill>
                <a:ea typeface="楷体_GB2312" panose="02010609030101010101" pitchFamily="49" charset="-122"/>
              </a:rPr>
              <a:t>0</a:t>
            </a:r>
            <a:r>
              <a:rPr lang="en-US" altLang="zh-CN" sz="3200">
                <a:solidFill>
                  <a:schemeClr val="tx1"/>
                </a:solidFill>
                <a:ea typeface="楷体_GB2312" panose="02010609030101010101" pitchFamily="49" charset="-122"/>
              </a:rPr>
              <a:t>,v</a:t>
            </a:r>
            <a:r>
              <a:rPr lang="en-US" altLang="zh-CN" sz="3200" baseline="-25000">
                <a:solidFill>
                  <a:schemeClr val="tx1"/>
                </a:solidFill>
                <a:ea typeface="楷体_GB2312" panose="02010609030101010101" pitchFamily="49" charset="-122"/>
              </a:rPr>
              <a:t>1</a:t>
            </a:r>
            <a:r>
              <a:rPr lang="en-US" altLang="zh-CN" sz="3200">
                <a:solidFill>
                  <a:schemeClr val="tx1"/>
                </a:solidFill>
                <a:ea typeface="楷体_GB2312" panose="02010609030101010101" pitchFamily="49" charset="-122"/>
              </a:rPr>
              <a:t>,…,v</a:t>
            </a:r>
            <a:r>
              <a:rPr lang="en-US" altLang="zh-CN" sz="3200" baseline="-25000">
                <a:solidFill>
                  <a:schemeClr val="tx1"/>
                </a:solidFill>
                <a:ea typeface="楷体_GB2312" panose="02010609030101010101" pitchFamily="49" charset="-122"/>
              </a:rPr>
              <a:t>k</a:t>
            </a:r>
            <a:r>
              <a:rPr lang="en-US" altLang="zh-CN" sz="3200">
                <a:solidFill>
                  <a:schemeClr val="tx1"/>
                </a:solidFill>
                <a:ea typeface="楷体_GB2312" panose="02010609030101010101" pitchFamily="49" charset="-122"/>
              </a:rPr>
              <a:t>}</a:t>
            </a:r>
            <a:r>
              <a:rPr lang="zh-CN" altLang="en-US" sz="3200">
                <a:solidFill>
                  <a:schemeClr val="tx1"/>
                </a:solidFill>
                <a:ea typeface="楷体_GB2312" panose="02010609030101010101" pitchFamily="49" charset="-122"/>
              </a:rPr>
              <a:t>和</a:t>
            </a:r>
            <a:r>
              <a:rPr lang="en-US" altLang="zh-CN" sz="3200">
                <a:solidFill>
                  <a:schemeClr val="tx1"/>
                </a:solidFill>
                <a:ea typeface="楷体_GB2312" panose="02010609030101010101" pitchFamily="49" charset="-122"/>
              </a:rPr>
              <a:t>{v</a:t>
            </a:r>
            <a:r>
              <a:rPr lang="en-US" altLang="zh-CN" sz="3200" baseline="-25000">
                <a:solidFill>
                  <a:schemeClr val="tx1"/>
                </a:solidFill>
                <a:ea typeface="楷体_GB2312" panose="02010609030101010101" pitchFamily="49" charset="-122"/>
              </a:rPr>
              <a:t>k</a:t>
            </a:r>
            <a:r>
              <a:rPr lang="en-US" altLang="zh-CN" sz="3200">
                <a:solidFill>
                  <a:schemeClr val="tx1"/>
                </a:solidFill>
                <a:ea typeface="楷体_GB2312" panose="02010609030101010101" pitchFamily="49" charset="-122"/>
              </a:rPr>
              <a:t>,v</a:t>
            </a:r>
            <a:r>
              <a:rPr lang="en-US" altLang="zh-CN" sz="3200" baseline="-25000">
                <a:solidFill>
                  <a:schemeClr val="tx1"/>
                </a:solidFill>
                <a:ea typeface="楷体_GB2312" panose="02010609030101010101" pitchFamily="49" charset="-122"/>
              </a:rPr>
              <a:t>k+1</a:t>
            </a:r>
            <a:r>
              <a:rPr lang="en-US" altLang="zh-CN" sz="3200">
                <a:solidFill>
                  <a:schemeClr val="tx1"/>
                </a:solidFill>
                <a:ea typeface="楷体_GB2312" panose="02010609030101010101" pitchFamily="49" charset="-122"/>
              </a:rPr>
              <a:t>,…,v</a:t>
            </a:r>
            <a:r>
              <a:rPr lang="en-US" altLang="zh-CN" sz="3200" baseline="-25000">
                <a:solidFill>
                  <a:schemeClr val="tx1"/>
                </a:solidFill>
                <a:ea typeface="楷体_GB2312" panose="02010609030101010101" pitchFamily="49" charset="-122"/>
              </a:rPr>
              <a:t>n</a:t>
            </a:r>
            <a:r>
              <a:rPr lang="en-US" altLang="zh-CN" sz="3200">
                <a:solidFill>
                  <a:schemeClr val="tx1"/>
                </a:solidFill>
                <a:ea typeface="楷体_GB2312" panose="02010609030101010101" pitchFamily="49" charset="-122"/>
              </a:rPr>
              <a:t>}</a:t>
            </a:r>
            <a:r>
              <a:rPr lang="zh-CN" altLang="en-US" sz="3200">
                <a:solidFill>
                  <a:schemeClr val="tx1"/>
                </a:solidFill>
                <a:ea typeface="楷体_GB2312" panose="02010609030101010101" pitchFamily="49" charset="-122"/>
              </a:rPr>
              <a:t>的权之和。可以断言，由</a:t>
            </a:r>
            <a:r>
              <a:rPr lang="en-US" altLang="zh-CN" sz="3200">
                <a:solidFill>
                  <a:schemeClr val="tx1"/>
                </a:solidFill>
                <a:ea typeface="楷体_GB2312" panose="02010609030101010101" pitchFamily="49" charset="-122"/>
              </a:rPr>
              <a:t>T</a:t>
            </a:r>
            <a:r>
              <a:rPr lang="zh-CN" altLang="en-US" sz="3200">
                <a:solidFill>
                  <a:schemeClr val="tx1"/>
                </a:solidFill>
                <a:ea typeface="楷体_GB2312" panose="02010609030101010101" pitchFamily="49" charset="-122"/>
              </a:rPr>
              <a:t>所确定的这</a:t>
            </a:r>
            <a:r>
              <a:rPr lang="en-US" altLang="zh-CN" sz="3200">
                <a:solidFill>
                  <a:schemeClr val="tx1"/>
                </a:solidFill>
                <a:ea typeface="楷体_GB2312" panose="02010609030101010101" pitchFamily="49" charset="-122"/>
              </a:rPr>
              <a:t>2</a:t>
            </a:r>
            <a:r>
              <a:rPr lang="zh-CN" altLang="en-US" sz="3200">
                <a:solidFill>
                  <a:schemeClr val="tx1"/>
                </a:solidFill>
                <a:ea typeface="楷体_GB2312" panose="02010609030101010101" pitchFamily="49" charset="-122"/>
              </a:rPr>
              <a:t>个子多边形的三角剖分也是最优的。因为若有</a:t>
            </a:r>
            <a:r>
              <a:rPr lang="en-US" altLang="zh-CN" sz="3200">
                <a:solidFill>
                  <a:schemeClr val="tx1"/>
                </a:solidFill>
                <a:ea typeface="楷体_GB2312" panose="02010609030101010101" pitchFamily="49" charset="-122"/>
              </a:rPr>
              <a:t>{v</a:t>
            </a:r>
            <a:r>
              <a:rPr lang="en-US" altLang="zh-CN" sz="3200" baseline="-25000">
                <a:solidFill>
                  <a:schemeClr val="tx1"/>
                </a:solidFill>
                <a:ea typeface="楷体_GB2312" panose="02010609030101010101" pitchFamily="49" charset="-122"/>
              </a:rPr>
              <a:t>0</a:t>
            </a:r>
            <a:r>
              <a:rPr lang="en-US" altLang="zh-CN" sz="3200">
                <a:solidFill>
                  <a:schemeClr val="tx1"/>
                </a:solidFill>
                <a:ea typeface="楷体_GB2312" panose="02010609030101010101" pitchFamily="49" charset="-122"/>
              </a:rPr>
              <a:t>,v</a:t>
            </a:r>
            <a:r>
              <a:rPr lang="en-US" altLang="zh-CN" sz="3200" baseline="-25000">
                <a:solidFill>
                  <a:schemeClr val="tx1"/>
                </a:solidFill>
                <a:ea typeface="楷体_GB2312" panose="02010609030101010101" pitchFamily="49" charset="-122"/>
              </a:rPr>
              <a:t>1</a:t>
            </a:r>
            <a:r>
              <a:rPr lang="en-US" altLang="zh-CN" sz="3200">
                <a:solidFill>
                  <a:schemeClr val="tx1"/>
                </a:solidFill>
                <a:ea typeface="楷体_GB2312" panose="02010609030101010101" pitchFamily="49" charset="-122"/>
              </a:rPr>
              <a:t>,…,v</a:t>
            </a:r>
            <a:r>
              <a:rPr lang="en-US" altLang="zh-CN" sz="3200" baseline="-25000">
                <a:solidFill>
                  <a:schemeClr val="tx1"/>
                </a:solidFill>
                <a:ea typeface="楷体_GB2312" panose="02010609030101010101" pitchFamily="49" charset="-122"/>
              </a:rPr>
              <a:t>k</a:t>
            </a:r>
            <a:r>
              <a:rPr lang="en-US" altLang="zh-CN" sz="3200">
                <a:solidFill>
                  <a:schemeClr val="tx1"/>
                </a:solidFill>
                <a:ea typeface="楷体_GB2312" panose="02010609030101010101" pitchFamily="49" charset="-122"/>
              </a:rPr>
              <a:t>}</a:t>
            </a:r>
            <a:r>
              <a:rPr lang="zh-CN" altLang="en-US" sz="3200">
                <a:solidFill>
                  <a:schemeClr val="tx1"/>
                </a:solidFill>
                <a:ea typeface="楷体_GB2312" panose="02010609030101010101" pitchFamily="49" charset="-122"/>
              </a:rPr>
              <a:t>或</a:t>
            </a:r>
            <a:r>
              <a:rPr lang="en-US" altLang="zh-CN" sz="3200">
                <a:solidFill>
                  <a:schemeClr val="tx1"/>
                </a:solidFill>
                <a:ea typeface="楷体_GB2312" panose="02010609030101010101" pitchFamily="49" charset="-122"/>
              </a:rPr>
              <a:t>{v</a:t>
            </a:r>
            <a:r>
              <a:rPr lang="en-US" altLang="zh-CN" sz="3200" baseline="-25000">
                <a:solidFill>
                  <a:schemeClr val="tx1"/>
                </a:solidFill>
                <a:ea typeface="楷体_GB2312" panose="02010609030101010101" pitchFamily="49" charset="-122"/>
              </a:rPr>
              <a:t>k</a:t>
            </a:r>
            <a:r>
              <a:rPr lang="en-US" altLang="zh-CN" sz="3200">
                <a:solidFill>
                  <a:schemeClr val="tx1"/>
                </a:solidFill>
                <a:ea typeface="楷体_GB2312" panose="02010609030101010101" pitchFamily="49" charset="-122"/>
              </a:rPr>
              <a:t>,v</a:t>
            </a:r>
            <a:r>
              <a:rPr lang="en-US" altLang="zh-CN" sz="3200" baseline="-25000">
                <a:solidFill>
                  <a:schemeClr val="tx1"/>
                </a:solidFill>
                <a:ea typeface="楷体_GB2312" panose="02010609030101010101" pitchFamily="49" charset="-122"/>
              </a:rPr>
              <a:t>k+1</a:t>
            </a:r>
            <a:r>
              <a:rPr lang="en-US" altLang="zh-CN" sz="3200">
                <a:solidFill>
                  <a:schemeClr val="tx1"/>
                </a:solidFill>
                <a:ea typeface="楷体_GB2312" panose="02010609030101010101" pitchFamily="49" charset="-122"/>
              </a:rPr>
              <a:t>,…,v</a:t>
            </a:r>
            <a:r>
              <a:rPr lang="en-US" altLang="zh-CN" sz="3200" baseline="-25000">
                <a:solidFill>
                  <a:schemeClr val="tx1"/>
                </a:solidFill>
                <a:ea typeface="楷体_GB2312" panose="02010609030101010101" pitchFamily="49" charset="-122"/>
              </a:rPr>
              <a:t>n</a:t>
            </a:r>
            <a:r>
              <a:rPr lang="en-US" altLang="zh-CN" sz="3200">
                <a:solidFill>
                  <a:schemeClr val="tx1"/>
                </a:solidFill>
                <a:ea typeface="楷体_GB2312" panose="02010609030101010101" pitchFamily="49" charset="-122"/>
              </a:rPr>
              <a:t>}</a:t>
            </a:r>
            <a:r>
              <a:rPr lang="zh-CN" altLang="en-US" sz="3200">
                <a:solidFill>
                  <a:schemeClr val="tx1"/>
                </a:solidFill>
                <a:ea typeface="楷体_GB2312" panose="02010609030101010101" pitchFamily="49" charset="-122"/>
              </a:rPr>
              <a:t>的更小权的三角剖分将导致</a:t>
            </a:r>
            <a:r>
              <a:rPr lang="en-US" altLang="zh-CN" sz="3200">
                <a:solidFill>
                  <a:schemeClr val="tx1"/>
                </a:solidFill>
                <a:ea typeface="楷体_GB2312" panose="02010609030101010101" pitchFamily="49" charset="-122"/>
              </a:rPr>
              <a:t>T</a:t>
            </a:r>
            <a:r>
              <a:rPr lang="zh-CN" altLang="en-US" sz="3200">
                <a:solidFill>
                  <a:schemeClr val="tx1"/>
                </a:solidFill>
                <a:ea typeface="楷体_GB2312" panose="02010609030101010101" pitchFamily="49" charset="-122"/>
              </a:rPr>
              <a:t>不是最优三角剖分的矛盾。 </a:t>
            </a:r>
          </a:p>
        </p:txBody>
      </p:sp>
    </p:spTree>
  </p:cSld>
  <p:clrMapOvr>
    <a:masterClrMapping/>
  </p:clrMapOvr>
  <p:transition>
    <p:random/>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78AC56EA-53A0-426A-B78B-22C0C75CF8D7}"/>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B8403037-EB4F-4075-842F-ADE03AB40BD4}" type="slidenum">
              <a:rPr lang="zh-CN" altLang="en-US">
                <a:solidFill>
                  <a:schemeClr val="tx1"/>
                </a:solidFill>
                <a:latin typeface="Times New Roman" panose="02020603050405020304" pitchFamily="18" charset="0"/>
                <a:ea typeface="宋体" panose="02010600030101010101" pitchFamily="2" charset="-122"/>
              </a:rPr>
              <a:pPr eaLnBrk="1" hangingPunct="1"/>
              <a:t>103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96290" name="Rectangle 2">
            <a:extLst>
              <a:ext uri="{FF2B5EF4-FFF2-40B4-BE49-F238E27FC236}">
                <a16:creationId xmlns:a16="http://schemas.microsoft.com/office/drawing/2014/main" id="{9FBA3E80-CEDB-493C-B8F4-BD31FD530541}"/>
              </a:ext>
            </a:extLst>
          </p:cNvPr>
          <p:cNvSpPr>
            <a:spLocks noGrp="1" noChangeArrowheads="1"/>
          </p:cNvSpPr>
          <p:nvPr>
            <p:ph type="title"/>
          </p:nvPr>
        </p:nvSpPr>
        <p:spPr>
          <a:xfrm>
            <a:off x="685800" y="0"/>
            <a:ext cx="7772400" cy="1143000"/>
          </a:xfrm>
        </p:spPr>
        <p:txBody>
          <a:bodyPr/>
          <a:lstStyle/>
          <a:p>
            <a:pPr eaLnBrk="1" hangingPunct="1">
              <a:defRPr/>
            </a:pPr>
            <a:r>
              <a:rPr lang="zh-CN" altLang="en-US" sz="4000">
                <a:effectLst>
                  <a:outerShdw blurRad="38100" dist="38100" dir="2700000" algn="tl">
                    <a:srgbClr val="C0C0C0"/>
                  </a:outerShdw>
                </a:effectLst>
                <a:ea typeface="黑体" pitchFamily="2" charset="-122"/>
              </a:rPr>
              <a:t>最优三角剖分的递归结构</a:t>
            </a:r>
          </a:p>
        </p:txBody>
      </p:sp>
      <p:sp>
        <p:nvSpPr>
          <p:cNvPr id="32773" name="Text Box 3">
            <a:extLst>
              <a:ext uri="{FF2B5EF4-FFF2-40B4-BE49-F238E27FC236}">
                <a16:creationId xmlns:a16="http://schemas.microsoft.com/office/drawing/2014/main" id="{50B76AF2-52B8-44BF-A4DF-D111C0DA801F}"/>
              </a:ext>
            </a:extLst>
          </p:cNvPr>
          <p:cNvSpPr txBox="1">
            <a:spLocks noChangeArrowheads="1"/>
          </p:cNvSpPr>
          <p:nvPr/>
        </p:nvSpPr>
        <p:spPr bwMode="auto">
          <a:xfrm>
            <a:off x="323850" y="908050"/>
            <a:ext cx="8589963"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FontTx/>
              <a:buChar char="•"/>
            </a:pPr>
            <a:r>
              <a:rPr lang="zh-CN" altLang="en-US" sz="2400">
                <a:solidFill>
                  <a:schemeClr val="tx1"/>
                </a:solidFill>
                <a:ea typeface="楷体_GB2312" panose="02010609030101010101" pitchFamily="49" charset="-122"/>
              </a:rPr>
              <a:t>定义</a:t>
            </a:r>
            <a:r>
              <a:rPr lang="en-US" altLang="zh-CN" sz="2400">
                <a:solidFill>
                  <a:schemeClr val="tx1"/>
                </a:solidFill>
                <a:ea typeface="楷体_GB2312" panose="02010609030101010101" pitchFamily="49" charset="-122"/>
              </a:rPr>
              <a:t>t[i][j]</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1≤i&lt;j≤n</a:t>
            </a:r>
            <a:r>
              <a:rPr lang="zh-CN" altLang="en-US" sz="2400">
                <a:solidFill>
                  <a:schemeClr val="tx1"/>
                </a:solidFill>
                <a:ea typeface="楷体_GB2312" panose="02010609030101010101" pitchFamily="49" charset="-122"/>
              </a:rPr>
              <a:t>为凸子多边形</a:t>
            </a:r>
            <a:r>
              <a:rPr lang="en-US" altLang="zh-CN" sz="2400">
                <a:solidFill>
                  <a:schemeClr val="tx1"/>
                </a:solidFill>
                <a:ea typeface="楷体_GB2312" panose="02010609030101010101" pitchFamily="49" charset="-122"/>
              </a:rPr>
              <a:t>{vi-1,vi,…,vj}</a:t>
            </a:r>
            <a:r>
              <a:rPr lang="zh-CN" altLang="en-US" sz="2400">
                <a:solidFill>
                  <a:schemeClr val="tx1"/>
                </a:solidFill>
                <a:ea typeface="楷体_GB2312" panose="02010609030101010101" pitchFamily="49" charset="-122"/>
              </a:rPr>
              <a:t>的最优三角剖分所对应的权函数值，即其最优值。为方便起见，设退化的多边形</a:t>
            </a:r>
            <a:r>
              <a:rPr lang="en-US" altLang="zh-CN" sz="2400">
                <a:solidFill>
                  <a:schemeClr val="tx1"/>
                </a:solidFill>
                <a:ea typeface="楷体_GB2312" panose="02010609030101010101" pitchFamily="49" charset="-122"/>
              </a:rPr>
              <a:t>{vi-1,vi}</a:t>
            </a:r>
            <a:r>
              <a:rPr lang="zh-CN" altLang="en-US" sz="2400">
                <a:solidFill>
                  <a:schemeClr val="tx1"/>
                </a:solidFill>
                <a:ea typeface="楷体_GB2312" panose="02010609030101010101" pitchFamily="49" charset="-122"/>
              </a:rPr>
              <a:t>具有权值</a:t>
            </a:r>
            <a:r>
              <a:rPr lang="en-US" altLang="zh-CN" sz="2400">
                <a:solidFill>
                  <a:schemeClr val="tx1"/>
                </a:solidFill>
                <a:ea typeface="楷体_GB2312" panose="02010609030101010101" pitchFamily="49" charset="-122"/>
              </a:rPr>
              <a:t>0</a:t>
            </a:r>
            <a:r>
              <a:rPr lang="zh-CN" altLang="en-US" sz="2400">
                <a:solidFill>
                  <a:schemeClr val="tx1"/>
                </a:solidFill>
                <a:ea typeface="楷体_GB2312" panose="02010609030101010101" pitchFamily="49" charset="-122"/>
              </a:rPr>
              <a:t>。据此定义，要计算的凸</a:t>
            </a:r>
            <a:r>
              <a:rPr lang="en-US" altLang="zh-CN" sz="2400">
                <a:solidFill>
                  <a:schemeClr val="tx1"/>
                </a:solidFill>
                <a:ea typeface="楷体_GB2312" panose="02010609030101010101" pitchFamily="49" charset="-122"/>
              </a:rPr>
              <a:t>(n+1)</a:t>
            </a:r>
            <a:r>
              <a:rPr lang="zh-CN" altLang="en-US" sz="2400">
                <a:solidFill>
                  <a:schemeClr val="tx1"/>
                </a:solidFill>
                <a:ea typeface="楷体_GB2312" panose="02010609030101010101" pitchFamily="49" charset="-122"/>
              </a:rPr>
              <a:t>边形</a:t>
            </a:r>
            <a:r>
              <a:rPr lang="en-US" altLang="zh-CN" sz="2400">
                <a:solidFill>
                  <a:schemeClr val="tx1"/>
                </a:solidFill>
                <a:ea typeface="楷体_GB2312" panose="02010609030101010101" pitchFamily="49" charset="-122"/>
              </a:rPr>
              <a:t>P</a:t>
            </a:r>
            <a:r>
              <a:rPr lang="zh-CN" altLang="en-US" sz="2400">
                <a:solidFill>
                  <a:schemeClr val="tx1"/>
                </a:solidFill>
                <a:ea typeface="楷体_GB2312" panose="02010609030101010101" pitchFamily="49" charset="-122"/>
              </a:rPr>
              <a:t>的最优权值为</a:t>
            </a:r>
            <a:r>
              <a:rPr lang="en-US" altLang="zh-CN" sz="2400">
                <a:solidFill>
                  <a:schemeClr val="tx1"/>
                </a:solidFill>
                <a:ea typeface="楷体_GB2312" panose="02010609030101010101" pitchFamily="49" charset="-122"/>
              </a:rPr>
              <a:t>t[1][n]</a:t>
            </a:r>
            <a:r>
              <a:rPr lang="zh-CN" altLang="en-US" sz="2400">
                <a:solidFill>
                  <a:schemeClr val="tx1"/>
                </a:solidFill>
                <a:ea typeface="楷体_GB2312" panose="02010609030101010101" pitchFamily="49" charset="-122"/>
              </a:rPr>
              <a:t>。</a:t>
            </a:r>
          </a:p>
          <a:p>
            <a:pPr algn="l" eaLnBrk="1" hangingPunct="1">
              <a:buFontTx/>
              <a:buChar char="•"/>
            </a:pPr>
            <a:r>
              <a:rPr lang="en-US" altLang="zh-CN" sz="2400">
                <a:solidFill>
                  <a:schemeClr val="tx1"/>
                </a:solidFill>
                <a:ea typeface="楷体_GB2312" panose="02010609030101010101" pitchFamily="49" charset="-122"/>
              </a:rPr>
              <a:t>t[i][j]</a:t>
            </a:r>
            <a:r>
              <a:rPr lang="zh-CN" altLang="en-US" sz="2400">
                <a:solidFill>
                  <a:schemeClr val="tx1"/>
                </a:solidFill>
                <a:ea typeface="楷体_GB2312" panose="02010609030101010101" pitchFamily="49" charset="-122"/>
              </a:rPr>
              <a:t>的值可以利用最优子结构性质递归地计算。当</a:t>
            </a:r>
            <a:r>
              <a:rPr lang="en-US" altLang="zh-CN" sz="2400">
                <a:solidFill>
                  <a:schemeClr val="tx1"/>
                </a:solidFill>
                <a:ea typeface="楷体_GB2312" panose="02010609030101010101" pitchFamily="49" charset="-122"/>
              </a:rPr>
              <a:t>j-i≥1</a:t>
            </a:r>
            <a:r>
              <a:rPr lang="zh-CN" altLang="en-US" sz="2400">
                <a:solidFill>
                  <a:schemeClr val="tx1"/>
                </a:solidFill>
                <a:ea typeface="楷体_GB2312" panose="02010609030101010101" pitchFamily="49" charset="-122"/>
              </a:rPr>
              <a:t>时，凸子多边形至少有</a:t>
            </a:r>
            <a:r>
              <a:rPr lang="en-US" altLang="zh-CN" sz="2400">
                <a:solidFill>
                  <a:schemeClr val="tx1"/>
                </a:solidFill>
                <a:ea typeface="楷体_GB2312" panose="02010609030101010101" pitchFamily="49" charset="-122"/>
              </a:rPr>
              <a:t>3</a:t>
            </a:r>
            <a:r>
              <a:rPr lang="zh-CN" altLang="en-US" sz="2400">
                <a:solidFill>
                  <a:schemeClr val="tx1"/>
                </a:solidFill>
                <a:ea typeface="楷体_GB2312" panose="02010609030101010101" pitchFamily="49" charset="-122"/>
              </a:rPr>
              <a:t>个顶点。由最优子结构性质，</a:t>
            </a:r>
            <a:r>
              <a:rPr lang="en-US" altLang="zh-CN" sz="2400">
                <a:solidFill>
                  <a:schemeClr val="tx1"/>
                </a:solidFill>
                <a:ea typeface="楷体_GB2312" panose="02010609030101010101" pitchFamily="49" charset="-122"/>
              </a:rPr>
              <a:t>t[i][j]</a:t>
            </a:r>
            <a:r>
              <a:rPr lang="zh-CN" altLang="en-US" sz="2400">
                <a:solidFill>
                  <a:schemeClr val="tx1"/>
                </a:solidFill>
                <a:ea typeface="楷体_GB2312" panose="02010609030101010101" pitchFamily="49" charset="-122"/>
              </a:rPr>
              <a:t>的值应为</a:t>
            </a:r>
            <a:r>
              <a:rPr lang="en-US" altLang="zh-CN" sz="2400">
                <a:solidFill>
                  <a:schemeClr val="tx1"/>
                </a:solidFill>
                <a:ea typeface="楷体_GB2312" panose="02010609030101010101" pitchFamily="49" charset="-122"/>
              </a:rPr>
              <a:t>t[i][k]</a:t>
            </a:r>
            <a:r>
              <a:rPr lang="zh-CN" altLang="en-US" sz="2400">
                <a:solidFill>
                  <a:schemeClr val="tx1"/>
                </a:solidFill>
                <a:ea typeface="楷体_GB2312" panose="02010609030101010101" pitchFamily="49" charset="-122"/>
              </a:rPr>
              <a:t>的值加上</a:t>
            </a:r>
            <a:r>
              <a:rPr lang="en-US" altLang="zh-CN" sz="2400">
                <a:solidFill>
                  <a:schemeClr val="tx1"/>
                </a:solidFill>
                <a:ea typeface="楷体_GB2312" panose="02010609030101010101" pitchFamily="49" charset="-122"/>
              </a:rPr>
              <a:t>t[k+1][j]</a:t>
            </a:r>
            <a:r>
              <a:rPr lang="zh-CN" altLang="en-US" sz="2400">
                <a:solidFill>
                  <a:schemeClr val="tx1"/>
                </a:solidFill>
                <a:ea typeface="楷体_GB2312" panose="02010609030101010101" pitchFamily="49" charset="-122"/>
              </a:rPr>
              <a:t>的值，再加上三角形</a:t>
            </a:r>
            <a:r>
              <a:rPr lang="en-US" altLang="zh-CN" sz="2400">
                <a:solidFill>
                  <a:schemeClr val="tx1"/>
                </a:solidFill>
                <a:ea typeface="楷体_GB2312" panose="02010609030101010101" pitchFamily="49" charset="-122"/>
              </a:rPr>
              <a:t>v</a:t>
            </a:r>
            <a:r>
              <a:rPr lang="en-US" altLang="zh-CN" sz="2400" baseline="-25000">
                <a:solidFill>
                  <a:schemeClr val="tx1"/>
                </a:solidFill>
                <a:ea typeface="楷体_GB2312" panose="02010609030101010101" pitchFamily="49" charset="-122"/>
              </a:rPr>
              <a:t>i-1</a:t>
            </a:r>
            <a:r>
              <a:rPr lang="en-US" altLang="zh-CN" sz="2400">
                <a:solidFill>
                  <a:schemeClr val="tx1"/>
                </a:solidFill>
                <a:ea typeface="楷体_GB2312" panose="02010609030101010101" pitchFamily="49" charset="-122"/>
              </a:rPr>
              <a:t>v</a:t>
            </a:r>
            <a:r>
              <a:rPr lang="en-US" altLang="zh-CN" sz="2400" baseline="-25000">
                <a:solidFill>
                  <a:schemeClr val="tx1"/>
                </a:solidFill>
                <a:ea typeface="楷体_GB2312" panose="02010609030101010101" pitchFamily="49" charset="-122"/>
              </a:rPr>
              <a:t>k</a:t>
            </a:r>
            <a:r>
              <a:rPr lang="en-US" altLang="zh-CN" sz="2400">
                <a:solidFill>
                  <a:schemeClr val="tx1"/>
                </a:solidFill>
                <a:ea typeface="楷体_GB2312" panose="02010609030101010101" pitchFamily="49" charset="-122"/>
              </a:rPr>
              <a:t>v</a:t>
            </a:r>
            <a:r>
              <a:rPr lang="en-US" altLang="zh-CN" sz="2400" baseline="-250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的权值，其中</a:t>
            </a:r>
            <a:r>
              <a:rPr lang="en-US" altLang="zh-CN" sz="2400">
                <a:solidFill>
                  <a:schemeClr val="tx1"/>
                </a:solidFill>
                <a:ea typeface="楷体_GB2312" panose="02010609030101010101" pitchFamily="49" charset="-122"/>
              </a:rPr>
              <a:t>i≤k≤j-1</a:t>
            </a:r>
            <a:r>
              <a:rPr lang="zh-CN" altLang="en-US" sz="2400">
                <a:solidFill>
                  <a:schemeClr val="tx1"/>
                </a:solidFill>
                <a:ea typeface="楷体_GB2312" panose="02010609030101010101" pitchFamily="49" charset="-122"/>
              </a:rPr>
              <a:t>。由于在计算时还不知道</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的确切位置，而</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的所有可能位置只有</a:t>
            </a:r>
            <a:r>
              <a:rPr lang="en-US" altLang="zh-CN" sz="2400">
                <a:solidFill>
                  <a:schemeClr val="tx1"/>
                </a:solidFill>
                <a:ea typeface="楷体_GB2312" panose="02010609030101010101" pitchFamily="49" charset="-122"/>
              </a:rPr>
              <a:t>j-i</a:t>
            </a:r>
            <a:r>
              <a:rPr lang="zh-CN" altLang="en-US" sz="2400">
                <a:solidFill>
                  <a:schemeClr val="tx1"/>
                </a:solidFill>
                <a:ea typeface="楷体_GB2312" panose="02010609030101010101" pitchFamily="49" charset="-122"/>
              </a:rPr>
              <a:t>个，因此可以在这</a:t>
            </a:r>
            <a:r>
              <a:rPr lang="en-US" altLang="zh-CN" sz="2400">
                <a:solidFill>
                  <a:schemeClr val="tx1"/>
                </a:solidFill>
                <a:ea typeface="楷体_GB2312" panose="02010609030101010101" pitchFamily="49" charset="-122"/>
              </a:rPr>
              <a:t>j-i</a:t>
            </a:r>
            <a:r>
              <a:rPr lang="zh-CN" altLang="en-US" sz="2400">
                <a:solidFill>
                  <a:schemeClr val="tx1"/>
                </a:solidFill>
                <a:ea typeface="楷体_GB2312" panose="02010609030101010101" pitchFamily="49" charset="-122"/>
              </a:rPr>
              <a:t>个位置中选出使</a:t>
            </a:r>
            <a:r>
              <a:rPr lang="en-US" altLang="zh-CN" sz="2400">
                <a:solidFill>
                  <a:schemeClr val="tx1"/>
                </a:solidFill>
                <a:ea typeface="楷体_GB2312" panose="02010609030101010101" pitchFamily="49" charset="-122"/>
              </a:rPr>
              <a:t>t[i][j]</a:t>
            </a:r>
            <a:r>
              <a:rPr lang="zh-CN" altLang="en-US" sz="2400">
                <a:solidFill>
                  <a:schemeClr val="tx1"/>
                </a:solidFill>
                <a:ea typeface="楷体_GB2312" panose="02010609030101010101" pitchFamily="49" charset="-122"/>
              </a:rPr>
              <a:t>值达到最小的位置。由此，</a:t>
            </a:r>
            <a:r>
              <a:rPr lang="en-US" altLang="zh-CN" sz="2400">
                <a:solidFill>
                  <a:schemeClr val="tx1"/>
                </a:solidFill>
                <a:ea typeface="楷体_GB2312" panose="02010609030101010101" pitchFamily="49" charset="-122"/>
              </a:rPr>
              <a:t>t[i][j]</a:t>
            </a:r>
            <a:r>
              <a:rPr lang="zh-CN" altLang="en-US" sz="2400">
                <a:solidFill>
                  <a:schemeClr val="tx1"/>
                </a:solidFill>
                <a:ea typeface="楷体_GB2312" panose="02010609030101010101" pitchFamily="49" charset="-122"/>
              </a:rPr>
              <a:t>可递归地定义为：</a:t>
            </a:r>
          </a:p>
        </p:txBody>
      </p:sp>
      <p:graphicFrame>
        <p:nvGraphicFramePr>
          <p:cNvPr id="32770" name="Object 4">
            <a:extLst>
              <a:ext uri="{FF2B5EF4-FFF2-40B4-BE49-F238E27FC236}">
                <a16:creationId xmlns:a16="http://schemas.microsoft.com/office/drawing/2014/main" id="{E11B7790-7472-4CE4-9346-43E4CEC862B2}"/>
              </a:ext>
            </a:extLst>
          </p:cNvPr>
          <p:cNvGraphicFramePr>
            <a:graphicFrameLocks noChangeAspect="1"/>
          </p:cNvGraphicFramePr>
          <p:nvPr/>
        </p:nvGraphicFramePr>
        <p:xfrm>
          <a:off x="684213" y="4797425"/>
          <a:ext cx="7848600" cy="1258888"/>
        </p:xfrm>
        <a:graphic>
          <a:graphicData uri="http://schemas.openxmlformats.org/presentationml/2006/ole">
            <mc:AlternateContent xmlns:mc="http://schemas.openxmlformats.org/markup-compatibility/2006">
              <mc:Choice xmlns:v="urn:schemas-microsoft-com:vml" Requires="v">
                <p:oleObj spid="_x0000_s32775" name="公式" r:id="rId3" imgW="3327400" imgH="533400" progId="Equation.3">
                  <p:embed/>
                </p:oleObj>
              </mc:Choice>
              <mc:Fallback>
                <p:oleObj name="公式" r:id="rId3" imgW="3327400" imgH="533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797425"/>
                        <a:ext cx="7848600" cy="1258888"/>
                      </a:xfrm>
                      <a:prstGeom prst="rect">
                        <a:avLst/>
                      </a:prstGeom>
                      <a:solidFill>
                        <a:srgbClr val="FFCC00"/>
                      </a:solidFill>
                    </p:spPr>
                  </p:pic>
                </p:oleObj>
              </mc:Fallback>
            </mc:AlternateContent>
          </a:graphicData>
        </a:graphic>
      </p:graphicFrame>
    </p:spTree>
  </p:cSld>
  <p:clrMapOvr>
    <a:masterClrMapping/>
  </p:clrMapOvr>
  <p:transition>
    <p:random/>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A6150AB7-A78F-4AE5-BE2B-C31C2F03D6A1}"/>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C63AFE16-A08E-4B1C-9028-74FA97F09D0C}" type="slidenum">
              <a:rPr lang="zh-CN" altLang="en-US">
                <a:solidFill>
                  <a:schemeClr val="tx1"/>
                </a:solidFill>
                <a:latin typeface="Times New Roman" panose="02020603050405020304" pitchFamily="18" charset="0"/>
                <a:ea typeface="宋体" panose="02010600030101010101" pitchFamily="2" charset="-122"/>
              </a:rPr>
              <a:pPr eaLnBrk="1" hangingPunct="1"/>
              <a:t>104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97314" name="Rectangle 2">
            <a:extLst>
              <a:ext uri="{FF2B5EF4-FFF2-40B4-BE49-F238E27FC236}">
                <a16:creationId xmlns:a16="http://schemas.microsoft.com/office/drawing/2014/main" id="{CFC75CE0-9900-48DB-989B-E6FEE3FB3CEA}"/>
              </a:ext>
            </a:extLst>
          </p:cNvPr>
          <p:cNvSpPr>
            <a:spLocks noGrp="1" noChangeArrowheads="1"/>
          </p:cNvSpPr>
          <p:nvPr>
            <p:ph type="title"/>
          </p:nvPr>
        </p:nvSpPr>
        <p:spPr>
          <a:xfrm>
            <a:off x="685800" y="304800"/>
            <a:ext cx="7772400" cy="1143000"/>
          </a:xfrm>
        </p:spPr>
        <p:txBody>
          <a:bodyPr/>
          <a:lstStyle/>
          <a:p>
            <a:pPr eaLnBrk="1" hangingPunct="1">
              <a:defRPr/>
            </a:pPr>
            <a:r>
              <a:rPr lang="zh-CN" altLang="en-US" sz="4000">
                <a:effectLst>
                  <a:outerShdw blurRad="38100" dist="38100" dir="2700000" algn="tl">
                    <a:srgbClr val="C0C0C0"/>
                  </a:outerShdw>
                </a:effectLst>
                <a:ea typeface="黑体" pitchFamily="2" charset="-122"/>
              </a:rPr>
              <a:t>多边形游戏</a:t>
            </a:r>
          </a:p>
        </p:txBody>
      </p:sp>
      <p:sp>
        <p:nvSpPr>
          <p:cNvPr id="184324" name="Rectangle 3">
            <a:extLst>
              <a:ext uri="{FF2B5EF4-FFF2-40B4-BE49-F238E27FC236}">
                <a16:creationId xmlns:a16="http://schemas.microsoft.com/office/drawing/2014/main" id="{13C40610-152D-4F5B-9CF3-B5CFDD60E152}"/>
              </a:ext>
            </a:extLst>
          </p:cNvPr>
          <p:cNvSpPr>
            <a:spLocks noChangeArrowheads="1"/>
          </p:cNvSpPr>
          <p:nvPr/>
        </p:nvSpPr>
        <p:spPr bwMode="auto">
          <a:xfrm>
            <a:off x="381000" y="1524000"/>
            <a:ext cx="8462963"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chor="ctr">
            <a:spAutoFit/>
          </a:bodyPr>
          <a:lstStyle>
            <a:lvl1pPr indent="269875"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zh-CN" altLang="en-US" sz="2400">
                <a:solidFill>
                  <a:schemeClr val="tx1"/>
                </a:solidFill>
                <a:ea typeface="楷体_GB2312" panose="02010609030101010101" pitchFamily="49" charset="-122"/>
              </a:rPr>
              <a:t>多边形游戏是一个单人玩的游戏，开始时有一个由</a:t>
            </a:r>
            <a:r>
              <a:rPr kumimoji="1" lang="en-US" altLang="zh-CN" sz="2400">
                <a:solidFill>
                  <a:schemeClr val="tx1"/>
                </a:solidFill>
                <a:ea typeface="楷体_GB2312" panose="02010609030101010101" pitchFamily="49" charset="-122"/>
              </a:rPr>
              <a:t>n</a:t>
            </a:r>
            <a:r>
              <a:rPr kumimoji="1" lang="zh-CN" altLang="en-US" sz="2400">
                <a:solidFill>
                  <a:schemeClr val="tx1"/>
                </a:solidFill>
                <a:ea typeface="楷体_GB2312" panose="02010609030101010101" pitchFamily="49" charset="-122"/>
              </a:rPr>
              <a:t>个顶点构成的多边形。每个顶点被赋予一个整数值，每条边被赋予一个运算符“</a:t>
            </a:r>
            <a:r>
              <a:rPr kumimoji="1" lang="en-US" altLang="zh-CN" sz="2400">
                <a:solidFill>
                  <a:schemeClr val="tx1"/>
                </a:solidFill>
                <a:ea typeface="楷体_GB2312" panose="02010609030101010101" pitchFamily="49" charset="-122"/>
              </a:rPr>
              <a:t>+”</a:t>
            </a:r>
            <a:r>
              <a:rPr kumimoji="1" lang="zh-CN" altLang="en-US" sz="2400">
                <a:solidFill>
                  <a:schemeClr val="tx1"/>
                </a:solidFill>
                <a:ea typeface="楷体_GB2312" panose="02010609030101010101" pitchFamily="49" charset="-122"/>
              </a:rPr>
              <a:t>或“*”。所有边依次用整数从</a:t>
            </a:r>
            <a:r>
              <a:rPr kumimoji="1" lang="en-US" altLang="zh-CN" sz="2400">
                <a:solidFill>
                  <a:schemeClr val="tx1"/>
                </a:solidFill>
                <a:ea typeface="楷体_GB2312" panose="02010609030101010101" pitchFamily="49" charset="-122"/>
              </a:rPr>
              <a:t>1</a:t>
            </a:r>
            <a:r>
              <a:rPr kumimoji="1" lang="zh-CN" altLang="en-US" sz="2400">
                <a:solidFill>
                  <a:schemeClr val="tx1"/>
                </a:solidFill>
                <a:ea typeface="楷体_GB2312" panose="02010609030101010101" pitchFamily="49" charset="-122"/>
              </a:rPr>
              <a:t>到</a:t>
            </a:r>
            <a:r>
              <a:rPr kumimoji="1" lang="en-US" altLang="zh-CN" sz="2400">
                <a:solidFill>
                  <a:schemeClr val="tx1"/>
                </a:solidFill>
                <a:ea typeface="楷体_GB2312" panose="02010609030101010101" pitchFamily="49" charset="-122"/>
              </a:rPr>
              <a:t>n</a:t>
            </a:r>
            <a:r>
              <a:rPr kumimoji="1" lang="zh-CN" altLang="en-US" sz="2400">
                <a:solidFill>
                  <a:schemeClr val="tx1"/>
                </a:solidFill>
                <a:ea typeface="楷体_GB2312" panose="02010609030101010101" pitchFamily="49" charset="-122"/>
              </a:rPr>
              <a:t>编号。</a:t>
            </a:r>
          </a:p>
          <a:p>
            <a:pPr algn="l" eaLnBrk="1" hangingPunct="1"/>
            <a:r>
              <a:rPr kumimoji="1" lang="zh-CN" altLang="en-US" sz="2400">
                <a:solidFill>
                  <a:schemeClr val="tx1"/>
                </a:solidFill>
                <a:ea typeface="楷体_GB2312" panose="02010609030101010101" pitchFamily="49" charset="-122"/>
              </a:rPr>
              <a:t>游戏第</a:t>
            </a:r>
            <a:r>
              <a:rPr kumimoji="1" lang="en-US" altLang="zh-CN" sz="2400">
                <a:solidFill>
                  <a:schemeClr val="tx1"/>
                </a:solidFill>
                <a:ea typeface="楷体_GB2312" panose="02010609030101010101" pitchFamily="49" charset="-122"/>
              </a:rPr>
              <a:t>1</a:t>
            </a:r>
            <a:r>
              <a:rPr kumimoji="1" lang="zh-CN" altLang="en-US" sz="2400">
                <a:solidFill>
                  <a:schemeClr val="tx1"/>
                </a:solidFill>
                <a:ea typeface="楷体_GB2312" panose="02010609030101010101" pitchFamily="49" charset="-122"/>
              </a:rPr>
              <a:t>步，将一条边删除。</a:t>
            </a:r>
          </a:p>
          <a:p>
            <a:pPr algn="l" eaLnBrk="1" hangingPunct="1"/>
            <a:r>
              <a:rPr kumimoji="1" lang="zh-CN" altLang="en-US" sz="2400">
                <a:solidFill>
                  <a:schemeClr val="tx1"/>
                </a:solidFill>
                <a:ea typeface="楷体_GB2312" panose="02010609030101010101" pitchFamily="49" charset="-122"/>
              </a:rPr>
              <a:t>随后</a:t>
            </a:r>
            <a:r>
              <a:rPr kumimoji="1" lang="en-US" altLang="zh-CN" sz="2400">
                <a:solidFill>
                  <a:schemeClr val="tx1"/>
                </a:solidFill>
                <a:ea typeface="楷体_GB2312" panose="02010609030101010101" pitchFamily="49" charset="-122"/>
              </a:rPr>
              <a:t>n-1</a:t>
            </a:r>
            <a:r>
              <a:rPr kumimoji="1" lang="zh-CN" altLang="en-US" sz="2400">
                <a:solidFill>
                  <a:schemeClr val="tx1"/>
                </a:solidFill>
                <a:ea typeface="楷体_GB2312" panose="02010609030101010101" pitchFamily="49" charset="-122"/>
              </a:rPr>
              <a:t>步按以下方式操作：</a:t>
            </a:r>
          </a:p>
          <a:p>
            <a:pPr algn="l" eaLnBrk="1" hangingPunct="1"/>
            <a:r>
              <a:rPr kumimoji="1" lang="en-US" altLang="zh-CN" sz="2400">
                <a:solidFill>
                  <a:schemeClr val="tx1"/>
                </a:solidFill>
                <a:latin typeface="黑体" panose="02010609060101010101" pitchFamily="49" charset="-122"/>
                <a:ea typeface="黑体" panose="02010609060101010101" pitchFamily="49" charset="-122"/>
              </a:rPr>
              <a:t>(1)</a:t>
            </a:r>
            <a:r>
              <a:rPr kumimoji="1" lang="zh-CN" altLang="en-US" sz="2400">
                <a:solidFill>
                  <a:schemeClr val="tx1"/>
                </a:solidFill>
                <a:latin typeface="黑体" panose="02010609060101010101" pitchFamily="49" charset="-122"/>
                <a:ea typeface="黑体" panose="02010609060101010101" pitchFamily="49" charset="-122"/>
              </a:rPr>
              <a:t>选择一条边</a:t>
            </a:r>
            <a:r>
              <a:rPr kumimoji="1" lang="en-US" altLang="zh-CN" sz="2400">
                <a:solidFill>
                  <a:schemeClr val="tx1"/>
                </a:solidFill>
                <a:latin typeface="黑体" panose="02010609060101010101" pitchFamily="49" charset="-122"/>
                <a:ea typeface="黑体" panose="02010609060101010101" pitchFamily="49" charset="-122"/>
              </a:rPr>
              <a:t>E</a:t>
            </a:r>
            <a:r>
              <a:rPr kumimoji="1" lang="zh-CN" altLang="en-US" sz="2400">
                <a:solidFill>
                  <a:schemeClr val="tx1"/>
                </a:solidFill>
                <a:latin typeface="黑体" panose="02010609060101010101" pitchFamily="49" charset="-122"/>
                <a:ea typeface="黑体" panose="02010609060101010101" pitchFamily="49" charset="-122"/>
              </a:rPr>
              <a:t>以及由</a:t>
            </a:r>
            <a:r>
              <a:rPr kumimoji="1" lang="en-US" altLang="zh-CN" sz="2400">
                <a:solidFill>
                  <a:schemeClr val="tx1"/>
                </a:solidFill>
                <a:latin typeface="黑体" panose="02010609060101010101" pitchFamily="49" charset="-122"/>
                <a:ea typeface="黑体" panose="02010609060101010101" pitchFamily="49" charset="-122"/>
              </a:rPr>
              <a:t>E</a:t>
            </a:r>
            <a:r>
              <a:rPr kumimoji="1" lang="zh-CN" altLang="en-US" sz="2400">
                <a:solidFill>
                  <a:schemeClr val="tx1"/>
                </a:solidFill>
                <a:latin typeface="黑体" panose="02010609060101010101" pitchFamily="49" charset="-122"/>
                <a:ea typeface="黑体" panose="02010609060101010101" pitchFamily="49" charset="-122"/>
              </a:rPr>
              <a:t>连接着的</a:t>
            </a:r>
            <a:r>
              <a:rPr kumimoji="1" lang="en-US" altLang="zh-CN" sz="2400">
                <a:solidFill>
                  <a:schemeClr val="tx1"/>
                </a:solidFill>
                <a:latin typeface="黑体" panose="02010609060101010101" pitchFamily="49" charset="-122"/>
                <a:ea typeface="黑体" panose="02010609060101010101" pitchFamily="49" charset="-122"/>
              </a:rPr>
              <a:t>2</a:t>
            </a:r>
            <a:r>
              <a:rPr kumimoji="1" lang="zh-CN" altLang="en-US" sz="2400">
                <a:solidFill>
                  <a:schemeClr val="tx1"/>
                </a:solidFill>
                <a:latin typeface="黑体" panose="02010609060101010101" pitchFamily="49" charset="-122"/>
                <a:ea typeface="黑体" panose="02010609060101010101" pitchFamily="49" charset="-122"/>
              </a:rPr>
              <a:t>个顶点</a:t>
            </a:r>
            <a:r>
              <a:rPr kumimoji="1" lang="en-US" altLang="zh-CN" sz="2400">
                <a:solidFill>
                  <a:schemeClr val="tx1"/>
                </a:solidFill>
                <a:latin typeface="黑体" panose="02010609060101010101" pitchFamily="49" charset="-122"/>
                <a:ea typeface="黑体" panose="02010609060101010101" pitchFamily="49" charset="-122"/>
              </a:rPr>
              <a:t>V1</a:t>
            </a:r>
            <a:r>
              <a:rPr kumimoji="1" lang="zh-CN" altLang="en-US" sz="2400">
                <a:solidFill>
                  <a:schemeClr val="tx1"/>
                </a:solidFill>
                <a:latin typeface="黑体" panose="02010609060101010101" pitchFamily="49" charset="-122"/>
                <a:ea typeface="黑体" panose="02010609060101010101" pitchFamily="49" charset="-122"/>
              </a:rPr>
              <a:t>和</a:t>
            </a:r>
            <a:r>
              <a:rPr kumimoji="1" lang="en-US" altLang="zh-CN" sz="2400">
                <a:solidFill>
                  <a:schemeClr val="tx1"/>
                </a:solidFill>
                <a:latin typeface="黑体" panose="02010609060101010101" pitchFamily="49" charset="-122"/>
                <a:ea typeface="黑体" panose="02010609060101010101" pitchFamily="49" charset="-122"/>
              </a:rPr>
              <a:t>V2</a:t>
            </a:r>
            <a:r>
              <a:rPr kumimoji="1" lang="zh-CN" altLang="en-US" sz="2400">
                <a:solidFill>
                  <a:schemeClr val="tx1"/>
                </a:solidFill>
                <a:latin typeface="黑体" panose="02010609060101010101" pitchFamily="49" charset="-122"/>
                <a:ea typeface="黑体" panose="02010609060101010101" pitchFamily="49" charset="-122"/>
              </a:rPr>
              <a:t>；</a:t>
            </a:r>
          </a:p>
          <a:p>
            <a:pPr algn="l" eaLnBrk="1" hangingPunct="1"/>
            <a:r>
              <a:rPr kumimoji="1" lang="en-US" altLang="zh-CN" sz="2400">
                <a:solidFill>
                  <a:schemeClr val="tx1"/>
                </a:solidFill>
                <a:latin typeface="黑体" panose="02010609060101010101" pitchFamily="49" charset="-122"/>
                <a:ea typeface="黑体" panose="02010609060101010101" pitchFamily="49" charset="-122"/>
              </a:rPr>
              <a:t>(2)</a:t>
            </a:r>
            <a:r>
              <a:rPr kumimoji="1" lang="zh-CN" altLang="en-US" sz="2400">
                <a:solidFill>
                  <a:schemeClr val="tx1"/>
                </a:solidFill>
                <a:latin typeface="黑体" panose="02010609060101010101" pitchFamily="49" charset="-122"/>
                <a:ea typeface="黑体" panose="02010609060101010101" pitchFamily="49" charset="-122"/>
              </a:rPr>
              <a:t>用一个新的顶点取代边</a:t>
            </a:r>
            <a:r>
              <a:rPr kumimoji="1" lang="en-US" altLang="zh-CN" sz="2400">
                <a:solidFill>
                  <a:schemeClr val="tx1"/>
                </a:solidFill>
                <a:latin typeface="黑体" panose="02010609060101010101" pitchFamily="49" charset="-122"/>
                <a:ea typeface="黑体" panose="02010609060101010101" pitchFamily="49" charset="-122"/>
              </a:rPr>
              <a:t>E</a:t>
            </a:r>
            <a:r>
              <a:rPr kumimoji="1" lang="zh-CN" altLang="en-US" sz="2400">
                <a:solidFill>
                  <a:schemeClr val="tx1"/>
                </a:solidFill>
                <a:latin typeface="黑体" panose="02010609060101010101" pitchFamily="49" charset="-122"/>
                <a:ea typeface="黑体" panose="02010609060101010101" pitchFamily="49" charset="-122"/>
              </a:rPr>
              <a:t>以及由</a:t>
            </a:r>
            <a:r>
              <a:rPr kumimoji="1" lang="en-US" altLang="zh-CN" sz="2400">
                <a:solidFill>
                  <a:schemeClr val="tx1"/>
                </a:solidFill>
                <a:latin typeface="黑体" panose="02010609060101010101" pitchFamily="49" charset="-122"/>
                <a:ea typeface="黑体" panose="02010609060101010101" pitchFamily="49" charset="-122"/>
              </a:rPr>
              <a:t>E</a:t>
            </a:r>
            <a:r>
              <a:rPr kumimoji="1" lang="zh-CN" altLang="en-US" sz="2400">
                <a:solidFill>
                  <a:schemeClr val="tx1"/>
                </a:solidFill>
                <a:latin typeface="黑体" panose="02010609060101010101" pitchFamily="49" charset="-122"/>
                <a:ea typeface="黑体" panose="02010609060101010101" pitchFamily="49" charset="-122"/>
              </a:rPr>
              <a:t>连接着的</a:t>
            </a:r>
            <a:r>
              <a:rPr kumimoji="1" lang="en-US" altLang="zh-CN" sz="2400">
                <a:solidFill>
                  <a:schemeClr val="tx1"/>
                </a:solidFill>
                <a:latin typeface="黑体" panose="02010609060101010101" pitchFamily="49" charset="-122"/>
                <a:ea typeface="黑体" panose="02010609060101010101" pitchFamily="49" charset="-122"/>
              </a:rPr>
              <a:t>2</a:t>
            </a:r>
            <a:r>
              <a:rPr kumimoji="1" lang="zh-CN" altLang="en-US" sz="2400">
                <a:solidFill>
                  <a:schemeClr val="tx1"/>
                </a:solidFill>
                <a:latin typeface="黑体" panose="02010609060101010101" pitchFamily="49" charset="-122"/>
                <a:ea typeface="黑体" panose="02010609060101010101" pitchFamily="49" charset="-122"/>
              </a:rPr>
              <a:t>个顶点</a:t>
            </a:r>
            <a:r>
              <a:rPr kumimoji="1" lang="en-US" altLang="zh-CN" sz="2400">
                <a:solidFill>
                  <a:schemeClr val="tx1"/>
                </a:solidFill>
                <a:latin typeface="黑体" panose="02010609060101010101" pitchFamily="49" charset="-122"/>
                <a:ea typeface="黑体" panose="02010609060101010101" pitchFamily="49" charset="-122"/>
              </a:rPr>
              <a:t>V1</a:t>
            </a:r>
            <a:r>
              <a:rPr kumimoji="1" lang="zh-CN" altLang="en-US" sz="2400">
                <a:solidFill>
                  <a:schemeClr val="tx1"/>
                </a:solidFill>
                <a:latin typeface="黑体" panose="02010609060101010101" pitchFamily="49" charset="-122"/>
                <a:ea typeface="黑体" panose="02010609060101010101" pitchFamily="49" charset="-122"/>
              </a:rPr>
              <a:t>和</a:t>
            </a:r>
            <a:r>
              <a:rPr kumimoji="1" lang="en-US" altLang="zh-CN" sz="2400">
                <a:solidFill>
                  <a:schemeClr val="tx1"/>
                </a:solidFill>
                <a:latin typeface="黑体" panose="02010609060101010101" pitchFamily="49" charset="-122"/>
                <a:ea typeface="黑体" panose="02010609060101010101" pitchFamily="49" charset="-122"/>
              </a:rPr>
              <a:t>V2</a:t>
            </a:r>
            <a:r>
              <a:rPr kumimoji="1" lang="zh-CN" altLang="en-US" sz="2400">
                <a:solidFill>
                  <a:schemeClr val="tx1"/>
                </a:solidFill>
                <a:latin typeface="黑体" panose="02010609060101010101" pitchFamily="49" charset="-122"/>
                <a:ea typeface="黑体" panose="02010609060101010101" pitchFamily="49" charset="-122"/>
              </a:rPr>
              <a:t>。将由顶点</a:t>
            </a:r>
            <a:r>
              <a:rPr kumimoji="1" lang="en-US" altLang="zh-CN" sz="2400">
                <a:solidFill>
                  <a:schemeClr val="tx1"/>
                </a:solidFill>
                <a:latin typeface="黑体" panose="02010609060101010101" pitchFamily="49" charset="-122"/>
                <a:ea typeface="黑体" panose="02010609060101010101" pitchFamily="49" charset="-122"/>
              </a:rPr>
              <a:t>V1</a:t>
            </a:r>
            <a:r>
              <a:rPr kumimoji="1" lang="zh-CN" altLang="en-US" sz="2400">
                <a:solidFill>
                  <a:schemeClr val="tx1"/>
                </a:solidFill>
                <a:latin typeface="黑体" panose="02010609060101010101" pitchFamily="49" charset="-122"/>
                <a:ea typeface="黑体" panose="02010609060101010101" pitchFamily="49" charset="-122"/>
              </a:rPr>
              <a:t>和</a:t>
            </a:r>
            <a:r>
              <a:rPr kumimoji="1" lang="en-US" altLang="zh-CN" sz="2400">
                <a:solidFill>
                  <a:schemeClr val="tx1"/>
                </a:solidFill>
                <a:latin typeface="黑体" panose="02010609060101010101" pitchFamily="49" charset="-122"/>
                <a:ea typeface="黑体" panose="02010609060101010101" pitchFamily="49" charset="-122"/>
              </a:rPr>
              <a:t>V2</a:t>
            </a:r>
            <a:r>
              <a:rPr kumimoji="1" lang="zh-CN" altLang="en-US" sz="2400">
                <a:solidFill>
                  <a:schemeClr val="tx1"/>
                </a:solidFill>
                <a:latin typeface="黑体" panose="02010609060101010101" pitchFamily="49" charset="-122"/>
                <a:ea typeface="黑体" panose="02010609060101010101" pitchFamily="49" charset="-122"/>
              </a:rPr>
              <a:t>的整数值通过边</a:t>
            </a:r>
            <a:r>
              <a:rPr kumimoji="1" lang="en-US" altLang="zh-CN" sz="2400">
                <a:solidFill>
                  <a:schemeClr val="tx1"/>
                </a:solidFill>
                <a:latin typeface="黑体" panose="02010609060101010101" pitchFamily="49" charset="-122"/>
                <a:ea typeface="黑体" panose="02010609060101010101" pitchFamily="49" charset="-122"/>
              </a:rPr>
              <a:t>E</a:t>
            </a:r>
            <a:r>
              <a:rPr kumimoji="1" lang="zh-CN" altLang="en-US" sz="2400">
                <a:solidFill>
                  <a:schemeClr val="tx1"/>
                </a:solidFill>
                <a:latin typeface="黑体" panose="02010609060101010101" pitchFamily="49" charset="-122"/>
                <a:ea typeface="黑体" panose="02010609060101010101" pitchFamily="49" charset="-122"/>
              </a:rPr>
              <a:t>上的运算得到的结果赋予新顶点。</a:t>
            </a:r>
          </a:p>
          <a:p>
            <a:pPr algn="l" eaLnBrk="1" hangingPunct="1"/>
            <a:r>
              <a:rPr kumimoji="1" lang="zh-CN" altLang="en-US" sz="2400">
                <a:solidFill>
                  <a:schemeClr val="tx1"/>
                </a:solidFill>
                <a:ea typeface="楷体_GB2312" panose="02010609030101010101" pitchFamily="49" charset="-122"/>
              </a:rPr>
              <a:t>最后，所有边都被删除，游戏结束。游戏的得分就是所剩顶点上的整数值。</a:t>
            </a:r>
          </a:p>
          <a:p>
            <a:pPr algn="l" eaLnBrk="1" hangingPunct="1"/>
            <a:r>
              <a:rPr kumimoji="1" lang="zh-CN" altLang="en-US" sz="2400">
                <a:solidFill>
                  <a:schemeClr val="tx1"/>
                </a:solidFill>
                <a:latin typeface="黑体" panose="02010609060101010101" pitchFamily="49" charset="-122"/>
                <a:ea typeface="黑体" panose="02010609060101010101" pitchFamily="49" charset="-122"/>
              </a:rPr>
              <a:t>问题</a:t>
            </a:r>
            <a:r>
              <a:rPr kumimoji="1" lang="en-US" altLang="zh-CN" sz="2400">
                <a:solidFill>
                  <a:schemeClr val="tx1"/>
                </a:solidFill>
                <a:latin typeface="黑体" panose="02010609060101010101" pitchFamily="49" charset="-122"/>
                <a:ea typeface="黑体" panose="02010609060101010101" pitchFamily="49" charset="-122"/>
              </a:rPr>
              <a:t>:</a:t>
            </a:r>
            <a:r>
              <a:rPr kumimoji="1" lang="zh-CN" altLang="en-US" sz="2400">
                <a:solidFill>
                  <a:schemeClr val="tx1"/>
                </a:solidFill>
                <a:latin typeface="黑体" panose="02010609060101010101" pitchFamily="49" charset="-122"/>
                <a:ea typeface="黑体" panose="02010609060101010101" pitchFamily="49" charset="-122"/>
              </a:rPr>
              <a:t>对于给定的多边形，计算最高得分。</a:t>
            </a:r>
          </a:p>
        </p:txBody>
      </p:sp>
    </p:spTree>
  </p:cSld>
  <p:clrMapOvr>
    <a:masterClrMapping/>
  </p:clrMapOvr>
  <p:transition>
    <p:random/>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EF546B1D-936B-4B8E-A7BD-3B2F7B821E97}"/>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8B6176AF-F462-4DDC-8AE9-01CFA4DA7D3A}" type="slidenum">
              <a:rPr lang="zh-CN" altLang="en-US">
                <a:solidFill>
                  <a:schemeClr val="tx1"/>
                </a:solidFill>
                <a:latin typeface="Times New Roman" panose="02020603050405020304" pitchFamily="18" charset="0"/>
                <a:ea typeface="宋体" panose="02010600030101010101" pitchFamily="2" charset="-122"/>
              </a:rPr>
              <a:pPr eaLnBrk="1" hangingPunct="1"/>
              <a:t>105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98338" name="Rectangle 2">
            <a:extLst>
              <a:ext uri="{FF2B5EF4-FFF2-40B4-BE49-F238E27FC236}">
                <a16:creationId xmlns:a16="http://schemas.microsoft.com/office/drawing/2014/main" id="{95E1025F-E565-4396-A8B2-76743E7F4D8C}"/>
              </a:ext>
            </a:extLst>
          </p:cNvPr>
          <p:cNvSpPr>
            <a:spLocks noGrp="1" noChangeArrowheads="1"/>
          </p:cNvSpPr>
          <p:nvPr>
            <p:ph type="title"/>
          </p:nvPr>
        </p:nvSpPr>
        <p:spPr>
          <a:xfrm>
            <a:off x="762000" y="0"/>
            <a:ext cx="7772400" cy="1143000"/>
          </a:xfrm>
        </p:spPr>
        <p:txBody>
          <a:bodyPr/>
          <a:lstStyle/>
          <a:p>
            <a:pPr eaLnBrk="1" hangingPunct="1">
              <a:defRPr/>
            </a:pPr>
            <a:r>
              <a:rPr lang="zh-CN" altLang="en-US" sz="4000">
                <a:effectLst>
                  <a:outerShdw blurRad="38100" dist="38100" dir="2700000" algn="tl">
                    <a:srgbClr val="C0C0C0"/>
                  </a:outerShdw>
                </a:effectLst>
                <a:ea typeface="黑体" pitchFamily="2" charset="-122"/>
              </a:rPr>
              <a:t>最优子结构性质</a:t>
            </a:r>
          </a:p>
        </p:txBody>
      </p:sp>
      <p:sp>
        <p:nvSpPr>
          <p:cNvPr id="185348" name="Text Box 3">
            <a:extLst>
              <a:ext uri="{FF2B5EF4-FFF2-40B4-BE49-F238E27FC236}">
                <a16:creationId xmlns:a16="http://schemas.microsoft.com/office/drawing/2014/main" id="{3E486BAA-7E6A-4375-9D4D-72A9887F33EC}"/>
              </a:ext>
            </a:extLst>
          </p:cNvPr>
          <p:cNvSpPr txBox="1">
            <a:spLocks noChangeArrowheads="1"/>
          </p:cNvSpPr>
          <p:nvPr/>
        </p:nvSpPr>
        <p:spPr bwMode="auto">
          <a:xfrm>
            <a:off x="250825" y="908050"/>
            <a:ext cx="8588375"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buFontTx/>
              <a:buChar char="•"/>
            </a:pPr>
            <a:r>
              <a:rPr lang="zh-CN" altLang="en-US" sz="2400">
                <a:solidFill>
                  <a:schemeClr val="tx1"/>
                </a:solidFill>
                <a:ea typeface="楷体_GB2312" panose="02010609030101010101" pitchFamily="49" charset="-122"/>
              </a:rPr>
              <a:t>在所给多边形中，从顶点</a:t>
            </a:r>
            <a:r>
              <a:rPr lang="en-US" altLang="zh-CN" sz="2400">
                <a:solidFill>
                  <a:schemeClr val="tx1"/>
                </a:solidFill>
                <a:ea typeface="楷体_GB2312" panose="02010609030101010101" pitchFamily="49" charset="-122"/>
              </a:rPr>
              <a:t>i(1≤i≤n)</a:t>
            </a:r>
            <a:r>
              <a:rPr lang="zh-CN" altLang="en-US" sz="2400">
                <a:solidFill>
                  <a:schemeClr val="tx1"/>
                </a:solidFill>
                <a:ea typeface="楷体_GB2312" panose="02010609030101010101" pitchFamily="49" charset="-122"/>
              </a:rPr>
              <a:t>开始，长度为</a:t>
            </a:r>
            <a:r>
              <a:rPr lang="en-US" altLang="zh-CN" sz="24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链中有</a:t>
            </a:r>
            <a:r>
              <a:rPr lang="en-US" altLang="zh-CN" sz="24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个顶点</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的顺时针链</a:t>
            </a:r>
            <a:r>
              <a:rPr lang="en-US" altLang="zh-CN" sz="2400">
                <a:solidFill>
                  <a:schemeClr val="tx1"/>
                </a:solidFill>
                <a:ea typeface="楷体_GB2312" panose="02010609030101010101" pitchFamily="49" charset="-122"/>
              </a:rPr>
              <a:t>p(i</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j) </a:t>
            </a:r>
            <a:r>
              <a:rPr lang="zh-CN" altLang="en-US" sz="2400">
                <a:solidFill>
                  <a:schemeClr val="tx1"/>
                </a:solidFill>
                <a:ea typeface="楷体_GB2312" panose="02010609030101010101" pitchFamily="49" charset="-122"/>
              </a:rPr>
              <a:t>可表示为</a:t>
            </a:r>
            <a:r>
              <a:rPr lang="en-US" altLang="zh-CN" sz="2400">
                <a:solidFill>
                  <a:schemeClr val="tx1"/>
                </a:solidFill>
                <a:ea typeface="楷体_GB2312" panose="02010609030101010101" pitchFamily="49" charset="-122"/>
              </a:rPr>
              <a:t>v[i]</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op[i+1]</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v[i+j-1]</a:t>
            </a:r>
            <a:r>
              <a:rPr lang="zh-CN" altLang="en-US" sz="2400">
                <a:solidFill>
                  <a:schemeClr val="tx1"/>
                </a:solidFill>
                <a:ea typeface="楷体_GB2312" panose="02010609030101010101" pitchFamily="49" charset="-122"/>
              </a:rPr>
              <a:t>。</a:t>
            </a:r>
          </a:p>
          <a:p>
            <a:pPr algn="l" eaLnBrk="1" hangingPunct="1">
              <a:buClr>
                <a:schemeClr val="accent2"/>
              </a:buClr>
              <a:buFontTx/>
              <a:buChar char="•"/>
            </a:pPr>
            <a:r>
              <a:rPr lang="zh-CN" altLang="en-US" sz="2400">
                <a:solidFill>
                  <a:schemeClr val="tx1"/>
                </a:solidFill>
                <a:ea typeface="楷体_GB2312" panose="02010609030101010101" pitchFamily="49" charset="-122"/>
              </a:rPr>
              <a:t>如果这条链的最后一次合并运算在</a:t>
            </a:r>
            <a:r>
              <a:rPr lang="en-US" altLang="zh-CN" sz="2400">
                <a:solidFill>
                  <a:schemeClr val="tx1"/>
                </a:solidFill>
                <a:ea typeface="楷体_GB2312" panose="02010609030101010101" pitchFamily="49" charset="-122"/>
              </a:rPr>
              <a:t>op[i+s]</a:t>
            </a:r>
            <a:r>
              <a:rPr lang="zh-CN" altLang="en-US" sz="2400">
                <a:solidFill>
                  <a:schemeClr val="tx1"/>
                </a:solidFill>
                <a:ea typeface="楷体_GB2312" panose="02010609030101010101" pitchFamily="49" charset="-122"/>
              </a:rPr>
              <a:t>处发生</a:t>
            </a:r>
            <a:r>
              <a:rPr lang="en-US" altLang="zh-CN" sz="2400">
                <a:solidFill>
                  <a:schemeClr val="tx1"/>
                </a:solidFill>
                <a:ea typeface="楷体_GB2312" panose="02010609030101010101" pitchFamily="49" charset="-122"/>
              </a:rPr>
              <a:t>(1≤s≤j-1)</a:t>
            </a:r>
            <a:r>
              <a:rPr lang="zh-CN" altLang="en-US" sz="2400">
                <a:solidFill>
                  <a:schemeClr val="tx1"/>
                </a:solidFill>
                <a:ea typeface="楷体_GB2312" panose="02010609030101010101" pitchFamily="49" charset="-122"/>
              </a:rPr>
              <a:t>，则可在</a:t>
            </a:r>
            <a:r>
              <a:rPr lang="en-US" altLang="zh-CN" sz="2400">
                <a:solidFill>
                  <a:schemeClr val="tx1"/>
                </a:solidFill>
                <a:ea typeface="楷体_GB2312" panose="02010609030101010101" pitchFamily="49" charset="-122"/>
              </a:rPr>
              <a:t>op[i+s]</a:t>
            </a:r>
            <a:r>
              <a:rPr lang="zh-CN" altLang="en-US" sz="2400">
                <a:solidFill>
                  <a:schemeClr val="tx1"/>
                </a:solidFill>
                <a:ea typeface="楷体_GB2312" panose="02010609030101010101" pitchFamily="49" charset="-122"/>
              </a:rPr>
              <a:t>处将链分割为</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个子链</a:t>
            </a:r>
            <a:r>
              <a:rPr lang="en-US" altLang="zh-CN" sz="2400">
                <a:solidFill>
                  <a:schemeClr val="tx1"/>
                </a:solidFill>
                <a:ea typeface="楷体_GB2312" panose="02010609030101010101" pitchFamily="49" charset="-122"/>
              </a:rPr>
              <a:t>p(i</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s)</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p(i+s</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j-s)</a:t>
            </a:r>
            <a:r>
              <a:rPr lang="zh-CN" altLang="en-US" sz="2400">
                <a:solidFill>
                  <a:schemeClr val="tx1"/>
                </a:solidFill>
                <a:ea typeface="楷体_GB2312" panose="02010609030101010101" pitchFamily="49" charset="-122"/>
              </a:rPr>
              <a:t>。</a:t>
            </a:r>
          </a:p>
          <a:p>
            <a:pPr algn="l" eaLnBrk="1" hangingPunct="1">
              <a:buClr>
                <a:schemeClr val="accent2"/>
              </a:buClr>
              <a:buFontTx/>
              <a:buChar char="•"/>
            </a:pPr>
            <a:r>
              <a:rPr lang="zh-CN" altLang="en-US" sz="2400">
                <a:solidFill>
                  <a:schemeClr val="tx1"/>
                </a:solidFill>
                <a:ea typeface="楷体_GB2312" panose="02010609030101010101" pitchFamily="49" charset="-122"/>
              </a:rPr>
              <a:t>设</a:t>
            </a:r>
            <a:r>
              <a:rPr lang="en-US" altLang="zh-CN" sz="2400">
                <a:solidFill>
                  <a:schemeClr val="tx1"/>
                </a:solidFill>
                <a:ea typeface="楷体_GB2312" panose="02010609030101010101" pitchFamily="49" charset="-122"/>
              </a:rPr>
              <a:t>m1</a:t>
            </a:r>
            <a:r>
              <a:rPr lang="zh-CN" altLang="en-US" sz="2400">
                <a:solidFill>
                  <a:schemeClr val="tx1"/>
                </a:solidFill>
                <a:ea typeface="楷体_GB2312" panose="02010609030101010101" pitchFamily="49" charset="-122"/>
              </a:rPr>
              <a:t>是对子链</a:t>
            </a:r>
            <a:r>
              <a:rPr lang="en-US" altLang="zh-CN" sz="2400">
                <a:solidFill>
                  <a:schemeClr val="tx1"/>
                </a:solidFill>
                <a:ea typeface="楷体_GB2312" panose="02010609030101010101" pitchFamily="49" charset="-122"/>
              </a:rPr>
              <a:t>p(i</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s)</a:t>
            </a:r>
            <a:r>
              <a:rPr lang="zh-CN" altLang="en-US" sz="2400">
                <a:solidFill>
                  <a:schemeClr val="tx1"/>
                </a:solidFill>
                <a:ea typeface="楷体_GB2312" panose="02010609030101010101" pitchFamily="49" charset="-122"/>
              </a:rPr>
              <a:t>的任意一种合并方式得到的值，而</a:t>
            </a:r>
            <a:r>
              <a:rPr lang="en-US" altLang="zh-CN" sz="2400">
                <a:solidFill>
                  <a:schemeClr val="tx1"/>
                </a:solidFill>
                <a:ea typeface="楷体_GB2312" panose="02010609030101010101" pitchFamily="49" charset="-122"/>
              </a:rPr>
              <a:t>a</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b</a:t>
            </a:r>
            <a:r>
              <a:rPr lang="zh-CN" altLang="en-US" sz="2400">
                <a:solidFill>
                  <a:schemeClr val="tx1"/>
                </a:solidFill>
                <a:ea typeface="楷体_GB2312" panose="02010609030101010101" pitchFamily="49" charset="-122"/>
              </a:rPr>
              <a:t>分别是在所有可能的合并中得到的最小值和最大值。</a:t>
            </a:r>
            <a:r>
              <a:rPr lang="en-US" altLang="zh-CN" sz="2400">
                <a:solidFill>
                  <a:schemeClr val="tx1"/>
                </a:solidFill>
                <a:ea typeface="楷体_GB2312" panose="02010609030101010101" pitchFamily="49" charset="-122"/>
              </a:rPr>
              <a:t>m2</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p(i+s</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j-s)</a:t>
            </a:r>
            <a:r>
              <a:rPr lang="zh-CN" altLang="en-US" sz="2400">
                <a:solidFill>
                  <a:schemeClr val="tx1"/>
                </a:solidFill>
                <a:ea typeface="楷体_GB2312" panose="02010609030101010101" pitchFamily="49" charset="-122"/>
              </a:rPr>
              <a:t>的任意一种合并方式得到的值，而</a:t>
            </a:r>
            <a:r>
              <a:rPr lang="en-US" altLang="zh-CN" sz="2400">
                <a:solidFill>
                  <a:schemeClr val="tx1"/>
                </a:solidFill>
                <a:ea typeface="楷体_GB2312" panose="02010609030101010101" pitchFamily="49" charset="-122"/>
              </a:rPr>
              <a:t>c</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d</a:t>
            </a:r>
            <a:r>
              <a:rPr lang="zh-CN" altLang="en-US" sz="2400">
                <a:solidFill>
                  <a:schemeClr val="tx1"/>
                </a:solidFill>
                <a:ea typeface="楷体_GB2312" panose="02010609030101010101" pitchFamily="49" charset="-122"/>
              </a:rPr>
              <a:t>分别是在所有可能的合并中得到的最小值和最大值。依此定义有</a:t>
            </a:r>
            <a:r>
              <a:rPr lang="en-US" altLang="zh-CN" sz="2400">
                <a:solidFill>
                  <a:schemeClr val="tx1"/>
                </a:solidFill>
                <a:ea typeface="楷体_GB2312" panose="02010609030101010101" pitchFamily="49" charset="-122"/>
              </a:rPr>
              <a:t>a≤m1≤b</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c≤m2≤d</a:t>
            </a:r>
          </a:p>
          <a:p>
            <a:pPr algn="l" eaLnBrk="1" hangingPunct="1">
              <a:buClr>
                <a:schemeClr val="accent2"/>
              </a:buClr>
            </a:pP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当</a:t>
            </a:r>
            <a:r>
              <a:rPr lang="en-US" altLang="zh-CN" sz="2400">
                <a:solidFill>
                  <a:schemeClr val="tx1"/>
                </a:solidFill>
                <a:ea typeface="楷体_GB2312" panose="02010609030101010101" pitchFamily="49" charset="-122"/>
              </a:rPr>
              <a:t>op[i+s]='+'</a:t>
            </a:r>
            <a:r>
              <a:rPr lang="zh-CN" altLang="en-US" sz="2400">
                <a:solidFill>
                  <a:schemeClr val="tx1"/>
                </a:solidFill>
                <a:ea typeface="楷体_GB2312" panose="02010609030101010101" pitchFamily="49" charset="-122"/>
              </a:rPr>
              <a:t>时，显然有</a:t>
            </a:r>
            <a:r>
              <a:rPr lang="en-US" altLang="zh-CN" sz="2400">
                <a:solidFill>
                  <a:schemeClr val="tx1"/>
                </a:solidFill>
                <a:ea typeface="楷体_GB2312" panose="02010609030101010101" pitchFamily="49" charset="-122"/>
              </a:rPr>
              <a:t>a+c≤m≤b+d</a:t>
            </a:r>
          </a:p>
          <a:p>
            <a:pPr algn="l" eaLnBrk="1" hangingPunct="1">
              <a:buClr>
                <a:schemeClr val="accent2"/>
              </a:buClr>
            </a:pP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当</a:t>
            </a:r>
            <a:r>
              <a:rPr lang="en-US" altLang="zh-CN" sz="2400">
                <a:solidFill>
                  <a:schemeClr val="tx1"/>
                </a:solidFill>
                <a:ea typeface="楷体_GB2312" panose="02010609030101010101" pitchFamily="49" charset="-122"/>
              </a:rPr>
              <a:t>op[i+s]='*'</a:t>
            </a:r>
            <a:r>
              <a:rPr lang="zh-CN" altLang="en-US" sz="2400">
                <a:solidFill>
                  <a:schemeClr val="tx1"/>
                </a:solidFill>
                <a:ea typeface="楷体_GB2312" panose="02010609030101010101" pitchFamily="49" charset="-122"/>
              </a:rPr>
              <a:t>时，有</a:t>
            </a:r>
            <a:r>
              <a:rPr lang="en-US" altLang="zh-CN" sz="2400">
                <a:solidFill>
                  <a:schemeClr val="tx1"/>
                </a:solidFill>
                <a:ea typeface="楷体_GB2312" panose="02010609030101010101" pitchFamily="49" charset="-122"/>
              </a:rPr>
              <a:t>min{ac</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ad</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bc</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bd}≤m≤max{ac</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ad</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bc</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bd} </a:t>
            </a:r>
          </a:p>
          <a:p>
            <a:pPr algn="l" eaLnBrk="1" hangingPunct="1">
              <a:buClr>
                <a:schemeClr val="accent2"/>
              </a:buClr>
              <a:buFontTx/>
              <a:buChar char="•"/>
            </a:pPr>
            <a:r>
              <a:rPr lang="zh-CN" altLang="en-US" sz="2400">
                <a:solidFill>
                  <a:schemeClr val="tx1"/>
                </a:solidFill>
                <a:ea typeface="黑体" panose="02010609060101010101" pitchFamily="49" charset="-122"/>
              </a:rPr>
              <a:t>换句话说，主链的最大值和最小值可由子链的最大值和最小值得到。</a:t>
            </a:r>
            <a:r>
              <a:rPr lang="zh-CN" altLang="en-US" sz="2400">
                <a:solidFill>
                  <a:schemeClr val="tx1"/>
                </a:solidFill>
                <a:ea typeface="楷体_GB2312" panose="02010609030101010101" pitchFamily="49" charset="-122"/>
              </a:rPr>
              <a:t> </a:t>
            </a:r>
          </a:p>
        </p:txBody>
      </p:sp>
    </p:spTree>
  </p:cSld>
  <p:clrMapOvr>
    <a:masterClrMapping/>
  </p:clrMapOvr>
  <p:transition>
    <p:random/>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84EB52C7-E919-4B28-85BE-D239C7866064}"/>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049C8B72-E993-43B4-87D0-010F1E181438}" type="slidenum">
              <a:rPr lang="zh-CN" altLang="en-US">
                <a:solidFill>
                  <a:schemeClr val="tx1"/>
                </a:solidFill>
                <a:latin typeface="Times New Roman" panose="02020603050405020304" pitchFamily="18" charset="0"/>
                <a:ea typeface="宋体" panose="02010600030101010101" pitchFamily="2" charset="-122"/>
              </a:rPr>
              <a:pPr eaLnBrk="1" hangingPunct="1"/>
              <a:t>106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99362" name="Rectangle 2">
            <a:extLst>
              <a:ext uri="{FF2B5EF4-FFF2-40B4-BE49-F238E27FC236}">
                <a16:creationId xmlns:a16="http://schemas.microsoft.com/office/drawing/2014/main" id="{0A9E114B-539C-42B1-8E78-7A54EF64DCB1}"/>
              </a:ext>
            </a:extLst>
          </p:cNvPr>
          <p:cNvSpPr>
            <a:spLocks noGrp="1" noChangeArrowheads="1"/>
          </p:cNvSpPr>
          <p:nvPr>
            <p:ph type="title"/>
          </p:nvPr>
        </p:nvSpPr>
        <p:spPr>
          <a:xfrm>
            <a:off x="762000" y="0"/>
            <a:ext cx="7772400" cy="1143000"/>
          </a:xfrm>
        </p:spPr>
        <p:txBody>
          <a:bodyPr/>
          <a:lstStyle/>
          <a:p>
            <a:pPr eaLnBrk="1" hangingPunct="1">
              <a:defRPr/>
            </a:pPr>
            <a:r>
              <a:rPr lang="zh-CN" altLang="en-US" sz="4000">
                <a:effectLst>
                  <a:outerShdw blurRad="38100" dist="38100" dir="2700000" algn="tl">
                    <a:srgbClr val="C0C0C0"/>
                  </a:outerShdw>
                </a:effectLst>
                <a:ea typeface="黑体" pitchFamily="2" charset="-122"/>
              </a:rPr>
              <a:t>图像压缩</a:t>
            </a:r>
          </a:p>
        </p:txBody>
      </p:sp>
      <p:sp>
        <p:nvSpPr>
          <p:cNvPr id="33799" name="Text Box 3">
            <a:extLst>
              <a:ext uri="{FF2B5EF4-FFF2-40B4-BE49-F238E27FC236}">
                <a16:creationId xmlns:a16="http://schemas.microsoft.com/office/drawing/2014/main" id="{3117F252-6BA5-465D-AC8D-599AE129D0F7}"/>
              </a:ext>
            </a:extLst>
          </p:cNvPr>
          <p:cNvSpPr txBox="1">
            <a:spLocks noChangeArrowheads="1"/>
          </p:cNvSpPr>
          <p:nvPr/>
        </p:nvSpPr>
        <p:spPr bwMode="auto">
          <a:xfrm>
            <a:off x="250825" y="981075"/>
            <a:ext cx="8372475"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图像的变位压缩存储格式将所给的象素点序列</a:t>
            </a:r>
            <a:r>
              <a:rPr lang="en-US" altLang="zh-CN" sz="2400">
                <a:solidFill>
                  <a:schemeClr val="tx1"/>
                </a:solidFill>
                <a:ea typeface="楷体_GB2312" panose="02010609030101010101" pitchFamily="49" charset="-122"/>
              </a:rPr>
              <a:t>{p1,p2,…,pn},0≤pi≤255</a:t>
            </a:r>
            <a:r>
              <a:rPr lang="zh-CN" altLang="en-US" sz="2400">
                <a:solidFill>
                  <a:schemeClr val="tx1"/>
                </a:solidFill>
                <a:ea typeface="楷体_GB2312" panose="02010609030101010101" pitchFamily="49" charset="-122"/>
              </a:rPr>
              <a:t>分割成</a:t>
            </a:r>
            <a:r>
              <a:rPr lang="en-US" altLang="zh-CN" sz="2400">
                <a:solidFill>
                  <a:schemeClr val="tx1"/>
                </a:solidFill>
                <a:ea typeface="楷体_GB2312" panose="02010609030101010101" pitchFamily="49" charset="-122"/>
              </a:rPr>
              <a:t>m</a:t>
            </a:r>
            <a:r>
              <a:rPr lang="zh-CN" altLang="en-US" sz="2400">
                <a:solidFill>
                  <a:schemeClr val="tx1"/>
                </a:solidFill>
                <a:ea typeface="楷体_GB2312" panose="02010609030101010101" pitchFamily="49" charset="-122"/>
              </a:rPr>
              <a:t>个连续段</a:t>
            </a:r>
            <a:r>
              <a:rPr lang="en-US" altLang="zh-CN" sz="2400">
                <a:solidFill>
                  <a:schemeClr val="tx1"/>
                </a:solidFill>
                <a:ea typeface="楷体_GB2312" panose="02010609030101010101" pitchFamily="49" charset="-122"/>
              </a:rPr>
              <a:t>S1,S2,…,Sm</a:t>
            </a:r>
            <a:r>
              <a:rPr lang="zh-CN" altLang="en-US" sz="2400">
                <a:solidFill>
                  <a:schemeClr val="tx1"/>
                </a:solidFill>
                <a:ea typeface="楷体_GB2312" panose="02010609030101010101" pitchFamily="49" charset="-122"/>
              </a:rPr>
              <a:t>。第</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个象素段</a:t>
            </a:r>
            <a:r>
              <a:rPr lang="en-US" altLang="zh-CN" sz="2400">
                <a:solidFill>
                  <a:schemeClr val="tx1"/>
                </a:solidFill>
                <a:ea typeface="楷体_GB2312" panose="02010609030101010101" pitchFamily="49" charset="-122"/>
              </a:rPr>
              <a:t>Si</a:t>
            </a:r>
            <a:r>
              <a:rPr lang="zh-CN" altLang="en-US" sz="2400">
                <a:solidFill>
                  <a:schemeClr val="tx1"/>
                </a:solidFill>
                <a:ea typeface="楷体_GB2312" panose="02010609030101010101" pitchFamily="49" charset="-122"/>
              </a:rPr>
              <a:t>中</a:t>
            </a:r>
            <a:r>
              <a:rPr lang="en-US" altLang="zh-CN" sz="2400">
                <a:solidFill>
                  <a:schemeClr val="tx1"/>
                </a:solidFill>
                <a:ea typeface="楷体_GB2312" panose="02010609030101010101" pitchFamily="49" charset="-122"/>
              </a:rPr>
              <a:t>(1≤i≤m)</a:t>
            </a:r>
            <a:r>
              <a:rPr lang="zh-CN" altLang="en-US" sz="2400">
                <a:solidFill>
                  <a:schemeClr val="tx1"/>
                </a:solidFill>
                <a:ea typeface="楷体_GB2312" panose="02010609030101010101" pitchFamily="49" charset="-122"/>
              </a:rPr>
              <a:t>，有</a:t>
            </a:r>
            <a:r>
              <a:rPr lang="en-US" altLang="zh-CN" sz="2400" i="1">
                <a:solidFill>
                  <a:schemeClr val="tx1"/>
                </a:solidFill>
                <a:ea typeface="楷体_GB2312" panose="02010609030101010101" pitchFamily="49" charset="-122"/>
              </a:rPr>
              <a:t>l</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个象素</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且该段中每个象素都只用</a:t>
            </a:r>
            <a:r>
              <a:rPr lang="en-US" altLang="zh-CN" sz="2400">
                <a:solidFill>
                  <a:schemeClr val="tx1"/>
                </a:solidFill>
                <a:ea typeface="楷体_GB2312" panose="02010609030101010101" pitchFamily="49" charset="-122"/>
              </a:rPr>
              <a:t>b[i]</a:t>
            </a:r>
            <a:r>
              <a:rPr lang="zh-CN" altLang="en-US" sz="2400">
                <a:solidFill>
                  <a:schemeClr val="tx1"/>
                </a:solidFill>
                <a:ea typeface="楷体_GB2312" panose="02010609030101010101" pitchFamily="49" charset="-122"/>
              </a:rPr>
              <a:t>位表示。设                  则第</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个象素段</a:t>
            </a:r>
            <a:r>
              <a:rPr lang="en-US" altLang="zh-CN" sz="2400">
                <a:solidFill>
                  <a:schemeClr val="tx1"/>
                </a:solidFill>
                <a:ea typeface="楷体_GB2312" panose="02010609030101010101" pitchFamily="49" charset="-122"/>
              </a:rPr>
              <a:t>Si</a:t>
            </a:r>
            <a:r>
              <a:rPr lang="zh-CN" altLang="en-US" sz="2400">
                <a:solidFill>
                  <a:schemeClr val="tx1"/>
                </a:solidFill>
                <a:ea typeface="楷体_GB2312" panose="02010609030101010101" pitchFamily="49" charset="-122"/>
              </a:rPr>
              <a:t>为</a:t>
            </a:r>
          </a:p>
          <a:p>
            <a:pPr algn="l" eaLnBrk="1" hangingPunct="1"/>
            <a:endParaRPr lang="zh-CN" altLang="en-US" sz="2400">
              <a:solidFill>
                <a:schemeClr val="tx1"/>
              </a:solidFill>
              <a:ea typeface="楷体_GB2312" panose="02010609030101010101" pitchFamily="49" charset="-122"/>
            </a:endParaRPr>
          </a:p>
          <a:p>
            <a:pPr algn="l" eaLnBrk="1" hangingPunct="1"/>
            <a:r>
              <a:rPr lang="zh-CN" altLang="en-US" sz="2400">
                <a:solidFill>
                  <a:schemeClr val="tx1"/>
                </a:solidFill>
                <a:ea typeface="楷体_GB2312" panose="02010609030101010101" pitchFamily="49" charset="-122"/>
              </a:rPr>
              <a:t>设                                ，则</a:t>
            </a:r>
            <a:r>
              <a:rPr lang="en-US" altLang="zh-CN" sz="2400">
                <a:solidFill>
                  <a:schemeClr val="tx1"/>
                </a:solidFill>
                <a:ea typeface="楷体_GB2312" panose="02010609030101010101" pitchFamily="49" charset="-122"/>
              </a:rPr>
              <a:t>hi</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b[i]</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8</a:t>
            </a:r>
            <a:r>
              <a:rPr lang="zh-CN" altLang="en-US" sz="2400">
                <a:solidFill>
                  <a:schemeClr val="tx1"/>
                </a:solidFill>
                <a:ea typeface="楷体_GB2312" panose="02010609030101010101" pitchFamily="49" charset="-122"/>
              </a:rPr>
              <a:t>。因此需要用</a:t>
            </a:r>
            <a:r>
              <a:rPr lang="en-US" altLang="zh-CN" sz="2400">
                <a:solidFill>
                  <a:schemeClr val="tx1"/>
                </a:solidFill>
                <a:ea typeface="楷体_GB2312" panose="02010609030101010101" pitchFamily="49" charset="-122"/>
              </a:rPr>
              <a:t>3</a:t>
            </a:r>
            <a:r>
              <a:rPr lang="zh-CN" altLang="en-US" sz="2400">
                <a:solidFill>
                  <a:schemeClr val="tx1"/>
                </a:solidFill>
                <a:ea typeface="楷体_GB2312" panose="02010609030101010101" pitchFamily="49" charset="-122"/>
              </a:rPr>
              <a:t>位表示</a:t>
            </a:r>
            <a:r>
              <a:rPr lang="en-US" altLang="zh-CN" sz="2400">
                <a:solidFill>
                  <a:schemeClr val="tx1"/>
                </a:solidFill>
                <a:ea typeface="楷体_GB2312" panose="02010609030101010101" pitchFamily="49" charset="-122"/>
              </a:rPr>
              <a:t>b[i],</a:t>
            </a:r>
            <a:r>
              <a:rPr lang="zh-CN" altLang="en-US" sz="2400">
                <a:solidFill>
                  <a:schemeClr val="tx1"/>
                </a:solidFill>
                <a:ea typeface="楷体_GB2312" panose="02010609030101010101" pitchFamily="49" charset="-122"/>
              </a:rPr>
              <a:t>如果限制</a:t>
            </a:r>
            <a:r>
              <a:rPr lang="en-US" altLang="zh-CN" sz="2400">
                <a:solidFill>
                  <a:schemeClr val="tx1"/>
                </a:solidFill>
                <a:ea typeface="楷体_GB2312" panose="02010609030101010101" pitchFamily="49" charset="-122"/>
              </a:rPr>
              <a:t>1</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l[i]</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255</a:t>
            </a:r>
            <a:r>
              <a:rPr lang="zh-CN" altLang="en-US" sz="2400">
                <a:solidFill>
                  <a:schemeClr val="tx1"/>
                </a:solidFill>
                <a:ea typeface="楷体_GB2312" panose="02010609030101010101" pitchFamily="49" charset="-122"/>
              </a:rPr>
              <a:t>，则需要用</a:t>
            </a:r>
            <a:r>
              <a:rPr lang="en-US" altLang="zh-CN" sz="2400">
                <a:solidFill>
                  <a:schemeClr val="tx1"/>
                </a:solidFill>
                <a:ea typeface="楷体_GB2312" panose="02010609030101010101" pitchFamily="49" charset="-122"/>
              </a:rPr>
              <a:t>8</a:t>
            </a:r>
            <a:r>
              <a:rPr lang="zh-CN" altLang="en-US" sz="2400">
                <a:solidFill>
                  <a:schemeClr val="tx1"/>
                </a:solidFill>
                <a:ea typeface="楷体_GB2312" panose="02010609030101010101" pitchFamily="49" charset="-122"/>
              </a:rPr>
              <a:t>位表示</a:t>
            </a:r>
            <a:r>
              <a:rPr lang="en-US" altLang="zh-CN" sz="2400">
                <a:solidFill>
                  <a:schemeClr val="tx1"/>
                </a:solidFill>
                <a:ea typeface="楷体_GB2312" panose="02010609030101010101" pitchFamily="49" charset="-122"/>
              </a:rPr>
              <a:t>l[i]</a:t>
            </a:r>
            <a:r>
              <a:rPr lang="zh-CN" altLang="en-US" sz="2400">
                <a:solidFill>
                  <a:schemeClr val="tx1"/>
                </a:solidFill>
                <a:ea typeface="楷体_GB2312" panose="02010609030101010101" pitchFamily="49" charset="-122"/>
              </a:rPr>
              <a:t>。因此，第</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个象素段所需的存储空间为</a:t>
            </a:r>
            <a:r>
              <a:rPr lang="en-US" altLang="zh-CN" sz="2400">
                <a:solidFill>
                  <a:schemeClr val="tx1"/>
                </a:solidFill>
                <a:ea typeface="楷体_GB2312" panose="02010609030101010101" pitchFamily="49" charset="-122"/>
              </a:rPr>
              <a:t>l[i]*b[i]+11</a:t>
            </a:r>
            <a:r>
              <a:rPr lang="zh-CN" altLang="en-US" sz="2400">
                <a:solidFill>
                  <a:schemeClr val="tx1"/>
                </a:solidFill>
                <a:ea typeface="楷体_GB2312" panose="02010609030101010101" pitchFamily="49" charset="-122"/>
              </a:rPr>
              <a:t>位。按此格式存储象素序列</a:t>
            </a:r>
            <a:r>
              <a:rPr lang="en-US" altLang="zh-CN" sz="2400">
                <a:solidFill>
                  <a:schemeClr val="tx1"/>
                </a:solidFill>
                <a:ea typeface="楷体_GB2312" panose="02010609030101010101" pitchFamily="49" charset="-122"/>
              </a:rPr>
              <a:t>{p1,p2,…,pn}</a:t>
            </a:r>
            <a:r>
              <a:rPr lang="zh-CN" altLang="en-US" sz="2400">
                <a:solidFill>
                  <a:schemeClr val="tx1"/>
                </a:solidFill>
                <a:ea typeface="楷体_GB2312" panose="02010609030101010101" pitchFamily="49" charset="-122"/>
              </a:rPr>
              <a:t>，需要                   位的存储空间。</a:t>
            </a:r>
          </a:p>
          <a:p>
            <a:pPr algn="l" eaLnBrk="1" hangingPunct="1"/>
            <a:r>
              <a:rPr lang="zh-CN" altLang="en-US" sz="2400">
                <a:solidFill>
                  <a:schemeClr val="tx1"/>
                </a:solidFill>
                <a:ea typeface="楷体_GB2312" panose="02010609030101010101" pitchFamily="49" charset="-122"/>
              </a:rPr>
              <a:t> </a:t>
            </a:r>
          </a:p>
          <a:p>
            <a:pPr algn="l" eaLnBrk="1" hangingPunct="1"/>
            <a:r>
              <a:rPr lang="zh-CN" altLang="en-US" sz="2400">
                <a:solidFill>
                  <a:schemeClr val="tx1"/>
                </a:solidFill>
                <a:latin typeface="黑体" panose="02010609060101010101" pitchFamily="49" charset="-122"/>
                <a:ea typeface="黑体" panose="02010609060101010101" pitchFamily="49" charset="-122"/>
              </a:rPr>
              <a:t>图像压缩问题要求确定象素序列</a:t>
            </a:r>
            <a:r>
              <a:rPr lang="en-US" altLang="zh-CN" sz="2400">
                <a:solidFill>
                  <a:schemeClr val="tx1"/>
                </a:solidFill>
                <a:latin typeface="黑体" panose="02010609060101010101" pitchFamily="49" charset="-122"/>
                <a:ea typeface="黑体" panose="02010609060101010101" pitchFamily="49" charset="-122"/>
              </a:rPr>
              <a:t>{p1,p2,</a:t>
            </a:r>
            <a:r>
              <a:rPr lang="en-US" altLang="zh-CN" sz="2400">
                <a:solidFill>
                  <a:schemeClr val="tx1"/>
                </a:solidFill>
                <a:ea typeface="黑体" panose="02010609060101010101" pitchFamily="49" charset="-122"/>
              </a:rPr>
              <a:t>…</a:t>
            </a:r>
            <a:r>
              <a:rPr lang="en-US" altLang="zh-CN" sz="2400">
                <a:solidFill>
                  <a:schemeClr val="tx1"/>
                </a:solidFill>
                <a:latin typeface="黑体" panose="02010609060101010101" pitchFamily="49" charset="-122"/>
                <a:ea typeface="黑体" panose="02010609060101010101" pitchFamily="49" charset="-122"/>
              </a:rPr>
              <a:t>,pn}</a:t>
            </a:r>
            <a:r>
              <a:rPr lang="zh-CN" altLang="en-US" sz="2400">
                <a:solidFill>
                  <a:schemeClr val="tx1"/>
                </a:solidFill>
                <a:latin typeface="黑体" panose="02010609060101010101" pitchFamily="49" charset="-122"/>
                <a:ea typeface="黑体" panose="02010609060101010101" pitchFamily="49" charset="-122"/>
              </a:rPr>
              <a:t>的最优分段，使得依此分段所需的存储空间最少。每个分段的长度不超过</a:t>
            </a:r>
            <a:r>
              <a:rPr lang="en-US" altLang="zh-CN" sz="2400">
                <a:solidFill>
                  <a:schemeClr val="tx1"/>
                </a:solidFill>
                <a:latin typeface="黑体" panose="02010609060101010101" pitchFamily="49" charset="-122"/>
                <a:ea typeface="黑体" panose="02010609060101010101" pitchFamily="49" charset="-122"/>
              </a:rPr>
              <a:t>256</a:t>
            </a:r>
            <a:r>
              <a:rPr lang="zh-CN" altLang="en-US" sz="2400">
                <a:solidFill>
                  <a:schemeClr val="tx1"/>
                </a:solidFill>
                <a:latin typeface="黑体" panose="02010609060101010101" pitchFamily="49" charset="-122"/>
                <a:ea typeface="黑体" panose="02010609060101010101" pitchFamily="49" charset="-122"/>
              </a:rPr>
              <a:t>位。</a:t>
            </a:r>
          </a:p>
        </p:txBody>
      </p:sp>
      <p:graphicFrame>
        <p:nvGraphicFramePr>
          <p:cNvPr id="33794" name="Object 4">
            <a:extLst>
              <a:ext uri="{FF2B5EF4-FFF2-40B4-BE49-F238E27FC236}">
                <a16:creationId xmlns:a16="http://schemas.microsoft.com/office/drawing/2014/main" id="{A822FD3F-31D2-4689-B0AE-4D0945FB27E7}"/>
              </a:ext>
            </a:extLst>
          </p:cNvPr>
          <p:cNvGraphicFramePr>
            <a:graphicFrameLocks noChangeAspect="1"/>
          </p:cNvGraphicFramePr>
          <p:nvPr/>
        </p:nvGraphicFramePr>
        <p:xfrm>
          <a:off x="2627313" y="1989138"/>
          <a:ext cx="1368425" cy="741362"/>
        </p:xfrm>
        <a:graphic>
          <a:graphicData uri="http://schemas.openxmlformats.org/presentationml/2006/ole">
            <mc:AlternateContent xmlns:mc="http://schemas.openxmlformats.org/markup-compatibility/2006">
              <mc:Choice xmlns:v="urn:schemas-microsoft-com:vml" Requires="v">
                <p:oleObj spid="_x0000_s33803" name="公式" r:id="rId3" imgW="787400" imgH="431800" progId="Equation.3">
                  <p:embed/>
                </p:oleObj>
              </mc:Choice>
              <mc:Fallback>
                <p:oleObj name="公式" r:id="rId3" imgW="7874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1989138"/>
                        <a:ext cx="1368425" cy="741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5" name="Object 5">
            <a:extLst>
              <a:ext uri="{FF2B5EF4-FFF2-40B4-BE49-F238E27FC236}">
                <a16:creationId xmlns:a16="http://schemas.microsoft.com/office/drawing/2014/main" id="{0C1B7188-79E9-48EC-BD97-BB4626B8B848}"/>
              </a:ext>
            </a:extLst>
          </p:cNvPr>
          <p:cNvGraphicFramePr>
            <a:graphicFrameLocks noChangeAspect="1"/>
          </p:cNvGraphicFramePr>
          <p:nvPr/>
        </p:nvGraphicFramePr>
        <p:xfrm>
          <a:off x="684213" y="2693988"/>
          <a:ext cx="2592387" cy="585787"/>
        </p:xfrm>
        <a:graphic>
          <a:graphicData uri="http://schemas.openxmlformats.org/presentationml/2006/ole">
            <mc:AlternateContent xmlns:mc="http://schemas.openxmlformats.org/markup-compatibility/2006">
              <mc:Choice xmlns:v="urn:schemas-microsoft-com:vml" Requires="v">
                <p:oleObj spid="_x0000_s33804" name="公式" r:id="rId5" imgW="1815840" imgH="406080" progId="Equation.3">
                  <p:embed/>
                </p:oleObj>
              </mc:Choice>
              <mc:Fallback>
                <p:oleObj name="公式" r:id="rId5" imgW="1815840" imgH="4060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693988"/>
                        <a:ext cx="2592387"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6" name="Object 6">
            <a:extLst>
              <a:ext uri="{FF2B5EF4-FFF2-40B4-BE49-F238E27FC236}">
                <a16:creationId xmlns:a16="http://schemas.microsoft.com/office/drawing/2014/main" id="{15BCDACD-06AF-4B1D-B306-5B29242CE08F}"/>
              </a:ext>
            </a:extLst>
          </p:cNvPr>
          <p:cNvGraphicFramePr>
            <a:graphicFrameLocks noChangeAspect="1"/>
          </p:cNvGraphicFramePr>
          <p:nvPr/>
        </p:nvGraphicFramePr>
        <p:xfrm>
          <a:off x="2987675" y="3860800"/>
          <a:ext cx="1655763" cy="642938"/>
        </p:xfrm>
        <a:graphic>
          <a:graphicData uri="http://schemas.openxmlformats.org/presentationml/2006/ole">
            <mc:AlternateContent xmlns:mc="http://schemas.openxmlformats.org/markup-compatibility/2006">
              <mc:Choice xmlns:v="urn:schemas-microsoft-com:vml" Requires="v">
                <p:oleObj spid="_x0000_s33805" name="公式" r:id="rId7" imgW="1104840" imgH="431640" progId="Equation.3">
                  <p:embed/>
                </p:oleObj>
              </mc:Choice>
              <mc:Fallback>
                <p:oleObj name="公式" r:id="rId7" imgW="1104840" imgH="4316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675" y="3860800"/>
                        <a:ext cx="1655763"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41824A4B-B369-45D1-9C77-7F80D62AB50F}"/>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64287809-907F-407D-9798-6A88B7F633C0}" type="slidenum">
              <a:rPr lang="zh-CN" altLang="en-US">
                <a:solidFill>
                  <a:schemeClr val="tx1"/>
                </a:solidFill>
                <a:latin typeface="Times New Roman" panose="02020603050405020304" pitchFamily="18" charset="0"/>
                <a:ea typeface="宋体" panose="02010600030101010101" pitchFamily="2" charset="-122"/>
              </a:rPr>
              <a:pPr eaLnBrk="1" hangingPunct="1"/>
              <a:t>107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00386" name="Rectangle 2">
            <a:extLst>
              <a:ext uri="{FF2B5EF4-FFF2-40B4-BE49-F238E27FC236}">
                <a16:creationId xmlns:a16="http://schemas.microsoft.com/office/drawing/2014/main" id="{C54BCEEB-6DE6-49DB-BF99-8FE41807D4D3}"/>
              </a:ext>
            </a:extLst>
          </p:cNvPr>
          <p:cNvSpPr>
            <a:spLocks noChangeArrowheads="1"/>
          </p:cNvSpPr>
          <p:nvPr/>
        </p:nvSpPr>
        <p:spPr bwMode="auto">
          <a:xfrm>
            <a:off x="611188" y="0"/>
            <a:ext cx="7345362" cy="795338"/>
          </a:xfrm>
          <a:prstGeom prst="rect">
            <a:avLst/>
          </a:prstGeom>
          <a:noFill/>
          <a:ln w="9525">
            <a:noFill/>
            <a:miter lim="800000"/>
            <a:headEnd/>
            <a:tailEnd/>
          </a:ln>
          <a:effectLst/>
        </p:spPr>
        <p:txBody>
          <a:bodyPr anchor="b"/>
          <a:lstStyle/>
          <a:p>
            <a:pPr>
              <a:defRPr/>
            </a:pPr>
            <a:r>
              <a:rPr kumimoji="1" lang="zh-CN" altLang="en-US" sz="4000" b="1">
                <a:solidFill>
                  <a:srgbClr val="663300"/>
                </a:solidFill>
                <a:effectLst>
                  <a:outerShdw blurRad="38100" dist="38100" dir="2700000" algn="tl">
                    <a:srgbClr val="C0C0C0"/>
                  </a:outerShdw>
                </a:effectLst>
                <a:latin typeface="Times New Roman" charset="0"/>
                <a:ea typeface="黑体" pitchFamily="2" charset="-122"/>
              </a:rPr>
              <a:t>图像压缩</a:t>
            </a:r>
            <a:endParaRPr kumimoji="1" lang="ja-JP" altLang="en-US" sz="4000" b="1">
              <a:solidFill>
                <a:srgbClr val="663300"/>
              </a:solidFill>
              <a:effectLst>
                <a:outerShdw blurRad="38100" dist="38100" dir="2700000" algn="tl">
                  <a:srgbClr val="C0C0C0"/>
                </a:outerShdw>
              </a:effectLst>
              <a:latin typeface="Times New Roman" charset="0"/>
              <a:ea typeface="黑体" pitchFamily="2" charset="-122"/>
            </a:endParaRPr>
          </a:p>
        </p:txBody>
      </p:sp>
      <p:sp>
        <p:nvSpPr>
          <p:cNvPr id="34822" name="Text Box 3">
            <a:extLst>
              <a:ext uri="{FF2B5EF4-FFF2-40B4-BE49-F238E27FC236}">
                <a16:creationId xmlns:a16="http://schemas.microsoft.com/office/drawing/2014/main" id="{CFC1EBBA-F28A-4F46-B9C6-F896ACB239CB}"/>
              </a:ext>
            </a:extLst>
          </p:cNvPr>
          <p:cNvSpPr txBox="1">
            <a:spLocks noChangeArrowheads="1"/>
          </p:cNvSpPr>
          <p:nvPr/>
        </p:nvSpPr>
        <p:spPr bwMode="auto">
          <a:xfrm>
            <a:off x="158750" y="1000125"/>
            <a:ext cx="86614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设</a:t>
            </a:r>
            <a:r>
              <a:rPr lang="en-US" altLang="zh-CN" sz="2400" i="1">
                <a:solidFill>
                  <a:schemeClr val="tx1"/>
                </a:solidFill>
                <a:ea typeface="楷体_GB2312" panose="02010609030101010101" pitchFamily="49" charset="-122"/>
              </a:rPr>
              <a:t>l</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b[i]</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{p1,p2,…,pn}</a:t>
            </a:r>
            <a:r>
              <a:rPr lang="zh-CN" altLang="en-US" sz="2400">
                <a:solidFill>
                  <a:schemeClr val="tx1"/>
                </a:solidFill>
                <a:ea typeface="楷体_GB2312" panose="02010609030101010101" pitchFamily="49" charset="-122"/>
              </a:rPr>
              <a:t>的最优分段。显而易见，</a:t>
            </a:r>
            <a:r>
              <a:rPr lang="en-US" altLang="zh-CN" sz="2400" i="1">
                <a:solidFill>
                  <a:schemeClr val="tx1"/>
                </a:solidFill>
                <a:ea typeface="楷体_GB2312" panose="02010609030101010101" pitchFamily="49" charset="-122"/>
              </a:rPr>
              <a:t>l</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b[1]</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{p</a:t>
            </a:r>
            <a:r>
              <a:rPr lang="en-US" altLang="zh-CN" sz="2400" baseline="-25000">
                <a:solidFill>
                  <a:schemeClr val="tx1"/>
                </a:solidFill>
                <a:ea typeface="楷体_GB2312" panose="02010609030101010101" pitchFamily="49" charset="-122"/>
              </a:rPr>
              <a:t>1</a:t>
            </a:r>
            <a:r>
              <a:rPr lang="en-US" altLang="zh-CN" sz="2400">
                <a:solidFill>
                  <a:schemeClr val="tx1"/>
                </a:solidFill>
                <a:ea typeface="楷体_GB2312" panose="02010609030101010101" pitchFamily="49" charset="-122"/>
              </a:rPr>
              <a:t>,…,p</a:t>
            </a:r>
            <a:r>
              <a:rPr lang="en-US" altLang="zh-CN" sz="2400" baseline="-25000">
                <a:solidFill>
                  <a:schemeClr val="tx1"/>
                </a:solidFill>
                <a:ea typeface="楷体_GB2312" panose="02010609030101010101" pitchFamily="49" charset="-122"/>
              </a:rPr>
              <a:t>l[1]</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的最优分段，且</a:t>
            </a:r>
            <a:r>
              <a:rPr lang="en-US" altLang="zh-CN" sz="2400" i="1">
                <a:solidFill>
                  <a:schemeClr val="tx1"/>
                </a:solidFill>
                <a:ea typeface="楷体_GB2312" panose="02010609030101010101" pitchFamily="49" charset="-122"/>
              </a:rPr>
              <a:t>l</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b[i]</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{p</a:t>
            </a:r>
            <a:r>
              <a:rPr lang="en-US" altLang="zh-CN" sz="2400" baseline="-25000">
                <a:solidFill>
                  <a:schemeClr val="tx1"/>
                </a:solidFill>
                <a:ea typeface="楷体_GB2312" panose="02010609030101010101" pitchFamily="49" charset="-122"/>
              </a:rPr>
              <a:t>l[1]+1</a:t>
            </a:r>
            <a:r>
              <a:rPr lang="en-US" altLang="zh-CN" sz="2400">
                <a:solidFill>
                  <a:schemeClr val="tx1"/>
                </a:solidFill>
                <a:ea typeface="楷体_GB2312" panose="02010609030101010101" pitchFamily="49" charset="-122"/>
              </a:rPr>
              <a:t>,…,p</a:t>
            </a:r>
            <a:r>
              <a:rPr lang="en-US" altLang="zh-CN" sz="2400" baseline="-25000">
                <a:solidFill>
                  <a:schemeClr val="tx1"/>
                </a:solidFill>
                <a:ea typeface="楷体_GB2312" panose="02010609030101010101" pitchFamily="49" charset="-122"/>
              </a:rPr>
              <a:t>n</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的最优分段。即图像压缩问题满足最优子结构性质。</a:t>
            </a:r>
          </a:p>
          <a:p>
            <a:pPr algn="l" eaLnBrk="1" hangingPunct="1"/>
            <a:r>
              <a:rPr lang="zh-CN" altLang="en-US" sz="2400">
                <a:solidFill>
                  <a:schemeClr val="tx1"/>
                </a:solidFill>
                <a:ea typeface="楷体_GB2312" panose="02010609030101010101" pitchFamily="49" charset="-122"/>
              </a:rPr>
              <a:t>设</a:t>
            </a:r>
            <a:r>
              <a:rPr lang="en-US" altLang="zh-CN" sz="2400">
                <a:solidFill>
                  <a:schemeClr val="tx1"/>
                </a:solidFill>
                <a:ea typeface="楷体_GB2312" panose="02010609030101010101" pitchFamily="49" charset="-122"/>
              </a:rPr>
              <a:t>s[i]</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1≤i≤n</a:t>
            </a:r>
            <a:r>
              <a:rPr lang="zh-CN" altLang="en-US" sz="2400">
                <a:solidFill>
                  <a:schemeClr val="tx1"/>
                </a:solidFill>
                <a:ea typeface="楷体_GB2312" panose="02010609030101010101" pitchFamily="49" charset="-122"/>
              </a:rPr>
              <a:t>，是象素序列</a:t>
            </a:r>
            <a:r>
              <a:rPr lang="en-US" altLang="zh-CN" sz="2400">
                <a:solidFill>
                  <a:schemeClr val="tx1"/>
                </a:solidFill>
                <a:ea typeface="楷体_GB2312" panose="02010609030101010101" pitchFamily="49" charset="-122"/>
              </a:rPr>
              <a:t>{p1,…,pn}</a:t>
            </a:r>
            <a:r>
              <a:rPr lang="zh-CN" altLang="en-US" sz="2400">
                <a:solidFill>
                  <a:schemeClr val="tx1"/>
                </a:solidFill>
                <a:ea typeface="楷体_GB2312" panose="02010609030101010101" pitchFamily="49" charset="-122"/>
              </a:rPr>
              <a:t>的最优分段所需的存储位数。由最优子结构性质易知：</a:t>
            </a:r>
          </a:p>
          <a:p>
            <a:pPr algn="l" eaLnBrk="1" hangingPunct="1"/>
            <a:endParaRPr lang="zh-CN" altLang="en-US" sz="2400">
              <a:solidFill>
                <a:schemeClr val="tx1"/>
              </a:solidFill>
              <a:ea typeface="楷体_GB2312" panose="02010609030101010101" pitchFamily="49" charset="-122"/>
            </a:endParaRPr>
          </a:p>
          <a:p>
            <a:pPr algn="l" eaLnBrk="1" hangingPunct="1"/>
            <a:endParaRPr lang="zh-CN" altLang="en-US" sz="2400">
              <a:solidFill>
                <a:schemeClr val="tx1"/>
              </a:solidFill>
              <a:ea typeface="楷体_GB2312" panose="02010609030101010101" pitchFamily="49" charset="-122"/>
            </a:endParaRPr>
          </a:p>
          <a:p>
            <a:pPr algn="l" eaLnBrk="1" hangingPunct="1"/>
            <a:endParaRPr lang="zh-CN" altLang="en-US" sz="2400">
              <a:solidFill>
                <a:schemeClr val="tx1"/>
              </a:solidFill>
              <a:ea typeface="楷体_GB2312" panose="02010609030101010101" pitchFamily="49" charset="-122"/>
            </a:endParaRPr>
          </a:p>
          <a:p>
            <a:pPr algn="l" eaLnBrk="1" hangingPunct="1"/>
            <a:endParaRPr lang="zh-CN" altLang="en-US" sz="2400">
              <a:solidFill>
                <a:schemeClr val="tx1"/>
              </a:solidFill>
              <a:ea typeface="楷体_GB2312" panose="02010609030101010101" pitchFamily="49" charset="-122"/>
            </a:endParaRPr>
          </a:p>
          <a:p>
            <a:pPr algn="l" eaLnBrk="1" hangingPunct="1"/>
            <a:r>
              <a:rPr lang="zh-CN" altLang="en-US" sz="2400">
                <a:solidFill>
                  <a:schemeClr val="tx1"/>
                </a:solidFill>
                <a:ea typeface="楷体_GB2312" panose="02010609030101010101" pitchFamily="49" charset="-122"/>
              </a:rPr>
              <a:t>其中</a:t>
            </a:r>
          </a:p>
        </p:txBody>
      </p:sp>
      <p:sp>
        <p:nvSpPr>
          <p:cNvPr id="34823" name="Rectangle 4">
            <a:extLst>
              <a:ext uri="{FF2B5EF4-FFF2-40B4-BE49-F238E27FC236}">
                <a16:creationId xmlns:a16="http://schemas.microsoft.com/office/drawing/2014/main" id="{2FE8BEC6-9749-450F-92D9-77AA579861E2}"/>
              </a:ext>
            </a:extLst>
          </p:cNvPr>
          <p:cNvSpPr>
            <a:spLocks noChangeArrowheads="1"/>
          </p:cNvSpPr>
          <p:nvPr/>
        </p:nvSpPr>
        <p:spPr bwMode="auto">
          <a:xfrm>
            <a:off x="0" y="328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34818" name="Object 5">
            <a:extLst>
              <a:ext uri="{FF2B5EF4-FFF2-40B4-BE49-F238E27FC236}">
                <a16:creationId xmlns:a16="http://schemas.microsoft.com/office/drawing/2014/main" id="{5BBBCF9E-FD24-4CCA-939D-20C235690C2A}"/>
              </a:ext>
            </a:extLst>
          </p:cNvPr>
          <p:cNvGraphicFramePr>
            <a:graphicFrameLocks noChangeAspect="1"/>
          </p:cNvGraphicFramePr>
          <p:nvPr/>
        </p:nvGraphicFramePr>
        <p:xfrm>
          <a:off x="755650" y="2997200"/>
          <a:ext cx="7056438" cy="652463"/>
        </p:xfrm>
        <a:graphic>
          <a:graphicData uri="http://schemas.openxmlformats.org/presentationml/2006/ole">
            <mc:AlternateContent xmlns:mc="http://schemas.openxmlformats.org/markup-compatibility/2006">
              <mc:Choice xmlns:v="urn:schemas-microsoft-com:vml" Requires="v">
                <p:oleObj spid="_x0000_s34828" name="公式" r:id="rId3" imgW="3187700" imgH="292100" progId="Equation.3">
                  <p:embed/>
                </p:oleObj>
              </mc:Choice>
              <mc:Fallback>
                <p:oleObj name="公式" r:id="rId3" imgW="3187700" imgH="2921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997200"/>
                        <a:ext cx="7056438"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4" name="Rectangle 6">
            <a:extLst>
              <a:ext uri="{FF2B5EF4-FFF2-40B4-BE49-F238E27FC236}">
                <a16:creationId xmlns:a16="http://schemas.microsoft.com/office/drawing/2014/main" id="{C6A2B94E-C9EF-4383-9E83-3EDD88211EE2}"/>
              </a:ext>
            </a:extLst>
          </p:cNvPr>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34819" name="Object 7">
            <a:extLst>
              <a:ext uri="{FF2B5EF4-FFF2-40B4-BE49-F238E27FC236}">
                <a16:creationId xmlns:a16="http://schemas.microsoft.com/office/drawing/2014/main" id="{D35866D4-AE90-4BE7-8D4D-074A573EF8DD}"/>
              </a:ext>
            </a:extLst>
          </p:cNvPr>
          <p:cNvGraphicFramePr>
            <a:graphicFrameLocks noChangeAspect="1"/>
          </p:cNvGraphicFramePr>
          <p:nvPr/>
        </p:nvGraphicFramePr>
        <p:xfrm>
          <a:off x="1042988" y="4149725"/>
          <a:ext cx="3860800" cy="773113"/>
        </p:xfrm>
        <a:graphic>
          <a:graphicData uri="http://schemas.openxmlformats.org/presentationml/2006/ole">
            <mc:AlternateContent xmlns:mc="http://schemas.openxmlformats.org/markup-compatibility/2006">
              <mc:Choice xmlns:v="urn:schemas-microsoft-com:vml" Requires="v">
                <p:oleObj spid="_x0000_s34829" name="公式" r:id="rId5" imgW="2019240" imgH="406080" progId="Equation.3">
                  <p:embed/>
                </p:oleObj>
              </mc:Choice>
              <mc:Fallback>
                <p:oleObj name="公式" r:id="rId5" imgW="2019240" imgH="4060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4149725"/>
                        <a:ext cx="3860800"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0392" name="Text Box 8">
            <a:extLst>
              <a:ext uri="{FF2B5EF4-FFF2-40B4-BE49-F238E27FC236}">
                <a16:creationId xmlns:a16="http://schemas.microsoft.com/office/drawing/2014/main" id="{A04957B4-AF54-45E9-B6F5-1C7EC8CAF38E}"/>
              </a:ext>
            </a:extLst>
          </p:cNvPr>
          <p:cNvSpPr txBox="1">
            <a:spLocks noChangeArrowheads="1"/>
          </p:cNvSpPr>
          <p:nvPr/>
        </p:nvSpPr>
        <p:spPr bwMode="auto">
          <a:xfrm>
            <a:off x="755650" y="5013325"/>
            <a:ext cx="7559675" cy="1603375"/>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latin typeface="Verdana" panose="020B0604030504040204" pitchFamily="34" charset="0"/>
                <a:ea typeface="黑体" panose="02010609060101010101" pitchFamily="49" charset="-122"/>
              </a:rPr>
              <a:t>算法复杂度分析：</a:t>
            </a:r>
          </a:p>
          <a:p>
            <a:pPr algn="l" eaLnBrk="1" hangingPunct="1"/>
            <a:r>
              <a:rPr lang="zh-CN" altLang="en-US" sz="2400">
                <a:solidFill>
                  <a:schemeClr val="tx1"/>
                </a:solidFill>
                <a:ea typeface="楷体_GB2312" panose="02010609030101010101" pitchFamily="49" charset="-122"/>
              </a:rPr>
              <a:t>由于算法</a:t>
            </a:r>
            <a:r>
              <a:rPr lang="en-US" altLang="zh-CN" sz="2400" b="1">
                <a:solidFill>
                  <a:schemeClr val="tx1"/>
                </a:solidFill>
                <a:ea typeface="楷体_GB2312" panose="02010609030101010101" pitchFamily="49" charset="-122"/>
              </a:rPr>
              <a:t>compress</a:t>
            </a:r>
            <a:r>
              <a:rPr lang="zh-CN" altLang="en-US" sz="2400">
                <a:solidFill>
                  <a:schemeClr val="tx1"/>
                </a:solidFill>
                <a:ea typeface="楷体_GB2312" panose="02010609030101010101" pitchFamily="49" charset="-122"/>
              </a:rPr>
              <a:t>中对</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的循环次数不超这</a:t>
            </a:r>
            <a:r>
              <a:rPr lang="en-US" altLang="zh-CN" sz="2400">
                <a:solidFill>
                  <a:schemeClr val="tx1"/>
                </a:solidFill>
                <a:ea typeface="楷体_GB2312" panose="02010609030101010101" pitchFamily="49" charset="-122"/>
              </a:rPr>
              <a:t>256</a:t>
            </a:r>
            <a:r>
              <a:rPr lang="zh-CN" altLang="en-US" sz="2400">
                <a:solidFill>
                  <a:schemeClr val="tx1"/>
                </a:solidFill>
                <a:ea typeface="楷体_GB2312" panose="02010609030101010101" pitchFamily="49" charset="-122"/>
              </a:rPr>
              <a:t>，故对每一个确定的</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，可在时间</a:t>
            </a:r>
            <a:r>
              <a:rPr lang="en-US" altLang="zh-CN" sz="2400">
                <a:solidFill>
                  <a:schemeClr val="tx1"/>
                </a:solidFill>
                <a:ea typeface="楷体_GB2312" panose="02010609030101010101" pitchFamily="49" charset="-122"/>
              </a:rPr>
              <a:t>O(1)</a:t>
            </a:r>
            <a:r>
              <a:rPr lang="zh-CN" altLang="en-US" sz="2400">
                <a:solidFill>
                  <a:schemeClr val="tx1"/>
                </a:solidFill>
                <a:ea typeface="楷体_GB2312" panose="02010609030101010101" pitchFamily="49" charset="-122"/>
              </a:rPr>
              <a:t>内完成的计算。因此整个算法所需的计算时间为</a:t>
            </a:r>
            <a:r>
              <a:rPr lang="en-US" altLang="zh-CN" sz="2400">
                <a:solidFill>
                  <a:schemeClr val="tx1"/>
                </a:solidFill>
                <a:ea typeface="楷体_GB2312" panose="02010609030101010101" pitchFamily="49" charset="-122"/>
              </a:rPr>
              <a:t>O(n)</a:t>
            </a:r>
            <a:r>
              <a:rPr lang="zh-CN" altLang="en-US" sz="2400">
                <a:solidFill>
                  <a:schemeClr val="tx1"/>
                </a:solidFill>
                <a:ea typeface="楷体_GB2312" panose="02010609030101010101" pitchFamily="49" charset="-122"/>
              </a:rPr>
              <a:t>。 </a:t>
            </a:r>
            <a:endParaRPr lang="en-US" altLang="zh-CN" sz="2400">
              <a:solidFill>
                <a:schemeClr val="tx1"/>
              </a:solidFill>
              <a:ea typeface="楷体_GB2312" panose="0201060903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0392"/>
                                        </p:tgtEl>
                                        <p:attrNameLst>
                                          <p:attrName>style.visibility</p:attrName>
                                        </p:attrNameLst>
                                      </p:cBhvr>
                                      <p:to>
                                        <p:strVal val="visible"/>
                                      </p:to>
                                    </p:set>
                                    <p:animEffect transition="in" filter="blinds(horizontal)">
                                      <p:cBhvr>
                                        <p:cTn id="7" dur="500"/>
                                        <p:tgtEl>
                                          <p:spTgt spid="400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92"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70E50411-99B5-4E8C-B908-5444FC429382}"/>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63BCC7D9-EE77-4974-9948-F13163F665CB}" type="slidenum">
              <a:rPr lang="zh-CN" altLang="en-US">
                <a:solidFill>
                  <a:schemeClr val="tx1"/>
                </a:solidFill>
                <a:latin typeface="Times New Roman" panose="02020603050405020304" pitchFamily="18" charset="0"/>
                <a:ea typeface="宋体" panose="02010600030101010101" pitchFamily="2" charset="-122"/>
              </a:rPr>
              <a:pPr eaLnBrk="1" hangingPunct="1"/>
              <a:t>108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01410" name="Rectangle 2">
            <a:extLst>
              <a:ext uri="{FF2B5EF4-FFF2-40B4-BE49-F238E27FC236}">
                <a16:creationId xmlns:a16="http://schemas.microsoft.com/office/drawing/2014/main" id="{243C27A0-9624-4068-A897-3373843C2894}"/>
              </a:ext>
            </a:extLst>
          </p:cNvPr>
          <p:cNvSpPr>
            <a:spLocks noGrp="1" noChangeArrowheads="1"/>
          </p:cNvSpPr>
          <p:nvPr>
            <p:ph type="title"/>
          </p:nvPr>
        </p:nvSpPr>
        <p:spPr>
          <a:xfrm>
            <a:off x="838200" y="152400"/>
            <a:ext cx="7772400" cy="1143000"/>
          </a:xfrm>
        </p:spPr>
        <p:txBody>
          <a:bodyPr/>
          <a:lstStyle/>
          <a:p>
            <a:pPr eaLnBrk="1" hangingPunct="1">
              <a:defRPr/>
            </a:pPr>
            <a:r>
              <a:rPr lang="zh-CN" altLang="en-US" sz="4000">
                <a:effectLst>
                  <a:outerShdw blurRad="38100" dist="38100" dir="2700000" algn="tl">
                    <a:srgbClr val="C0C0C0"/>
                  </a:outerShdw>
                </a:effectLst>
                <a:ea typeface="黑体" pitchFamily="2" charset="-122"/>
              </a:rPr>
              <a:t>电路布线</a:t>
            </a:r>
          </a:p>
        </p:txBody>
      </p:sp>
      <p:sp>
        <p:nvSpPr>
          <p:cNvPr id="186372" name="Text Box 3">
            <a:extLst>
              <a:ext uri="{FF2B5EF4-FFF2-40B4-BE49-F238E27FC236}">
                <a16:creationId xmlns:a16="http://schemas.microsoft.com/office/drawing/2014/main" id="{BA570DE3-DB4B-41B6-A21B-74E68E70A867}"/>
              </a:ext>
            </a:extLst>
          </p:cNvPr>
          <p:cNvSpPr txBox="1">
            <a:spLocks noChangeArrowheads="1"/>
          </p:cNvSpPr>
          <p:nvPr/>
        </p:nvSpPr>
        <p:spPr bwMode="auto">
          <a:xfrm>
            <a:off x="303213" y="1071563"/>
            <a:ext cx="84455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在一块电路板的上、下</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端分别有</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个接线柱。根据电路设计，要求用导线</a:t>
            </a:r>
            <a:r>
              <a:rPr lang="en-US" altLang="zh-CN" sz="2400">
                <a:solidFill>
                  <a:schemeClr val="tx1"/>
                </a:solidFill>
                <a:ea typeface="楷体_GB2312" panose="02010609030101010101" pitchFamily="49" charset="-122"/>
              </a:rPr>
              <a:t>(i,π(i))</a:t>
            </a:r>
            <a:r>
              <a:rPr lang="zh-CN" altLang="en-US" sz="2400">
                <a:solidFill>
                  <a:schemeClr val="tx1"/>
                </a:solidFill>
                <a:ea typeface="楷体_GB2312" panose="02010609030101010101" pitchFamily="49" charset="-122"/>
              </a:rPr>
              <a:t>将上端接线柱与下端接线柱相连，如图所示。其中</a:t>
            </a:r>
            <a:r>
              <a:rPr lang="en-US" altLang="en-US" sz="2400">
                <a:solidFill>
                  <a:schemeClr val="tx1"/>
                </a:solidFill>
                <a:ea typeface="楷体_GB2312" panose="02010609030101010101" pitchFamily="49" charset="-122"/>
              </a:rPr>
              <a:t>π</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{1,2,…,n}</a:t>
            </a:r>
            <a:r>
              <a:rPr lang="zh-CN" altLang="en-US" sz="2400">
                <a:solidFill>
                  <a:schemeClr val="tx1"/>
                </a:solidFill>
                <a:ea typeface="楷体_GB2312" panose="02010609030101010101" pitchFamily="49" charset="-122"/>
              </a:rPr>
              <a:t>的一个排列。导线</a:t>
            </a:r>
            <a:r>
              <a:rPr lang="en-US" altLang="zh-CN" sz="2400">
                <a:solidFill>
                  <a:schemeClr val="tx1"/>
                </a:solidFill>
                <a:ea typeface="楷体_GB2312" panose="02010609030101010101" pitchFamily="49" charset="-122"/>
              </a:rPr>
              <a:t>(i,π(i))</a:t>
            </a:r>
            <a:r>
              <a:rPr lang="zh-CN" altLang="en-US" sz="2400">
                <a:solidFill>
                  <a:schemeClr val="tx1"/>
                </a:solidFill>
                <a:ea typeface="楷体_GB2312" panose="02010609030101010101" pitchFamily="49" charset="-122"/>
              </a:rPr>
              <a:t>称为该电路板上的第</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条连线。对于任何</a:t>
            </a:r>
            <a:r>
              <a:rPr lang="en-US" altLang="zh-CN" sz="2400">
                <a:solidFill>
                  <a:schemeClr val="tx1"/>
                </a:solidFill>
                <a:ea typeface="楷体_GB2312" panose="02010609030101010101" pitchFamily="49" charset="-122"/>
              </a:rPr>
              <a:t>1≤i&lt;j≤n</a:t>
            </a:r>
            <a:r>
              <a:rPr lang="zh-CN" altLang="en-US" sz="2400">
                <a:solidFill>
                  <a:schemeClr val="tx1"/>
                </a:solidFill>
                <a:ea typeface="楷体_GB2312" panose="02010609030101010101" pitchFamily="49" charset="-122"/>
              </a:rPr>
              <a:t>，第</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条连线和第</a:t>
            </a:r>
            <a:r>
              <a:rPr lang="en-US" altLang="zh-CN" sz="24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条连线相交的充分且必要的条件是</a:t>
            </a:r>
            <a:r>
              <a:rPr lang="en-US" altLang="zh-CN" sz="2400">
                <a:solidFill>
                  <a:schemeClr val="tx1"/>
                </a:solidFill>
                <a:ea typeface="楷体_GB2312" panose="02010609030101010101" pitchFamily="49" charset="-122"/>
              </a:rPr>
              <a:t>π(i)&gt;π(j)</a:t>
            </a:r>
            <a:r>
              <a:rPr lang="zh-CN" altLang="en-US" sz="2400">
                <a:solidFill>
                  <a:schemeClr val="tx1"/>
                </a:solidFill>
                <a:ea typeface="楷体_GB2312" panose="02010609030101010101" pitchFamily="49" charset="-122"/>
              </a:rPr>
              <a:t>。</a:t>
            </a:r>
          </a:p>
          <a:p>
            <a:pPr algn="l" eaLnBrk="1" hangingPunct="1"/>
            <a:r>
              <a:rPr lang="zh-CN" altLang="en-US" sz="2400">
                <a:solidFill>
                  <a:schemeClr val="tx1"/>
                </a:solidFill>
                <a:ea typeface="黑体" panose="02010609060101010101" pitchFamily="49" charset="-122"/>
              </a:rPr>
              <a:t>电路布线问题要确定将哪些连线安排在第一层上，使得该层上有尽可能多的连线。换句话说，该问题要求确定导线集</a:t>
            </a:r>
            <a:r>
              <a:rPr lang="en-US" altLang="zh-CN" sz="2400">
                <a:solidFill>
                  <a:schemeClr val="tx1"/>
                </a:solidFill>
                <a:ea typeface="黑体" panose="02010609060101010101" pitchFamily="49" charset="-122"/>
              </a:rPr>
              <a:t>Nets={(i,</a:t>
            </a:r>
            <a:r>
              <a:rPr lang="en-US" altLang="en-US" sz="2400">
                <a:solidFill>
                  <a:schemeClr val="tx1"/>
                </a:solidFill>
                <a:ea typeface="楷体_GB2312" panose="02010609030101010101" pitchFamily="49" charset="-122"/>
              </a:rPr>
              <a:t>π</a:t>
            </a:r>
            <a:r>
              <a:rPr lang="en-US" altLang="zh-CN" sz="2400">
                <a:solidFill>
                  <a:schemeClr val="tx1"/>
                </a:solidFill>
                <a:ea typeface="楷体_GB2312" panose="02010609030101010101" pitchFamily="49" charset="-122"/>
              </a:rPr>
              <a:t>(i)),1≤i≤n}</a:t>
            </a:r>
            <a:r>
              <a:rPr lang="zh-CN" altLang="en-US" sz="2400">
                <a:solidFill>
                  <a:schemeClr val="tx1"/>
                </a:solidFill>
                <a:ea typeface="黑体" panose="02010609060101010101" pitchFamily="49" charset="-122"/>
              </a:rPr>
              <a:t>的最大不相交子集。</a:t>
            </a:r>
            <a:r>
              <a:rPr lang="zh-CN" altLang="en-US" sz="2400">
                <a:solidFill>
                  <a:schemeClr val="tx1"/>
                </a:solidFill>
                <a:ea typeface="楷体_GB2312" panose="02010609030101010101" pitchFamily="49" charset="-122"/>
              </a:rPr>
              <a:t> </a:t>
            </a:r>
          </a:p>
        </p:txBody>
      </p:sp>
      <p:pic>
        <p:nvPicPr>
          <p:cNvPr id="186373" name="Picture 4" descr="t35">
            <a:extLst>
              <a:ext uri="{FF2B5EF4-FFF2-40B4-BE49-F238E27FC236}">
                <a16:creationId xmlns:a16="http://schemas.microsoft.com/office/drawing/2014/main" id="{1D39ABDC-E9B3-4D55-86C3-8BF015DB5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4292600"/>
            <a:ext cx="5040313"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a:extLst>
              <a:ext uri="{FF2B5EF4-FFF2-40B4-BE49-F238E27FC236}">
                <a16:creationId xmlns:a16="http://schemas.microsoft.com/office/drawing/2014/main" id="{E3CB58F7-CBFE-4329-9208-7E64E48AF673}"/>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ABC48D69-B7C7-46BF-A3C9-BBDC343DE002}" type="slidenum">
              <a:rPr lang="zh-CN" altLang="en-US">
                <a:solidFill>
                  <a:schemeClr val="tx1"/>
                </a:solidFill>
                <a:latin typeface="Times New Roman" panose="02020603050405020304" pitchFamily="18" charset="0"/>
                <a:ea typeface="宋体" panose="02010600030101010101" pitchFamily="2" charset="-122"/>
              </a:rPr>
              <a:pPr eaLnBrk="1" hangingPunct="1"/>
              <a:t>109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5851" name="Text Box 2">
            <a:extLst>
              <a:ext uri="{FF2B5EF4-FFF2-40B4-BE49-F238E27FC236}">
                <a16:creationId xmlns:a16="http://schemas.microsoft.com/office/drawing/2014/main" id="{D9543149-6616-47D1-B619-3A1304D47302}"/>
              </a:ext>
            </a:extLst>
          </p:cNvPr>
          <p:cNvSpPr txBox="1">
            <a:spLocks noChangeArrowheads="1"/>
          </p:cNvSpPr>
          <p:nvPr/>
        </p:nvSpPr>
        <p:spPr bwMode="auto">
          <a:xfrm>
            <a:off x="250825" y="927100"/>
            <a:ext cx="8353425"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marL="457200" indent="-457200"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记                                                       。</a:t>
            </a:r>
            <a:r>
              <a:rPr lang="en-US" altLang="zh-CN" sz="2400">
                <a:solidFill>
                  <a:schemeClr val="tx1"/>
                </a:solidFill>
                <a:ea typeface="楷体_GB2312" panose="02010609030101010101" pitchFamily="49" charset="-122"/>
              </a:rPr>
              <a:t>N(i,j)</a:t>
            </a:r>
            <a:r>
              <a:rPr lang="zh-CN" altLang="en-US" sz="2400">
                <a:solidFill>
                  <a:schemeClr val="tx1"/>
                </a:solidFill>
                <a:ea typeface="楷体_GB2312" panose="02010609030101010101" pitchFamily="49" charset="-122"/>
              </a:rPr>
              <a:t>的最大不相交子集为</a:t>
            </a:r>
            <a:r>
              <a:rPr lang="en-US" altLang="zh-CN" sz="2400">
                <a:solidFill>
                  <a:schemeClr val="tx1"/>
                </a:solidFill>
                <a:ea typeface="楷体_GB2312" panose="02010609030101010101" pitchFamily="49" charset="-122"/>
              </a:rPr>
              <a:t>MNS(i,j)</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Size(i,j)=|MNS(i,j)|</a:t>
            </a:r>
            <a:r>
              <a:rPr lang="zh-CN" altLang="en-US" sz="2400">
                <a:solidFill>
                  <a:schemeClr val="tx1"/>
                </a:solidFill>
                <a:ea typeface="楷体_GB2312" panose="02010609030101010101" pitchFamily="49" charset="-122"/>
              </a:rPr>
              <a:t>。</a:t>
            </a:r>
          </a:p>
          <a:p>
            <a:pPr algn="l" eaLnBrk="1" hangingPunct="1"/>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当</a:t>
            </a:r>
            <a:r>
              <a:rPr lang="en-US" altLang="zh-CN" sz="2400">
                <a:solidFill>
                  <a:schemeClr val="tx1"/>
                </a:solidFill>
                <a:ea typeface="楷体_GB2312" panose="02010609030101010101" pitchFamily="49" charset="-122"/>
              </a:rPr>
              <a:t>i=1</a:t>
            </a:r>
            <a:r>
              <a:rPr lang="zh-CN" altLang="en-US" sz="2400">
                <a:solidFill>
                  <a:schemeClr val="tx1"/>
                </a:solidFill>
                <a:ea typeface="楷体_GB2312" panose="02010609030101010101" pitchFamily="49" charset="-122"/>
              </a:rPr>
              <a:t>时，</a:t>
            </a:r>
          </a:p>
          <a:p>
            <a:pPr algn="l" eaLnBrk="1" hangingPunct="1"/>
            <a:endParaRPr lang="en-US" altLang="zh-CN" sz="2400">
              <a:solidFill>
                <a:schemeClr val="tx1"/>
              </a:solidFill>
              <a:ea typeface="楷体_GB2312" panose="02010609030101010101" pitchFamily="49" charset="-122"/>
            </a:endParaRPr>
          </a:p>
          <a:p>
            <a:pPr algn="l" eaLnBrk="1" hangingPunct="1"/>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当</a:t>
            </a:r>
            <a:r>
              <a:rPr lang="en-US" altLang="zh-CN" sz="2400">
                <a:solidFill>
                  <a:schemeClr val="tx1"/>
                </a:solidFill>
                <a:ea typeface="楷体_GB2312" panose="02010609030101010101" pitchFamily="49" charset="-122"/>
              </a:rPr>
              <a:t>i&gt;1</a:t>
            </a:r>
            <a:r>
              <a:rPr lang="zh-CN" altLang="en-US" sz="2400">
                <a:solidFill>
                  <a:schemeClr val="tx1"/>
                </a:solidFill>
                <a:ea typeface="楷体_GB2312" panose="02010609030101010101" pitchFamily="49" charset="-122"/>
              </a:rPr>
              <a:t>时，</a:t>
            </a:r>
          </a:p>
          <a:p>
            <a:pPr algn="l" eaLnBrk="1" hangingPunct="1"/>
            <a:r>
              <a:rPr lang="en-US" altLang="zh-CN" sz="2400">
                <a:solidFill>
                  <a:schemeClr val="tx1"/>
                </a:solidFill>
                <a:ea typeface="楷体_GB2312" panose="02010609030101010101" pitchFamily="49" charset="-122"/>
              </a:rPr>
              <a:t>2.1 j&lt;π(i)</a:t>
            </a:r>
            <a:r>
              <a:rPr lang="zh-CN" altLang="en-US" sz="2400">
                <a:solidFill>
                  <a:schemeClr val="tx1"/>
                </a:solidFill>
                <a:ea typeface="楷体_GB2312" panose="02010609030101010101" pitchFamily="49" charset="-122"/>
              </a:rPr>
              <a:t>。此时，                          。故在这种情况下，</a:t>
            </a:r>
            <a:r>
              <a:rPr lang="en-US" altLang="zh-CN" sz="2400">
                <a:solidFill>
                  <a:schemeClr val="tx1"/>
                </a:solidFill>
                <a:ea typeface="楷体_GB2312" panose="02010609030101010101" pitchFamily="49" charset="-122"/>
              </a:rPr>
              <a:t>N(i,j)=N(i-1,j)</a:t>
            </a:r>
            <a:r>
              <a:rPr lang="zh-CN" altLang="en-US" sz="2400">
                <a:solidFill>
                  <a:schemeClr val="tx1"/>
                </a:solidFill>
                <a:ea typeface="楷体_GB2312" panose="02010609030101010101" pitchFamily="49" charset="-122"/>
              </a:rPr>
              <a:t>，从而</a:t>
            </a:r>
            <a:r>
              <a:rPr lang="en-US" altLang="zh-CN" sz="2400">
                <a:solidFill>
                  <a:schemeClr val="tx1"/>
                </a:solidFill>
                <a:ea typeface="楷体_GB2312" panose="02010609030101010101" pitchFamily="49" charset="-122"/>
              </a:rPr>
              <a:t>Size(i,j)=Size(i-1,j)</a:t>
            </a:r>
            <a:r>
              <a:rPr lang="zh-CN" altLang="en-US" sz="2400">
                <a:solidFill>
                  <a:schemeClr val="tx1"/>
                </a:solidFill>
                <a:ea typeface="楷体_GB2312" panose="02010609030101010101" pitchFamily="49" charset="-122"/>
              </a:rPr>
              <a:t>。</a:t>
            </a:r>
          </a:p>
          <a:p>
            <a:pPr algn="l" eaLnBrk="1" hangingPunct="1"/>
            <a:r>
              <a:rPr lang="en-US" altLang="zh-CN" sz="2400">
                <a:solidFill>
                  <a:schemeClr val="tx1"/>
                </a:solidFill>
                <a:ea typeface="楷体_GB2312" panose="02010609030101010101" pitchFamily="49" charset="-122"/>
              </a:rPr>
              <a:t>2.2 j≥π(i)</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(i,π(i))</a:t>
            </a:r>
            <a:r>
              <a:rPr lang="zh-CN"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M</a:t>
            </a:r>
            <a:r>
              <a:rPr lang="en-US" altLang="zh-CN" sz="2400">
                <a:solidFill>
                  <a:schemeClr val="tx1"/>
                </a:solidFill>
                <a:ea typeface="楷体_GB2312" panose="02010609030101010101" pitchFamily="49" charset="-122"/>
              </a:rPr>
              <a:t>NS(i,j) </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 </a:t>
            </a:r>
            <a:r>
              <a:rPr lang="zh-CN" altLang="en-US" sz="2400">
                <a:solidFill>
                  <a:schemeClr val="tx1"/>
                </a:solidFill>
                <a:ea typeface="楷体_GB2312" panose="02010609030101010101" pitchFamily="49" charset="-122"/>
              </a:rPr>
              <a:t>则对任意</a:t>
            </a:r>
            <a:r>
              <a:rPr lang="en-US" altLang="zh-CN" sz="2400">
                <a:solidFill>
                  <a:schemeClr val="tx1"/>
                </a:solidFill>
                <a:ea typeface="楷体_GB2312" panose="02010609030101010101" pitchFamily="49" charset="-122"/>
              </a:rPr>
              <a:t>(t,π(t)) </a:t>
            </a:r>
            <a:r>
              <a:rPr lang="zh-CN"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M</a:t>
            </a:r>
            <a:r>
              <a:rPr lang="en-US" altLang="zh-CN" sz="2400">
                <a:solidFill>
                  <a:schemeClr val="tx1"/>
                </a:solidFill>
                <a:ea typeface="楷体_GB2312" panose="02010609030101010101" pitchFamily="49" charset="-122"/>
              </a:rPr>
              <a:t>NS(i,j)</a:t>
            </a:r>
            <a:r>
              <a:rPr lang="zh-CN" altLang="en-US" sz="2400">
                <a:solidFill>
                  <a:schemeClr val="tx1"/>
                </a:solidFill>
                <a:ea typeface="楷体_GB2312" panose="02010609030101010101" pitchFamily="49" charset="-122"/>
              </a:rPr>
              <a:t>有</a:t>
            </a:r>
            <a:r>
              <a:rPr lang="en-US" altLang="zh-CN" sz="2400">
                <a:solidFill>
                  <a:schemeClr val="tx1"/>
                </a:solidFill>
                <a:ea typeface="楷体_GB2312" panose="02010609030101010101" pitchFamily="49" charset="-122"/>
              </a:rPr>
              <a:t>t&lt;i</a:t>
            </a:r>
            <a:r>
              <a:rPr lang="zh-CN" altLang="en-US" sz="2400">
                <a:solidFill>
                  <a:schemeClr val="tx1"/>
                </a:solidFill>
                <a:ea typeface="楷体_GB2312" panose="02010609030101010101" pitchFamily="49" charset="-122"/>
              </a:rPr>
              <a:t>且</a:t>
            </a:r>
            <a:r>
              <a:rPr lang="en-US" altLang="zh-CN" sz="2400">
                <a:solidFill>
                  <a:schemeClr val="tx1"/>
                </a:solidFill>
                <a:ea typeface="楷体_GB2312" panose="02010609030101010101" pitchFamily="49" charset="-122"/>
              </a:rPr>
              <a:t>π(t)&lt;π(i)</a:t>
            </a:r>
            <a:r>
              <a:rPr lang="zh-CN" altLang="en-US" sz="2400">
                <a:solidFill>
                  <a:schemeClr val="tx1"/>
                </a:solidFill>
                <a:ea typeface="楷体_GB2312" panose="02010609030101010101" pitchFamily="49" charset="-122"/>
              </a:rPr>
              <a:t>。在这种情况下</a:t>
            </a:r>
            <a:r>
              <a:rPr lang="en-US" altLang="zh-CN" sz="2400">
                <a:solidFill>
                  <a:schemeClr val="tx1"/>
                </a:solidFill>
                <a:ea typeface="楷体_GB2312" panose="02010609030101010101" pitchFamily="49" charset="-122"/>
              </a:rPr>
              <a:t>MNS(i,j)-{(i,π(i))}</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N(i-1,π(i)-1)</a:t>
            </a:r>
            <a:r>
              <a:rPr lang="zh-CN" altLang="en-US" sz="2400">
                <a:solidFill>
                  <a:schemeClr val="tx1"/>
                </a:solidFill>
                <a:ea typeface="楷体_GB2312" panose="02010609030101010101" pitchFamily="49" charset="-122"/>
              </a:rPr>
              <a:t>的最大不相交子集。 </a:t>
            </a:r>
          </a:p>
          <a:p>
            <a:pPr algn="l" eaLnBrk="1" hangingPunct="1"/>
            <a:r>
              <a:rPr lang="en-US" altLang="zh-CN" sz="2400">
                <a:solidFill>
                  <a:schemeClr val="tx1"/>
                </a:solidFill>
                <a:ea typeface="楷体_GB2312" panose="02010609030101010101" pitchFamily="49" charset="-122"/>
              </a:rPr>
              <a:t>2.3 </a:t>
            </a:r>
            <a:r>
              <a:rPr lang="zh-CN" altLang="en-US" sz="2400">
                <a:solidFill>
                  <a:schemeClr val="tx1"/>
                </a:solidFill>
                <a:ea typeface="楷体_GB2312" panose="02010609030101010101" pitchFamily="49" charset="-122"/>
              </a:rPr>
              <a:t>若                             ，则对任意</a:t>
            </a:r>
            <a:r>
              <a:rPr lang="en-US" altLang="zh-CN" sz="2400">
                <a:solidFill>
                  <a:schemeClr val="tx1"/>
                </a:solidFill>
                <a:ea typeface="楷体_GB2312" panose="02010609030101010101" pitchFamily="49" charset="-122"/>
              </a:rPr>
              <a:t>(t,π(t)) </a:t>
            </a:r>
            <a:r>
              <a:rPr lang="zh-CN"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M</a:t>
            </a:r>
            <a:r>
              <a:rPr lang="en-US" altLang="zh-CN" sz="2400">
                <a:solidFill>
                  <a:schemeClr val="tx1"/>
                </a:solidFill>
                <a:ea typeface="楷体_GB2312" panose="02010609030101010101" pitchFamily="49" charset="-122"/>
              </a:rPr>
              <a:t>NS(i,j)</a:t>
            </a:r>
            <a:r>
              <a:rPr lang="zh-CN" altLang="en-US" sz="2400">
                <a:solidFill>
                  <a:schemeClr val="tx1"/>
                </a:solidFill>
                <a:ea typeface="楷体_GB2312" panose="02010609030101010101" pitchFamily="49" charset="-122"/>
              </a:rPr>
              <a:t>有</a:t>
            </a:r>
          </a:p>
          <a:p>
            <a:pPr algn="l" eaLnBrk="1" hangingPunct="1"/>
            <a:r>
              <a:rPr lang="en-US" altLang="zh-CN" sz="2400">
                <a:solidFill>
                  <a:schemeClr val="tx1"/>
                </a:solidFill>
                <a:ea typeface="楷体_GB2312" panose="02010609030101010101" pitchFamily="49" charset="-122"/>
              </a:rPr>
              <a:t>      t&lt;i</a:t>
            </a:r>
            <a:r>
              <a:rPr lang="zh-CN" altLang="en-US" sz="2400">
                <a:solidFill>
                  <a:schemeClr val="tx1"/>
                </a:solidFill>
                <a:ea typeface="楷体_GB2312" panose="02010609030101010101" pitchFamily="49" charset="-122"/>
              </a:rPr>
              <a:t>。从而                          。因此，</a:t>
            </a:r>
            <a:r>
              <a:rPr lang="en-US" altLang="zh-CN" sz="2400">
                <a:solidFill>
                  <a:schemeClr val="tx1"/>
                </a:solidFill>
                <a:ea typeface="楷体_GB2312" panose="02010609030101010101" pitchFamily="49" charset="-122"/>
              </a:rPr>
              <a:t>Size(i,j)≤Size(i-1,j)</a:t>
            </a:r>
            <a:r>
              <a:rPr lang="zh-CN" altLang="en-US" sz="2400">
                <a:solidFill>
                  <a:schemeClr val="tx1"/>
                </a:solidFill>
                <a:ea typeface="楷体_GB2312" panose="02010609030101010101" pitchFamily="49" charset="-122"/>
              </a:rPr>
              <a:t>。</a:t>
            </a:r>
          </a:p>
          <a:p>
            <a:pPr algn="l" eaLnBrk="1" hangingPunct="1"/>
            <a:r>
              <a:rPr lang="zh-CN" altLang="en-US" sz="2400">
                <a:solidFill>
                  <a:schemeClr val="tx1"/>
                </a:solidFill>
                <a:ea typeface="楷体_GB2312" panose="02010609030101010101" pitchFamily="49" charset="-122"/>
              </a:rPr>
              <a:t>      另一方面                          ，故又有</a:t>
            </a:r>
            <a:r>
              <a:rPr lang="en-US" altLang="zh-CN" sz="2400">
                <a:solidFill>
                  <a:schemeClr val="tx1"/>
                </a:solidFill>
                <a:ea typeface="楷体_GB2312" panose="02010609030101010101" pitchFamily="49" charset="-122"/>
              </a:rPr>
              <a:t>Size(i,j)</a:t>
            </a:r>
            <a:r>
              <a:rPr lang="en-US"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Size(i-1,j)</a:t>
            </a:r>
            <a:r>
              <a:rPr lang="zh-CN" altLang="en-US" sz="2400">
                <a:solidFill>
                  <a:schemeClr val="tx1"/>
                </a:solidFill>
                <a:ea typeface="楷体_GB2312" panose="02010609030101010101" pitchFamily="49" charset="-122"/>
              </a:rPr>
              <a:t>，</a:t>
            </a:r>
          </a:p>
          <a:p>
            <a:pPr algn="l" eaLnBrk="1" hangingPunct="1"/>
            <a:r>
              <a:rPr lang="zh-CN" altLang="en-US" sz="2400">
                <a:solidFill>
                  <a:schemeClr val="tx1"/>
                </a:solidFill>
                <a:ea typeface="楷体_GB2312" panose="02010609030101010101" pitchFamily="49" charset="-122"/>
              </a:rPr>
              <a:t>      从而</a:t>
            </a:r>
            <a:r>
              <a:rPr lang="en-US" altLang="zh-CN" sz="2400">
                <a:solidFill>
                  <a:schemeClr val="tx1"/>
                </a:solidFill>
                <a:ea typeface="楷体_GB2312" panose="02010609030101010101" pitchFamily="49" charset="-122"/>
              </a:rPr>
              <a:t>Size(i,j)=Size(i-1,j)</a:t>
            </a:r>
            <a:r>
              <a:rPr lang="zh-CN" altLang="en-US" sz="2400">
                <a:solidFill>
                  <a:schemeClr val="tx1"/>
                </a:solidFill>
                <a:ea typeface="楷体_GB2312" panose="02010609030101010101" pitchFamily="49" charset="-122"/>
              </a:rPr>
              <a:t>。</a:t>
            </a:r>
            <a:endParaRPr lang="en-US" altLang="zh-CN" sz="2400">
              <a:solidFill>
                <a:schemeClr val="tx1"/>
              </a:solidFill>
              <a:ea typeface="楷体_GB2312" panose="02010609030101010101" pitchFamily="49" charset="-122"/>
            </a:endParaRPr>
          </a:p>
        </p:txBody>
      </p:sp>
      <p:sp>
        <p:nvSpPr>
          <p:cNvPr id="402435" name="Rectangle 3">
            <a:extLst>
              <a:ext uri="{FF2B5EF4-FFF2-40B4-BE49-F238E27FC236}">
                <a16:creationId xmlns:a16="http://schemas.microsoft.com/office/drawing/2014/main" id="{BA730BA6-18D6-4DDB-86B8-B159BFCA9E50}"/>
              </a:ext>
            </a:extLst>
          </p:cNvPr>
          <p:cNvSpPr>
            <a:spLocks noChangeArrowheads="1"/>
          </p:cNvSpPr>
          <p:nvPr/>
        </p:nvSpPr>
        <p:spPr bwMode="auto">
          <a:xfrm>
            <a:off x="611188" y="0"/>
            <a:ext cx="7345362" cy="795338"/>
          </a:xfrm>
          <a:prstGeom prst="rect">
            <a:avLst/>
          </a:prstGeom>
          <a:noFill/>
          <a:ln w="9525">
            <a:noFill/>
            <a:miter lim="800000"/>
            <a:headEnd/>
            <a:tailEnd/>
          </a:ln>
          <a:effectLst/>
        </p:spPr>
        <p:txBody>
          <a:bodyPr anchor="b"/>
          <a:lstStyle/>
          <a:p>
            <a:pPr>
              <a:defRPr/>
            </a:pPr>
            <a:r>
              <a:rPr kumimoji="1" lang="zh-CN" altLang="en-US" sz="4000" b="1">
                <a:solidFill>
                  <a:srgbClr val="663300"/>
                </a:solidFill>
                <a:effectLst>
                  <a:outerShdw blurRad="38100" dist="38100" dir="2700000" algn="tl">
                    <a:srgbClr val="C0C0C0"/>
                  </a:outerShdw>
                </a:effectLst>
                <a:latin typeface="Times New Roman" charset="0"/>
                <a:ea typeface="黑体" pitchFamily="2" charset="-122"/>
              </a:rPr>
              <a:t>电路布线</a:t>
            </a:r>
            <a:endParaRPr kumimoji="1" lang="ja-JP" altLang="en-US" sz="4000" b="1">
              <a:solidFill>
                <a:srgbClr val="663300"/>
              </a:solidFill>
              <a:effectLst>
                <a:outerShdw blurRad="38100" dist="38100" dir="2700000" algn="tl">
                  <a:srgbClr val="C0C0C0"/>
                </a:outerShdw>
              </a:effectLst>
              <a:latin typeface="Times New Roman" charset="0"/>
              <a:ea typeface="黑体" pitchFamily="2" charset="-122"/>
            </a:endParaRPr>
          </a:p>
        </p:txBody>
      </p:sp>
      <p:graphicFrame>
        <p:nvGraphicFramePr>
          <p:cNvPr id="35842" name="Object 4">
            <a:extLst>
              <a:ext uri="{FF2B5EF4-FFF2-40B4-BE49-F238E27FC236}">
                <a16:creationId xmlns:a16="http://schemas.microsoft.com/office/drawing/2014/main" id="{D377C787-C813-449C-82B1-080BEF77252A}"/>
              </a:ext>
            </a:extLst>
          </p:cNvPr>
          <p:cNvGraphicFramePr>
            <a:graphicFrameLocks noChangeAspect="1"/>
          </p:cNvGraphicFramePr>
          <p:nvPr/>
        </p:nvGraphicFramePr>
        <p:xfrm>
          <a:off x="684213" y="981075"/>
          <a:ext cx="4608512" cy="354013"/>
        </p:xfrm>
        <a:graphic>
          <a:graphicData uri="http://schemas.openxmlformats.org/presentationml/2006/ole">
            <mc:AlternateContent xmlns:mc="http://schemas.openxmlformats.org/markup-compatibility/2006">
              <mc:Choice xmlns:v="urn:schemas-microsoft-com:vml" Requires="v">
                <p:oleObj spid="_x0000_s35867" name="公式" r:id="rId3" imgW="2603500" imgH="203200" progId="Equation.3">
                  <p:embed/>
                </p:oleObj>
              </mc:Choice>
              <mc:Fallback>
                <p:oleObj name="公式" r:id="rId3" imgW="26035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981075"/>
                        <a:ext cx="4608512"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3" name="Rectangle 5">
            <a:extLst>
              <a:ext uri="{FF2B5EF4-FFF2-40B4-BE49-F238E27FC236}">
                <a16:creationId xmlns:a16="http://schemas.microsoft.com/office/drawing/2014/main" id="{CE800C0F-7064-42A3-92CE-CB1B189E6345}"/>
              </a:ext>
            </a:extLst>
          </p:cNvPr>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35843" name="Object 6">
            <a:extLst>
              <a:ext uri="{FF2B5EF4-FFF2-40B4-BE49-F238E27FC236}">
                <a16:creationId xmlns:a16="http://schemas.microsoft.com/office/drawing/2014/main" id="{55932073-2D1F-416C-AAAD-FDEAB43F8993}"/>
              </a:ext>
            </a:extLst>
          </p:cNvPr>
          <p:cNvGraphicFramePr>
            <a:graphicFrameLocks noChangeAspect="1"/>
          </p:cNvGraphicFramePr>
          <p:nvPr/>
        </p:nvGraphicFramePr>
        <p:xfrm>
          <a:off x="2051050" y="1700213"/>
          <a:ext cx="4465638" cy="714375"/>
        </p:xfrm>
        <a:graphic>
          <a:graphicData uri="http://schemas.openxmlformats.org/presentationml/2006/ole">
            <mc:AlternateContent xmlns:mc="http://schemas.openxmlformats.org/markup-compatibility/2006">
              <mc:Choice xmlns:v="urn:schemas-microsoft-com:vml" Requires="v">
                <p:oleObj spid="_x0000_s35868" name="公式" r:id="rId5" imgW="2857500" imgH="457200" progId="Equation.3">
                  <p:embed/>
                </p:oleObj>
              </mc:Choice>
              <mc:Fallback>
                <p:oleObj name="公式" r:id="rId5" imgW="2857500" imgH="457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1700213"/>
                        <a:ext cx="4465638"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4" name="Object 7">
            <a:extLst>
              <a:ext uri="{FF2B5EF4-FFF2-40B4-BE49-F238E27FC236}">
                <a16:creationId xmlns:a16="http://schemas.microsoft.com/office/drawing/2014/main" id="{6B7A95D6-5CCE-40EF-B4D9-757C16BABF6F}"/>
              </a:ext>
            </a:extLst>
          </p:cNvPr>
          <p:cNvGraphicFramePr>
            <a:graphicFrameLocks noChangeAspect="1"/>
          </p:cNvGraphicFramePr>
          <p:nvPr/>
        </p:nvGraphicFramePr>
        <p:xfrm>
          <a:off x="2700338" y="2708275"/>
          <a:ext cx="2471737" cy="469900"/>
        </p:xfrm>
        <a:graphic>
          <a:graphicData uri="http://schemas.openxmlformats.org/presentationml/2006/ole">
            <mc:AlternateContent xmlns:mc="http://schemas.openxmlformats.org/markup-compatibility/2006">
              <mc:Choice xmlns:v="urn:schemas-microsoft-com:vml" Requires="v">
                <p:oleObj spid="_x0000_s35869" name="公式" r:id="rId7" imgW="1054080" imgH="203040" progId="Equation.3">
                  <p:embed/>
                </p:oleObj>
              </mc:Choice>
              <mc:Fallback>
                <p:oleObj name="公式" r:id="rId7" imgW="1054080" imgH="20304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2708275"/>
                        <a:ext cx="2471737"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5" name="Object 8">
            <a:extLst>
              <a:ext uri="{FF2B5EF4-FFF2-40B4-BE49-F238E27FC236}">
                <a16:creationId xmlns:a16="http://schemas.microsoft.com/office/drawing/2014/main" id="{C487C1E4-4CFF-4B83-8501-CEC119AE5D63}"/>
              </a:ext>
            </a:extLst>
          </p:cNvPr>
          <p:cNvGraphicFramePr>
            <a:graphicFrameLocks noChangeAspect="1"/>
          </p:cNvGraphicFramePr>
          <p:nvPr/>
        </p:nvGraphicFramePr>
        <p:xfrm>
          <a:off x="1187450" y="4581525"/>
          <a:ext cx="2520950" cy="479425"/>
        </p:xfrm>
        <a:graphic>
          <a:graphicData uri="http://schemas.openxmlformats.org/presentationml/2006/ole">
            <mc:AlternateContent xmlns:mc="http://schemas.openxmlformats.org/markup-compatibility/2006">
              <mc:Choice xmlns:v="urn:schemas-microsoft-com:vml" Requires="v">
                <p:oleObj spid="_x0000_s35870" name="公式" r:id="rId9" imgW="1054080" imgH="203040" progId="Equation.3">
                  <p:embed/>
                </p:oleObj>
              </mc:Choice>
              <mc:Fallback>
                <p:oleObj name="公式" r:id="rId9" imgW="1054080" imgH="20304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4581525"/>
                        <a:ext cx="252095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4" name="Rectangle 9">
            <a:extLst>
              <a:ext uri="{FF2B5EF4-FFF2-40B4-BE49-F238E27FC236}">
                <a16:creationId xmlns:a16="http://schemas.microsoft.com/office/drawing/2014/main" id="{5A29543E-1DCA-4A06-9861-5579AB659EB3}"/>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35846" name="Object 10">
            <a:extLst>
              <a:ext uri="{FF2B5EF4-FFF2-40B4-BE49-F238E27FC236}">
                <a16:creationId xmlns:a16="http://schemas.microsoft.com/office/drawing/2014/main" id="{6B2AD51B-7A2E-433E-A5A4-F9C98860BD4B}"/>
              </a:ext>
            </a:extLst>
          </p:cNvPr>
          <p:cNvGraphicFramePr>
            <a:graphicFrameLocks noChangeAspect="1"/>
          </p:cNvGraphicFramePr>
          <p:nvPr/>
        </p:nvGraphicFramePr>
        <p:xfrm>
          <a:off x="2124075" y="5084763"/>
          <a:ext cx="2303463" cy="323850"/>
        </p:xfrm>
        <a:graphic>
          <a:graphicData uri="http://schemas.openxmlformats.org/presentationml/2006/ole">
            <mc:AlternateContent xmlns:mc="http://schemas.openxmlformats.org/markup-compatibility/2006">
              <mc:Choice xmlns:v="urn:schemas-microsoft-com:vml" Requires="v">
                <p:oleObj spid="_x0000_s35871" name="公式" r:id="rId11" imgW="1422360" imgH="203040" progId="Equation.3">
                  <p:embed/>
                </p:oleObj>
              </mc:Choice>
              <mc:Fallback>
                <p:oleObj name="公式" r:id="rId11" imgW="1422360" imgH="20304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4075" y="5084763"/>
                        <a:ext cx="2303463"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7" name="Object 11">
            <a:extLst>
              <a:ext uri="{FF2B5EF4-FFF2-40B4-BE49-F238E27FC236}">
                <a16:creationId xmlns:a16="http://schemas.microsoft.com/office/drawing/2014/main" id="{DD979CE2-74E4-4B10-8CFE-9BB4797A4E7B}"/>
              </a:ext>
            </a:extLst>
          </p:cNvPr>
          <p:cNvGraphicFramePr>
            <a:graphicFrameLocks noChangeAspect="1"/>
          </p:cNvGraphicFramePr>
          <p:nvPr/>
        </p:nvGraphicFramePr>
        <p:xfrm>
          <a:off x="2051050" y="5373688"/>
          <a:ext cx="2303463" cy="323850"/>
        </p:xfrm>
        <a:graphic>
          <a:graphicData uri="http://schemas.openxmlformats.org/presentationml/2006/ole">
            <mc:AlternateContent xmlns:mc="http://schemas.openxmlformats.org/markup-compatibility/2006">
              <mc:Choice xmlns:v="urn:schemas-microsoft-com:vml" Requires="v">
                <p:oleObj spid="_x0000_s35872" name="公式" r:id="rId13" imgW="1422360" imgH="203040" progId="Equation.3">
                  <p:embed/>
                </p:oleObj>
              </mc:Choice>
              <mc:Fallback>
                <p:oleObj name="公式" r:id="rId13" imgW="1422360" imgH="20304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1050" y="5373688"/>
                        <a:ext cx="2303463"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5" name="Rectangle 12">
            <a:extLst>
              <a:ext uri="{FF2B5EF4-FFF2-40B4-BE49-F238E27FC236}">
                <a16:creationId xmlns:a16="http://schemas.microsoft.com/office/drawing/2014/main" id="{1ECBE476-C804-4B06-B3A3-46F8E16C7718}"/>
              </a:ext>
            </a:extLst>
          </p:cNvPr>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35856" name="Rectangle 13">
            <a:extLst>
              <a:ext uri="{FF2B5EF4-FFF2-40B4-BE49-F238E27FC236}">
                <a16:creationId xmlns:a16="http://schemas.microsoft.com/office/drawing/2014/main" id="{692F94EB-852A-46F3-B1A2-45D3709F7F5A}"/>
              </a:ext>
            </a:extLst>
          </p:cNvPr>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pSp>
        <p:nvGrpSpPr>
          <p:cNvPr id="2" name="Group 14">
            <a:extLst>
              <a:ext uri="{FF2B5EF4-FFF2-40B4-BE49-F238E27FC236}">
                <a16:creationId xmlns:a16="http://schemas.microsoft.com/office/drawing/2014/main" id="{4B5960E0-1AF1-401B-8E95-580E1328A515}"/>
              </a:ext>
            </a:extLst>
          </p:cNvPr>
          <p:cNvGrpSpPr>
            <a:grpSpLocks/>
          </p:cNvGrpSpPr>
          <p:nvPr/>
        </p:nvGrpSpPr>
        <p:grpSpPr bwMode="auto">
          <a:xfrm>
            <a:off x="684213" y="2349500"/>
            <a:ext cx="7559675" cy="1968500"/>
            <a:chOff x="431" y="1480"/>
            <a:chExt cx="4762" cy="1240"/>
          </a:xfrm>
        </p:grpSpPr>
        <p:sp>
          <p:nvSpPr>
            <p:cNvPr id="35858" name="Text Box 15">
              <a:extLst>
                <a:ext uri="{FF2B5EF4-FFF2-40B4-BE49-F238E27FC236}">
                  <a16:creationId xmlns:a16="http://schemas.microsoft.com/office/drawing/2014/main" id="{A0FD17B6-5A56-49A3-A19E-800CFF7AED35}"/>
                </a:ext>
              </a:extLst>
            </p:cNvPr>
            <p:cNvSpPr txBox="1">
              <a:spLocks noChangeArrowheads="1"/>
            </p:cNvSpPr>
            <p:nvPr/>
          </p:nvSpPr>
          <p:spPr bwMode="auto">
            <a:xfrm>
              <a:off x="431" y="1480"/>
              <a:ext cx="4762" cy="1240"/>
            </a:xfrm>
            <a:prstGeom prst="rect">
              <a:avLst/>
            </a:prstGeom>
            <a:solidFill>
              <a:schemeClr val="hlink"/>
            </a:solidFill>
            <a:ln w="50800">
              <a:solidFill>
                <a:srgbClr val="FF6600"/>
              </a:solidFill>
              <a:miter lim="800000"/>
              <a:headEnd/>
              <a:tailEnd/>
            </a:ln>
          </p:spPr>
          <p:txBody>
            <a:bodyPr>
              <a:spAutoFit/>
            </a:bodyPr>
            <a:lstStyle>
              <a:lvl1pPr marL="457200" indent="-457200"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当</a:t>
              </a:r>
              <a:r>
                <a:rPr lang="en-US" altLang="zh-CN" sz="2400">
                  <a:solidFill>
                    <a:schemeClr val="tx1"/>
                  </a:solidFill>
                  <a:ea typeface="楷体_GB2312" panose="02010609030101010101" pitchFamily="49" charset="-122"/>
                </a:rPr>
                <a:t>i=1</a:t>
              </a:r>
              <a:r>
                <a:rPr lang="zh-CN" altLang="en-US" sz="2400">
                  <a:solidFill>
                    <a:schemeClr val="tx1"/>
                  </a:solidFill>
                  <a:ea typeface="楷体_GB2312" panose="02010609030101010101" pitchFamily="49" charset="-122"/>
                </a:rPr>
                <a:t>时</a:t>
              </a:r>
            </a:p>
            <a:p>
              <a:pPr algn="l" eaLnBrk="1" hangingPunct="1"/>
              <a:endParaRPr lang="en-US" altLang="zh-CN" sz="2400">
                <a:solidFill>
                  <a:schemeClr val="tx1"/>
                </a:solidFill>
                <a:ea typeface="楷体_GB2312" panose="02010609030101010101" pitchFamily="49" charset="-122"/>
              </a:endParaRPr>
            </a:p>
            <a:p>
              <a:pPr algn="l" eaLnBrk="1" hangingPunct="1"/>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当</a:t>
              </a:r>
              <a:r>
                <a:rPr lang="en-US" altLang="zh-CN" sz="2400">
                  <a:solidFill>
                    <a:schemeClr val="tx1"/>
                  </a:solidFill>
                  <a:ea typeface="楷体_GB2312" panose="02010609030101010101" pitchFamily="49" charset="-122"/>
                </a:rPr>
                <a:t>i&gt;1</a:t>
              </a:r>
              <a:r>
                <a:rPr lang="zh-CN" altLang="en-US" sz="2400">
                  <a:solidFill>
                    <a:schemeClr val="tx1"/>
                  </a:solidFill>
                  <a:ea typeface="楷体_GB2312" panose="02010609030101010101" pitchFamily="49" charset="-122"/>
                </a:rPr>
                <a:t>时</a:t>
              </a:r>
            </a:p>
            <a:p>
              <a:pPr algn="l" eaLnBrk="1" hangingPunct="1"/>
              <a:endParaRPr lang="en-US" altLang="zh-CN" sz="2400">
                <a:solidFill>
                  <a:schemeClr val="tx1"/>
                </a:solidFill>
                <a:ea typeface="楷体_GB2312" panose="02010609030101010101" pitchFamily="49" charset="-122"/>
              </a:endParaRPr>
            </a:p>
            <a:p>
              <a:pPr algn="l" eaLnBrk="1" hangingPunct="1"/>
              <a:endParaRPr lang="en-US" altLang="zh-CN" sz="2400">
                <a:solidFill>
                  <a:schemeClr val="tx1"/>
                </a:solidFill>
                <a:ea typeface="楷体_GB2312" panose="02010609030101010101" pitchFamily="49" charset="-122"/>
              </a:endParaRPr>
            </a:p>
          </p:txBody>
        </p:sp>
        <p:graphicFrame>
          <p:nvGraphicFramePr>
            <p:cNvPr id="35848" name="Object 16">
              <a:extLst>
                <a:ext uri="{FF2B5EF4-FFF2-40B4-BE49-F238E27FC236}">
                  <a16:creationId xmlns:a16="http://schemas.microsoft.com/office/drawing/2014/main" id="{05280263-59C9-4756-95F8-F0FF4C541FA4}"/>
                </a:ext>
              </a:extLst>
            </p:cNvPr>
            <p:cNvGraphicFramePr>
              <a:graphicFrameLocks noChangeAspect="1"/>
            </p:cNvGraphicFramePr>
            <p:nvPr/>
          </p:nvGraphicFramePr>
          <p:xfrm>
            <a:off x="1610" y="1507"/>
            <a:ext cx="2041" cy="487"/>
          </p:xfrm>
          <a:graphic>
            <a:graphicData uri="http://schemas.openxmlformats.org/presentationml/2006/ole">
              <mc:AlternateContent xmlns:mc="http://schemas.openxmlformats.org/markup-compatibility/2006">
                <mc:Choice xmlns:v="urn:schemas-microsoft-com:vml" Requires="v">
                  <p:oleObj spid="_x0000_s35873" name="公式" r:id="rId15" imgW="1917700" imgH="457200" progId="Equation.3">
                    <p:embed/>
                  </p:oleObj>
                </mc:Choice>
                <mc:Fallback>
                  <p:oleObj name="公式" r:id="rId15" imgW="1917700" imgH="457200"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10" y="1507"/>
                          <a:ext cx="2041" cy="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9" name="Object 17">
              <a:extLst>
                <a:ext uri="{FF2B5EF4-FFF2-40B4-BE49-F238E27FC236}">
                  <a16:creationId xmlns:a16="http://schemas.microsoft.com/office/drawing/2014/main" id="{1549105E-B7AD-4905-BC93-46AD72F0B3AD}"/>
                </a:ext>
              </a:extLst>
            </p:cNvPr>
            <p:cNvGraphicFramePr>
              <a:graphicFrameLocks noChangeAspect="1"/>
            </p:cNvGraphicFramePr>
            <p:nvPr/>
          </p:nvGraphicFramePr>
          <p:xfrm>
            <a:off x="884" y="2160"/>
            <a:ext cx="4082" cy="485"/>
          </p:xfrm>
          <a:graphic>
            <a:graphicData uri="http://schemas.openxmlformats.org/presentationml/2006/ole">
              <mc:AlternateContent xmlns:mc="http://schemas.openxmlformats.org/markup-compatibility/2006">
                <mc:Choice xmlns:v="urn:schemas-microsoft-com:vml" Requires="v">
                  <p:oleObj spid="_x0000_s35874" name="公式" r:id="rId17" imgW="3848100" imgH="457200" progId="Equation.3">
                    <p:embed/>
                  </p:oleObj>
                </mc:Choice>
                <mc:Fallback>
                  <p:oleObj name="公式" r:id="rId17" imgW="3848100" imgH="457200" progId="Equation.3">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84" y="2160"/>
                          <a:ext cx="4082" cy="4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5">
            <a:extLst>
              <a:ext uri="{FF2B5EF4-FFF2-40B4-BE49-F238E27FC236}">
                <a16:creationId xmlns:a16="http://schemas.microsoft.com/office/drawing/2014/main" id="{F244D103-74CE-48AD-806A-01F63E633F51}"/>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D68E443C-D152-485C-BA37-E2D9B67734B9}" type="slidenum">
              <a:rPr lang="zh-CN" altLang="en-US">
                <a:solidFill>
                  <a:schemeClr val="tx1"/>
                </a:solidFill>
                <a:latin typeface="Times New Roman" panose="02020603050405020304" pitchFamily="18" charset="0"/>
                <a:ea typeface="宋体" panose="02010600030101010101" pitchFamily="2" charset="-122"/>
              </a:rPr>
              <a:pPr eaLnBrk="1" hangingPunct="1"/>
              <a:t>11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21859" name="Rectangle 2">
            <a:extLst>
              <a:ext uri="{FF2B5EF4-FFF2-40B4-BE49-F238E27FC236}">
                <a16:creationId xmlns:a16="http://schemas.microsoft.com/office/drawing/2014/main" id="{D26C361B-C582-4E5E-8A4C-6E37A7BAB3ED}"/>
              </a:ext>
            </a:extLst>
          </p:cNvPr>
          <p:cNvSpPr>
            <a:spLocks noGrp="1" noChangeArrowheads="1"/>
          </p:cNvSpPr>
          <p:nvPr>
            <p:ph type="title"/>
          </p:nvPr>
        </p:nvSpPr>
        <p:spPr>
          <a:xfrm>
            <a:off x="685800" y="304800"/>
            <a:ext cx="7772400" cy="1143000"/>
          </a:xfrm>
        </p:spPr>
        <p:txBody>
          <a:bodyPr/>
          <a:lstStyle/>
          <a:p>
            <a:pPr eaLnBrk="1" hangingPunct="1"/>
            <a:r>
              <a:rPr lang="zh-CN" altLang="en-US" sz="4800"/>
              <a:t>1.3	描述算法</a:t>
            </a:r>
          </a:p>
        </p:txBody>
      </p:sp>
      <p:sp>
        <p:nvSpPr>
          <p:cNvPr id="121860" name="Rectangle 3">
            <a:extLst>
              <a:ext uri="{FF2B5EF4-FFF2-40B4-BE49-F238E27FC236}">
                <a16:creationId xmlns:a16="http://schemas.microsoft.com/office/drawing/2014/main" id="{592D6EE3-5C2A-4DF1-A3BF-D14FA08C7C63}"/>
              </a:ext>
            </a:extLst>
          </p:cNvPr>
          <p:cNvSpPr>
            <a:spLocks noGrp="1" noChangeArrowheads="1"/>
          </p:cNvSpPr>
          <p:nvPr>
            <p:ph type="body" idx="1"/>
          </p:nvPr>
        </p:nvSpPr>
        <p:spPr>
          <a:xfrm>
            <a:off x="381000" y="1143000"/>
            <a:ext cx="7772400" cy="4114800"/>
          </a:xfrm>
        </p:spPr>
        <p:txBody>
          <a:bodyPr/>
          <a:lstStyle/>
          <a:p>
            <a:pPr eaLnBrk="1" hangingPunct="1">
              <a:buFontTx/>
              <a:buNone/>
            </a:pPr>
            <a:r>
              <a:rPr kumimoji="0" lang="zh-CN" altLang="en-US" b="1">
                <a:solidFill>
                  <a:srgbClr val="0000FF"/>
                </a:solidFill>
                <a:latin typeface="黑体" panose="02010609060101010101" pitchFamily="49" charset="-122"/>
                <a:ea typeface="黑体" panose="02010609060101010101" pitchFamily="49" charset="-122"/>
              </a:rPr>
              <a:t>3.方法</a:t>
            </a:r>
          </a:p>
        </p:txBody>
      </p:sp>
      <p:sp>
        <p:nvSpPr>
          <p:cNvPr id="307204" name="Text Box 4">
            <a:extLst>
              <a:ext uri="{FF2B5EF4-FFF2-40B4-BE49-F238E27FC236}">
                <a16:creationId xmlns:a16="http://schemas.microsoft.com/office/drawing/2014/main" id="{7207B5EF-2E36-4DEF-9433-DB891C9AEF8B}"/>
              </a:ext>
            </a:extLst>
          </p:cNvPr>
          <p:cNvSpPr txBox="1">
            <a:spLocks noChangeArrowheads="1"/>
          </p:cNvSpPr>
          <p:nvPr/>
        </p:nvSpPr>
        <p:spPr bwMode="auto">
          <a:xfrm>
            <a:off x="457200" y="1905000"/>
            <a:ext cx="86502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在</a:t>
            </a:r>
            <a:r>
              <a:rPr lang="en-US" altLang="zh-CN" sz="2400">
                <a:solidFill>
                  <a:schemeClr val="tx1"/>
                </a:solidFill>
                <a:latin typeface="楷体_GB2312" panose="02010609030101010101" pitchFamily="49" charset="-122"/>
                <a:ea typeface="楷体_GB2312" panose="02010609030101010101" pitchFamily="49" charset="-122"/>
              </a:rPr>
              <a:t>Java</a:t>
            </a:r>
            <a:r>
              <a:rPr lang="zh-CN" altLang="en-US" sz="2400">
                <a:solidFill>
                  <a:schemeClr val="tx1"/>
                </a:solidFill>
                <a:latin typeface="楷体_GB2312" panose="02010609030101010101" pitchFamily="49" charset="-122"/>
                <a:ea typeface="楷体_GB2312" panose="02010609030101010101" pitchFamily="49" charset="-122"/>
              </a:rPr>
              <a:t>中，执行特定任务的</a:t>
            </a:r>
            <a:r>
              <a:rPr lang="zh-CN" altLang="en-US" sz="2400">
                <a:solidFill>
                  <a:schemeClr val="tx1"/>
                </a:solidFill>
                <a:latin typeface="黑体" panose="02010609060101010101" pitchFamily="49" charset="-122"/>
                <a:ea typeface="黑体" panose="02010609060101010101" pitchFamily="49" charset="-122"/>
              </a:rPr>
              <a:t>函数或过程</a:t>
            </a:r>
            <a:r>
              <a:rPr lang="zh-CN" altLang="en-US" sz="2400">
                <a:solidFill>
                  <a:schemeClr val="tx1"/>
                </a:solidFill>
                <a:latin typeface="楷体_GB2312" panose="02010609030101010101" pitchFamily="49" charset="-122"/>
                <a:ea typeface="楷体_GB2312" panose="02010609030101010101" pitchFamily="49" charset="-122"/>
              </a:rPr>
              <a:t>统称为方法(</a:t>
            </a:r>
            <a:r>
              <a:rPr lang="en-US" altLang="zh-CN" sz="2400">
                <a:solidFill>
                  <a:schemeClr val="tx1"/>
                </a:solidFill>
                <a:latin typeface="楷体_GB2312" panose="02010609030101010101" pitchFamily="49" charset="-122"/>
                <a:ea typeface="楷体_GB2312" panose="02010609030101010101" pitchFamily="49" charset="-122"/>
              </a:rPr>
              <a:t>methods)</a:t>
            </a:r>
            <a:r>
              <a:rPr lang="en-US" altLang="zh-CN" sz="2400">
                <a:solidFill>
                  <a:schemeClr val="tx1"/>
                </a:solidFill>
              </a:rPr>
              <a:t> 。</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例如，</a:t>
            </a:r>
            <a:r>
              <a:rPr lang="en-US" altLang="zh-CN" sz="2400">
                <a:solidFill>
                  <a:schemeClr val="tx1"/>
                </a:solidFill>
                <a:latin typeface="楷体_GB2312" panose="02010609030101010101" pitchFamily="49" charset="-122"/>
                <a:ea typeface="楷体_GB2312" panose="02010609030101010101" pitchFamily="49" charset="-122"/>
              </a:rPr>
              <a:t>java</a:t>
            </a:r>
            <a:r>
              <a:rPr lang="zh-CN" altLang="en-US" sz="2400">
                <a:solidFill>
                  <a:schemeClr val="tx1"/>
                </a:solidFill>
                <a:latin typeface="楷体_GB2312" panose="02010609030101010101" pitchFamily="49" charset="-122"/>
                <a:ea typeface="楷体_GB2312" panose="02010609030101010101" pitchFamily="49" charset="-122"/>
              </a:rPr>
              <a:t>的</a:t>
            </a:r>
            <a:r>
              <a:rPr lang="en-US" altLang="zh-CN" sz="2400" b="1">
                <a:latin typeface="黑体" panose="02010609060101010101" pitchFamily="49" charset="-122"/>
                <a:ea typeface="黑体" panose="02010609060101010101" pitchFamily="49" charset="-122"/>
              </a:rPr>
              <a:t>Math</a:t>
            </a:r>
            <a:r>
              <a:rPr lang="zh-CN" altLang="en-US" sz="2400" b="1">
                <a:latin typeface="黑体" panose="02010609060101010101" pitchFamily="49" charset="-122"/>
                <a:ea typeface="黑体" panose="02010609060101010101" pitchFamily="49" charset="-122"/>
              </a:rPr>
              <a:t>类</a:t>
            </a:r>
            <a:r>
              <a:rPr lang="zh-CN" altLang="en-US" sz="2400">
                <a:solidFill>
                  <a:schemeClr val="tx1"/>
                </a:solidFill>
                <a:latin typeface="楷体_GB2312" panose="02010609030101010101" pitchFamily="49" charset="-122"/>
                <a:ea typeface="楷体_GB2312" panose="02010609030101010101" pitchFamily="49" charset="-122"/>
              </a:rPr>
              <a:t>给出的常见数学计算的方法如下表所示</a:t>
            </a:r>
            <a:r>
              <a:rPr lang="zh-CN" altLang="en-US" sz="2400">
                <a:solidFill>
                  <a:schemeClr val="tx1"/>
                </a:solidFill>
                <a:latin typeface="宋体" panose="02010600030101010101" pitchFamily="2" charset="-122"/>
                <a:ea typeface="宋体" panose="02010600030101010101" pitchFamily="2" charset="-122"/>
              </a:rPr>
              <a:t>：</a:t>
            </a:r>
            <a:endParaRPr lang="en-US" altLang="zh-CN" sz="2400">
              <a:solidFill>
                <a:schemeClr val="tx1"/>
              </a:solidFill>
              <a:latin typeface="宋体" panose="02010600030101010101" pitchFamily="2" charset="-122"/>
              <a:ea typeface="宋体" panose="02010600030101010101" pitchFamily="2" charset="-122"/>
            </a:endParaRPr>
          </a:p>
        </p:txBody>
      </p:sp>
      <p:graphicFrame>
        <p:nvGraphicFramePr>
          <p:cNvPr id="307205" name="Group 5">
            <a:extLst>
              <a:ext uri="{FF2B5EF4-FFF2-40B4-BE49-F238E27FC236}">
                <a16:creationId xmlns:a16="http://schemas.microsoft.com/office/drawing/2014/main" id="{AC4A4699-F0A6-4D69-B57B-497203DEDFEC}"/>
              </a:ext>
            </a:extLst>
          </p:cNvPr>
          <p:cNvGraphicFramePr>
            <a:graphicFrameLocks noGrp="1"/>
          </p:cNvGraphicFramePr>
          <p:nvPr/>
        </p:nvGraphicFramePr>
        <p:xfrm>
          <a:off x="838200" y="2971800"/>
          <a:ext cx="7467600" cy="3201988"/>
        </p:xfrm>
        <a:graphic>
          <a:graphicData uri="http://schemas.openxmlformats.org/drawingml/2006/table">
            <a:tbl>
              <a:tblPr/>
              <a:tblGrid>
                <a:gridCol w="12954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3962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charset="0"/>
                          <a:ea typeface="楷体_GB2312" pitchFamily="49" charset="-122"/>
                        </a:rPr>
                        <a:t>方法</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charset="0"/>
                          <a:ea typeface="楷体_GB2312" pitchFamily="49" charset="-122"/>
                        </a:rPr>
                        <a:t>功能</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charset="0"/>
                          <a:ea typeface="楷体_GB2312" pitchFamily="49" charset="-122"/>
                        </a:rPr>
                        <a:t>方法</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charset="0"/>
                          <a:ea typeface="楷体_GB2312" pitchFamily="49" charset="-122"/>
                        </a:rPr>
                        <a:t>功能</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7719">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abs(x)</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楷体_GB2312" pitchFamily="49" charset="-122"/>
                          <a:ea typeface="楷体_GB2312" pitchFamily="49" charset="-122"/>
                        </a:rPr>
                        <a:t>x</a:t>
                      </a:r>
                      <a:r>
                        <a:rPr kumimoji="1" lang="zh-CN" altLang="en-US" sz="2000" b="0" i="0" u="none" strike="noStrike" cap="none" normalizeH="0" baseline="0">
                          <a:ln>
                            <a:noFill/>
                          </a:ln>
                          <a:solidFill>
                            <a:schemeClr val="tx1"/>
                          </a:solidFill>
                          <a:effectLst/>
                          <a:latin typeface="楷体_GB2312" pitchFamily="49" charset="-122"/>
                          <a:ea typeface="楷体_GB2312" pitchFamily="49" charset="-122"/>
                        </a:rPr>
                        <a:t>的绝对值</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max(x,y)</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楷体_GB2312" pitchFamily="49" charset="-122"/>
                          <a:ea typeface="楷体_GB2312" pitchFamily="49" charset="-122"/>
                        </a:rPr>
                        <a:t>x</a:t>
                      </a:r>
                      <a:r>
                        <a:rPr kumimoji="1" lang="zh-CN" altLang="en-US" sz="2000" b="0" i="0" u="none" strike="noStrike" cap="none" normalizeH="0" baseline="0">
                          <a:ln>
                            <a:noFill/>
                          </a:ln>
                          <a:solidFill>
                            <a:schemeClr val="tx1"/>
                          </a:solidFill>
                          <a:effectLst/>
                          <a:latin typeface="楷体_GB2312" pitchFamily="49" charset="-122"/>
                          <a:ea typeface="楷体_GB2312" pitchFamily="49" charset="-122"/>
                        </a:rPr>
                        <a:t>和</a:t>
                      </a:r>
                      <a:r>
                        <a:rPr kumimoji="1" lang="en-US" altLang="zh-CN" sz="2000" b="0" i="0" u="none" strike="noStrike" cap="none" normalizeH="0" baseline="0">
                          <a:ln>
                            <a:noFill/>
                          </a:ln>
                          <a:solidFill>
                            <a:schemeClr val="tx1"/>
                          </a:solidFill>
                          <a:effectLst/>
                          <a:latin typeface="楷体_GB2312" pitchFamily="49" charset="-122"/>
                          <a:ea typeface="楷体_GB2312" pitchFamily="49" charset="-122"/>
                        </a:rPr>
                        <a:t>y</a:t>
                      </a:r>
                      <a:r>
                        <a:rPr kumimoji="1" lang="zh-CN" altLang="en-US" sz="2000" b="0" i="0" u="none" strike="noStrike" cap="none" normalizeH="0" baseline="0">
                          <a:ln>
                            <a:noFill/>
                          </a:ln>
                          <a:solidFill>
                            <a:schemeClr val="tx1"/>
                          </a:solidFill>
                          <a:effectLst/>
                          <a:latin typeface="楷体_GB2312" pitchFamily="49" charset="-122"/>
                          <a:ea typeface="楷体_GB2312" pitchFamily="49" charset="-122"/>
                        </a:rPr>
                        <a:t>中较大者</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79">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ceil(x)</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楷体_GB2312" pitchFamily="49" charset="-122"/>
                          <a:ea typeface="楷体_GB2312" pitchFamily="49" charset="-122"/>
                        </a:rPr>
                        <a:t>不小于</a:t>
                      </a:r>
                      <a:r>
                        <a:rPr kumimoji="1" lang="en-US" altLang="zh-CN" sz="2000" b="0" i="0" u="none" strike="noStrike" cap="none" normalizeH="0" baseline="0">
                          <a:ln>
                            <a:noFill/>
                          </a:ln>
                          <a:solidFill>
                            <a:schemeClr val="tx1"/>
                          </a:solidFill>
                          <a:effectLst/>
                          <a:latin typeface="楷体_GB2312" pitchFamily="49" charset="-122"/>
                          <a:ea typeface="楷体_GB2312" pitchFamily="49" charset="-122"/>
                        </a:rPr>
                        <a:t>x</a:t>
                      </a:r>
                      <a:r>
                        <a:rPr kumimoji="1" lang="zh-CN" altLang="en-US" sz="2000" b="0" i="0" u="none" strike="noStrike" cap="none" normalizeH="0" baseline="0">
                          <a:ln>
                            <a:noFill/>
                          </a:ln>
                          <a:solidFill>
                            <a:schemeClr val="tx1"/>
                          </a:solidFill>
                          <a:effectLst/>
                          <a:latin typeface="楷体_GB2312" pitchFamily="49" charset="-122"/>
                          <a:ea typeface="楷体_GB2312" pitchFamily="49" charset="-122"/>
                        </a:rPr>
                        <a:t>的最小整数</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min(x,y)</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楷体_GB2312" pitchFamily="49" charset="-122"/>
                          <a:ea typeface="楷体_GB2312" pitchFamily="49" charset="-122"/>
                        </a:rPr>
                        <a:t>x</a:t>
                      </a:r>
                      <a:r>
                        <a:rPr kumimoji="1" lang="zh-CN" altLang="en-US" sz="2000" b="0" i="0" u="none" strike="noStrike" cap="none" normalizeH="0" baseline="0">
                          <a:ln>
                            <a:noFill/>
                          </a:ln>
                          <a:solidFill>
                            <a:schemeClr val="tx1"/>
                          </a:solidFill>
                          <a:effectLst/>
                          <a:latin typeface="楷体_GB2312" pitchFamily="49" charset="-122"/>
                          <a:ea typeface="楷体_GB2312" pitchFamily="49" charset="-122"/>
                        </a:rPr>
                        <a:t>和</a:t>
                      </a:r>
                      <a:r>
                        <a:rPr kumimoji="1" lang="en-US" altLang="zh-CN" sz="2000" b="0" i="0" u="none" strike="noStrike" cap="none" normalizeH="0" baseline="0">
                          <a:ln>
                            <a:noFill/>
                          </a:ln>
                          <a:solidFill>
                            <a:schemeClr val="tx1"/>
                          </a:solidFill>
                          <a:effectLst/>
                          <a:latin typeface="楷体_GB2312" pitchFamily="49" charset="-122"/>
                          <a:ea typeface="楷体_GB2312" pitchFamily="49" charset="-122"/>
                        </a:rPr>
                        <a:t>y</a:t>
                      </a:r>
                      <a:r>
                        <a:rPr kumimoji="1" lang="zh-CN" altLang="en-US" sz="2000" b="0" i="0" u="none" strike="noStrike" cap="none" normalizeH="0" baseline="0">
                          <a:ln>
                            <a:noFill/>
                          </a:ln>
                          <a:solidFill>
                            <a:schemeClr val="tx1"/>
                          </a:solidFill>
                          <a:effectLst/>
                          <a:latin typeface="楷体_GB2312" pitchFamily="49" charset="-122"/>
                          <a:ea typeface="楷体_GB2312" pitchFamily="49" charset="-122"/>
                        </a:rPr>
                        <a:t>中较小者</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76">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cos(x)</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楷体_GB2312" pitchFamily="49" charset="-122"/>
                          <a:ea typeface="楷体_GB2312" pitchFamily="49" charset="-122"/>
                        </a:rPr>
                        <a:t>x</a:t>
                      </a:r>
                      <a:r>
                        <a:rPr kumimoji="1" lang="zh-CN" altLang="en-US" sz="2000" b="0" i="0" u="none" strike="noStrike" cap="none" normalizeH="0" baseline="0">
                          <a:ln>
                            <a:noFill/>
                          </a:ln>
                          <a:solidFill>
                            <a:schemeClr val="tx1"/>
                          </a:solidFill>
                          <a:effectLst/>
                          <a:latin typeface="楷体_GB2312" pitchFamily="49" charset="-122"/>
                          <a:ea typeface="楷体_GB2312" pitchFamily="49" charset="-122"/>
                        </a:rPr>
                        <a:t>的余弦</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pow(x,y)</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楷体_GB2312" pitchFamily="49" charset="-122"/>
                          <a:ea typeface="楷体_GB2312" pitchFamily="49" charset="-122"/>
                        </a:rPr>
                        <a:t>x</a:t>
                      </a:r>
                      <a:r>
                        <a:rPr kumimoji="1" lang="en-US" altLang="zh-CN" sz="2000" b="0" i="0" u="none" strike="noStrike" cap="none" normalizeH="0" baseline="30000">
                          <a:ln>
                            <a:noFill/>
                          </a:ln>
                          <a:solidFill>
                            <a:schemeClr val="tx1"/>
                          </a:solidFill>
                          <a:effectLst/>
                          <a:latin typeface="楷体_GB2312" pitchFamily="49" charset="-122"/>
                          <a:ea typeface="楷体_GB2312" pitchFamily="49" charset="-122"/>
                        </a:rPr>
                        <a:t>y</a:t>
                      </a:r>
                      <a:endParaRPr kumimoji="1" lang="zh-CN" altLang="en-US" sz="2000" b="0" i="0" u="none" strike="noStrike" cap="none" normalizeH="0" baseline="30000">
                        <a:ln>
                          <a:noFill/>
                        </a:ln>
                        <a:solidFill>
                          <a:schemeClr val="tx1"/>
                        </a:solidFill>
                        <a:effectLst/>
                        <a:latin typeface="楷体_GB2312" pitchFamily="49" charset="-122"/>
                        <a:ea typeface="楷体_GB2312" pitchFamily="49"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027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exp(x)</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楷体_GB2312" pitchFamily="49" charset="-122"/>
                          <a:ea typeface="楷体_GB2312" pitchFamily="49" charset="-122"/>
                        </a:rPr>
                        <a:t>e</a:t>
                      </a:r>
                      <a:r>
                        <a:rPr kumimoji="1" lang="en-US" altLang="zh-CN" sz="2000" b="0" i="0" u="none" strike="noStrike" cap="none" normalizeH="0" baseline="30000">
                          <a:ln>
                            <a:noFill/>
                          </a:ln>
                          <a:solidFill>
                            <a:schemeClr val="tx1"/>
                          </a:solidFill>
                          <a:effectLst/>
                          <a:latin typeface="楷体_GB2312" pitchFamily="49" charset="-122"/>
                          <a:ea typeface="楷体_GB2312" pitchFamily="49" charset="-122"/>
                        </a:rPr>
                        <a:t>x</a:t>
                      </a:r>
                      <a:endParaRPr kumimoji="1" lang="zh-CN" altLang="en-US" sz="2000" b="0" i="0" u="none" strike="noStrike" cap="none" normalizeH="0" baseline="30000">
                        <a:ln>
                          <a:noFill/>
                        </a:ln>
                        <a:solidFill>
                          <a:schemeClr val="tx1"/>
                        </a:solidFill>
                        <a:effectLst/>
                        <a:latin typeface="楷体_GB2312" pitchFamily="49" charset="-122"/>
                        <a:ea typeface="楷体_GB2312" pitchFamily="49"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sin(x)</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楷体_GB2312" pitchFamily="49" charset="-122"/>
                          <a:ea typeface="楷体_GB2312" pitchFamily="49" charset="-122"/>
                        </a:rPr>
                        <a:t>x</a:t>
                      </a:r>
                      <a:r>
                        <a:rPr kumimoji="1" lang="zh-CN" altLang="en-US" sz="2000" b="0" i="0" u="none" strike="noStrike" cap="none" normalizeH="0" baseline="0">
                          <a:ln>
                            <a:noFill/>
                          </a:ln>
                          <a:solidFill>
                            <a:schemeClr val="tx1"/>
                          </a:solidFill>
                          <a:effectLst/>
                          <a:latin typeface="楷体_GB2312" pitchFamily="49" charset="-122"/>
                          <a:ea typeface="楷体_GB2312" pitchFamily="49" charset="-122"/>
                        </a:rPr>
                        <a:t>的正弦</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7576">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floor(x)</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楷体_GB2312" pitchFamily="49" charset="-122"/>
                          <a:ea typeface="楷体_GB2312" pitchFamily="49" charset="-122"/>
                        </a:rPr>
                        <a:t>不大于</a:t>
                      </a:r>
                      <a:r>
                        <a:rPr kumimoji="1" lang="en-US" altLang="zh-CN" sz="2000" b="0" i="0" u="none" strike="noStrike" cap="none" normalizeH="0" baseline="0">
                          <a:ln>
                            <a:noFill/>
                          </a:ln>
                          <a:solidFill>
                            <a:schemeClr val="tx1"/>
                          </a:solidFill>
                          <a:effectLst/>
                          <a:latin typeface="楷体_GB2312" pitchFamily="49" charset="-122"/>
                          <a:ea typeface="楷体_GB2312" pitchFamily="49" charset="-122"/>
                        </a:rPr>
                        <a:t>x</a:t>
                      </a:r>
                      <a:r>
                        <a:rPr kumimoji="1" lang="zh-CN" altLang="en-US" sz="2000" b="0" i="0" u="none" strike="noStrike" cap="none" normalizeH="0" baseline="0">
                          <a:ln>
                            <a:noFill/>
                          </a:ln>
                          <a:solidFill>
                            <a:schemeClr val="tx1"/>
                          </a:solidFill>
                          <a:effectLst/>
                          <a:latin typeface="楷体_GB2312" pitchFamily="49" charset="-122"/>
                          <a:ea typeface="楷体_GB2312" pitchFamily="49" charset="-122"/>
                        </a:rPr>
                        <a:t>的最大整数</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sqrt(x)</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楷体_GB2312" pitchFamily="49" charset="-122"/>
                          <a:ea typeface="楷体_GB2312" pitchFamily="49" charset="-122"/>
                        </a:rPr>
                        <a:t>x</a:t>
                      </a:r>
                      <a:r>
                        <a:rPr kumimoji="1" lang="zh-CN" altLang="en-US" sz="2000" b="0" i="0" u="none" strike="noStrike" cap="none" normalizeH="0" baseline="0">
                          <a:ln>
                            <a:noFill/>
                          </a:ln>
                          <a:solidFill>
                            <a:schemeClr val="tx1"/>
                          </a:solidFill>
                          <a:effectLst/>
                          <a:latin typeface="楷体_GB2312" pitchFamily="49" charset="-122"/>
                          <a:ea typeface="楷体_GB2312" pitchFamily="49" charset="-122"/>
                        </a:rPr>
                        <a:t>的平方根</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79">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log(x)</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楷体_GB2312" pitchFamily="49" charset="-122"/>
                          <a:ea typeface="楷体_GB2312" pitchFamily="49" charset="-122"/>
                        </a:rPr>
                        <a:t>x</a:t>
                      </a:r>
                      <a:r>
                        <a:rPr kumimoji="1" lang="zh-CN" altLang="en-US" sz="2000" b="0" i="0" u="none" strike="noStrike" cap="none" normalizeH="0" baseline="0">
                          <a:ln>
                            <a:noFill/>
                          </a:ln>
                          <a:solidFill>
                            <a:schemeClr val="tx1"/>
                          </a:solidFill>
                          <a:effectLst/>
                          <a:latin typeface="楷体_GB2312" pitchFamily="49" charset="-122"/>
                          <a:ea typeface="楷体_GB2312" pitchFamily="49" charset="-122"/>
                        </a:rPr>
                        <a:t>的自然对数</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tan(x)</a:t>
                      </a:r>
                      <a:endParaRPr kumimoji="1" lang="zh-CN" altLang="en-US" sz="2000" b="0" i="0" u="none" strike="noStrike" cap="none" normalizeH="0" baseline="0">
                        <a:ln>
                          <a:noFill/>
                        </a:ln>
                        <a:solidFill>
                          <a:schemeClr val="tx1"/>
                        </a:solidFill>
                        <a:effectLst/>
                        <a:latin typeface="Times New Roman"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楷体_GB2312" pitchFamily="49" charset="-122"/>
                          <a:ea typeface="楷体_GB2312" pitchFamily="49" charset="-122"/>
                        </a:rPr>
                        <a:t>x</a:t>
                      </a:r>
                      <a:r>
                        <a:rPr kumimoji="1" lang="zh-CN" altLang="en-US" sz="2000" b="0" i="0" u="none" strike="noStrike" cap="none" normalizeH="0" baseline="0">
                          <a:ln>
                            <a:noFill/>
                          </a:ln>
                          <a:solidFill>
                            <a:schemeClr val="tx1"/>
                          </a:solidFill>
                          <a:effectLst/>
                          <a:latin typeface="楷体_GB2312" pitchFamily="49" charset="-122"/>
                          <a:ea typeface="楷体_GB2312" pitchFamily="49" charset="-122"/>
                        </a:rPr>
                        <a:t>的正切</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04"/>
                                        </p:tgtEl>
                                        <p:attrNameLst>
                                          <p:attrName>style.visibility</p:attrName>
                                        </p:attrNameLst>
                                      </p:cBhvr>
                                      <p:to>
                                        <p:strVal val="visible"/>
                                      </p:to>
                                    </p:set>
                                    <p:animEffect transition="in" filter="blinds(horizontal)">
                                      <p:cBhvr>
                                        <p:cTn id="7" dur="500"/>
                                        <p:tgtEl>
                                          <p:spTgt spid="3072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7205"/>
                                        </p:tgtEl>
                                        <p:attrNameLst>
                                          <p:attrName>style.visibility</p:attrName>
                                        </p:attrNameLst>
                                      </p:cBhvr>
                                      <p:to>
                                        <p:strVal val="visible"/>
                                      </p:to>
                                    </p:set>
                                    <p:animEffect transition="in" filter="blinds(horizontal)">
                                      <p:cBhvr>
                                        <p:cTn id="12" dur="500"/>
                                        <p:tgtEl>
                                          <p:spTgt spid="307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4"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5BABBA9E-C7F0-470C-B21C-9474F96D6D01}"/>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FC5741D0-7325-41F8-A887-32246F0B187E}" type="slidenum">
              <a:rPr lang="zh-CN" altLang="en-US">
                <a:solidFill>
                  <a:schemeClr val="tx1"/>
                </a:solidFill>
                <a:latin typeface="Times New Roman" panose="02020603050405020304" pitchFamily="18" charset="0"/>
                <a:ea typeface="宋体" panose="02010600030101010101" pitchFamily="2" charset="-122"/>
              </a:rPr>
              <a:pPr eaLnBrk="1" hangingPunct="1"/>
              <a:t>110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03458" name="Rectangle 2">
            <a:extLst>
              <a:ext uri="{FF2B5EF4-FFF2-40B4-BE49-F238E27FC236}">
                <a16:creationId xmlns:a16="http://schemas.microsoft.com/office/drawing/2014/main" id="{44040A26-13CB-471B-9B42-C13D06C690BA}"/>
              </a:ext>
            </a:extLst>
          </p:cNvPr>
          <p:cNvSpPr>
            <a:spLocks noGrp="1" noChangeArrowheads="1"/>
          </p:cNvSpPr>
          <p:nvPr>
            <p:ph type="title"/>
          </p:nvPr>
        </p:nvSpPr>
        <p:spPr>
          <a:xfrm>
            <a:off x="762000" y="0"/>
            <a:ext cx="7772400" cy="1143000"/>
          </a:xfrm>
        </p:spPr>
        <p:txBody>
          <a:bodyPr/>
          <a:lstStyle/>
          <a:p>
            <a:pPr eaLnBrk="1" hangingPunct="1">
              <a:defRPr/>
            </a:pPr>
            <a:r>
              <a:rPr lang="zh-CN" altLang="en-US" sz="4000">
                <a:effectLst>
                  <a:outerShdw blurRad="38100" dist="38100" dir="2700000" algn="tl">
                    <a:srgbClr val="C0C0C0"/>
                  </a:outerShdw>
                </a:effectLst>
                <a:ea typeface="黑体" pitchFamily="2" charset="-122"/>
              </a:rPr>
              <a:t>流水作业调度</a:t>
            </a:r>
          </a:p>
        </p:txBody>
      </p:sp>
      <p:sp>
        <p:nvSpPr>
          <p:cNvPr id="187396" name="Text Box 3">
            <a:extLst>
              <a:ext uri="{FF2B5EF4-FFF2-40B4-BE49-F238E27FC236}">
                <a16:creationId xmlns:a16="http://schemas.microsoft.com/office/drawing/2014/main" id="{85E6EB85-9790-4584-8478-21AE130623C6}"/>
              </a:ext>
            </a:extLst>
          </p:cNvPr>
          <p:cNvSpPr txBox="1">
            <a:spLocks noChangeArrowheads="1"/>
          </p:cNvSpPr>
          <p:nvPr/>
        </p:nvSpPr>
        <p:spPr bwMode="auto">
          <a:xfrm>
            <a:off x="323850" y="908050"/>
            <a:ext cx="856932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个作业</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要在由</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台机器</a:t>
            </a:r>
            <a:r>
              <a:rPr lang="en-US" altLang="zh-CN" sz="2400">
                <a:solidFill>
                  <a:schemeClr val="tx1"/>
                </a:solidFill>
                <a:ea typeface="楷体_GB2312" panose="02010609030101010101" pitchFamily="49" charset="-122"/>
              </a:rPr>
              <a:t>M1</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M2</a:t>
            </a:r>
            <a:r>
              <a:rPr lang="zh-CN" altLang="en-US" sz="2400">
                <a:solidFill>
                  <a:schemeClr val="tx1"/>
                </a:solidFill>
                <a:ea typeface="楷体_GB2312" panose="02010609030101010101" pitchFamily="49" charset="-122"/>
              </a:rPr>
              <a:t>组成的流水线上完成加工。每个作业加工的顺序都是先在</a:t>
            </a:r>
            <a:r>
              <a:rPr lang="en-US" altLang="zh-CN" sz="2400">
                <a:solidFill>
                  <a:schemeClr val="tx1"/>
                </a:solidFill>
                <a:ea typeface="楷体_GB2312" panose="02010609030101010101" pitchFamily="49" charset="-122"/>
              </a:rPr>
              <a:t>M1</a:t>
            </a:r>
            <a:r>
              <a:rPr lang="zh-CN" altLang="en-US" sz="2400">
                <a:solidFill>
                  <a:schemeClr val="tx1"/>
                </a:solidFill>
                <a:ea typeface="楷体_GB2312" panose="02010609030101010101" pitchFamily="49" charset="-122"/>
              </a:rPr>
              <a:t>上加工，然后在</a:t>
            </a:r>
            <a:r>
              <a:rPr lang="en-US" altLang="zh-CN" sz="2400">
                <a:solidFill>
                  <a:schemeClr val="tx1"/>
                </a:solidFill>
                <a:ea typeface="楷体_GB2312" panose="02010609030101010101" pitchFamily="49" charset="-122"/>
              </a:rPr>
              <a:t>M2</a:t>
            </a:r>
            <a:r>
              <a:rPr lang="zh-CN" altLang="en-US" sz="2400">
                <a:solidFill>
                  <a:schemeClr val="tx1"/>
                </a:solidFill>
                <a:ea typeface="楷体_GB2312" panose="02010609030101010101" pitchFamily="49" charset="-122"/>
              </a:rPr>
              <a:t>上加工。</a:t>
            </a:r>
            <a:r>
              <a:rPr lang="en-US" altLang="zh-CN" sz="2400">
                <a:solidFill>
                  <a:schemeClr val="tx1"/>
                </a:solidFill>
                <a:ea typeface="楷体_GB2312" panose="02010609030101010101" pitchFamily="49" charset="-122"/>
              </a:rPr>
              <a:t>M1</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M2</a:t>
            </a:r>
            <a:r>
              <a:rPr lang="zh-CN" altLang="en-US" sz="2400">
                <a:solidFill>
                  <a:schemeClr val="tx1"/>
                </a:solidFill>
                <a:ea typeface="楷体_GB2312" panose="02010609030101010101" pitchFamily="49" charset="-122"/>
              </a:rPr>
              <a:t>加工作业</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所需的时间分别为</a:t>
            </a:r>
            <a:r>
              <a:rPr lang="en-US" altLang="zh-CN" sz="2400">
                <a:solidFill>
                  <a:schemeClr val="tx1"/>
                </a:solidFill>
                <a:ea typeface="楷体_GB2312" panose="02010609030101010101" pitchFamily="49" charset="-122"/>
              </a:rPr>
              <a:t>a</a:t>
            </a:r>
            <a:r>
              <a:rPr lang="en-US" altLang="zh-CN" sz="2400" baseline="-250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b</a:t>
            </a:r>
            <a:r>
              <a:rPr lang="en-US" altLang="zh-CN" sz="2400" baseline="-250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a:t>
            </a:r>
          </a:p>
          <a:p>
            <a:pPr algn="l" eaLnBrk="1" hangingPunct="1"/>
            <a:r>
              <a:rPr lang="zh-CN" altLang="en-US" sz="2400">
                <a:solidFill>
                  <a:schemeClr val="tx1"/>
                </a:solidFill>
                <a:latin typeface="黑体" panose="02010609060101010101" pitchFamily="49" charset="-122"/>
                <a:ea typeface="黑体" panose="02010609060101010101" pitchFamily="49" charset="-122"/>
              </a:rPr>
              <a:t>流水作业调度问题要求确定这</a:t>
            </a:r>
            <a:r>
              <a:rPr lang="en-US" altLang="zh-CN" sz="2400">
                <a:solidFill>
                  <a:schemeClr val="tx1"/>
                </a:solidFill>
                <a:latin typeface="黑体" panose="02010609060101010101" pitchFamily="49" charset="-122"/>
                <a:ea typeface="黑体" panose="02010609060101010101" pitchFamily="49" charset="-122"/>
              </a:rPr>
              <a:t>n</a:t>
            </a:r>
            <a:r>
              <a:rPr lang="zh-CN" altLang="en-US" sz="2400">
                <a:solidFill>
                  <a:schemeClr val="tx1"/>
                </a:solidFill>
                <a:latin typeface="黑体" panose="02010609060101010101" pitchFamily="49" charset="-122"/>
                <a:ea typeface="黑体" panose="02010609060101010101" pitchFamily="49" charset="-122"/>
              </a:rPr>
              <a:t>个作业的最优加工顺序，使得从第一个作业在机器</a:t>
            </a:r>
            <a:r>
              <a:rPr lang="en-US" altLang="zh-CN" sz="2400">
                <a:solidFill>
                  <a:schemeClr val="tx1"/>
                </a:solidFill>
                <a:latin typeface="黑体" panose="02010609060101010101" pitchFamily="49" charset="-122"/>
                <a:ea typeface="黑体" panose="02010609060101010101" pitchFamily="49" charset="-122"/>
              </a:rPr>
              <a:t>M1</a:t>
            </a:r>
            <a:r>
              <a:rPr lang="zh-CN" altLang="en-US" sz="2400">
                <a:solidFill>
                  <a:schemeClr val="tx1"/>
                </a:solidFill>
                <a:latin typeface="黑体" panose="02010609060101010101" pitchFamily="49" charset="-122"/>
                <a:ea typeface="黑体" panose="02010609060101010101" pitchFamily="49" charset="-122"/>
              </a:rPr>
              <a:t>上开始加工，到最后一个作业在机器</a:t>
            </a:r>
            <a:r>
              <a:rPr lang="en-US" altLang="zh-CN" sz="2400">
                <a:solidFill>
                  <a:schemeClr val="tx1"/>
                </a:solidFill>
                <a:latin typeface="黑体" panose="02010609060101010101" pitchFamily="49" charset="-122"/>
                <a:ea typeface="黑体" panose="02010609060101010101" pitchFamily="49" charset="-122"/>
              </a:rPr>
              <a:t>M2</a:t>
            </a:r>
            <a:r>
              <a:rPr lang="zh-CN" altLang="en-US" sz="2400">
                <a:solidFill>
                  <a:schemeClr val="tx1"/>
                </a:solidFill>
                <a:latin typeface="黑体" panose="02010609060101010101" pitchFamily="49" charset="-122"/>
                <a:ea typeface="黑体" panose="02010609060101010101" pitchFamily="49" charset="-122"/>
              </a:rPr>
              <a:t>上加工完成所需的时间最少。</a:t>
            </a:r>
          </a:p>
        </p:txBody>
      </p:sp>
      <p:sp>
        <p:nvSpPr>
          <p:cNvPr id="403460" name="Text Box 4">
            <a:extLst>
              <a:ext uri="{FF2B5EF4-FFF2-40B4-BE49-F238E27FC236}">
                <a16:creationId xmlns:a16="http://schemas.microsoft.com/office/drawing/2014/main" id="{FF4825F4-7AA4-454E-BE1F-CFF165E16BCA}"/>
              </a:ext>
            </a:extLst>
          </p:cNvPr>
          <p:cNvSpPr txBox="1">
            <a:spLocks noChangeArrowheads="1"/>
          </p:cNvSpPr>
          <p:nvPr/>
        </p:nvSpPr>
        <p:spPr bwMode="auto">
          <a:xfrm>
            <a:off x="468313" y="3213100"/>
            <a:ext cx="8351837" cy="3429000"/>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latin typeface="Verdana" panose="020B0604030504040204" pitchFamily="34" charset="0"/>
                <a:ea typeface="黑体" panose="02010609060101010101" pitchFamily="49" charset="-122"/>
              </a:rPr>
              <a:t>分析：</a:t>
            </a:r>
          </a:p>
          <a:p>
            <a:pPr algn="l" eaLnBrk="1" hangingPunct="1">
              <a:buFontTx/>
              <a:buChar char="•"/>
            </a:pPr>
            <a:r>
              <a:rPr lang="zh-CN" altLang="en-US" sz="2400">
                <a:solidFill>
                  <a:schemeClr val="tx1"/>
                </a:solidFill>
                <a:ea typeface="楷体_GB2312" panose="02010609030101010101" pitchFamily="49" charset="-122"/>
              </a:rPr>
              <a:t>直观上，一个最优调度应使机器</a:t>
            </a:r>
            <a:r>
              <a:rPr lang="en-US" altLang="zh-CN" sz="2400">
                <a:solidFill>
                  <a:schemeClr val="tx1"/>
                </a:solidFill>
                <a:ea typeface="楷体_GB2312" panose="02010609030101010101" pitchFamily="49" charset="-122"/>
              </a:rPr>
              <a:t>M1</a:t>
            </a:r>
            <a:r>
              <a:rPr lang="zh-CN" altLang="en-US" sz="2400">
                <a:solidFill>
                  <a:schemeClr val="tx1"/>
                </a:solidFill>
                <a:ea typeface="楷体_GB2312" panose="02010609030101010101" pitchFamily="49" charset="-122"/>
              </a:rPr>
              <a:t>没有空闲时间，且机器</a:t>
            </a:r>
            <a:r>
              <a:rPr lang="en-US" altLang="zh-CN" sz="2400">
                <a:solidFill>
                  <a:schemeClr val="tx1"/>
                </a:solidFill>
                <a:ea typeface="楷体_GB2312" panose="02010609030101010101" pitchFamily="49" charset="-122"/>
              </a:rPr>
              <a:t>M2</a:t>
            </a:r>
            <a:r>
              <a:rPr lang="zh-CN" altLang="en-US" sz="2400">
                <a:solidFill>
                  <a:schemeClr val="tx1"/>
                </a:solidFill>
                <a:ea typeface="楷体_GB2312" panose="02010609030101010101" pitchFamily="49" charset="-122"/>
              </a:rPr>
              <a:t>的空闲时间最少。在一般情况下，机器</a:t>
            </a:r>
            <a:r>
              <a:rPr lang="en-US" altLang="zh-CN" sz="2400">
                <a:solidFill>
                  <a:schemeClr val="tx1"/>
                </a:solidFill>
                <a:ea typeface="楷体_GB2312" panose="02010609030101010101" pitchFamily="49" charset="-122"/>
              </a:rPr>
              <a:t>M2</a:t>
            </a:r>
            <a:r>
              <a:rPr lang="zh-CN" altLang="en-US" sz="2400">
                <a:solidFill>
                  <a:schemeClr val="tx1"/>
                </a:solidFill>
                <a:ea typeface="楷体_GB2312" panose="02010609030101010101" pitchFamily="49" charset="-122"/>
              </a:rPr>
              <a:t>上会有机器空闲和作业积压</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种情况。</a:t>
            </a:r>
          </a:p>
          <a:p>
            <a:pPr algn="l" eaLnBrk="1" hangingPunct="1">
              <a:buFontTx/>
              <a:buChar char="•"/>
            </a:pPr>
            <a:r>
              <a:rPr lang="zh-CN" altLang="en-US" sz="2400">
                <a:solidFill>
                  <a:schemeClr val="tx1"/>
                </a:solidFill>
                <a:ea typeface="楷体_GB2312" panose="02010609030101010101" pitchFamily="49" charset="-122"/>
              </a:rPr>
              <a:t>设全部作业的集合为</a:t>
            </a:r>
            <a:r>
              <a:rPr lang="en-US" altLang="zh-CN" sz="2400">
                <a:solidFill>
                  <a:schemeClr val="tx1"/>
                </a:solidFill>
                <a:ea typeface="楷体_GB2312" panose="02010609030101010101" pitchFamily="49" charset="-122"/>
              </a:rPr>
              <a:t>N={1</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S</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的作业子集。在一般情况下，机器</a:t>
            </a:r>
            <a:r>
              <a:rPr lang="en-US" altLang="zh-CN" sz="2400">
                <a:solidFill>
                  <a:schemeClr val="tx1"/>
                </a:solidFill>
                <a:ea typeface="楷体_GB2312" panose="02010609030101010101" pitchFamily="49" charset="-122"/>
              </a:rPr>
              <a:t>M1</a:t>
            </a:r>
            <a:r>
              <a:rPr lang="zh-CN" altLang="en-US" sz="2400">
                <a:solidFill>
                  <a:schemeClr val="tx1"/>
                </a:solidFill>
                <a:ea typeface="楷体_GB2312" panose="02010609030101010101" pitchFamily="49" charset="-122"/>
              </a:rPr>
              <a:t>开始加工</a:t>
            </a:r>
            <a:r>
              <a:rPr lang="en-US" altLang="zh-CN" sz="2400">
                <a:solidFill>
                  <a:schemeClr val="tx1"/>
                </a:solidFill>
                <a:ea typeface="楷体_GB2312" panose="02010609030101010101" pitchFamily="49" charset="-122"/>
              </a:rPr>
              <a:t>S</a:t>
            </a:r>
            <a:r>
              <a:rPr lang="zh-CN" altLang="en-US" sz="2400">
                <a:solidFill>
                  <a:schemeClr val="tx1"/>
                </a:solidFill>
                <a:ea typeface="楷体_GB2312" panose="02010609030101010101" pitchFamily="49" charset="-122"/>
              </a:rPr>
              <a:t>中作业时，机器</a:t>
            </a:r>
            <a:r>
              <a:rPr lang="en-US" altLang="zh-CN" sz="2400">
                <a:solidFill>
                  <a:schemeClr val="tx1"/>
                </a:solidFill>
                <a:ea typeface="楷体_GB2312" panose="02010609030101010101" pitchFamily="49" charset="-122"/>
              </a:rPr>
              <a:t>M2</a:t>
            </a:r>
            <a:r>
              <a:rPr lang="zh-CN" altLang="en-US" sz="2400">
                <a:solidFill>
                  <a:schemeClr val="tx1"/>
                </a:solidFill>
                <a:ea typeface="楷体_GB2312" panose="02010609030101010101" pitchFamily="49" charset="-122"/>
              </a:rPr>
              <a:t>还在加工其他作业，要等时间</a:t>
            </a:r>
            <a:r>
              <a:rPr lang="en-US" altLang="zh-CN" sz="2400">
                <a:solidFill>
                  <a:schemeClr val="tx1"/>
                </a:solidFill>
                <a:ea typeface="楷体_GB2312" panose="02010609030101010101" pitchFamily="49" charset="-122"/>
              </a:rPr>
              <a:t>t</a:t>
            </a:r>
            <a:r>
              <a:rPr lang="zh-CN" altLang="en-US" sz="2400">
                <a:solidFill>
                  <a:schemeClr val="tx1"/>
                </a:solidFill>
                <a:ea typeface="楷体_GB2312" panose="02010609030101010101" pitchFamily="49" charset="-122"/>
              </a:rPr>
              <a:t>后才可利用。将这种情况下完成</a:t>
            </a:r>
            <a:r>
              <a:rPr lang="en-US" altLang="zh-CN" sz="2400">
                <a:solidFill>
                  <a:schemeClr val="tx1"/>
                </a:solidFill>
                <a:ea typeface="楷体_GB2312" panose="02010609030101010101" pitchFamily="49" charset="-122"/>
              </a:rPr>
              <a:t>S</a:t>
            </a:r>
            <a:r>
              <a:rPr lang="zh-CN" altLang="en-US" sz="2400">
                <a:solidFill>
                  <a:schemeClr val="tx1"/>
                </a:solidFill>
                <a:ea typeface="楷体_GB2312" panose="02010609030101010101" pitchFamily="49" charset="-122"/>
              </a:rPr>
              <a:t>中作业所需的最短时间记为</a:t>
            </a:r>
            <a:r>
              <a:rPr lang="en-US" altLang="zh-CN" sz="2400">
                <a:solidFill>
                  <a:schemeClr val="tx1"/>
                </a:solidFill>
                <a:ea typeface="楷体_GB2312" panose="02010609030101010101" pitchFamily="49" charset="-122"/>
              </a:rPr>
              <a:t>T(S,t)</a:t>
            </a:r>
            <a:r>
              <a:rPr lang="zh-CN" altLang="en-US" sz="2400">
                <a:solidFill>
                  <a:schemeClr val="tx1"/>
                </a:solidFill>
                <a:ea typeface="楷体_GB2312" panose="02010609030101010101" pitchFamily="49" charset="-122"/>
              </a:rPr>
              <a:t>。流水作业调度问题的最优值为</a:t>
            </a:r>
            <a:r>
              <a:rPr lang="en-US" altLang="zh-CN" sz="2400">
                <a:solidFill>
                  <a:schemeClr val="tx1"/>
                </a:solidFill>
                <a:ea typeface="楷体_GB2312" panose="02010609030101010101" pitchFamily="49" charset="-122"/>
              </a:rPr>
              <a:t>T(N,0)</a:t>
            </a:r>
            <a:r>
              <a:rPr lang="zh-CN" altLang="en-US" sz="2400">
                <a:solidFill>
                  <a:schemeClr val="tx1"/>
                </a:solidFill>
                <a:ea typeface="楷体_GB2312" panose="02010609030101010101" pitchFamily="49" charset="-122"/>
              </a:rPr>
              <a:t>。</a:t>
            </a:r>
            <a:endParaRPr lang="en-US" altLang="zh-CN" sz="2400">
              <a:solidFill>
                <a:schemeClr val="tx1"/>
              </a:solidFill>
              <a:ea typeface="楷体_GB2312" panose="0201060903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3460"/>
                                        </p:tgtEl>
                                        <p:attrNameLst>
                                          <p:attrName>style.visibility</p:attrName>
                                        </p:attrNameLst>
                                      </p:cBhvr>
                                      <p:to>
                                        <p:strVal val="visible"/>
                                      </p:to>
                                    </p:set>
                                    <p:animEffect transition="in" filter="blinds(horizontal)">
                                      <p:cBhvr>
                                        <p:cTn id="7" dur="500"/>
                                        <p:tgtEl>
                                          <p:spTgt spid="403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0" grpId="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a:extLst>
              <a:ext uri="{FF2B5EF4-FFF2-40B4-BE49-F238E27FC236}">
                <a16:creationId xmlns:a16="http://schemas.microsoft.com/office/drawing/2014/main" id="{EDF6B48D-AE9B-4990-BACC-01D9398928B8}"/>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C59E967D-BEEF-4D86-A7C5-8BA20BE290B9}" type="slidenum">
              <a:rPr lang="zh-CN" altLang="en-US">
                <a:solidFill>
                  <a:schemeClr val="tx1"/>
                </a:solidFill>
                <a:latin typeface="Times New Roman" panose="02020603050405020304" pitchFamily="18" charset="0"/>
                <a:ea typeface="宋体" panose="02010600030101010101" pitchFamily="2" charset="-122"/>
              </a:rPr>
              <a:pPr eaLnBrk="1" hangingPunct="1"/>
              <a:t>111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04482" name="Rectangle 2">
            <a:extLst>
              <a:ext uri="{FF2B5EF4-FFF2-40B4-BE49-F238E27FC236}">
                <a16:creationId xmlns:a16="http://schemas.microsoft.com/office/drawing/2014/main" id="{E22E8360-483B-4482-B896-19FA91674FCC}"/>
              </a:ext>
            </a:extLst>
          </p:cNvPr>
          <p:cNvSpPr>
            <a:spLocks noChangeArrowheads="1"/>
          </p:cNvSpPr>
          <p:nvPr/>
        </p:nvSpPr>
        <p:spPr bwMode="auto">
          <a:xfrm>
            <a:off x="611188" y="0"/>
            <a:ext cx="7345362" cy="795338"/>
          </a:xfrm>
          <a:prstGeom prst="rect">
            <a:avLst/>
          </a:prstGeom>
          <a:noFill/>
          <a:ln w="9525">
            <a:noFill/>
            <a:miter lim="800000"/>
            <a:headEnd/>
            <a:tailEnd/>
          </a:ln>
          <a:effectLst/>
        </p:spPr>
        <p:txBody>
          <a:bodyPr anchor="b"/>
          <a:lstStyle/>
          <a:p>
            <a:pPr>
              <a:defRPr/>
            </a:pPr>
            <a:r>
              <a:rPr kumimoji="1" lang="zh-CN" altLang="en-US" sz="4000" b="1">
                <a:solidFill>
                  <a:srgbClr val="663300"/>
                </a:solidFill>
                <a:effectLst>
                  <a:outerShdw blurRad="38100" dist="38100" dir="2700000" algn="tl">
                    <a:srgbClr val="C0C0C0"/>
                  </a:outerShdw>
                </a:effectLst>
                <a:latin typeface="Times New Roman" charset="0"/>
                <a:ea typeface="黑体" pitchFamily="2" charset="-122"/>
              </a:rPr>
              <a:t>流水作业调度</a:t>
            </a:r>
            <a:endParaRPr kumimoji="1" lang="ja-JP" altLang="en-US" sz="4000" b="1">
              <a:solidFill>
                <a:srgbClr val="663300"/>
              </a:solidFill>
              <a:effectLst>
                <a:outerShdw blurRad="38100" dist="38100" dir="2700000" algn="tl">
                  <a:srgbClr val="C0C0C0"/>
                </a:outerShdw>
              </a:effectLst>
              <a:latin typeface="Times New Roman" charset="0"/>
              <a:ea typeface="黑体" pitchFamily="2" charset="-122"/>
            </a:endParaRPr>
          </a:p>
        </p:txBody>
      </p:sp>
      <p:sp>
        <p:nvSpPr>
          <p:cNvPr id="36870" name="Text Box 3">
            <a:extLst>
              <a:ext uri="{FF2B5EF4-FFF2-40B4-BE49-F238E27FC236}">
                <a16:creationId xmlns:a16="http://schemas.microsoft.com/office/drawing/2014/main" id="{A4C8945E-ADC5-4DE1-97CA-3B308CCCEDD5}"/>
              </a:ext>
            </a:extLst>
          </p:cNvPr>
          <p:cNvSpPr txBox="1">
            <a:spLocks noChangeArrowheads="1"/>
          </p:cNvSpPr>
          <p:nvPr/>
        </p:nvSpPr>
        <p:spPr bwMode="auto">
          <a:xfrm>
            <a:off x="250825" y="908050"/>
            <a:ext cx="8661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设</a:t>
            </a:r>
            <a:r>
              <a:rPr lang="zh-CN" altLang="en-US" sz="2400">
                <a:solidFill>
                  <a:schemeClr val="tx1"/>
                </a:solidFill>
                <a:ea typeface="楷体_GB2312" panose="02010609030101010101" pitchFamily="49" charset="-122"/>
                <a:sym typeface="Symbol" panose="05050102010706020507" pitchFamily="18" charset="2"/>
              </a:rPr>
              <a:t></a:t>
            </a:r>
            <a:r>
              <a:rPr lang="zh-CN" altLang="en-US" sz="2400">
                <a:solidFill>
                  <a:schemeClr val="tx1"/>
                </a:solidFill>
                <a:ea typeface="楷体_GB2312" panose="02010609030101010101" pitchFamily="49" charset="-122"/>
              </a:rPr>
              <a:t>是所给</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个流水作业的一个最优调度，它所需的加工时间为 </a:t>
            </a:r>
            <a:r>
              <a:rPr lang="en-US" altLang="zh-CN" sz="2400">
                <a:solidFill>
                  <a:schemeClr val="tx1"/>
                </a:solidFill>
                <a:ea typeface="楷体_GB2312" panose="02010609030101010101" pitchFamily="49" charset="-122"/>
              </a:rPr>
              <a:t>a</a:t>
            </a:r>
            <a:r>
              <a:rPr lang="zh-CN" altLang="en-US" sz="2400" baseline="-25000">
                <a:solidFill>
                  <a:schemeClr val="tx1"/>
                </a:solidFill>
                <a:ea typeface="楷体_GB2312" panose="02010609030101010101" pitchFamily="49" charset="-122"/>
                <a:sym typeface="Symbol" panose="05050102010706020507" pitchFamily="18" charset="2"/>
              </a:rPr>
              <a:t></a:t>
            </a:r>
            <a:r>
              <a:rPr lang="en-US" altLang="zh-CN" sz="2400" baseline="-25000">
                <a:solidFill>
                  <a:schemeClr val="tx1"/>
                </a:solidFill>
                <a:ea typeface="楷体_GB2312" panose="02010609030101010101" pitchFamily="49" charset="-122"/>
                <a:sym typeface="Symbol" panose="05050102010706020507" pitchFamily="18" charset="2"/>
              </a:rPr>
              <a:t>(1)</a:t>
            </a:r>
            <a:r>
              <a:rPr lang="en-US" altLang="zh-CN" sz="2400">
                <a:solidFill>
                  <a:schemeClr val="tx1"/>
                </a:solidFill>
                <a:ea typeface="楷体_GB2312" panose="02010609030101010101" pitchFamily="49" charset="-122"/>
                <a:sym typeface="Symbol" panose="05050102010706020507" pitchFamily="18" charset="2"/>
              </a:rPr>
              <a:t>+T’</a:t>
            </a:r>
            <a:r>
              <a:rPr lang="zh-CN" altLang="en-US" sz="2400">
                <a:solidFill>
                  <a:schemeClr val="tx1"/>
                </a:solidFill>
                <a:ea typeface="楷体_GB2312" panose="02010609030101010101" pitchFamily="49" charset="-122"/>
              </a:rPr>
              <a:t>。其中</a:t>
            </a:r>
            <a:r>
              <a:rPr lang="en-US" altLang="zh-CN" sz="2400">
                <a:solidFill>
                  <a:schemeClr val="tx1"/>
                </a:solidFill>
                <a:ea typeface="楷体_GB2312" panose="02010609030101010101" pitchFamily="49" charset="-122"/>
              </a:rPr>
              <a:t>T’</a:t>
            </a:r>
            <a:r>
              <a:rPr lang="zh-CN" altLang="en-US" sz="2400">
                <a:solidFill>
                  <a:schemeClr val="tx1"/>
                </a:solidFill>
                <a:ea typeface="楷体_GB2312" panose="02010609030101010101" pitchFamily="49" charset="-122"/>
              </a:rPr>
              <a:t>是在机器</a:t>
            </a:r>
            <a:r>
              <a:rPr lang="en-US" altLang="zh-CN" sz="2400">
                <a:solidFill>
                  <a:schemeClr val="tx1"/>
                </a:solidFill>
                <a:ea typeface="楷体_GB2312" panose="02010609030101010101" pitchFamily="49" charset="-122"/>
              </a:rPr>
              <a:t>M2</a:t>
            </a:r>
            <a:r>
              <a:rPr lang="zh-CN" altLang="en-US" sz="2400">
                <a:solidFill>
                  <a:schemeClr val="tx1"/>
                </a:solidFill>
                <a:ea typeface="楷体_GB2312" panose="02010609030101010101" pitchFamily="49" charset="-122"/>
              </a:rPr>
              <a:t>的等待时间为</a:t>
            </a:r>
            <a:r>
              <a:rPr lang="en-US" altLang="zh-CN" sz="2400">
                <a:solidFill>
                  <a:schemeClr val="tx1"/>
                </a:solidFill>
                <a:ea typeface="楷体_GB2312" panose="02010609030101010101" pitchFamily="49" charset="-122"/>
              </a:rPr>
              <a:t>b</a:t>
            </a:r>
            <a:r>
              <a:rPr lang="zh-CN" altLang="en-US" sz="2400" baseline="-25000">
                <a:solidFill>
                  <a:schemeClr val="tx1"/>
                </a:solidFill>
                <a:ea typeface="楷体_GB2312" panose="02010609030101010101" pitchFamily="49" charset="-122"/>
                <a:sym typeface="Symbol" panose="05050102010706020507" pitchFamily="18" charset="2"/>
              </a:rPr>
              <a:t></a:t>
            </a:r>
            <a:r>
              <a:rPr lang="en-US" altLang="zh-CN" sz="2400" baseline="-25000">
                <a:solidFill>
                  <a:schemeClr val="tx1"/>
                </a:solidFill>
                <a:ea typeface="楷体_GB2312" panose="02010609030101010101" pitchFamily="49" charset="-122"/>
                <a:sym typeface="Symbol" panose="05050102010706020507" pitchFamily="18" charset="2"/>
              </a:rPr>
              <a:t>(1)</a:t>
            </a:r>
            <a:r>
              <a:rPr lang="zh-CN" altLang="en-US" sz="2400">
                <a:solidFill>
                  <a:schemeClr val="tx1"/>
                </a:solidFill>
                <a:ea typeface="楷体_GB2312" panose="02010609030101010101" pitchFamily="49" charset="-122"/>
              </a:rPr>
              <a:t>时，安排作业</a:t>
            </a:r>
            <a:r>
              <a:rPr lang="zh-CN" altLang="en-US"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所需的时间。</a:t>
            </a:r>
          </a:p>
          <a:p>
            <a:pPr algn="l" eaLnBrk="1" hangingPunct="1"/>
            <a:r>
              <a:rPr lang="zh-CN" altLang="en-US" sz="2400">
                <a:solidFill>
                  <a:schemeClr val="tx1"/>
                </a:solidFill>
                <a:ea typeface="楷体_GB2312" panose="02010609030101010101" pitchFamily="49" charset="-122"/>
              </a:rPr>
              <a:t>记</a:t>
            </a:r>
            <a:r>
              <a:rPr lang="en-US" altLang="zh-CN" sz="2400">
                <a:solidFill>
                  <a:schemeClr val="tx1"/>
                </a:solidFill>
                <a:ea typeface="楷体_GB2312" panose="02010609030101010101" pitchFamily="49" charset="-122"/>
              </a:rPr>
              <a:t>S=N-{</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，则有</a:t>
            </a:r>
            <a:r>
              <a:rPr lang="en-US" altLang="zh-CN" sz="2400">
                <a:solidFill>
                  <a:schemeClr val="tx1"/>
                </a:solidFill>
                <a:ea typeface="楷体_GB2312" panose="02010609030101010101" pitchFamily="49" charset="-122"/>
              </a:rPr>
              <a:t>T’=T(S,b</a:t>
            </a:r>
            <a:r>
              <a:rPr lang="zh-CN" altLang="en-US" sz="2400" baseline="-25000">
                <a:solidFill>
                  <a:schemeClr val="tx1"/>
                </a:solidFill>
                <a:ea typeface="楷体_GB2312" panose="02010609030101010101" pitchFamily="49" charset="-122"/>
                <a:sym typeface="Symbol" panose="05050102010706020507" pitchFamily="18" charset="2"/>
              </a:rPr>
              <a:t></a:t>
            </a:r>
            <a:r>
              <a:rPr lang="en-US" altLang="zh-CN" sz="2400" baseline="-25000">
                <a:solidFill>
                  <a:schemeClr val="tx1"/>
                </a:solidFill>
                <a:ea typeface="楷体_GB2312" panose="02010609030101010101" pitchFamily="49" charset="-122"/>
                <a:sym typeface="Symbol" panose="05050102010706020507" pitchFamily="18" charset="2"/>
              </a:rPr>
              <a:t>(1)</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a:t>
            </a:r>
          </a:p>
        </p:txBody>
      </p:sp>
      <p:sp>
        <p:nvSpPr>
          <p:cNvPr id="36871" name="Text Box 4">
            <a:extLst>
              <a:ext uri="{FF2B5EF4-FFF2-40B4-BE49-F238E27FC236}">
                <a16:creationId xmlns:a16="http://schemas.microsoft.com/office/drawing/2014/main" id="{0BB8D284-38C4-4D2A-B60F-A09BAC9B1338}"/>
              </a:ext>
            </a:extLst>
          </p:cNvPr>
          <p:cNvSpPr txBox="1">
            <a:spLocks noChangeArrowheads="1"/>
          </p:cNvSpPr>
          <p:nvPr/>
        </p:nvSpPr>
        <p:spPr bwMode="auto">
          <a:xfrm>
            <a:off x="323850" y="2492375"/>
            <a:ext cx="8351838" cy="2333625"/>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latin typeface="Verdana" panose="020B0604030504040204" pitchFamily="34" charset="0"/>
                <a:ea typeface="黑体" panose="02010609060101010101" pitchFamily="49" charset="-122"/>
              </a:rPr>
              <a:t>证明：</a:t>
            </a:r>
            <a:r>
              <a:rPr lang="zh-CN" altLang="en-US" sz="2400">
                <a:solidFill>
                  <a:schemeClr val="tx1"/>
                </a:solidFill>
                <a:ea typeface="楷体_GB2312" panose="02010609030101010101" pitchFamily="49" charset="-122"/>
              </a:rPr>
              <a:t>事实上，由</a:t>
            </a:r>
            <a:r>
              <a:rPr lang="en-US" altLang="zh-CN" sz="2400">
                <a:solidFill>
                  <a:schemeClr val="tx1"/>
                </a:solidFill>
                <a:ea typeface="楷体_GB2312" panose="02010609030101010101" pitchFamily="49" charset="-122"/>
              </a:rPr>
              <a:t>T</a:t>
            </a:r>
            <a:r>
              <a:rPr lang="zh-CN" altLang="en-US" sz="2400">
                <a:solidFill>
                  <a:schemeClr val="tx1"/>
                </a:solidFill>
                <a:ea typeface="楷体_GB2312" panose="02010609030101010101" pitchFamily="49" charset="-122"/>
              </a:rPr>
              <a:t>的定义知</a:t>
            </a:r>
            <a:r>
              <a:rPr lang="en-US" altLang="zh-CN" sz="2400">
                <a:solidFill>
                  <a:schemeClr val="tx1"/>
                </a:solidFill>
                <a:ea typeface="楷体_GB2312" panose="02010609030101010101" pitchFamily="49" charset="-122"/>
              </a:rPr>
              <a:t>T’</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T(S,b</a:t>
            </a:r>
            <a:r>
              <a:rPr lang="zh-CN" altLang="en-US" sz="2400" baseline="-25000">
                <a:solidFill>
                  <a:schemeClr val="tx1"/>
                </a:solidFill>
                <a:ea typeface="楷体_GB2312" panose="02010609030101010101" pitchFamily="49" charset="-122"/>
                <a:sym typeface="Symbol" panose="05050102010706020507" pitchFamily="18" charset="2"/>
              </a:rPr>
              <a:t></a:t>
            </a:r>
            <a:r>
              <a:rPr lang="en-US" altLang="zh-CN" sz="2400" baseline="-25000">
                <a:solidFill>
                  <a:schemeClr val="tx1"/>
                </a:solidFill>
                <a:ea typeface="楷体_GB2312" panose="02010609030101010101" pitchFamily="49" charset="-122"/>
                <a:sym typeface="Symbol" panose="05050102010706020507" pitchFamily="18" charset="2"/>
              </a:rPr>
              <a:t>(1)</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。若</a:t>
            </a:r>
            <a:r>
              <a:rPr lang="en-US" altLang="zh-CN" sz="2400">
                <a:solidFill>
                  <a:schemeClr val="tx1"/>
                </a:solidFill>
                <a:ea typeface="楷体_GB2312" panose="02010609030101010101" pitchFamily="49" charset="-122"/>
              </a:rPr>
              <a:t>T’&gt;T(S,b</a:t>
            </a:r>
            <a:r>
              <a:rPr lang="zh-CN" altLang="en-US" sz="2400" baseline="-25000">
                <a:solidFill>
                  <a:schemeClr val="tx1"/>
                </a:solidFill>
                <a:ea typeface="楷体_GB2312" panose="02010609030101010101" pitchFamily="49" charset="-122"/>
                <a:sym typeface="Symbol" panose="05050102010706020507" pitchFamily="18" charset="2"/>
              </a:rPr>
              <a:t></a:t>
            </a:r>
            <a:r>
              <a:rPr lang="en-US" altLang="zh-CN" sz="2400" baseline="-25000">
                <a:solidFill>
                  <a:schemeClr val="tx1"/>
                </a:solidFill>
                <a:ea typeface="楷体_GB2312" panose="02010609030101010101" pitchFamily="49" charset="-122"/>
                <a:sym typeface="Symbol" panose="05050102010706020507" pitchFamily="18" charset="2"/>
              </a:rPr>
              <a:t>(1)</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，设</a:t>
            </a:r>
            <a:r>
              <a:rPr lang="zh-CN" altLang="en-US"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sym typeface="Symbol" panose="05050102010706020507" pitchFamily="18" charset="2"/>
              </a:rPr>
              <a:t>’</a:t>
            </a:r>
            <a:r>
              <a:rPr lang="zh-CN" altLang="en-US" sz="2400">
                <a:solidFill>
                  <a:schemeClr val="tx1"/>
                </a:solidFill>
                <a:ea typeface="楷体_GB2312" panose="02010609030101010101" pitchFamily="49" charset="-122"/>
              </a:rPr>
              <a:t>是作业集</a:t>
            </a:r>
            <a:r>
              <a:rPr lang="en-US" altLang="zh-CN" sz="2400">
                <a:solidFill>
                  <a:schemeClr val="tx1"/>
                </a:solidFill>
                <a:ea typeface="楷体_GB2312" panose="02010609030101010101" pitchFamily="49" charset="-122"/>
              </a:rPr>
              <a:t>S</a:t>
            </a:r>
            <a:r>
              <a:rPr lang="zh-CN" altLang="en-US" sz="2400">
                <a:solidFill>
                  <a:schemeClr val="tx1"/>
                </a:solidFill>
                <a:ea typeface="楷体_GB2312" panose="02010609030101010101" pitchFamily="49" charset="-122"/>
              </a:rPr>
              <a:t>在机器</a:t>
            </a:r>
            <a:r>
              <a:rPr lang="en-US" altLang="zh-CN" sz="2400">
                <a:solidFill>
                  <a:schemeClr val="tx1"/>
                </a:solidFill>
                <a:ea typeface="楷体_GB2312" panose="02010609030101010101" pitchFamily="49" charset="-122"/>
              </a:rPr>
              <a:t>M2</a:t>
            </a:r>
            <a:r>
              <a:rPr lang="zh-CN" altLang="en-US" sz="2400">
                <a:solidFill>
                  <a:schemeClr val="tx1"/>
                </a:solidFill>
                <a:ea typeface="楷体_GB2312" panose="02010609030101010101" pitchFamily="49" charset="-122"/>
              </a:rPr>
              <a:t>的等待时间为</a:t>
            </a:r>
            <a:r>
              <a:rPr lang="en-US" altLang="zh-CN" sz="2400">
                <a:solidFill>
                  <a:schemeClr val="tx1"/>
                </a:solidFill>
                <a:ea typeface="楷体_GB2312" panose="02010609030101010101" pitchFamily="49" charset="-122"/>
              </a:rPr>
              <a:t>b</a:t>
            </a:r>
            <a:r>
              <a:rPr lang="zh-CN" altLang="en-US" sz="2400" baseline="-25000">
                <a:solidFill>
                  <a:schemeClr val="tx1"/>
                </a:solidFill>
                <a:ea typeface="楷体_GB2312" panose="02010609030101010101" pitchFamily="49" charset="-122"/>
                <a:sym typeface="Symbol" panose="05050102010706020507" pitchFamily="18" charset="2"/>
              </a:rPr>
              <a:t></a:t>
            </a:r>
            <a:r>
              <a:rPr lang="en-US" altLang="zh-CN" sz="2400" baseline="-25000">
                <a:solidFill>
                  <a:schemeClr val="tx1"/>
                </a:solidFill>
                <a:ea typeface="楷体_GB2312" panose="02010609030101010101" pitchFamily="49" charset="-122"/>
                <a:sym typeface="Symbol" panose="05050102010706020507" pitchFamily="18" charset="2"/>
              </a:rPr>
              <a:t>(1)</a:t>
            </a:r>
            <a:r>
              <a:rPr lang="zh-CN" altLang="en-US" sz="2400">
                <a:solidFill>
                  <a:schemeClr val="tx1"/>
                </a:solidFill>
                <a:ea typeface="楷体_GB2312" panose="02010609030101010101" pitchFamily="49" charset="-122"/>
              </a:rPr>
              <a:t>情况下的一个最优调度。则</a:t>
            </a:r>
            <a:r>
              <a:rPr lang="zh-CN" altLang="en-US"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 </a:t>
            </a:r>
            <a:r>
              <a:rPr lang="zh-CN" altLang="en-US"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 </a:t>
            </a:r>
            <a:r>
              <a:rPr lang="zh-CN" altLang="en-US"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的一个调度，且该调度所需的时间为</a:t>
            </a:r>
            <a:r>
              <a:rPr lang="en-US" altLang="zh-CN" sz="2400">
                <a:solidFill>
                  <a:schemeClr val="tx1"/>
                </a:solidFill>
                <a:ea typeface="楷体_GB2312" panose="02010609030101010101" pitchFamily="49" charset="-122"/>
              </a:rPr>
              <a:t>a</a:t>
            </a:r>
            <a:r>
              <a:rPr lang="zh-CN" altLang="en-US" sz="2400" baseline="-25000">
                <a:solidFill>
                  <a:schemeClr val="tx1"/>
                </a:solidFill>
                <a:ea typeface="楷体_GB2312" panose="02010609030101010101" pitchFamily="49" charset="-122"/>
                <a:sym typeface="Symbol" panose="05050102010706020507" pitchFamily="18" charset="2"/>
              </a:rPr>
              <a:t></a:t>
            </a:r>
            <a:r>
              <a:rPr lang="en-US" altLang="zh-CN" sz="2400" baseline="-25000">
                <a:solidFill>
                  <a:schemeClr val="tx1"/>
                </a:solidFill>
                <a:ea typeface="楷体_GB2312" panose="02010609030101010101" pitchFamily="49" charset="-122"/>
                <a:sym typeface="Symbol" panose="05050102010706020507" pitchFamily="18" charset="2"/>
              </a:rPr>
              <a:t>(1)</a:t>
            </a:r>
            <a:r>
              <a:rPr lang="en-US" altLang="zh-CN" sz="2400">
                <a:solidFill>
                  <a:schemeClr val="tx1"/>
                </a:solidFill>
                <a:ea typeface="楷体_GB2312" panose="02010609030101010101" pitchFamily="49" charset="-122"/>
              </a:rPr>
              <a:t>+T(S,b</a:t>
            </a:r>
            <a:r>
              <a:rPr lang="zh-CN" altLang="en-US" sz="2400" baseline="-25000">
                <a:solidFill>
                  <a:schemeClr val="tx1"/>
                </a:solidFill>
                <a:ea typeface="楷体_GB2312" panose="02010609030101010101" pitchFamily="49" charset="-122"/>
                <a:sym typeface="Symbol" panose="05050102010706020507" pitchFamily="18" charset="2"/>
              </a:rPr>
              <a:t></a:t>
            </a:r>
            <a:r>
              <a:rPr lang="en-US" altLang="zh-CN" sz="2400" baseline="-25000">
                <a:solidFill>
                  <a:schemeClr val="tx1"/>
                </a:solidFill>
                <a:ea typeface="楷体_GB2312" panose="02010609030101010101" pitchFamily="49" charset="-122"/>
                <a:sym typeface="Symbol" panose="05050102010706020507" pitchFamily="18" charset="2"/>
              </a:rPr>
              <a:t>(1)</a:t>
            </a:r>
            <a:r>
              <a:rPr lang="en-US" altLang="zh-CN" sz="2400">
                <a:solidFill>
                  <a:schemeClr val="tx1"/>
                </a:solidFill>
                <a:ea typeface="楷体_GB2312" panose="02010609030101010101" pitchFamily="49" charset="-122"/>
              </a:rPr>
              <a:t>)&lt;a</a:t>
            </a:r>
            <a:r>
              <a:rPr lang="zh-CN" altLang="en-US" sz="2400" baseline="-25000">
                <a:solidFill>
                  <a:schemeClr val="tx1"/>
                </a:solidFill>
                <a:ea typeface="楷体_GB2312" panose="02010609030101010101" pitchFamily="49" charset="-122"/>
                <a:sym typeface="Symbol" panose="05050102010706020507" pitchFamily="18" charset="2"/>
              </a:rPr>
              <a:t></a:t>
            </a:r>
            <a:r>
              <a:rPr lang="en-US" altLang="zh-CN" sz="2400" baseline="-25000">
                <a:solidFill>
                  <a:schemeClr val="tx1"/>
                </a:solidFill>
                <a:ea typeface="楷体_GB2312" panose="02010609030101010101" pitchFamily="49" charset="-122"/>
                <a:sym typeface="Symbol" panose="05050102010706020507" pitchFamily="18" charset="2"/>
              </a:rPr>
              <a:t>(1)</a:t>
            </a:r>
            <a:r>
              <a:rPr lang="en-US" altLang="zh-CN" sz="2400">
                <a:solidFill>
                  <a:schemeClr val="tx1"/>
                </a:solidFill>
                <a:ea typeface="楷体_GB2312" panose="02010609030101010101" pitchFamily="49" charset="-122"/>
              </a:rPr>
              <a:t>+T’</a:t>
            </a:r>
            <a:r>
              <a:rPr lang="zh-CN" altLang="en-US" sz="2400">
                <a:solidFill>
                  <a:schemeClr val="tx1"/>
                </a:solidFill>
                <a:ea typeface="楷体_GB2312" panose="02010609030101010101" pitchFamily="49" charset="-122"/>
              </a:rPr>
              <a:t>。这与</a:t>
            </a:r>
            <a:r>
              <a:rPr lang="zh-CN" altLang="en-US" sz="2400">
                <a:solidFill>
                  <a:schemeClr val="tx1"/>
                </a:solidFill>
                <a:ea typeface="楷体_GB2312" panose="02010609030101010101" pitchFamily="49" charset="-122"/>
                <a:sym typeface="Symbol" panose="05050102010706020507" pitchFamily="18" charset="2"/>
              </a:rPr>
              <a:t></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的最优调度矛盾。故</a:t>
            </a:r>
            <a:r>
              <a:rPr lang="en-US" altLang="zh-CN" sz="2400">
                <a:solidFill>
                  <a:schemeClr val="tx1"/>
                </a:solidFill>
                <a:ea typeface="楷体_GB2312" panose="02010609030101010101" pitchFamily="49" charset="-122"/>
              </a:rPr>
              <a:t>T’</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T(S,b</a:t>
            </a:r>
            <a:r>
              <a:rPr lang="zh-CN" altLang="en-US" sz="2400" baseline="-25000">
                <a:solidFill>
                  <a:schemeClr val="tx1"/>
                </a:solidFill>
                <a:ea typeface="楷体_GB2312" panose="02010609030101010101" pitchFamily="49" charset="-122"/>
                <a:sym typeface="Symbol" panose="05050102010706020507" pitchFamily="18" charset="2"/>
              </a:rPr>
              <a:t></a:t>
            </a:r>
            <a:r>
              <a:rPr lang="en-US" altLang="zh-CN" sz="2400" baseline="-25000">
                <a:solidFill>
                  <a:schemeClr val="tx1"/>
                </a:solidFill>
                <a:ea typeface="楷体_GB2312" panose="02010609030101010101" pitchFamily="49" charset="-122"/>
                <a:sym typeface="Symbol" panose="05050102010706020507" pitchFamily="18" charset="2"/>
              </a:rPr>
              <a:t>(1)</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。从而</a:t>
            </a:r>
            <a:r>
              <a:rPr lang="en-US" altLang="zh-CN" sz="2400">
                <a:solidFill>
                  <a:schemeClr val="tx1"/>
                </a:solidFill>
                <a:ea typeface="楷体_GB2312" panose="02010609030101010101" pitchFamily="49" charset="-122"/>
              </a:rPr>
              <a:t>T’=T(S,b</a:t>
            </a:r>
            <a:r>
              <a:rPr lang="zh-CN" altLang="en-US" sz="2400" baseline="-25000">
                <a:solidFill>
                  <a:schemeClr val="tx1"/>
                </a:solidFill>
                <a:ea typeface="楷体_GB2312" panose="02010609030101010101" pitchFamily="49" charset="-122"/>
                <a:sym typeface="Symbol" panose="05050102010706020507" pitchFamily="18" charset="2"/>
              </a:rPr>
              <a:t></a:t>
            </a:r>
            <a:r>
              <a:rPr lang="en-US" altLang="zh-CN" sz="2400" baseline="-25000">
                <a:solidFill>
                  <a:schemeClr val="tx1"/>
                </a:solidFill>
                <a:ea typeface="楷体_GB2312" panose="02010609030101010101" pitchFamily="49" charset="-122"/>
                <a:sym typeface="Symbol" panose="05050102010706020507" pitchFamily="18" charset="2"/>
              </a:rPr>
              <a:t>(1)</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。这就证明了流水作业调度问题具有最优子结构的性质。</a:t>
            </a:r>
            <a:endParaRPr lang="en-US" altLang="zh-CN" sz="2400">
              <a:solidFill>
                <a:schemeClr val="tx1"/>
              </a:solidFill>
              <a:ea typeface="楷体_GB2312" panose="02010609030101010101" pitchFamily="49" charset="-122"/>
            </a:endParaRPr>
          </a:p>
        </p:txBody>
      </p:sp>
      <p:sp>
        <p:nvSpPr>
          <p:cNvPr id="36872" name="Text Box 5">
            <a:extLst>
              <a:ext uri="{FF2B5EF4-FFF2-40B4-BE49-F238E27FC236}">
                <a16:creationId xmlns:a16="http://schemas.microsoft.com/office/drawing/2014/main" id="{713FFA31-EF66-499E-9E71-04384F9BC13F}"/>
              </a:ext>
            </a:extLst>
          </p:cNvPr>
          <p:cNvSpPr txBox="1">
            <a:spLocks noChangeArrowheads="1"/>
          </p:cNvSpPr>
          <p:nvPr/>
        </p:nvSpPr>
        <p:spPr bwMode="auto">
          <a:xfrm>
            <a:off x="755650" y="4941888"/>
            <a:ext cx="7219950" cy="1552575"/>
          </a:xfrm>
          <a:prstGeom prst="rect">
            <a:avLst/>
          </a:prstGeom>
          <a:solidFill>
            <a:srgbClr val="FFCC00"/>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由流水作业调度问题的最优子结构性质可知，</a:t>
            </a:r>
          </a:p>
          <a:p>
            <a:pPr algn="l" eaLnBrk="1" hangingPunct="1"/>
            <a:endParaRPr lang="zh-CN" altLang="en-US" sz="2400">
              <a:solidFill>
                <a:schemeClr val="tx1"/>
              </a:solidFill>
              <a:ea typeface="楷体_GB2312" panose="02010609030101010101" pitchFamily="49" charset="-122"/>
            </a:endParaRPr>
          </a:p>
          <a:p>
            <a:pPr algn="l" eaLnBrk="1" hangingPunct="1"/>
            <a:endParaRPr lang="zh-CN" altLang="en-US" sz="2400">
              <a:solidFill>
                <a:schemeClr val="tx1"/>
              </a:solidFill>
              <a:ea typeface="楷体_GB2312" panose="02010609030101010101" pitchFamily="49" charset="-122"/>
            </a:endParaRPr>
          </a:p>
          <a:p>
            <a:pPr algn="l" eaLnBrk="1" hangingPunct="1"/>
            <a:endParaRPr lang="zh-CN" altLang="en-US" sz="2400">
              <a:solidFill>
                <a:schemeClr val="tx1"/>
              </a:solidFill>
              <a:ea typeface="楷体_GB2312" panose="02010609030101010101" pitchFamily="49" charset="-122"/>
            </a:endParaRPr>
          </a:p>
        </p:txBody>
      </p:sp>
      <p:sp>
        <p:nvSpPr>
          <p:cNvPr id="36873" name="Rectangle 6">
            <a:extLst>
              <a:ext uri="{FF2B5EF4-FFF2-40B4-BE49-F238E27FC236}">
                <a16:creationId xmlns:a16="http://schemas.microsoft.com/office/drawing/2014/main" id="{71F2C992-3CCE-4928-B687-4337A3F46988}"/>
              </a:ext>
            </a:extLst>
          </p:cNvPr>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36866" name="Object 7">
            <a:extLst>
              <a:ext uri="{FF2B5EF4-FFF2-40B4-BE49-F238E27FC236}">
                <a16:creationId xmlns:a16="http://schemas.microsoft.com/office/drawing/2014/main" id="{15AAF2C6-7BAA-4273-A22E-E91FC5A23133}"/>
              </a:ext>
            </a:extLst>
          </p:cNvPr>
          <p:cNvGraphicFramePr>
            <a:graphicFrameLocks noChangeAspect="1"/>
          </p:cNvGraphicFramePr>
          <p:nvPr/>
        </p:nvGraphicFramePr>
        <p:xfrm>
          <a:off x="1331913" y="5373688"/>
          <a:ext cx="3455987" cy="455612"/>
        </p:xfrm>
        <a:graphic>
          <a:graphicData uri="http://schemas.openxmlformats.org/presentationml/2006/ole">
            <mc:AlternateContent xmlns:mc="http://schemas.openxmlformats.org/markup-compatibility/2006">
              <mc:Choice xmlns:v="urn:schemas-microsoft-com:vml" Requires="v">
                <p:oleObj spid="_x0000_s36877" name="公式" r:id="rId3" imgW="2095500" imgH="279400" progId="Equation.3">
                  <p:embed/>
                </p:oleObj>
              </mc:Choice>
              <mc:Fallback>
                <p:oleObj name="公式" r:id="rId3" imgW="2095500" imgH="2794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5373688"/>
                        <a:ext cx="3455987"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4" name="Rectangle 8">
            <a:extLst>
              <a:ext uri="{FF2B5EF4-FFF2-40B4-BE49-F238E27FC236}">
                <a16:creationId xmlns:a16="http://schemas.microsoft.com/office/drawing/2014/main" id="{F6049D59-94C8-4B13-842B-BBA95FBCC9C2}"/>
              </a:ext>
            </a:extLst>
          </p:cNvPr>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36867" name="Object 9">
            <a:extLst>
              <a:ext uri="{FF2B5EF4-FFF2-40B4-BE49-F238E27FC236}">
                <a16:creationId xmlns:a16="http://schemas.microsoft.com/office/drawing/2014/main" id="{CF97B605-FDCE-4A06-8E1F-19292B1A89B7}"/>
              </a:ext>
            </a:extLst>
          </p:cNvPr>
          <p:cNvGraphicFramePr>
            <a:graphicFrameLocks noChangeAspect="1"/>
          </p:cNvGraphicFramePr>
          <p:nvPr/>
        </p:nvGraphicFramePr>
        <p:xfrm>
          <a:off x="1258888" y="5894388"/>
          <a:ext cx="5905500" cy="547687"/>
        </p:xfrm>
        <a:graphic>
          <a:graphicData uri="http://schemas.openxmlformats.org/presentationml/2006/ole">
            <mc:AlternateContent xmlns:mc="http://schemas.openxmlformats.org/markup-compatibility/2006">
              <mc:Choice xmlns:v="urn:schemas-microsoft-com:vml" Requires="v">
                <p:oleObj spid="_x0000_s36878" name="公式" r:id="rId5" imgW="2984500" imgH="279400" progId="Equation.3">
                  <p:embed/>
                </p:oleObj>
              </mc:Choice>
              <mc:Fallback>
                <p:oleObj name="公式" r:id="rId5" imgW="2984500" imgH="2794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5894388"/>
                        <a:ext cx="5905500"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19AB3F09-C680-4EA3-A856-35F4AC321BC4}"/>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86A791A9-DBB0-4FB2-86DE-FA30B7F7A29F}" type="slidenum">
              <a:rPr lang="zh-CN" altLang="en-US">
                <a:solidFill>
                  <a:schemeClr val="tx1"/>
                </a:solidFill>
                <a:latin typeface="Times New Roman" panose="02020603050405020304" pitchFamily="18" charset="0"/>
                <a:ea typeface="宋体" panose="02010600030101010101" pitchFamily="2" charset="-122"/>
              </a:rPr>
              <a:pPr eaLnBrk="1" hangingPunct="1"/>
              <a:t>112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05506" name="Rectangle 2">
            <a:extLst>
              <a:ext uri="{FF2B5EF4-FFF2-40B4-BE49-F238E27FC236}">
                <a16:creationId xmlns:a16="http://schemas.microsoft.com/office/drawing/2014/main" id="{AEB9EAAB-F12B-44FD-B18B-CC70B3CE9C64}"/>
              </a:ext>
            </a:extLst>
          </p:cNvPr>
          <p:cNvSpPr>
            <a:spLocks noGrp="1" noChangeArrowheads="1"/>
          </p:cNvSpPr>
          <p:nvPr>
            <p:ph type="title"/>
          </p:nvPr>
        </p:nvSpPr>
        <p:spPr>
          <a:xfrm>
            <a:off x="762000" y="0"/>
            <a:ext cx="7772400" cy="1143000"/>
          </a:xfrm>
        </p:spPr>
        <p:txBody>
          <a:bodyPr/>
          <a:lstStyle/>
          <a:p>
            <a:pPr eaLnBrk="1" hangingPunct="1">
              <a:defRPr/>
            </a:pPr>
            <a:r>
              <a:rPr lang="en-US" altLang="zh-CN" sz="4000">
                <a:effectLst>
                  <a:outerShdw blurRad="38100" dist="38100" dir="2700000" algn="tl">
                    <a:srgbClr val="C0C0C0"/>
                  </a:outerShdw>
                </a:effectLst>
                <a:ea typeface="黑体" pitchFamily="2" charset="-122"/>
              </a:rPr>
              <a:t>Johnson</a:t>
            </a:r>
            <a:r>
              <a:rPr lang="zh-CN" altLang="en-US" sz="4000">
                <a:effectLst>
                  <a:outerShdw blurRad="38100" dist="38100" dir="2700000" algn="tl">
                    <a:srgbClr val="C0C0C0"/>
                  </a:outerShdw>
                </a:effectLst>
                <a:ea typeface="黑体" pitchFamily="2" charset="-122"/>
              </a:rPr>
              <a:t>不等式</a:t>
            </a:r>
          </a:p>
        </p:txBody>
      </p:sp>
      <p:sp>
        <p:nvSpPr>
          <p:cNvPr id="37893" name="Text Box 3">
            <a:extLst>
              <a:ext uri="{FF2B5EF4-FFF2-40B4-BE49-F238E27FC236}">
                <a16:creationId xmlns:a16="http://schemas.microsoft.com/office/drawing/2014/main" id="{841B7412-F411-4208-8C69-786248278F20}"/>
              </a:ext>
            </a:extLst>
          </p:cNvPr>
          <p:cNvSpPr txBox="1">
            <a:spLocks noChangeArrowheads="1"/>
          </p:cNvSpPr>
          <p:nvPr/>
        </p:nvSpPr>
        <p:spPr bwMode="auto">
          <a:xfrm>
            <a:off x="152400" y="1066800"/>
            <a:ext cx="8734425"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对递归式的深入分析表明，算法可进一步得到简化。</a:t>
            </a:r>
          </a:p>
          <a:p>
            <a:pPr algn="l" eaLnBrk="1" hangingPunct="1"/>
            <a:r>
              <a:rPr lang="zh-CN" altLang="en-US" sz="2400">
                <a:solidFill>
                  <a:schemeClr val="tx1"/>
                </a:solidFill>
                <a:ea typeface="楷体_GB2312" panose="02010609030101010101" pitchFamily="49" charset="-122"/>
              </a:rPr>
              <a:t>设</a:t>
            </a:r>
            <a:r>
              <a:rPr lang="zh-CN" altLang="en-US" sz="2400">
                <a:solidFill>
                  <a:schemeClr val="tx1"/>
                </a:solidFill>
                <a:ea typeface="楷体_GB2312" panose="02010609030101010101" pitchFamily="49" charset="-122"/>
                <a:sym typeface="Symbol" panose="05050102010706020507" pitchFamily="18" charset="2"/>
              </a:rPr>
              <a:t></a:t>
            </a:r>
            <a:r>
              <a:rPr lang="zh-CN" altLang="en-US" sz="2400">
                <a:solidFill>
                  <a:schemeClr val="tx1"/>
                </a:solidFill>
                <a:ea typeface="楷体_GB2312" panose="02010609030101010101" pitchFamily="49" charset="-122"/>
              </a:rPr>
              <a:t>是作业集</a:t>
            </a:r>
            <a:r>
              <a:rPr lang="en-US" altLang="zh-CN" sz="2400">
                <a:solidFill>
                  <a:schemeClr val="tx1"/>
                </a:solidFill>
                <a:ea typeface="楷体_GB2312" panose="02010609030101010101" pitchFamily="49" charset="-122"/>
              </a:rPr>
              <a:t>S</a:t>
            </a:r>
            <a:r>
              <a:rPr lang="zh-CN" altLang="en-US" sz="2400">
                <a:solidFill>
                  <a:schemeClr val="tx1"/>
                </a:solidFill>
                <a:ea typeface="楷体_GB2312" panose="02010609030101010101" pitchFamily="49" charset="-122"/>
              </a:rPr>
              <a:t>在机器</a:t>
            </a:r>
            <a:r>
              <a:rPr lang="en-US" altLang="zh-CN" sz="2400">
                <a:solidFill>
                  <a:schemeClr val="tx1"/>
                </a:solidFill>
                <a:ea typeface="楷体_GB2312" panose="02010609030101010101" pitchFamily="49" charset="-122"/>
              </a:rPr>
              <a:t>M2</a:t>
            </a:r>
            <a:r>
              <a:rPr lang="zh-CN" altLang="en-US" sz="2400">
                <a:solidFill>
                  <a:schemeClr val="tx1"/>
                </a:solidFill>
                <a:ea typeface="楷体_GB2312" panose="02010609030101010101" pitchFamily="49" charset="-122"/>
              </a:rPr>
              <a:t>的等待时间为</a:t>
            </a:r>
            <a:r>
              <a:rPr lang="en-US" altLang="zh-CN" sz="2400">
                <a:solidFill>
                  <a:schemeClr val="tx1"/>
                </a:solidFill>
                <a:ea typeface="楷体_GB2312" panose="02010609030101010101" pitchFamily="49" charset="-122"/>
              </a:rPr>
              <a:t>t</a:t>
            </a:r>
            <a:r>
              <a:rPr lang="zh-CN" altLang="en-US" sz="2400">
                <a:solidFill>
                  <a:schemeClr val="tx1"/>
                </a:solidFill>
                <a:ea typeface="楷体_GB2312" panose="02010609030101010101" pitchFamily="49" charset="-122"/>
              </a:rPr>
              <a:t>时的任一最优调度。若</a:t>
            </a:r>
            <a:r>
              <a:rPr lang="zh-CN" altLang="en-US"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(1)=i, </a:t>
            </a:r>
            <a:r>
              <a:rPr lang="zh-CN" altLang="en-US"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(2)=j</a:t>
            </a:r>
            <a:r>
              <a:rPr lang="zh-CN" altLang="en-US" sz="2400">
                <a:solidFill>
                  <a:schemeClr val="tx1"/>
                </a:solidFill>
                <a:ea typeface="楷体_GB2312" panose="02010609030101010101" pitchFamily="49" charset="-122"/>
              </a:rPr>
              <a:t>。则由动态规划递归式可得</a:t>
            </a:r>
            <a:r>
              <a:rPr lang="en-US" altLang="zh-CN" sz="2400">
                <a:solidFill>
                  <a:schemeClr val="tx1"/>
                </a:solidFill>
                <a:ea typeface="楷体_GB2312" panose="02010609030101010101" pitchFamily="49" charset="-122"/>
              </a:rPr>
              <a:t>:</a:t>
            </a:r>
          </a:p>
          <a:p>
            <a:pPr algn="l" eaLnBrk="1" hangingPunct="1"/>
            <a:r>
              <a:rPr lang="en-US" altLang="zh-CN" sz="2400">
                <a:solidFill>
                  <a:schemeClr val="tx1"/>
                </a:solidFill>
                <a:ea typeface="楷体_GB2312" panose="02010609030101010101" pitchFamily="49" charset="-122"/>
              </a:rPr>
              <a:t>T(S,t)=a</a:t>
            </a:r>
            <a:r>
              <a:rPr lang="en-US" altLang="zh-CN" sz="2400" baseline="-25000">
                <a:solidFill>
                  <a:schemeClr val="tx1"/>
                </a:solidFill>
                <a:ea typeface="楷体_GB2312" panose="02010609030101010101" pitchFamily="49" charset="-122"/>
              </a:rPr>
              <a:t>i</a:t>
            </a:r>
            <a:r>
              <a:rPr lang="en-US" altLang="zh-CN" sz="2400">
                <a:solidFill>
                  <a:schemeClr val="tx1"/>
                </a:solidFill>
                <a:ea typeface="楷体_GB2312" panose="02010609030101010101" pitchFamily="49" charset="-122"/>
              </a:rPr>
              <a:t>+T(S-{i},b</a:t>
            </a:r>
            <a:r>
              <a:rPr lang="en-US" altLang="zh-CN" sz="2400" baseline="-25000">
                <a:solidFill>
                  <a:schemeClr val="tx1"/>
                </a:solidFill>
                <a:ea typeface="楷体_GB2312" panose="02010609030101010101" pitchFamily="49" charset="-122"/>
              </a:rPr>
              <a:t>i</a:t>
            </a:r>
            <a:r>
              <a:rPr lang="en-US" altLang="zh-CN" sz="2400">
                <a:solidFill>
                  <a:schemeClr val="tx1"/>
                </a:solidFill>
                <a:ea typeface="楷体_GB2312" panose="02010609030101010101" pitchFamily="49" charset="-122"/>
              </a:rPr>
              <a:t>+max{t-a</a:t>
            </a:r>
            <a:r>
              <a:rPr lang="en-US" altLang="zh-CN" sz="2400" baseline="-25000">
                <a:solidFill>
                  <a:schemeClr val="tx1"/>
                </a:solidFill>
                <a:ea typeface="楷体_GB2312" panose="02010609030101010101" pitchFamily="49" charset="-122"/>
              </a:rPr>
              <a:t>i</a:t>
            </a:r>
            <a:r>
              <a:rPr lang="en-US" altLang="zh-CN" sz="2400">
                <a:solidFill>
                  <a:schemeClr val="tx1"/>
                </a:solidFill>
                <a:ea typeface="楷体_GB2312" panose="02010609030101010101" pitchFamily="49" charset="-122"/>
              </a:rPr>
              <a:t>,0})=a</a:t>
            </a:r>
            <a:r>
              <a:rPr lang="en-US" altLang="zh-CN" sz="2400" baseline="-25000">
                <a:solidFill>
                  <a:schemeClr val="tx1"/>
                </a:solidFill>
                <a:ea typeface="楷体_GB2312" panose="02010609030101010101" pitchFamily="49" charset="-122"/>
              </a:rPr>
              <a:t>i</a:t>
            </a:r>
            <a:r>
              <a:rPr lang="en-US" altLang="zh-CN" sz="2400">
                <a:solidFill>
                  <a:schemeClr val="tx1"/>
                </a:solidFill>
                <a:ea typeface="楷体_GB2312" panose="02010609030101010101" pitchFamily="49" charset="-122"/>
              </a:rPr>
              <a:t>+a</a:t>
            </a:r>
            <a:r>
              <a:rPr lang="en-US" altLang="zh-CN" sz="2400" baseline="-25000">
                <a:solidFill>
                  <a:schemeClr val="tx1"/>
                </a:solidFill>
                <a:ea typeface="楷体_GB2312" panose="02010609030101010101" pitchFamily="49" charset="-122"/>
              </a:rPr>
              <a:t>j</a:t>
            </a:r>
            <a:r>
              <a:rPr lang="en-US" altLang="zh-CN" sz="2400">
                <a:solidFill>
                  <a:schemeClr val="tx1"/>
                </a:solidFill>
                <a:ea typeface="楷体_GB2312" panose="02010609030101010101" pitchFamily="49" charset="-122"/>
              </a:rPr>
              <a:t>+T(S-{i,j},t</a:t>
            </a:r>
            <a:r>
              <a:rPr lang="en-US" altLang="zh-CN" sz="2400" baseline="-25000">
                <a:solidFill>
                  <a:schemeClr val="tx1"/>
                </a:solidFill>
                <a:ea typeface="楷体_GB2312" panose="02010609030101010101" pitchFamily="49" charset="-122"/>
              </a:rPr>
              <a:t>ij</a:t>
            </a:r>
            <a:r>
              <a:rPr lang="en-US" altLang="zh-CN" sz="2400">
                <a:solidFill>
                  <a:schemeClr val="tx1"/>
                </a:solidFill>
                <a:ea typeface="楷体_GB2312" panose="02010609030101010101" pitchFamily="49" charset="-122"/>
              </a:rPr>
              <a:t>)</a:t>
            </a:r>
          </a:p>
          <a:p>
            <a:pPr algn="l" eaLnBrk="1" hangingPunct="1"/>
            <a:r>
              <a:rPr lang="zh-CN" altLang="en-US" sz="2400">
                <a:solidFill>
                  <a:schemeClr val="tx1"/>
                </a:solidFill>
                <a:ea typeface="楷体_GB2312" panose="02010609030101010101" pitchFamily="49" charset="-122"/>
              </a:rPr>
              <a:t>其中，</a:t>
            </a:r>
          </a:p>
          <a:p>
            <a:pPr algn="l" eaLnBrk="1" hangingPunct="1"/>
            <a:endParaRPr lang="en-US" altLang="zh-CN" sz="2400">
              <a:solidFill>
                <a:schemeClr val="tx1"/>
              </a:solidFill>
              <a:ea typeface="楷体_GB2312" panose="02010609030101010101" pitchFamily="49" charset="-122"/>
            </a:endParaRPr>
          </a:p>
          <a:p>
            <a:pPr algn="l" eaLnBrk="1" hangingPunct="1"/>
            <a:endParaRPr lang="en-US" altLang="zh-CN" sz="2400">
              <a:solidFill>
                <a:schemeClr val="tx1"/>
              </a:solidFill>
              <a:ea typeface="楷体_GB2312" panose="02010609030101010101" pitchFamily="49" charset="-122"/>
            </a:endParaRPr>
          </a:p>
          <a:p>
            <a:pPr algn="l" eaLnBrk="1" hangingPunct="1"/>
            <a:endParaRPr lang="en-US" altLang="zh-CN" sz="2400">
              <a:solidFill>
                <a:schemeClr val="tx1"/>
              </a:solidFill>
              <a:ea typeface="楷体_GB2312" panose="02010609030101010101" pitchFamily="49" charset="-122"/>
            </a:endParaRPr>
          </a:p>
          <a:p>
            <a:pPr algn="l" eaLnBrk="1" hangingPunct="1"/>
            <a:endParaRPr lang="zh-CN" altLang="en-US" sz="2400">
              <a:solidFill>
                <a:schemeClr val="tx1"/>
              </a:solidFill>
              <a:ea typeface="楷体_GB2312" panose="02010609030101010101" pitchFamily="49" charset="-122"/>
            </a:endParaRPr>
          </a:p>
        </p:txBody>
      </p:sp>
      <p:graphicFrame>
        <p:nvGraphicFramePr>
          <p:cNvPr id="37890" name="Object 4">
            <a:extLst>
              <a:ext uri="{FF2B5EF4-FFF2-40B4-BE49-F238E27FC236}">
                <a16:creationId xmlns:a16="http://schemas.microsoft.com/office/drawing/2014/main" id="{61374D28-DC25-45B1-9393-FA123F8A2A2F}"/>
              </a:ext>
            </a:extLst>
          </p:cNvPr>
          <p:cNvGraphicFramePr>
            <a:graphicFrameLocks noChangeAspect="1"/>
          </p:cNvGraphicFramePr>
          <p:nvPr/>
        </p:nvGraphicFramePr>
        <p:xfrm>
          <a:off x="1042988" y="2492375"/>
          <a:ext cx="5184775" cy="1712913"/>
        </p:xfrm>
        <a:graphic>
          <a:graphicData uri="http://schemas.openxmlformats.org/presentationml/2006/ole">
            <mc:AlternateContent xmlns:mc="http://schemas.openxmlformats.org/markup-compatibility/2006">
              <mc:Choice xmlns:v="urn:schemas-microsoft-com:vml" Requires="v">
                <p:oleObj spid="_x0000_s37896" name="公式" r:id="rId3" imgW="2730240" imgH="914400" progId="Equation.3">
                  <p:embed/>
                </p:oleObj>
              </mc:Choice>
              <mc:Fallback>
                <p:oleObj name="公式" r:id="rId3" imgW="273024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492375"/>
                        <a:ext cx="5184775" cy="171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4" name="Text Box 5">
            <a:extLst>
              <a:ext uri="{FF2B5EF4-FFF2-40B4-BE49-F238E27FC236}">
                <a16:creationId xmlns:a16="http://schemas.microsoft.com/office/drawing/2014/main" id="{3E270FC6-971D-4B28-AEE2-D592FC409DF7}"/>
              </a:ext>
            </a:extLst>
          </p:cNvPr>
          <p:cNvSpPr txBox="1">
            <a:spLocks noChangeArrowheads="1"/>
          </p:cNvSpPr>
          <p:nvPr/>
        </p:nvSpPr>
        <p:spPr bwMode="auto">
          <a:xfrm>
            <a:off x="304800" y="4953000"/>
            <a:ext cx="8299450" cy="822325"/>
          </a:xfrm>
          <a:prstGeom prst="rect">
            <a:avLst/>
          </a:prstGeom>
          <a:solidFill>
            <a:srgbClr val="FFCC00"/>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黑体" panose="02010609060101010101" pitchFamily="49" charset="-122"/>
                <a:ea typeface="黑体" panose="02010609060101010101" pitchFamily="49" charset="-122"/>
              </a:rPr>
              <a:t>如果作业</a:t>
            </a:r>
            <a:r>
              <a:rPr lang="en-US" altLang="zh-CN" sz="2400">
                <a:solidFill>
                  <a:schemeClr val="tx1"/>
                </a:solidFill>
                <a:latin typeface="黑体" panose="02010609060101010101" pitchFamily="49" charset="-122"/>
                <a:ea typeface="黑体" panose="02010609060101010101" pitchFamily="49" charset="-122"/>
              </a:rPr>
              <a:t>i</a:t>
            </a:r>
            <a:r>
              <a:rPr lang="zh-CN" altLang="en-US" sz="2400">
                <a:solidFill>
                  <a:schemeClr val="tx1"/>
                </a:solidFill>
                <a:latin typeface="黑体" panose="02010609060101010101" pitchFamily="49" charset="-122"/>
                <a:ea typeface="黑体" panose="02010609060101010101" pitchFamily="49" charset="-122"/>
              </a:rPr>
              <a:t>和</a:t>
            </a:r>
            <a:r>
              <a:rPr lang="en-US" altLang="zh-CN" sz="2400">
                <a:solidFill>
                  <a:schemeClr val="tx1"/>
                </a:solidFill>
                <a:latin typeface="黑体" panose="02010609060101010101" pitchFamily="49" charset="-122"/>
                <a:ea typeface="黑体" panose="02010609060101010101" pitchFamily="49" charset="-122"/>
              </a:rPr>
              <a:t>j</a:t>
            </a:r>
            <a:r>
              <a:rPr lang="zh-CN" altLang="en-US" sz="2400">
                <a:solidFill>
                  <a:schemeClr val="tx1"/>
                </a:solidFill>
                <a:latin typeface="黑体" panose="02010609060101010101" pitchFamily="49" charset="-122"/>
                <a:ea typeface="黑体" panose="02010609060101010101" pitchFamily="49" charset="-122"/>
              </a:rPr>
              <a:t>满足</a:t>
            </a:r>
            <a:r>
              <a:rPr lang="en-US" altLang="zh-CN" sz="2400">
                <a:solidFill>
                  <a:schemeClr val="tx1"/>
                </a:solidFill>
                <a:latin typeface="黑体" panose="02010609060101010101" pitchFamily="49" charset="-122"/>
                <a:ea typeface="黑体" panose="02010609060101010101" pitchFamily="49" charset="-122"/>
              </a:rPr>
              <a:t>min{b</a:t>
            </a:r>
            <a:r>
              <a:rPr lang="en-US" altLang="zh-CN" sz="2400" baseline="-25000">
                <a:solidFill>
                  <a:schemeClr val="tx1"/>
                </a:solidFill>
                <a:latin typeface="黑体" panose="02010609060101010101" pitchFamily="49" charset="-122"/>
                <a:ea typeface="黑体" panose="02010609060101010101" pitchFamily="49" charset="-122"/>
              </a:rPr>
              <a:t>i</a:t>
            </a:r>
            <a:r>
              <a:rPr lang="en-US" altLang="zh-CN" sz="2400">
                <a:solidFill>
                  <a:schemeClr val="tx1"/>
                </a:solidFill>
                <a:latin typeface="黑体" panose="02010609060101010101" pitchFamily="49" charset="-122"/>
                <a:ea typeface="黑体" panose="02010609060101010101" pitchFamily="49" charset="-122"/>
              </a:rPr>
              <a:t>,a</a:t>
            </a:r>
            <a:r>
              <a:rPr lang="en-US" altLang="zh-CN" sz="2400" baseline="-25000">
                <a:solidFill>
                  <a:schemeClr val="tx1"/>
                </a:solidFill>
                <a:latin typeface="黑体" panose="02010609060101010101" pitchFamily="49" charset="-122"/>
                <a:ea typeface="黑体" panose="02010609060101010101" pitchFamily="49" charset="-122"/>
              </a:rPr>
              <a:t>j</a:t>
            </a:r>
            <a:r>
              <a:rPr lang="en-US" altLang="zh-CN" sz="2400">
                <a:solidFill>
                  <a:schemeClr val="tx1"/>
                </a:solidFill>
                <a:latin typeface="黑体" panose="02010609060101010101" pitchFamily="49" charset="-122"/>
                <a:ea typeface="黑体" panose="02010609060101010101" pitchFamily="49" charset="-122"/>
              </a:rPr>
              <a:t>}</a:t>
            </a:r>
            <a:r>
              <a:rPr lang="en-US" altLang="en-US" sz="2400">
                <a:solidFill>
                  <a:schemeClr val="tx1"/>
                </a:solidFill>
                <a:latin typeface="黑体" panose="02010609060101010101" pitchFamily="49" charset="-122"/>
                <a:ea typeface="黑体" panose="02010609060101010101" pitchFamily="49" charset="-122"/>
              </a:rPr>
              <a:t>≥</a:t>
            </a:r>
            <a:r>
              <a:rPr lang="en-US" altLang="zh-CN" sz="2400">
                <a:solidFill>
                  <a:schemeClr val="tx1"/>
                </a:solidFill>
                <a:latin typeface="黑体" panose="02010609060101010101" pitchFamily="49" charset="-122"/>
                <a:ea typeface="黑体" panose="02010609060101010101" pitchFamily="49" charset="-122"/>
              </a:rPr>
              <a:t>min{b</a:t>
            </a:r>
            <a:r>
              <a:rPr lang="en-US" altLang="zh-CN" sz="2400" baseline="-25000">
                <a:solidFill>
                  <a:schemeClr val="tx1"/>
                </a:solidFill>
                <a:latin typeface="黑体" panose="02010609060101010101" pitchFamily="49" charset="-122"/>
                <a:ea typeface="黑体" panose="02010609060101010101" pitchFamily="49" charset="-122"/>
              </a:rPr>
              <a:t>j</a:t>
            </a:r>
            <a:r>
              <a:rPr lang="en-US" altLang="zh-CN" sz="2400">
                <a:solidFill>
                  <a:schemeClr val="tx1"/>
                </a:solidFill>
                <a:latin typeface="黑体" panose="02010609060101010101" pitchFamily="49" charset="-122"/>
                <a:ea typeface="黑体" panose="02010609060101010101" pitchFamily="49" charset="-122"/>
              </a:rPr>
              <a:t>,a</a:t>
            </a:r>
            <a:r>
              <a:rPr lang="en-US" altLang="zh-CN" sz="2400" baseline="-25000">
                <a:solidFill>
                  <a:schemeClr val="tx1"/>
                </a:solidFill>
                <a:latin typeface="黑体" panose="02010609060101010101" pitchFamily="49" charset="-122"/>
                <a:ea typeface="黑体" panose="02010609060101010101" pitchFamily="49" charset="-122"/>
              </a:rPr>
              <a:t>i</a:t>
            </a:r>
            <a:r>
              <a:rPr lang="en-US" altLang="zh-CN" sz="2400">
                <a:solidFill>
                  <a:schemeClr val="tx1"/>
                </a:solidFill>
                <a:latin typeface="黑体" panose="02010609060101010101" pitchFamily="49" charset="-122"/>
                <a:ea typeface="黑体" panose="02010609060101010101" pitchFamily="49" charset="-122"/>
              </a:rPr>
              <a:t>}</a:t>
            </a:r>
            <a:r>
              <a:rPr lang="zh-CN" altLang="en-US" sz="2400">
                <a:solidFill>
                  <a:schemeClr val="tx1"/>
                </a:solidFill>
                <a:latin typeface="黑体" panose="02010609060101010101" pitchFamily="49" charset="-122"/>
                <a:ea typeface="黑体" panose="02010609060101010101" pitchFamily="49" charset="-122"/>
              </a:rPr>
              <a:t>，则称作业</a:t>
            </a:r>
            <a:r>
              <a:rPr lang="en-US" altLang="zh-CN" sz="2400">
                <a:solidFill>
                  <a:schemeClr val="tx1"/>
                </a:solidFill>
                <a:latin typeface="黑体" panose="02010609060101010101" pitchFamily="49" charset="-122"/>
                <a:ea typeface="黑体" panose="02010609060101010101" pitchFamily="49" charset="-122"/>
              </a:rPr>
              <a:t>i</a:t>
            </a:r>
            <a:r>
              <a:rPr lang="zh-CN" altLang="en-US" sz="2400">
                <a:solidFill>
                  <a:schemeClr val="tx1"/>
                </a:solidFill>
                <a:latin typeface="黑体" panose="02010609060101010101" pitchFamily="49" charset="-122"/>
                <a:ea typeface="黑体" panose="02010609060101010101" pitchFamily="49" charset="-122"/>
              </a:rPr>
              <a:t>和</a:t>
            </a:r>
            <a:r>
              <a:rPr lang="en-US" altLang="zh-CN" sz="2400">
                <a:solidFill>
                  <a:schemeClr val="tx1"/>
                </a:solidFill>
                <a:latin typeface="黑体" panose="02010609060101010101" pitchFamily="49" charset="-122"/>
                <a:ea typeface="黑体" panose="02010609060101010101" pitchFamily="49" charset="-122"/>
              </a:rPr>
              <a:t>j</a:t>
            </a:r>
            <a:r>
              <a:rPr lang="zh-CN" altLang="en-US" sz="2400">
                <a:solidFill>
                  <a:schemeClr val="tx1"/>
                </a:solidFill>
                <a:latin typeface="黑体" panose="02010609060101010101" pitchFamily="49" charset="-122"/>
                <a:ea typeface="黑体" panose="02010609060101010101" pitchFamily="49" charset="-122"/>
              </a:rPr>
              <a:t>满足</a:t>
            </a:r>
            <a:r>
              <a:rPr lang="en-US" altLang="zh-CN" sz="2400" b="1">
                <a:solidFill>
                  <a:schemeClr val="tx1"/>
                </a:solidFill>
                <a:latin typeface="黑体" panose="02010609060101010101" pitchFamily="49" charset="-122"/>
                <a:ea typeface="黑体" panose="02010609060101010101" pitchFamily="49" charset="-122"/>
              </a:rPr>
              <a:t>Johnson</a:t>
            </a:r>
            <a:r>
              <a:rPr lang="zh-CN" altLang="en-US" sz="2400" b="1">
                <a:solidFill>
                  <a:schemeClr val="tx1"/>
                </a:solidFill>
                <a:latin typeface="黑体" panose="02010609060101010101" pitchFamily="49" charset="-122"/>
                <a:ea typeface="黑体" panose="02010609060101010101" pitchFamily="49" charset="-122"/>
              </a:rPr>
              <a:t>不等式</a:t>
            </a:r>
            <a:r>
              <a:rPr lang="zh-CN" altLang="en-US" sz="2400">
                <a:solidFill>
                  <a:schemeClr val="tx1"/>
                </a:solidFill>
                <a:latin typeface="黑体" panose="02010609060101010101" pitchFamily="49" charset="-122"/>
                <a:ea typeface="黑体" panose="02010609060101010101" pitchFamily="49" charset="-122"/>
              </a:rPr>
              <a:t>。</a:t>
            </a:r>
          </a:p>
        </p:txBody>
      </p:sp>
    </p:spTree>
  </p:cSld>
  <p:clrMapOvr>
    <a:masterClrMapping/>
  </p:clrMapOvr>
  <p:transition>
    <p:random/>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138E83AC-D5D1-4408-BF45-0D9307746061}"/>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5878D05A-B00B-4099-99C5-4B118592A6F8}" type="slidenum">
              <a:rPr lang="zh-CN" altLang="en-US">
                <a:solidFill>
                  <a:schemeClr val="tx1"/>
                </a:solidFill>
                <a:latin typeface="Times New Roman" panose="02020603050405020304" pitchFamily="18" charset="0"/>
                <a:ea typeface="宋体" panose="02010600030101010101" pitchFamily="2" charset="-122"/>
              </a:rPr>
              <a:pPr eaLnBrk="1" hangingPunct="1"/>
              <a:t>113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06530" name="Rectangle 2">
            <a:extLst>
              <a:ext uri="{FF2B5EF4-FFF2-40B4-BE49-F238E27FC236}">
                <a16:creationId xmlns:a16="http://schemas.microsoft.com/office/drawing/2014/main" id="{E6894480-F1FF-4B38-AD67-C190DA9383B7}"/>
              </a:ext>
            </a:extLst>
          </p:cNvPr>
          <p:cNvSpPr>
            <a:spLocks noGrp="1" noChangeArrowheads="1"/>
          </p:cNvSpPr>
          <p:nvPr>
            <p:ph type="title"/>
          </p:nvPr>
        </p:nvSpPr>
        <p:spPr>
          <a:xfrm>
            <a:off x="838200" y="0"/>
            <a:ext cx="7772400" cy="1143000"/>
          </a:xfrm>
        </p:spPr>
        <p:txBody>
          <a:bodyPr/>
          <a:lstStyle/>
          <a:p>
            <a:pPr eaLnBrk="1" hangingPunct="1">
              <a:defRPr/>
            </a:pPr>
            <a:r>
              <a:rPr lang="zh-CN" altLang="en-US" sz="4000">
                <a:effectLst>
                  <a:outerShdw blurRad="38100" dist="38100" dir="2700000" algn="tl">
                    <a:srgbClr val="C0C0C0"/>
                  </a:outerShdw>
                </a:effectLst>
                <a:ea typeface="黑体" pitchFamily="2" charset="-122"/>
              </a:rPr>
              <a:t>流水作业调度的</a:t>
            </a:r>
            <a:r>
              <a:rPr lang="en-US" altLang="zh-CN" sz="4000">
                <a:effectLst>
                  <a:outerShdw blurRad="38100" dist="38100" dir="2700000" algn="tl">
                    <a:srgbClr val="C0C0C0"/>
                  </a:outerShdw>
                </a:effectLst>
                <a:ea typeface="黑体" pitchFamily="2" charset="-122"/>
              </a:rPr>
              <a:t>Johnson</a:t>
            </a:r>
            <a:r>
              <a:rPr lang="zh-CN" altLang="en-US" sz="4000">
                <a:effectLst>
                  <a:outerShdw blurRad="38100" dist="38100" dir="2700000" algn="tl">
                    <a:srgbClr val="C0C0C0"/>
                  </a:outerShdw>
                </a:effectLst>
                <a:ea typeface="黑体" pitchFamily="2" charset="-122"/>
              </a:rPr>
              <a:t>法则</a:t>
            </a:r>
          </a:p>
        </p:txBody>
      </p:sp>
      <p:sp>
        <p:nvSpPr>
          <p:cNvPr id="38920" name="Text Box 3">
            <a:extLst>
              <a:ext uri="{FF2B5EF4-FFF2-40B4-BE49-F238E27FC236}">
                <a16:creationId xmlns:a16="http://schemas.microsoft.com/office/drawing/2014/main" id="{34C6AD4D-12B0-4BB2-BD42-331ECD7D6475}"/>
              </a:ext>
            </a:extLst>
          </p:cNvPr>
          <p:cNvSpPr txBox="1">
            <a:spLocks noChangeArrowheads="1"/>
          </p:cNvSpPr>
          <p:nvPr/>
        </p:nvSpPr>
        <p:spPr bwMode="auto">
          <a:xfrm>
            <a:off x="250825" y="1196975"/>
            <a:ext cx="86614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交换作业</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和作业</a:t>
            </a:r>
            <a:r>
              <a:rPr lang="en-US" altLang="zh-CN" sz="24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的加工顺序，得到作业集</a:t>
            </a:r>
            <a:r>
              <a:rPr lang="en-US" altLang="zh-CN" sz="2400">
                <a:solidFill>
                  <a:schemeClr val="tx1"/>
                </a:solidFill>
                <a:ea typeface="楷体_GB2312" panose="02010609030101010101" pitchFamily="49" charset="-122"/>
              </a:rPr>
              <a:t>S</a:t>
            </a:r>
            <a:r>
              <a:rPr lang="zh-CN" altLang="en-US" sz="2400">
                <a:solidFill>
                  <a:schemeClr val="tx1"/>
                </a:solidFill>
                <a:ea typeface="楷体_GB2312" panose="02010609030101010101" pitchFamily="49" charset="-122"/>
              </a:rPr>
              <a:t>的另一调度，它所需的加工时间为</a:t>
            </a:r>
            <a:r>
              <a:rPr lang="en-US" altLang="zh-CN" sz="2400">
                <a:solidFill>
                  <a:schemeClr val="tx1"/>
                </a:solidFill>
                <a:ea typeface="楷体_GB2312" panose="02010609030101010101" pitchFamily="49" charset="-122"/>
              </a:rPr>
              <a:t>T’(S,t)=a</a:t>
            </a:r>
            <a:r>
              <a:rPr lang="en-US" altLang="zh-CN" sz="2400" baseline="-25000">
                <a:solidFill>
                  <a:schemeClr val="tx1"/>
                </a:solidFill>
                <a:ea typeface="楷体_GB2312" panose="02010609030101010101" pitchFamily="49" charset="-122"/>
              </a:rPr>
              <a:t>i</a:t>
            </a:r>
            <a:r>
              <a:rPr lang="en-US" altLang="zh-CN" sz="2400">
                <a:solidFill>
                  <a:schemeClr val="tx1"/>
                </a:solidFill>
                <a:ea typeface="楷体_GB2312" panose="02010609030101010101" pitchFamily="49" charset="-122"/>
              </a:rPr>
              <a:t>+a</a:t>
            </a:r>
            <a:r>
              <a:rPr lang="en-US" altLang="zh-CN" sz="2400" baseline="-25000">
                <a:solidFill>
                  <a:schemeClr val="tx1"/>
                </a:solidFill>
                <a:ea typeface="楷体_GB2312" panose="02010609030101010101" pitchFamily="49" charset="-122"/>
              </a:rPr>
              <a:t>j</a:t>
            </a:r>
            <a:r>
              <a:rPr lang="en-US" altLang="zh-CN" sz="2400">
                <a:solidFill>
                  <a:schemeClr val="tx1"/>
                </a:solidFill>
                <a:ea typeface="楷体_GB2312" panose="02010609030101010101" pitchFamily="49" charset="-122"/>
              </a:rPr>
              <a:t>+T(S-{i,j},t</a:t>
            </a:r>
            <a:r>
              <a:rPr lang="en-US" altLang="zh-CN" sz="2400" baseline="-25000">
                <a:solidFill>
                  <a:schemeClr val="tx1"/>
                </a:solidFill>
                <a:ea typeface="楷体_GB2312" panose="02010609030101010101" pitchFamily="49" charset="-122"/>
              </a:rPr>
              <a:t>ji</a:t>
            </a:r>
            <a:r>
              <a:rPr lang="en-US" altLang="zh-CN" sz="2400">
                <a:solidFill>
                  <a:schemeClr val="tx1"/>
                </a:solidFill>
                <a:ea typeface="楷体_GB2312" panose="02010609030101010101" pitchFamily="49" charset="-122"/>
              </a:rPr>
              <a:t>)</a:t>
            </a:r>
          </a:p>
          <a:p>
            <a:pPr algn="l" eaLnBrk="1" hangingPunct="1"/>
            <a:r>
              <a:rPr lang="zh-CN" altLang="en-US" sz="2400">
                <a:solidFill>
                  <a:schemeClr val="tx1"/>
                </a:solidFill>
                <a:ea typeface="楷体_GB2312" panose="02010609030101010101" pitchFamily="49" charset="-122"/>
              </a:rPr>
              <a:t>其中，</a:t>
            </a:r>
            <a:endParaRPr lang="en-US" altLang="zh-CN" sz="2400">
              <a:solidFill>
                <a:schemeClr val="tx1"/>
              </a:solidFill>
              <a:ea typeface="楷体_GB2312" panose="02010609030101010101" pitchFamily="49" charset="-122"/>
            </a:endParaRPr>
          </a:p>
          <a:p>
            <a:pPr algn="l" eaLnBrk="1" hangingPunct="1"/>
            <a:r>
              <a:rPr lang="zh-CN" altLang="en-US" sz="2400">
                <a:solidFill>
                  <a:schemeClr val="tx1"/>
                </a:solidFill>
                <a:ea typeface="楷体_GB2312" panose="02010609030101010101" pitchFamily="49" charset="-122"/>
              </a:rPr>
              <a:t>当作业</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满足</a:t>
            </a:r>
            <a:r>
              <a:rPr lang="en-US" altLang="zh-CN" sz="2400">
                <a:solidFill>
                  <a:schemeClr val="tx1"/>
                </a:solidFill>
                <a:ea typeface="楷体_GB2312" panose="02010609030101010101" pitchFamily="49" charset="-122"/>
              </a:rPr>
              <a:t>Johnson</a:t>
            </a:r>
            <a:r>
              <a:rPr lang="zh-CN" altLang="en-US" sz="2400">
                <a:solidFill>
                  <a:schemeClr val="tx1"/>
                </a:solidFill>
                <a:ea typeface="楷体_GB2312" panose="02010609030101010101" pitchFamily="49" charset="-122"/>
              </a:rPr>
              <a:t>不等式时，有</a:t>
            </a:r>
          </a:p>
          <a:p>
            <a:pPr algn="l" eaLnBrk="1" hangingPunct="1"/>
            <a:endParaRPr lang="zh-CN" altLang="en-US" sz="2400">
              <a:solidFill>
                <a:schemeClr val="tx1"/>
              </a:solidFill>
              <a:ea typeface="楷体_GB2312" panose="02010609030101010101" pitchFamily="49" charset="-122"/>
            </a:endParaRPr>
          </a:p>
          <a:p>
            <a:pPr algn="l" eaLnBrk="1" hangingPunct="1"/>
            <a:endParaRPr lang="zh-CN" altLang="en-US" sz="2400">
              <a:solidFill>
                <a:schemeClr val="tx1"/>
              </a:solidFill>
              <a:ea typeface="楷体_GB2312" panose="02010609030101010101" pitchFamily="49" charset="-122"/>
            </a:endParaRPr>
          </a:p>
          <a:p>
            <a:pPr algn="l" eaLnBrk="1" hangingPunct="1"/>
            <a:endParaRPr lang="zh-CN" altLang="en-US" sz="2400">
              <a:solidFill>
                <a:schemeClr val="tx1"/>
              </a:solidFill>
              <a:ea typeface="楷体_GB2312" panose="02010609030101010101" pitchFamily="49" charset="-122"/>
            </a:endParaRPr>
          </a:p>
          <a:p>
            <a:pPr algn="l" eaLnBrk="1" hangingPunct="1"/>
            <a:endParaRPr lang="zh-CN" altLang="en-US" sz="2400">
              <a:solidFill>
                <a:schemeClr val="tx1"/>
              </a:solidFill>
              <a:ea typeface="楷体_GB2312" panose="02010609030101010101" pitchFamily="49" charset="-122"/>
            </a:endParaRPr>
          </a:p>
          <a:p>
            <a:pPr algn="l" eaLnBrk="1" hangingPunct="1"/>
            <a:r>
              <a:rPr lang="zh-CN" altLang="en-US" sz="2400">
                <a:solidFill>
                  <a:schemeClr val="tx1"/>
                </a:solidFill>
                <a:ea typeface="楷体_GB2312" panose="02010609030101010101" pitchFamily="49" charset="-122"/>
              </a:rPr>
              <a:t>由此可见当作业</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和作业</a:t>
            </a:r>
            <a:r>
              <a:rPr lang="en-US" altLang="zh-CN" sz="24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不满足</a:t>
            </a:r>
            <a:r>
              <a:rPr lang="en-US" altLang="zh-CN" sz="2400">
                <a:solidFill>
                  <a:schemeClr val="tx1"/>
                </a:solidFill>
                <a:ea typeface="楷体_GB2312" panose="02010609030101010101" pitchFamily="49" charset="-122"/>
              </a:rPr>
              <a:t>Johnson</a:t>
            </a:r>
            <a:r>
              <a:rPr lang="zh-CN" altLang="en-US" sz="2400">
                <a:solidFill>
                  <a:schemeClr val="tx1"/>
                </a:solidFill>
                <a:ea typeface="楷体_GB2312" panose="02010609030101010101" pitchFamily="49" charset="-122"/>
              </a:rPr>
              <a:t>不等式时，交换它们的加工顺序后，不增加加工时间。对于流水作业调度问题，必存在最优调度</a:t>
            </a:r>
            <a:r>
              <a:rPr lang="zh-CN" altLang="en-US" sz="2400">
                <a:solidFill>
                  <a:schemeClr val="tx1"/>
                </a:solidFill>
                <a:ea typeface="楷体_GB2312" panose="02010609030101010101" pitchFamily="49" charset="-122"/>
                <a:sym typeface="Symbol" panose="05050102010706020507" pitchFamily="18" charset="2"/>
              </a:rPr>
              <a:t></a:t>
            </a:r>
            <a:r>
              <a:rPr lang="zh-CN" altLang="en-US" sz="2400">
                <a:solidFill>
                  <a:schemeClr val="tx1"/>
                </a:solidFill>
                <a:ea typeface="楷体_GB2312" panose="02010609030101010101" pitchFamily="49" charset="-122"/>
              </a:rPr>
              <a:t> ，使得作业</a:t>
            </a:r>
            <a:r>
              <a:rPr lang="zh-CN" altLang="en-US"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和</a:t>
            </a:r>
            <a:r>
              <a:rPr lang="zh-CN" altLang="en-US"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(i+1)</a:t>
            </a:r>
            <a:r>
              <a:rPr lang="zh-CN" altLang="en-US" sz="2400">
                <a:solidFill>
                  <a:schemeClr val="tx1"/>
                </a:solidFill>
                <a:ea typeface="楷体_GB2312" panose="02010609030101010101" pitchFamily="49" charset="-122"/>
              </a:rPr>
              <a:t>满足</a:t>
            </a:r>
            <a:r>
              <a:rPr lang="en-US" altLang="zh-CN" sz="2400">
                <a:solidFill>
                  <a:schemeClr val="tx1"/>
                </a:solidFill>
                <a:ea typeface="楷体_GB2312" panose="02010609030101010101" pitchFamily="49" charset="-122"/>
              </a:rPr>
              <a:t>Johnson</a:t>
            </a:r>
            <a:r>
              <a:rPr lang="zh-CN" altLang="en-US" sz="2400">
                <a:solidFill>
                  <a:schemeClr val="tx1"/>
                </a:solidFill>
                <a:ea typeface="楷体_GB2312" panose="02010609030101010101" pitchFamily="49" charset="-122"/>
              </a:rPr>
              <a:t>不等式。进一步还可以证明，调度满足</a:t>
            </a:r>
            <a:r>
              <a:rPr lang="en-US" altLang="zh-CN" sz="2400">
                <a:solidFill>
                  <a:schemeClr val="tx1"/>
                </a:solidFill>
                <a:ea typeface="楷体_GB2312" panose="02010609030101010101" pitchFamily="49" charset="-122"/>
              </a:rPr>
              <a:t>Johnson</a:t>
            </a:r>
            <a:r>
              <a:rPr lang="zh-CN" altLang="en-US" sz="2400">
                <a:solidFill>
                  <a:schemeClr val="tx1"/>
                </a:solidFill>
                <a:ea typeface="楷体_GB2312" panose="02010609030101010101" pitchFamily="49" charset="-122"/>
              </a:rPr>
              <a:t>法则当且仅当对任意</a:t>
            </a:r>
            <a:r>
              <a:rPr lang="en-US" altLang="zh-CN" sz="2400">
                <a:solidFill>
                  <a:schemeClr val="tx1"/>
                </a:solidFill>
                <a:ea typeface="楷体_GB2312" panose="02010609030101010101" pitchFamily="49" charset="-122"/>
              </a:rPr>
              <a:t>i&lt;j</a:t>
            </a:r>
            <a:r>
              <a:rPr lang="zh-CN" altLang="en-US" sz="2400">
                <a:solidFill>
                  <a:schemeClr val="tx1"/>
                </a:solidFill>
                <a:ea typeface="楷体_GB2312" panose="02010609030101010101" pitchFamily="49" charset="-122"/>
              </a:rPr>
              <a:t>有</a:t>
            </a:r>
          </a:p>
          <a:p>
            <a:pPr algn="l" eaLnBrk="1" hangingPunct="1"/>
            <a:endParaRPr lang="zh-CN" altLang="en-US" sz="2400">
              <a:solidFill>
                <a:schemeClr val="tx1"/>
              </a:solidFill>
              <a:ea typeface="楷体_GB2312" panose="02010609030101010101" pitchFamily="49" charset="-122"/>
            </a:endParaRPr>
          </a:p>
          <a:p>
            <a:pPr algn="l" eaLnBrk="1" hangingPunct="1"/>
            <a:endParaRPr lang="zh-CN" altLang="en-US" sz="2400">
              <a:solidFill>
                <a:schemeClr val="tx1"/>
              </a:solidFill>
              <a:ea typeface="楷体_GB2312" panose="02010609030101010101" pitchFamily="49" charset="-122"/>
            </a:endParaRPr>
          </a:p>
          <a:p>
            <a:pPr algn="l" eaLnBrk="1" hangingPunct="1"/>
            <a:r>
              <a:rPr lang="zh-CN" altLang="en-US" sz="2400">
                <a:solidFill>
                  <a:schemeClr val="tx1"/>
                </a:solidFill>
                <a:ea typeface="楷体_GB2312" panose="02010609030101010101" pitchFamily="49" charset="-122"/>
              </a:rPr>
              <a:t>由此可知，</a:t>
            </a:r>
            <a:r>
              <a:rPr lang="zh-CN" altLang="en-US" sz="2400" b="1">
                <a:solidFill>
                  <a:schemeClr val="tx1"/>
                </a:solidFill>
                <a:latin typeface="黑体" panose="02010609060101010101" pitchFamily="49" charset="-122"/>
                <a:ea typeface="黑体" panose="02010609060101010101" pitchFamily="49" charset="-122"/>
              </a:rPr>
              <a:t>所有满足</a:t>
            </a:r>
            <a:r>
              <a:rPr lang="en-US" altLang="zh-CN" sz="2400" b="1">
                <a:solidFill>
                  <a:schemeClr val="tx1"/>
                </a:solidFill>
                <a:latin typeface="黑体" panose="02010609060101010101" pitchFamily="49" charset="-122"/>
                <a:ea typeface="黑体" panose="02010609060101010101" pitchFamily="49" charset="-122"/>
              </a:rPr>
              <a:t>Johnson</a:t>
            </a:r>
            <a:r>
              <a:rPr lang="zh-CN" altLang="en-US" sz="2400" b="1">
                <a:solidFill>
                  <a:schemeClr val="tx1"/>
                </a:solidFill>
                <a:latin typeface="黑体" panose="02010609060101010101" pitchFamily="49" charset="-122"/>
                <a:ea typeface="黑体" panose="02010609060101010101" pitchFamily="49" charset="-122"/>
              </a:rPr>
              <a:t>法则的调度均为最优调度。</a:t>
            </a:r>
            <a:r>
              <a:rPr lang="zh-CN" altLang="en-US" sz="2400">
                <a:solidFill>
                  <a:schemeClr val="tx1"/>
                </a:solidFill>
                <a:ea typeface="楷体_GB2312" panose="02010609030101010101" pitchFamily="49" charset="-122"/>
              </a:rPr>
              <a:t> </a:t>
            </a:r>
          </a:p>
        </p:txBody>
      </p:sp>
      <p:graphicFrame>
        <p:nvGraphicFramePr>
          <p:cNvPr id="38914" name="Object 4">
            <a:extLst>
              <a:ext uri="{FF2B5EF4-FFF2-40B4-BE49-F238E27FC236}">
                <a16:creationId xmlns:a16="http://schemas.microsoft.com/office/drawing/2014/main" id="{590A87CA-07A9-4AF4-A326-E062627BD858}"/>
              </a:ext>
            </a:extLst>
          </p:cNvPr>
          <p:cNvGraphicFramePr>
            <a:graphicFrameLocks noChangeAspect="1"/>
          </p:cNvGraphicFramePr>
          <p:nvPr/>
        </p:nvGraphicFramePr>
        <p:xfrm>
          <a:off x="971550" y="1989138"/>
          <a:ext cx="5184775" cy="431800"/>
        </p:xfrm>
        <a:graphic>
          <a:graphicData uri="http://schemas.openxmlformats.org/presentationml/2006/ole">
            <mc:AlternateContent xmlns:mc="http://schemas.openxmlformats.org/markup-compatibility/2006">
              <mc:Choice xmlns:v="urn:schemas-microsoft-com:vml" Requires="v">
                <p:oleObj spid="_x0000_s38925" name="公式" r:id="rId3" imgW="2857500" imgH="241300" progId="Equation.3">
                  <p:embed/>
                </p:oleObj>
              </mc:Choice>
              <mc:Fallback>
                <p:oleObj name="公式" r:id="rId3" imgW="28575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989138"/>
                        <a:ext cx="51847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5" name="Object 5">
            <a:extLst>
              <a:ext uri="{FF2B5EF4-FFF2-40B4-BE49-F238E27FC236}">
                <a16:creationId xmlns:a16="http://schemas.microsoft.com/office/drawing/2014/main" id="{A9954314-7392-4314-ACCA-08AE4AC99DE7}"/>
              </a:ext>
            </a:extLst>
          </p:cNvPr>
          <p:cNvGraphicFramePr>
            <a:graphicFrameLocks noChangeAspect="1"/>
          </p:cNvGraphicFramePr>
          <p:nvPr/>
        </p:nvGraphicFramePr>
        <p:xfrm>
          <a:off x="323850" y="836613"/>
          <a:ext cx="4968875" cy="447675"/>
        </p:xfrm>
        <a:graphic>
          <a:graphicData uri="http://schemas.openxmlformats.org/presentationml/2006/ole">
            <mc:AlternateContent xmlns:mc="http://schemas.openxmlformats.org/markup-compatibility/2006">
              <mc:Choice xmlns:v="urn:schemas-microsoft-com:vml" Requires="v">
                <p:oleObj spid="_x0000_s38926" name="公式" r:id="rId5" imgW="2641320" imgH="241200" progId="Equation.3">
                  <p:embed/>
                </p:oleObj>
              </mc:Choice>
              <mc:Fallback>
                <p:oleObj name="公式" r:id="rId5" imgW="2641320" imgH="241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836613"/>
                        <a:ext cx="496887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6" name="Object 6">
            <a:extLst>
              <a:ext uri="{FF2B5EF4-FFF2-40B4-BE49-F238E27FC236}">
                <a16:creationId xmlns:a16="http://schemas.microsoft.com/office/drawing/2014/main" id="{87153AE3-032C-45C9-A6F5-5A9F4FAF8D34}"/>
              </a:ext>
            </a:extLst>
          </p:cNvPr>
          <p:cNvGraphicFramePr>
            <a:graphicFrameLocks noChangeAspect="1"/>
          </p:cNvGraphicFramePr>
          <p:nvPr/>
        </p:nvGraphicFramePr>
        <p:xfrm>
          <a:off x="1403350" y="2636838"/>
          <a:ext cx="4935538" cy="1628775"/>
        </p:xfrm>
        <a:graphic>
          <a:graphicData uri="http://schemas.openxmlformats.org/presentationml/2006/ole">
            <mc:AlternateContent xmlns:mc="http://schemas.openxmlformats.org/markup-compatibility/2006">
              <mc:Choice xmlns:v="urn:schemas-microsoft-com:vml" Requires="v">
                <p:oleObj spid="_x0000_s38927" name="公式" r:id="rId7" imgW="2958840" imgH="990360" progId="Equation.3">
                  <p:embed/>
                </p:oleObj>
              </mc:Choice>
              <mc:Fallback>
                <p:oleObj name="公式" r:id="rId7" imgW="2958840" imgH="99036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2636838"/>
                        <a:ext cx="4935538" cy="162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7" name="Object 7">
            <a:extLst>
              <a:ext uri="{FF2B5EF4-FFF2-40B4-BE49-F238E27FC236}">
                <a16:creationId xmlns:a16="http://schemas.microsoft.com/office/drawing/2014/main" id="{DC07D6FD-458A-4514-924C-93F11E989D20}"/>
              </a:ext>
            </a:extLst>
          </p:cNvPr>
          <p:cNvGraphicFramePr>
            <a:graphicFrameLocks noChangeAspect="1"/>
          </p:cNvGraphicFramePr>
          <p:nvPr/>
        </p:nvGraphicFramePr>
        <p:xfrm>
          <a:off x="1547813" y="5661025"/>
          <a:ext cx="5472112" cy="620713"/>
        </p:xfrm>
        <a:graphic>
          <a:graphicData uri="http://schemas.openxmlformats.org/presentationml/2006/ole">
            <mc:AlternateContent xmlns:mc="http://schemas.openxmlformats.org/markup-compatibility/2006">
              <mc:Choice xmlns:v="urn:schemas-microsoft-com:vml" Requires="v">
                <p:oleObj spid="_x0000_s38928" name="公式" r:id="rId9" imgW="2108200" imgH="241300" progId="Equation.3">
                  <p:embed/>
                </p:oleObj>
              </mc:Choice>
              <mc:Fallback>
                <p:oleObj name="公式" r:id="rId9" imgW="2108200" imgH="2413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5661025"/>
                        <a:ext cx="5472112"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D2917736-8305-4F13-8411-41BF003E3D60}"/>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6C8002F9-7E92-4EAE-8BDF-BF1BF4A7D880}" type="slidenum">
              <a:rPr lang="zh-CN" altLang="en-US">
                <a:solidFill>
                  <a:schemeClr val="tx1"/>
                </a:solidFill>
                <a:latin typeface="Times New Roman" panose="02020603050405020304" pitchFamily="18" charset="0"/>
                <a:ea typeface="宋体" panose="02010600030101010101" pitchFamily="2" charset="-122"/>
              </a:rPr>
              <a:pPr eaLnBrk="1" hangingPunct="1"/>
              <a:t>114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07554" name="Rectangle 2">
            <a:extLst>
              <a:ext uri="{FF2B5EF4-FFF2-40B4-BE49-F238E27FC236}">
                <a16:creationId xmlns:a16="http://schemas.microsoft.com/office/drawing/2014/main" id="{BDE53B86-B4F9-48EF-B50A-7AE1502C2321}"/>
              </a:ext>
            </a:extLst>
          </p:cNvPr>
          <p:cNvSpPr>
            <a:spLocks noGrp="1" noChangeArrowheads="1"/>
          </p:cNvSpPr>
          <p:nvPr>
            <p:ph type="title"/>
          </p:nvPr>
        </p:nvSpPr>
        <p:spPr>
          <a:xfrm>
            <a:off x="762000" y="0"/>
            <a:ext cx="7772400" cy="1143000"/>
          </a:xfrm>
        </p:spPr>
        <p:txBody>
          <a:bodyPr/>
          <a:lstStyle/>
          <a:p>
            <a:pPr eaLnBrk="1" hangingPunct="1">
              <a:defRPr/>
            </a:pPr>
            <a:r>
              <a:rPr lang="zh-CN" altLang="en-US" sz="4000">
                <a:effectLst>
                  <a:outerShdw blurRad="38100" dist="38100" dir="2700000" algn="tl">
                    <a:srgbClr val="C0C0C0"/>
                  </a:outerShdw>
                </a:effectLst>
                <a:ea typeface="黑体" pitchFamily="2" charset="-122"/>
              </a:rPr>
              <a:t>算法描述</a:t>
            </a:r>
          </a:p>
        </p:txBody>
      </p:sp>
      <p:sp>
        <p:nvSpPr>
          <p:cNvPr id="39941" name="Text Box 3">
            <a:extLst>
              <a:ext uri="{FF2B5EF4-FFF2-40B4-BE49-F238E27FC236}">
                <a16:creationId xmlns:a16="http://schemas.microsoft.com/office/drawing/2014/main" id="{94345F96-92B4-497D-B270-93D5C2193CE4}"/>
              </a:ext>
            </a:extLst>
          </p:cNvPr>
          <p:cNvSpPr txBox="1">
            <a:spLocks noChangeArrowheads="1"/>
          </p:cNvSpPr>
          <p:nvPr/>
        </p:nvSpPr>
        <p:spPr bwMode="auto">
          <a:xfrm>
            <a:off x="395288" y="1125538"/>
            <a:ext cx="8353425" cy="3016250"/>
          </a:xfrm>
          <a:prstGeom prst="rect">
            <a:avLst/>
          </a:prstGeom>
          <a:solidFill>
            <a:srgbClr val="FFCC00"/>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3200">
                <a:solidFill>
                  <a:schemeClr val="tx1"/>
                </a:solidFill>
                <a:ea typeface="黑体" panose="02010609060101010101" pitchFamily="49" charset="-122"/>
              </a:rPr>
              <a:t>流水作业调度问题的</a:t>
            </a:r>
            <a:r>
              <a:rPr lang="en-US" altLang="zh-CN" sz="3200">
                <a:solidFill>
                  <a:schemeClr val="tx1"/>
                </a:solidFill>
                <a:ea typeface="黑体" panose="02010609060101010101" pitchFamily="49" charset="-122"/>
              </a:rPr>
              <a:t>Johnson</a:t>
            </a:r>
            <a:r>
              <a:rPr lang="zh-CN" altLang="en-US" sz="3200">
                <a:solidFill>
                  <a:schemeClr val="tx1"/>
                </a:solidFill>
                <a:ea typeface="黑体" panose="02010609060101010101" pitchFamily="49" charset="-122"/>
              </a:rPr>
              <a:t>算法</a:t>
            </a:r>
          </a:p>
          <a:p>
            <a:pPr algn="l" eaLnBrk="1" hangingPunct="1"/>
            <a:r>
              <a:rPr lang="en-US" altLang="zh-CN" sz="3200">
                <a:solidFill>
                  <a:schemeClr val="tx1"/>
                </a:solidFill>
                <a:ea typeface="楷体_GB2312" panose="02010609030101010101" pitchFamily="49" charset="-122"/>
              </a:rPr>
              <a:t>(1)</a:t>
            </a:r>
            <a:r>
              <a:rPr lang="zh-CN" altLang="en-US" sz="3200">
                <a:solidFill>
                  <a:schemeClr val="tx1"/>
                </a:solidFill>
                <a:ea typeface="楷体_GB2312" panose="02010609030101010101" pitchFamily="49" charset="-122"/>
              </a:rPr>
              <a:t>令</a:t>
            </a:r>
          </a:p>
          <a:p>
            <a:pPr algn="l" eaLnBrk="1" hangingPunct="1"/>
            <a:r>
              <a:rPr lang="en-US" altLang="zh-CN" sz="3200">
                <a:solidFill>
                  <a:schemeClr val="tx1"/>
                </a:solidFill>
                <a:ea typeface="楷体_GB2312" panose="02010609030101010101" pitchFamily="49" charset="-122"/>
              </a:rPr>
              <a:t>(2)</a:t>
            </a:r>
            <a:r>
              <a:rPr lang="zh-CN" altLang="en-US" sz="3200">
                <a:solidFill>
                  <a:schemeClr val="tx1"/>
                </a:solidFill>
                <a:ea typeface="楷体_GB2312" panose="02010609030101010101" pitchFamily="49" charset="-122"/>
              </a:rPr>
              <a:t>将</a:t>
            </a:r>
            <a:r>
              <a:rPr lang="en-US" altLang="zh-CN" sz="3200">
                <a:solidFill>
                  <a:schemeClr val="tx1"/>
                </a:solidFill>
                <a:ea typeface="楷体_GB2312" panose="02010609030101010101" pitchFamily="49" charset="-122"/>
              </a:rPr>
              <a:t>N</a:t>
            </a:r>
            <a:r>
              <a:rPr lang="en-US" altLang="zh-CN" sz="3200" baseline="-25000">
                <a:solidFill>
                  <a:schemeClr val="tx1"/>
                </a:solidFill>
                <a:ea typeface="楷体_GB2312" panose="02010609030101010101" pitchFamily="49" charset="-122"/>
              </a:rPr>
              <a:t>1</a:t>
            </a:r>
            <a:r>
              <a:rPr lang="zh-CN" altLang="en-US" sz="3200">
                <a:solidFill>
                  <a:schemeClr val="tx1"/>
                </a:solidFill>
                <a:ea typeface="楷体_GB2312" panose="02010609030101010101" pitchFamily="49" charset="-122"/>
              </a:rPr>
              <a:t>中作业依</a:t>
            </a:r>
            <a:r>
              <a:rPr lang="en-US" altLang="zh-CN" sz="3200">
                <a:solidFill>
                  <a:schemeClr val="tx1"/>
                </a:solidFill>
                <a:ea typeface="楷体_GB2312" panose="02010609030101010101" pitchFamily="49" charset="-122"/>
              </a:rPr>
              <a:t>a</a:t>
            </a:r>
            <a:r>
              <a:rPr lang="en-US" altLang="zh-CN" sz="3200" baseline="-25000">
                <a:solidFill>
                  <a:schemeClr val="tx1"/>
                </a:solidFill>
                <a:ea typeface="楷体_GB2312" panose="02010609030101010101" pitchFamily="49" charset="-122"/>
              </a:rPr>
              <a:t>i</a:t>
            </a:r>
            <a:r>
              <a:rPr lang="zh-CN" altLang="en-US" sz="3200">
                <a:solidFill>
                  <a:schemeClr val="tx1"/>
                </a:solidFill>
                <a:ea typeface="楷体_GB2312" panose="02010609030101010101" pitchFamily="49" charset="-122"/>
              </a:rPr>
              <a:t>的非减序排序；将</a:t>
            </a:r>
            <a:r>
              <a:rPr lang="en-US" altLang="zh-CN" sz="3200">
                <a:solidFill>
                  <a:schemeClr val="tx1"/>
                </a:solidFill>
                <a:ea typeface="楷体_GB2312" panose="02010609030101010101" pitchFamily="49" charset="-122"/>
              </a:rPr>
              <a:t>N</a:t>
            </a:r>
            <a:r>
              <a:rPr lang="en-US" altLang="zh-CN" sz="3200" baseline="-25000">
                <a:solidFill>
                  <a:schemeClr val="tx1"/>
                </a:solidFill>
                <a:ea typeface="楷体_GB2312" panose="02010609030101010101" pitchFamily="49" charset="-122"/>
              </a:rPr>
              <a:t>2</a:t>
            </a:r>
            <a:r>
              <a:rPr lang="zh-CN" altLang="en-US" sz="3200">
                <a:solidFill>
                  <a:schemeClr val="tx1"/>
                </a:solidFill>
                <a:ea typeface="楷体_GB2312" panose="02010609030101010101" pitchFamily="49" charset="-122"/>
              </a:rPr>
              <a:t>中作业依</a:t>
            </a:r>
            <a:r>
              <a:rPr lang="en-US" altLang="zh-CN" sz="3200">
                <a:solidFill>
                  <a:schemeClr val="tx1"/>
                </a:solidFill>
                <a:ea typeface="楷体_GB2312" panose="02010609030101010101" pitchFamily="49" charset="-122"/>
              </a:rPr>
              <a:t>b</a:t>
            </a:r>
            <a:r>
              <a:rPr lang="en-US" altLang="zh-CN" sz="3200" baseline="-25000">
                <a:solidFill>
                  <a:schemeClr val="tx1"/>
                </a:solidFill>
                <a:ea typeface="楷体_GB2312" panose="02010609030101010101" pitchFamily="49" charset="-122"/>
              </a:rPr>
              <a:t>i</a:t>
            </a:r>
            <a:r>
              <a:rPr lang="zh-CN" altLang="en-US" sz="3200">
                <a:solidFill>
                  <a:schemeClr val="tx1"/>
                </a:solidFill>
                <a:ea typeface="楷体_GB2312" panose="02010609030101010101" pitchFamily="49" charset="-122"/>
              </a:rPr>
              <a:t>的非增序排序；</a:t>
            </a:r>
          </a:p>
          <a:p>
            <a:pPr algn="l" eaLnBrk="1" hangingPunct="1"/>
            <a:r>
              <a:rPr lang="en-US" altLang="zh-CN" sz="3200">
                <a:solidFill>
                  <a:schemeClr val="tx1"/>
                </a:solidFill>
                <a:ea typeface="楷体_GB2312" panose="02010609030101010101" pitchFamily="49" charset="-122"/>
              </a:rPr>
              <a:t>(3)N</a:t>
            </a:r>
            <a:r>
              <a:rPr lang="en-US" altLang="zh-CN" sz="3200" baseline="-25000">
                <a:solidFill>
                  <a:schemeClr val="tx1"/>
                </a:solidFill>
                <a:ea typeface="楷体_GB2312" panose="02010609030101010101" pitchFamily="49" charset="-122"/>
              </a:rPr>
              <a:t>1</a:t>
            </a:r>
            <a:r>
              <a:rPr lang="zh-CN" altLang="en-US" sz="3200">
                <a:solidFill>
                  <a:schemeClr val="tx1"/>
                </a:solidFill>
                <a:ea typeface="楷体_GB2312" panose="02010609030101010101" pitchFamily="49" charset="-122"/>
              </a:rPr>
              <a:t>中作业接</a:t>
            </a:r>
            <a:r>
              <a:rPr lang="en-US" altLang="zh-CN" sz="3200">
                <a:solidFill>
                  <a:schemeClr val="tx1"/>
                </a:solidFill>
                <a:ea typeface="楷体_GB2312" panose="02010609030101010101" pitchFamily="49" charset="-122"/>
              </a:rPr>
              <a:t>N</a:t>
            </a:r>
            <a:r>
              <a:rPr lang="en-US" altLang="zh-CN" sz="3200" baseline="-25000">
                <a:solidFill>
                  <a:schemeClr val="tx1"/>
                </a:solidFill>
                <a:ea typeface="楷体_GB2312" panose="02010609030101010101" pitchFamily="49" charset="-122"/>
              </a:rPr>
              <a:t>2</a:t>
            </a:r>
            <a:r>
              <a:rPr lang="zh-CN" altLang="en-US" sz="3200">
                <a:solidFill>
                  <a:schemeClr val="tx1"/>
                </a:solidFill>
                <a:ea typeface="楷体_GB2312" panose="02010609030101010101" pitchFamily="49" charset="-122"/>
              </a:rPr>
              <a:t>中作业构成满足</a:t>
            </a:r>
            <a:r>
              <a:rPr lang="en-US" altLang="zh-CN" sz="3200">
                <a:solidFill>
                  <a:schemeClr val="tx1"/>
                </a:solidFill>
                <a:ea typeface="楷体_GB2312" panose="02010609030101010101" pitchFamily="49" charset="-122"/>
              </a:rPr>
              <a:t>Johnson</a:t>
            </a:r>
            <a:r>
              <a:rPr lang="zh-CN" altLang="en-US" sz="3200">
                <a:solidFill>
                  <a:schemeClr val="tx1"/>
                </a:solidFill>
                <a:ea typeface="楷体_GB2312" panose="02010609030101010101" pitchFamily="49" charset="-122"/>
              </a:rPr>
              <a:t>法则的最优调度。</a:t>
            </a:r>
          </a:p>
        </p:txBody>
      </p:sp>
      <p:graphicFrame>
        <p:nvGraphicFramePr>
          <p:cNvPr id="39938" name="Object 4">
            <a:extLst>
              <a:ext uri="{FF2B5EF4-FFF2-40B4-BE49-F238E27FC236}">
                <a16:creationId xmlns:a16="http://schemas.microsoft.com/office/drawing/2014/main" id="{83E8DC51-8BEC-406F-A8FF-E51545A440E3}"/>
              </a:ext>
            </a:extLst>
          </p:cNvPr>
          <p:cNvGraphicFramePr>
            <a:graphicFrameLocks noChangeAspect="1"/>
          </p:cNvGraphicFramePr>
          <p:nvPr/>
        </p:nvGraphicFramePr>
        <p:xfrm>
          <a:off x="1403350" y="1684338"/>
          <a:ext cx="4176713" cy="466725"/>
        </p:xfrm>
        <a:graphic>
          <a:graphicData uri="http://schemas.openxmlformats.org/presentationml/2006/ole">
            <mc:AlternateContent xmlns:mc="http://schemas.openxmlformats.org/markup-compatibility/2006">
              <mc:Choice xmlns:v="urn:schemas-microsoft-com:vml" Requires="v">
                <p:oleObj spid="_x0000_s39944" name="公式" r:id="rId3" imgW="2044440" imgH="228600" progId="Equation.3">
                  <p:embed/>
                </p:oleObj>
              </mc:Choice>
              <mc:Fallback>
                <p:oleObj name="公式" r:id="rId3" imgW="204444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684338"/>
                        <a:ext cx="4176713"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2" name="Text Box 5">
            <a:extLst>
              <a:ext uri="{FF2B5EF4-FFF2-40B4-BE49-F238E27FC236}">
                <a16:creationId xmlns:a16="http://schemas.microsoft.com/office/drawing/2014/main" id="{6E58969F-611A-4809-B297-4711B726B830}"/>
              </a:ext>
            </a:extLst>
          </p:cNvPr>
          <p:cNvSpPr txBox="1">
            <a:spLocks noChangeArrowheads="1"/>
          </p:cNvSpPr>
          <p:nvPr/>
        </p:nvSpPr>
        <p:spPr bwMode="auto">
          <a:xfrm>
            <a:off x="395288" y="4508500"/>
            <a:ext cx="8351837" cy="1238250"/>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latin typeface="Verdana" panose="020B0604030504040204" pitchFamily="34" charset="0"/>
                <a:ea typeface="黑体" panose="02010609060101010101" pitchFamily="49" charset="-122"/>
              </a:rPr>
              <a:t>算法复杂度分析：</a:t>
            </a:r>
          </a:p>
          <a:p>
            <a:pPr algn="l" eaLnBrk="1" hangingPunct="1"/>
            <a:r>
              <a:rPr lang="zh-CN" altLang="en-US" sz="2400">
                <a:solidFill>
                  <a:schemeClr val="tx1"/>
                </a:solidFill>
                <a:ea typeface="楷体_GB2312" panose="02010609030101010101" pitchFamily="49" charset="-122"/>
              </a:rPr>
              <a:t>算法的主要计算时间花在对作业集的排序。因此，在最坏情况下算法所需的计算时间为</a:t>
            </a:r>
            <a:r>
              <a:rPr lang="en-US" altLang="zh-CN" sz="2400">
                <a:solidFill>
                  <a:schemeClr val="tx1"/>
                </a:solidFill>
                <a:ea typeface="楷体_GB2312" panose="02010609030101010101" pitchFamily="49" charset="-122"/>
              </a:rPr>
              <a:t>O(nlogn)</a:t>
            </a:r>
            <a:r>
              <a:rPr lang="zh-CN" altLang="en-US" sz="2400">
                <a:solidFill>
                  <a:schemeClr val="tx1"/>
                </a:solidFill>
                <a:ea typeface="楷体_GB2312" panose="02010609030101010101" pitchFamily="49" charset="-122"/>
              </a:rPr>
              <a:t>。所需的空间为</a:t>
            </a:r>
            <a:r>
              <a:rPr lang="en-US" altLang="zh-CN" sz="2400">
                <a:solidFill>
                  <a:schemeClr val="tx1"/>
                </a:solidFill>
                <a:ea typeface="楷体_GB2312" panose="02010609030101010101" pitchFamily="49" charset="-122"/>
              </a:rPr>
              <a:t>O(n)</a:t>
            </a:r>
            <a:r>
              <a:rPr lang="zh-CN" altLang="en-US" sz="2400">
                <a:solidFill>
                  <a:schemeClr val="tx1"/>
                </a:solidFill>
                <a:ea typeface="楷体_GB2312" panose="02010609030101010101" pitchFamily="49" charset="-122"/>
              </a:rPr>
              <a:t>。</a:t>
            </a:r>
            <a:endParaRPr lang="en-US" altLang="zh-CN" sz="2400">
              <a:solidFill>
                <a:schemeClr val="tx1"/>
              </a:solidFill>
              <a:ea typeface="楷体_GB2312" panose="02010609030101010101" pitchFamily="49" charset="-122"/>
            </a:endParaRPr>
          </a:p>
        </p:txBody>
      </p:sp>
    </p:spTree>
  </p:cSld>
  <p:clrMapOvr>
    <a:masterClrMapping/>
  </p:clrMapOvr>
  <p:transition>
    <p:random/>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E0DFD73F-8DF6-4635-8C38-857B8672CEEF}"/>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AC5508ED-446A-4E55-8C83-97F88830A5ED}" type="slidenum">
              <a:rPr lang="zh-CN" altLang="en-US">
                <a:solidFill>
                  <a:schemeClr val="tx1"/>
                </a:solidFill>
                <a:latin typeface="Times New Roman" panose="02020603050405020304" pitchFamily="18" charset="0"/>
                <a:ea typeface="宋体" panose="02010600030101010101" pitchFamily="2" charset="-122"/>
              </a:rPr>
              <a:pPr eaLnBrk="1" hangingPunct="1"/>
              <a:t>115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08578" name="Rectangle 2">
            <a:extLst>
              <a:ext uri="{FF2B5EF4-FFF2-40B4-BE49-F238E27FC236}">
                <a16:creationId xmlns:a16="http://schemas.microsoft.com/office/drawing/2014/main" id="{CA22274C-CF69-4D64-A7AC-68B19F2534D9}"/>
              </a:ext>
            </a:extLst>
          </p:cNvPr>
          <p:cNvSpPr>
            <a:spLocks noGrp="1" noChangeArrowheads="1"/>
          </p:cNvSpPr>
          <p:nvPr>
            <p:ph type="title"/>
          </p:nvPr>
        </p:nvSpPr>
        <p:spPr>
          <a:xfrm>
            <a:off x="685800" y="0"/>
            <a:ext cx="7772400" cy="1143000"/>
          </a:xfrm>
        </p:spPr>
        <p:txBody>
          <a:bodyPr/>
          <a:lstStyle/>
          <a:p>
            <a:pPr eaLnBrk="1" hangingPunct="1">
              <a:defRPr/>
            </a:pPr>
            <a:r>
              <a:rPr lang="en-US" altLang="zh-CN" sz="4000">
                <a:effectLst>
                  <a:outerShdw blurRad="38100" dist="38100" dir="2700000" algn="tl">
                    <a:srgbClr val="C0C0C0"/>
                  </a:outerShdw>
                </a:effectLst>
                <a:ea typeface="黑体" pitchFamily="2" charset="-122"/>
              </a:rPr>
              <a:t>0-1</a:t>
            </a:r>
            <a:r>
              <a:rPr lang="zh-CN" altLang="en-US" sz="4000">
                <a:effectLst>
                  <a:outerShdw blurRad="38100" dist="38100" dir="2700000" algn="tl">
                    <a:srgbClr val="C0C0C0"/>
                  </a:outerShdw>
                </a:effectLst>
                <a:ea typeface="黑体" pitchFamily="2" charset="-122"/>
              </a:rPr>
              <a:t>背包问题</a:t>
            </a:r>
          </a:p>
        </p:txBody>
      </p:sp>
      <p:graphicFrame>
        <p:nvGraphicFramePr>
          <p:cNvPr id="40962" name="Object 3">
            <a:extLst>
              <a:ext uri="{FF2B5EF4-FFF2-40B4-BE49-F238E27FC236}">
                <a16:creationId xmlns:a16="http://schemas.microsoft.com/office/drawing/2014/main" id="{CBDC017B-96A5-49F7-A380-81022B92794B}"/>
              </a:ext>
            </a:extLst>
          </p:cNvPr>
          <p:cNvGraphicFramePr>
            <a:graphicFrameLocks noChangeAspect="1"/>
          </p:cNvGraphicFramePr>
          <p:nvPr/>
        </p:nvGraphicFramePr>
        <p:xfrm>
          <a:off x="2987675" y="3068638"/>
          <a:ext cx="1655763" cy="942975"/>
        </p:xfrm>
        <a:graphic>
          <a:graphicData uri="http://schemas.openxmlformats.org/presentationml/2006/ole">
            <mc:AlternateContent xmlns:mc="http://schemas.openxmlformats.org/markup-compatibility/2006">
              <mc:Choice xmlns:v="urn:schemas-microsoft-com:vml" Requires="v">
                <p:oleObj spid="_x0000_s40969" name="公式" r:id="rId3" imgW="748975" imgH="431613" progId="Equation.3">
                  <p:embed/>
                </p:oleObj>
              </mc:Choice>
              <mc:Fallback>
                <p:oleObj name="公式" r:id="rId3" imgW="748975" imgH="43161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3068638"/>
                        <a:ext cx="1655763"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3" name="Object 4">
            <a:extLst>
              <a:ext uri="{FF2B5EF4-FFF2-40B4-BE49-F238E27FC236}">
                <a16:creationId xmlns:a16="http://schemas.microsoft.com/office/drawing/2014/main" id="{E42A126B-7127-484D-BA98-0F241109452B}"/>
              </a:ext>
            </a:extLst>
          </p:cNvPr>
          <p:cNvGraphicFramePr>
            <a:graphicFrameLocks noChangeAspect="1"/>
          </p:cNvGraphicFramePr>
          <p:nvPr/>
        </p:nvGraphicFramePr>
        <p:xfrm>
          <a:off x="2555875" y="4149725"/>
          <a:ext cx="2881313" cy="1508125"/>
        </p:xfrm>
        <a:graphic>
          <a:graphicData uri="http://schemas.openxmlformats.org/presentationml/2006/ole">
            <mc:AlternateContent xmlns:mc="http://schemas.openxmlformats.org/markup-compatibility/2006">
              <mc:Choice xmlns:v="urn:schemas-microsoft-com:vml" Requires="v">
                <p:oleObj spid="_x0000_s40970" name="公式" r:id="rId5" imgW="1218671" imgH="634725" progId="Equation.3">
                  <p:embed/>
                </p:oleObj>
              </mc:Choice>
              <mc:Fallback>
                <p:oleObj name="公式" r:id="rId5" imgW="1218671" imgH="634725"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4149725"/>
                        <a:ext cx="2881313" cy="150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6" name="Rectangle 5">
            <a:extLst>
              <a:ext uri="{FF2B5EF4-FFF2-40B4-BE49-F238E27FC236}">
                <a16:creationId xmlns:a16="http://schemas.microsoft.com/office/drawing/2014/main" id="{398DEA56-061D-414F-8B6C-4AE509854AA8}"/>
              </a:ext>
            </a:extLst>
          </p:cNvPr>
          <p:cNvSpPr>
            <a:spLocks noChangeArrowheads="1"/>
          </p:cNvSpPr>
          <p:nvPr/>
        </p:nvSpPr>
        <p:spPr bwMode="auto">
          <a:xfrm>
            <a:off x="533400" y="1066800"/>
            <a:ext cx="8077200"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lang="zh-CN" altLang="en-US" sz="2400">
                <a:solidFill>
                  <a:schemeClr val="tx1"/>
                </a:solidFill>
                <a:latin typeface="黑体" panose="02010609060101010101" pitchFamily="49" charset="-122"/>
                <a:ea typeface="黑体" panose="02010609060101010101" pitchFamily="49" charset="-122"/>
              </a:rPr>
              <a:t>给定</a:t>
            </a:r>
            <a:r>
              <a:rPr lang="en-US" altLang="zh-CN" sz="2400">
                <a:solidFill>
                  <a:schemeClr val="tx1"/>
                </a:solidFill>
                <a:latin typeface="黑体" panose="02010609060101010101" pitchFamily="49" charset="-122"/>
                <a:ea typeface="黑体" panose="02010609060101010101" pitchFamily="49" charset="-122"/>
              </a:rPr>
              <a:t>n</a:t>
            </a:r>
            <a:r>
              <a:rPr lang="zh-CN" altLang="en-US" sz="2400">
                <a:solidFill>
                  <a:schemeClr val="tx1"/>
                </a:solidFill>
                <a:latin typeface="黑体" panose="02010609060101010101" pitchFamily="49" charset="-122"/>
                <a:ea typeface="黑体" panose="02010609060101010101" pitchFamily="49" charset="-122"/>
              </a:rPr>
              <a:t>种物品和一背包。物品</a:t>
            </a:r>
            <a:r>
              <a:rPr lang="en-US" altLang="zh-CN" sz="2400">
                <a:solidFill>
                  <a:schemeClr val="tx1"/>
                </a:solidFill>
                <a:latin typeface="黑体" panose="02010609060101010101" pitchFamily="49" charset="-122"/>
                <a:ea typeface="黑体" panose="02010609060101010101" pitchFamily="49" charset="-122"/>
              </a:rPr>
              <a:t>i</a:t>
            </a:r>
            <a:r>
              <a:rPr lang="zh-CN" altLang="en-US" sz="2400">
                <a:solidFill>
                  <a:schemeClr val="tx1"/>
                </a:solidFill>
                <a:latin typeface="黑体" panose="02010609060101010101" pitchFamily="49" charset="-122"/>
                <a:ea typeface="黑体" panose="02010609060101010101" pitchFamily="49" charset="-122"/>
              </a:rPr>
              <a:t>的重量是</a:t>
            </a:r>
            <a:r>
              <a:rPr lang="en-US" altLang="zh-CN" sz="2400">
                <a:solidFill>
                  <a:schemeClr val="tx1"/>
                </a:solidFill>
                <a:latin typeface="黑体" panose="02010609060101010101" pitchFamily="49" charset="-122"/>
                <a:ea typeface="黑体" panose="02010609060101010101" pitchFamily="49" charset="-122"/>
              </a:rPr>
              <a:t>w</a:t>
            </a:r>
            <a:r>
              <a:rPr lang="en-US" altLang="zh-CN" sz="2400" baseline="-25000">
                <a:solidFill>
                  <a:schemeClr val="tx1"/>
                </a:solidFill>
                <a:latin typeface="黑体" panose="02010609060101010101" pitchFamily="49" charset="-122"/>
                <a:ea typeface="黑体" panose="02010609060101010101" pitchFamily="49" charset="-122"/>
              </a:rPr>
              <a:t>i</a:t>
            </a:r>
            <a:r>
              <a:rPr lang="zh-CN" altLang="en-US" sz="2400">
                <a:solidFill>
                  <a:schemeClr val="tx1"/>
                </a:solidFill>
                <a:latin typeface="黑体" panose="02010609060101010101" pitchFamily="49" charset="-122"/>
                <a:ea typeface="黑体" panose="02010609060101010101" pitchFamily="49" charset="-122"/>
              </a:rPr>
              <a:t>，其价值为</a:t>
            </a:r>
            <a:r>
              <a:rPr lang="en-US" altLang="zh-CN" sz="2400">
                <a:solidFill>
                  <a:schemeClr val="tx1"/>
                </a:solidFill>
                <a:latin typeface="黑体" panose="02010609060101010101" pitchFamily="49" charset="-122"/>
                <a:ea typeface="黑体" panose="02010609060101010101" pitchFamily="49" charset="-122"/>
              </a:rPr>
              <a:t>v</a:t>
            </a:r>
            <a:r>
              <a:rPr lang="en-US" altLang="zh-CN" sz="2400" baseline="-25000">
                <a:solidFill>
                  <a:schemeClr val="tx1"/>
                </a:solidFill>
                <a:latin typeface="黑体" panose="02010609060101010101" pitchFamily="49" charset="-122"/>
                <a:ea typeface="黑体" panose="02010609060101010101" pitchFamily="49" charset="-122"/>
              </a:rPr>
              <a:t>i</a:t>
            </a:r>
            <a:r>
              <a:rPr lang="zh-CN" altLang="en-US" sz="2400">
                <a:solidFill>
                  <a:schemeClr val="tx1"/>
                </a:solidFill>
                <a:latin typeface="黑体" panose="02010609060101010101" pitchFamily="49" charset="-122"/>
                <a:ea typeface="黑体" panose="02010609060101010101" pitchFamily="49" charset="-122"/>
              </a:rPr>
              <a:t>，背包的容量为</a:t>
            </a:r>
            <a:r>
              <a:rPr lang="en-US" altLang="zh-CN" sz="2400">
                <a:solidFill>
                  <a:schemeClr val="tx1"/>
                </a:solidFill>
                <a:latin typeface="黑体" panose="02010609060101010101" pitchFamily="49" charset="-122"/>
                <a:ea typeface="黑体" panose="02010609060101010101" pitchFamily="49" charset="-122"/>
              </a:rPr>
              <a:t>C</a:t>
            </a:r>
            <a:r>
              <a:rPr lang="zh-CN" altLang="en-US" sz="2400">
                <a:solidFill>
                  <a:schemeClr val="tx1"/>
                </a:solidFill>
                <a:latin typeface="黑体" panose="02010609060101010101" pitchFamily="49" charset="-122"/>
                <a:ea typeface="黑体" panose="02010609060101010101" pitchFamily="49" charset="-122"/>
              </a:rPr>
              <a:t>。问应如何选择装入背包的物品，使得装入背包中物品的总价值最大</a:t>
            </a:r>
            <a:r>
              <a:rPr lang="en-US" altLang="zh-CN" sz="2400">
                <a:solidFill>
                  <a:schemeClr val="tx1"/>
                </a:solidFill>
                <a:latin typeface="黑体" panose="02010609060101010101" pitchFamily="49" charset="-122"/>
                <a:ea typeface="黑体" panose="02010609060101010101" pitchFamily="49" charset="-122"/>
              </a:rPr>
              <a:t>?</a:t>
            </a:r>
          </a:p>
          <a:p>
            <a:pPr algn="l" eaLnBrk="1" hangingPunct="1">
              <a:spcBef>
                <a:spcPct val="50000"/>
              </a:spcBef>
            </a:pPr>
            <a:r>
              <a:rPr lang="en-US" altLang="zh-CN" sz="2400">
                <a:solidFill>
                  <a:schemeClr val="tx1"/>
                </a:solidFill>
                <a:ea typeface="楷体_GB2312" panose="02010609030101010101" pitchFamily="49" charset="-122"/>
              </a:rPr>
              <a:t>0-1</a:t>
            </a:r>
            <a:r>
              <a:rPr lang="zh-CN" altLang="en-US" sz="2400">
                <a:solidFill>
                  <a:schemeClr val="tx1"/>
                </a:solidFill>
                <a:ea typeface="楷体_GB2312" panose="02010609030101010101" pitchFamily="49" charset="-122"/>
              </a:rPr>
              <a:t>背包问题是一个特殊的整数规划问题。</a:t>
            </a:r>
          </a:p>
        </p:txBody>
      </p:sp>
    </p:spTree>
  </p:cSld>
  <p:clrMapOvr>
    <a:masterClrMapping/>
  </p:clrMapOvr>
  <p:transition>
    <p:random/>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a:extLst>
              <a:ext uri="{FF2B5EF4-FFF2-40B4-BE49-F238E27FC236}">
                <a16:creationId xmlns:a16="http://schemas.microsoft.com/office/drawing/2014/main" id="{C7F8203B-3C43-4F23-B7D4-2BF3736D4242}"/>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DB2B3E60-C5D6-4AAC-92E6-4F3FED3EDA6C}" type="slidenum">
              <a:rPr lang="zh-CN" altLang="en-US">
                <a:solidFill>
                  <a:schemeClr val="tx1"/>
                </a:solidFill>
                <a:latin typeface="Times New Roman" panose="02020603050405020304" pitchFamily="18" charset="0"/>
                <a:ea typeface="宋体" panose="02010600030101010101" pitchFamily="2" charset="-122"/>
              </a:rPr>
              <a:pPr eaLnBrk="1" hangingPunct="1"/>
              <a:t>116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09602" name="Rectangle 2">
            <a:extLst>
              <a:ext uri="{FF2B5EF4-FFF2-40B4-BE49-F238E27FC236}">
                <a16:creationId xmlns:a16="http://schemas.microsoft.com/office/drawing/2014/main" id="{D05DE1C7-13CD-46C6-A8CC-78CB7225872C}"/>
              </a:ext>
            </a:extLst>
          </p:cNvPr>
          <p:cNvSpPr>
            <a:spLocks noChangeArrowheads="1"/>
          </p:cNvSpPr>
          <p:nvPr/>
        </p:nvSpPr>
        <p:spPr bwMode="auto">
          <a:xfrm>
            <a:off x="611188" y="0"/>
            <a:ext cx="7345362" cy="795338"/>
          </a:xfrm>
          <a:prstGeom prst="rect">
            <a:avLst/>
          </a:prstGeom>
          <a:noFill/>
          <a:ln w="9525">
            <a:noFill/>
            <a:miter lim="800000"/>
            <a:headEnd/>
            <a:tailEnd/>
          </a:ln>
          <a:effectLst/>
        </p:spPr>
        <p:txBody>
          <a:bodyPr anchor="b"/>
          <a:lstStyle/>
          <a:p>
            <a:pPr>
              <a:defRPr/>
            </a:pPr>
            <a:r>
              <a:rPr kumimoji="1" lang="en-US" altLang="zh-CN" sz="4000" b="1">
                <a:solidFill>
                  <a:srgbClr val="663300"/>
                </a:solidFill>
                <a:effectLst>
                  <a:outerShdw blurRad="38100" dist="38100" dir="2700000" algn="tl">
                    <a:srgbClr val="C0C0C0"/>
                  </a:outerShdw>
                </a:effectLst>
                <a:latin typeface="Times New Roman" charset="0"/>
                <a:ea typeface="黑体" pitchFamily="2" charset="-122"/>
              </a:rPr>
              <a:t>0-1</a:t>
            </a:r>
            <a:r>
              <a:rPr kumimoji="1" lang="zh-CN" altLang="en-US" sz="4000" b="1">
                <a:solidFill>
                  <a:srgbClr val="663300"/>
                </a:solidFill>
                <a:effectLst>
                  <a:outerShdw blurRad="38100" dist="38100" dir="2700000" algn="tl">
                    <a:srgbClr val="C0C0C0"/>
                  </a:outerShdw>
                </a:effectLst>
                <a:latin typeface="Times New Roman" charset="0"/>
                <a:ea typeface="黑体" pitchFamily="2" charset="-122"/>
              </a:rPr>
              <a:t>背包问题</a:t>
            </a:r>
            <a:endParaRPr kumimoji="1" lang="ja-JP" altLang="en-US" sz="4000" b="1">
              <a:solidFill>
                <a:srgbClr val="663300"/>
              </a:solidFill>
              <a:effectLst>
                <a:outerShdw blurRad="38100" dist="38100" dir="2700000" algn="tl">
                  <a:srgbClr val="C0C0C0"/>
                </a:outerShdw>
              </a:effectLst>
              <a:latin typeface="Times New Roman" charset="0"/>
              <a:ea typeface="黑体" pitchFamily="2" charset="-122"/>
            </a:endParaRPr>
          </a:p>
        </p:txBody>
      </p:sp>
      <p:sp>
        <p:nvSpPr>
          <p:cNvPr id="41992" name="Text Box 3">
            <a:extLst>
              <a:ext uri="{FF2B5EF4-FFF2-40B4-BE49-F238E27FC236}">
                <a16:creationId xmlns:a16="http://schemas.microsoft.com/office/drawing/2014/main" id="{6E44A5AA-A9DE-4D6E-9C90-E006B0082F71}"/>
              </a:ext>
            </a:extLst>
          </p:cNvPr>
          <p:cNvSpPr txBox="1">
            <a:spLocks noChangeArrowheads="1"/>
          </p:cNvSpPr>
          <p:nvPr/>
        </p:nvSpPr>
        <p:spPr bwMode="auto">
          <a:xfrm>
            <a:off x="250825" y="908050"/>
            <a:ext cx="3978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设所给</a:t>
            </a:r>
            <a:r>
              <a:rPr lang="en-US" altLang="zh-CN" sz="2400">
                <a:solidFill>
                  <a:schemeClr val="tx1"/>
                </a:solidFill>
                <a:ea typeface="楷体_GB2312" panose="02010609030101010101" pitchFamily="49" charset="-122"/>
              </a:rPr>
              <a:t>0-1</a:t>
            </a:r>
            <a:r>
              <a:rPr lang="zh-CN" altLang="en-US" sz="2400">
                <a:solidFill>
                  <a:schemeClr val="tx1"/>
                </a:solidFill>
                <a:ea typeface="楷体_GB2312" panose="02010609030101010101" pitchFamily="49" charset="-122"/>
              </a:rPr>
              <a:t>背包问题的子问题</a:t>
            </a:r>
          </a:p>
        </p:txBody>
      </p:sp>
      <p:sp>
        <p:nvSpPr>
          <p:cNvPr id="41993" name="Rectangle 4">
            <a:extLst>
              <a:ext uri="{FF2B5EF4-FFF2-40B4-BE49-F238E27FC236}">
                <a16:creationId xmlns:a16="http://schemas.microsoft.com/office/drawing/2014/main" id="{5E5E81D7-FA55-4D51-A66F-2B0C45E40B22}"/>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41986" name="Object 5">
            <a:extLst>
              <a:ext uri="{FF2B5EF4-FFF2-40B4-BE49-F238E27FC236}">
                <a16:creationId xmlns:a16="http://schemas.microsoft.com/office/drawing/2014/main" id="{6F633A6B-9F82-4CD4-B582-ABD4175F44C9}"/>
              </a:ext>
            </a:extLst>
          </p:cNvPr>
          <p:cNvGraphicFramePr>
            <a:graphicFrameLocks noChangeAspect="1"/>
          </p:cNvGraphicFramePr>
          <p:nvPr/>
        </p:nvGraphicFramePr>
        <p:xfrm>
          <a:off x="3348038" y="1341438"/>
          <a:ext cx="1439862" cy="769937"/>
        </p:xfrm>
        <a:graphic>
          <a:graphicData uri="http://schemas.openxmlformats.org/presentationml/2006/ole">
            <mc:AlternateContent xmlns:mc="http://schemas.openxmlformats.org/markup-compatibility/2006">
              <mc:Choice xmlns:v="urn:schemas-microsoft-com:vml" Requires="v">
                <p:oleObj spid="_x0000_s42003" name="公式" r:id="rId3" imgW="799753" imgH="431613" progId="Equation.3">
                  <p:embed/>
                </p:oleObj>
              </mc:Choice>
              <mc:Fallback>
                <p:oleObj name="公式" r:id="rId3" imgW="799753" imgH="43161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341438"/>
                        <a:ext cx="1439862" cy="769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4" name="Rectangle 6">
            <a:extLst>
              <a:ext uri="{FF2B5EF4-FFF2-40B4-BE49-F238E27FC236}">
                <a16:creationId xmlns:a16="http://schemas.microsoft.com/office/drawing/2014/main" id="{5C51C801-E044-495C-B2EA-5EF73D161989}"/>
              </a:ext>
            </a:extLst>
          </p:cNvPr>
          <p:cNvSpPr>
            <a:spLocks noChangeArrowheads="1"/>
          </p:cNvSpPr>
          <p:nvPr/>
        </p:nvSpPr>
        <p:spPr bwMode="auto">
          <a:xfrm>
            <a:off x="0" y="3109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41987" name="Object 7">
            <a:extLst>
              <a:ext uri="{FF2B5EF4-FFF2-40B4-BE49-F238E27FC236}">
                <a16:creationId xmlns:a16="http://schemas.microsoft.com/office/drawing/2014/main" id="{255D96B9-8C26-44E8-B063-B1A837F64972}"/>
              </a:ext>
            </a:extLst>
          </p:cNvPr>
          <p:cNvGraphicFramePr>
            <a:graphicFrameLocks noChangeAspect="1"/>
          </p:cNvGraphicFramePr>
          <p:nvPr/>
        </p:nvGraphicFramePr>
        <p:xfrm>
          <a:off x="3059113" y="2133600"/>
          <a:ext cx="2089150" cy="1036638"/>
        </p:xfrm>
        <a:graphic>
          <a:graphicData uri="http://schemas.openxmlformats.org/presentationml/2006/ole">
            <mc:AlternateContent xmlns:mc="http://schemas.openxmlformats.org/markup-compatibility/2006">
              <mc:Choice xmlns:v="urn:schemas-microsoft-com:vml" Requires="v">
                <p:oleObj spid="_x0000_s42004" name="公式" r:id="rId5" imgW="1282700" imgH="635000" progId="Equation.3">
                  <p:embed/>
                </p:oleObj>
              </mc:Choice>
              <mc:Fallback>
                <p:oleObj name="公式" r:id="rId5" imgW="1282700" imgH="6350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2133600"/>
                        <a:ext cx="2089150" cy="103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5" name="Text Box 8">
            <a:extLst>
              <a:ext uri="{FF2B5EF4-FFF2-40B4-BE49-F238E27FC236}">
                <a16:creationId xmlns:a16="http://schemas.microsoft.com/office/drawing/2014/main" id="{48178ABB-8DB1-4070-AF8A-244F96FE6416}"/>
              </a:ext>
            </a:extLst>
          </p:cNvPr>
          <p:cNvSpPr txBox="1">
            <a:spLocks noChangeArrowheads="1"/>
          </p:cNvSpPr>
          <p:nvPr/>
        </p:nvSpPr>
        <p:spPr bwMode="auto">
          <a:xfrm>
            <a:off x="231775" y="3303588"/>
            <a:ext cx="8661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的最优值为</a:t>
            </a:r>
            <a:r>
              <a:rPr lang="en-US" altLang="zh-CN" sz="2400">
                <a:solidFill>
                  <a:schemeClr val="tx1"/>
                </a:solidFill>
                <a:ea typeface="楷体_GB2312" panose="02010609030101010101" pitchFamily="49" charset="-122"/>
              </a:rPr>
              <a:t>m(i</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，即</a:t>
            </a:r>
            <a:r>
              <a:rPr lang="en-US" altLang="zh-CN" sz="2400">
                <a:solidFill>
                  <a:schemeClr val="tx1"/>
                </a:solidFill>
                <a:ea typeface="楷体_GB2312" panose="02010609030101010101" pitchFamily="49" charset="-122"/>
              </a:rPr>
              <a:t>m(i</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是背包容量为</a:t>
            </a:r>
            <a:r>
              <a:rPr lang="en-US" altLang="zh-CN" sz="24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，可选择物品为</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i+1</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时</a:t>
            </a:r>
            <a:r>
              <a:rPr lang="en-US" altLang="zh-CN" sz="2400">
                <a:solidFill>
                  <a:schemeClr val="tx1"/>
                </a:solidFill>
                <a:ea typeface="楷体_GB2312" panose="02010609030101010101" pitchFamily="49" charset="-122"/>
              </a:rPr>
              <a:t>0-1</a:t>
            </a:r>
            <a:r>
              <a:rPr lang="zh-CN" altLang="en-US" sz="2400">
                <a:solidFill>
                  <a:schemeClr val="tx1"/>
                </a:solidFill>
                <a:ea typeface="楷体_GB2312" panose="02010609030101010101" pitchFamily="49" charset="-122"/>
              </a:rPr>
              <a:t>背包问题的最优值。由</a:t>
            </a:r>
            <a:r>
              <a:rPr lang="en-US" altLang="zh-CN" sz="2400">
                <a:solidFill>
                  <a:schemeClr val="tx1"/>
                </a:solidFill>
                <a:ea typeface="楷体_GB2312" panose="02010609030101010101" pitchFamily="49" charset="-122"/>
              </a:rPr>
              <a:t>0-1</a:t>
            </a:r>
            <a:r>
              <a:rPr lang="zh-CN" altLang="en-US" sz="2400">
                <a:solidFill>
                  <a:schemeClr val="tx1"/>
                </a:solidFill>
                <a:ea typeface="楷体_GB2312" panose="02010609030101010101" pitchFamily="49" charset="-122"/>
              </a:rPr>
              <a:t>背包问题的最优子结构性质，可以建立计算</a:t>
            </a:r>
            <a:r>
              <a:rPr lang="en-US" altLang="zh-CN" sz="2400">
                <a:solidFill>
                  <a:schemeClr val="tx1"/>
                </a:solidFill>
                <a:ea typeface="楷体_GB2312" panose="02010609030101010101" pitchFamily="49" charset="-122"/>
              </a:rPr>
              <a:t>m(i</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的递归式如下。</a:t>
            </a:r>
          </a:p>
        </p:txBody>
      </p:sp>
      <p:sp>
        <p:nvSpPr>
          <p:cNvPr id="41996" name="Rectangle 9">
            <a:extLst>
              <a:ext uri="{FF2B5EF4-FFF2-40B4-BE49-F238E27FC236}">
                <a16:creationId xmlns:a16="http://schemas.microsoft.com/office/drawing/2014/main" id="{974C6B99-C9A9-46EB-ABF1-D6506315F70A}"/>
              </a:ext>
            </a:extLst>
          </p:cNvPr>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41988" name="Object 10">
            <a:extLst>
              <a:ext uri="{FF2B5EF4-FFF2-40B4-BE49-F238E27FC236}">
                <a16:creationId xmlns:a16="http://schemas.microsoft.com/office/drawing/2014/main" id="{B2B0D326-1CB7-4D71-8494-FA7FD7FC5EB0}"/>
              </a:ext>
            </a:extLst>
          </p:cNvPr>
          <p:cNvGraphicFramePr>
            <a:graphicFrameLocks noChangeAspect="1"/>
          </p:cNvGraphicFramePr>
          <p:nvPr/>
        </p:nvGraphicFramePr>
        <p:xfrm>
          <a:off x="1547813" y="4551363"/>
          <a:ext cx="5688012" cy="727075"/>
        </p:xfrm>
        <a:graphic>
          <a:graphicData uri="http://schemas.openxmlformats.org/presentationml/2006/ole">
            <mc:AlternateContent xmlns:mc="http://schemas.openxmlformats.org/markup-compatibility/2006">
              <mc:Choice xmlns:v="urn:schemas-microsoft-com:vml" Requires="v">
                <p:oleObj spid="_x0000_s42005" name="公式" r:id="rId7" imgW="3581400" imgH="457200" progId="Equation.3">
                  <p:embed/>
                </p:oleObj>
              </mc:Choice>
              <mc:Fallback>
                <p:oleObj name="公式" r:id="rId7" imgW="3581400" imgH="4572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4551363"/>
                        <a:ext cx="5688012"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7" name="Rectangle 11">
            <a:extLst>
              <a:ext uri="{FF2B5EF4-FFF2-40B4-BE49-F238E27FC236}">
                <a16:creationId xmlns:a16="http://schemas.microsoft.com/office/drawing/2014/main" id="{E65BF5FB-0F6A-4B2C-96FF-46AFA53D1971}"/>
              </a:ext>
            </a:extLst>
          </p:cNvPr>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41989" name="Object 12">
            <a:extLst>
              <a:ext uri="{FF2B5EF4-FFF2-40B4-BE49-F238E27FC236}">
                <a16:creationId xmlns:a16="http://schemas.microsoft.com/office/drawing/2014/main" id="{C2D5F60C-68CC-4C3F-85D7-4146E992F188}"/>
              </a:ext>
            </a:extLst>
          </p:cNvPr>
          <p:cNvGraphicFramePr>
            <a:graphicFrameLocks noChangeAspect="1"/>
          </p:cNvGraphicFramePr>
          <p:nvPr/>
        </p:nvGraphicFramePr>
        <p:xfrm>
          <a:off x="1547813" y="5373688"/>
          <a:ext cx="3457575" cy="989012"/>
        </p:xfrm>
        <a:graphic>
          <a:graphicData uri="http://schemas.openxmlformats.org/presentationml/2006/ole">
            <mc:AlternateContent xmlns:mc="http://schemas.openxmlformats.org/markup-compatibility/2006">
              <mc:Choice xmlns:v="urn:schemas-microsoft-com:vml" Requires="v">
                <p:oleObj spid="_x0000_s42006" name="公式" r:id="rId9" imgW="1600200" imgH="457200" progId="Equation.3">
                  <p:embed/>
                </p:oleObj>
              </mc:Choice>
              <mc:Fallback>
                <p:oleObj name="公式" r:id="rId9" imgW="1600200" imgH="4572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5373688"/>
                        <a:ext cx="3457575" cy="989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13" name="Text Box 13">
            <a:extLst>
              <a:ext uri="{FF2B5EF4-FFF2-40B4-BE49-F238E27FC236}">
                <a16:creationId xmlns:a16="http://schemas.microsoft.com/office/drawing/2014/main" id="{D03E990A-21A7-4EF8-AFCE-7256D237877F}"/>
              </a:ext>
            </a:extLst>
          </p:cNvPr>
          <p:cNvSpPr txBox="1">
            <a:spLocks noChangeArrowheads="1"/>
          </p:cNvSpPr>
          <p:nvPr/>
        </p:nvSpPr>
        <p:spPr bwMode="auto">
          <a:xfrm>
            <a:off x="539750" y="2636838"/>
            <a:ext cx="7127875" cy="1603375"/>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latin typeface="Verdana" panose="020B0604030504040204" pitchFamily="34" charset="0"/>
                <a:ea typeface="黑体" panose="02010609060101010101" pitchFamily="49" charset="-122"/>
              </a:rPr>
              <a:t>算法复杂度分析：</a:t>
            </a:r>
          </a:p>
          <a:p>
            <a:pPr algn="l" eaLnBrk="1" hangingPunct="1"/>
            <a:r>
              <a:rPr lang="zh-CN" altLang="en-US" sz="2400">
                <a:solidFill>
                  <a:schemeClr val="tx1"/>
                </a:solidFill>
                <a:ea typeface="楷体_GB2312" panose="02010609030101010101" pitchFamily="49" charset="-122"/>
              </a:rPr>
              <a:t>从</a:t>
            </a:r>
            <a:r>
              <a:rPr lang="en-US" altLang="zh-CN" sz="2400">
                <a:solidFill>
                  <a:schemeClr val="tx1"/>
                </a:solidFill>
                <a:ea typeface="楷体_GB2312" panose="02010609030101010101" pitchFamily="49" charset="-122"/>
              </a:rPr>
              <a:t>m(i</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的递归式容易看出，算法需要</a:t>
            </a:r>
            <a:r>
              <a:rPr lang="en-US" altLang="zh-CN" sz="2400">
                <a:solidFill>
                  <a:schemeClr val="tx1"/>
                </a:solidFill>
                <a:ea typeface="楷体_GB2312" panose="02010609030101010101" pitchFamily="49" charset="-122"/>
              </a:rPr>
              <a:t>O(nc)</a:t>
            </a:r>
            <a:r>
              <a:rPr lang="zh-CN" altLang="en-US" sz="2400">
                <a:solidFill>
                  <a:schemeClr val="tx1"/>
                </a:solidFill>
                <a:ea typeface="楷体_GB2312" panose="02010609030101010101" pitchFamily="49" charset="-122"/>
              </a:rPr>
              <a:t>计算时间。当背包容量</a:t>
            </a:r>
            <a:r>
              <a:rPr lang="en-US" altLang="zh-CN" sz="2400">
                <a:solidFill>
                  <a:schemeClr val="tx1"/>
                </a:solidFill>
                <a:ea typeface="楷体_GB2312" panose="02010609030101010101" pitchFamily="49" charset="-122"/>
              </a:rPr>
              <a:t>c</a:t>
            </a:r>
            <a:r>
              <a:rPr lang="zh-CN" altLang="en-US" sz="2400">
                <a:solidFill>
                  <a:schemeClr val="tx1"/>
                </a:solidFill>
                <a:ea typeface="楷体_GB2312" panose="02010609030101010101" pitchFamily="49" charset="-122"/>
              </a:rPr>
              <a:t>很大时，算法需要的计算时间较多。例如，当</a:t>
            </a:r>
            <a:r>
              <a:rPr lang="en-US" altLang="zh-CN" sz="2400">
                <a:solidFill>
                  <a:schemeClr val="tx1"/>
                </a:solidFill>
                <a:ea typeface="楷体_GB2312" panose="02010609030101010101" pitchFamily="49" charset="-122"/>
              </a:rPr>
              <a:t>c&gt;2</a:t>
            </a:r>
            <a:r>
              <a:rPr lang="en-US" altLang="zh-CN" sz="2400" baseline="300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时，算法需要</a:t>
            </a:r>
            <a:r>
              <a:rPr lang="zh-CN" altLang="zh-CN" sz="2400">
                <a:solidFill>
                  <a:schemeClr val="tx1"/>
                </a:solidFill>
                <a:ea typeface="楷体_GB2312" panose="02010609030101010101" pitchFamily="49" charset="-122"/>
              </a:rPr>
              <a:t>Ω</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n2</a:t>
            </a:r>
            <a:r>
              <a:rPr lang="en-US" altLang="zh-CN" sz="2400" baseline="30000">
                <a:solidFill>
                  <a:schemeClr val="tx1"/>
                </a:solidFill>
                <a:ea typeface="楷体_GB2312" panose="02010609030101010101" pitchFamily="49" charset="-122"/>
              </a:rPr>
              <a:t>n</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计算时间。 </a:t>
            </a:r>
            <a:endParaRPr lang="en-US" altLang="zh-CN" sz="2400">
              <a:solidFill>
                <a:schemeClr val="tx1"/>
              </a:solidFill>
              <a:ea typeface="楷体_GB2312" panose="0201060903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13"/>
                                        </p:tgtEl>
                                        <p:attrNameLst>
                                          <p:attrName>style.visibility</p:attrName>
                                        </p:attrNameLst>
                                      </p:cBhvr>
                                      <p:to>
                                        <p:strVal val="visible"/>
                                      </p:to>
                                    </p:set>
                                    <p:animEffect transition="in" filter="blinds(horizontal)">
                                      <p:cBhvr>
                                        <p:cTn id="7" dur="500"/>
                                        <p:tgtEl>
                                          <p:spTgt spid="409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13"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CBA89572-150B-4DDD-B87C-EAE2BCDDF933}"/>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9C954835-376D-4A93-8FE7-670D56B338CF}" type="slidenum">
              <a:rPr lang="zh-CN" altLang="en-US">
                <a:solidFill>
                  <a:schemeClr val="tx1"/>
                </a:solidFill>
                <a:latin typeface="Times New Roman" panose="02020603050405020304" pitchFamily="18" charset="0"/>
                <a:ea typeface="宋体" panose="02010600030101010101" pitchFamily="2" charset="-122"/>
              </a:rPr>
              <a:pPr eaLnBrk="1" hangingPunct="1"/>
              <a:t>117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10626" name="Rectangle 2">
            <a:extLst>
              <a:ext uri="{FF2B5EF4-FFF2-40B4-BE49-F238E27FC236}">
                <a16:creationId xmlns:a16="http://schemas.microsoft.com/office/drawing/2014/main" id="{EA2F7B54-B592-4B68-A569-E68D4A472260}"/>
              </a:ext>
            </a:extLst>
          </p:cNvPr>
          <p:cNvSpPr>
            <a:spLocks noGrp="1" noChangeArrowheads="1"/>
          </p:cNvSpPr>
          <p:nvPr>
            <p:ph type="title"/>
          </p:nvPr>
        </p:nvSpPr>
        <p:spPr>
          <a:xfrm>
            <a:off x="685800" y="228600"/>
            <a:ext cx="7772400" cy="1143000"/>
          </a:xfrm>
        </p:spPr>
        <p:txBody>
          <a:bodyPr/>
          <a:lstStyle/>
          <a:p>
            <a:pPr eaLnBrk="1" hangingPunct="1">
              <a:defRPr/>
            </a:pPr>
            <a:r>
              <a:rPr lang="en-US" altLang="en-US" sz="4000">
                <a:effectLst>
                  <a:outerShdw blurRad="38100" dist="38100" dir="2700000" algn="tl">
                    <a:srgbClr val="C0C0C0"/>
                  </a:outerShdw>
                </a:effectLst>
                <a:ea typeface="黑体" pitchFamily="2" charset="-122"/>
              </a:rPr>
              <a:t>算法改进</a:t>
            </a:r>
            <a:endParaRPr lang="zh-CN" altLang="en-US" sz="4000">
              <a:effectLst>
                <a:outerShdw blurRad="38100" dist="38100" dir="2700000" algn="tl">
                  <a:srgbClr val="C0C0C0"/>
                </a:outerShdw>
              </a:effectLst>
              <a:ea typeface="黑体" pitchFamily="2" charset="-122"/>
            </a:endParaRPr>
          </a:p>
        </p:txBody>
      </p:sp>
      <p:sp>
        <p:nvSpPr>
          <p:cNvPr id="188420" name="Text Box 3">
            <a:extLst>
              <a:ext uri="{FF2B5EF4-FFF2-40B4-BE49-F238E27FC236}">
                <a16:creationId xmlns:a16="http://schemas.microsoft.com/office/drawing/2014/main" id="{9FEBBE98-6C7A-42EB-B46A-C5A4D9F5486A}"/>
              </a:ext>
            </a:extLst>
          </p:cNvPr>
          <p:cNvSpPr txBox="1">
            <a:spLocks noChangeArrowheads="1"/>
          </p:cNvSpPr>
          <p:nvPr/>
        </p:nvSpPr>
        <p:spPr bwMode="auto">
          <a:xfrm>
            <a:off x="250825" y="1052513"/>
            <a:ext cx="85169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由</a:t>
            </a:r>
            <a:r>
              <a:rPr lang="en-US" altLang="zh-CN" sz="2400">
                <a:solidFill>
                  <a:schemeClr val="tx1"/>
                </a:solidFill>
                <a:ea typeface="楷体_GB2312" panose="02010609030101010101" pitchFamily="49" charset="-122"/>
              </a:rPr>
              <a:t>m(i,j)</a:t>
            </a:r>
            <a:r>
              <a:rPr lang="zh-CN" altLang="en-US" sz="2400">
                <a:solidFill>
                  <a:schemeClr val="tx1"/>
                </a:solidFill>
                <a:ea typeface="楷体_GB2312" panose="02010609030101010101" pitchFamily="49" charset="-122"/>
              </a:rPr>
              <a:t>的递归式容易证明，在一般情况下，对每一个确定的</a:t>
            </a:r>
            <a:r>
              <a:rPr lang="en-US" altLang="zh-CN" sz="2400">
                <a:solidFill>
                  <a:schemeClr val="tx1"/>
                </a:solidFill>
                <a:ea typeface="楷体_GB2312" panose="02010609030101010101" pitchFamily="49" charset="-122"/>
              </a:rPr>
              <a:t>i(1≤i≤n)</a:t>
            </a:r>
            <a:r>
              <a:rPr lang="zh-CN" altLang="en-US" sz="2400">
                <a:solidFill>
                  <a:schemeClr val="tx1"/>
                </a:solidFill>
                <a:ea typeface="楷体_GB2312" panose="02010609030101010101" pitchFamily="49" charset="-122"/>
              </a:rPr>
              <a:t>，函数</a:t>
            </a:r>
            <a:r>
              <a:rPr lang="en-US" altLang="zh-CN" sz="2400">
                <a:solidFill>
                  <a:schemeClr val="tx1"/>
                </a:solidFill>
                <a:ea typeface="楷体_GB2312" panose="02010609030101010101" pitchFamily="49" charset="-122"/>
              </a:rPr>
              <a:t>m(i,j)</a:t>
            </a:r>
            <a:r>
              <a:rPr lang="zh-CN" altLang="en-US" sz="2400">
                <a:solidFill>
                  <a:schemeClr val="tx1"/>
                </a:solidFill>
                <a:ea typeface="楷体_GB2312" panose="02010609030101010101" pitchFamily="49" charset="-122"/>
              </a:rPr>
              <a:t>是关于变量</a:t>
            </a:r>
            <a:r>
              <a:rPr lang="en-US" altLang="zh-CN" sz="24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的阶梯状单调不减函数。跳跃点是这一类函数的描述特征。在一般情况下，函数</a:t>
            </a:r>
            <a:r>
              <a:rPr lang="en-US" altLang="zh-CN" sz="2400">
                <a:solidFill>
                  <a:schemeClr val="tx1"/>
                </a:solidFill>
                <a:ea typeface="楷体_GB2312" panose="02010609030101010101" pitchFamily="49" charset="-122"/>
              </a:rPr>
              <a:t>m(i,j)</a:t>
            </a:r>
            <a:r>
              <a:rPr lang="zh-CN" altLang="en-US" sz="2400">
                <a:solidFill>
                  <a:schemeClr val="tx1"/>
                </a:solidFill>
                <a:ea typeface="楷体_GB2312" panose="02010609030101010101" pitchFamily="49" charset="-122"/>
              </a:rPr>
              <a:t>由其全部跳跃点惟一确定。如图所示。</a:t>
            </a:r>
          </a:p>
        </p:txBody>
      </p:sp>
      <p:pic>
        <p:nvPicPr>
          <p:cNvPr id="188421" name="Picture 4" descr="t36">
            <a:extLst>
              <a:ext uri="{FF2B5EF4-FFF2-40B4-BE49-F238E27FC236}">
                <a16:creationId xmlns:a16="http://schemas.microsoft.com/office/drawing/2014/main" id="{1B770E5B-4B01-49DC-B3F8-3CD70E397D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565400"/>
            <a:ext cx="3959225"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2" name="Text Box 5">
            <a:extLst>
              <a:ext uri="{FF2B5EF4-FFF2-40B4-BE49-F238E27FC236}">
                <a16:creationId xmlns:a16="http://schemas.microsoft.com/office/drawing/2014/main" id="{E5679FAB-E64B-4A40-BD85-E91BF5BFF7CB}"/>
              </a:ext>
            </a:extLst>
          </p:cNvPr>
          <p:cNvSpPr txBox="1">
            <a:spLocks noChangeArrowheads="1"/>
          </p:cNvSpPr>
          <p:nvPr/>
        </p:nvSpPr>
        <p:spPr bwMode="auto">
          <a:xfrm>
            <a:off x="303213" y="4743450"/>
            <a:ext cx="858996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对每一个确定的</a:t>
            </a:r>
            <a:r>
              <a:rPr lang="en-US" altLang="zh-CN" sz="2400">
                <a:solidFill>
                  <a:schemeClr val="tx1"/>
                </a:solidFill>
                <a:ea typeface="楷体_GB2312" panose="02010609030101010101" pitchFamily="49" charset="-122"/>
              </a:rPr>
              <a:t>i(1≤i≤n)</a:t>
            </a:r>
            <a:r>
              <a:rPr lang="zh-CN" altLang="en-US" sz="2400">
                <a:solidFill>
                  <a:schemeClr val="tx1"/>
                </a:solidFill>
                <a:ea typeface="楷体_GB2312" panose="02010609030101010101" pitchFamily="49" charset="-122"/>
              </a:rPr>
              <a:t>，用一个表</a:t>
            </a:r>
            <a:r>
              <a:rPr lang="en-US" altLang="zh-CN" sz="2400">
                <a:solidFill>
                  <a:schemeClr val="tx1"/>
                </a:solidFill>
                <a:ea typeface="楷体_GB2312" panose="02010609030101010101" pitchFamily="49" charset="-122"/>
              </a:rPr>
              <a:t>p[i]</a:t>
            </a:r>
            <a:r>
              <a:rPr lang="zh-CN" altLang="en-US" sz="2400">
                <a:solidFill>
                  <a:schemeClr val="tx1"/>
                </a:solidFill>
                <a:ea typeface="楷体_GB2312" panose="02010609030101010101" pitchFamily="49" charset="-122"/>
              </a:rPr>
              <a:t>存储函数</a:t>
            </a:r>
            <a:r>
              <a:rPr lang="en-US" altLang="zh-CN" sz="2400">
                <a:solidFill>
                  <a:schemeClr val="tx1"/>
                </a:solidFill>
                <a:ea typeface="楷体_GB2312" panose="02010609030101010101" pitchFamily="49" charset="-122"/>
              </a:rPr>
              <a:t>m(i</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的全部跳跃点。表</a:t>
            </a:r>
            <a:r>
              <a:rPr lang="en-US" altLang="zh-CN" sz="2400">
                <a:solidFill>
                  <a:schemeClr val="tx1"/>
                </a:solidFill>
                <a:ea typeface="楷体_GB2312" panose="02010609030101010101" pitchFamily="49" charset="-122"/>
              </a:rPr>
              <a:t>p[i]</a:t>
            </a:r>
            <a:r>
              <a:rPr lang="zh-CN" altLang="en-US" sz="2400">
                <a:solidFill>
                  <a:schemeClr val="tx1"/>
                </a:solidFill>
                <a:ea typeface="楷体_GB2312" panose="02010609030101010101" pitchFamily="49" charset="-122"/>
              </a:rPr>
              <a:t>可依计算</a:t>
            </a:r>
            <a:r>
              <a:rPr lang="en-US" altLang="zh-CN" sz="2400">
                <a:solidFill>
                  <a:schemeClr val="tx1"/>
                </a:solidFill>
                <a:ea typeface="楷体_GB2312" panose="02010609030101010101" pitchFamily="49" charset="-122"/>
              </a:rPr>
              <a:t>m(i</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的递归式递归地由表</a:t>
            </a:r>
            <a:r>
              <a:rPr lang="en-US" altLang="zh-CN" sz="2400">
                <a:solidFill>
                  <a:schemeClr val="tx1"/>
                </a:solidFill>
                <a:ea typeface="楷体_GB2312" panose="02010609030101010101" pitchFamily="49" charset="-122"/>
              </a:rPr>
              <a:t>p[i+1]</a:t>
            </a:r>
            <a:r>
              <a:rPr lang="zh-CN" altLang="en-US" sz="2400">
                <a:solidFill>
                  <a:schemeClr val="tx1"/>
                </a:solidFill>
                <a:ea typeface="楷体_GB2312" panose="02010609030101010101" pitchFamily="49" charset="-122"/>
              </a:rPr>
              <a:t>计算，初始时</a:t>
            </a:r>
            <a:r>
              <a:rPr lang="en-US" altLang="zh-CN" sz="2400">
                <a:solidFill>
                  <a:schemeClr val="tx1"/>
                </a:solidFill>
                <a:ea typeface="楷体_GB2312" panose="02010609030101010101" pitchFamily="49" charset="-122"/>
              </a:rPr>
              <a:t>p[n+1]={(0</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0)}</a:t>
            </a:r>
            <a:r>
              <a:rPr lang="zh-CN" altLang="en-US" sz="2400">
                <a:solidFill>
                  <a:schemeClr val="tx1"/>
                </a:solidFill>
                <a:ea typeface="楷体_GB2312" panose="02010609030101010101" pitchFamily="49" charset="-122"/>
              </a:rPr>
              <a:t>。 </a:t>
            </a:r>
          </a:p>
        </p:txBody>
      </p:sp>
    </p:spTree>
  </p:cSld>
  <p:clrMapOvr>
    <a:masterClrMapping/>
  </p:clrMapOvr>
  <p:transition>
    <p:random/>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灯片编号占位符 5">
            <a:extLst>
              <a:ext uri="{FF2B5EF4-FFF2-40B4-BE49-F238E27FC236}">
                <a16:creationId xmlns:a16="http://schemas.microsoft.com/office/drawing/2014/main" id="{85E8E11C-03AE-48F6-BB97-B36CC2950322}"/>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FE878FFD-9F36-4A87-B53F-33994E126D29}" type="slidenum">
              <a:rPr lang="zh-CN" altLang="en-US">
                <a:solidFill>
                  <a:schemeClr val="tx1"/>
                </a:solidFill>
                <a:latin typeface="Times New Roman" panose="02020603050405020304" pitchFamily="18" charset="0"/>
                <a:ea typeface="宋体" panose="02010600030101010101" pitchFamily="2" charset="-122"/>
              </a:rPr>
              <a:pPr eaLnBrk="1" hangingPunct="1"/>
              <a:t>118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11650" name="Rectangle 2">
            <a:extLst>
              <a:ext uri="{FF2B5EF4-FFF2-40B4-BE49-F238E27FC236}">
                <a16:creationId xmlns:a16="http://schemas.microsoft.com/office/drawing/2014/main" id="{80C3F388-7EB4-4ED2-BED2-B25C9F4616E5}"/>
              </a:ext>
            </a:extLst>
          </p:cNvPr>
          <p:cNvSpPr>
            <a:spLocks noGrp="1" noChangeArrowheads="1"/>
          </p:cNvSpPr>
          <p:nvPr>
            <p:ph type="title"/>
          </p:nvPr>
        </p:nvSpPr>
        <p:spPr>
          <a:xfrm>
            <a:off x="685800" y="-228600"/>
            <a:ext cx="7772400" cy="1143000"/>
          </a:xfrm>
        </p:spPr>
        <p:txBody>
          <a:bodyPr/>
          <a:lstStyle/>
          <a:p>
            <a:pPr eaLnBrk="1" hangingPunct="1">
              <a:defRPr/>
            </a:pPr>
            <a:r>
              <a:rPr lang="zh-CN" altLang="en-US" sz="4000">
                <a:effectLst>
                  <a:outerShdw blurRad="38100" dist="38100" dir="2700000" algn="tl">
                    <a:srgbClr val="C0C0C0"/>
                  </a:outerShdw>
                </a:effectLst>
                <a:ea typeface="黑体" pitchFamily="2" charset="-122"/>
              </a:rPr>
              <a:t>典型</a:t>
            </a:r>
            <a:r>
              <a:rPr lang="en-US" altLang="en-US" sz="4000">
                <a:effectLst>
                  <a:outerShdw blurRad="38100" dist="38100" dir="2700000" algn="tl">
                    <a:srgbClr val="C0C0C0"/>
                  </a:outerShdw>
                </a:effectLst>
                <a:ea typeface="黑体" pitchFamily="2" charset="-122"/>
              </a:rPr>
              <a:t>例子</a:t>
            </a:r>
            <a:r>
              <a:rPr lang="en-US" altLang="zh-CN" sz="4000">
                <a:effectLst>
                  <a:outerShdw blurRad="38100" dist="38100" dir="2700000" algn="tl">
                    <a:srgbClr val="C0C0C0"/>
                  </a:outerShdw>
                </a:effectLst>
                <a:ea typeface="黑体" pitchFamily="2" charset="-122"/>
              </a:rPr>
              <a:t>（</a:t>
            </a:r>
            <a:r>
              <a:rPr lang="zh-CN" altLang="en-US" sz="4000">
                <a:effectLst>
                  <a:outerShdw blurRad="38100" dist="38100" dir="2700000" algn="tl">
                    <a:srgbClr val="C0C0C0"/>
                  </a:outerShdw>
                </a:effectLst>
                <a:ea typeface="黑体" pitchFamily="2" charset="-122"/>
              </a:rPr>
              <a:t>一）</a:t>
            </a:r>
          </a:p>
        </p:txBody>
      </p:sp>
      <p:sp>
        <p:nvSpPr>
          <p:cNvPr id="189444" name="Text Box 3">
            <a:extLst>
              <a:ext uri="{FF2B5EF4-FFF2-40B4-BE49-F238E27FC236}">
                <a16:creationId xmlns:a16="http://schemas.microsoft.com/office/drawing/2014/main" id="{12E1723A-F2D3-4261-8A0E-989052054957}"/>
              </a:ext>
            </a:extLst>
          </p:cNvPr>
          <p:cNvSpPr txBox="1">
            <a:spLocks noChangeArrowheads="1"/>
          </p:cNvSpPr>
          <p:nvPr/>
        </p:nvSpPr>
        <p:spPr bwMode="auto">
          <a:xfrm>
            <a:off x="395288" y="765175"/>
            <a:ext cx="5794375" cy="457200"/>
          </a:xfrm>
          <a:prstGeom prst="rect">
            <a:avLst/>
          </a:prstGeom>
          <a:solidFill>
            <a:srgbClr val="FFCC00"/>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chemeClr val="tx1"/>
                </a:solidFill>
                <a:ea typeface="楷体_GB2312" panose="02010609030101010101" pitchFamily="49" charset="-122"/>
              </a:rPr>
              <a:t>n=3</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c=6</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w={4</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3</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v={5</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a:t>
            </a:r>
          </a:p>
        </p:txBody>
      </p:sp>
      <p:grpSp>
        <p:nvGrpSpPr>
          <p:cNvPr id="189445" name="Group 4">
            <a:extLst>
              <a:ext uri="{FF2B5EF4-FFF2-40B4-BE49-F238E27FC236}">
                <a16:creationId xmlns:a16="http://schemas.microsoft.com/office/drawing/2014/main" id="{CAEFCEA8-1A5B-41B7-8835-7A69FEFDA40E}"/>
              </a:ext>
            </a:extLst>
          </p:cNvPr>
          <p:cNvGrpSpPr>
            <a:grpSpLocks/>
          </p:cNvGrpSpPr>
          <p:nvPr/>
        </p:nvGrpSpPr>
        <p:grpSpPr bwMode="auto">
          <a:xfrm>
            <a:off x="250825" y="1412875"/>
            <a:ext cx="2195513" cy="1179513"/>
            <a:chOff x="0" y="1056"/>
            <a:chExt cx="2154" cy="1157"/>
          </a:xfrm>
        </p:grpSpPr>
        <p:sp>
          <p:nvSpPr>
            <p:cNvPr id="189590" name="Line 5">
              <a:extLst>
                <a:ext uri="{FF2B5EF4-FFF2-40B4-BE49-F238E27FC236}">
                  <a16:creationId xmlns:a16="http://schemas.microsoft.com/office/drawing/2014/main" id="{D4C57EB2-12EC-4BEA-85A4-BBB4E553DF99}"/>
                </a:ext>
              </a:extLst>
            </p:cNvPr>
            <p:cNvSpPr>
              <a:spLocks noChangeShapeType="1"/>
            </p:cNvSpPr>
            <p:nvPr/>
          </p:nvSpPr>
          <p:spPr bwMode="auto">
            <a:xfrm>
              <a:off x="359" y="1734"/>
              <a:ext cx="179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9591" name="Line 6">
              <a:extLst>
                <a:ext uri="{FF2B5EF4-FFF2-40B4-BE49-F238E27FC236}">
                  <a16:creationId xmlns:a16="http://schemas.microsoft.com/office/drawing/2014/main" id="{25D837DC-2678-4975-B7FF-DF531675F72F}"/>
                </a:ext>
              </a:extLst>
            </p:cNvPr>
            <p:cNvSpPr>
              <a:spLocks noChangeShapeType="1"/>
            </p:cNvSpPr>
            <p:nvPr/>
          </p:nvSpPr>
          <p:spPr bwMode="auto">
            <a:xfrm flipV="1">
              <a:off x="598" y="1176"/>
              <a:ext cx="0" cy="10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9592" name="Line 7">
              <a:extLst>
                <a:ext uri="{FF2B5EF4-FFF2-40B4-BE49-F238E27FC236}">
                  <a16:creationId xmlns:a16="http://schemas.microsoft.com/office/drawing/2014/main" id="{153F1650-3117-43A0-A08A-B3099107C558}"/>
                </a:ext>
              </a:extLst>
            </p:cNvPr>
            <p:cNvSpPr>
              <a:spLocks noChangeShapeType="1"/>
            </p:cNvSpPr>
            <p:nvPr/>
          </p:nvSpPr>
          <p:spPr bwMode="auto">
            <a:xfrm>
              <a:off x="0" y="2093"/>
              <a:ext cx="598" cy="0"/>
            </a:xfrm>
            <a:prstGeom prst="line">
              <a:avLst/>
            </a:prstGeom>
            <a:noFill/>
            <a:ln w="28575">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93" name="Text Box 8">
              <a:extLst>
                <a:ext uri="{FF2B5EF4-FFF2-40B4-BE49-F238E27FC236}">
                  <a16:creationId xmlns:a16="http://schemas.microsoft.com/office/drawing/2014/main" id="{17EE1983-1ECF-43D0-A18E-78E639754E8A}"/>
                </a:ext>
              </a:extLst>
            </p:cNvPr>
            <p:cNvSpPr txBox="1">
              <a:spLocks noChangeArrowheads="1"/>
            </p:cNvSpPr>
            <p:nvPr/>
          </p:nvSpPr>
          <p:spPr bwMode="auto">
            <a:xfrm>
              <a:off x="1913" y="1656"/>
              <a:ext cx="241"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800" b="1">
                  <a:solidFill>
                    <a:schemeClr val="tx1"/>
                  </a:solidFill>
                  <a:latin typeface="Times New Roman" panose="02020603050405020304" pitchFamily="18" charset="0"/>
                  <a:ea typeface="宋体" panose="02010600030101010101" pitchFamily="2" charset="-122"/>
                </a:rPr>
                <a:t>x</a:t>
              </a:r>
            </a:p>
          </p:txBody>
        </p:sp>
        <p:sp>
          <p:nvSpPr>
            <p:cNvPr id="189594" name="Line 9">
              <a:extLst>
                <a:ext uri="{FF2B5EF4-FFF2-40B4-BE49-F238E27FC236}">
                  <a16:creationId xmlns:a16="http://schemas.microsoft.com/office/drawing/2014/main" id="{8C2F2387-D6E5-47BD-924B-6C2F16B02BD0}"/>
                </a:ext>
              </a:extLst>
            </p:cNvPr>
            <p:cNvSpPr>
              <a:spLocks noChangeShapeType="1"/>
            </p:cNvSpPr>
            <p:nvPr/>
          </p:nvSpPr>
          <p:spPr bwMode="auto">
            <a:xfrm flipV="1">
              <a:off x="598" y="1734"/>
              <a:ext cx="0" cy="359"/>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95" name="Line 10">
              <a:extLst>
                <a:ext uri="{FF2B5EF4-FFF2-40B4-BE49-F238E27FC236}">
                  <a16:creationId xmlns:a16="http://schemas.microsoft.com/office/drawing/2014/main" id="{C3953127-CAED-4AA0-B92C-1E116BC5AA9F}"/>
                </a:ext>
              </a:extLst>
            </p:cNvPr>
            <p:cNvSpPr>
              <a:spLocks noChangeShapeType="1"/>
            </p:cNvSpPr>
            <p:nvPr/>
          </p:nvSpPr>
          <p:spPr bwMode="auto">
            <a:xfrm>
              <a:off x="598" y="1734"/>
              <a:ext cx="1117"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96" name="Text Box 11">
              <a:extLst>
                <a:ext uri="{FF2B5EF4-FFF2-40B4-BE49-F238E27FC236}">
                  <a16:creationId xmlns:a16="http://schemas.microsoft.com/office/drawing/2014/main" id="{6FCD92BC-EB32-42CF-89E3-C306F747DC3C}"/>
                </a:ext>
              </a:extLst>
            </p:cNvPr>
            <p:cNvSpPr txBox="1">
              <a:spLocks noChangeArrowheads="1"/>
            </p:cNvSpPr>
            <p:nvPr/>
          </p:nvSpPr>
          <p:spPr bwMode="auto">
            <a:xfrm>
              <a:off x="76" y="1453"/>
              <a:ext cx="1122"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2"/>
                  </a:solidFill>
                  <a:latin typeface="Times New Roman" panose="02020603050405020304" pitchFamily="18" charset="0"/>
                  <a:ea typeface="宋体" panose="02010600030101010101" pitchFamily="2" charset="-122"/>
                </a:rPr>
                <a:t>(0,0)</a:t>
              </a:r>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89597" name="Text Box 12">
              <a:extLst>
                <a:ext uri="{FF2B5EF4-FFF2-40B4-BE49-F238E27FC236}">
                  <a16:creationId xmlns:a16="http://schemas.microsoft.com/office/drawing/2014/main" id="{832DCCD9-9DE6-4BCC-AD91-F24FAAAC4252}"/>
                </a:ext>
              </a:extLst>
            </p:cNvPr>
            <p:cNvSpPr txBox="1">
              <a:spLocks noChangeArrowheads="1"/>
            </p:cNvSpPr>
            <p:nvPr/>
          </p:nvSpPr>
          <p:spPr bwMode="auto">
            <a:xfrm>
              <a:off x="639" y="1056"/>
              <a:ext cx="1334"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1"/>
                  </a:solidFill>
                  <a:latin typeface="Times New Roman" panose="02020603050405020304" pitchFamily="18" charset="0"/>
                  <a:ea typeface="宋体" panose="02010600030101010101" pitchFamily="2" charset="-122"/>
                </a:rPr>
                <a:t>m(4,x)</a:t>
              </a:r>
            </a:p>
          </p:txBody>
        </p:sp>
      </p:grpSp>
      <p:grpSp>
        <p:nvGrpSpPr>
          <p:cNvPr id="189446" name="Group 13">
            <a:extLst>
              <a:ext uri="{FF2B5EF4-FFF2-40B4-BE49-F238E27FC236}">
                <a16:creationId xmlns:a16="http://schemas.microsoft.com/office/drawing/2014/main" id="{7624269D-0003-4B21-BEA3-AC59B8B39242}"/>
              </a:ext>
            </a:extLst>
          </p:cNvPr>
          <p:cNvGrpSpPr>
            <a:grpSpLocks/>
          </p:cNvGrpSpPr>
          <p:nvPr/>
        </p:nvGrpSpPr>
        <p:grpSpPr bwMode="auto">
          <a:xfrm>
            <a:off x="2627313" y="1268413"/>
            <a:ext cx="3311525" cy="1441450"/>
            <a:chOff x="1973" y="935"/>
            <a:chExt cx="2631" cy="1145"/>
          </a:xfrm>
        </p:grpSpPr>
        <p:grpSp>
          <p:nvGrpSpPr>
            <p:cNvPr id="189580" name="Group 14">
              <a:extLst>
                <a:ext uri="{FF2B5EF4-FFF2-40B4-BE49-F238E27FC236}">
                  <a16:creationId xmlns:a16="http://schemas.microsoft.com/office/drawing/2014/main" id="{EC5473E7-D3E4-458F-AACD-087ECC24E64B}"/>
                </a:ext>
              </a:extLst>
            </p:cNvPr>
            <p:cNvGrpSpPr>
              <a:grpSpLocks/>
            </p:cNvGrpSpPr>
            <p:nvPr/>
          </p:nvGrpSpPr>
          <p:grpSpPr bwMode="auto">
            <a:xfrm>
              <a:off x="1973" y="1110"/>
              <a:ext cx="1678" cy="970"/>
              <a:chOff x="1973" y="1110"/>
              <a:chExt cx="2132" cy="1233"/>
            </a:xfrm>
          </p:grpSpPr>
          <p:sp>
            <p:nvSpPr>
              <p:cNvPr id="189582" name="Line 15">
                <a:extLst>
                  <a:ext uri="{FF2B5EF4-FFF2-40B4-BE49-F238E27FC236}">
                    <a16:creationId xmlns:a16="http://schemas.microsoft.com/office/drawing/2014/main" id="{12A98930-32C7-4019-B8BE-03EEF4F1ABD8}"/>
                  </a:ext>
                </a:extLst>
              </p:cNvPr>
              <p:cNvSpPr>
                <a:spLocks noChangeShapeType="1"/>
              </p:cNvSpPr>
              <p:nvPr/>
            </p:nvSpPr>
            <p:spPr bwMode="auto">
              <a:xfrm>
                <a:off x="1973" y="1774"/>
                <a:ext cx="213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9583" name="Line 16">
                <a:extLst>
                  <a:ext uri="{FF2B5EF4-FFF2-40B4-BE49-F238E27FC236}">
                    <a16:creationId xmlns:a16="http://schemas.microsoft.com/office/drawing/2014/main" id="{8860966B-D373-4483-AAED-FB9C3069CE50}"/>
                  </a:ext>
                </a:extLst>
              </p:cNvPr>
              <p:cNvSpPr>
                <a:spLocks noChangeShapeType="1"/>
              </p:cNvSpPr>
              <p:nvPr/>
            </p:nvSpPr>
            <p:spPr bwMode="auto">
              <a:xfrm flipV="1">
                <a:off x="2257" y="1110"/>
                <a:ext cx="0" cy="123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9584" name="Text Box 17">
                <a:extLst>
                  <a:ext uri="{FF2B5EF4-FFF2-40B4-BE49-F238E27FC236}">
                    <a16:creationId xmlns:a16="http://schemas.microsoft.com/office/drawing/2014/main" id="{7FFB73CC-A132-4D43-9E20-E0932843F338}"/>
                  </a:ext>
                </a:extLst>
              </p:cNvPr>
              <p:cNvSpPr txBox="1">
                <a:spLocks noChangeArrowheads="1"/>
              </p:cNvSpPr>
              <p:nvPr/>
            </p:nvSpPr>
            <p:spPr bwMode="auto">
              <a:xfrm>
                <a:off x="3821" y="1679"/>
                <a:ext cx="284"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800" b="1">
                    <a:solidFill>
                      <a:schemeClr val="tx1"/>
                    </a:solidFill>
                    <a:latin typeface="Times New Roman" panose="02020603050405020304" pitchFamily="18" charset="0"/>
                    <a:ea typeface="宋体" panose="02010600030101010101" pitchFamily="2" charset="-122"/>
                  </a:rPr>
                  <a:t>x</a:t>
                </a:r>
              </a:p>
            </p:txBody>
          </p:sp>
          <p:sp>
            <p:nvSpPr>
              <p:cNvPr id="189585" name="Line 18">
                <a:extLst>
                  <a:ext uri="{FF2B5EF4-FFF2-40B4-BE49-F238E27FC236}">
                    <a16:creationId xmlns:a16="http://schemas.microsoft.com/office/drawing/2014/main" id="{0EC90CA2-97A6-4399-B224-4C5028392004}"/>
                  </a:ext>
                </a:extLst>
              </p:cNvPr>
              <p:cNvSpPr>
                <a:spLocks noChangeShapeType="1"/>
              </p:cNvSpPr>
              <p:nvPr/>
            </p:nvSpPr>
            <p:spPr bwMode="auto">
              <a:xfrm>
                <a:off x="1973" y="2011"/>
                <a:ext cx="900" cy="0"/>
              </a:xfrm>
              <a:prstGeom prst="line">
                <a:avLst/>
              </a:prstGeom>
              <a:noFill/>
              <a:ln w="28575">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86" name="Line 19">
                <a:extLst>
                  <a:ext uri="{FF2B5EF4-FFF2-40B4-BE49-F238E27FC236}">
                    <a16:creationId xmlns:a16="http://schemas.microsoft.com/office/drawing/2014/main" id="{A7AC1DAB-9D8C-40A2-973B-60CD85370EEB}"/>
                  </a:ext>
                </a:extLst>
              </p:cNvPr>
              <p:cNvSpPr>
                <a:spLocks noChangeShapeType="1"/>
              </p:cNvSpPr>
              <p:nvPr/>
            </p:nvSpPr>
            <p:spPr bwMode="auto">
              <a:xfrm flipV="1">
                <a:off x="2873" y="1632"/>
                <a:ext cx="0" cy="379"/>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87" name="Line 20">
                <a:extLst>
                  <a:ext uri="{FF2B5EF4-FFF2-40B4-BE49-F238E27FC236}">
                    <a16:creationId xmlns:a16="http://schemas.microsoft.com/office/drawing/2014/main" id="{62D07A47-0D92-47DD-8B64-5AD5A14A3A60}"/>
                  </a:ext>
                </a:extLst>
              </p:cNvPr>
              <p:cNvSpPr>
                <a:spLocks noChangeShapeType="1"/>
              </p:cNvSpPr>
              <p:nvPr/>
            </p:nvSpPr>
            <p:spPr bwMode="auto">
              <a:xfrm>
                <a:off x="2862" y="1639"/>
                <a:ext cx="1043"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88" name="Line 21">
                <a:extLst>
                  <a:ext uri="{FF2B5EF4-FFF2-40B4-BE49-F238E27FC236}">
                    <a16:creationId xmlns:a16="http://schemas.microsoft.com/office/drawing/2014/main" id="{D07A5652-B48C-46C8-8E24-F218CA43D63B}"/>
                  </a:ext>
                </a:extLst>
              </p:cNvPr>
              <p:cNvSpPr>
                <a:spLocks noChangeShapeType="1"/>
              </p:cNvSpPr>
              <p:nvPr/>
            </p:nvSpPr>
            <p:spPr bwMode="auto">
              <a:xfrm flipH="1">
                <a:off x="2257" y="1639"/>
                <a:ext cx="616" cy="0"/>
              </a:xfrm>
              <a:prstGeom prst="line">
                <a:avLst/>
              </a:prstGeom>
              <a:noFill/>
              <a:ln w="28575"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89" name="Text Box 22">
                <a:extLst>
                  <a:ext uri="{FF2B5EF4-FFF2-40B4-BE49-F238E27FC236}">
                    <a16:creationId xmlns:a16="http://schemas.microsoft.com/office/drawing/2014/main" id="{CDDC4970-882B-4B97-A6A4-EAEBF74569BA}"/>
                  </a:ext>
                </a:extLst>
              </p:cNvPr>
              <p:cNvSpPr txBox="1">
                <a:spLocks noChangeArrowheads="1"/>
              </p:cNvSpPr>
              <p:nvPr/>
            </p:nvSpPr>
            <p:spPr bwMode="auto">
              <a:xfrm>
                <a:off x="2502" y="1318"/>
                <a:ext cx="1332"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2"/>
                    </a:solidFill>
                    <a:latin typeface="Times New Roman" panose="02020603050405020304" pitchFamily="18" charset="0"/>
                    <a:ea typeface="宋体" panose="02010600030101010101" pitchFamily="2" charset="-122"/>
                  </a:rPr>
                  <a:t>(2,1)</a:t>
                </a:r>
                <a:endParaRPr kumimoji="1" lang="en-US" altLang="zh-CN" sz="2000" b="1">
                  <a:solidFill>
                    <a:schemeClr val="tx1"/>
                  </a:solidFill>
                  <a:latin typeface="Times New Roman" panose="02020603050405020304" pitchFamily="18" charset="0"/>
                  <a:ea typeface="宋体" panose="02010600030101010101" pitchFamily="2" charset="-122"/>
                </a:endParaRPr>
              </a:p>
            </p:txBody>
          </p:sp>
        </p:grpSp>
        <p:sp>
          <p:nvSpPr>
            <p:cNvPr id="189581" name="Text Box 23">
              <a:extLst>
                <a:ext uri="{FF2B5EF4-FFF2-40B4-BE49-F238E27FC236}">
                  <a16:creationId xmlns:a16="http://schemas.microsoft.com/office/drawing/2014/main" id="{B660E070-CA05-48FC-80EC-577966961867}"/>
                </a:ext>
              </a:extLst>
            </p:cNvPr>
            <p:cNvSpPr txBox="1">
              <a:spLocks noChangeArrowheads="1"/>
            </p:cNvSpPr>
            <p:nvPr/>
          </p:nvSpPr>
          <p:spPr bwMode="auto">
            <a:xfrm>
              <a:off x="2254" y="935"/>
              <a:ext cx="235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1"/>
                  </a:solidFill>
                  <a:latin typeface="Times New Roman" panose="02020603050405020304" pitchFamily="18" charset="0"/>
                  <a:ea typeface="宋体" panose="02010600030101010101" pitchFamily="2" charset="-122"/>
                </a:rPr>
                <a:t>m(4,x-2)+1</a:t>
              </a:r>
            </a:p>
          </p:txBody>
        </p:sp>
      </p:grpSp>
      <p:grpSp>
        <p:nvGrpSpPr>
          <p:cNvPr id="189447" name="Group 24">
            <a:extLst>
              <a:ext uri="{FF2B5EF4-FFF2-40B4-BE49-F238E27FC236}">
                <a16:creationId xmlns:a16="http://schemas.microsoft.com/office/drawing/2014/main" id="{F8E1F3D0-553F-4107-A5A8-B4BD67A57F6D}"/>
              </a:ext>
            </a:extLst>
          </p:cNvPr>
          <p:cNvGrpSpPr>
            <a:grpSpLocks/>
          </p:cNvGrpSpPr>
          <p:nvPr/>
        </p:nvGrpSpPr>
        <p:grpSpPr bwMode="auto">
          <a:xfrm>
            <a:off x="0" y="2997200"/>
            <a:ext cx="3563938" cy="1416050"/>
            <a:chOff x="0" y="1842"/>
            <a:chExt cx="2127" cy="845"/>
          </a:xfrm>
        </p:grpSpPr>
        <p:grpSp>
          <p:nvGrpSpPr>
            <p:cNvPr id="189567" name="Group 25">
              <a:extLst>
                <a:ext uri="{FF2B5EF4-FFF2-40B4-BE49-F238E27FC236}">
                  <a16:creationId xmlns:a16="http://schemas.microsoft.com/office/drawing/2014/main" id="{8A854FDF-53CC-4566-AD98-639DCD9E4D71}"/>
                </a:ext>
              </a:extLst>
            </p:cNvPr>
            <p:cNvGrpSpPr>
              <a:grpSpLocks/>
            </p:cNvGrpSpPr>
            <p:nvPr/>
          </p:nvGrpSpPr>
          <p:grpSpPr bwMode="auto">
            <a:xfrm>
              <a:off x="0" y="1933"/>
              <a:ext cx="1565" cy="754"/>
              <a:chOff x="0" y="2724"/>
              <a:chExt cx="2109" cy="1016"/>
            </a:xfrm>
          </p:grpSpPr>
          <p:sp>
            <p:nvSpPr>
              <p:cNvPr id="189569" name="Line 26">
                <a:extLst>
                  <a:ext uri="{FF2B5EF4-FFF2-40B4-BE49-F238E27FC236}">
                    <a16:creationId xmlns:a16="http://schemas.microsoft.com/office/drawing/2014/main" id="{CBD502FD-2030-41D0-A480-726245983E95}"/>
                  </a:ext>
                </a:extLst>
              </p:cNvPr>
              <p:cNvSpPr>
                <a:spLocks noChangeShapeType="1"/>
              </p:cNvSpPr>
              <p:nvPr/>
            </p:nvSpPr>
            <p:spPr bwMode="auto">
              <a:xfrm>
                <a:off x="0" y="3623"/>
                <a:ext cx="586" cy="0"/>
              </a:xfrm>
              <a:prstGeom prst="line">
                <a:avLst/>
              </a:prstGeom>
              <a:noFill/>
              <a:ln w="28575">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89570" name="Group 27">
                <a:extLst>
                  <a:ext uri="{FF2B5EF4-FFF2-40B4-BE49-F238E27FC236}">
                    <a16:creationId xmlns:a16="http://schemas.microsoft.com/office/drawing/2014/main" id="{80FD973B-58D7-4930-B6BD-46FC335E820E}"/>
                  </a:ext>
                </a:extLst>
              </p:cNvPr>
              <p:cNvGrpSpPr>
                <a:grpSpLocks/>
              </p:cNvGrpSpPr>
              <p:nvPr/>
            </p:nvGrpSpPr>
            <p:grpSpPr bwMode="auto">
              <a:xfrm>
                <a:off x="68" y="2724"/>
                <a:ext cx="2041" cy="1016"/>
                <a:chOff x="68" y="2724"/>
                <a:chExt cx="2041" cy="1016"/>
              </a:xfrm>
            </p:grpSpPr>
            <p:sp>
              <p:nvSpPr>
                <p:cNvPr id="189571" name="Line 28">
                  <a:extLst>
                    <a:ext uri="{FF2B5EF4-FFF2-40B4-BE49-F238E27FC236}">
                      <a16:creationId xmlns:a16="http://schemas.microsoft.com/office/drawing/2014/main" id="{2CF2E7FB-CC8D-4853-A2E5-B366099C9376}"/>
                    </a:ext>
                  </a:extLst>
                </p:cNvPr>
                <p:cNvSpPr>
                  <a:spLocks noChangeShapeType="1"/>
                </p:cNvSpPr>
                <p:nvPr/>
              </p:nvSpPr>
              <p:spPr bwMode="auto">
                <a:xfrm>
                  <a:off x="352" y="3271"/>
                  <a:ext cx="175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9572" name="Line 29">
                  <a:extLst>
                    <a:ext uri="{FF2B5EF4-FFF2-40B4-BE49-F238E27FC236}">
                      <a16:creationId xmlns:a16="http://schemas.microsoft.com/office/drawing/2014/main" id="{F9DE9F51-978C-4B4E-ABF9-142124E2EE99}"/>
                    </a:ext>
                  </a:extLst>
                </p:cNvPr>
                <p:cNvSpPr>
                  <a:spLocks noChangeShapeType="1"/>
                </p:cNvSpPr>
                <p:nvPr/>
              </p:nvSpPr>
              <p:spPr bwMode="auto">
                <a:xfrm flipV="1">
                  <a:off x="586" y="2724"/>
                  <a:ext cx="0" cy="101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9573" name="Line 30">
                  <a:extLst>
                    <a:ext uri="{FF2B5EF4-FFF2-40B4-BE49-F238E27FC236}">
                      <a16:creationId xmlns:a16="http://schemas.microsoft.com/office/drawing/2014/main" id="{00D9EA11-BBE1-444D-A1AD-9DBCB96239BE}"/>
                    </a:ext>
                  </a:extLst>
                </p:cNvPr>
                <p:cNvSpPr>
                  <a:spLocks noChangeShapeType="1"/>
                </p:cNvSpPr>
                <p:nvPr/>
              </p:nvSpPr>
              <p:spPr bwMode="auto">
                <a:xfrm flipV="1">
                  <a:off x="586" y="3271"/>
                  <a:ext cx="0" cy="35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74" name="Line 31">
                  <a:extLst>
                    <a:ext uri="{FF2B5EF4-FFF2-40B4-BE49-F238E27FC236}">
                      <a16:creationId xmlns:a16="http://schemas.microsoft.com/office/drawing/2014/main" id="{A33DA281-8114-4BC4-9066-990C6C267319}"/>
                    </a:ext>
                  </a:extLst>
                </p:cNvPr>
                <p:cNvSpPr>
                  <a:spLocks noChangeShapeType="1"/>
                </p:cNvSpPr>
                <p:nvPr/>
              </p:nvSpPr>
              <p:spPr bwMode="auto">
                <a:xfrm flipV="1">
                  <a:off x="586" y="3271"/>
                  <a:ext cx="503"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75" name="Text Box 32">
                  <a:extLst>
                    <a:ext uri="{FF2B5EF4-FFF2-40B4-BE49-F238E27FC236}">
                      <a16:creationId xmlns:a16="http://schemas.microsoft.com/office/drawing/2014/main" id="{B2EECE61-9036-4AAE-A11E-E5ECE1AC0DE8}"/>
                    </a:ext>
                  </a:extLst>
                </p:cNvPr>
                <p:cNvSpPr txBox="1">
                  <a:spLocks noChangeArrowheads="1"/>
                </p:cNvSpPr>
                <p:nvPr/>
              </p:nvSpPr>
              <p:spPr bwMode="auto">
                <a:xfrm>
                  <a:off x="1875" y="3194"/>
                  <a:ext cx="234"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800" b="1">
                      <a:solidFill>
                        <a:schemeClr val="tx1"/>
                      </a:solidFill>
                      <a:latin typeface="Times New Roman" panose="02020603050405020304" pitchFamily="18" charset="0"/>
                      <a:ea typeface="宋体" panose="02010600030101010101" pitchFamily="2" charset="-122"/>
                    </a:rPr>
                    <a:t>x</a:t>
                  </a:r>
                </a:p>
              </p:txBody>
            </p:sp>
            <p:sp>
              <p:nvSpPr>
                <p:cNvPr id="189576" name="Text Box 33">
                  <a:extLst>
                    <a:ext uri="{FF2B5EF4-FFF2-40B4-BE49-F238E27FC236}">
                      <a16:creationId xmlns:a16="http://schemas.microsoft.com/office/drawing/2014/main" id="{634A949D-E8CF-48E1-9E52-301B2E15C435}"/>
                    </a:ext>
                  </a:extLst>
                </p:cNvPr>
                <p:cNvSpPr txBox="1">
                  <a:spLocks noChangeArrowheads="1"/>
                </p:cNvSpPr>
                <p:nvPr/>
              </p:nvSpPr>
              <p:spPr bwMode="auto">
                <a:xfrm>
                  <a:off x="68" y="2998"/>
                  <a:ext cx="58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2"/>
                      </a:solidFill>
                      <a:latin typeface="Times New Roman" panose="02020603050405020304" pitchFamily="18" charset="0"/>
                      <a:ea typeface="宋体" panose="02010600030101010101" pitchFamily="2" charset="-122"/>
                    </a:rPr>
                    <a:t>(0,0)</a:t>
                  </a:r>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89577" name="Line 34">
                  <a:extLst>
                    <a:ext uri="{FF2B5EF4-FFF2-40B4-BE49-F238E27FC236}">
                      <a16:creationId xmlns:a16="http://schemas.microsoft.com/office/drawing/2014/main" id="{34EF3A16-87A3-4BBF-853F-81A12D48D966}"/>
                    </a:ext>
                  </a:extLst>
                </p:cNvPr>
                <p:cNvSpPr>
                  <a:spLocks noChangeShapeType="1"/>
                </p:cNvSpPr>
                <p:nvPr/>
              </p:nvSpPr>
              <p:spPr bwMode="auto">
                <a:xfrm flipV="1">
                  <a:off x="1093" y="3154"/>
                  <a:ext cx="0" cy="117"/>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78" name="Line 35">
                  <a:extLst>
                    <a:ext uri="{FF2B5EF4-FFF2-40B4-BE49-F238E27FC236}">
                      <a16:creationId xmlns:a16="http://schemas.microsoft.com/office/drawing/2014/main" id="{719A5110-2C76-4308-91A0-3550CB982DC7}"/>
                    </a:ext>
                  </a:extLst>
                </p:cNvPr>
                <p:cNvSpPr>
                  <a:spLocks noChangeShapeType="1"/>
                </p:cNvSpPr>
                <p:nvPr/>
              </p:nvSpPr>
              <p:spPr bwMode="auto">
                <a:xfrm>
                  <a:off x="1093" y="3154"/>
                  <a:ext cx="703"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79" name="Text Box 36">
                  <a:extLst>
                    <a:ext uri="{FF2B5EF4-FFF2-40B4-BE49-F238E27FC236}">
                      <a16:creationId xmlns:a16="http://schemas.microsoft.com/office/drawing/2014/main" id="{D4893C62-1A29-4FD0-B680-2914A8A6B407}"/>
                    </a:ext>
                  </a:extLst>
                </p:cNvPr>
                <p:cNvSpPr txBox="1">
                  <a:spLocks noChangeArrowheads="1"/>
                </p:cNvSpPr>
                <p:nvPr/>
              </p:nvSpPr>
              <p:spPr bwMode="auto">
                <a:xfrm>
                  <a:off x="852" y="2907"/>
                  <a:ext cx="546"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2"/>
                      </a:solidFill>
                      <a:latin typeface="Times New Roman" panose="02020603050405020304" pitchFamily="18" charset="0"/>
                      <a:ea typeface="宋体" panose="02010600030101010101" pitchFamily="2" charset="-122"/>
                    </a:rPr>
                    <a:t>(2,1)</a:t>
                  </a:r>
                  <a:endParaRPr kumimoji="1" lang="en-US" altLang="zh-CN" sz="2000" b="1">
                    <a:solidFill>
                      <a:schemeClr val="tx1"/>
                    </a:solidFill>
                    <a:latin typeface="Times New Roman" panose="02020603050405020304" pitchFamily="18" charset="0"/>
                    <a:ea typeface="宋体" panose="02010600030101010101" pitchFamily="2" charset="-122"/>
                  </a:endParaRPr>
                </a:p>
              </p:txBody>
            </p:sp>
          </p:grpSp>
        </p:grpSp>
        <p:sp>
          <p:nvSpPr>
            <p:cNvPr id="189568" name="Text Box 37">
              <a:extLst>
                <a:ext uri="{FF2B5EF4-FFF2-40B4-BE49-F238E27FC236}">
                  <a16:creationId xmlns:a16="http://schemas.microsoft.com/office/drawing/2014/main" id="{214106BD-824E-43CC-A5D5-7720ECB0DA80}"/>
                </a:ext>
              </a:extLst>
            </p:cNvPr>
            <p:cNvSpPr txBox="1">
              <a:spLocks noChangeArrowheads="1"/>
            </p:cNvSpPr>
            <p:nvPr/>
          </p:nvSpPr>
          <p:spPr bwMode="auto">
            <a:xfrm>
              <a:off x="476" y="1842"/>
              <a:ext cx="1651"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1"/>
                  </a:solidFill>
                  <a:latin typeface="Times New Roman" panose="02020603050405020304" pitchFamily="18" charset="0"/>
                  <a:ea typeface="宋体" panose="02010600030101010101" pitchFamily="2" charset="-122"/>
                </a:rPr>
                <a:t>m(3,x)</a:t>
              </a:r>
            </a:p>
          </p:txBody>
        </p:sp>
      </p:grpSp>
      <p:grpSp>
        <p:nvGrpSpPr>
          <p:cNvPr id="189448" name="Group 38">
            <a:extLst>
              <a:ext uri="{FF2B5EF4-FFF2-40B4-BE49-F238E27FC236}">
                <a16:creationId xmlns:a16="http://schemas.microsoft.com/office/drawing/2014/main" id="{702FEBAC-5BB5-457C-93DD-D5FE07D265F3}"/>
              </a:ext>
            </a:extLst>
          </p:cNvPr>
          <p:cNvGrpSpPr>
            <a:grpSpLocks/>
          </p:cNvGrpSpPr>
          <p:nvPr/>
        </p:nvGrpSpPr>
        <p:grpSpPr bwMode="auto">
          <a:xfrm>
            <a:off x="2771775" y="2997200"/>
            <a:ext cx="3167063" cy="1454150"/>
            <a:chOff x="3198" y="2523"/>
            <a:chExt cx="1995" cy="916"/>
          </a:xfrm>
        </p:grpSpPr>
        <p:sp>
          <p:nvSpPr>
            <p:cNvPr id="189555" name="Text Box 39">
              <a:extLst>
                <a:ext uri="{FF2B5EF4-FFF2-40B4-BE49-F238E27FC236}">
                  <a16:creationId xmlns:a16="http://schemas.microsoft.com/office/drawing/2014/main" id="{E385A604-1A3A-4B8A-8A43-8E9EBB2512A1}"/>
                </a:ext>
              </a:extLst>
            </p:cNvPr>
            <p:cNvSpPr txBox="1">
              <a:spLocks noChangeArrowheads="1"/>
            </p:cNvSpPr>
            <p:nvPr/>
          </p:nvSpPr>
          <p:spPr bwMode="auto">
            <a:xfrm>
              <a:off x="3623" y="2788"/>
              <a:ext cx="9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2"/>
                  </a:solidFill>
                  <a:latin typeface="Times New Roman" panose="02020603050405020304" pitchFamily="18" charset="0"/>
                  <a:ea typeface="宋体" panose="02010600030101010101" pitchFamily="2" charset="-122"/>
                </a:rPr>
                <a:t>(3,2)</a:t>
              </a:r>
              <a:endParaRPr kumimoji="1" lang="en-US" altLang="zh-CN" sz="2000" b="1">
                <a:solidFill>
                  <a:schemeClr val="tx1"/>
                </a:solidFill>
                <a:latin typeface="Times New Roman" panose="02020603050405020304" pitchFamily="18" charset="0"/>
                <a:ea typeface="宋体" panose="02010600030101010101" pitchFamily="2" charset="-122"/>
              </a:endParaRPr>
            </a:p>
          </p:txBody>
        </p:sp>
        <p:grpSp>
          <p:nvGrpSpPr>
            <p:cNvPr id="189556" name="Group 40">
              <a:extLst>
                <a:ext uri="{FF2B5EF4-FFF2-40B4-BE49-F238E27FC236}">
                  <a16:creationId xmlns:a16="http://schemas.microsoft.com/office/drawing/2014/main" id="{16E5A926-C0BE-475C-8F52-99D86DF5DD0B}"/>
                </a:ext>
              </a:extLst>
            </p:cNvPr>
            <p:cNvGrpSpPr>
              <a:grpSpLocks/>
            </p:cNvGrpSpPr>
            <p:nvPr/>
          </p:nvGrpSpPr>
          <p:grpSpPr bwMode="auto">
            <a:xfrm>
              <a:off x="3198" y="2523"/>
              <a:ext cx="1995" cy="916"/>
              <a:chOff x="3198" y="2523"/>
              <a:chExt cx="1995" cy="916"/>
            </a:xfrm>
          </p:grpSpPr>
          <p:sp>
            <p:nvSpPr>
              <p:cNvPr id="189557" name="Line 41">
                <a:extLst>
                  <a:ext uri="{FF2B5EF4-FFF2-40B4-BE49-F238E27FC236}">
                    <a16:creationId xmlns:a16="http://schemas.microsoft.com/office/drawing/2014/main" id="{CC4FD1B9-8728-4F46-AB98-75E08481E216}"/>
                  </a:ext>
                </a:extLst>
              </p:cNvPr>
              <p:cNvSpPr>
                <a:spLocks noChangeShapeType="1"/>
              </p:cNvSpPr>
              <p:nvPr/>
            </p:nvSpPr>
            <p:spPr bwMode="auto">
              <a:xfrm flipV="1">
                <a:off x="3381" y="2645"/>
                <a:ext cx="0" cy="79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9558" name="Text Box 42">
                <a:extLst>
                  <a:ext uri="{FF2B5EF4-FFF2-40B4-BE49-F238E27FC236}">
                    <a16:creationId xmlns:a16="http://schemas.microsoft.com/office/drawing/2014/main" id="{18821299-35BB-405A-935F-49DAF2AA482B}"/>
                  </a:ext>
                </a:extLst>
              </p:cNvPr>
              <p:cNvSpPr txBox="1">
                <a:spLocks noChangeArrowheads="1"/>
              </p:cNvSpPr>
              <p:nvPr/>
            </p:nvSpPr>
            <p:spPr bwMode="auto">
              <a:xfrm>
                <a:off x="4512" y="3049"/>
                <a:ext cx="1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800" b="1">
                    <a:solidFill>
                      <a:schemeClr val="tx1"/>
                    </a:solidFill>
                    <a:latin typeface="Times New Roman" panose="02020603050405020304" pitchFamily="18" charset="0"/>
                    <a:ea typeface="宋体" panose="02010600030101010101" pitchFamily="2" charset="-122"/>
                  </a:rPr>
                  <a:t>x</a:t>
                </a:r>
              </a:p>
            </p:txBody>
          </p:sp>
          <p:sp>
            <p:nvSpPr>
              <p:cNvPr id="189559" name="Line 43">
                <a:extLst>
                  <a:ext uri="{FF2B5EF4-FFF2-40B4-BE49-F238E27FC236}">
                    <a16:creationId xmlns:a16="http://schemas.microsoft.com/office/drawing/2014/main" id="{3145D667-E88F-4C39-A0B6-777C7B7CD6C1}"/>
                  </a:ext>
                </a:extLst>
              </p:cNvPr>
              <p:cNvSpPr>
                <a:spLocks noChangeShapeType="1"/>
              </p:cNvSpPr>
              <p:nvPr/>
            </p:nvSpPr>
            <p:spPr bwMode="auto">
              <a:xfrm>
                <a:off x="3198" y="3073"/>
                <a:ext cx="137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9560" name="Line 44">
                <a:extLst>
                  <a:ext uri="{FF2B5EF4-FFF2-40B4-BE49-F238E27FC236}">
                    <a16:creationId xmlns:a16="http://schemas.microsoft.com/office/drawing/2014/main" id="{459BC7A9-184A-4B8A-B641-0CFE9F5EA8BD}"/>
                  </a:ext>
                </a:extLst>
              </p:cNvPr>
              <p:cNvSpPr>
                <a:spLocks noChangeShapeType="1"/>
              </p:cNvSpPr>
              <p:nvPr/>
            </p:nvSpPr>
            <p:spPr bwMode="auto">
              <a:xfrm flipV="1">
                <a:off x="3198" y="3173"/>
                <a:ext cx="755" cy="0"/>
              </a:xfrm>
              <a:prstGeom prst="line">
                <a:avLst/>
              </a:prstGeom>
              <a:noFill/>
              <a:ln w="28575">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61" name="Line 45">
                <a:extLst>
                  <a:ext uri="{FF2B5EF4-FFF2-40B4-BE49-F238E27FC236}">
                    <a16:creationId xmlns:a16="http://schemas.microsoft.com/office/drawing/2014/main" id="{99B56ABD-45F7-4A50-8653-581ABC1DB307}"/>
                  </a:ext>
                </a:extLst>
              </p:cNvPr>
              <p:cNvSpPr>
                <a:spLocks noChangeShapeType="1"/>
              </p:cNvSpPr>
              <p:nvPr/>
            </p:nvSpPr>
            <p:spPr bwMode="auto">
              <a:xfrm flipV="1">
                <a:off x="3953" y="2897"/>
                <a:ext cx="0" cy="276"/>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62" name="Line 46">
                <a:extLst>
                  <a:ext uri="{FF2B5EF4-FFF2-40B4-BE49-F238E27FC236}">
                    <a16:creationId xmlns:a16="http://schemas.microsoft.com/office/drawing/2014/main" id="{CD8CD042-3FD2-4F44-96F5-046246C81137}"/>
                  </a:ext>
                </a:extLst>
              </p:cNvPr>
              <p:cNvSpPr>
                <a:spLocks noChangeShapeType="1"/>
              </p:cNvSpPr>
              <p:nvPr/>
            </p:nvSpPr>
            <p:spPr bwMode="auto">
              <a:xfrm flipV="1">
                <a:off x="3953" y="2897"/>
                <a:ext cx="357"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63" name="Line 47">
                <a:extLst>
                  <a:ext uri="{FF2B5EF4-FFF2-40B4-BE49-F238E27FC236}">
                    <a16:creationId xmlns:a16="http://schemas.microsoft.com/office/drawing/2014/main" id="{8C0E7B08-4722-4434-A048-25C3E0B7D056}"/>
                  </a:ext>
                </a:extLst>
              </p:cNvPr>
              <p:cNvSpPr>
                <a:spLocks noChangeShapeType="1"/>
              </p:cNvSpPr>
              <p:nvPr/>
            </p:nvSpPr>
            <p:spPr bwMode="auto">
              <a:xfrm flipV="1">
                <a:off x="4312" y="2806"/>
                <a:ext cx="0" cy="91"/>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64" name="Line 48">
                <a:extLst>
                  <a:ext uri="{FF2B5EF4-FFF2-40B4-BE49-F238E27FC236}">
                    <a16:creationId xmlns:a16="http://schemas.microsoft.com/office/drawing/2014/main" id="{177F4EB3-D93C-44DD-886A-428DF70DD2F1}"/>
                  </a:ext>
                </a:extLst>
              </p:cNvPr>
              <p:cNvSpPr>
                <a:spLocks noChangeShapeType="1"/>
              </p:cNvSpPr>
              <p:nvPr/>
            </p:nvSpPr>
            <p:spPr bwMode="auto">
              <a:xfrm>
                <a:off x="4312" y="2799"/>
                <a:ext cx="321" cy="9"/>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65" name="Text Box 49">
                <a:extLst>
                  <a:ext uri="{FF2B5EF4-FFF2-40B4-BE49-F238E27FC236}">
                    <a16:creationId xmlns:a16="http://schemas.microsoft.com/office/drawing/2014/main" id="{1790806A-AF2E-4459-9FD9-DD2152CE42D1}"/>
                  </a:ext>
                </a:extLst>
              </p:cNvPr>
              <p:cNvSpPr txBox="1">
                <a:spLocks noChangeArrowheads="1"/>
              </p:cNvSpPr>
              <p:nvPr/>
            </p:nvSpPr>
            <p:spPr bwMode="auto">
              <a:xfrm>
                <a:off x="3387" y="2523"/>
                <a:ext cx="18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1"/>
                    </a:solidFill>
                    <a:latin typeface="Times New Roman" panose="02020603050405020304" pitchFamily="18" charset="0"/>
                    <a:ea typeface="宋体" panose="02010600030101010101" pitchFamily="2" charset="-122"/>
                  </a:rPr>
                  <a:t>m(3,x-3)+2</a:t>
                </a:r>
              </a:p>
            </p:txBody>
          </p:sp>
          <p:sp>
            <p:nvSpPr>
              <p:cNvPr id="189566" name="Text Box 50">
                <a:extLst>
                  <a:ext uri="{FF2B5EF4-FFF2-40B4-BE49-F238E27FC236}">
                    <a16:creationId xmlns:a16="http://schemas.microsoft.com/office/drawing/2014/main" id="{AED9F1F8-481F-46CE-96A6-AFB0F9E7B930}"/>
                  </a:ext>
                </a:extLst>
              </p:cNvPr>
              <p:cNvSpPr txBox="1">
                <a:spLocks noChangeArrowheads="1"/>
              </p:cNvSpPr>
              <p:nvPr/>
            </p:nvSpPr>
            <p:spPr bwMode="auto">
              <a:xfrm>
                <a:off x="4136" y="2607"/>
                <a:ext cx="9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2"/>
                    </a:solidFill>
                    <a:latin typeface="Times New Roman" panose="02020603050405020304" pitchFamily="18" charset="0"/>
                    <a:ea typeface="宋体" panose="02010600030101010101" pitchFamily="2" charset="-122"/>
                  </a:rPr>
                  <a:t>(5,3)</a:t>
                </a:r>
                <a:endParaRPr kumimoji="1" lang="en-US" altLang="zh-CN" sz="2000" b="1">
                  <a:solidFill>
                    <a:schemeClr val="tx1"/>
                  </a:solidFill>
                  <a:latin typeface="Times New Roman" panose="02020603050405020304" pitchFamily="18" charset="0"/>
                  <a:ea typeface="宋体" panose="02010600030101010101" pitchFamily="2" charset="-122"/>
                </a:endParaRPr>
              </a:p>
            </p:txBody>
          </p:sp>
        </p:grpSp>
      </p:grpSp>
      <p:grpSp>
        <p:nvGrpSpPr>
          <p:cNvPr id="189449" name="Group 51">
            <a:extLst>
              <a:ext uri="{FF2B5EF4-FFF2-40B4-BE49-F238E27FC236}">
                <a16:creationId xmlns:a16="http://schemas.microsoft.com/office/drawing/2014/main" id="{709254C1-7011-4D0C-A200-E8D19C8739E1}"/>
              </a:ext>
            </a:extLst>
          </p:cNvPr>
          <p:cNvGrpSpPr>
            <a:grpSpLocks/>
          </p:cNvGrpSpPr>
          <p:nvPr/>
        </p:nvGrpSpPr>
        <p:grpSpPr bwMode="auto">
          <a:xfrm>
            <a:off x="5219700" y="2565400"/>
            <a:ext cx="3059113" cy="2032000"/>
            <a:chOff x="2812" y="1842"/>
            <a:chExt cx="2948" cy="1958"/>
          </a:xfrm>
        </p:grpSpPr>
        <p:sp>
          <p:nvSpPr>
            <p:cNvPr id="189535" name="Text Box 52">
              <a:extLst>
                <a:ext uri="{FF2B5EF4-FFF2-40B4-BE49-F238E27FC236}">
                  <a16:creationId xmlns:a16="http://schemas.microsoft.com/office/drawing/2014/main" id="{AD33B7E5-CC07-4D78-906D-EF886A3B38B7}"/>
                </a:ext>
              </a:extLst>
            </p:cNvPr>
            <p:cNvSpPr txBox="1">
              <a:spLocks noChangeArrowheads="1"/>
            </p:cNvSpPr>
            <p:nvPr/>
          </p:nvSpPr>
          <p:spPr bwMode="auto">
            <a:xfrm>
              <a:off x="5459" y="3154"/>
              <a:ext cx="301"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800" b="1">
                  <a:solidFill>
                    <a:schemeClr val="tx1"/>
                  </a:solidFill>
                  <a:latin typeface="Times New Roman" panose="02020603050405020304" pitchFamily="18" charset="0"/>
                  <a:ea typeface="宋体" panose="02010600030101010101" pitchFamily="2" charset="-122"/>
                </a:rPr>
                <a:t>x</a:t>
              </a:r>
            </a:p>
          </p:txBody>
        </p:sp>
        <p:grpSp>
          <p:nvGrpSpPr>
            <p:cNvPr id="189536" name="Group 53">
              <a:extLst>
                <a:ext uri="{FF2B5EF4-FFF2-40B4-BE49-F238E27FC236}">
                  <a16:creationId xmlns:a16="http://schemas.microsoft.com/office/drawing/2014/main" id="{A4CFF8F6-7900-45DF-BD8E-1784D067944E}"/>
                </a:ext>
              </a:extLst>
            </p:cNvPr>
            <p:cNvGrpSpPr>
              <a:grpSpLocks/>
            </p:cNvGrpSpPr>
            <p:nvPr/>
          </p:nvGrpSpPr>
          <p:grpSpPr bwMode="auto">
            <a:xfrm>
              <a:off x="2812" y="1842"/>
              <a:ext cx="2948" cy="1958"/>
              <a:chOff x="2812" y="1842"/>
              <a:chExt cx="2948" cy="1958"/>
            </a:xfrm>
          </p:grpSpPr>
          <p:sp>
            <p:nvSpPr>
              <p:cNvPr id="189537" name="Line 54">
                <a:extLst>
                  <a:ext uri="{FF2B5EF4-FFF2-40B4-BE49-F238E27FC236}">
                    <a16:creationId xmlns:a16="http://schemas.microsoft.com/office/drawing/2014/main" id="{F743A3A5-C447-4267-96A1-CB36596A1A36}"/>
                  </a:ext>
                </a:extLst>
              </p:cNvPr>
              <p:cNvSpPr>
                <a:spLocks noChangeShapeType="1"/>
              </p:cNvSpPr>
              <p:nvPr/>
            </p:nvSpPr>
            <p:spPr bwMode="auto">
              <a:xfrm>
                <a:off x="2876" y="3211"/>
                <a:ext cx="2811"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89538" name="Group 55">
                <a:extLst>
                  <a:ext uri="{FF2B5EF4-FFF2-40B4-BE49-F238E27FC236}">
                    <a16:creationId xmlns:a16="http://schemas.microsoft.com/office/drawing/2014/main" id="{915DBA5B-88D9-44D8-ACD2-14DBD6CFAAD0}"/>
                  </a:ext>
                </a:extLst>
              </p:cNvPr>
              <p:cNvGrpSpPr>
                <a:grpSpLocks/>
              </p:cNvGrpSpPr>
              <p:nvPr/>
            </p:nvGrpSpPr>
            <p:grpSpPr bwMode="auto">
              <a:xfrm>
                <a:off x="2812" y="1842"/>
                <a:ext cx="2948" cy="1958"/>
                <a:chOff x="2812" y="1842"/>
                <a:chExt cx="2948" cy="1958"/>
              </a:xfrm>
            </p:grpSpPr>
            <p:grpSp>
              <p:nvGrpSpPr>
                <p:cNvPr id="189539" name="Group 56">
                  <a:extLst>
                    <a:ext uri="{FF2B5EF4-FFF2-40B4-BE49-F238E27FC236}">
                      <a16:creationId xmlns:a16="http://schemas.microsoft.com/office/drawing/2014/main" id="{7AF6AB7F-C72F-48BF-B475-3B08B1238FC5}"/>
                    </a:ext>
                  </a:extLst>
                </p:cNvPr>
                <p:cNvGrpSpPr>
                  <a:grpSpLocks/>
                </p:cNvGrpSpPr>
                <p:nvPr/>
              </p:nvGrpSpPr>
              <p:grpSpPr bwMode="auto">
                <a:xfrm>
                  <a:off x="2812" y="1842"/>
                  <a:ext cx="2813" cy="1958"/>
                  <a:chOff x="2812" y="1842"/>
                  <a:chExt cx="2813" cy="1958"/>
                </a:xfrm>
              </p:grpSpPr>
              <p:sp>
                <p:nvSpPr>
                  <p:cNvPr id="189541" name="Line 57">
                    <a:extLst>
                      <a:ext uri="{FF2B5EF4-FFF2-40B4-BE49-F238E27FC236}">
                        <a16:creationId xmlns:a16="http://schemas.microsoft.com/office/drawing/2014/main" id="{F5D4E528-CAF4-493C-AA46-6075B521BA65}"/>
                      </a:ext>
                    </a:extLst>
                  </p:cNvPr>
                  <p:cNvSpPr>
                    <a:spLocks noChangeShapeType="1"/>
                  </p:cNvSpPr>
                  <p:nvPr/>
                </p:nvSpPr>
                <p:spPr bwMode="auto">
                  <a:xfrm flipV="1">
                    <a:off x="3481" y="1842"/>
                    <a:ext cx="0" cy="195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9542" name="Line 58">
                    <a:extLst>
                      <a:ext uri="{FF2B5EF4-FFF2-40B4-BE49-F238E27FC236}">
                        <a16:creationId xmlns:a16="http://schemas.microsoft.com/office/drawing/2014/main" id="{8774693D-B9D3-4082-98EA-513111EE3318}"/>
                      </a:ext>
                    </a:extLst>
                  </p:cNvPr>
                  <p:cNvSpPr>
                    <a:spLocks noChangeShapeType="1"/>
                  </p:cNvSpPr>
                  <p:nvPr/>
                </p:nvSpPr>
                <p:spPr bwMode="auto">
                  <a:xfrm>
                    <a:off x="2876" y="3663"/>
                    <a:ext cx="602" cy="0"/>
                  </a:xfrm>
                  <a:prstGeom prst="line">
                    <a:avLst/>
                  </a:prstGeom>
                  <a:noFill/>
                  <a:ln w="28575">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43" name="Line 59">
                    <a:extLst>
                      <a:ext uri="{FF2B5EF4-FFF2-40B4-BE49-F238E27FC236}">
                        <a16:creationId xmlns:a16="http://schemas.microsoft.com/office/drawing/2014/main" id="{9BEDFCAC-CD8C-4E08-A899-648663790ABA}"/>
                      </a:ext>
                    </a:extLst>
                  </p:cNvPr>
                  <p:cNvSpPr>
                    <a:spLocks noChangeShapeType="1"/>
                  </p:cNvSpPr>
                  <p:nvPr/>
                </p:nvSpPr>
                <p:spPr bwMode="auto">
                  <a:xfrm flipV="1">
                    <a:off x="3478" y="3211"/>
                    <a:ext cx="0" cy="45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44" name="Line 60">
                    <a:extLst>
                      <a:ext uri="{FF2B5EF4-FFF2-40B4-BE49-F238E27FC236}">
                        <a16:creationId xmlns:a16="http://schemas.microsoft.com/office/drawing/2014/main" id="{72ED0A4B-79E5-4FA1-AF10-CB88634AD321}"/>
                      </a:ext>
                    </a:extLst>
                  </p:cNvPr>
                  <p:cNvSpPr>
                    <a:spLocks noChangeShapeType="1"/>
                  </p:cNvSpPr>
                  <p:nvPr/>
                </p:nvSpPr>
                <p:spPr bwMode="auto">
                  <a:xfrm flipV="1">
                    <a:off x="3478" y="3211"/>
                    <a:ext cx="647"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45" name="Text Box 61">
                    <a:extLst>
                      <a:ext uri="{FF2B5EF4-FFF2-40B4-BE49-F238E27FC236}">
                        <a16:creationId xmlns:a16="http://schemas.microsoft.com/office/drawing/2014/main" id="{31AB49DF-4DE7-4C95-89CD-E1A359EE4C7A}"/>
                      </a:ext>
                    </a:extLst>
                  </p:cNvPr>
                  <p:cNvSpPr txBox="1">
                    <a:spLocks noChangeArrowheads="1"/>
                  </p:cNvSpPr>
                  <p:nvPr/>
                </p:nvSpPr>
                <p:spPr bwMode="auto">
                  <a:xfrm>
                    <a:off x="2812" y="2861"/>
                    <a:ext cx="1066"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2"/>
                        </a:solidFill>
                        <a:latin typeface="Times New Roman" panose="02020603050405020304" pitchFamily="18" charset="0"/>
                        <a:ea typeface="宋体" panose="02010600030101010101" pitchFamily="2" charset="-122"/>
                      </a:rPr>
                      <a:t>(0,0)</a:t>
                    </a:r>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89546" name="Line 62">
                    <a:extLst>
                      <a:ext uri="{FF2B5EF4-FFF2-40B4-BE49-F238E27FC236}">
                        <a16:creationId xmlns:a16="http://schemas.microsoft.com/office/drawing/2014/main" id="{C5976C94-13AD-4911-9C61-F955A2E3CFC8}"/>
                      </a:ext>
                    </a:extLst>
                  </p:cNvPr>
                  <p:cNvSpPr>
                    <a:spLocks noChangeShapeType="1"/>
                  </p:cNvSpPr>
                  <p:nvPr/>
                </p:nvSpPr>
                <p:spPr bwMode="auto">
                  <a:xfrm flipV="1">
                    <a:off x="4130" y="3061"/>
                    <a:ext cx="0" cy="15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47" name="Line 63">
                    <a:extLst>
                      <a:ext uri="{FF2B5EF4-FFF2-40B4-BE49-F238E27FC236}">
                        <a16:creationId xmlns:a16="http://schemas.microsoft.com/office/drawing/2014/main" id="{47608A87-4A6C-4A7D-9AFE-76B776E362FC}"/>
                      </a:ext>
                    </a:extLst>
                  </p:cNvPr>
                  <p:cNvSpPr>
                    <a:spLocks noChangeShapeType="1"/>
                  </p:cNvSpPr>
                  <p:nvPr/>
                </p:nvSpPr>
                <p:spPr bwMode="auto">
                  <a:xfrm>
                    <a:off x="4130" y="3061"/>
                    <a:ext cx="302"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48" name="Text Box 64">
                    <a:extLst>
                      <a:ext uri="{FF2B5EF4-FFF2-40B4-BE49-F238E27FC236}">
                        <a16:creationId xmlns:a16="http://schemas.microsoft.com/office/drawing/2014/main" id="{B21A057B-7412-4B75-879E-D0EC32F539D2}"/>
                      </a:ext>
                    </a:extLst>
                  </p:cNvPr>
                  <p:cNvSpPr txBox="1">
                    <a:spLocks noChangeArrowheads="1"/>
                  </p:cNvSpPr>
                  <p:nvPr/>
                </p:nvSpPr>
                <p:spPr bwMode="auto">
                  <a:xfrm>
                    <a:off x="3788" y="2793"/>
                    <a:ext cx="999"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2"/>
                        </a:solidFill>
                        <a:latin typeface="Times New Roman" panose="02020603050405020304" pitchFamily="18" charset="0"/>
                        <a:ea typeface="宋体" panose="02010600030101010101" pitchFamily="2" charset="-122"/>
                      </a:rPr>
                      <a:t>(2,1)</a:t>
                    </a:r>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89549" name="Text Box 65">
                    <a:extLst>
                      <a:ext uri="{FF2B5EF4-FFF2-40B4-BE49-F238E27FC236}">
                        <a16:creationId xmlns:a16="http://schemas.microsoft.com/office/drawing/2014/main" id="{1E8D0A8B-831A-4EFE-A5A0-182281A8D148}"/>
                      </a:ext>
                    </a:extLst>
                  </p:cNvPr>
                  <p:cNvSpPr txBox="1">
                    <a:spLocks noChangeArrowheads="1"/>
                  </p:cNvSpPr>
                  <p:nvPr/>
                </p:nvSpPr>
                <p:spPr bwMode="auto">
                  <a:xfrm>
                    <a:off x="3503" y="1842"/>
                    <a:ext cx="1735"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1"/>
                        </a:solidFill>
                        <a:latin typeface="Times New Roman" panose="02020603050405020304" pitchFamily="18" charset="0"/>
                        <a:ea typeface="宋体" panose="02010600030101010101" pitchFamily="2" charset="-122"/>
                      </a:rPr>
                      <a:t>m(2,x)</a:t>
                    </a:r>
                  </a:p>
                </p:txBody>
              </p:sp>
              <p:sp>
                <p:nvSpPr>
                  <p:cNvPr id="189550" name="Line 66">
                    <a:extLst>
                      <a:ext uri="{FF2B5EF4-FFF2-40B4-BE49-F238E27FC236}">
                        <a16:creationId xmlns:a16="http://schemas.microsoft.com/office/drawing/2014/main" id="{1BC17DF4-9BA4-403E-9D76-E9E7CE3B4E82}"/>
                      </a:ext>
                    </a:extLst>
                  </p:cNvPr>
                  <p:cNvSpPr>
                    <a:spLocks noChangeShapeType="1"/>
                  </p:cNvSpPr>
                  <p:nvPr/>
                </p:nvSpPr>
                <p:spPr bwMode="auto">
                  <a:xfrm>
                    <a:off x="5073" y="2732"/>
                    <a:ext cx="552"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51" name="Line 67">
                    <a:extLst>
                      <a:ext uri="{FF2B5EF4-FFF2-40B4-BE49-F238E27FC236}">
                        <a16:creationId xmlns:a16="http://schemas.microsoft.com/office/drawing/2014/main" id="{686B0D86-6E6C-4348-AFCA-292DC676F19A}"/>
                      </a:ext>
                    </a:extLst>
                  </p:cNvPr>
                  <p:cNvSpPr>
                    <a:spLocks noChangeShapeType="1"/>
                  </p:cNvSpPr>
                  <p:nvPr/>
                </p:nvSpPr>
                <p:spPr bwMode="auto">
                  <a:xfrm flipV="1">
                    <a:off x="4432" y="2894"/>
                    <a:ext cx="647"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52" name="Line 68">
                    <a:extLst>
                      <a:ext uri="{FF2B5EF4-FFF2-40B4-BE49-F238E27FC236}">
                        <a16:creationId xmlns:a16="http://schemas.microsoft.com/office/drawing/2014/main" id="{27837B92-0705-43C3-A9A7-044B711F96BF}"/>
                      </a:ext>
                    </a:extLst>
                  </p:cNvPr>
                  <p:cNvSpPr>
                    <a:spLocks noChangeShapeType="1"/>
                  </p:cNvSpPr>
                  <p:nvPr/>
                </p:nvSpPr>
                <p:spPr bwMode="auto">
                  <a:xfrm flipV="1">
                    <a:off x="5084" y="2732"/>
                    <a:ext cx="0" cy="151"/>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53" name="Line 69">
                    <a:extLst>
                      <a:ext uri="{FF2B5EF4-FFF2-40B4-BE49-F238E27FC236}">
                        <a16:creationId xmlns:a16="http://schemas.microsoft.com/office/drawing/2014/main" id="{E42EDCD5-83E5-4CB7-8836-70994A6322CA}"/>
                      </a:ext>
                    </a:extLst>
                  </p:cNvPr>
                  <p:cNvSpPr>
                    <a:spLocks noChangeShapeType="1"/>
                  </p:cNvSpPr>
                  <p:nvPr/>
                </p:nvSpPr>
                <p:spPr bwMode="auto">
                  <a:xfrm flipV="1">
                    <a:off x="4445" y="2905"/>
                    <a:ext cx="0" cy="15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54" name="Text Box 70">
                    <a:extLst>
                      <a:ext uri="{FF2B5EF4-FFF2-40B4-BE49-F238E27FC236}">
                        <a16:creationId xmlns:a16="http://schemas.microsoft.com/office/drawing/2014/main" id="{A1C24DAD-92A8-4061-AC7C-8DD26A504B6C}"/>
                      </a:ext>
                    </a:extLst>
                  </p:cNvPr>
                  <p:cNvSpPr txBox="1">
                    <a:spLocks noChangeArrowheads="1"/>
                  </p:cNvSpPr>
                  <p:nvPr/>
                </p:nvSpPr>
                <p:spPr bwMode="auto">
                  <a:xfrm>
                    <a:off x="4181" y="2558"/>
                    <a:ext cx="1195"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2"/>
                        </a:solidFill>
                        <a:latin typeface="Times New Roman" panose="02020603050405020304" pitchFamily="18" charset="0"/>
                        <a:ea typeface="宋体" panose="02010600030101010101" pitchFamily="2" charset="-122"/>
                      </a:rPr>
                      <a:t>(3,2)</a:t>
                    </a:r>
                    <a:endParaRPr kumimoji="1" lang="en-US" altLang="zh-CN" sz="2000" b="1">
                      <a:solidFill>
                        <a:schemeClr val="tx1"/>
                      </a:solidFill>
                      <a:latin typeface="Times New Roman" panose="02020603050405020304" pitchFamily="18" charset="0"/>
                      <a:ea typeface="宋体" panose="02010600030101010101" pitchFamily="2" charset="-122"/>
                    </a:endParaRPr>
                  </a:p>
                </p:txBody>
              </p:sp>
            </p:grpSp>
            <p:sp>
              <p:nvSpPr>
                <p:cNvPr id="189540" name="Text Box 71">
                  <a:extLst>
                    <a:ext uri="{FF2B5EF4-FFF2-40B4-BE49-F238E27FC236}">
                      <a16:creationId xmlns:a16="http://schemas.microsoft.com/office/drawing/2014/main" id="{5E61829E-FE21-43AF-A60A-C50AA3FDE20E}"/>
                    </a:ext>
                  </a:extLst>
                </p:cNvPr>
                <p:cNvSpPr txBox="1">
                  <a:spLocks noChangeArrowheads="1"/>
                </p:cNvSpPr>
                <p:nvPr/>
              </p:nvSpPr>
              <p:spPr bwMode="auto">
                <a:xfrm>
                  <a:off x="4890" y="2410"/>
                  <a:ext cx="870"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2"/>
                      </a:solidFill>
                      <a:latin typeface="Times New Roman" panose="02020603050405020304" pitchFamily="18" charset="0"/>
                      <a:ea typeface="宋体" panose="02010600030101010101" pitchFamily="2" charset="-122"/>
                    </a:rPr>
                    <a:t>(5,3)</a:t>
                  </a:r>
                  <a:endParaRPr kumimoji="1" lang="en-US" altLang="zh-CN" sz="2000" b="1">
                    <a:solidFill>
                      <a:schemeClr val="tx1"/>
                    </a:solidFill>
                    <a:latin typeface="Times New Roman" panose="02020603050405020304" pitchFamily="18" charset="0"/>
                    <a:ea typeface="宋体" panose="02010600030101010101" pitchFamily="2" charset="-122"/>
                  </a:endParaRPr>
                </a:p>
              </p:txBody>
            </p:sp>
          </p:grpSp>
        </p:grpSp>
      </p:grpSp>
      <p:grpSp>
        <p:nvGrpSpPr>
          <p:cNvPr id="189450" name="Group 72">
            <a:extLst>
              <a:ext uri="{FF2B5EF4-FFF2-40B4-BE49-F238E27FC236}">
                <a16:creationId xmlns:a16="http://schemas.microsoft.com/office/drawing/2014/main" id="{B05D1256-E643-4CC9-B4A8-D2456B8EDD18}"/>
              </a:ext>
            </a:extLst>
          </p:cNvPr>
          <p:cNvGrpSpPr>
            <a:grpSpLocks/>
          </p:cNvGrpSpPr>
          <p:nvPr/>
        </p:nvGrpSpPr>
        <p:grpSpPr bwMode="auto">
          <a:xfrm>
            <a:off x="3059113" y="4716463"/>
            <a:ext cx="2952750" cy="2141537"/>
            <a:chOff x="3016" y="2160"/>
            <a:chExt cx="2744" cy="1990"/>
          </a:xfrm>
        </p:grpSpPr>
        <p:grpSp>
          <p:nvGrpSpPr>
            <p:cNvPr id="189517" name="Group 73">
              <a:extLst>
                <a:ext uri="{FF2B5EF4-FFF2-40B4-BE49-F238E27FC236}">
                  <a16:creationId xmlns:a16="http://schemas.microsoft.com/office/drawing/2014/main" id="{2B6F86B7-8D87-44B8-B79D-B16558A7A1F6}"/>
                </a:ext>
              </a:extLst>
            </p:cNvPr>
            <p:cNvGrpSpPr>
              <a:grpSpLocks/>
            </p:cNvGrpSpPr>
            <p:nvPr/>
          </p:nvGrpSpPr>
          <p:grpSpPr bwMode="auto">
            <a:xfrm>
              <a:off x="3016" y="2160"/>
              <a:ext cx="2744" cy="1990"/>
              <a:chOff x="3016" y="2160"/>
              <a:chExt cx="2744" cy="1990"/>
            </a:xfrm>
          </p:grpSpPr>
          <p:sp>
            <p:nvSpPr>
              <p:cNvPr id="189519" name="Text Box 74">
                <a:extLst>
                  <a:ext uri="{FF2B5EF4-FFF2-40B4-BE49-F238E27FC236}">
                    <a16:creationId xmlns:a16="http://schemas.microsoft.com/office/drawing/2014/main" id="{EA2D3499-78A8-4A8C-A48D-CC1D4957DFD8}"/>
                  </a:ext>
                </a:extLst>
              </p:cNvPr>
              <p:cNvSpPr txBox="1">
                <a:spLocks noChangeArrowheads="1"/>
              </p:cNvSpPr>
              <p:nvPr/>
            </p:nvSpPr>
            <p:spPr bwMode="auto">
              <a:xfrm>
                <a:off x="5337" y="3667"/>
                <a:ext cx="249"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800" b="1">
                    <a:solidFill>
                      <a:schemeClr val="tx1"/>
                    </a:solidFill>
                    <a:latin typeface="Times New Roman" panose="02020603050405020304" pitchFamily="18" charset="0"/>
                    <a:ea typeface="宋体" panose="02010600030101010101" pitchFamily="2" charset="-122"/>
                  </a:rPr>
                  <a:t>x</a:t>
                </a:r>
              </a:p>
            </p:txBody>
          </p:sp>
          <p:sp>
            <p:nvSpPr>
              <p:cNvPr id="189520" name="Line 75">
                <a:extLst>
                  <a:ext uri="{FF2B5EF4-FFF2-40B4-BE49-F238E27FC236}">
                    <a16:creationId xmlns:a16="http://schemas.microsoft.com/office/drawing/2014/main" id="{3BC924DA-EE07-4085-8F00-5A29A86ED817}"/>
                  </a:ext>
                </a:extLst>
              </p:cNvPr>
              <p:cNvSpPr>
                <a:spLocks noChangeShapeType="1"/>
              </p:cNvSpPr>
              <p:nvPr/>
            </p:nvSpPr>
            <p:spPr bwMode="auto">
              <a:xfrm flipV="1">
                <a:off x="3016" y="3642"/>
                <a:ext cx="257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9521" name="Line 76">
                <a:extLst>
                  <a:ext uri="{FF2B5EF4-FFF2-40B4-BE49-F238E27FC236}">
                    <a16:creationId xmlns:a16="http://schemas.microsoft.com/office/drawing/2014/main" id="{DFF65BCF-F22C-4098-9597-0F91390CE8A3}"/>
                  </a:ext>
                </a:extLst>
              </p:cNvPr>
              <p:cNvSpPr>
                <a:spLocks noChangeShapeType="1"/>
              </p:cNvSpPr>
              <p:nvPr/>
            </p:nvSpPr>
            <p:spPr bwMode="auto">
              <a:xfrm flipH="1" flipV="1">
                <a:off x="3223" y="2217"/>
                <a:ext cx="0" cy="161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9522" name="Text Box 77">
                <a:extLst>
                  <a:ext uri="{FF2B5EF4-FFF2-40B4-BE49-F238E27FC236}">
                    <a16:creationId xmlns:a16="http://schemas.microsoft.com/office/drawing/2014/main" id="{D8BBB503-1573-4072-835D-0AFA6BE47717}"/>
                  </a:ext>
                </a:extLst>
              </p:cNvPr>
              <p:cNvSpPr txBox="1">
                <a:spLocks noChangeArrowheads="1"/>
              </p:cNvSpPr>
              <p:nvPr/>
            </p:nvSpPr>
            <p:spPr bwMode="auto">
              <a:xfrm>
                <a:off x="3223" y="2218"/>
                <a:ext cx="237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1"/>
                    </a:solidFill>
                    <a:latin typeface="Times New Roman" panose="02020603050405020304" pitchFamily="18" charset="0"/>
                    <a:ea typeface="宋体" panose="02010600030101010101" pitchFamily="2" charset="-122"/>
                  </a:rPr>
                  <a:t>m(2,x-4)+5</a:t>
                </a:r>
              </a:p>
            </p:txBody>
          </p:sp>
          <p:sp>
            <p:nvSpPr>
              <p:cNvPr id="189523" name="Line 78">
                <a:extLst>
                  <a:ext uri="{FF2B5EF4-FFF2-40B4-BE49-F238E27FC236}">
                    <a16:creationId xmlns:a16="http://schemas.microsoft.com/office/drawing/2014/main" id="{DDC923FA-E634-4C70-A5B8-199898C2F402}"/>
                  </a:ext>
                </a:extLst>
              </p:cNvPr>
              <p:cNvSpPr>
                <a:spLocks noChangeShapeType="1"/>
              </p:cNvSpPr>
              <p:nvPr/>
            </p:nvSpPr>
            <p:spPr bwMode="auto">
              <a:xfrm flipH="1" flipV="1">
                <a:off x="4132" y="2807"/>
                <a:ext cx="3" cy="944"/>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24" name="Line 79">
                <a:extLst>
                  <a:ext uri="{FF2B5EF4-FFF2-40B4-BE49-F238E27FC236}">
                    <a16:creationId xmlns:a16="http://schemas.microsoft.com/office/drawing/2014/main" id="{5DBCAA01-D38D-40EE-BD57-1A180DEB01EC}"/>
                  </a:ext>
                </a:extLst>
              </p:cNvPr>
              <p:cNvSpPr>
                <a:spLocks noChangeShapeType="1"/>
              </p:cNvSpPr>
              <p:nvPr/>
            </p:nvSpPr>
            <p:spPr bwMode="auto">
              <a:xfrm flipV="1">
                <a:off x="4138" y="2810"/>
                <a:ext cx="535"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25" name="Text Box 80">
                <a:extLst>
                  <a:ext uri="{FF2B5EF4-FFF2-40B4-BE49-F238E27FC236}">
                    <a16:creationId xmlns:a16="http://schemas.microsoft.com/office/drawing/2014/main" id="{48C47035-B544-4953-BEBB-FB0EF5F2B3FA}"/>
                  </a:ext>
                </a:extLst>
              </p:cNvPr>
              <p:cNvSpPr txBox="1">
                <a:spLocks noChangeArrowheads="1"/>
              </p:cNvSpPr>
              <p:nvPr/>
            </p:nvSpPr>
            <p:spPr bwMode="auto">
              <a:xfrm>
                <a:off x="3596" y="2630"/>
                <a:ext cx="1145"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2"/>
                    </a:solidFill>
                    <a:latin typeface="Times New Roman" panose="02020603050405020304" pitchFamily="18" charset="0"/>
                    <a:ea typeface="宋体" panose="02010600030101010101" pitchFamily="2" charset="-122"/>
                  </a:rPr>
                  <a:t>(4,5)</a:t>
                </a:r>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89526" name="Line 81">
                <a:extLst>
                  <a:ext uri="{FF2B5EF4-FFF2-40B4-BE49-F238E27FC236}">
                    <a16:creationId xmlns:a16="http://schemas.microsoft.com/office/drawing/2014/main" id="{236B6195-82FD-402E-B219-6B2E20EE57D6}"/>
                  </a:ext>
                </a:extLst>
              </p:cNvPr>
              <p:cNvSpPr>
                <a:spLocks noChangeShapeType="1"/>
              </p:cNvSpPr>
              <p:nvPr/>
            </p:nvSpPr>
            <p:spPr bwMode="auto">
              <a:xfrm flipV="1">
                <a:off x="4676" y="2686"/>
                <a:ext cx="0" cy="124"/>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27" name="Line 82">
                <a:extLst>
                  <a:ext uri="{FF2B5EF4-FFF2-40B4-BE49-F238E27FC236}">
                    <a16:creationId xmlns:a16="http://schemas.microsoft.com/office/drawing/2014/main" id="{74F61BF6-1525-4CAF-B4E7-EC9FEAB9EED8}"/>
                  </a:ext>
                </a:extLst>
              </p:cNvPr>
              <p:cNvSpPr>
                <a:spLocks noChangeShapeType="1"/>
              </p:cNvSpPr>
              <p:nvPr/>
            </p:nvSpPr>
            <p:spPr bwMode="auto">
              <a:xfrm>
                <a:off x="4676" y="2686"/>
                <a:ext cx="25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28" name="Text Box 83">
                <a:extLst>
                  <a:ext uri="{FF2B5EF4-FFF2-40B4-BE49-F238E27FC236}">
                    <a16:creationId xmlns:a16="http://schemas.microsoft.com/office/drawing/2014/main" id="{25F90C94-9873-422D-AA20-393E0CB12C71}"/>
                  </a:ext>
                </a:extLst>
              </p:cNvPr>
              <p:cNvSpPr txBox="1">
                <a:spLocks noChangeArrowheads="1"/>
              </p:cNvSpPr>
              <p:nvPr/>
            </p:nvSpPr>
            <p:spPr bwMode="auto">
              <a:xfrm>
                <a:off x="4258" y="2465"/>
                <a:ext cx="935"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2"/>
                    </a:solidFill>
                    <a:latin typeface="Times New Roman" panose="02020603050405020304" pitchFamily="18" charset="0"/>
                    <a:ea typeface="宋体" panose="02010600030101010101" pitchFamily="2" charset="-122"/>
                  </a:rPr>
                  <a:t>(6,6)</a:t>
                </a:r>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89529" name="Line 84">
                <a:extLst>
                  <a:ext uri="{FF2B5EF4-FFF2-40B4-BE49-F238E27FC236}">
                    <a16:creationId xmlns:a16="http://schemas.microsoft.com/office/drawing/2014/main" id="{0DDDCF46-31E7-46D1-BDF0-9BFDC98E67F6}"/>
                  </a:ext>
                </a:extLst>
              </p:cNvPr>
              <p:cNvSpPr>
                <a:spLocks noChangeShapeType="1"/>
              </p:cNvSpPr>
              <p:nvPr/>
            </p:nvSpPr>
            <p:spPr bwMode="auto">
              <a:xfrm>
                <a:off x="5455" y="2415"/>
                <a:ext cx="131" cy="9"/>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30" name="Line 85">
                <a:extLst>
                  <a:ext uri="{FF2B5EF4-FFF2-40B4-BE49-F238E27FC236}">
                    <a16:creationId xmlns:a16="http://schemas.microsoft.com/office/drawing/2014/main" id="{F93107A1-9340-477C-BC17-2DE3859ECCB8}"/>
                  </a:ext>
                </a:extLst>
              </p:cNvPr>
              <p:cNvSpPr>
                <a:spLocks noChangeShapeType="1"/>
              </p:cNvSpPr>
              <p:nvPr/>
            </p:nvSpPr>
            <p:spPr bwMode="auto">
              <a:xfrm flipV="1">
                <a:off x="4926" y="2549"/>
                <a:ext cx="534"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31" name="Line 86">
                <a:extLst>
                  <a:ext uri="{FF2B5EF4-FFF2-40B4-BE49-F238E27FC236}">
                    <a16:creationId xmlns:a16="http://schemas.microsoft.com/office/drawing/2014/main" id="{EFBEB90F-2B5A-432F-BDDF-58B371402100}"/>
                  </a:ext>
                </a:extLst>
              </p:cNvPr>
              <p:cNvSpPr>
                <a:spLocks noChangeShapeType="1"/>
              </p:cNvSpPr>
              <p:nvPr/>
            </p:nvSpPr>
            <p:spPr bwMode="auto">
              <a:xfrm flipV="1">
                <a:off x="5465" y="2415"/>
                <a:ext cx="0" cy="124"/>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32" name="Line 87">
                <a:extLst>
                  <a:ext uri="{FF2B5EF4-FFF2-40B4-BE49-F238E27FC236}">
                    <a16:creationId xmlns:a16="http://schemas.microsoft.com/office/drawing/2014/main" id="{61544296-3FCF-4B9D-91FB-AAFA6D6638C1}"/>
                  </a:ext>
                </a:extLst>
              </p:cNvPr>
              <p:cNvSpPr>
                <a:spLocks noChangeShapeType="1"/>
              </p:cNvSpPr>
              <p:nvPr/>
            </p:nvSpPr>
            <p:spPr bwMode="auto">
              <a:xfrm flipV="1">
                <a:off x="4937" y="2557"/>
                <a:ext cx="0" cy="125"/>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33" name="Text Box 88">
                <a:extLst>
                  <a:ext uri="{FF2B5EF4-FFF2-40B4-BE49-F238E27FC236}">
                    <a16:creationId xmlns:a16="http://schemas.microsoft.com/office/drawing/2014/main" id="{E2BFD548-8978-47B9-A9EF-4FEA2F11BFBC}"/>
                  </a:ext>
                </a:extLst>
              </p:cNvPr>
              <p:cNvSpPr txBox="1">
                <a:spLocks noChangeArrowheads="1"/>
              </p:cNvSpPr>
              <p:nvPr/>
            </p:nvSpPr>
            <p:spPr bwMode="auto">
              <a:xfrm>
                <a:off x="4633" y="2281"/>
                <a:ext cx="742"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2"/>
                    </a:solidFill>
                    <a:latin typeface="Times New Roman" panose="02020603050405020304" pitchFamily="18" charset="0"/>
                    <a:ea typeface="宋体" panose="02010600030101010101" pitchFamily="2" charset="-122"/>
                  </a:rPr>
                  <a:t>(7,7)</a:t>
                </a:r>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89534" name="Text Box 89">
                <a:extLst>
                  <a:ext uri="{FF2B5EF4-FFF2-40B4-BE49-F238E27FC236}">
                    <a16:creationId xmlns:a16="http://schemas.microsoft.com/office/drawing/2014/main" id="{847C668A-3889-4B54-9036-CD6E87D16459}"/>
                  </a:ext>
                </a:extLst>
              </p:cNvPr>
              <p:cNvSpPr txBox="1">
                <a:spLocks noChangeArrowheads="1"/>
              </p:cNvSpPr>
              <p:nvPr/>
            </p:nvSpPr>
            <p:spPr bwMode="auto">
              <a:xfrm>
                <a:off x="5134" y="2160"/>
                <a:ext cx="626"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2"/>
                    </a:solidFill>
                    <a:latin typeface="Times New Roman" panose="02020603050405020304" pitchFamily="18" charset="0"/>
                    <a:ea typeface="宋体" panose="02010600030101010101" pitchFamily="2" charset="-122"/>
                  </a:rPr>
                  <a:t>(9,8)</a:t>
                </a:r>
                <a:endParaRPr kumimoji="1" lang="en-US" altLang="zh-CN" sz="2000" b="1">
                  <a:solidFill>
                    <a:schemeClr val="tx1"/>
                  </a:solidFill>
                  <a:latin typeface="Times New Roman" panose="02020603050405020304" pitchFamily="18" charset="0"/>
                  <a:ea typeface="宋体" panose="02010600030101010101" pitchFamily="2" charset="-122"/>
                </a:endParaRPr>
              </a:p>
            </p:txBody>
          </p:sp>
        </p:grpSp>
        <p:sp>
          <p:nvSpPr>
            <p:cNvPr id="189518" name="Line 90">
              <a:extLst>
                <a:ext uri="{FF2B5EF4-FFF2-40B4-BE49-F238E27FC236}">
                  <a16:creationId xmlns:a16="http://schemas.microsoft.com/office/drawing/2014/main" id="{E49381B8-1EEB-46F8-9C21-3AB4FC3E9D62}"/>
                </a:ext>
              </a:extLst>
            </p:cNvPr>
            <p:cNvSpPr>
              <a:spLocks noChangeShapeType="1"/>
            </p:cNvSpPr>
            <p:nvPr/>
          </p:nvSpPr>
          <p:spPr bwMode="auto">
            <a:xfrm flipV="1">
              <a:off x="3051" y="3756"/>
              <a:ext cx="1078" cy="0"/>
            </a:xfrm>
            <a:prstGeom prst="line">
              <a:avLst/>
            </a:prstGeom>
            <a:noFill/>
            <a:ln w="28575">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9451" name="Group 91">
            <a:extLst>
              <a:ext uri="{FF2B5EF4-FFF2-40B4-BE49-F238E27FC236}">
                <a16:creationId xmlns:a16="http://schemas.microsoft.com/office/drawing/2014/main" id="{B62ACEC3-D5BE-4462-AA5E-D9CEE8B02E8A}"/>
              </a:ext>
            </a:extLst>
          </p:cNvPr>
          <p:cNvGrpSpPr>
            <a:grpSpLocks/>
          </p:cNvGrpSpPr>
          <p:nvPr/>
        </p:nvGrpSpPr>
        <p:grpSpPr bwMode="auto">
          <a:xfrm>
            <a:off x="5508625" y="4581525"/>
            <a:ext cx="3635375" cy="2016125"/>
            <a:chOff x="3470" y="2886"/>
            <a:chExt cx="2290" cy="1270"/>
          </a:xfrm>
        </p:grpSpPr>
        <p:sp>
          <p:nvSpPr>
            <p:cNvPr id="189487" name="Line 92">
              <a:extLst>
                <a:ext uri="{FF2B5EF4-FFF2-40B4-BE49-F238E27FC236}">
                  <a16:creationId xmlns:a16="http://schemas.microsoft.com/office/drawing/2014/main" id="{962C9B08-8AF5-41F3-817D-36050FE4EBBE}"/>
                </a:ext>
              </a:extLst>
            </p:cNvPr>
            <p:cNvSpPr>
              <a:spLocks noChangeShapeType="1"/>
            </p:cNvSpPr>
            <p:nvPr/>
          </p:nvSpPr>
          <p:spPr bwMode="auto">
            <a:xfrm flipV="1">
              <a:off x="3492" y="3803"/>
              <a:ext cx="2268" cy="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9488" name="Line 93">
              <a:extLst>
                <a:ext uri="{FF2B5EF4-FFF2-40B4-BE49-F238E27FC236}">
                  <a16:creationId xmlns:a16="http://schemas.microsoft.com/office/drawing/2014/main" id="{8E0C7DA4-33A3-43C8-A8F8-68EF7741243E}"/>
                </a:ext>
              </a:extLst>
            </p:cNvPr>
            <p:cNvSpPr>
              <a:spLocks noChangeShapeType="1"/>
            </p:cNvSpPr>
            <p:nvPr/>
          </p:nvSpPr>
          <p:spPr bwMode="auto">
            <a:xfrm flipV="1">
              <a:off x="4352" y="3653"/>
              <a:ext cx="344" cy="0"/>
            </a:xfrm>
            <a:prstGeom prst="line">
              <a:avLst/>
            </a:prstGeom>
            <a:noFill/>
            <a:ln w="28575" cap="rnd">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489" name="Line 94">
              <a:extLst>
                <a:ext uri="{FF2B5EF4-FFF2-40B4-BE49-F238E27FC236}">
                  <a16:creationId xmlns:a16="http://schemas.microsoft.com/office/drawing/2014/main" id="{F8CC95B1-8135-4536-999C-5C53BD701A9D}"/>
                </a:ext>
              </a:extLst>
            </p:cNvPr>
            <p:cNvSpPr>
              <a:spLocks noChangeShapeType="1"/>
            </p:cNvSpPr>
            <p:nvPr/>
          </p:nvSpPr>
          <p:spPr bwMode="auto">
            <a:xfrm flipH="1" flipV="1">
              <a:off x="3850" y="2886"/>
              <a:ext cx="0" cy="127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9490" name="Line 95">
              <a:extLst>
                <a:ext uri="{FF2B5EF4-FFF2-40B4-BE49-F238E27FC236}">
                  <a16:creationId xmlns:a16="http://schemas.microsoft.com/office/drawing/2014/main" id="{E6D95305-368E-4BE2-900D-DA589CD62C77}"/>
                </a:ext>
              </a:extLst>
            </p:cNvPr>
            <p:cNvSpPr>
              <a:spLocks noChangeShapeType="1"/>
            </p:cNvSpPr>
            <p:nvPr/>
          </p:nvSpPr>
          <p:spPr bwMode="auto">
            <a:xfrm>
              <a:off x="3525" y="4072"/>
              <a:ext cx="317" cy="0"/>
            </a:xfrm>
            <a:prstGeom prst="line">
              <a:avLst/>
            </a:prstGeom>
            <a:noFill/>
            <a:ln w="28575">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491" name="Line 96">
              <a:extLst>
                <a:ext uri="{FF2B5EF4-FFF2-40B4-BE49-F238E27FC236}">
                  <a16:creationId xmlns:a16="http://schemas.microsoft.com/office/drawing/2014/main" id="{A7399C45-C3F0-4E69-ABC4-3E00C8DFE134}"/>
                </a:ext>
              </a:extLst>
            </p:cNvPr>
            <p:cNvSpPr>
              <a:spLocks noChangeShapeType="1"/>
            </p:cNvSpPr>
            <p:nvPr/>
          </p:nvSpPr>
          <p:spPr bwMode="auto">
            <a:xfrm flipH="1" flipV="1">
              <a:off x="3847" y="3812"/>
              <a:ext cx="0" cy="265"/>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492" name="Line 97">
              <a:extLst>
                <a:ext uri="{FF2B5EF4-FFF2-40B4-BE49-F238E27FC236}">
                  <a16:creationId xmlns:a16="http://schemas.microsoft.com/office/drawing/2014/main" id="{23CA9858-2946-4C73-9A26-46408A2C2934}"/>
                </a:ext>
              </a:extLst>
            </p:cNvPr>
            <p:cNvSpPr>
              <a:spLocks noChangeShapeType="1"/>
            </p:cNvSpPr>
            <p:nvPr/>
          </p:nvSpPr>
          <p:spPr bwMode="auto">
            <a:xfrm flipV="1">
              <a:off x="3842" y="3810"/>
              <a:ext cx="341"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493" name="Text Box 98">
              <a:extLst>
                <a:ext uri="{FF2B5EF4-FFF2-40B4-BE49-F238E27FC236}">
                  <a16:creationId xmlns:a16="http://schemas.microsoft.com/office/drawing/2014/main" id="{497B0962-AE2A-46AB-868E-54CE36DAC5FF}"/>
                </a:ext>
              </a:extLst>
            </p:cNvPr>
            <p:cNvSpPr txBox="1">
              <a:spLocks noChangeArrowheads="1"/>
            </p:cNvSpPr>
            <p:nvPr/>
          </p:nvSpPr>
          <p:spPr bwMode="auto">
            <a:xfrm>
              <a:off x="5583" y="3809"/>
              <a:ext cx="1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1"/>
                  </a:solidFill>
                  <a:latin typeface="Times New Roman" panose="02020603050405020304" pitchFamily="18" charset="0"/>
                  <a:ea typeface="宋体" panose="02010600030101010101" pitchFamily="2" charset="-122"/>
                </a:rPr>
                <a:t>x</a:t>
              </a:r>
            </a:p>
          </p:txBody>
        </p:sp>
        <p:sp>
          <p:nvSpPr>
            <p:cNvPr id="189494" name="Text Box 99">
              <a:extLst>
                <a:ext uri="{FF2B5EF4-FFF2-40B4-BE49-F238E27FC236}">
                  <a16:creationId xmlns:a16="http://schemas.microsoft.com/office/drawing/2014/main" id="{52B165B1-8A21-40C8-BA71-D9ED590D1B30}"/>
                </a:ext>
              </a:extLst>
            </p:cNvPr>
            <p:cNvSpPr txBox="1">
              <a:spLocks noChangeArrowheads="1"/>
            </p:cNvSpPr>
            <p:nvPr/>
          </p:nvSpPr>
          <p:spPr bwMode="auto">
            <a:xfrm>
              <a:off x="3470" y="3566"/>
              <a:ext cx="6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2"/>
                  </a:solidFill>
                  <a:latin typeface="Times New Roman" panose="02020603050405020304" pitchFamily="18" charset="0"/>
                  <a:ea typeface="宋体" panose="02010600030101010101" pitchFamily="2" charset="-122"/>
                </a:rPr>
                <a:t>(0, 0)</a:t>
              </a:r>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89495" name="Line 100">
              <a:extLst>
                <a:ext uri="{FF2B5EF4-FFF2-40B4-BE49-F238E27FC236}">
                  <a16:creationId xmlns:a16="http://schemas.microsoft.com/office/drawing/2014/main" id="{A8E06E8D-43BB-4522-B3E6-59B43AAF2CA0}"/>
                </a:ext>
              </a:extLst>
            </p:cNvPr>
            <p:cNvSpPr>
              <a:spLocks noChangeShapeType="1"/>
            </p:cNvSpPr>
            <p:nvPr/>
          </p:nvSpPr>
          <p:spPr bwMode="auto">
            <a:xfrm flipV="1">
              <a:off x="4186" y="3730"/>
              <a:ext cx="0" cy="8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496" name="Line 101">
              <a:extLst>
                <a:ext uri="{FF2B5EF4-FFF2-40B4-BE49-F238E27FC236}">
                  <a16:creationId xmlns:a16="http://schemas.microsoft.com/office/drawing/2014/main" id="{AF6B220B-1793-4B76-A3E1-02AD6CC459EF}"/>
                </a:ext>
              </a:extLst>
            </p:cNvPr>
            <p:cNvSpPr>
              <a:spLocks noChangeShapeType="1"/>
            </p:cNvSpPr>
            <p:nvPr/>
          </p:nvSpPr>
          <p:spPr bwMode="auto">
            <a:xfrm>
              <a:off x="4186" y="3730"/>
              <a:ext cx="159"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497" name="Text Box 102">
              <a:extLst>
                <a:ext uri="{FF2B5EF4-FFF2-40B4-BE49-F238E27FC236}">
                  <a16:creationId xmlns:a16="http://schemas.microsoft.com/office/drawing/2014/main" id="{FF81DFAD-BEB8-45F2-9805-9C0884BB096D}"/>
                </a:ext>
              </a:extLst>
            </p:cNvPr>
            <p:cNvSpPr txBox="1">
              <a:spLocks noChangeArrowheads="1"/>
            </p:cNvSpPr>
            <p:nvPr/>
          </p:nvSpPr>
          <p:spPr bwMode="auto">
            <a:xfrm>
              <a:off x="3878" y="3597"/>
              <a:ext cx="7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2"/>
                  </a:solidFill>
                  <a:latin typeface="Times New Roman" panose="02020603050405020304" pitchFamily="18" charset="0"/>
                  <a:ea typeface="宋体" panose="02010600030101010101" pitchFamily="2" charset="-122"/>
                </a:rPr>
                <a:t>(2, 1)</a:t>
              </a:r>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89498" name="Text Box 103">
              <a:extLst>
                <a:ext uri="{FF2B5EF4-FFF2-40B4-BE49-F238E27FC236}">
                  <a16:creationId xmlns:a16="http://schemas.microsoft.com/office/drawing/2014/main" id="{D2539C4D-515F-4ED7-A0B8-8614BE1EE95E}"/>
                </a:ext>
              </a:extLst>
            </p:cNvPr>
            <p:cNvSpPr txBox="1">
              <a:spLocks noChangeArrowheads="1"/>
            </p:cNvSpPr>
            <p:nvPr/>
          </p:nvSpPr>
          <p:spPr bwMode="auto">
            <a:xfrm>
              <a:off x="3914" y="2886"/>
              <a:ext cx="10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1"/>
                  </a:solidFill>
                  <a:latin typeface="Times New Roman" panose="02020603050405020304" pitchFamily="18" charset="0"/>
                  <a:ea typeface="宋体" panose="02010600030101010101" pitchFamily="2" charset="-122"/>
                </a:rPr>
                <a:t>m(1,x)</a:t>
              </a:r>
            </a:p>
          </p:txBody>
        </p:sp>
        <p:sp>
          <p:nvSpPr>
            <p:cNvPr id="189499" name="Line 104">
              <a:extLst>
                <a:ext uri="{FF2B5EF4-FFF2-40B4-BE49-F238E27FC236}">
                  <a16:creationId xmlns:a16="http://schemas.microsoft.com/office/drawing/2014/main" id="{BAB3CF5F-8E21-4313-B67D-466AC459F5A8}"/>
                </a:ext>
              </a:extLst>
            </p:cNvPr>
            <p:cNvSpPr>
              <a:spLocks noChangeShapeType="1"/>
            </p:cNvSpPr>
            <p:nvPr/>
          </p:nvSpPr>
          <p:spPr bwMode="auto">
            <a:xfrm flipV="1">
              <a:off x="4677" y="3574"/>
              <a:ext cx="957" cy="1"/>
            </a:xfrm>
            <a:prstGeom prst="line">
              <a:avLst/>
            </a:prstGeom>
            <a:noFill/>
            <a:ln w="28575" cap="rnd">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00" name="Line 105">
              <a:extLst>
                <a:ext uri="{FF2B5EF4-FFF2-40B4-BE49-F238E27FC236}">
                  <a16:creationId xmlns:a16="http://schemas.microsoft.com/office/drawing/2014/main" id="{8D6079C3-8E7E-4AFD-8BD7-CDE022D67D02}"/>
                </a:ext>
              </a:extLst>
            </p:cNvPr>
            <p:cNvSpPr>
              <a:spLocks noChangeShapeType="1"/>
            </p:cNvSpPr>
            <p:nvPr/>
          </p:nvSpPr>
          <p:spPr bwMode="auto">
            <a:xfrm flipV="1">
              <a:off x="4497" y="3404"/>
              <a:ext cx="317"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01" name="Line 106">
              <a:extLst>
                <a:ext uri="{FF2B5EF4-FFF2-40B4-BE49-F238E27FC236}">
                  <a16:creationId xmlns:a16="http://schemas.microsoft.com/office/drawing/2014/main" id="{6008A9BD-C6AE-4317-9765-7C04E75AAE98}"/>
                </a:ext>
              </a:extLst>
            </p:cNvPr>
            <p:cNvSpPr>
              <a:spLocks noChangeShapeType="1"/>
            </p:cNvSpPr>
            <p:nvPr/>
          </p:nvSpPr>
          <p:spPr bwMode="auto">
            <a:xfrm flipV="1">
              <a:off x="5292" y="3164"/>
              <a:ext cx="0" cy="79"/>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02" name="Line 107">
              <a:extLst>
                <a:ext uri="{FF2B5EF4-FFF2-40B4-BE49-F238E27FC236}">
                  <a16:creationId xmlns:a16="http://schemas.microsoft.com/office/drawing/2014/main" id="{D5D60FAA-4A18-45DB-9D76-86BAFC2872D0}"/>
                </a:ext>
              </a:extLst>
            </p:cNvPr>
            <p:cNvSpPr>
              <a:spLocks noChangeShapeType="1"/>
            </p:cNvSpPr>
            <p:nvPr/>
          </p:nvSpPr>
          <p:spPr bwMode="auto">
            <a:xfrm flipV="1">
              <a:off x="4346" y="3648"/>
              <a:ext cx="0" cy="79"/>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03" name="Text Box 108">
              <a:extLst>
                <a:ext uri="{FF2B5EF4-FFF2-40B4-BE49-F238E27FC236}">
                  <a16:creationId xmlns:a16="http://schemas.microsoft.com/office/drawing/2014/main" id="{975C7870-C0C6-4C07-817D-6C776A9C8345}"/>
                </a:ext>
              </a:extLst>
            </p:cNvPr>
            <p:cNvSpPr txBox="1">
              <a:spLocks noChangeArrowheads="1"/>
            </p:cNvSpPr>
            <p:nvPr/>
          </p:nvSpPr>
          <p:spPr bwMode="auto">
            <a:xfrm>
              <a:off x="4126" y="3490"/>
              <a:ext cx="6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2"/>
                  </a:solidFill>
                  <a:latin typeface="Times New Roman" panose="02020603050405020304" pitchFamily="18" charset="0"/>
                  <a:ea typeface="宋体" panose="02010600030101010101" pitchFamily="2" charset="-122"/>
                </a:rPr>
                <a:t>(3,2)</a:t>
              </a:r>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89504" name="Text Box 109">
              <a:extLst>
                <a:ext uri="{FF2B5EF4-FFF2-40B4-BE49-F238E27FC236}">
                  <a16:creationId xmlns:a16="http://schemas.microsoft.com/office/drawing/2014/main" id="{2E163EE2-A74A-4AF1-98CA-E9AE8354CC48}"/>
                </a:ext>
              </a:extLst>
            </p:cNvPr>
            <p:cNvSpPr txBox="1">
              <a:spLocks noChangeArrowheads="1"/>
            </p:cNvSpPr>
            <p:nvPr/>
          </p:nvSpPr>
          <p:spPr bwMode="auto">
            <a:xfrm>
              <a:off x="4550" y="3419"/>
              <a:ext cx="7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latin typeface="Times New Roman" panose="02020603050405020304" pitchFamily="18" charset="0"/>
                  <a:ea typeface="宋体" panose="02010600030101010101" pitchFamily="2" charset="-122"/>
                </a:rPr>
                <a:t>(5,3)</a:t>
              </a:r>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89505" name="Line 110">
              <a:extLst>
                <a:ext uri="{FF2B5EF4-FFF2-40B4-BE49-F238E27FC236}">
                  <a16:creationId xmlns:a16="http://schemas.microsoft.com/office/drawing/2014/main" id="{39D38AC2-3755-43A3-9F95-DF0FFF92B2CC}"/>
                </a:ext>
              </a:extLst>
            </p:cNvPr>
            <p:cNvSpPr>
              <a:spLocks noChangeShapeType="1"/>
            </p:cNvSpPr>
            <p:nvPr/>
          </p:nvSpPr>
          <p:spPr bwMode="auto">
            <a:xfrm flipV="1">
              <a:off x="4822" y="3325"/>
              <a:ext cx="0" cy="79"/>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06" name="Line 111">
              <a:extLst>
                <a:ext uri="{FF2B5EF4-FFF2-40B4-BE49-F238E27FC236}">
                  <a16:creationId xmlns:a16="http://schemas.microsoft.com/office/drawing/2014/main" id="{57B8659F-4FCA-4D53-8E97-803A6181DAA5}"/>
                </a:ext>
              </a:extLst>
            </p:cNvPr>
            <p:cNvSpPr>
              <a:spLocks noChangeShapeType="1"/>
            </p:cNvSpPr>
            <p:nvPr/>
          </p:nvSpPr>
          <p:spPr bwMode="auto">
            <a:xfrm flipV="1">
              <a:off x="4971" y="3245"/>
              <a:ext cx="0" cy="79"/>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07" name="Line 112">
              <a:extLst>
                <a:ext uri="{FF2B5EF4-FFF2-40B4-BE49-F238E27FC236}">
                  <a16:creationId xmlns:a16="http://schemas.microsoft.com/office/drawing/2014/main" id="{0A89E1FE-1B41-46C3-AF17-9B58393CB45B}"/>
                </a:ext>
              </a:extLst>
            </p:cNvPr>
            <p:cNvSpPr>
              <a:spLocks noChangeShapeType="1"/>
            </p:cNvSpPr>
            <p:nvPr/>
          </p:nvSpPr>
          <p:spPr bwMode="auto">
            <a:xfrm>
              <a:off x="4346" y="3648"/>
              <a:ext cx="16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08" name="Line 113">
              <a:extLst>
                <a:ext uri="{FF2B5EF4-FFF2-40B4-BE49-F238E27FC236}">
                  <a16:creationId xmlns:a16="http://schemas.microsoft.com/office/drawing/2014/main" id="{3E6529DE-B91E-4E9A-B6E0-5A1D36768BB1}"/>
                </a:ext>
              </a:extLst>
            </p:cNvPr>
            <p:cNvSpPr>
              <a:spLocks noChangeShapeType="1"/>
            </p:cNvSpPr>
            <p:nvPr/>
          </p:nvSpPr>
          <p:spPr bwMode="auto">
            <a:xfrm flipV="1">
              <a:off x="4503" y="3410"/>
              <a:ext cx="0" cy="238"/>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09" name="Text Box 114">
              <a:extLst>
                <a:ext uri="{FF2B5EF4-FFF2-40B4-BE49-F238E27FC236}">
                  <a16:creationId xmlns:a16="http://schemas.microsoft.com/office/drawing/2014/main" id="{039209E8-DECC-429B-AEDB-ED18F84985B8}"/>
                </a:ext>
              </a:extLst>
            </p:cNvPr>
            <p:cNvSpPr txBox="1">
              <a:spLocks noChangeArrowheads="1"/>
            </p:cNvSpPr>
            <p:nvPr/>
          </p:nvSpPr>
          <p:spPr bwMode="auto">
            <a:xfrm>
              <a:off x="4311" y="3241"/>
              <a:ext cx="6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2"/>
                  </a:solidFill>
                  <a:latin typeface="Times New Roman" panose="02020603050405020304" pitchFamily="18" charset="0"/>
                  <a:ea typeface="宋体" panose="02010600030101010101" pitchFamily="2" charset="-122"/>
                </a:rPr>
                <a:t>(4,5)</a:t>
              </a:r>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89510" name="Text Box 115">
              <a:extLst>
                <a:ext uri="{FF2B5EF4-FFF2-40B4-BE49-F238E27FC236}">
                  <a16:creationId xmlns:a16="http://schemas.microsoft.com/office/drawing/2014/main" id="{3DE587F1-6658-4413-AAA6-89E8593A8B95}"/>
                </a:ext>
              </a:extLst>
            </p:cNvPr>
            <p:cNvSpPr txBox="1">
              <a:spLocks noChangeArrowheads="1"/>
            </p:cNvSpPr>
            <p:nvPr/>
          </p:nvSpPr>
          <p:spPr bwMode="auto">
            <a:xfrm>
              <a:off x="4577" y="3170"/>
              <a:ext cx="6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2"/>
                  </a:solidFill>
                  <a:latin typeface="Times New Roman" panose="02020603050405020304" pitchFamily="18" charset="0"/>
                  <a:ea typeface="宋体" panose="02010600030101010101" pitchFamily="2" charset="-122"/>
                </a:rPr>
                <a:t>(6,6)</a:t>
              </a:r>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89511" name="Line 116">
              <a:extLst>
                <a:ext uri="{FF2B5EF4-FFF2-40B4-BE49-F238E27FC236}">
                  <a16:creationId xmlns:a16="http://schemas.microsoft.com/office/drawing/2014/main" id="{4DE79196-01C3-4AD2-A21A-28FE4EF39E31}"/>
                </a:ext>
              </a:extLst>
            </p:cNvPr>
            <p:cNvSpPr>
              <a:spLocks noChangeShapeType="1"/>
            </p:cNvSpPr>
            <p:nvPr/>
          </p:nvSpPr>
          <p:spPr bwMode="auto">
            <a:xfrm>
              <a:off x="4814" y="3325"/>
              <a:ext cx="159"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12" name="Line 117">
              <a:extLst>
                <a:ext uri="{FF2B5EF4-FFF2-40B4-BE49-F238E27FC236}">
                  <a16:creationId xmlns:a16="http://schemas.microsoft.com/office/drawing/2014/main" id="{6B630D4E-9537-43F1-B492-3370ED114251}"/>
                </a:ext>
              </a:extLst>
            </p:cNvPr>
            <p:cNvSpPr>
              <a:spLocks noChangeShapeType="1"/>
            </p:cNvSpPr>
            <p:nvPr/>
          </p:nvSpPr>
          <p:spPr bwMode="auto">
            <a:xfrm flipV="1">
              <a:off x="4973" y="3246"/>
              <a:ext cx="317"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13" name="Line 118">
              <a:extLst>
                <a:ext uri="{FF2B5EF4-FFF2-40B4-BE49-F238E27FC236}">
                  <a16:creationId xmlns:a16="http://schemas.microsoft.com/office/drawing/2014/main" id="{5CEAA7DE-29F0-4E3C-91A0-355C01CC8BEB}"/>
                </a:ext>
              </a:extLst>
            </p:cNvPr>
            <p:cNvSpPr>
              <a:spLocks noChangeShapeType="1"/>
            </p:cNvSpPr>
            <p:nvPr/>
          </p:nvSpPr>
          <p:spPr bwMode="auto">
            <a:xfrm>
              <a:off x="5290" y="3166"/>
              <a:ext cx="424"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514" name="Text Box 119">
              <a:extLst>
                <a:ext uri="{FF2B5EF4-FFF2-40B4-BE49-F238E27FC236}">
                  <a16:creationId xmlns:a16="http://schemas.microsoft.com/office/drawing/2014/main" id="{7925AFBA-C4C1-45B7-9121-25C02F233A87}"/>
                </a:ext>
              </a:extLst>
            </p:cNvPr>
            <p:cNvSpPr txBox="1">
              <a:spLocks noChangeArrowheads="1"/>
            </p:cNvSpPr>
            <p:nvPr/>
          </p:nvSpPr>
          <p:spPr bwMode="auto">
            <a:xfrm>
              <a:off x="4714" y="3028"/>
              <a:ext cx="5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2"/>
                  </a:solidFill>
                  <a:latin typeface="Times New Roman" panose="02020603050405020304" pitchFamily="18" charset="0"/>
                  <a:ea typeface="宋体" panose="02010600030101010101" pitchFamily="2" charset="-122"/>
                </a:rPr>
                <a:t>(7,7)</a:t>
              </a:r>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89515" name="Text Box 120">
              <a:extLst>
                <a:ext uri="{FF2B5EF4-FFF2-40B4-BE49-F238E27FC236}">
                  <a16:creationId xmlns:a16="http://schemas.microsoft.com/office/drawing/2014/main" id="{5178EF96-7708-4FDB-8949-9CEA358B0924}"/>
                </a:ext>
              </a:extLst>
            </p:cNvPr>
            <p:cNvSpPr txBox="1">
              <a:spLocks noChangeArrowheads="1"/>
            </p:cNvSpPr>
            <p:nvPr/>
          </p:nvSpPr>
          <p:spPr bwMode="auto">
            <a:xfrm>
              <a:off x="5211" y="2956"/>
              <a:ext cx="5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2"/>
                  </a:solidFill>
                  <a:latin typeface="Times New Roman" panose="02020603050405020304" pitchFamily="18" charset="0"/>
                  <a:ea typeface="宋体" panose="02010600030101010101" pitchFamily="2" charset="-122"/>
                </a:rPr>
                <a:t>(9,8)</a:t>
              </a:r>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89516" name="Line 121">
              <a:extLst>
                <a:ext uri="{FF2B5EF4-FFF2-40B4-BE49-F238E27FC236}">
                  <a16:creationId xmlns:a16="http://schemas.microsoft.com/office/drawing/2014/main" id="{AB39417E-8ABF-4ADA-8D2C-3ECE87100C00}"/>
                </a:ext>
              </a:extLst>
            </p:cNvPr>
            <p:cNvSpPr>
              <a:spLocks noChangeShapeType="1"/>
            </p:cNvSpPr>
            <p:nvPr/>
          </p:nvSpPr>
          <p:spPr bwMode="auto">
            <a:xfrm flipV="1">
              <a:off x="4682" y="3574"/>
              <a:ext cx="0" cy="79"/>
            </a:xfrm>
            <a:prstGeom prst="line">
              <a:avLst/>
            </a:prstGeom>
            <a:noFill/>
            <a:ln w="28575" cap="rnd">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9452" name="Group 122">
            <a:extLst>
              <a:ext uri="{FF2B5EF4-FFF2-40B4-BE49-F238E27FC236}">
                <a16:creationId xmlns:a16="http://schemas.microsoft.com/office/drawing/2014/main" id="{B3B4034F-853C-4947-8FA3-CD4E48D576DB}"/>
              </a:ext>
            </a:extLst>
          </p:cNvPr>
          <p:cNvGrpSpPr>
            <a:grpSpLocks/>
          </p:cNvGrpSpPr>
          <p:nvPr/>
        </p:nvGrpSpPr>
        <p:grpSpPr bwMode="auto">
          <a:xfrm>
            <a:off x="5580063" y="1196975"/>
            <a:ext cx="3563937" cy="1416050"/>
            <a:chOff x="0" y="1842"/>
            <a:chExt cx="2127" cy="845"/>
          </a:xfrm>
        </p:grpSpPr>
        <p:grpSp>
          <p:nvGrpSpPr>
            <p:cNvPr id="189474" name="Group 123">
              <a:extLst>
                <a:ext uri="{FF2B5EF4-FFF2-40B4-BE49-F238E27FC236}">
                  <a16:creationId xmlns:a16="http://schemas.microsoft.com/office/drawing/2014/main" id="{B5D995B4-A3A6-4772-BC07-443BFC281E4E}"/>
                </a:ext>
              </a:extLst>
            </p:cNvPr>
            <p:cNvGrpSpPr>
              <a:grpSpLocks/>
            </p:cNvGrpSpPr>
            <p:nvPr/>
          </p:nvGrpSpPr>
          <p:grpSpPr bwMode="auto">
            <a:xfrm>
              <a:off x="0" y="1933"/>
              <a:ext cx="1565" cy="754"/>
              <a:chOff x="0" y="2724"/>
              <a:chExt cx="2109" cy="1016"/>
            </a:xfrm>
          </p:grpSpPr>
          <p:sp>
            <p:nvSpPr>
              <p:cNvPr id="189476" name="Line 124">
                <a:extLst>
                  <a:ext uri="{FF2B5EF4-FFF2-40B4-BE49-F238E27FC236}">
                    <a16:creationId xmlns:a16="http://schemas.microsoft.com/office/drawing/2014/main" id="{E57606B6-B7DC-46C6-A84B-C3B25B358E30}"/>
                  </a:ext>
                </a:extLst>
              </p:cNvPr>
              <p:cNvSpPr>
                <a:spLocks noChangeShapeType="1"/>
              </p:cNvSpPr>
              <p:nvPr/>
            </p:nvSpPr>
            <p:spPr bwMode="auto">
              <a:xfrm>
                <a:off x="0" y="3623"/>
                <a:ext cx="586" cy="0"/>
              </a:xfrm>
              <a:prstGeom prst="line">
                <a:avLst/>
              </a:prstGeom>
              <a:noFill/>
              <a:ln w="28575">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89477" name="Group 125">
                <a:extLst>
                  <a:ext uri="{FF2B5EF4-FFF2-40B4-BE49-F238E27FC236}">
                    <a16:creationId xmlns:a16="http://schemas.microsoft.com/office/drawing/2014/main" id="{16AB708E-23A7-4B52-B0A7-D0743B25A1BD}"/>
                  </a:ext>
                </a:extLst>
              </p:cNvPr>
              <p:cNvGrpSpPr>
                <a:grpSpLocks/>
              </p:cNvGrpSpPr>
              <p:nvPr/>
            </p:nvGrpSpPr>
            <p:grpSpPr bwMode="auto">
              <a:xfrm>
                <a:off x="68" y="2724"/>
                <a:ext cx="2041" cy="1016"/>
                <a:chOff x="68" y="2724"/>
                <a:chExt cx="2041" cy="1016"/>
              </a:xfrm>
            </p:grpSpPr>
            <p:sp>
              <p:nvSpPr>
                <p:cNvPr id="189478" name="Line 126">
                  <a:extLst>
                    <a:ext uri="{FF2B5EF4-FFF2-40B4-BE49-F238E27FC236}">
                      <a16:creationId xmlns:a16="http://schemas.microsoft.com/office/drawing/2014/main" id="{5C7AD0A1-6880-4C55-9F8E-9BE083647218}"/>
                    </a:ext>
                  </a:extLst>
                </p:cNvPr>
                <p:cNvSpPr>
                  <a:spLocks noChangeShapeType="1"/>
                </p:cNvSpPr>
                <p:nvPr/>
              </p:nvSpPr>
              <p:spPr bwMode="auto">
                <a:xfrm>
                  <a:off x="352" y="3271"/>
                  <a:ext cx="175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9479" name="Line 127">
                  <a:extLst>
                    <a:ext uri="{FF2B5EF4-FFF2-40B4-BE49-F238E27FC236}">
                      <a16:creationId xmlns:a16="http://schemas.microsoft.com/office/drawing/2014/main" id="{4A3BB5AE-FA49-4C17-845E-4A82DC749C5C}"/>
                    </a:ext>
                  </a:extLst>
                </p:cNvPr>
                <p:cNvSpPr>
                  <a:spLocks noChangeShapeType="1"/>
                </p:cNvSpPr>
                <p:nvPr/>
              </p:nvSpPr>
              <p:spPr bwMode="auto">
                <a:xfrm flipV="1">
                  <a:off x="586" y="2724"/>
                  <a:ext cx="0" cy="101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9480" name="Line 128">
                  <a:extLst>
                    <a:ext uri="{FF2B5EF4-FFF2-40B4-BE49-F238E27FC236}">
                      <a16:creationId xmlns:a16="http://schemas.microsoft.com/office/drawing/2014/main" id="{401B12A1-BA0A-44A2-B4FB-7AC40B8AC0E9}"/>
                    </a:ext>
                  </a:extLst>
                </p:cNvPr>
                <p:cNvSpPr>
                  <a:spLocks noChangeShapeType="1"/>
                </p:cNvSpPr>
                <p:nvPr/>
              </p:nvSpPr>
              <p:spPr bwMode="auto">
                <a:xfrm flipV="1">
                  <a:off x="586" y="3271"/>
                  <a:ext cx="0" cy="35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481" name="Line 129">
                  <a:extLst>
                    <a:ext uri="{FF2B5EF4-FFF2-40B4-BE49-F238E27FC236}">
                      <a16:creationId xmlns:a16="http://schemas.microsoft.com/office/drawing/2014/main" id="{08EC4184-B164-4DF3-89F5-90024D9988EB}"/>
                    </a:ext>
                  </a:extLst>
                </p:cNvPr>
                <p:cNvSpPr>
                  <a:spLocks noChangeShapeType="1"/>
                </p:cNvSpPr>
                <p:nvPr/>
              </p:nvSpPr>
              <p:spPr bwMode="auto">
                <a:xfrm flipV="1">
                  <a:off x="586" y="3271"/>
                  <a:ext cx="503"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482" name="Text Box 130">
                  <a:extLst>
                    <a:ext uri="{FF2B5EF4-FFF2-40B4-BE49-F238E27FC236}">
                      <a16:creationId xmlns:a16="http://schemas.microsoft.com/office/drawing/2014/main" id="{82380C0B-472F-4CDD-9D73-1033FFFFD63D}"/>
                    </a:ext>
                  </a:extLst>
                </p:cNvPr>
                <p:cNvSpPr txBox="1">
                  <a:spLocks noChangeArrowheads="1"/>
                </p:cNvSpPr>
                <p:nvPr/>
              </p:nvSpPr>
              <p:spPr bwMode="auto">
                <a:xfrm>
                  <a:off x="1875" y="3194"/>
                  <a:ext cx="234"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800" b="1">
                      <a:solidFill>
                        <a:schemeClr val="tx1"/>
                      </a:solidFill>
                      <a:latin typeface="Times New Roman" panose="02020603050405020304" pitchFamily="18" charset="0"/>
                      <a:ea typeface="宋体" panose="02010600030101010101" pitchFamily="2" charset="-122"/>
                    </a:rPr>
                    <a:t>x</a:t>
                  </a:r>
                </a:p>
              </p:txBody>
            </p:sp>
            <p:sp>
              <p:nvSpPr>
                <p:cNvPr id="189483" name="Text Box 131">
                  <a:extLst>
                    <a:ext uri="{FF2B5EF4-FFF2-40B4-BE49-F238E27FC236}">
                      <a16:creationId xmlns:a16="http://schemas.microsoft.com/office/drawing/2014/main" id="{6836760D-2076-4BFA-8E18-14F2A81F6706}"/>
                    </a:ext>
                  </a:extLst>
                </p:cNvPr>
                <p:cNvSpPr txBox="1">
                  <a:spLocks noChangeArrowheads="1"/>
                </p:cNvSpPr>
                <p:nvPr/>
              </p:nvSpPr>
              <p:spPr bwMode="auto">
                <a:xfrm>
                  <a:off x="68" y="2998"/>
                  <a:ext cx="58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2"/>
                      </a:solidFill>
                      <a:latin typeface="Times New Roman" panose="02020603050405020304" pitchFamily="18" charset="0"/>
                      <a:ea typeface="宋体" panose="02010600030101010101" pitchFamily="2" charset="-122"/>
                    </a:rPr>
                    <a:t>(0,0)</a:t>
                  </a:r>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89484" name="Line 132">
                  <a:extLst>
                    <a:ext uri="{FF2B5EF4-FFF2-40B4-BE49-F238E27FC236}">
                      <a16:creationId xmlns:a16="http://schemas.microsoft.com/office/drawing/2014/main" id="{A2237687-336E-4EFB-9375-94438EF7DB36}"/>
                    </a:ext>
                  </a:extLst>
                </p:cNvPr>
                <p:cNvSpPr>
                  <a:spLocks noChangeShapeType="1"/>
                </p:cNvSpPr>
                <p:nvPr/>
              </p:nvSpPr>
              <p:spPr bwMode="auto">
                <a:xfrm flipV="1">
                  <a:off x="1093" y="3154"/>
                  <a:ext cx="0" cy="117"/>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485" name="Line 133">
                  <a:extLst>
                    <a:ext uri="{FF2B5EF4-FFF2-40B4-BE49-F238E27FC236}">
                      <a16:creationId xmlns:a16="http://schemas.microsoft.com/office/drawing/2014/main" id="{01C83D49-F195-4538-AC54-B1E6D8B7A8FB}"/>
                    </a:ext>
                  </a:extLst>
                </p:cNvPr>
                <p:cNvSpPr>
                  <a:spLocks noChangeShapeType="1"/>
                </p:cNvSpPr>
                <p:nvPr/>
              </p:nvSpPr>
              <p:spPr bwMode="auto">
                <a:xfrm>
                  <a:off x="1093" y="3154"/>
                  <a:ext cx="703"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486" name="Text Box 134">
                  <a:extLst>
                    <a:ext uri="{FF2B5EF4-FFF2-40B4-BE49-F238E27FC236}">
                      <a16:creationId xmlns:a16="http://schemas.microsoft.com/office/drawing/2014/main" id="{8B73C6AB-0BAD-4419-A46B-22A5A46F4FCF}"/>
                    </a:ext>
                  </a:extLst>
                </p:cNvPr>
                <p:cNvSpPr txBox="1">
                  <a:spLocks noChangeArrowheads="1"/>
                </p:cNvSpPr>
                <p:nvPr/>
              </p:nvSpPr>
              <p:spPr bwMode="auto">
                <a:xfrm>
                  <a:off x="852" y="2907"/>
                  <a:ext cx="546"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2"/>
                      </a:solidFill>
                      <a:latin typeface="Times New Roman" panose="02020603050405020304" pitchFamily="18" charset="0"/>
                      <a:ea typeface="宋体" panose="02010600030101010101" pitchFamily="2" charset="-122"/>
                    </a:rPr>
                    <a:t>(2,1)</a:t>
                  </a:r>
                  <a:endParaRPr kumimoji="1" lang="en-US" altLang="zh-CN" sz="2000" b="1">
                    <a:solidFill>
                      <a:schemeClr val="tx1"/>
                    </a:solidFill>
                    <a:latin typeface="Times New Roman" panose="02020603050405020304" pitchFamily="18" charset="0"/>
                    <a:ea typeface="宋体" panose="02010600030101010101" pitchFamily="2" charset="-122"/>
                  </a:endParaRPr>
                </a:p>
              </p:txBody>
            </p:sp>
          </p:grpSp>
        </p:grpSp>
        <p:sp>
          <p:nvSpPr>
            <p:cNvPr id="189475" name="Text Box 135">
              <a:extLst>
                <a:ext uri="{FF2B5EF4-FFF2-40B4-BE49-F238E27FC236}">
                  <a16:creationId xmlns:a16="http://schemas.microsoft.com/office/drawing/2014/main" id="{799EDFEB-C38B-4DDE-BBA3-95E2FF64B817}"/>
                </a:ext>
              </a:extLst>
            </p:cNvPr>
            <p:cNvSpPr txBox="1">
              <a:spLocks noChangeArrowheads="1"/>
            </p:cNvSpPr>
            <p:nvPr/>
          </p:nvSpPr>
          <p:spPr bwMode="auto">
            <a:xfrm>
              <a:off x="476" y="1842"/>
              <a:ext cx="1651"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1"/>
                  </a:solidFill>
                  <a:latin typeface="Times New Roman" panose="02020603050405020304" pitchFamily="18" charset="0"/>
                  <a:ea typeface="宋体" panose="02010600030101010101" pitchFamily="2" charset="-122"/>
                </a:rPr>
                <a:t>m(3,x)</a:t>
              </a:r>
            </a:p>
          </p:txBody>
        </p:sp>
      </p:grpSp>
      <p:grpSp>
        <p:nvGrpSpPr>
          <p:cNvPr id="189453" name="Group 136">
            <a:extLst>
              <a:ext uri="{FF2B5EF4-FFF2-40B4-BE49-F238E27FC236}">
                <a16:creationId xmlns:a16="http://schemas.microsoft.com/office/drawing/2014/main" id="{F4BDACD1-492E-4ED3-A0F3-2FB77742C350}"/>
              </a:ext>
            </a:extLst>
          </p:cNvPr>
          <p:cNvGrpSpPr>
            <a:grpSpLocks/>
          </p:cNvGrpSpPr>
          <p:nvPr/>
        </p:nvGrpSpPr>
        <p:grpSpPr bwMode="auto">
          <a:xfrm>
            <a:off x="0" y="4826000"/>
            <a:ext cx="3059113" cy="2032000"/>
            <a:chOff x="2812" y="1842"/>
            <a:chExt cx="2948" cy="1958"/>
          </a:xfrm>
        </p:grpSpPr>
        <p:sp>
          <p:nvSpPr>
            <p:cNvPr id="189454" name="Text Box 137">
              <a:extLst>
                <a:ext uri="{FF2B5EF4-FFF2-40B4-BE49-F238E27FC236}">
                  <a16:creationId xmlns:a16="http://schemas.microsoft.com/office/drawing/2014/main" id="{07EBD7C6-9D23-4DE6-B656-CFDBF5CBF13E}"/>
                </a:ext>
              </a:extLst>
            </p:cNvPr>
            <p:cNvSpPr txBox="1">
              <a:spLocks noChangeArrowheads="1"/>
            </p:cNvSpPr>
            <p:nvPr/>
          </p:nvSpPr>
          <p:spPr bwMode="auto">
            <a:xfrm>
              <a:off x="5459" y="3154"/>
              <a:ext cx="301"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800" b="1">
                  <a:solidFill>
                    <a:schemeClr val="tx1"/>
                  </a:solidFill>
                  <a:latin typeface="Times New Roman" panose="02020603050405020304" pitchFamily="18" charset="0"/>
                  <a:ea typeface="宋体" panose="02010600030101010101" pitchFamily="2" charset="-122"/>
                </a:rPr>
                <a:t>x</a:t>
              </a:r>
            </a:p>
          </p:txBody>
        </p:sp>
        <p:grpSp>
          <p:nvGrpSpPr>
            <p:cNvPr id="189455" name="Group 138">
              <a:extLst>
                <a:ext uri="{FF2B5EF4-FFF2-40B4-BE49-F238E27FC236}">
                  <a16:creationId xmlns:a16="http://schemas.microsoft.com/office/drawing/2014/main" id="{F76CF75C-4C92-4A4B-8A12-429671450EAF}"/>
                </a:ext>
              </a:extLst>
            </p:cNvPr>
            <p:cNvGrpSpPr>
              <a:grpSpLocks/>
            </p:cNvGrpSpPr>
            <p:nvPr/>
          </p:nvGrpSpPr>
          <p:grpSpPr bwMode="auto">
            <a:xfrm>
              <a:off x="2812" y="1842"/>
              <a:ext cx="2948" cy="1958"/>
              <a:chOff x="2812" y="1842"/>
              <a:chExt cx="2948" cy="1958"/>
            </a:xfrm>
          </p:grpSpPr>
          <p:sp>
            <p:nvSpPr>
              <p:cNvPr id="189456" name="Line 139">
                <a:extLst>
                  <a:ext uri="{FF2B5EF4-FFF2-40B4-BE49-F238E27FC236}">
                    <a16:creationId xmlns:a16="http://schemas.microsoft.com/office/drawing/2014/main" id="{BAB6BB6B-58D5-4272-B8C5-86FF17F24D7A}"/>
                  </a:ext>
                </a:extLst>
              </p:cNvPr>
              <p:cNvSpPr>
                <a:spLocks noChangeShapeType="1"/>
              </p:cNvSpPr>
              <p:nvPr/>
            </p:nvSpPr>
            <p:spPr bwMode="auto">
              <a:xfrm>
                <a:off x="2876" y="3211"/>
                <a:ext cx="2811"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89457" name="Group 140">
                <a:extLst>
                  <a:ext uri="{FF2B5EF4-FFF2-40B4-BE49-F238E27FC236}">
                    <a16:creationId xmlns:a16="http://schemas.microsoft.com/office/drawing/2014/main" id="{49DDF9E8-4110-43A2-A345-75E5FD5D6772}"/>
                  </a:ext>
                </a:extLst>
              </p:cNvPr>
              <p:cNvGrpSpPr>
                <a:grpSpLocks/>
              </p:cNvGrpSpPr>
              <p:nvPr/>
            </p:nvGrpSpPr>
            <p:grpSpPr bwMode="auto">
              <a:xfrm>
                <a:off x="2812" y="1842"/>
                <a:ext cx="2948" cy="1958"/>
                <a:chOff x="2812" y="1842"/>
                <a:chExt cx="2948" cy="1958"/>
              </a:xfrm>
            </p:grpSpPr>
            <p:grpSp>
              <p:nvGrpSpPr>
                <p:cNvPr id="189458" name="Group 141">
                  <a:extLst>
                    <a:ext uri="{FF2B5EF4-FFF2-40B4-BE49-F238E27FC236}">
                      <a16:creationId xmlns:a16="http://schemas.microsoft.com/office/drawing/2014/main" id="{C1B6E895-18A5-4EF1-A61C-1FECDF5D76CA}"/>
                    </a:ext>
                  </a:extLst>
                </p:cNvPr>
                <p:cNvGrpSpPr>
                  <a:grpSpLocks/>
                </p:cNvGrpSpPr>
                <p:nvPr/>
              </p:nvGrpSpPr>
              <p:grpSpPr bwMode="auto">
                <a:xfrm>
                  <a:off x="2812" y="1842"/>
                  <a:ext cx="2813" cy="1958"/>
                  <a:chOff x="2812" y="1842"/>
                  <a:chExt cx="2813" cy="1958"/>
                </a:xfrm>
              </p:grpSpPr>
              <p:sp>
                <p:nvSpPr>
                  <p:cNvPr id="189460" name="Line 142">
                    <a:extLst>
                      <a:ext uri="{FF2B5EF4-FFF2-40B4-BE49-F238E27FC236}">
                        <a16:creationId xmlns:a16="http://schemas.microsoft.com/office/drawing/2014/main" id="{69C1C615-16D6-4D8F-8839-AA4958C6CFE9}"/>
                      </a:ext>
                    </a:extLst>
                  </p:cNvPr>
                  <p:cNvSpPr>
                    <a:spLocks noChangeShapeType="1"/>
                  </p:cNvSpPr>
                  <p:nvPr/>
                </p:nvSpPr>
                <p:spPr bwMode="auto">
                  <a:xfrm flipV="1">
                    <a:off x="3481" y="1842"/>
                    <a:ext cx="0" cy="195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9461" name="Line 143">
                    <a:extLst>
                      <a:ext uri="{FF2B5EF4-FFF2-40B4-BE49-F238E27FC236}">
                        <a16:creationId xmlns:a16="http://schemas.microsoft.com/office/drawing/2014/main" id="{F04BAD90-F5A0-4434-8360-768BE3006694}"/>
                      </a:ext>
                    </a:extLst>
                  </p:cNvPr>
                  <p:cNvSpPr>
                    <a:spLocks noChangeShapeType="1"/>
                  </p:cNvSpPr>
                  <p:nvPr/>
                </p:nvSpPr>
                <p:spPr bwMode="auto">
                  <a:xfrm>
                    <a:off x="2876" y="3663"/>
                    <a:ext cx="602" cy="0"/>
                  </a:xfrm>
                  <a:prstGeom prst="line">
                    <a:avLst/>
                  </a:prstGeom>
                  <a:noFill/>
                  <a:ln w="28575">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462" name="Line 144">
                    <a:extLst>
                      <a:ext uri="{FF2B5EF4-FFF2-40B4-BE49-F238E27FC236}">
                        <a16:creationId xmlns:a16="http://schemas.microsoft.com/office/drawing/2014/main" id="{19C7AB26-33AE-4D8B-8737-99B5A028B41F}"/>
                      </a:ext>
                    </a:extLst>
                  </p:cNvPr>
                  <p:cNvSpPr>
                    <a:spLocks noChangeShapeType="1"/>
                  </p:cNvSpPr>
                  <p:nvPr/>
                </p:nvSpPr>
                <p:spPr bwMode="auto">
                  <a:xfrm flipV="1">
                    <a:off x="3478" y="3211"/>
                    <a:ext cx="0" cy="45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463" name="Line 145">
                    <a:extLst>
                      <a:ext uri="{FF2B5EF4-FFF2-40B4-BE49-F238E27FC236}">
                        <a16:creationId xmlns:a16="http://schemas.microsoft.com/office/drawing/2014/main" id="{646B4572-BFC4-415B-BEDA-483419242B76}"/>
                      </a:ext>
                    </a:extLst>
                  </p:cNvPr>
                  <p:cNvSpPr>
                    <a:spLocks noChangeShapeType="1"/>
                  </p:cNvSpPr>
                  <p:nvPr/>
                </p:nvSpPr>
                <p:spPr bwMode="auto">
                  <a:xfrm flipV="1">
                    <a:off x="3478" y="3211"/>
                    <a:ext cx="647"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464" name="Text Box 146">
                    <a:extLst>
                      <a:ext uri="{FF2B5EF4-FFF2-40B4-BE49-F238E27FC236}">
                        <a16:creationId xmlns:a16="http://schemas.microsoft.com/office/drawing/2014/main" id="{EDB77E9E-44C7-4FF3-A99C-90BAADE25EF0}"/>
                      </a:ext>
                    </a:extLst>
                  </p:cNvPr>
                  <p:cNvSpPr txBox="1">
                    <a:spLocks noChangeArrowheads="1"/>
                  </p:cNvSpPr>
                  <p:nvPr/>
                </p:nvSpPr>
                <p:spPr bwMode="auto">
                  <a:xfrm>
                    <a:off x="2812" y="2861"/>
                    <a:ext cx="1066"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2"/>
                        </a:solidFill>
                        <a:latin typeface="Times New Roman" panose="02020603050405020304" pitchFamily="18" charset="0"/>
                        <a:ea typeface="宋体" panose="02010600030101010101" pitchFamily="2" charset="-122"/>
                      </a:rPr>
                      <a:t>(0,0)</a:t>
                    </a:r>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89465" name="Line 147">
                    <a:extLst>
                      <a:ext uri="{FF2B5EF4-FFF2-40B4-BE49-F238E27FC236}">
                        <a16:creationId xmlns:a16="http://schemas.microsoft.com/office/drawing/2014/main" id="{9126CB7B-81A5-4931-8E0C-7BFDF8C762C6}"/>
                      </a:ext>
                    </a:extLst>
                  </p:cNvPr>
                  <p:cNvSpPr>
                    <a:spLocks noChangeShapeType="1"/>
                  </p:cNvSpPr>
                  <p:nvPr/>
                </p:nvSpPr>
                <p:spPr bwMode="auto">
                  <a:xfrm flipV="1">
                    <a:off x="4130" y="3061"/>
                    <a:ext cx="0" cy="15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466" name="Line 148">
                    <a:extLst>
                      <a:ext uri="{FF2B5EF4-FFF2-40B4-BE49-F238E27FC236}">
                        <a16:creationId xmlns:a16="http://schemas.microsoft.com/office/drawing/2014/main" id="{098D6D04-F83C-4BAC-BEB2-04C6CDC8FEE1}"/>
                      </a:ext>
                    </a:extLst>
                  </p:cNvPr>
                  <p:cNvSpPr>
                    <a:spLocks noChangeShapeType="1"/>
                  </p:cNvSpPr>
                  <p:nvPr/>
                </p:nvSpPr>
                <p:spPr bwMode="auto">
                  <a:xfrm>
                    <a:off x="4130" y="3061"/>
                    <a:ext cx="302"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467" name="Text Box 149">
                    <a:extLst>
                      <a:ext uri="{FF2B5EF4-FFF2-40B4-BE49-F238E27FC236}">
                        <a16:creationId xmlns:a16="http://schemas.microsoft.com/office/drawing/2014/main" id="{111BC394-C99E-48C4-BB4C-C39AEE842E88}"/>
                      </a:ext>
                    </a:extLst>
                  </p:cNvPr>
                  <p:cNvSpPr txBox="1">
                    <a:spLocks noChangeArrowheads="1"/>
                  </p:cNvSpPr>
                  <p:nvPr/>
                </p:nvSpPr>
                <p:spPr bwMode="auto">
                  <a:xfrm>
                    <a:off x="3788" y="2793"/>
                    <a:ext cx="999"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2"/>
                        </a:solidFill>
                        <a:latin typeface="Times New Roman" panose="02020603050405020304" pitchFamily="18" charset="0"/>
                        <a:ea typeface="宋体" panose="02010600030101010101" pitchFamily="2" charset="-122"/>
                      </a:rPr>
                      <a:t>(2,1)</a:t>
                    </a:r>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89468" name="Text Box 150">
                    <a:extLst>
                      <a:ext uri="{FF2B5EF4-FFF2-40B4-BE49-F238E27FC236}">
                        <a16:creationId xmlns:a16="http://schemas.microsoft.com/office/drawing/2014/main" id="{90C518E4-EC65-43B4-945C-5251B994FF62}"/>
                      </a:ext>
                    </a:extLst>
                  </p:cNvPr>
                  <p:cNvSpPr txBox="1">
                    <a:spLocks noChangeArrowheads="1"/>
                  </p:cNvSpPr>
                  <p:nvPr/>
                </p:nvSpPr>
                <p:spPr bwMode="auto">
                  <a:xfrm>
                    <a:off x="3503" y="1842"/>
                    <a:ext cx="1735"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1"/>
                        </a:solidFill>
                        <a:latin typeface="Times New Roman" panose="02020603050405020304" pitchFamily="18" charset="0"/>
                        <a:ea typeface="宋体" panose="02010600030101010101" pitchFamily="2" charset="-122"/>
                      </a:rPr>
                      <a:t>m(2,x)</a:t>
                    </a:r>
                  </a:p>
                </p:txBody>
              </p:sp>
              <p:sp>
                <p:nvSpPr>
                  <p:cNvPr id="189469" name="Line 151">
                    <a:extLst>
                      <a:ext uri="{FF2B5EF4-FFF2-40B4-BE49-F238E27FC236}">
                        <a16:creationId xmlns:a16="http://schemas.microsoft.com/office/drawing/2014/main" id="{E1FD23DC-C853-4CBC-AC29-A56F647D6253}"/>
                      </a:ext>
                    </a:extLst>
                  </p:cNvPr>
                  <p:cNvSpPr>
                    <a:spLocks noChangeShapeType="1"/>
                  </p:cNvSpPr>
                  <p:nvPr/>
                </p:nvSpPr>
                <p:spPr bwMode="auto">
                  <a:xfrm>
                    <a:off x="5073" y="2732"/>
                    <a:ext cx="552"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470" name="Line 152">
                    <a:extLst>
                      <a:ext uri="{FF2B5EF4-FFF2-40B4-BE49-F238E27FC236}">
                        <a16:creationId xmlns:a16="http://schemas.microsoft.com/office/drawing/2014/main" id="{E74372F9-6C47-4DDE-84C3-D5787B334AA4}"/>
                      </a:ext>
                    </a:extLst>
                  </p:cNvPr>
                  <p:cNvSpPr>
                    <a:spLocks noChangeShapeType="1"/>
                  </p:cNvSpPr>
                  <p:nvPr/>
                </p:nvSpPr>
                <p:spPr bwMode="auto">
                  <a:xfrm flipV="1">
                    <a:off x="4432" y="2894"/>
                    <a:ext cx="647"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471" name="Line 153">
                    <a:extLst>
                      <a:ext uri="{FF2B5EF4-FFF2-40B4-BE49-F238E27FC236}">
                        <a16:creationId xmlns:a16="http://schemas.microsoft.com/office/drawing/2014/main" id="{99AC4B7A-2F68-4683-9231-A64EAB63A5A3}"/>
                      </a:ext>
                    </a:extLst>
                  </p:cNvPr>
                  <p:cNvSpPr>
                    <a:spLocks noChangeShapeType="1"/>
                  </p:cNvSpPr>
                  <p:nvPr/>
                </p:nvSpPr>
                <p:spPr bwMode="auto">
                  <a:xfrm flipV="1">
                    <a:off x="5084" y="2732"/>
                    <a:ext cx="0" cy="151"/>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472" name="Line 154">
                    <a:extLst>
                      <a:ext uri="{FF2B5EF4-FFF2-40B4-BE49-F238E27FC236}">
                        <a16:creationId xmlns:a16="http://schemas.microsoft.com/office/drawing/2014/main" id="{E4D8330D-3692-4156-9F02-62CBC7935B9E}"/>
                      </a:ext>
                    </a:extLst>
                  </p:cNvPr>
                  <p:cNvSpPr>
                    <a:spLocks noChangeShapeType="1"/>
                  </p:cNvSpPr>
                  <p:nvPr/>
                </p:nvSpPr>
                <p:spPr bwMode="auto">
                  <a:xfrm flipV="1">
                    <a:off x="4445" y="2905"/>
                    <a:ext cx="0" cy="15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473" name="Text Box 155">
                    <a:extLst>
                      <a:ext uri="{FF2B5EF4-FFF2-40B4-BE49-F238E27FC236}">
                        <a16:creationId xmlns:a16="http://schemas.microsoft.com/office/drawing/2014/main" id="{3E7B265A-C04F-4609-8843-C28D4CF0B715}"/>
                      </a:ext>
                    </a:extLst>
                  </p:cNvPr>
                  <p:cNvSpPr txBox="1">
                    <a:spLocks noChangeArrowheads="1"/>
                  </p:cNvSpPr>
                  <p:nvPr/>
                </p:nvSpPr>
                <p:spPr bwMode="auto">
                  <a:xfrm>
                    <a:off x="4181" y="2558"/>
                    <a:ext cx="1195"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2"/>
                        </a:solidFill>
                        <a:latin typeface="Times New Roman" panose="02020603050405020304" pitchFamily="18" charset="0"/>
                        <a:ea typeface="宋体" panose="02010600030101010101" pitchFamily="2" charset="-122"/>
                      </a:rPr>
                      <a:t>(3,2)</a:t>
                    </a:r>
                    <a:endParaRPr kumimoji="1" lang="en-US" altLang="zh-CN" sz="2000" b="1">
                      <a:solidFill>
                        <a:schemeClr val="tx1"/>
                      </a:solidFill>
                      <a:latin typeface="Times New Roman" panose="02020603050405020304" pitchFamily="18" charset="0"/>
                      <a:ea typeface="宋体" panose="02010600030101010101" pitchFamily="2" charset="-122"/>
                    </a:endParaRPr>
                  </a:p>
                </p:txBody>
              </p:sp>
            </p:grpSp>
            <p:sp>
              <p:nvSpPr>
                <p:cNvPr id="189459" name="Text Box 156">
                  <a:extLst>
                    <a:ext uri="{FF2B5EF4-FFF2-40B4-BE49-F238E27FC236}">
                      <a16:creationId xmlns:a16="http://schemas.microsoft.com/office/drawing/2014/main" id="{7099947A-3E3B-4294-B8AB-95D0B74100BE}"/>
                    </a:ext>
                  </a:extLst>
                </p:cNvPr>
                <p:cNvSpPr txBox="1">
                  <a:spLocks noChangeArrowheads="1"/>
                </p:cNvSpPr>
                <p:nvPr/>
              </p:nvSpPr>
              <p:spPr bwMode="auto">
                <a:xfrm>
                  <a:off x="4890" y="2410"/>
                  <a:ext cx="870"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000" b="1">
                      <a:solidFill>
                        <a:schemeClr val="tx2"/>
                      </a:solidFill>
                      <a:latin typeface="Times New Roman" panose="02020603050405020304" pitchFamily="18" charset="0"/>
                      <a:ea typeface="宋体" panose="02010600030101010101" pitchFamily="2" charset="-122"/>
                    </a:rPr>
                    <a:t>(5,3)</a:t>
                  </a:r>
                  <a:endParaRPr kumimoji="1" lang="en-US" altLang="zh-CN" sz="2000" b="1">
                    <a:solidFill>
                      <a:schemeClr val="tx1"/>
                    </a:solidFill>
                    <a:latin typeface="Times New Roman" panose="02020603050405020304" pitchFamily="18" charset="0"/>
                    <a:ea typeface="宋体" panose="02010600030101010101" pitchFamily="2" charset="-122"/>
                  </a:endParaRPr>
                </a:p>
              </p:txBody>
            </p:sp>
          </p:grpSp>
        </p:grpSp>
      </p:grpSp>
    </p:spTree>
  </p:cSld>
  <p:clrMapOvr>
    <a:masterClrMapping/>
  </p:clrMapOvr>
  <p:transition>
    <p:random/>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A02AB688-0501-4830-B125-AA02959844E9}"/>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B768FFFF-37FB-4576-BF50-B792415E8F59}" type="slidenum">
              <a:rPr lang="zh-CN" altLang="en-US">
                <a:solidFill>
                  <a:schemeClr val="tx1"/>
                </a:solidFill>
                <a:latin typeface="Times New Roman" panose="02020603050405020304" pitchFamily="18" charset="0"/>
                <a:ea typeface="宋体" panose="02010600030101010101" pitchFamily="2" charset="-122"/>
              </a:rPr>
              <a:pPr eaLnBrk="1" hangingPunct="1"/>
              <a:t>119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12674" name="Rectangle 2">
            <a:extLst>
              <a:ext uri="{FF2B5EF4-FFF2-40B4-BE49-F238E27FC236}">
                <a16:creationId xmlns:a16="http://schemas.microsoft.com/office/drawing/2014/main" id="{3FBDBCC0-1522-4F09-90C8-39C9BC6488E8}"/>
              </a:ext>
            </a:extLst>
          </p:cNvPr>
          <p:cNvSpPr>
            <a:spLocks noGrp="1" noChangeArrowheads="1"/>
          </p:cNvSpPr>
          <p:nvPr>
            <p:ph type="title"/>
          </p:nvPr>
        </p:nvSpPr>
        <p:spPr>
          <a:xfrm>
            <a:off x="685800" y="0"/>
            <a:ext cx="7772400" cy="1143000"/>
          </a:xfrm>
        </p:spPr>
        <p:txBody>
          <a:bodyPr/>
          <a:lstStyle/>
          <a:p>
            <a:pPr eaLnBrk="1" hangingPunct="1">
              <a:defRPr/>
            </a:pPr>
            <a:r>
              <a:rPr lang="en-US" altLang="en-US" sz="4000">
                <a:effectLst>
                  <a:outerShdw blurRad="38100" dist="38100" dir="2700000" algn="tl">
                    <a:srgbClr val="C0C0C0"/>
                  </a:outerShdw>
                </a:effectLst>
                <a:ea typeface="黑体" pitchFamily="2" charset="-122"/>
              </a:rPr>
              <a:t>算法改进</a:t>
            </a:r>
            <a:endParaRPr lang="zh-CN" altLang="en-US" sz="4000">
              <a:effectLst>
                <a:outerShdw blurRad="38100" dist="38100" dir="2700000" algn="tl">
                  <a:srgbClr val="C0C0C0"/>
                </a:outerShdw>
              </a:effectLst>
              <a:ea typeface="黑体" pitchFamily="2" charset="-122"/>
            </a:endParaRPr>
          </a:p>
        </p:txBody>
      </p:sp>
      <p:sp>
        <p:nvSpPr>
          <p:cNvPr id="190468" name="Text Box 3">
            <a:extLst>
              <a:ext uri="{FF2B5EF4-FFF2-40B4-BE49-F238E27FC236}">
                <a16:creationId xmlns:a16="http://schemas.microsoft.com/office/drawing/2014/main" id="{497463DC-74F9-4390-B492-AD8E7E4EA6DA}"/>
              </a:ext>
            </a:extLst>
          </p:cNvPr>
          <p:cNvSpPr txBox="1">
            <a:spLocks noChangeArrowheads="1"/>
          </p:cNvSpPr>
          <p:nvPr/>
        </p:nvSpPr>
        <p:spPr bwMode="auto">
          <a:xfrm>
            <a:off x="250825" y="1052513"/>
            <a:ext cx="8516938"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buFontTx/>
              <a:buChar char="•"/>
            </a:pPr>
            <a:r>
              <a:rPr lang="zh-CN" altLang="en-US" sz="2400">
                <a:solidFill>
                  <a:schemeClr val="tx1"/>
                </a:solidFill>
                <a:ea typeface="楷体_GB2312" panose="02010609030101010101" pitchFamily="49" charset="-122"/>
              </a:rPr>
              <a:t>函数</a:t>
            </a:r>
            <a:r>
              <a:rPr lang="en-US" altLang="zh-CN" sz="2400">
                <a:solidFill>
                  <a:schemeClr val="tx1"/>
                </a:solidFill>
                <a:ea typeface="楷体_GB2312" panose="02010609030101010101" pitchFamily="49" charset="-122"/>
              </a:rPr>
              <a:t>m(i,j)</a:t>
            </a:r>
            <a:r>
              <a:rPr lang="zh-CN" altLang="en-US" sz="2400">
                <a:solidFill>
                  <a:schemeClr val="tx1"/>
                </a:solidFill>
                <a:ea typeface="楷体_GB2312" panose="02010609030101010101" pitchFamily="49" charset="-122"/>
              </a:rPr>
              <a:t>是由函数</a:t>
            </a:r>
            <a:r>
              <a:rPr lang="en-US" altLang="zh-CN" sz="2400">
                <a:solidFill>
                  <a:schemeClr val="tx1"/>
                </a:solidFill>
                <a:ea typeface="楷体_GB2312" panose="02010609030101010101" pitchFamily="49" charset="-122"/>
              </a:rPr>
              <a:t>m(i+1,j)</a:t>
            </a:r>
            <a:r>
              <a:rPr lang="zh-CN" altLang="en-US" sz="2400">
                <a:solidFill>
                  <a:schemeClr val="tx1"/>
                </a:solidFill>
                <a:ea typeface="楷体_GB2312" panose="02010609030101010101" pitchFamily="49" charset="-122"/>
              </a:rPr>
              <a:t>与函数</a:t>
            </a:r>
            <a:r>
              <a:rPr lang="en-US" altLang="zh-CN" sz="2400">
                <a:solidFill>
                  <a:schemeClr val="tx1"/>
                </a:solidFill>
                <a:ea typeface="楷体_GB2312" panose="02010609030101010101" pitchFamily="49" charset="-122"/>
              </a:rPr>
              <a:t>m(i+1,j-wi)+vi</a:t>
            </a:r>
            <a:r>
              <a:rPr lang="zh-CN" altLang="en-US" sz="2400">
                <a:solidFill>
                  <a:schemeClr val="tx1"/>
                </a:solidFill>
                <a:ea typeface="楷体_GB2312" panose="02010609030101010101" pitchFamily="49" charset="-122"/>
              </a:rPr>
              <a:t>作</a:t>
            </a:r>
            <a:r>
              <a:rPr lang="en-US" altLang="zh-CN" sz="2400">
                <a:solidFill>
                  <a:schemeClr val="tx1"/>
                </a:solidFill>
                <a:ea typeface="楷体_GB2312" panose="02010609030101010101" pitchFamily="49" charset="-122"/>
              </a:rPr>
              <a:t>max</a:t>
            </a:r>
            <a:r>
              <a:rPr lang="zh-CN" altLang="en-US" sz="2400">
                <a:solidFill>
                  <a:schemeClr val="tx1"/>
                </a:solidFill>
                <a:ea typeface="楷体_GB2312" panose="02010609030101010101" pitchFamily="49" charset="-122"/>
              </a:rPr>
              <a:t>运算得到的。因此，函数</a:t>
            </a:r>
            <a:r>
              <a:rPr lang="en-US" altLang="zh-CN" sz="2400">
                <a:solidFill>
                  <a:schemeClr val="tx1"/>
                </a:solidFill>
                <a:ea typeface="楷体_GB2312" panose="02010609030101010101" pitchFamily="49" charset="-122"/>
              </a:rPr>
              <a:t>m(i,j)</a:t>
            </a:r>
            <a:r>
              <a:rPr lang="zh-CN" altLang="en-US" sz="2400">
                <a:solidFill>
                  <a:schemeClr val="tx1"/>
                </a:solidFill>
                <a:ea typeface="楷体_GB2312" panose="02010609030101010101" pitchFamily="49" charset="-122"/>
              </a:rPr>
              <a:t>的全部跳跃点包含于函数</a:t>
            </a:r>
            <a:r>
              <a:rPr lang="en-US" altLang="zh-CN" sz="2400">
                <a:solidFill>
                  <a:schemeClr val="tx1"/>
                </a:solidFill>
                <a:ea typeface="楷体_GB2312" panose="02010609030101010101" pitchFamily="49" charset="-122"/>
              </a:rPr>
              <a:t>m(i+1</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的跳跃点集</a:t>
            </a:r>
            <a:r>
              <a:rPr lang="en-US" altLang="zh-CN" sz="2400">
                <a:solidFill>
                  <a:schemeClr val="tx1"/>
                </a:solidFill>
                <a:ea typeface="楷体_GB2312" panose="02010609030101010101" pitchFamily="49" charset="-122"/>
              </a:rPr>
              <a:t>p[i+1]</a:t>
            </a:r>
            <a:r>
              <a:rPr lang="zh-CN" altLang="en-US" sz="2400">
                <a:solidFill>
                  <a:schemeClr val="tx1"/>
                </a:solidFill>
                <a:ea typeface="楷体_GB2312" panose="02010609030101010101" pitchFamily="49" charset="-122"/>
              </a:rPr>
              <a:t>与函数</a:t>
            </a:r>
            <a:r>
              <a:rPr lang="en-US" altLang="zh-CN" sz="2400">
                <a:solidFill>
                  <a:schemeClr val="tx1"/>
                </a:solidFill>
                <a:ea typeface="楷体_GB2312" panose="02010609030101010101" pitchFamily="49" charset="-122"/>
              </a:rPr>
              <a:t>m(i+1</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j-wi)+vi</a:t>
            </a:r>
            <a:r>
              <a:rPr lang="zh-CN" altLang="en-US" sz="2400">
                <a:solidFill>
                  <a:schemeClr val="tx1"/>
                </a:solidFill>
                <a:ea typeface="楷体_GB2312" panose="02010609030101010101" pitchFamily="49" charset="-122"/>
              </a:rPr>
              <a:t>的跳跃点集</a:t>
            </a:r>
            <a:r>
              <a:rPr lang="en-US" altLang="zh-CN" sz="2400">
                <a:solidFill>
                  <a:schemeClr val="tx1"/>
                </a:solidFill>
                <a:ea typeface="楷体_GB2312" panose="02010609030101010101" pitchFamily="49" charset="-122"/>
              </a:rPr>
              <a:t>q[i+1]</a:t>
            </a:r>
            <a:r>
              <a:rPr lang="zh-CN" altLang="en-US" sz="2400">
                <a:solidFill>
                  <a:schemeClr val="tx1"/>
                </a:solidFill>
                <a:ea typeface="楷体_GB2312" panose="02010609030101010101" pitchFamily="49" charset="-122"/>
              </a:rPr>
              <a:t>的并集中。易知，</a:t>
            </a:r>
            <a:r>
              <a:rPr lang="en-US" altLang="zh-CN" sz="2400">
                <a:solidFill>
                  <a:schemeClr val="tx1"/>
                </a:solidFill>
                <a:ea typeface="楷体_GB2312" panose="02010609030101010101" pitchFamily="49" charset="-122"/>
              </a:rPr>
              <a:t>(s,t)</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q[i+1]</a:t>
            </a:r>
            <a:r>
              <a:rPr lang="zh-CN" altLang="en-US" sz="2400">
                <a:solidFill>
                  <a:schemeClr val="tx1"/>
                </a:solidFill>
                <a:ea typeface="楷体_GB2312" panose="02010609030101010101" pitchFamily="49" charset="-122"/>
              </a:rPr>
              <a:t>当且仅当</a:t>
            </a:r>
            <a:r>
              <a:rPr lang="en-US" altLang="zh-CN" sz="2400">
                <a:solidFill>
                  <a:schemeClr val="tx1"/>
                </a:solidFill>
                <a:ea typeface="楷体_GB2312" panose="02010609030101010101" pitchFamily="49" charset="-122"/>
              </a:rPr>
              <a:t>wi</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s</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c</a:t>
            </a:r>
            <a:r>
              <a:rPr lang="zh-CN" altLang="en-US" sz="2400">
                <a:solidFill>
                  <a:schemeClr val="tx1"/>
                </a:solidFill>
                <a:ea typeface="楷体_GB2312" panose="02010609030101010101" pitchFamily="49" charset="-122"/>
              </a:rPr>
              <a:t>且</a:t>
            </a:r>
            <a:r>
              <a:rPr lang="en-US" altLang="zh-CN" sz="2400">
                <a:solidFill>
                  <a:schemeClr val="tx1"/>
                </a:solidFill>
                <a:ea typeface="楷体_GB2312" panose="02010609030101010101" pitchFamily="49" charset="-122"/>
              </a:rPr>
              <a:t>(s-wi,t-vi)</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p[i+1]</a:t>
            </a:r>
            <a:r>
              <a:rPr lang="zh-CN" altLang="en-US" sz="2400">
                <a:solidFill>
                  <a:schemeClr val="tx1"/>
                </a:solidFill>
                <a:ea typeface="楷体_GB2312" panose="02010609030101010101" pitchFamily="49" charset="-122"/>
              </a:rPr>
              <a:t>。因此，容易由</a:t>
            </a:r>
            <a:r>
              <a:rPr lang="en-US" altLang="zh-CN" sz="2400">
                <a:solidFill>
                  <a:schemeClr val="tx1"/>
                </a:solidFill>
                <a:ea typeface="楷体_GB2312" panose="02010609030101010101" pitchFamily="49" charset="-122"/>
              </a:rPr>
              <a:t>p[i+1]</a:t>
            </a:r>
            <a:r>
              <a:rPr lang="zh-CN" altLang="en-US" sz="2400">
                <a:solidFill>
                  <a:schemeClr val="tx1"/>
                </a:solidFill>
                <a:ea typeface="楷体_GB2312" panose="02010609030101010101" pitchFamily="49" charset="-122"/>
              </a:rPr>
              <a:t>确定跳跃点集</a:t>
            </a:r>
            <a:r>
              <a:rPr lang="en-US" altLang="zh-CN" sz="2400">
                <a:solidFill>
                  <a:schemeClr val="tx1"/>
                </a:solidFill>
                <a:ea typeface="楷体_GB2312" panose="02010609030101010101" pitchFamily="49" charset="-122"/>
              </a:rPr>
              <a:t>q[i+1]</a:t>
            </a:r>
            <a:r>
              <a:rPr lang="zh-CN" altLang="en-US" sz="2400">
                <a:solidFill>
                  <a:schemeClr val="tx1"/>
                </a:solidFill>
                <a:ea typeface="楷体_GB2312" panose="02010609030101010101" pitchFamily="49" charset="-122"/>
              </a:rPr>
              <a:t>如下</a:t>
            </a:r>
            <a:r>
              <a:rPr lang="en-US" altLang="zh-CN" sz="2400">
                <a:solidFill>
                  <a:schemeClr val="tx1"/>
                </a:solidFill>
                <a:ea typeface="楷体_GB2312" panose="02010609030101010101" pitchFamily="49" charset="-122"/>
              </a:rPr>
              <a:t>q[i+1]=p[i+1]</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(wi,vi)={(j+wi,m(i,j)+vi)|(j,m(i,j))</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p[i+1]}</a:t>
            </a:r>
            <a:r>
              <a:rPr lang="zh-CN" altLang="en-US" sz="2400">
                <a:solidFill>
                  <a:schemeClr val="tx1"/>
                </a:solidFill>
                <a:ea typeface="楷体_GB2312" panose="02010609030101010101" pitchFamily="49" charset="-122"/>
              </a:rPr>
              <a:t> </a:t>
            </a:r>
          </a:p>
          <a:p>
            <a:pPr algn="l" eaLnBrk="1" hangingPunct="1">
              <a:buClr>
                <a:schemeClr val="accent2"/>
              </a:buClr>
              <a:buFontTx/>
              <a:buChar char="•"/>
            </a:pPr>
            <a:r>
              <a:rPr lang="zh-CN" altLang="en-US" sz="2400">
                <a:solidFill>
                  <a:schemeClr val="tx1"/>
                </a:solidFill>
                <a:ea typeface="楷体_GB2312" panose="02010609030101010101" pitchFamily="49" charset="-122"/>
              </a:rPr>
              <a:t>另一方面，设</a:t>
            </a:r>
            <a:r>
              <a:rPr lang="en-US" altLang="zh-CN" sz="2400">
                <a:solidFill>
                  <a:schemeClr val="tx1"/>
                </a:solidFill>
                <a:ea typeface="楷体_GB2312" panose="02010609030101010101" pitchFamily="49" charset="-122"/>
              </a:rPr>
              <a:t>(a</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b)</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(c</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d)</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p[i+1]</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q[i+1]</a:t>
            </a:r>
            <a:r>
              <a:rPr lang="zh-CN" altLang="en-US" sz="2400">
                <a:solidFill>
                  <a:schemeClr val="tx1"/>
                </a:solidFill>
                <a:ea typeface="楷体_GB2312" panose="02010609030101010101" pitchFamily="49" charset="-122"/>
              </a:rPr>
              <a:t>中的</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个跳跃点，则当</a:t>
            </a:r>
            <a:r>
              <a:rPr lang="en-US" altLang="zh-CN" sz="2400">
                <a:solidFill>
                  <a:schemeClr val="tx1"/>
                </a:solidFill>
                <a:ea typeface="楷体_GB2312" panose="02010609030101010101" pitchFamily="49" charset="-122"/>
              </a:rPr>
              <a:t>c</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a</a:t>
            </a:r>
            <a:r>
              <a:rPr lang="zh-CN" altLang="en-US" sz="2400">
                <a:solidFill>
                  <a:schemeClr val="tx1"/>
                </a:solidFill>
                <a:ea typeface="楷体_GB2312" panose="02010609030101010101" pitchFamily="49" charset="-122"/>
              </a:rPr>
              <a:t>且</a:t>
            </a:r>
            <a:r>
              <a:rPr lang="en-US" altLang="zh-CN" sz="2400">
                <a:solidFill>
                  <a:schemeClr val="tx1"/>
                </a:solidFill>
                <a:ea typeface="楷体_GB2312" panose="02010609030101010101" pitchFamily="49" charset="-122"/>
              </a:rPr>
              <a:t>d&lt;b</a:t>
            </a:r>
            <a:r>
              <a:rPr lang="zh-CN" altLang="en-US" sz="2400">
                <a:solidFill>
                  <a:schemeClr val="tx1"/>
                </a:solidFill>
                <a:ea typeface="楷体_GB2312" panose="02010609030101010101" pitchFamily="49" charset="-122"/>
              </a:rPr>
              <a:t>时，</a:t>
            </a:r>
            <a:r>
              <a:rPr lang="en-US" altLang="zh-CN" sz="2400">
                <a:solidFill>
                  <a:schemeClr val="tx1"/>
                </a:solidFill>
                <a:ea typeface="楷体_GB2312" panose="02010609030101010101" pitchFamily="49" charset="-122"/>
              </a:rPr>
              <a:t>(c</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d)</a:t>
            </a:r>
            <a:r>
              <a:rPr lang="zh-CN" altLang="en-US" sz="2400">
                <a:solidFill>
                  <a:schemeClr val="tx1"/>
                </a:solidFill>
                <a:ea typeface="楷体_GB2312" panose="02010609030101010101" pitchFamily="49" charset="-122"/>
              </a:rPr>
              <a:t>受控于</a:t>
            </a:r>
            <a:r>
              <a:rPr lang="en-US" altLang="zh-CN" sz="2400">
                <a:solidFill>
                  <a:schemeClr val="tx1"/>
                </a:solidFill>
                <a:ea typeface="楷体_GB2312" panose="02010609030101010101" pitchFamily="49" charset="-122"/>
              </a:rPr>
              <a:t>(a</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b)</a:t>
            </a:r>
            <a:r>
              <a:rPr lang="zh-CN" altLang="en-US" sz="2400">
                <a:solidFill>
                  <a:schemeClr val="tx1"/>
                </a:solidFill>
                <a:ea typeface="楷体_GB2312" panose="02010609030101010101" pitchFamily="49" charset="-122"/>
              </a:rPr>
              <a:t>，从而</a:t>
            </a:r>
            <a:r>
              <a:rPr lang="en-US" altLang="zh-CN" sz="2400">
                <a:solidFill>
                  <a:schemeClr val="tx1"/>
                </a:solidFill>
                <a:ea typeface="楷体_GB2312" panose="02010609030101010101" pitchFamily="49" charset="-122"/>
              </a:rPr>
              <a:t>(c</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d)</a:t>
            </a:r>
            <a:r>
              <a:rPr lang="zh-CN" altLang="en-US" sz="2400">
                <a:solidFill>
                  <a:schemeClr val="tx1"/>
                </a:solidFill>
                <a:ea typeface="楷体_GB2312" panose="02010609030101010101" pitchFamily="49" charset="-122"/>
              </a:rPr>
              <a:t>不是</a:t>
            </a:r>
            <a:r>
              <a:rPr lang="en-US" altLang="zh-CN" sz="2400">
                <a:solidFill>
                  <a:schemeClr val="tx1"/>
                </a:solidFill>
                <a:ea typeface="楷体_GB2312" panose="02010609030101010101" pitchFamily="49" charset="-122"/>
              </a:rPr>
              <a:t>p[i]</a:t>
            </a:r>
            <a:r>
              <a:rPr lang="zh-CN" altLang="en-US" sz="2400">
                <a:solidFill>
                  <a:schemeClr val="tx1"/>
                </a:solidFill>
                <a:ea typeface="楷体_GB2312" panose="02010609030101010101" pitchFamily="49" charset="-122"/>
              </a:rPr>
              <a:t>中的跳跃点。除受控跳跃点外，</a:t>
            </a:r>
            <a:r>
              <a:rPr lang="en-US" altLang="zh-CN" sz="2400">
                <a:solidFill>
                  <a:schemeClr val="tx1"/>
                </a:solidFill>
                <a:ea typeface="楷体_GB2312" panose="02010609030101010101" pitchFamily="49" charset="-122"/>
              </a:rPr>
              <a:t>p[i+1]</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q[i+1]</a:t>
            </a:r>
            <a:r>
              <a:rPr lang="zh-CN" altLang="en-US" sz="2400">
                <a:solidFill>
                  <a:schemeClr val="tx1"/>
                </a:solidFill>
                <a:ea typeface="楷体_GB2312" panose="02010609030101010101" pitchFamily="49" charset="-122"/>
              </a:rPr>
              <a:t>中的其他跳跃点均为</a:t>
            </a:r>
            <a:r>
              <a:rPr lang="en-US" altLang="zh-CN" sz="2400">
                <a:solidFill>
                  <a:schemeClr val="tx1"/>
                </a:solidFill>
                <a:ea typeface="楷体_GB2312" panose="02010609030101010101" pitchFamily="49" charset="-122"/>
              </a:rPr>
              <a:t>p[i]</a:t>
            </a:r>
            <a:r>
              <a:rPr lang="zh-CN" altLang="en-US" sz="2400">
                <a:solidFill>
                  <a:schemeClr val="tx1"/>
                </a:solidFill>
                <a:ea typeface="楷体_GB2312" panose="02010609030101010101" pitchFamily="49" charset="-122"/>
              </a:rPr>
              <a:t>中的跳跃点。</a:t>
            </a:r>
          </a:p>
          <a:p>
            <a:pPr algn="l" eaLnBrk="1" hangingPunct="1">
              <a:buClr>
                <a:schemeClr val="accent2"/>
              </a:buClr>
              <a:buFontTx/>
              <a:buChar char="•"/>
            </a:pPr>
            <a:r>
              <a:rPr lang="zh-CN" altLang="en-US" sz="2400">
                <a:solidFill>
                  <a:schemeClr val="tx1"/>
                </a:solidFill>
                <a:ea typeface="楷体_GB2312" panose="02010609030101010101" pitchFamily="49" charset="-122"/>
              </a:rPr>
              <a:t>由此可见，在递归地由表</a:t>
            </a:r>
            <a:r>
              <a:rPr lang="en-US" altLang="zh-CN" sz="2400">
                <a:solidFill>
                  <a:schemeClr val="tx1"/>
                </a:solidFill>
                <a:ea typeface="楷体_GB2312" panose="02010609030101010101" pitchFamily="49" charset="-122"/>
              </a:rPr>
              <a:t>p[i+1]</a:t>
            </a:r>
            <a:r>
              <a:rPr lang="zh-CN" altLang="en-US" sz="2400">
                <a:solidFill>
                  <a:schemeClr val="tx1"/>
                </a:solidFill>
                <a:ea typeface="楷体_GB2312" panose="02010609030101010101" pitchFamily="49" charset="-122"/>
              </a:rPr>
              <a:t>计算表</a:t>
            </a:r>
            <a:r>
              <a:rPr lang="en-US" altLang="zh-CN" sz="2400">
                <a:solidFill>
                  <a:schemeClr val="tx1"/>
                </a:solidFill>
                <a:ea typeface="楷体_GB2312" panose="02010609030101010101" pitchFamily="49" charset="-122"/>
              </a:rPr>
              <a:t>p[i]</a:t>
            </a:r>
            <a:r>
              <a:rPr lang="zh-CN" altLang="en-US" sz="2400">
                <a:solidFill>
                  <a:schemeClr val="tx1"/>
                </a:solidFill>
                <a:ea typeface="楷体_GB2312" panose="02010609030101010101" pitchFamily="49" charset="-122"/>
              </a:rPr>
              <a:t>时，可先由</a:t>
            </a:r>
            <a:r>
              <a:rPr lang="en-US" altLang="zh-CN" sz="2400">
                <a:solidFill>
                  <a:schemeClr val="tx1"/>
                </a:solidFill>
                <a:ea typeface="楷体_GB2312" panose="02010609030101010101" pitchFamily="49" charset="-122"/>
              </a:rPr>
              <a:t>p[i+1]</a:t>
            </a:r>
            <a:r>
              <a:rPr lang="zh-CN" altLang="en-US" sz="2400">
                <a:solidFill>
                  <a:schemeClr val="tx1"/>
                </a:solidFill>
                <a:ea typeface="楷体_GB2312" panose="02010609030101010101" pitchFamily="49" charset="-122"/>
              </a:rPr>
              <a:t>计算出</a:t>
            </a:r>
            <a:r>
              <a:rPr lang="en-US" altLang="zh-CN" sz="2400">
                <a:solidFill>
                  <a:schemeClr val="tx1"/>
                </a:solidFill>
                <a:ea typeface="楷体_GB2312" panose="02010609030101010101" pitchFamily="49" charset="-122"/>
              </a:rPr>
              <a:t>q[i+1]</a:t>
            </a:r>
            <a:r>
              <a:rPr lang="zh-CN" altLang="en-US" sz="2400">
                <a:solidFill>
                  <a:schemeClr val="tx1"/>
                </a:solidFill>
                <a:ea typeface="楷体_GB2312" panose="02010609030101010101" pitchFamily="49" charset="-122"/>
              </a:rPr>
              <a:t>，然后合并表</a:t>
            </a:r>
            <a:r>
              <a:rPr lang="en-US" altLang="zh-CN" sz="2400">
                <a:solidFill>
                  <a:schemeClr val="tx1"/>
                </a:solidFill>
                <a:ea typeface="楷体_GB2312" panose="02010609030101010101" pitchFamily="49" charset="-122"/>
              </a:rPr>
              <a:t>p[i+1]</a:t>
            </a:r>
            <a:r>
              <a:rPr lang="zh-CN" altLang="en-US" sz="2400">
                <a:solidFill>
                  <a:schemeClr val="tx1"/>
                </a:solidFill>
                <a:ea typeface="楷体_GB2312" panose="02010609030101010101" pitchFamily="49" charset="-122"/>
              </a:rPr>
              <a:t>和表</a:t>
            </a:r>
            <a:r>
              <a:rPr lang="en-US" altLang="zh-CN" sz="2400">
                <a:solidFill>
                  <a:schemeClr val="tx1"/>
                </a:solidFill>
                <a:ea typeface="楷体_GB2312" panose="02010609030101010101" pitchFamily="49" charset="-122"/>
              </a:rPr>
              <a:t>q[i+1]</a:t>
            </a:r>
            <a:r>
              <a:rPr lang="zh-CN" altLang="en-US" sz="2400">
                <a:solidFill>
                  <a:schemeClr val="tx1"/>
                </a:solidFill>
                <a:ea typeface="楷体_GB2312" panose="02010609030101010101" pitchFamily="49" charset="-122"/>
              </a:rPr>
              <a:t>，并清除其中的受控跳跃点得到表</a:t>
            </a:r>
            <a:r>
              <a:rPr lang="en-US" altLang="zh-CN" sz="2400">
                <a:solidFill>
                  <a:schemeClr val="tx1"/>
                </a:solidFill>
                <a:ea typeface="楷体_GB2312" panose="02010609030101010101" pitchFamily="49" charset="-122"/>
              </a:rPr>
              <a:t>p[i]</a:t>
            </a:r>
            <a:r>
              <a:rPr lang="zh-CN" altLang="en-US" sz="2400">
                <a:solidFill>
                  <a:schemeClr val="tx1"/>
                </a:solidFill>
                <a:ea typeface="楷体_GB2312" panose="02010609030101010101" pitchFamily="49" charset="-122"/>
              </a:rPr>
              <a:t>。</a:t>
            </a: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灯片编号占位符 5">
            <a:extLst>
              <a:ext uri="{FF2B5EF4-FFF2-40B4-BE49-F238E27FC236}">
                <a16:creationId xmlns:a16="http://schemas.microsoft.com/office/drawing/2014/main" id="{3AE642C3-4F13-4728-82AB-C2F8AAD328F8}"/>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9340D59E-183A-428C-8599-3CBB20E22C9C}" type="slidenum">
              <a:rPr lang="zh-CN" altLang="en-US">
                <a:solidFill>
                  <a:schemeClr val="tx1"/>
                </a:solidFill>
                <a:latin typeface="Times New Roman" panose="02020603050405020304" pitchFamily="18" charset="0"/>
                <a:ea typeface="宋体" panose="02010600030101010101" pitchFamily="2" charset="-122"/>
              </a:rPr>
              <a:pPr eaLnBrk="1" hangingPunct="1"/>
              <a:t>12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028" name="Rectangle 2">
            <a:extLst>
              <a:ext uri="{FF2B5EF4-FFF2-40B4-BE49-F238E27FC236}">
                <a16:creationId xmlns:a16="http://schemas.microsoft.com/office/drawing/2014/main" id="{A2C36C4B-10A5-47DD-A211-C7F63A7C0E89}"/>
              </a:ext>
            </a:extLst>
          </p:cNvPr>
          <p:cNvSpPr>
            <a:spLocks noGrp="1" noChangeArrowheads="1"/>
          </p:cNvSpPr>
          <p:nvPr>
            <p:ph type="title"/>
          </p:nvPr>
        </p:nvSpPr>
        <p:spPr>
          <a:xfrm>
            <a:off x="685800" y="457200"/>
            <a:ext cx="7772400" cy="685800"/>
          </a:xfrm>
          <a:noFill/>
        </p:spPr>
        <p:txBody>
          <a:bodyPr/>
          <a:lstStyle/>
          <a:p>
            <a:pPr eaLnBrk="1" hangingPunct="1"/>
            <a:r>
              <a:rPr lang="zh-CN" altLang="en-US" sz="4800"/>
              <a:t>1.3	描述算法</a:t>
            </a:r>
          </a:p>
        </p:txBody>
      </p:sp>
      <p:sp>
        <p:nvSpPr>
          <p:cNvPr id="293891" name="Text Box 3">
            <a:extLst>
              <a:ext uri="{FF2B5EF4-FFF2-40B4-BE49-F238E27FC236}">
                <a16:creationId xmlns:a16="http://schemas.microsoft.com/office/drawing/2014/main" id="{FE9DE009-930A-48E1-8DE6-C2A39D39B309}"/>
              </a:ext>
            </a:extLst>
          </p:cNvPr>
          <p:cNvSpPr txBox="1">
            <a:spLocks noChangeArrowheads="1"/>
          </p:cNvSpPr>
          <p:nvPr/>
        </p:nvSpPr>
        <p:spPr bwMode="auto">
          <a:xfrm>
            <a:off x="438150" y="1066800"/>
            <a:ext cx="1473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3200" b="1">
                <a:solidFill>
                  <a:srgbClr val="0000FF"/>
                </a:solidFill>
                <a:latin typeface="黑体" panose="02010609060101010101" pitchFamily="49" charset="-122"/>
                <a:ea typeface="黑体" panose="02010609060101010101" pitchFamily="49" charset="-122"/>
              </a:rPr>
              <a:t>3.方法</a:t>
            </a:r>
            <a:r>
              <a:rPr lang="zh-CN" altLang="en-US"/>
              <a:t> </a:t>
            </a:r>
          </a:p>
        </p:txBody>
      </p:sp>
      <p:grpSp>
        <p:nvGrpSpPr>
          <p:cNvPr id="2" name="Group 55">
            <a:extLst>
              <a:ext uri="{FF2B5EF4-FFF2-40B4-BE49-F238E27FC236}">
                <a16:creationId xmlns:a16="http://schemas.microsoft.com/office/drawing/2014/main" id="{4B500035-1274-4A66-A9B9-EB5C423130E8}"/>
              </a:ext>
            </a:extLst>
          </p:cNvPr>
          <p:cNvGrpSpPr>
            <a:grpSpLocks/>
          </p:cNvGrpSpPr>
          <p:nvPr/>
        </p:nvGrpSpPr>
        <p:grpSpPr bwMode="auto">
          <a:xfrm>
            <a:off x="684213" y="1524000"/>
            <a:ext cx="7240587" cy="715963"/>
            <a:chOff x="431" y="960"/>
            <a:chExt cx="4561" cy="451"/>
          </a:xfrm>
        </p:grpSpPr>
        <p:graphicFrame>
          <p:nvGraphicFramePr>
            <p:cNvPr id="1026" name="Object 48">
              <a:extLst>
                <a:ext uri="{FF2B5EF4-FFF2-40B4-BE49-F238E27FC236}">
                  <a16:creationId xmlns:a16="http://schemas.microsoft.com/office/drawing/2014/main" id="{1DA5E9FA-B630-42EF-934A-B038FEF3EA77}"/>
                </a:ext>
              </a:extLst>
            </p:cNvPr>
            <p:cNvGraphicFramePr>
              <a:graphicFrameLocks noChangeAspect="1"/>
            </p:cNvGraphicFramePr>
            <p:nvPr/>
          </p:nvGraphicFramePr>
          <p:xfrm>
            <a:off x="1440" y="960"/>
            <a:ext cx="912" cy="451"/>
          </p:xfrm>
          <a:graphic>
            <a:graphicData uri="http://schemas.openxmlformats.org/presentationml/2006/ole">
              <mc:AlternateContent xmlns:mc="http://schemas.openxmlformats.org/markup-compatibility/2006">
                <mc:Choice xmlns:v="urn:schemas-microsoft-com:vml" Requires="v">
                  <p:oleObj spid="_x0000_s1037" r:id="rId3" imgW="863225" imgH="431613" progId="Equation.3">
                    <p:embed/>
                  </p:oleObj>
                </mc:Choice>
                <mc:Fallback>
                  <p:oleObj r:id="rId3" imgW="863225" imgH="431613" progId="Equation.3">
                    <p:embed/>
                    <p:pic>
                      <p:nvPicPr>
                        <p:cNvPr id="0"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 y="960"/>
                          <a:ext cx="912" cy="4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5" name="Text Box 50">
              <a:extLst>
                <a:ext uri="{FF2B5EF4-FFF2-40B4-BE49-F238E27FC236}">
                  <a16:creationId xmlns:a16="http://schemas.microsoft.com/office/drawing/2014/main" id="{64D2D02C-0BFD-4BD3-B863-D06F3A0447A2}"/>
                </a:ext>
              </a:extLst>
            </p:cNvPr>
            <p:cNvSpPr txBox="1">
              <a:spLocks noChangeArrowheads="1"/>
            </p:cNvSpPr>
            <p:nvPr/>
          </p:nvSpPr>
          <p:spPr bwMode="auto">
            <a:xfrm>
              <a:off x="431" y="1056"/>
              <a:ext cx="45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宋体" panose="02010600030101010101" pitchFamily="2" charset="-122"/>
                  <a:ea typeface="楷体_GB2312" panose="02010609030101010101" pitchFamily="49" charset="-122"/>
                </a:rPr>
                <a:t>计算表达式		  值的自定义方法</a:t>
              </a:r>
              <a:r>
                <a:rPr lang="en-US" altLang="zh-CN" sz="2400">
                  <a:solidFill>
                    <a:schemeClr val="tx1"/>
                  </a:solidFill>
                  <a:latin typeface="Times New Roman" panose="02020603050405020304" pitchFamily="18" charset="0"/>
                  <a:ea typeface="楷体_GB2312" panose="02010609030101010101" pitchFamily="49" charset="-122"/>
                </a:rPr>
                <a:t>ab</a:t>
              </a:r>
              <a:r>
                <a:rPr lang="zh-CN" altLang="en-US" sz="2400">
                  <a:solidFill>
                    <a:schemeClr val="tx1"/>
                  </a:solidFill>
                  <a:latin typeface="宋体" panose="02010600030101010101" pitchFamily="2" charset="-122"/>
                  <a:ea typeface="楷体_GB2312" panose="02010609030101010101" pitchFamily="49" charset="-122"/>
                </a:rPr>
                <a:t>描述如下：</a:t>
              </a:r>
              <a:r>
                <a:rPr lang="zh-CN" altLang="en-US"/>
                <a:t> </a:t>
              </a:r>
            </a:p>
          </p:txBody>
        </p:sp>
      </p:grpSp>
      <p:sp>
        <p:nvSpPr>
          <p:cNvPr id="293939" name="Text Box 51">
            <a:extLst>
              <a:ext uri="{FF2B5EF4-FFF2-40B4-BE49-F238E27FC236}">
                <a16:creationId xmlns:a16="http://schemas.microsoft.com/office/drawing/2014/main" id="{02579910-4588-47FD-8F9B-686DC4AC8345}"/>
              </a:ext>
            </a:extLst>
          </p:cNvPr>
          <p:cNvSpPr txBox="1">
            <a:spLocks noChangeArrowheads="1"/>
          </p:cNvSpPr>
          <p:nvPr/>
        </p:nvSpPr>
        <p:spPr bwMode="auto">
          <a:xfrm>
            <a:off x="685800" y="2105025"/>
            <a:ext cx="45116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public static int </a:t>
            </a:r>
            <a:r>
              <a:rPr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ab</a:t>
            </a:r>
            <a:r>
              <a:rPr lang="en-US" altLang="zh-CN"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 a, int b)</a:t>
            </a:r>
          </a:p>
          <a:p>
            <a:pPr algn="l" eaLnBrk="1" hangingPunct="1"/>
            <a:r>
              <a:rPr lang="en-US" altLang="zh-CN"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lgn="l" eaLnBrk="1" hangingPunct="1"/>
            <a:r>
              <a:rPr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       return</a:t>
            </a:r>
            <a:r>
              <a:rPr lang="en-US" altLang="zh-CN"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(a+b+Math.abs(a-b))/2;</a:t>
            </a:r>
          </a:p>
          <a:p>
            <a:pPr algn="l" eaLnBrk="1" hangingPunct="1"/>
            <a:r>
              <a:rPr lang="en-US" altLang="zh-CN"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a:solidFill>
                  <a:schemeClr val="tx1"/>
                </a:solidFill>
                <a:cs typeface="Times New Roman" panose="02020603050405020304" pitchFamily="18" charset="0"/>
              </a:rPr>
              <a:t> </a:t>
            </a:r>
            <a:endParaRPr lang="zh-CN" altLang="en-US" sz="2400">
              <a:solidFill>
                <a:schemeClr val="tx1"/>
              </a:solidFill>
              <a:cs typeface="Times New Roman" panose="02020603050405020304" pitchFamily="18" charset="0"/>
            </a:endParaRPr>
          </a:p>
        </p:txBody>
      </p:sp>
      <p:sp>
        <p:nvSpPr>
          <p:cNvPr id="293940" name="Text Box 52">
            <a:extLst>
              <a:ext uri="{FF2B5EF4-FFF2-40B4-BE49-F238E27FC236}">
                <a16:creationId xmlns:a16="http://schemas.microsoft.com/office/drawing/2014/main" id="{0FA1C82C-9064-4031-8C69-017A98049F9C}"/>
              </a:ext>
            </a:extLst>
          </p:cNvPr>
          <p:cNvSpPr txBox="1">
            <a:spLocks noChangeArrowheads="1"/>
          </p:cNvSpPr>
          <p:nvPr/>
        </p:nvSpPr>
        <p:spPr bwMode="auto">
          <a:xfrm>
            <a:off x="304800" y="3597275"/>
            <a:ext cx="88725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黑体" panose="02010609060101010101" pitchFamily="49" charset="-122"/>
                <a:ea typeface="黑体" panose="02010609060101010101" pitchFamily="49" charset="-122"/>
              </a:rPr>
              <a:t>（1）方法参数：</a:t>
            </a:r>
            <a:r>
              <a:rPr lang="en-US" altLang="zh-CN" sz="2000">
                <a:solidFill>
                  <a:schemeClr val="tx1"/>
                </a:solidFill>
                <a:latin typeface="楷体_GB2312" panose="02010609030101010101" pitchFamily="49" charset="-122"/>
                <a:ea typeface="楷体_GB2312" panose="02010609030101010101" pitchFamily="49" charset="-122"/>
              </a:rPr>
              <a:t>Java</a:t>
            </a:r>
            <a:r>
              <a:rPr lang="zh-CN" altLang="en-US" sz="2000">
                <a:solidFill>
                  <a:schemeClr val="tx1"/>
                </a:solidFill>
                <a:latin typeface="楷体_GB2312" panose="02010609030101010101" pitchFamily="49" charset="-122"/>
                <a:ea typeface="楷体_GB2312" panose="02010609030101010101" pitchFamily="49" charset="-122"/>
              </a:rPr>
              <a:t>中所有方法的参数均为值参数。上述方法</a:t>
            </a:r>
            <a:r>
              <a:rPr lang="en-US" altLang="zh-CN" sz="2000">
                <a:solidFill>
                  <a:schemeClr val="tx1"/>
                </a:solidFill>
                <a:latin typeface="楷体_GB2312" panose="02010609030101010101" pitchFamily="49" charset="-122"/>
                <a:ea typeface="楷体_GB2312" panose="02010609030101010101" pitchFamily="49" charset="-122"/>
              </a:rPr>
              <a:t>ab</a:t>
            </a:r>
            <a:r>
              <a:rPr lang="zh-CN" altLang="en-US" sz="2000">
                <a:solidFill>
                  <a:schemeClr val="tx1"/>
                </a:solidFill>
                <a:latin typeface="楷体_GB2312" panose="02010609030101010101" pitchFamily="49" charset="-122"/>
                <a:ea typeface="楷体_GB2312" panose="02010609030101010101" pitchFamily="49" charset="-122"/>
              </a:rPr>
              <a:t>中，</a:t>
            </a:r>
            <a:r>
              <a:rPr lang="en-US" altLang="zh-CN" sz="2000">
                <a:solidFill>
                  <a:schemeClr val="tx1"/>
                </a:solidFill>
                <a:latin typeface="楷体_GB2312" panose="02010609030101010101" pitchFamily="49" charset="-122"/>
                <a:ea typeface="楷体_GB2312" panose="02010609030101010101" pitchFamily="49" charset="-122"/>
              </a:rPr>
              <a:t>a</a:t>
            </a:r>
            <a:r>
              <a:rPr lang="zh-CN" altLang="en-US" sz="2000">
                <a:solidFill>
                  <a:schemeClr val="tx1"/>
                </a:solidFill>
                <a:latin typeface="楷体_GB2312" panose="02010609030101010101" pitchFamily="49" charset="-122"/>
                <a:ea typeface="楷体_GB2312" panose="02010609030101010101" pitchFamily="49" charset="-122"/>
              </a:rPr>
              <a:t>和</a:t>
            </a:r>
            <a:r>
              <a:rPr lang="en-US" altLang="zh-CN" sz="2000">
                <a:solidFill>
                  <a:schemeClr val="tx1"/>
                </a:solidFill>
                <a:latin typeface="楷体_GB2312" panose="02010609030101010101" pitchFamily="49" charset="-122"/>
                <a:ea typeface="楷体_GB2312" panose="02010609030101010101" pitchFamily="49" charset="-122"/>
              </a:rPr>
              <a:t>b	</a:t>
            </a:r>
            <a:r>
              <a:rPr lang="zh-CN" altLang="en-US" sz="2000">
                <a:solidFill>
                  <a:schemeClr val="tx1"/>
                </a:solidFill>
                <a:latin typeface="楷体_GB2312" panose="02010609030101010101" pitchFamily="49" charset="-122"/>
                <a:ea typeface="楷体_GB2312" panose="02010609030101010101" pitchFamily="49" charset="-122"/>
              </a:rPr>
              <a:t>是形式参数，在调用方法时通过实际参数赋值。</a:t>
            </a:r>
            <a:r>
              <a:rPr lang="zh-CN" altLang="en-US" sz="2400">
                <a:solidFill>
                  <a:schemeClr val="tx1"/>
                </a:solidFill>
                <a:ea typeface="楷体_GB2312" panose="02010609030101010101" pitchFamily="49" charset="-122"/>
              </a:rPr>
              <a:t> </a:t>
            </a:r>
          </a:p>
        </p:txBody>
      </p:sp>
      <p:sp>
        <p:nvSpPr>
          <p:cNvPr id="293941" name="Text Box 53">
            <a:extLst>
              <a:ext uri="{FF2B5EF4-FFF2-40B4-BE49-F238E27FC236}">
                <a16:creationId xmlns:a16="http://schemas.microsoft.com/office/drawing/2014/main" id="{63602C43-9877-4461-9A86-2E690F93DCF7}"/>
              </a:ext>
            </a:extLst>
          </p:cNvPr>
          <p:cNvSpPr txBox="1">
            <a:spLocks noChangeArrowheads="1"/>
          </p:cNvSpPr>
          <p:nvPr/>
        </p:nvSpPr>
        <p:spPr bwMode="auto">
          <a:xfrm>
            <a:off x="304800" y="4359275"/>
            <a:ext cx="88725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黑体" panose="02010609060101010101" pitchFamily="49" charset="-122"/>
                <a:ea typeface="黑体" panose="02010609060101010101" pitchFamily="49" charset="-122"/>
              </a:rPr>
              <a:t>（2）方法重载：</a:t>
            </a:r>
            <a:r>
              <a:rPr lang="en-US" altLang="zh-CN" sz="2000">
                <a:solidFill>
                  <a:schemeClr val="tx1"/>
                </a:solidFill>
                <a:latin typeface="楷体_GB2312" panose="02010609030101010101" pitchFamily="49" charset="-122"/>
                <a:ea typeface="楷体_GB2312" panose="02010609030101010101" pitchFamily="49" charset="-122"/>
              </a:rPr>
              <a:t>Java</a:t>
            </a:r>
            <a:r>
              <a:rPr lang="zh-CN" altLang="en-US" sz="2000">
                <a:solidFill>
                  <a:schemeClr val="tx1"/>
                </a:solidFill>
                <a:latin typeface="楷体_GB2312" panose="02010609030101010101" pitchFamily="49" charset="-122"/>
                <a:ea typeface="楷体_GB2312" panose="02010609030101010101" pitchFamily="49" charset="-122"/>
              </a:rPr>
              <a:t>允许方法重载，即允许定义有不同签名的同名方法。</a:t>
            </a:r>
          </a:p>
          <a:p>
            <a:pPr algn="l" eaLnBrk="1" hangingPunct="1"/>
            <a:r>
              <a:rPr lang="zh-CN" altLang="en-US" sz="2000">
                <a:solidFill>
                  <a:schemeClr val="tx1"/>
                </a:solidFill>
                <a:latin typeface="楷体_GB2312" panose="02010609030101010101" pitchFamily="49" charset="-122"/>
                <a:ea typeface="楷体_GB2312" panose="02010609030101010101" pitchFamily="49" charset="-122"/>
              </a:rPr>
              <a:t>	上述方法</a:t>
            </a:r>
            <a:r>
              <a:rPr lang="en-US" altLang="zh-CN" sz="2000">
                <a:solidFill>
                  <a:schemeClr val="tx1"/>
                </a:solidFill>
                <a:latin typeface="楷体_GB2312" panose="02010609030101010101" pitchFamily="49" charset="-122"/>
                <a:ea typeface="楷体_GB2312" panose="02010609030101010101" pitchFamily="49" charset="-122"/>
              </a:rPr>
              <a:t>ab</a:t>
            </a:r>
            <a:r>
              <a:rPr lang="zh-CN" altLang="en-US" sz="2000">
                <a:solidFill>
                  <a:schemeClr val="tx1"/>
                </a:solidFill>
                <a:latin typeface="楷体_GB2312" panose="02010609030101010101" pitchFamily="49" charset="-122"/>
                <a:ea typeface="楷体_GB2312" panose="02010609030101010101" pitchFamily="49" charset="-122"/>
              </a:rPr>
              <a:t>可重载为：</a:t>
            </a:r>
            <a:r>
              <a:rPr lang="zh-CN" altLang="en-US" sz="2400">
                <a:solidFill>
                  <a:schemeClr val="tx1"/>
                </a:solidFill>
                <a:latin typeface="楷体_GB2312" panose="02010609030101010101" pitchFamily="49" charset="-122"/>
                <a:ea typeface="楷体_GB2312" panose="02010609030101010101" pitchFamily="49" charset="-122"/>
              </a:rPr>
              <a:t> </a:t>
            </a:r>
            <a:endParaRPr lang="zh-CN" altLang="en-US" sz="2400">
              <a:solidFill>
                <a:schemeClr val="tx1"/>
              </a:solidFill>
              <a:ea typeface="楷体_GB2312" panose="02010609030101010101" pitchFamily="49" charset="-122"/>
            </a:endParaRPr>
          </a:p>
        </p:txBody>
      </p:sp>
      <p:sp>
        <p:nvSpPr>
          <p:cNvPr id="293942" name="Text Box 54">
            <a:extLst>
              <a:ext uri="{FF2B5EF4-FFF2-40B4-BE49-F238E27FC236}">
                <a16:creationId xmlns:a16="http://schemas.microsoft.com/office/drawing/2014/main" id="{1C1D140C-4458-4430-BF87-21D621573DB7}"/>
              </a:ext>
            </a:extLst>
          </p:cNvPr>
          <p:cNvSpPr txBox="1">
            <a:spLocks noChangeArrowheads="1"/>
          </p:cNvSpPr>
          <p:nvPr/>
        </p:nvSpPr>
        <p:spPr bwMode="auto">
          <a:xfrm>
            <a:off x="3581400" y="5000625"/>
            <a:ext cx="54943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public static double </a:t>
            </a:r>
            <a:r>
              <a:rPr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ab</a:t>
            </a:r>
            <a:r>
              <a:rPr lang="en-US" altLang="zh-CN"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(double a, double b)</a:t>
            </a:r>
          </a:p>
          <a:p>
            <a:pPr algn="l" eaLnBrk="1" hangingPunct="1"/>
            <a:r>
              <a:rPr lang="en-US" altLang="zh-CN"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lgn="l" eaLnBrk="1" hangingPunct="1"/>
            <a:r>
              <a:rPr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       return</a:t>
            </a:r>
            <a:r>
              <a:rPr lang="en-US" altLang="zh-CN"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(a+b+Math.abs(a-b))/2.0;</a:t>
            </a:r>
          </a:p>
          <a:p>
            <a:pPr algn="l" eaLnBrk="1" hangingPunct="1"/>
            <a:r>
              <a:rPr lang="en-US" altLang="zh-CN"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a:solidFill>
                  <a:schemeClr val="tx1"/>
                </a:solidFill>
                <a:cs typeface="Times New Roman" panose="02020603050405020304" pitchFamily="18" charset="0"/>
              </a:rPr>
              <a:t> </a:t>
            </a:r>
            <a:endParaRPr lang="zh-CN" altLang="en-US" sz="2400">
              <a:solidFill>
                <a:schemeClr val="tx1"/>
              </a:solidFill>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93891"/>
                                        </p:tgtEl>
                                        <p:attrNameLst>
                                          <p:attrName>style.visibility</p:attrName>
                                        </p:attrNameLst>
                                      </p:cBhvr>
                                      <p:to>
                                        <p:strVal val="visible"/>
                                      </p:to>
                                    </p:set>
                                    <p:animEffect transition="in" filter="randombar(horizontal)">
                                      <p:cBhvr>
                                        <p:cTn id="7" dur="500"/>
                                        <p:tgtEl>
                                          <p:spTgt spid="2938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3939"/>
                                        </p:tgtEl>
                                        <p:attrNameLst>
                                          <p:attrName>style.visibility</p:attrName>
                                        </p:attrNameLst>
                                      </p:cBhvr>
                                      <p:to>
                                        <p:strVal val="visible"/>
                                      </p:to>
                                    </p:set>
                                    <p:animEffect transition="in" filter="blinds(horizontal)">
                                      <p:cBhvr>
                                        <p:cTn id="17" dur="500"/>
                                        <p:tgtEl>
                                          <p:spTgt spid="2939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3940"/>
                                        </p:tgtEl>
                                        <p:attrNameLst>
                                          <p:attrName>style.visibility</p:attrName>
                                        </p:attrNameLst>
                                      </p:cBhvr>
                                      <p:to>
                                        <p:strVal val="visible"/>
                                      </p:to>
                                    </p:set>
                                    <p:animEffect transition="in" filter="blinds(horizontal)">
                                      <p:cBhvr>
                                        <p:cTn id="22" dur="500"/>
                                        <p:tgtEl>
                                          <p:spTgt spid="2939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93941"/>
                                        </p:tgtEl>
                                        <p:attrNameLst>
                                          <p:attrName>style.visibility</p:attrName>
                                        </p:attrNameLst>
                                      </p:cBhvr>
                                      <p:to>
                                        <p:strVal val="visible"/>
                                      </p:to>
                                    </p:set>
                                    <p:animEffect transition="in" filter="blinds(vertical)">
                                      <p:cBhvr>
                                        <p:cTn id="27" dur="500"/>
                                        <p:tgtEl>
                                          <p:spTgt spid="2939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293942"/>
                                        </p:tgtEl>
                                        <p:attrNameLst>
                                          <p:attrName>style.visibility</p:attrName>
                                        </p:attrNameLst>
                                      </p:cBhvr>
                                      <p:to>
                                        <p:strVal val="visible"/>
                                      </p:to>
                                    </p:set>
                                    <p:anim calcmode="lin" valueType="num">
                                      <p:cBhvr additive="base">
                                        <p:cTn id="32" dur="500" fill="hold"/>
                                        <p:tgtEl>
                                          <p:spTgt spid="293942"/>
                                        </p:tgtEl>
                                        <p:attrNameLst>
                                          <p:attrName>ppt_x</p:attrName>
                                        </p:attrNameLst>
                                      </p:cBhvr>
                                      <p:tavLst>
                                        <p:tav tm="0">
                                          <p:val>
                                            <p:strVal val="1+#ppt_w/2"/>
                                          </p:val>
                                        </p:tav>
                                        <p:tav tm="100000">
                                          <p:val>
                                            <p:strVal val="#ppt_x"/>
                                          </p:val>
                                        </p:tav>
                                      </p:tavLst>
                                    </p:anim>
                                    <p:anim calcmode="lin" valueType="num">
                                      <p:cBhvr additive="base">
                                        <p:cTn id="33" dur="500" fill="hold"/>
                                        <p:tgtEl>
                                          <p:spTgt spid="2939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autoUpdateAnimBg="0"/>
      <p:bldP spid="293939" grpId="0" autoUpdateAnimBg="0"/>
      <p:bldP spid="293940" grpId="0" autoUpdateAnimBg="0"/>
      <p:bldP spid="293941" grpId="0" autoUpdateAnimBg="0"/>
      <p:bldP spid="293942"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613C2702-DBBA-40DB-ADF6-3F1AF2DB6528}"/>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3AC72AE1-EFEF-4DB4-989C-6B557C7A5612}" type="slidenum">
              <a:rPr lang="zh-CN" altLang="en-US">
                <a:solidFill>
                  <a:schemeClr val="tx1"/>
                </a:solidFill>
                <a:latin typeface="Times New Roman" panose="02020603050405020304" pitchFamily="18" charset="0"/>
                <a:ea typeface="宋体" panose="02010600030101010101" pitchFamily="2" charset="-122"/>
              </a:rPr>
              <a:pPr eaLnBrk="1" hangingPunct="1"/>
              <a:t>120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13698" name="Rectangle 2">
            <a:extLst>
              <a:ext uri="{FF2B5EF4-FFF2-40B4-BE49-F238E27FC236}">
                <a16:creationId xmlns:a16="http://schemas.microsoft.com/office/drawing/2014/main" id="{55EA5BF0-1A1B-406F-8EE7-9B26156E2DF4}"/>
              </a:ext>
            </a:extLst>
          </p:cNvPr>
          <p:cNvSpPr>
            <a:spLocks noGrp="1" noChangeArrowheads="1"/>
          </p:cNvSpPr>
          <p:nvPr>
            <p:ph type="title"/>
          </p:nvPr>
        </p:nvSpPr>
        <p:spPr>
          <a:xfrm>
            <a:off x="685800" y="0"/>
            <a:ext cx="7772400" cy="1143000"/>
          </a:xfrm>
        </p:spPr>
        <p:txBody>
          <a:bodyPr/>
          <a:lstStyle/>
          <a:p>
            <a:pPr eaLnBrk="1" hangingPunct="1">
              <a:defRPr/>
            </a:pPr>
            <a:r>
              <a:rPr lang="zh-CN" altLang="en-US" sz="4000">
                <a:effectLst>
                  <a:outerShdw blurRad="38100" dist="38100" dir="2700000" algn="tl">
                    <a:srgbClr val="C0C0C0"/>
                  </a:outerShdw>
                </a:effectLst>
                <a:ea typeface="黑体" pitchFamily="2" charset="-122"/>
              </a:rPr>
              <a:t>典型</a:t>
            </a:r>
            <a:r>
              <a:rPr lang="en-US" altLang="en-US" sz="4000">
                <a:effectLst>
                  <a:outerShdw blurRad="38100" dist="38100" dir="2700000" algn="tl">
                    <a:srgbClr val="C0C0C0"/>
                  </a:outerShdw>
                </a:effectLst>
                <a:ea typeface="黑体" pitchFamily="2" charset="-122"/>
              </a:rPr>
              <a:t>例子</a:t>
            </a:r>
            <a:r>
              <a:rPr lang="en-US" altLang="zh-CN" sz="4000">
                <a:effectLst>
                  <a:outerShdw blurRad="38100" dist="38100" dir="2700000" algn="tl">
                    <a:srgbClr val="C0C0C0"/>
                  </a:outerShdw>
                </a:effectLst>
                <a:ea typeface="黑体" pitchFamily="2" charset="-122"/>
              </a:rPr>
              <a:t>（</a:t>
            </a:r>
            <a:r>
              <a:rPr lang="zh-CN" altLang="en-US" sz="4000">
                <a:effectLst>
                  <a:outerShdw blurRad="38100" dist="38100" dir="2700000" algn="tl">
                    <a:srgbClr val="C0C0C0"/>
                  </a:outerShdw>
                </a:effectLst>
                <a:ea typeface="黑体" pitchFamily="2" charset="-122"/>
              </a:rPr>
              <a:t>二）</a:t>
            </a:r>
          </a:p>
        </p:txBody>
      </p:sp>
      <p:sp>
        <p:nvSpPr>
          <p:cNvPr id="191492" name="Text Box 3">
            <a:extLst>
              <a:ext uri="{FF2B5EF4-FFF2-40B4-BE49-F238E27FC236}">
                <a16:creationId xmlns:a16="http://schemas.microsoft.com/office/drawing/2014/main" id="{783B0E64-D1D6-4F88-BD75-3FA3424D5744}"/>
              </a:ext>
            </a:extLst>
          </p:cNvPr>
          <p:cNvSpPr txBox="1">
            <a:spLocks noChangeArrowheads="1"/>
          </p:cNvSpPr>
          <p:nvPr/>
        </p:nvSpPr>
        <p:spPr bwMode="auto">
          <a:xfrm>
            <a:off x="228600" y="914400"/>
            <a:ext cx="7862888" cy="457200"/>
          </a:xfrm>
          <a:prstGeom prst="rect">
            <a:avLst/>
          </a:prstGeom>
          <a:solidFill>
            <a:srgbClr val="FFCC00"/>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chemeClr val="tx1"/>
                </a:solidFill>
                <a:ea typeface="楷体_GB2312" panose="02010609030101010101" pitchFamily="49" charset="-122"/>
              </a:rPr>
              <a:t>n=5</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c=10</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w={2</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6</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5</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4}</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v={6</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3</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5</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4</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6}</a:t>
            </a:r>
            <a:r>
              <a:rPr lang="zh-CN" altLang="en-US" sz="2400">
                <a:solidFill>
                  <a:schemeClr val="tx1"/>
                </a:solidFill>
                <a:ea typeface="楷体_GB2312" panose="02010609030101010101" pitchFamily="49" charset="-122"/>
              </a:rPr>
              <a:t>。</a:t>
            </a:r>
          </a:p>
        </p:txBody>
      </p:sp>
      <p:sp>
        <p:nvSpPr>
          <p:cNvPr id="191493" name="Text Box 4">
            <a:extLst>
              <a:ext uri="{FF2B5EF4-FFF2-40B4-BE49-F238E27FC236}">
                <a16:creationId xmlns:a16="http://schemas.microsoft.com/office/drawing/2014/main" id="{04CFD22F-DEE9-4B5D-8240-A8FFCECB567E}"/>
              </a:ext>
            </a:extLst>
          </p:cNvPr>
          <p:cNvSpPr txBox="1">
            <a:spLocks noChangeArrowheads="1"/>
          </p:cNvSpPr>
          <p:nvPr/>
        </p:nvSpPr>
        <p:spPr bwMode="auto">
          <a:xfrm>
            <a:off x="228600" y="1447800"/>
            <a:ext cx="8589963"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初始时</a:t>
            </a:r>
            <a:r>
              <a:rPr lang="en-US" altLang="zh-CN" sz="2400">
                <a:solidFill>
                  <a:schemeClr val="tx1"/>
                </a:solidFill>
                <a:ea typeface="楷体_GB2312" panose="02010609030101010101" pitchFamily="49" charset="-122"/>
              </a:rPr>
              <a:t>p[6]={(0,0)}</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(w5,v5)=(4,6)</a:t>
            </a:r>
            <a:r>
              <a:rPr lang="zh-CN" altLang="en-US" sz="2400">
                <a:solidFill>
                  <a:schemeClr val="tx1"/>
                </a:solidFill>
                <a:ea typeface="楷体_GB2312" panose="02010609030101010101" pitchFamily="49" charset="-122"/>
              </a:rPr>
              <a:t>。因此，</a:t>
            </a:r>
            <a:r>
              <a:rPr lang="en-US" altLang="zh-CN" sz="2400">
                <a:solidFill>
                  <a:schemeClr val="tx1"/>
                </a:solidFill>
                <a:ea typeface="楷体_GB2312" panose="02010609030101010101" pitchFamily="49" charset="-122"/>
              </a:rPr>
              <a:t>q[6]=p[6]</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(w5,v5)={(4,6)}</a:t>
            </a:r>
            <a:r>
              <a:rPr lang="zh-CN" altLang="en-US" sz="2400">
                <a:solidFill>
                  <a:schemeClr val="tx1"/>
                </a:solidFill>
                <a:ea typeface="楷体_GB2312" panose="02010609030101010101" pitchFamily="49" charset="-122"/>
              </a:rPr>
              <a:t>。</a:t>
            </a:r>
          </a:p>
          <a:p>
            <a:pPr algn="l" eaLnBrk="1" hangingPunct="1"/>
            <a:r>
              <a:rPr lang="en-US" altLang="zh-CN" sz="2400">
                <a:solidFill>
                  <a:schemeClr val="tx1"/>
                </a:solidFill>
                <a:ea typeface="楷体_GB2312" panose="02010609030101010101" pitchFamily="49" charset="-122"/>
              </a:rPr>
              <a:t>p[5]={(0,0),(4,6)}</a:t>
            </a:r>
            <a:r>
              <a:rPr lang="zh-CN" altLang="en-US" sz="2400">
                <a:solidFill>
                  <a:schemeClr val="tx1"/>
                </a:solidFill>
                <a:ea typeface="楷体_GB2312" panose="02010609030101010101" pitchFamily="49" charset="-122"/>
              </a:rPr>
              <a:t>。</a:t>
            </a:r>
          </a:p>
          <a:p>
            <a:pPr algn="l" eaLnBrk="1" hangingPunct="1"/>
            <a:r>
              <a:rPr lang="en-US" altLang="zh-CN" sz="2400">
                <a:solidFill>
                  <a:schemeClr val="tx1"/>
                </a:solidFill>
                <a:ea typeface="楷体_GB2312" panose="02010609030101010101" pitchFamily="49" charset="-122"/>
              </a:rPr>
              <a:t>q[5]=p[5]</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(w4,v4)={(5,4),(9,10)}</a:t>
            </a:r>
            <a:r>
              <a:rPr lang="zh-CN" altLang="en-US" sz="2400">
                <a:solidFill>
                  <a:schemeClr val="tx1"/>
                </a:solidFill>
                <a:ea typeface="楷体_GB2312" panose="02010609030101010101" pitchFamily="49" charset="-122"/>
              </a:rPr>
              <a:t>。从跳跃点集</a:t>
            </a:r>
            <a:r>
              <a:rPr lang="en-US" altLang="zh-CN" sz="2400">
                <a:solidFill>
                  <a:schemeClr val="tx1"/>
                </a:solidFill>
                <a:ea typeface="楷体_GB2312" panose="02010609030101010101" pitchFamily="49" charset="-122"/>
              </a:rPr>
              <a:t>p[5]</a:t>
            </a:r>
            <a:r>
              <a:rPr lang="zh-CN" altLang="en-US" sz="2400">
                <a:solidFill>
                  <a:schemeClr val="tx1"/>
                </a:solidFill>
                <a:ea typeface="楷体_GB2312" panose="02010609030101010101" pitchFamily="49" charset="-122"/>
              </a:rPr>
              <a:t>与</a:t>
            </a:r>
            <a:r>
              <a:rPr lang="en-US" altLang="zh-CN" sz="2400">
                <a:solidFill>
                  <a:schemeClr val="tx1"/>
                </a:solidFill>
                <a:ea typeface="楷体_GB2312" panose="02010609030101010101" pitchFamily="49" charset="-122"/>
              </a:rPr>
              <a:t>q[5]</a:t>
            </a:r>
            <a:r>
              <a:rPr lang="zh-CN" altLang="en-US" sz="2400">
                <a:solidFill>
                  <a:schemeClr val="tx1"/>
                </a:solidFill>
                <a:ea typeface="楷体_GB2312" panose="02010609030101010101" pitchFamily="49" charset="-122"/>
              </a:rPr>
              <a:t>的并集</a:t>
            </a:r>
            <a:r>
              <a:rPr lang="en-US" altLang="zh-CN" sz="2400">
                <a:solidFill>
                  <a:schemeClr val="tx1"/>
                </a:solidFill>
                <a:ea typeface="楷体_GB2312" panose="02010609030101010101" pitchFamily="49" charset="-122"/>
              </a:rPr>
              <a:t>p[5]</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q[5]={(0,0),(4,6),(5,4),(9,10)}</a:t>
            </a:r>
            <a:r>
              <a:rPr lang="zh-CN" altLang="en-US" sz="2400">
                <a:solidFill>
                  <a:schemeClr val="tx1"/>
                </a:solidFill>
                <a:ea typeface="楷体_GB2312" panose="02010609030101010101" pitchFamily="49" charset="-122"/>
              </a:rPr>
              <a:t>中看到跳跃点</a:t>
            </a:r>
            <a:r>
              <a:rPr lang="en-US" altLang="zh-CN" sz="2400">
                <a:solidFill>
                  <a:schemeClr val="tx1"/>
                </a:solidFill>
                <a:ea typeface="楷体_GB2312" panose="02010609030101010101" pitchFamily="49" charset="-122"/>
              </a:rPr>
              <a:t>(5,4)</a:t>
            </a:r>
            <a:r>
              <a:rPr lang="zh-CN" altLang="en-US" sz="2400">
                <a:solidFill>
                  <a:schemeClr val="tx1"/>
                </a:solidFill>
                <a:ea typeface="楷体_GB2312" panose="02010609030101010101" pitchFamily="49" charset="-122"/>
              </a:rPr>
              <a:t>受控于跳跃点</a:t>
            </a:r>
            <a:r>
              <a:rPr lang="en-US" altLang="zh-CN" sz="2400">
                <a:solidFill>
                  <a:schemeClr val="tx1"/>
                </a:solidFill>
                <a:ea typeface="楷体_GB2312" panose="02010609030101010101" pitchFamily="49" charset="-122"/>
              </a:rPr>
              <a:t>(4,6)</a:t>
            </a:r>
            <a:r>
              <a:rPr lang="zh-CN" altLang="en-US" sz="2400">
                <a:solidFill>
                  <a:schemeClr val="tx1"/>
                </a:solidFill>
                <a:ea typeface="楷体_GB2312" panose="02010609030101010101" pitchFamily="49" charset="-122"/>
              </a:rPr>
              <a:t>。将受控跳跃点</a:t>
            </a:r>
            <a:r>
              <a:rPr lang="en-US" altLang="zh-CN" sz="2400">
                <a:solidFill>
                  <a:schemeClr val="tx1"/>
                </a:solidFill>
                <a:ea typeface="楷体_GB2312" panose="02010609030101010101" pitchFamily="49" charset="-122"/>
              </a:rPr>
              <a:t>(5,4)</a:t>
            </a:r>
            <a:r>
              <a:rPr lang="zh-CN" altLang="en-US" sz="2400">
                <a:solidFill>
                  <a:schemeClr val="tx1"/>
                </a:solidFill>
                <a:ea typeface="楷体_GB2312" panose="02010609030101010101" pitchFamily="49" charset="-122"/>
              </a:rPr>
              <a:t>清除后，得到</a:t>
            </a:r>
            <a:r>
              <a:rPr lang="en-US" altLang="zh-CN" sz="2400">
                <a:solidFill>
                  <a:schemeClr val="tx1"/>
                </a:solidFill>
                <a:ea typeface="楷体_GB2312" panose="02010609030101010101" pitchFamily="49" charset="-122"/>
              </a:rPr>
              <a:t>p[4]={(0,0),(4,6),(9,10)}</a:t>
            </a:r>
            <a:endParaRPr lang="zh-CN" altLang="en-US" sz="2400">
              <a:solidFill>
                <a:schemeClr val="tx1"/>
              </a:solidFill>
              <a:ea typeface="楷体_GB2312" panose="02010609030101010101" pitchFamily="49" charset="-122"/>
            </a:endParaRPr>
          </a:p>
          <a:p>
            <a:pPr algn="l" eaLnBrk="1" hangingPunct="1"/>
            <a:r>
              <a:rPr lang="en-US" altLang="zh-CN" sz="2400">
                <a:solidFill>
                  <a:schemeClr val="tx1"/>
                </a:solidFill>
                <a:ea typeface="楷体_GB2312" panose="02010609030101010101" pitchFamily="49" charset="-122"/>
              </a:rPr>
              <a:t>q[4]=p[4]</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(6</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5)={(6</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5)</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(10</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11)}</a:t>
            </a:r>
          </a:p>
          <a:p>
            <a:pPr algn="l" eaLnBrk="1" hangingPunct="1"/>
            <a:r>
              <a:rPr lang="en-US" altLang="zh-CN" sz="2400">
                <a:solidFill>
                  <a:schemeClr val="tx1"/>
                </a:solidFill>
                <a:ea typeface="楷体_GB2312" panose="02010609030101010101" pitchFamily="49" charset="-122"/>
              </a:rPr>
              <a:t>p[3]={(0</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0)</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(4</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6)</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(9</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10)</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(10</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11)}</a:t>
            </a:r>
          </a:p>
          <a:p>
            <a:pPr algn="l" eaLnBrk="1" hangingPunct="1"/>
            <a:r>
              <a:rPr lang="en-US" altLang="zh-CN" sz="2400">
                <a:solidFill>
                  <a:schemeClr val="tx1"/>
                </a:solidFill>
                <a:ea typeface="楷体_GB2312" panose="02010609030101010101" pitchFamily="49" charset="-122"/>
              </a:rPr>
              <a:t>q[3]=p[3]</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3)={(2</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3)</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(6</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9)}</a:t>
            </a:r>
          </a:p>
          <a:p>
            <a:pPr algn="l" eaLnBrk="1" hangingPunct="1"/>
            <a:r>
              <a:rPr lang="en-US" altLang="zh-CN" sz="2400">
                <a:solidFill>
                  <a:schemeClr val="tx1"/>
                </a:solidFill>
                <a:ea typeface="楷体_GB2312" panose="02010609030101010101" pitchFamily="49" charset="-122"/>
              </a:rPr>
              <a:t>p[2]={(0</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0)</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3)</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(4</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6)</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(6</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9)</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(9</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10)</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(10</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11)}</a:t>
            </a:r>
          </a:p>
          <a:p>
            <a:pPr algn="l" eaLnBrk="1" hangingPunct="1"/>
            <a:r>
              <a:rPr lang="en-US" altLang="zh-CN" sz="2400">
                <a:solidFill>
                  <a:schemeClr val="tx1"/>
                </a:solidFill>
                <a:ea typeface="楷体_GB2312" panose="02010609030101010101" pitchFamily="49" charset="-122"/>
              </a:rPr>
              <a:t>q[2]=p[2]</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6)={(2</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6)</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(4</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9)</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(6</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12)</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(8</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15)}</a:t>
            </a:r>
          </a:p>
          <a:p>
            <a:pPr algn="l" eaLnBrk="1" hangingPunct="1"/>
            <a:r>
              <a:rPr lang="en-US" altLang="zh-CN" sz="2400">
                <a:solidFill>
                  <a:schemeClr val="tx1"/>
                </a:solidFill>
                <a:ea typeface="楷体_GB2312" panose="02010609030101010101" pitchFamily="49" charset="-122"/>
              </a:rPr>
              <a:t>p[1]={(0</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0)</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6)</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(4</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9)</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(6</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12)</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(8</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15)}</a:t>
            </a:r>
          </a:p>
          <a:p>
            <a:pPr algn="l" eaLnBrk="1" hangingPunct="1"/>
            <a:r>
              <a:rPr lang="en-US" altLang="zh-CN" sz="2400">
                <a:solidFill>
                  <a:schemeClr val="tx1"/>
                </a:solidFill>
                <a:ea typeface="楷体_GB2312" panose="02010609030101010101" pitchFamily="49" charset="-122"/>
              </a:rPr>
              <a:t>p[1]</a:t>
            </a:r>
            <a:r>
              <a:rPr lang="zh-CN" altLang="en-US" sz="2400">
                <a:solidFill>
                  <a:schemeClr val="tx1"/>
                </a:solidFill>
                <a:ea typeface="楷体_GB2312" panose="02010609030101010101" pitchFamily="49" charset="-122"/>
              </a:rPr>
              <a:t>的最后的那个跳跃点</a:t>
            </a:r>
            <a:r>
              <a:rPr lang="en-US" altLang="zh-CN" sz="2400">
                <a:solidFill>
                  <a:schemeClr val="tx1"/>
                </a:solidFill>
                <a:ea typeface="楷体_GB2312" panose="02010609030101010101" pitchFamily="49" charset="-122"/>
              </a:rPr>
              <a:t>(8,15)</a:t>
            </a:r>
            <a:r>
              <a:rPr lang="zh-CN" altLang="en-US" sz="2400">
                <a:solidFill>
                  <a:schemeClr val="tx1"/>
                </a:solidFill>
                <a:ea typeface="楷体_GB2312" panose="02010609030101010101" pitchFamily="49" charset="-122"/>
              </a:rPr>
              <a:t>给出所求的最优值为</a:t>
            </a:r>
            <a:r>
              <a:rPr lang="en-US" altLang="zh-CN" sz="2400">
                <a:solidFill>
                  <a:schemeClr val="tx1"/>
                </a:solidFill>
                <a:ea typeface="楷体_GB2312" panose="02010609030101010101" pitchFamily="49" charset="-122"/>
              </a:rPr>
              <a:t>m(1,c)=15</a:t>
            </a:r>
            <a:r>
              <a:rPr lang="zh-CN" altLang="en-US" sz="2400">
                <a:solidFill>
                  <a:schemeClr val="tx1"/>
                </a:solidFill>
                <a:ea typeface="楷体_GB2312" panose="02010609030101010101" pitchFamily="49" charset="-122"/>
              </a:rPr>
              <a:t>。</a:t>
            </a:r>
          </a:p>
        </p:txBody>
      </p:sp>
      <p:pic>
        <p:nvPicPr>
          <p:cNvPr id="191494" name="Picture 5">
            <a:extLst>
              <a:ext uri="{FF2B5EF4-FFF2-40B4-BE49-F238E27FC236}">
                <a16:creationId xmlns:a16="http://schemas.microsoft.com/office/drawing/2014/main" id="{1D3DB7EA-1EEA-4F25-A0A8-39552CBA8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125" y="2924175"/>
            <a:ext cx="22479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pic>
    </p:spTree>
  </p:cSld>
  <p:clrMapOvr>
    <a:masterClrMapping/>
  </p:clrMapOvr>
  <p:transition>
    <p:random/>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D66A38A0-2A9B-486E-BCAE-8DA19D3171CB}"/>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D688A28C-0E3E-43CB-B9B6-5D9F5CB2ED99}" type="slidenum">
              <a:rPr lang="zh-CN" altLang="en-US">
                <a:solidFill>
                  <a:schemeClr val="tx1"/>
                </a:solidFill>
                <a:latin typeface="Times New Roman" panose="02020603050405020304" pitchFamily="18" charset="0"/>
                <a:ea typeface="宋体" panose="02010600030101010101" pitchFamily="2" charset="-122"/>
              </a:rPr>
              <a:pPr eaLnBrk="1" hangingPunct="1"/>
              <a:t>121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14722" name="Rectangle 2">
            <a:extLst>
              <a:ext uri="{FF2B5EF4-FFF2-40B4-BE49-F238E27FC236}">
                <a16:creationId xmlns:a16="http://schemas.microsoft.com/office/drawing/2014/main" id="{6D49594A-CA3B-40CE-ACD1-08175219FECF}"/>
              </a:ext>
            </a:extLst>
          </p:cNvPr>
          <p:cNvSpPr>
            <a:spLocks noGrp="1" noChangeArrowheads="1"/>
          </p:cNvSpPr>
          <p:nvPr>
            <p:ph type="title"/>
          </p:nvPr>
        </p:nvSpPr>
        <p:spPr>
          <a:xfrm>
            <a:off x="762000" y="0"/>
            <a:ext cx="7772400" cy="1143000"/>
          </a:xfrm>
        </p:spPr>
        <p:txBody>
          <a:bodyPr/>
          <a:lstStyle/>
          <a:p>
            <a:pPr eaLnBrk="1" hangingPunct="1">
              <a:defRPr/>
            </a:pPr>
            <a:r>
              <a:rPr lang="en-US" altLang="zh-CN" sz="4000">
                <a:effectLst>
                  <a:outerShdw blurRad="38100" dist="38100" dir="2700000" algn="tl">
                    <a:srgbClr val="C0C0C0"/>
                  </a:outerShdw>
                </a:effectLst>
                <a:ea typeface="黑体" pitchFamily="2" charset="-122"/>
              </a:rPr>
              <a:t>算法复杂度分析</a:t>
            </a:r>
            <a:endParaRPr lang="zh-CN" altLang="en-US" sz="4000">
              <a:effectLst>
                <a:outerShdw blurRad="38100" dist="38100" dir="2700000" algn="tl">
                  <a:srgbClr val="C0C0C0"/>
                </a:outerShdw>
              </a:effectLst>
              <a:ea typeface="黑体" pitchFamily="2" charset="-122"/>
            </a:endParaRPr>
          </a:p>
        </p:txBody>
      </p:sp>
      <p:sp>
        <p:nvSpPr>
          <p:cNvPr id="43013" name="Text Box 3">
            <a:extLst>
              <a:ext uri="{FF2B5EF4-FFF2-40B4-BE49-F238E27FC236}">
                <a16:creationId xmlns:a16="http://schemas.microsoft.com/office/drawing/2014/main" id="{2E131A25-66D3-423C-860D-3F55D5F08C9A}"/>
              </a:ext>
            </a:extLst>
          </p:cNvPr>
          <p:cNvSpPr txBox="1">
            <a:spLocks noChangeArrowheads="1"/>
          </p:cNvSpPr>
          <p:nvPr/>
        </p:nvSpPr>
        <p:spPr bwMode="auto">
          <a:xfrm>
            <a:off x="684213" y="981075"/>
            <a:ext cx="7848600" cy="5267325"/>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800">
                <a:solidFill>
                  <a:schemeClr val="tx1"/>
                </a:solidFill>
                <a:ea typeface="楷体_GB2312" panose="02010609030101010101" pitchFamily="49" charset="-122"/>
              </a:rPr>
              <a:t>上述算法的主要计算量在于计算跳跃点集</a:t>
            </a:r>
            <a:r>
              <a:rPr lang="en-US" altLang="zh-CN" sz="2800">
                <a:solidFill>
                  <a:schemeClr val="tx1"/>
                </a:solidFill>
                <a:ea typeface="楷体_GB2312" panose="02010609030101010101" pitchFamily="49" charset="-122"/>
              </a:rPr>
              <a:t>p[i](1≤i≤n)</a:t>
            </a:r>
            <a:r>
              <a:rPr lang="zh-CN" altLang="en-US" sz="2800">
                <a:solidFill>
                  <a:schemeClr val="tx1"/>
                </a:solidFill>
                <a:ea typeface="楷体_GB2312" panose="02010609030101010101" pitchFamily="49" charset="-122"/>
              </a:rPr>
              <a:t>。由于</a:t>
            </a:r>
            <a:r>
              <a:rPr lang="en-US" altLang="zh-CN" sz="2800">
                <a:solidFill>
                  <a:schemeClr val="tx1"/>
                </a:solidFill>
                <a:ea typeface="楷体_GB2312" panose="02010609030101010101" pitchFamily="49" charset="-122"/>
              </a:rPr>
              <a:t>q[i+1]=p[i+1]</a:t>
            </a:r>
            <a:r>
              <a:rPr lang="en-US" altLang="zh-CN" sz="2800">
                <a:solidFill>
                  <a:schemeClr val="tx1"/>
                </a:solidFill>
                <a:ea typeface="楷体_GB2312" panose="02010609030101010101" pitchFamily="49" charset="-122"/>
                <a:sym typeface="Symbol" panose="05050102010706020507" pitchFamily="18" charset="2"/>
              </a:rPr>
              <a:t></a:t>
            </a:r>
            <a:r>
              <a:rPr lang="en-US" altLang="zh-CN" sz="2800">
                <a:solidFill>
                  <a:schemeClr val="tx1"/>
                </a:solidFill>
                <a:ea typeface="楷体_GB2312" panose="02010609030101010101" pitchFamily="49" charset="-122"/>
              </a:rPr>
              <a:t>(w</a:t>
            </a:r>
            <a:r>
              <a:rPr lang="en-US" altLang="zh-CN" sz="2800" baseline="-25000">
                <a:solidFill>
                  <a:schemeClr val="tx1"/>
                </a:solidFill>
                <a:ea typeface="楷体_GB2312" panose="02010609030101010101" pitchFamily="49" charset="-122"/>
              </a:rPr>
              <a:t>i</a:t>
            </a:r>
            <a:r>
              <a:rPr lang="zh-CN" altLang="en-US" sz="2800">
                <a:solidFill>
                  <a:schemeClr val="tx1"/>
                </a:solidFill>
                <a:ea typeface="楷体_GB2312" panose="02010609030101010101" pitchFamily="49" charset="-122"/>
              </a:rPr>
              <a:t>，</a:t>
            </a:r>
            <a:r>
              <a:rPr lang="en-US" altLang="zh-CN" sz="2800">
                <a:solidFill>
                  <a:schemeClr val="tx1"/>
                </a:solidFill>
                <a:ea typeface="楷体_GB2312" panose="02010609030101010101" pitchFamily="49" charset="-122"/>
              </a:rPr>
              <a:t>v</a:t>
            </a:r>
            <a:r>
              <a:rPr lang="en-US" altLang="zh-CN" sz="2800" baseline="-25000">
                <a:solidFill>
                  <a:schemeClr val="tx1"/>
                </a:solidFill>
                <a:ea typeface="楷体_GB2312" panose="02010609030101010101" pitchFamily="49" charset="-122"/>
              </a:rPr>
              <a:t>i</a:t>
            </a:r>
            <a:r>
              <a:rPr lang="en-US" altLang="zh-CN" sz="2800">
                <a:solidFill>
                  <a:schemeClr val="tx1"/>
                </a:solidFill>
                <a:ea typeface="楷体_GB2312" panose="02010609030101010101" pitchFamily="49" charset="-122"/>
              </a:rPr>
              <a:t>)</a:t>
            </a:r>
            <a:r>
              <a:rPr lang="zh-CN" altLang="en-US" sz="2800">
                <a:solidFill>
                  <a:schemeClr val="tx1"/>
                </a:solidFill>
                <a:ea typeface="楷体_GB2312" panose="02010609030101010101" pitchFamily="49" charset="-122"/>
              </a:rPr>
              <a:t>，故计算</a:t>
            </a:r>
            <a:r>
              <a:rPr lang="en-US" altLang="zh-CN" sz="2800">
                <a:solidFill>
                  <a:schemeClr val="tx1"/>
                </a:solidFill>
                <a:ea typeface="楷体_GB2312" panose="02010609030101010101" pitchFamily="49" charset="-122"/>
              </a:rPr>
              <a:t>q[i+1]</a:t>
            </a:r>
            <a:r>
              <a:rPr lang="zh-CN" altLang="en-US" sz="2800">
                <a:solidFill>
                  <a:schemeClr val="tx1"/>
                </a:solidFill>
                <a:ea typeface="楷体_GB2312" panose="02010609030101010101" pitchFamily="49" charset="-122"/>
              </a:rPr>
              <a:t>需要</a:t>
            </a:r>
            <a:r>
              <a:rPr lang="en-US" altLang="zh-CN" sz="2800">
                <a:solidFill>
                  <a:schemeClr val="tx1"/>
                </a:solidFill>
                <a:ea typeface="楷体_GB2312" panose="02010609030101010101" pitchFamily="49" charset="-122"/>
              </a:rPr>
              <a:t>O(|p[i+1]|)</a:t>
            </a:r>
            <a:r>
              <a:rPr lang="zh-CN" altLang="en-US" sz="2800">
                <a:solidFill>
                  <a:schemeClr val="tx1"/>
                </a:solidFill>
                <a:ea typeface="楷体_GB2312" panose="02010609030101010101" pitchFamily="49" charset="-122"/>
              </a:rPr>
              <a:t>计算时间。合并</a:t>
            </a:r>
            <a:r>
              <a:rPr lang="en-US" altLang="zh-CN" sz="2800">
                <a:solidFill>
                  <a:schemeClr val="tx1"/>
                </a:solidFill>
                <a:ea typeface="楷体_GB2312" panose="02010609030101010101" pitchFamily="49" charset="-122"/>
              </a:rPr>
              <a:t>p[i+1]</a:t>
            </a:r>
            <a:r>
              <a:rPr lang="zh-CN" altLang="en-US" sz="2800">
                <a:solidFill>
                  <a:schemeClr val="tx1"/>
                </a:solidFill>
                <a:ea typeface="楷体_GB2312" panose="02010609030101010101" pitchFamily="49" charset="-122"/>
              </a:rPr>
              <a:t>和</a:t>
            </a:r>
            <a:r>
              <a:rPr lang="en-US" altLang="zh-CN" sz="2800">
                <a:solidFill>
                  <a:schemeClr val="tx1"/>
                </a:solidFill>
                <a:ea typeface="楷体_GB2312" panose="02010609030101010101" pitchFamily="49" charset="-122"/>
              </a:rPr>
              <a:t>q[i+1]</a:t>
            </a:r>
            <a:r>
              <a:rPr lang="zh-CN" altLang="en-US" sz="2800">
                <a:solidFill>
                  <a:schemeClr val="tx1"/>
                </a:solidFill>
                <a:ea typeface="楷体_GB2312" panose="02010609030101010101" pitchFamily="49" charset="-122"/>
              </a:rPr>
              <a:t>并清除受控跳跃点也需要</a:t>
            </a:r>
            <a:r>
              <a:rPr lang="en-US" altLang="zh-CN" sz="2800">
                <a:solidFill>
                  <a:schemeClr val="tx1"/>
                </a:solidFill>
                <a:ea typeface="楷体_GB2312" panose="02010609030101010101" pitchFamily="49" charset="-122"/>
              </a:rPr>
              <a:t>O(|p[i+1]|)</a:t>
            </a:r>
            <a:r>
              <a:rPr lang="zh-CN" altLang="en-US" sz="2800">
                <a:solidFill>
                  <a:schemeClr val="tx1"/>
                </a:solidFill>
                <a:ea typeface="楷体_GB2312" panose="02010609030101010101" pitchFamily="49" charset="-122"/>
              </a:rPr>
              <a:t>计算时间。从跳跃点集</a:t>
            </a:r>
            <a:r>
              <a:rPr lang="en-US" altLang="zh-CN" sz="2800">
                <a:solidFill>
                  <a:schemeClr val="tx1"/>
                </a:solidFill>
                <a:ea typeface="楷体_GB2312" panose="02010609030101010101" pitchFamily="49" charset="-122"/>
              </a:rPr>
              <a:t>p[i]</a:t>
            </a:r>
            <a:r>
              <a:rPr lang="zh-CN" altLang="en-US" sz="2800">
                <a:solidFill>
                  <a:schemeClr val="tx1"/>
                </a:solidFill>
                <a:ea typeface="楷体_GB2312" panose="02010609030101010101" pitchFamily="49" charset="-122"/>
              </a:rPr>
              <a:t>的定义可以看出，</a:t>
            </a:r>
            <a:r>
              <a:rPr lang="en-US" altLang="zh-CN" sz="2800">
                <a:solidFill>
                  <a:schemeClr val="tx1"/>
                </a:solidFill>
                <a:ea typeface="楷体_GB2312" panose="02010609030101010101" pitchFamily="49" charset="-122"/>
              </a:rPr>
              <a:t>p[i]</a:t>
            </a:r>
            <a:r>
              <a:rPr lang="zh-CN" altLang="en-US" sz="2800">
                <a:solidFill>
                  <a:schemeClr val="tx1"/>
                </a:solidFill>
                <a:ea typeface="楷体_GB2312" panose="02010609030101010101" pitchFamily="49" charset="-122"/>
              </a:rPr>
              <a:t>中的跳跃点相应于</a:t>
            </a:r>
            <a:r>
              <a:rPr lang="en-US" altLang="zh-CN" sz="2800">
                <a:solidFill>
                  <a:schemeClr val="tx1"/>
                </a:solidFill>
                <a:ea typeface="楷体_GB2312" panose="02010609030101010101" pitchFamily="49" charset="-122"/>
              </a:rPr>
              <a:t>x</a:t>
            </a:r>
            <a:r>
              <a:rPr lang="en-US" altLang="zh-CN" sz="2800" baseline="-25000">
                <a:solidFill>
                  <a:schemeClr val="tx1"/>
                </a:solidFill>
                <a:ea typeface="楷体_GB2312" panose="02010609030101010101" pitchFamily="49" charset="-122"/>
              </a:rPr>
              <a:t>i</a:t>
            </a:r>
            <a:r>
              <a:rPr lang="en-US" altLang="zh-CN" sz="2800">
                <a:solidFill>
                  <a:schemeClr val="tx1"/>
                </a:solidFill>
                <a:ea typeface="楷体_GB2312" panose="02010609030101010101" pitchFamily="49" charset="-122"/>
              </a:rPr>
              <a:t>,…,x</a:t>
            </a:r>
            <a:r>
              <a:rPr lang="en-US" altLang="zh-CN" sz="2800" baseline="-25000">
                <a:solidFill>
                  <a:schemeClr val="tx1"/>
                </a:solidFill>
                <a:ea typeface="楷体_GB2312" panose="02010609030101010101" pitchFamily="49" charset="-122"/>
              </a:rPr>
              <a:t>n</a:t>
            </a:r>
            <a:r>
              <a:rPr lang="zh-CN" altLang="en-US" sz="2800">
                <a:solidFill>
                  <a:schemeClr val="tx1"/>
                </a:solidFill>
                <a:ea typeface="楷体_GB2312" panose="02010609030101010101" pitchFamily="49" charset="-122"/>
              </a:rPr>
              <a:t>的</a:t>
            </a:r>
            <a:r>
              <a:rPr lang="en-US" altLang="zh-CN" sz="2800">
                <a:solidFill>
                  <a:schemeClr val="tx1"/>
                </a:solidFill>
                <a:ea typeface="楷体_GB2312" panose="02010609030101010101" pitchFamily="49" charset="-122"/>
              </a:rPr>
              <a:t>0/1</a:t>
            </a:r>
            <a:r>
              <a:rPr lang="zh-CN" altLang="en-US" sz="2800">
                <a:solidFill>
                  <a:schemeClr val="tx1"/>
                </a:solidFill>
                <a:ea typeface="楷体_GB2312" panose="02010609030101010101" pitchFamily="49" charset="-122"/>
              </a:rPr>
              <a:t>赋值。因此，</a:t>
            </a:r>
            <a:r>
              <a:rPr lang="en-US" altLang="zh-CN" sz="2800">
                <a:solidFill>
                  <a:schemeClr val="tx1"/>
                </a:solidFill>
                <a:ea typeface="楷体_GB2312" panose="02010609030101010101" pitchFamily="49" charset="-122"/>
              </a:rPr>
              <a:t>p[i]</a:t>
            </a:r>
            <a:r>
              <a:rPr lang="zh-CN" altLang="en-US" sz="2800">
                <a:solidFill>
                  <a:schemeClr val="tx1"/>
                </a:solidFill>
                <a:ea typeface="楷体_GB2312" panose="02010609030101010101" pitchFamily="49" charset="-122"/>
              </a:rPr>
              <a:t>中跳跃点个数不超过</a:t>
            </a:r>
            <a:r>
              <a:rPr lang="en-US" altLang="zh-CN" sz="2800">
                <a:solidFill>
                  <a:schemeClr val="tx1"/>
                </a:solidFill>
                <a:ea typeface="楷体_GB2312" panose="02010609030101010101" pitchFamily="49" charset="-122"/>
              </a:rPr>
              <a:t>2</a:t>
            </a:r>
            <a:r>
              <a:rPr lang="en-US" altLang="zh-CN" sz="2800" baseline="30000">
                <a:solidFill>
                  <a:schemeClr val="tx1"/>
                </a:solidFill>
                <a:ea typeface="楷体_GB2312" panose="02010609030101010101" pitchFamily="49" charset="-122"/>
              </a:rPr>
              <a:t>n-i+1</a:t>
            </a:r>
            <a:r>
              <a:rPr lang="zh-CN" altLang="en-US" sz="2800">
                <a:solidFill>
                  <a:schemeClr val="tx1"/>
                </a:solidFill>
                <a:ea typeface="楷体_GB2312" panose="02010609030101010101" pitchFamily="49" charset="-122"/>
              </a:rPr>
              <a:t>。由此可见，算法计算跳跃点集</a:t>
            </a:r>
            <a:r>
              <a:rPr lang="en-US" altLang="zh-CN" sz="2800">
                <a:solidFill>
                  <a:schemeClr val="tx1"/>
                </a:solidFill>
                <a:ea typeface="楷体_GB2312" panose="02010609030101010101" pitchFamily="49" charset="-122"/>
              </a:rPr>
              <a:t>p[i]</a:t>
            </a:r>
            <a:r>
              <a:rPr lang="zh-CN" altLang="en-US" sz="2800">
                <a:solidFill>
                  <a:schemeClr val="tx1"/>
                </a:solidFill>
                <a:ea typeface="楷体_GB2312" panose="02010609030101010101" pitchFamily="49" charset="-122"/>
              </a:rPr>
              <a:t>所花费的计算时间为</a:t>
            </a:r>
          </a:p>
          <a:p>
            <a:pPr algn="l" eaLnBrk="1" hangingPunct="1"/>
            <a:r>
              <a:rPr lang="zh-CN" altLang="en-US" sz="2800">
                <a:solidFill>
                  <a:schemeClr val="tx1"/>
                </a:solidFill>
                <a:ea typeface="楷体_GB2312" panose="02010609030101010101" pitchFamily="49" charset="-122"/>
              </a:rPr>
              <a:t>从而，改进后算法的计算时间复杂性为</a:t>
            </a:r>
            <a:r>
              <a:rPr lang="en-US" altLang="zh-CN" sz="2800">
                <a:solidFill>
                  <a:schemeClr val="tx1"/>
                </a:solidFill>
                <a:ea typeface="楷体_GB2312" panose="02010609030101010101" pitchFamily="49" charset="-122"/>
              </a:rPr>
              <a:t>O(2</a:t>
            </a:r>
            <a:r>
              <a:rPr lang="en-US" altLang="zh-CN" sz="2800" baseline="30000">
                <a:solidFill>
                  <a:schemeClr val="tx1"/>
                </a:solidFill>
                <a:ea typeface="楷体_GB2312" panose="02010609030101010101" pitchFamily="49" charset="-122"/>
              </a:rPr>
              <a:t>n</a:t>
            </a:r>
            <a:r>
              <a:rPr lang="en-US" altLang="zh-CN" sz="2800">
                <a:solidFill>
                  <a:schemeClr val="tx1"/>
                </a:solidFill>
                <a:ea typeface="楷体_GB2312" panose="02010609030101010101" pitchFamily="49" charset="-122"/>
              </a:rPr>
              <a:t>)</a:t>
            </a:r>
            <a:r>
              <a:rPr lang="zh-CN" altLang="en-US" sz="2800">
                <a:solidFill>
                  <a:schemeClr val="tx1"/>
                </a:solidFill>
                <a:ea typeface="楷体_GB2312" panose="02010609030101010101" pitchFamily="49" charset="-122"/>
              </a:rPr>
              <a:t>。当所给物品的重量</a:t>
            </a:r>
            <a:r>
              <a:rPr lang="en-US" altLang="zh-CN" sz="2800">
                <a:solidFill>
                  <a:schemeClr val="tx1"/>
                </a:solidFill>
                <a:ea typeface="楷体_GB2312" panose="02010609030101010101" pitchFamily="49" charset="-122"/>
              </a:rPr>
              <a:t>w</a:t>
            </a:r>
            <a:r>
              <a:rPr lang="en-US" altLang="zh-CN" sz="2800" baseline="-25000">
                <a:solidFill>
                  <a:schemeClr val="tx1"/>
                </a:solidFill>
                <a:ea typeface="楷体_GB2312" panose="02010609030101010101" pitchFamily="49" charset="-122"/>
              </a:rPr>
              <a:t>i</a:t>
            </a:r>
            <a:r>
              <a:rPr lang="en-US" altLang="zh-CN" sz="2800">
                <a:solidFill>
                  <a:schemeClr val="tx1"/>
                </a:solidFill>
                <a:ea typeface="楷体_GB2312" panose="02010609030101010101" pitchFamily="49" charset="-122"/>
              </a:rPr>
              <a:t>(1≤i≤n)</a:t>
            </a:r>
            <a:r>
              <a:rPr lang="zh-CN" altLang="en-US" sz="2800">
                <a:solidFill>
                  <a:schemeClr val="tx1"/>
                </a:solidFill>
                <a:ea typeface="楷体_GB2312" panose="02010609030101010101" pitchFamily="49" charset="-122"/>
              </a:rPr>
              <a:t>是整数时，</a:t>
            </a:r>
            <a:r>
              <a:rPr lang="en-US" altLang="zh-CN" sz="2800">
                <a:solidFill>
                  <a:schemeClr val="tx1"/>
                </a:solidFill>
                <a:ea typeface="楷体_GB2312" panose="02010609030101010101" pitchFamily="49" charset="-122"/>
              </a:rPr>
              <a:t>|p[i]|≤c+1</a:t>
            </a:r>
            <a:r>
              <a:rPr lang="zh-CN" altLang="en-US" sz="2800">
                <a:solidFill>
                  <a:schemeClr val="tx1"/>
                </a:solidFill>
                <a:ea typeface="楷体_GB2312" panose="02010609030101010101" pitchFamily="49" charset="-122"/>
              </a:rPr>
              <a:t>，</a:t>
            </a:r>
            <a:r>
              <a:rPr lang="en-US" altLang="zh-CN" sz="2800">
                <a:solidFill>
                  <a:schemeClr val="tx1"/>
                </a:solidFill>
                <a:ea typeface="楷体_GB2312" panose="02010609030101010101" pitchFamily="49" charset="-122"/>
              </a:rPr>
              <a:t>(1≤i≤n)</a:t>
            </a:r>
            <a:r>
              <a:rPr lang="zh-CN" altLang="en-US" sz="2800">
                <a:solidFill>
                  <a:schemeClr val="tx1"/>
                </a:solidFill>
                <a:ea typeface="楷体_GB2312" panose="02010609030101010101" pitchFamily="49" charset="-122"/>
              </a:rPr>
              <a:t>。在这种情况下，改进后算法的计算时间复杂性为</a:t>
            </a:r>
            <a:r>
              <a:rPr lang="en-US" altLang="zh-CN" sz="2800">
                <a:solidFill>
                  <a:schemeClr val="tx1"/>
                </a:solidFill>
                <a:ea typeface="楷体_GB2312" panose="02010609030101010101" pitchFamily="49" charset="-122"/>
              </a:rPr>
              <a:t>O(min{nc,2</a:t>
            </a:r>
            <a:r>
              <a:rPr lang="en-US" altLang="zh-CN" sz="2800" baseline="30000">
                <a:solidFill>
                  <a:schemeClr val="tx1"/>
                </a:solidFill>
                <a:ea typeface="楷体_GB2312" panose="02010609030101010101" pitchFamily="49" charset="-122"/>
              </a:rPr>
              <a:t>n</a:t>
            </a:r>
            <a:r>
              <a:rPr lang="en-US" altLang="zh-CN" sz="2800">
                <a:solidFill>
                  <a:schemeClr val="tx1"/>
                </a:solidFill>
                <a:ea typeface="楷体_GB2312" panose="02010609030101010101" pitchFamily="49" charset="-122"/>
              </a:rPr>
              <a:t>})</a:t>
            </a:r>
            <a:r>
              <a:rPr lang="zh-CN" altLang="en-US" sz="2800">
                <a:solidFill>
                  <a:schemeClr val="tx1"/>
                </a:solidFill>
                <a:ea typeface="楷体_GB2312" panose="02010609030101010101" pitchFamily="49" charset="-122"/>
              </a:rPr>
              <a:t>。</a:t>
            </a:r>
            <a:endParaRPr lang="en-US" altLang="zh-CN" sz="2800">
              <a:solidFill>
                <a:schemeClr val="tx1"/>
              </a:solidFill>
              <a:ea typeface="楷体_GB2312" panose="02010609030101010101" pitchFamily="49" charset="-122"/>
            </a:endParaRPr>
          </a:p>
        </p:txBody>
      </p:sp>
      <p:graphicFrame>
        <p:nvGraphicFramePr>
          <p:cNvPr id="43010" name="Object 4">
            <a:extLst>
              <a:ext uri="{FF2B5EF4-FFF2-40B4-BE49-F238E27FC236}">
                <a16:creationId xmlns:a16="http://schemas.microsoft.com/office/drawing/2014/main" id="{5839FEB5-0987-4239-A0E2-591CB9117FCE}"/>
              </a:ext>
            </a:extLst>
          </p:cNvPr>
          <p:cNvGraphicFramePr>
            <a:graphicFrameLocks noChangeAspect="1"/>
          </p:cNvGraphicFramePr>
          <p:nvPr/>
        </p:nvGraphicFramePr>
        <p:xfrm>
          <a:off x="4859338" y="3976688"/>
          <a:ext cx="3025775" cy="585787"/>
        </p:xfrm>
        <a:graphic>
          <a:graphicData uri="http://schemas.openxmlformats.org/presentationml/2006/ole">
            <mc:AlternateContent xmlns:mc="http://schemas.openxmlformats.org/markup-compatibility/2006">
              <mc:Choice xmlns:v="urn:schemas-microsoft-com:vml" Requires="v">
                <p:oleObj spid="_x0000_s43015" name="公式" r:id="rId3" imgW="2362200" imgH="457200" progId="Equation.3">
                  <p:embed/>
                </p:oleObj>
              </mc:Choice>
              <mc:Fallback>
                <p:oleObj name="公式" r:id="rId3" imgW="23622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3976688"/>
                        <a:ext cx="3025775"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5">
            <a:extLst>
              <a:ext uri="{FF2B5EF4-FFF2-40B4-BE49-F238E27FC236}">
                <a16:creationId xmlns:a16="http://schemas.microsoft.com/office/drawing/2014/main" id="{B196C2FD-BD75-4291-89B8-5135DC24C489}"/>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E09D89D7-F24C-4C9A-B222-E6F7226E5BBC}" type="slidenum">
              <a:rPr lang="zh-CN" altLang="en-US">
                <a:solidFill>
                  <a:schemeClr val="tx1"/>
                </a:solidFill>
                <a:latin typeface="Times New Roman" panose="02020603050405020304" pitchFamily="18" charset="0"/>
                <a:ea typeface="宋体" panose="02010600030101010101" pitchFamily="2" charset="-122"/>
              </a:rPr>
              <a:pPr eaLnBrk="1" hangingPunct="1"/>
              <a:t>122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15746" name="Rectangle 2">
            <a:extLst>
              <a:ext uri="{FF2B5EF4-FFF2-40B4-BE49-F238E27FC236}">
                <a16:creationId xmlns:a16="http://schemas.microsoft.com/office/drawing/2014/main" id="{E34DA8CF-CE4E-4752-B3AC-DD2F21996306}"/>
              </a:ext>
            </a:extLst>
          </p:cNvPr>
          <p:cNvSpPr>
            <a:spLocks noGrp="1" noChangeArrowheads="1"/>
          </p:cNvSpPr>
          <p:nvPr>
            <p:ph type="title"/>
          </p:nvPr>
        </p:nvSpPr>
        <p:spPr>
          <a:xfrm>
            <a:off x="0" y="0"/>
            <a:ext cx="7772400" cy="1143000"/>
          </a:xfrm>
        </p:spPr>
        <p:txBody>
          <a:bodyPr/>
          <a:lstStyle/>
          <a:p>
            <a:pPr eaLnBrk="1" hangingPunct="1">
              <a:defRPr/>
            </a:pPr>
            <a:r>
              <a:rPr lang="en-US" altLang="zh-CN" sz="4000">
                <a:effectLst>
                  <a:outerShdw blurRad="38100" dist="38100" dir="2700000" algn="tl">
                    <a:srgbClr val="C0C0C0"/>
                  </a:outerShdw>
                </a:effectLst>
                <a:ea typeface="黑体" pitchFamily="2" charset="-122"/>
              </a:rPr>
              <a:t>最优二叉搜索树</a:t>
            </a:r>
            <a:endParaRPr lang="zh-CN" altLang="en-US" sz="4000">
              <a:effectLst>
                <a:outerShdw blurRad="38100" dist="38100" dir="2700000" algn="tl">
                  <a:srgbClr val="C0C0C0"/>
                </a:outerShdw>
              </a:effectLst>
              <a:ea typeface="黑体" pitchFamily="2" charset="-122"/>
            </a:endParaRPr>
          </a:p>
        </p:txBody>
      </p:sp>
      <p:sp>
        <p:nvSpPr>
          <p:cNvPr id="44037" name="Rectangle 3">
            <a:extLst>
              <a:ext uri="{FF2B5EF4-FFF2-40B4-BE49-F238E27FC236}">
                <a16:creationId xmlns:a16="http://schemas.microsoft.com/office/drawing/2014/main" id="{B6066096-AEB3-4063-9921-255667A2E77F}"/>
              </a:ext>
            </a:extLst>
          </p:cNvPr>
          <p:cNvSpPr>
            <a:spLocks noChangeArrowheads="1"/>
          </p:cNvSpPr>
          <p:nvPr/>
        </p:nvSpPr>
        <p:spPr bwMode="auto">
          <a:xfrm>
            <a:off x="650875" y="156686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buFontTx/>
              <a:buChar char="•"/>
            </a:pPr>
            <a:r>
              <a:rPr kumimoji="1" lang="zh-CN" altLang="en-US" sz="2800">
                <a:solidFill>
                  <a:schemeClr val="tx1"/>
                </a:solidFill>
                <a:latin typeface="黑体" panose="02010609060101010101" pitchFamily="49" charset="-122"/>
                <a:ea typeface="黑体" panose="02010609060101010101" pitchFamily="49" charset="-122"/>
              </a:rPr>
              <a:t>什么是二叉搜索树</a:t>
            </a:r>
            <a:r>
              <a:rPr kumimoji="1" lang="zh-CN" altLang="en-US" sz="3200">
                <a:solidFill>
                  <a:schemeClr val="tx1"/>
                </a:solidFill>
                <a:latin typeface="Verdana" panose="020B0604030504040204" pitchFamily="34" charset="0"/>
                <a:ea typeface="宋体" panose="02010600030101010101" pitchFamily="2" charset="-122"/>
              </a:rPr>
              <a:t>？</a:t>
            </a:r>
          </a:p>
          <a:p>
            <a:pPr algn="l" eaLnBrk="1" hangingPunct="1">
              <a:spcBef>
                <a:spcPct val="20000"/>
              </a:spcBef>
            </a:pPr>
            <a:endParaRPr kumimoji="1" lang="ja-JP" altLang="en-US" sz="3200">
              <a:solidFill>
                <a:schemeClr val="tx1"/>
              </a:solidFill>
              <a:latin typeface="Times New Roman" panose="02020603050405020304" pitchFamily="18" charset="0"/>
              <a:ea typeface="宋体" panose="02010600030101010101" pitchFamily="2" charset="-122"/>
            </a:endParaRPr>
          </a:p>
        </p:txBody>
      </p:sp>
      <p:sp>
        <p:nvSpPr>
          <p:cNvPr id="44038" name="Text Box 4">
            <a:extLst>
              <a:ext uri="{FF2B5EF4-FFF2-40B4-BE49-F238E27FC236}">
                <a16:creationId xmlns:a16="http://schemas.microsoft.com/office/drawing/2014/main" id="{0819FCA8-41B6-4197-B89E-4211CB60B91C}"/>
              </a:ext>
            </a:extLst>
          </p:cNvPr>
          <p:cNvSpPr txBox="1">
            <a:spLocks noChangeArrowheads="1"/>
          </p:cNvSpPr>
          <p:nvPr/>
        </p:nvSpPr>
        <p:spPr bwMode="auto">
          <a:xfrm>
            <a:off x="395288" y="2636838"/>
            <a:ext cx="5837237"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zh-CN" altLang="en-US" sz="2400">
                <a:solidFill>
                  <a:schemeClr val="tx1"/>
                </a:solidFill>
                <a:latin typeface="Tahoma" panose="020B0604030504040204" pitchFamily="34" charset="0"/>
                <a:ea typeface="黑体" panose="02010609060101010101" pitchFamily="49" charset="-122"/>
              </a:rPr>
              <a:t>（</a:t>
            </a:r>
            <a:r>
              <a:rPr kumimoji="1" lang="en-US" altLang="zh-CN" sz="2400">
                <a:solidFill>
                  <a:schemeClr val="tx1"/>
                </a:solidFill>
                <a:latin typeface="Tahoma" panose="020B0604030504040204" pitchFamily="34" charset="0"/>
                <a:ea typeface="黑体" panose="02010609060101010101" pitchFamily="49" charset="-122"/>
              </a:rPr>
              <a:t>1</a:t>
            </a:r>
            <a:r>
              <a:rPr kumimoji="1" lang="zh-CN" altLang="en-US" sz="2400">
                <a:solidFill>
                  <a:schemeClr val="tx1"/>
                </a:solidFill>
                <a:latin typeface="Tahoma" panose="020B0604030504040204" pitchFamily="34" charset="0"/>
                <a:ea typeface="黑体" panose="02010609060101010101" pitchFamily="49" charset="-122"/>
              </a:rPr>
              <a:t>）若它的左子树不空，则左子树上</a:t>
            </a:r>
            <a:r>
              <a:rPr kumimoji="1" lang="zh-CN" altLang="en-US" sz="2400" u="sng">
                <a:solidFill>
                  <a:srgbClr val="FFCC00"/>
                </a:solidFill>
                <a:latin typeface="Tahoma" panose="020B0604030504040204" pitchFamily="34" charset="0"/>
                <a:ea typeface="黑体" panose="02010609060101010101" pitchFamily="49" charset="-122"/>
              </a:rPr>
              <a:t>所有</a:t>
            </a:r>
          </a:p>
          <a:p>
            <a:pPr algn="l" eaLnBrk="1" hangingPunct="1"/>
            <a:r>
              <a:rPr kumimoji="1" lang="zh-CN" altLang="en-US" sz="2400">
                <a:solidFill>
                  <a:schemeClr val="tx1"/>
                </a:solidFill>
                <a:latin typeface="Tahoma" panose="020B0604030504040204" pitchFamily="34" charset="0"/>
                <a:ea typeface="黑体" panose="02010609060101010101" pitchFamily="49" charset="-122"/>
              </a:rPr>
              <a:t>　　　节点的值</a:t>
            </a:r>
            <a:r>
              <a:rPr kumimoji="1" lang="zh-CN" altLang="en-US" sz="2400" u="sng">
                <a:solidFill>
                  <a:srgbClr val="FFCC00"/>
                </a:solidFill>
                <a:latin typeface="Tahoma" panose="020B0604030504040204" pitchFamily="34" charset="0"/>
                <a:ea typeface="黑体" panose="02010609060101010101" pitchFamily="49" charset="-122"/>
              </a:rPr>
              <a:t>均小于</a:t>
            </a:r>
            <a:r>
              <a:rPr kumimoji="1" lang="zh-CN" altLang="en-US" sz="2400">
                <a:solidFill>
                  <a:schemeClr val="tx1"/>
                </a:solidFill>
                <a:latin typeface="Tahoma" panose="020B0604030504040204" pitchFamily="34" charset="0"/>
                <a:ea typeface="黑体" panose="02010609060101010101" pitchFamily="49" charset="-122"/>
              </a:rPr>
              <a:t>它的根节点的值；</a:t>
            </a:r>
          </a:p>
          <a:p>
            <a:pPr algn="l" eaLnBrk="1" hangingPunct="1"/>
            <a:r>
              <a:rPr kumimoji="1" lang="zh-CN" altLang="en-US" sz="2400">
                <a:solidFill>
                  <a:schemeClr val="tx1"/>
                </a:solidFill>
                <a:latin typeface="Tahoma" panose="020B0604030504040204" pitchFamily="34" charset="0"/>
                <a:ea typeface="黑体" panose="02010609060101010101" pitchFamily="49" charset="-122"/>
              </a:rPr>
              <a:t>（</a:t>
            </a:r>
            <a:r>
              <a:rPr kumimoji="1" lang="en-US" altLang="zh-CN" sz="2400">
                <a:solidFill>
                  <a:schemeClr val="tx1"/>
                </a:solidFill>
                <a:latin typeface="Tahoma" panose="020B0604030504040204" pitchFamily="34" charset="0"/>
                <a:ea typeface="黑体" panose="02010609060101010101" pitchFamily="49" charset="-122"/>
              </a:rPr>
              <a:t>2</a:t>
            </a:r>
            <a:r>
              <a:rPr kumimoji="1" lang="zh-CN" altLang="en-US" sz="2400">
                <a:solidFill>
                  <a:schemeClr val="tx1"/>
                </a:solidFill>
                <a:latin typeface="Tahoma" panose="020B0604030504040204" pitchFamily="34" charset="0"/>
                <a:ea typeface="黑体" panose="02010609060101010101" pitchFamily="49" charset="-122"/>
              </a:rPr>
              <a:t>）若它的右子树不空，则右子树上</a:t>
            </a:r>
            <a:r>
              <a:rPr kumimoji="1" lang="zh-CN" altLang="en-US" sz="2400" u="sng">
                <a:solidFill>
                  <a:srgbClr val="FFCC00"/>
                </a:solidFill>
                <a:latin typeface="Tahoma" panose="020B0604030504040204" pitchFamily="34" charset="0"/>
                <a:ea typeface="黑体" panose="02010609060101010101" pitchFamily="49" charset="-122"/>
              </a:rPr>
              <a:t>所有</a:t>
            </a:r>
          </a:p>
          <a:p>
            <a:pPr algn="l" eaLnBrk="1" hangingPunct="1"/>
            <a:r>
              <a:rPr kumimoji="1" lang="zh-CN" altLang="en-US" sz="2400">
                <a:solidFill>
                  <a:schemeClr val="tx1"/>
                </a:solidFill>
                <a:latin typeface="Tahoma" panose="020B0604030504040204" pitchFamily="34" charset="0"/>
                <a:ea typeface="黑体" panose="02010609060101010101" pitchFamily="49" charset="-122"/>
              </a:rPr>
              <a:t>　　　节点的值</a:t>
            </a:r>
            <a:r>
              <a:rPr kumimoji="1" lang="zh-CN" altLang="en-US" sz="2400" u="sng">
                <a:solidFill>
                  <a:srgbClr val="FFCC00"/>
                </a:solidFill>
                <a:latin typeface="Tahoma" panose="020B0604030504040204" pitchFamily="34" charset="0"/>
                <a:ea typeface="黑体" panose="02010609060101010101" pitchFamily="49" charset="-122"/>
              </a:rPr>
              <a:t>均大于</a:t>
            </a:r>
            <a:r>
              <a:rPr kumimoji="1" lang="zh-CN" altLang="en-US" sz="2400">
                <a:solidFill>
                  <a:schemeClr val="tx1"/>
                </a:solidFill>
                <a:latin typeface="Tahoma" panose="020B0604030504040204" pitchFamily="34" charset="0"/>
                <a:ea typeface="黑体" panose="02010609060101010101" pitchFamily="49" charset="-122"/>
              </a:rPr>
              <a:t>它的根节点的值；</a:t>
            </a:r>
          </a:p>
          <a:p>
            <a:pPr algn="l" eaLnBrk="1" hangingPunct="1"/>
            <a:r>
              <a:rPr kumimoji="1" lang="zh-CN" altLang="en-US" sz="2400">
                <a:solidFill>
                  <a:schemeClr val="tx1"/>
                </a:solidFill>
                <a:latin typeface="Tahoma" panose="020B0604030504040204" pitchFamily="34" charset="0"/>
                <a:ea typeface="黑体" panose="02010609060101010101" pitchFamily="49" charset="-122"/>
              </a:rPr>
              <a:t>（</a:t>
            </a:r>
            <a:r>
              <a:rPr kumimoji="1" lang="en-US" altLang="zh-CN" sz="2400">
                <a:solidFill>
                  <a:schemeClr val="tx1"/>
                </a:solidFill>
                <a:latin typeface="Tahoma" panose="020B0604030504040204" pitchFamily="34" charset="0"/>
                <a:ea typeface="黑体" panose="02010609060101010101" pitchFamily="49" charset="-122"/>
              </a:rPr>
              <a:t>3   </a:t>
            </a:r>
            <a:r>
              <a:rPr kumimoji="1" lang="zh-CN" altLang="en-US" sz="2400">
                <a:solidFill>
                  <a:schemeClr val="tx1"/>
                </a:solidFill>
                <a:latin typeface="Tahoma" panose="020B0604030504040204" pitchFamily="34" charset="0"/>
                <a:ea typeface="黑体" panose="02010609060101010101" pitchFamily="49" charset="-122"/>
              </a:rPr>
              <a:t>它的左</a:t>
            </a:r>
            <a:r>
              <a:rPr kumimoji="1" lang="zh-CN" altLang="en-US" sz="2400">
                <a:solidFill>
                  <a:schemeClr val="tx2"/>
                </a:solidFill>
                <a:latin typeface="Tahoma" panose="020B0604030504040204" pitchFamily="34" charset="0"/>
                <a:ea typeface="宋体" panose="02010600030101010101" pitchFamily="2" charset="-122"/>
              </a:rPr>
              <a:t>、</a:t>
            </a:r>
            <a:r>
              <a:rPr kumimoji="1" lang="zh-CN" altLang="en-US" sz="2400">
                <a:solidFill>
                  <a:schemeClr val="tx1"/>
                </a:solidFill>
                <a:latin typeface="Tahoma" panose="020B0604030504040204" pitchFamily="34" charset="0"/>
                <a:ea typeface="黑体" panose="02010609060101010101" pitchFamily="49" charset="-122"/>
              </a:rPr>
              <a:t>右子树也分别为二叉排序树</a:t>
            </a:r>
            <a:endParaRPr kumimoji="1" lang="en-US" altLang="ja-JP" sz="2400">
              <a:solidFill>
                <a:schemeClr val="tx1"/>
              </a:solidFill>
              <a:latin typeface="Tahoma" panose="020B0604030504040204" pitchFamily="34" charset="0"/>
              <a:ea typeface="黑体" panose="02010609060101010101" pitchFamily="49" charset="-122"/>
            </a:endParaRPr>
          </a:p>
        </p:txBody>
      </p:sp>
      <p:grpSp>
        <p:nvGrpSpPr>
          <p:cNvPr id="2" name="Group 5">
            <a:extLst>
              <a:ext uri="{FF2B5EF4-FFF2-40B4-BE49-F238E27FC236}">
                <a16:creationId xmlns:a16="http://schemas.microsoft.com/office/drawing/2014/main" id="{2D0C27E4-27FC-412A-B820-F4CB3639B3CA}"/>
              </a:ext>
            </a:extLst>
          </p:cNvPr>
          <p:cNvGrpSpPr>
            <a:grpSpLocks/>
          </p:cNvGrpSpPr>
          <p:nvPr/>
        </p:nvGrpSpPr>
        <p:grpSpPr bwMode="auto">
          <a:xfrm>
            <a:off x="5767388" y="1117600"/>
            <a:ext cx="2971800" cy="3429000"/>
            <a:chOff x="3744" y="1248"/>
            <a:chExt cx="1872" cy="2160"/>
          </a:xfrm>
        </p:grpSpPr>
        <p:sp>
          <p:nvSpPr>
            <p:cNvPr id="44042" name="Oval 6">
              <a:extLst>
                <a:ext uri="{FF2B5EF4-FFF2-40B4-BE49-F238E27FC236}">
                  <a16:creationId xmlns:a16="http://schemas.microsoft.com/office/drawing/2014/main" id="{EF2D2D51-49E4-488E-B25B-F7AA21A90195}"/>
                </a:ext>
              </a:extLst>
            </p:cNvPr>
            <p:cNvSpPr>
              <a:spLocks noChangeArrowheads="1"/>
            </p:cNvSpPr>
            <p:nvPr/>
          </p:nvSpPr>
          <p:spPr bwMode="auto">
            <a:xfrm>
              <a:off x="4512" y="1248"/>
              <a:ext cx="240"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4043" name="Oval 7">
              <a:extLst>
                <a:ext uri="{FF2B5EF4-FFF2-40B4-BE49-F238E27FC236}">
                  <a16:creationId xmlns:a16="http://schemas.microsoft.com/office/drawing/2014/main" id="{D20BD14F-9172-4B01-B480-BDAC496A89BF}"/>
                </a:ext>
              </a:extLst>
            </p:cNvPr>
            <p:cNvSpPr>
              <a:spLocks noChangeArrowheads="1"/>
            </p:cNvSpPr>
            <p:nvPr/>
          </p:nvSpPr>
          <p:spPr bwMode="auto">
            <a:xfrm>
              <a:off x="3744" y="2016"/>
              <a:ext cx="240"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4044" name="Oval 8">
              <a:extLst>
                <a:ext uri="{FF2B5EF4-FFF2-40B4-BE49-F238E27FC236}">
                  <a16:creationId xmlns:a16="http://schemas.microsoft.com/office/drawing/2014/main" id="{50FBB6AD-A5F7-467C-9948-768DF1854E15}"/>
                </a:ext>
              </a:extLst>
            </p:cNvPr>
            <p:cNvSpPr>
              <a:spLocks noChangeArrowheads="1"/>
            </p:cNvSpPr>
            <p:nvPr/>
          </p:nvSpPr>
          <p:spPr bwMode="auto">
            <a:xfrm>
              <a:off x="4128" y="1632"/>
              <a:ext cx="240"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4045" name="Oval 9">
              <a:extLst>
                <a:ext uri="{FF2B5EF4-FFF2-40B4-BE49-F238E27FC236}">
                  <a16:creationId xmlns:a16="http://schemas.microsoft.com/office/drawing/2014/main" id="{EDAEABCD-2F0B-40C2-A250-5CA88F199134}"/>
                </a:ext>
              </a:extLst>
            </p:cNvPr>
            <p:cNvSpPr>
              <a:spLocks noChangeArrowheads="1"/>
            </p:cNvSpPr>
            <p:nvPr/>
          </p:nvSpPr>
          <p:spPr bwMode="auto">
            <a:xfrm>
              <a:off x="4896" y="1632"/>
              <a:ext cx="240"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4046" name="Oval 10">
              <a:extLst>
                <a:ext uri="{FF2B5EF4-FFF2-40B4-BE49-F238E27FC236}">
                  <a16:creationId xmlns:a16="http://schemas.microsoft.com/office/drawing/2014/main" id="{BEBCD0AE-649B-4194-AD92-9AE41438078E}"/>
                </a:ext>
              </a:extLst>
            </p:cNvPr>
            <p:cNvSpPr>
              <a:spLocks noChangeArrowheads="1"/>
            </p:cNvSpPr>
            <p:nvPr/>
          </p:nvSpPr>
          <p:spPr bwMode="auto">
            <a:xfrm>
              <a:off x="5328" y="2064"/>
              <a:ext cx="240"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4047" name="Oval 11">
              <a:extLst>
                <a:ext uri="{FF2B5EF4-FFF2-40B4-BE49-F238E27FC236}">
                  <a16:creationId xmlns:a16="http://schemas.microsoft.com/office/drawing/2014/main" id="{D383FD91-E799-42A5-8B59-9AA59F1CA3A6}"/>
                </a:ext>
              </a:extLst>
            </p:cNvPr>
            <p:cNvSpPr>
              <a:spLocks noChangeArrowheads="1"/>
            </p:cNvSpPr>
            <p:nvPr/>
          </p:nvSpPr>
          <p:spPr bwMode="auto">
            <a:xfrm>
              <a:off x="4512" y="2016"/>
              <a:ext cx="240"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4048" name="Oval 12">
              <a:extLst>
                <a:ext uri="{FF2B5EF4-FFF2-40B4-BE49-F238E27FC236}">
                  <a16:creationId xmlns:a16="http://schemas.microsoft.com/office/drawing/2014/main" id="{42817E4B-1BE2-4BA5-86E7-5F02C499744B}"/>
                </a:ext>
              </a:extLst>
            </p:cNvPr>
            <p:cNvSpPr>
              <a:spLocks noChangeArrowheads="1"/>
            </p:cNvSpPr>
            <p:nvPr/>
          </p:nvSpPr>
          <p:spPr bwMode="auto">
            <a:xfrm>
              <a:off x="4992" y="2448"/>
              <a:ext cx="240"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4049" name="Oval 13">
              <a:extLst>
                <a:ext uri="{FF2B5EF4-FFF2-40B4-BE49-F238E27FC236}">
                  <a16:creationId xmlns:a16="http://schemas.microsoft.com/office/drawing/2014/main" id="{9FF96239-236A-4DEF-A68E-2E72DFDA817E}"/>
                </a:ext>
              </a:extLst>
            </p:cNvPr>
            <p:cNvSpPr>
              <a:spLocks noChangeArrowheads="1"/>
            </p:cNvSpPr>
            <p:nvPr/>
          </p:nvSpPr>
          <p:spPr bwMode="auto">
            <a:xfrm>
              <a:off x="4992" y="3168"/>
              <a:ext cx="240"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4050" name="Oval 14">
              <a:extLst>
                <a:ext uri="{FF2B5EF4-FFF2-40B4-BE49-F238E27FC236}">
                  <a16:creationId xmlns:a16="http://schemas.microsoft.com/office/drawing/2014/main" id="{F69D8F8A-EA23-47E4-A71E-89DAE1E762BF}"/>
                </a:ext>
              </a:extLst>
            </p:cNvPr>
            <p:cNvSpPr>
              <a:spLocks noChangeArrowheads="1"/>
            </p:cNvSpPr>
            <p:nvPr/>
          </p:nvSpPr>
          <p:spPr bwMode="auto">
            <a:xfrm>
              <a:off x="4168" y="2396"/>
              <a:ext cx="240"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4051" name="Oval 15">
              <a:extLst>
                <a:ext uri="{FF2B5EF4-FFF2-40B4-BE49-F238E27FC236}">
                  <a16:creationId xmlns:a16="http://schemas.microsoft.com/office/drawing/2014/main" id="{4A6FFE2E-E03A-48B5-BC80-CF4421D92780}"/>
                </a:ext>
              </a:extLst>
            </p:cNvPr>
            <p:cNvSpPr>
              <a:spLocks noChangeArrowheads="1"/>
            </p:cNvSpPr>
            <p:nvPr/>
          </p:nvSpPr>
          <p:spPr bwMode="auto">
            <a:xfrm>
              <a:off x="5328" y="2784"/>
              <a:ext cx="240"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cxnSp>
          <p:nvCxnSpPr>
            <p:cNvPr id="44052" name="AutoShape 16">
              <a:extLst>
                <a:ext uri="{FF2B5EF4-FFF2-40B4-BE49-F238E27FC236}">
                  <a16:creationId xmlns:a16="http://schemas.microsoft.com/office/drawing/2014/main" id="{39372BF0-2F4A-47E6-9460-76EA1FC46F9B}"/>
                </a:ext>
              </a:extLst>
            </p:cNvPr>
            <p:cNvCxnSpPr>
              <a:cxnSpLocks noChangeShapeType="1"/>
              <a:stCxn id="44042" idx="3"/>
              <a:endCxn id="44044" idx="7"/>
            </p:cNvCxnSpPr>
            <p:nvPr/>
          </p:nvCxnSpPr>
          <p:spPr bwMode="auto">
            <a:xfrm flipH="1">
              <a:off x="4333" y="1462"/>
              <a:ext cx="214" cy="196"/>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4053" name="AutoShape 17">
              <a:extLst>
                <a:ext uri="{FF2B5EF4-FFF2-40B4-BE49-F238E27FC236}">
                  <a16:creationId xmlns:a16="http://schemas.microsoft.com/office/drawing/2014/main" id="{F14D53B2-1BFB-49BA-B519-274F565CA561}"/>
                </a:ext>
              </a:extLst>
            </p:cNvPr>
            <p:cNvCxnSpPr>
              <a:cxnSpLocks noChangeShapeType="1"/>
              <a:stCxn id="44044" idx="3"/>
              <a:endCxn id="44043" idx="7"/>
            </p:cNvCxnSpPr>
            <p:nvPr/>
          </p:nvCxnSpPr>
          <p:spPr bwMode="auto">
            <a:xfrm flipH="1">
              <a:off x="3949" y="1846"/>
              <a:ext cx="214" cy="196"/>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4054" name="AutoShape 18">
              <a:extLst>
                <a:ext uri="{FF2B5EF4-FFF2-40B4-BE49-F238E27FC236}">
                  <a16:creationId xmlns:a16="http://schemas.microsoft.com/office/drawing/2014/main" id="{56998781-B9CD-44BD-B0D4-ACDD4BDCF33D}"/>
                </a:ext>
              </a:extLst>
            </p:cNvPr>
            <p:cNvCxnSpPr>
              <a:cxnSpLocks noChangeShapeType="1"/>
              <a:stCxn id="44044" idx="5"/>
              <a:endCxn id="44047" idx="1"/>
            </p:cNvCxnSpPr>
            <p:nvPr/>
          </p:nvCxnSpPr>
          <p:spPr bwMode="auto">
            <a:xfrm>
              <a:off x="4333" y="1846"/>
              <a:ext cx="214" cy="196"/>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4055" name="AutoShape 19">
              <a:extLst>
                <a:ext uri="{FF2B5EF4-FFF2-40B4-BE49-F238E27FC236}">
                  <a16:creationId xmlns:a16="http://schemas.microsoft.com/office/drawing/2014/main" id="{7B6136AF-8F92-4A78-980A-1CCECB39CEAE}"/>
                </a:ext>
              </a:extLst>
            </p:cNvPr>
            <p:cNvCxnSpPr>
              <a:cxnSpLocks noChangeShapeType="1"/>
              <a:stCxn id="44042" idx="5"/>
              <a:endCxn id="44045" idx="1"/>
            </p:cNvCxnSpPr>
            <p:nvPr/>
          </p:nvCxnSpPr>
          <p:spPr bwMode="auto">
            <a:xfrm>
              <a:off x="4717" y="1462"/>
              <a:ext cx="214" cy="196"/>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4056" name="AutoShape 20">
              <a:extLst>
                <a:ext uri="{FF2B5EF4-FFF2-40B4-BE49-F238E27FC236}">
                  <a16:creationId xmlns:a16="http://schemas.microsoft.com/office/drawing/2014/main" id="{E3BAD5C3-1C0C-449B-9E79-7DF8EE1C0DF8}"/>
                </a:ext>
              </a:extLst>
            </p:cNvPr>
            <p:cNvCxnSpPr>
              <a:cxnSpLocks noChangeShapeType="1"/>
              <a:stCxn id="44045" idx="5"/>
              <a:endCxn id="44046" idx="1"/>
            </p:cNvCxnSpPr>
            <p:nvPr/>
          </p:nvCxnSpPr>
          <p:spPr bwMode="auto">
            <a:xfrm>
              <a:off x="5101" y="1846"/>
              <a:ext cx="262" cy="244"/>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4057" name="AutoShape 21">
              <a:extLst>
                <a:ext uri="{FF2B5EF4-FFF2-40B4-BE49-F238E27FC236}">
                  <a16:creationId xmlns:a16="http://schemas.microsoft.com/office/drawing/2014/main" id="{69CB88D0-9B59-4837-9348-96CCB0381A6F}"/>
                </a:ext>
              </a:extLst>
            </p:cNvPr>
            <p:cNvCxnSpPr>
              <a:cxnSpLocks noChangeShapeType="1"/>
              <a:stCxn id="44046" idx="3"/>
              <a:endCxn id="44048" idx="7"/>
            </p:cNvCxnSpPr>
            <p:nvPr/>
          </p:nvCxnSpPr>
          <p:spPr bwMode="auto">
            <a:xfrm flipH="1">
              <a:off x="5197" y="2278"/>
              <a:ext cx="166" cy="196"/>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4058" name="AutoShape 22">
              <a:extLst>
                <a:ext uri="{FF2B5EF4-FFF2-40B4-BE49-F238E27FC236}">
                  <a16:creationId xmlns:a16="http://schemas.microsoft.com/office/drawing/2014/main" id="{CF08F220-AD11-4A16-976B-D4193A2AA2C6}"/>
                </a:ext>
              </a:extLst>
            </p:cNvPr>
            <p:cNvCxnSpPr>
              <a:cxnSpLocks noChangeShapeType="1"/>
              <a:stCxn id="44048" idx="5"/>
              <a:endCxn id="44051" idx="1"/>
            </p:cNvCxnSpPr>
            <p:nvPr/>
          </p:nvCxnSpPr>
          <p:spPr bwMode="auto">
            <a:xfrm>
              <a:off x="5197" y="2662"/>
              <a:ext cx="166" cy="14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4059" name="AutoShape 23">
              <a:extLst>
                <a:ext uri="{FF2B5EF4-FFF2-40B4-BE49-F238E27FC236}">
                  <a16:creationId xmlns:a16="http://schemas.microsoft.com/office/drawing/2014/main" id="{7A6BDAD4-3061-42F7-A0DE-F9F00EF40FEA}"/>
                </a:ext>
              </a:extLst>
            </p:cNvPr>
            <p:cNvCxnSpPr>
              <a:cxnSpLocks noChangeShapeType="1"/>
              <a:stCxn id="44051" idx="3"/>
              <a:endCxn id="44049" idx="7"/>
            </p:cNvCxnSpPr>
            <p:nvPr/>
          </p:nvCxnSpPr>
          <p:spPr bwMode="auto">
            <a:xfrm flipH="1">
              <a:off x="5197" y="2998"/>
              <a:ext cx="166" cy="196"/>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44060" name="Text Box 24">
              <a:extLst>
                <a:ext uri="{FF2B5EF4-FFF2-40B4-BE49-F238E27FC236}">
                  <a16:creationId xmlns:a16="http://schemas.microsoft.com/office/drawing/2014/main" id="{D31B3D3F-CC94-4F1C-9DF9-115F278C268D}"/>
                </a:ext>
              </a:extLst>
            </p:cNvPr>
            <p:cNvSpPr txBox="1">
              <a:spLocks noChangeArrowheads="1"/>
            </p:cNvSpPr>
            <p:nvPr/>
          </p:nvSpPr>
          <p:spPr bwMode="auto">
            <a:xfrm>
              <a:off x="4495" y="1264"/>
              <a:ext cx="2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kumimoji="1" lang="ja-JP" altLang="en-US" sz="1600">
                  <a:solidFill>
                    <a:schemeClr val="tx1"/>
                  </a:solidFill>
                  <a:latin typeface="Verdana" panose="020B0604030504040204" pitchFamily="34" charset="0"/>
                  <a:ea typeface="宋体" panose="02010600030101010101" pitchFamily="2" charset="-122"/>
                </a:rPr>
                <a:t>45</a:t>
              </a:r>
            </a:p>
          </p:txBody>
        </p:sp>
        <p:sp>
          <p:nvSpPr>
            <p:cNvPr id="44061" name="Text Box 25">
              <a:extLst>
                <a:ext uri="{FF2B5EF4-FFF2-40B4-BE49-F238E27FC236}">
                  <a16:creationId xmlns:a16="http://schemas.microsoft.com/office/drawing/2014/main" id="{3EDE1C67-F073-4E78-944E-52BCD96AC865}"/>
                </a:ext>
              </a:extLst>
            </p:cNvPr>
            <p:cNvSpPr txBox="1">
              <a:spLocks noChangeArrowheads="1"/>
            </p:cNvSpPr>
            <p:nvPr/>
          </p:nvSpPr>
          <p:spPr bwMode="auto">
            <a:xfrm>
              <a:off x="4113" y="1644"/>
              <a:ext cx="2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kumimoji="1" lang="ja-JP" altLang="en-US" sz="1600">
                  <a:solidFill>
                    <a:schemeClr val="tx1"/>
                  </a:solidFill>
                  <a:latin typeface="Verdana" panose="020B0604030504040204" pitchFamily="34" charset="0"/>
                  <a:ea typeface="宋体" panose="02010600030101010101" pitchFamily="2" charset="-122"/>
                </a:rPr>
                <a:t>12</a:t>
              </a:r>
            </a:p>
          </p:txBody>
        </p:sp>
        <p:sp>
          <p:nvSpPr>
            <p:cNvPr id="44062" name="Text Box 26">
              <a:extLst>
                <a:ext uri="{FF2B5EF4-FFF2-40B4-BE49-F238E27FC236}">
                  <a16:creationId xmlns:a16="http://schemas.microsoft.com/office/drawing/2014/main" id="{6FBBBBC0-2C47-416A-8688-83175D529BA3}"/>
                </a:ext>
              </a:extLst>
            </p:cNvPr>
            <p:cNvSpPr txBox="1">
              <a:spLocks noChangeArrowheads="1"/>
            </p:cNvSpPr>
            <p:nvPr/>
          </p:nvSpPr>
          <p:spPr bwMode="auto">
            <a:xfrm>
              <a:off x="4881" y="1648"/>
              <a:ext cx="2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kumimoji="1" lang="ja-JP" altLang="en-US" sz="1600">
                  <a:solidFill>
                    <a:schemeClr val="tx1"/>
                  </a:solidFill>
                  <a:latin typeface="Verdana" panose="020B0604030504040204" pitchFamily="34" charset="0"/>
                  <a:ea typeface="宋体" panose="02010600030101010101" pitchFamily="2" charset="-122"/>
                </a:rPr>
                <a:t>53</a:t>
              </a:r>
            </a:p>
          </p:txBody>
        </p:sp>
        <p:sp>
          <p:nvSpPr>
            <p:cNvPr id="44063" name="Text Box 27">
              <a:extLst>
                <a:ext uri="{FF2B5EF4-FFF2-40B4-BE49-F238E27FC236}">
                  <a16:creationId xmlns:a16="http://schemas.microsoft.com/office/drawing/2014/main" id="{4BFDF8BB-6F50-4AAE-B31D-D83608A2746A}"/>
                </a:ext>
              </a:extLst>
            </p:cNvPr>
            <p:cNvSpPr txBox="1">
              <a:spLocks noChangeArrowheads="1"/>
            </p:cNvSpPr>
            <p:nvPr/>
          </p:nvSpPr>
          <p:spPr bwMode="auto">
            <a:xfrm>
              <a:off x="3765" y="2036"/>
              <a:ext cx="1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kumimoji="1" lang="ja-JP" altLang="en-US" sz="1600">
                  <a:solidFill>
                    <a:schemeClr val="tx1"/>
                  </a:solidFill>
                  <a:latin typeface="Verdana" panose="020B0604030504040204" pitchFamily="34" charset="0"/>
                  <a:ea typeface="宋体" panose="02010600030101010101" pitchFamily="2" charset="-122"/>
                </a:rPr>
                <a:t>3</a:t>
              </a:r>
            </a:p>
          </p:txBody>
        </p:sp>
        <p:sp>
          <p:nvSpPr>
            <p:cNvPr id="44064" name="Text Box 28">
              <a:extLst>
                <a:ext uri="{FF2B5EF4-FFF2-40B4-BE49-F238E27FC236}">
                  <a16:creationId xmlns:a16="http://schemas.microsoft.com/office/drawing/2014/main" id="{1851D57B-C25C-446C-8BF3-603C9FB0B56E}"/>
                </a:ext>
              </a:extLst>
            </p:cNvPr>
            <p:cNvSpPr txBox="1">
              <a:spLocks noChangeArrowheads="1"/>
            </p:cNvSpPr>
            <p:nvPr/>
          </p:nvSpPr>
          <p:spPr bwMode="auto">
            <a:xfrm>
              <a:off x="4489" y="2028"/>
              <a:ext cx="2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kumimoji="1" lang="ja-JP" altLang="en-US" sz="1600">
                  <a:solidFill>
                    <a:schemeClr val="tx1"/>
                  </a:solidFill>
                  <a:latin typeface="Verdana" panose="020B0604030504040204" pitchFamily="34" charset="0"/>
                  <a:ea typeface="宋体" panose="02010600030101010101" pitchFamily="2" charset="-122"/>
                </a:rPr>
                <a:t>37</a:t>
              </a:r>
            </a:p>
          </p:txBody>
        </p:sp>
        <p:sp>
          <p:nvSpPr>
            <p:cNvPr id="44065" name="Text Box 29">
              <a:extLst>
                <a:ext uri="{FF2B5EF4-FFF2-40B4-BE49-F238E27FC236}">
                  <a16:creationId xmlns:a16="http://schemas.microsoft.com/office/drawing/2014/main" id="{D8B2FF65-28AA-4449-8645-D82B785E03D7}"/>
                </a:ext>
              </a:extLst>
            </p:cNvPr>
            <p:cNvSpPr txBox="1">
              <a:spLocks noChangeArrowheads="1"/>
            </p:cNvSpPr>
            <p:nvPr/>
          </p:nvSpPr>
          <p:spPr bwMode="auto">
            <a:xfrm>
              <a:off x="4149" y="2408"/>
              <a:ext cx="2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kumimoji="1" lang="ja-JP" altLang="en-US" sz="1600">
                  <a:solidFill>
                    <a:schemeClr val="tx1"/>
                  </a:solidFill>
                  <a:latin typeface="Verdana" panose="020B0604030504040204" pitchFamily="34" charset="0"/>
                  <a:ea typeface="宋体" panose="02010600030101010101" pitchFamily="2" charset="-122"/>
                </a:rPr>
                <a:t>24</a:t>
              </a:r>
            </a:p>
          </p:txBody>
        </p:sp>
        <p:sp>
          <p:nvSpPr>
            <p:cNvPr id="44066" name="Text Box 30">
              <a:extLst>
                <a:ext uri="{FF2B5EF4-FFF2-40B4-BE49-F238E27FC236}">
                  <a16:creationId xmlns:a16="http://schemas.microsoft.com/office/drawing/2014/main" id="{F7331D76-6D77-44AA-8B60-5CFF9DB9F3A5}"/>
                </a:ext>
              </a:extLst>
            </p:cNvPr>
            <p:cNvSpPr txBox="1">
              <a:spLocks noChangeArrowheads="1"/>
            </p:cNvSpPr>
            <p:nvPr/>
          </p:nvSpPr>
          <p:spPr bwMode="auto">
            <a:xfrm>
              <a:off x="5287" y="2088"/>
              <a:ext cx="3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kumimoji="1" lang="ja-JP" altLang="en-US" sz="1400">
                  <a:solidFill>
                    <a:schemeClr val="tx1"/>
                  </a:solidFill>
                  <a:latin typeface="Verdana" panose="020B0604030504040204" pitchFamily="34" charset="0"/>
                  <a:ea typeface="宋体" panose="02010600030101010101" pitchFamily="2" charset="-122"/>
                </a:rPr>
                <a:t>100</a:t>
              </a:r>
            </a:p>
          </p:txBody>
        </p:sp>
        <p:sp>
          <p:nvSpPr>
            <p:cNvPr id="44067" name="Text Box 31">
              <a:extLst>
                <a:ext uri="{FF2B5EF4-FFF2-40B4-BE49-F238E27FC236}">
                  <a16:creationId xmlns:a16="http://schemas.microsoft.com/office/drawing/2014/main" id="{A0E14E77-12F6-43CA-BAA8-C8F8BC14616D}"/>
                </a:ext>
              </a:extLst>
            </p:cNvPr>
            <p:cNvSpPr txBox="1">
              <a:spLocks noChangeArrowheads="1"/>
            </p:cNvSpPr>
            <p:nvPr/>
          </p:nvSpPr>
          <p:spPr bwMode="auto">
            <a:xfrm>
              <a:off x="4977" y="2464"/>
              <a:ext cx="2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kumimoji="1" lang="ja-JP" altLang="en-US" sz="1600">
                  <a:solidFill>
                    <a:schemeClr val="tx1"/>
                  </a:solidFill>
                  <a:latin typeface="Verdana" panose="020B0604030504040204" pitchFamily="34" charset="0"/>
                  <a:ea typeface="宋体" panose="02010600030101010101" pitchFamily="2" charset="-122"/>
                </a:rPr>
                <a:t>61</a:t>
              </a:r>
            </a:p>
          </p:txBody>
        </p:sp>
        <p:sp>
          <p:nvSpPr>
            <p:cNvPr id="44068" name="Text Box 32">
              <a:extLst>
                <a:ext uri="{FF2B5EF4-FFF2-40B4-BE49-F238E27FC236}">
                  <a16:creationId xmlns:a16="http://schemas.microsoft.com/office/drawing/2014/main" id="{677A09A1-D9A7-4F31-B9F7-3AD566E1CD61}"/>
                </a:ext>
              </a:extLst>
            </p:cNvPr>
            <p:cNvSpPr txBox="1">
              <a:spLocks noChangeArrowheads="1"/>
            </p:cNvSpPr>
            <p:nvPr/>
          </p:nvSpPr>
          <p:spPr bwMode="auto">
            <a:xfrm>
              <a:off x="5305" y="2800"/>
              <a:ext cx="2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kumimoji="1" lang="ja-JP" altLang="en-US" sz="1600">
                  <a:solidFill>
                    <a:schemeClr val="tx1"/>
                  </a:solidFill>
                  <a:latin typeface="Verdana" panose="020B0604030504040204" pitchFamily="34" charset="0"/>
                  <a:ea typeface="宋体" panose="02010600030101010101" pitchFamily="2" charset="-122"/>
                </a:rPr>
                <a:t>90</a:t>
              </a:r>
            </a:p>
          </p:txBody>
        </p:sp>
        <p:sp>
          <p:nvSpPr>
            <p:cNvPr id="44069" name="Text Box 33">
              <a:extLst>
                <a:ext uri="{FF2B5EF4-FFF2-40B4-BE49-F238E27FC236}">
                  <a16:creationId xmlns:a16="http://schemas.microsoft.com/office/drawing/2014/main" id="{D0E8E494-3404-4B5F-9135-C21FD5E51780}"/>
                </a:ext>
              </a:extLst>
            </p:cNvPr>
            <p:cNvSpPr txBox="1">
              <a:spLocks noChangeArrowheads="1"/>
            </p:cNvSpPr>
            <p:nvPr/>
          </p:nvSpPr>
          <p:spPr bwMode="auto">
            <a:xfrm>
              <a:off x="4977" y="3184"/>
              <a:ext cx="2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kumimoji="1" lang="ja-JP" altLang="en-US" sz="1600">
                  <a:solidFill>
                    <a:schemeClr val="tx1"/>
                  </a:solidFill>
                  <a:latin typeface="Verdana" panose="020B0604030504040204" pitchFamily="34" charset="0"/>
                  <a:ea typeface="宋体" panose="02010600030101010101" pitchFamily="2" charset="-122"/>
                </a:rPr>
                <a:t>78</a:t>
              </a:r>
            </a:p>
          </p:txBody>
        </p:sp>
        <p:cxnSp>
          <p:nvCxnSpPr>
            <p:cNvPr id="44070" name="AutoShape 34">
              <a:extLst>
                <a:ext uri="{FF2B5EF4-FFF2-40B4-BE49-F238E27FC236}">
                  <a16:creationId xmlns:a16="http://schemas.microsoft.com/office/drawing/2014/main" id="{E93497CD-E73B-4C7B-9738-23B25772A2E7}"/>
                </a:ext>
              </a:extLst>
            </p:cNvPr>
            <p:cNvCxnSpPr>
              <a:cxnSpLocks noChangeShapeType="1"/>
              <a:stCxn id="44047" idx="3"/>
              <a:endCxn id="44050" idx="7"/>
            </p:cNvCxnSpPr>
            <p:nvPr/>
          </p:nvCxnSpPr>
          <p:spPr bwMode="auto">
            <a:xfrm flipH="1">
              <a:off x="4373" y="2230"/>
              <a:ext cx="174" cy="19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nvGrpSpPr>
          <p:cNvPr id="44040" name="Group 35">
            <a:extLst>
              <a:ext uri="{FF2B5EF4-FFF2-40B4-BE49-F238E27FC236}">
                <a16:creationId xmlns:a16="http://schemas.microsoft.com/office/drawing/2014/main" id="{4A7D93F8-481E-4528-ADAB-3C50886C9039}"/>
              </a:ext>
            </a:extLst>
          </p:cNvPr>
          <p:cNvGrpSpPr>
            <a:grpSpLocks/>
          </p:cNvGrpSpPr>
          <p:nvPr/>
        </p:nvGrpSpPr>
        <p:grpSpPr bwMode="auto">
          <a:xfrm>
            <a:off x="755650" y="4941888"/>
            <a:ext cx="6280150" cy="827087"/>
            <a:chOff x="1073" y="3623"/>
            <a:chExt cx="3956" cy="521"/>
          </a:xfrm>
        </p:grpSpPr>
        <p:sp>
          <p:nvSpPr>
            <p:cNvPr id="44041" name="Text Box 36">
              <a:extLst>
                <a:ext uri="{FF2B5EF4-FFF2-40B4-BE49-F238E27FC236}">
                  <a16:creationId xmlns:a16="http://schemas.microsoft.com/office/drawing/2014/main" id="{1D3E0013-88BD-4E88-BEDA-16FB40040514}"/>
                </a:ext>
              </a:extLst>
            </p:cNvPr>
            <p:cNvSpPr txBox="1">
              <a:spLocks noChangeArrowheads="1"/>
            </p:cNvSpPr>
            <p:nvPr/>
          </p:nvSpPr>
          <p:spPr bwMode="auto">
            <a:xfrm>
              <a:off x="1073" y="3623"/>
              <a:ext cx="3956" cy="518"/>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zh-CN" altLang="en-US" sz="2400">
                  <a:solidFill>
                    <a:schemeClr val="tx1"/>
                  </a:solidFill>
                  <a:latin typeface="Verdana" panose="020B0604030504040204" pitchFamily="34" charset="0"/>
                  <a:ea typeface="黑体" panose="02010609060101010101" pitchFamily="49" charset="-122"/>
                </a:rPr>
                <a:t>在随机的情况下，二叉查找树的平均查找长度</a:t>
              </a:r>
            </a:p>
            <a:p>
              <a:pPr algn="l" eaLnBrk="1" hangingPunct="1"/>
              <a:r>
                <a:rPr kumimoji="1" lang="zh-CN" altLang="en-US" sz="2400">
                  <a:solidFill>
                    <a:schemeClr val="tx1"/>
                  </a:solidFill>
                  <a:latin typeface="Verdana" panose="020B0604030504040204" pitchFamily="34" charset="0"/>
                  <a:ea typeface="黑体" panose="02010609060101010101" pitchFamily="49" charset="-122"/>
                </a:rPr>
                <a:t>和      是等数量级的</a:t>
              </a:r>
              <a:endParaRPr kumimoji="1" lang="ja-JP" altLang="en-US" sz="2400">
                <a:solidFill>
                  <a:schemeClr val="tx1"/>
                </a:solidFill>
                <a:latin typeface="Verdana" panose="020B0604030504040204" pitchFamily="34" charset="0"/>
                <a:ea typeface="黑体" panose="02010609060101010101" pitchFamily="49" charset="-122"/>
              </a:endParaRPr>
            </a:p>
          </p:txBody>
        </p:sp>
        <p:graphicFrame>
          <p:nvGraphicFramePr>
            <p:cNvPr id="44034" name="Object 37">
              <a:extLst>
                <a:ext uri="{FF2B5EF4-FFF2-40B4-BE49-F238E27FC236}">
                  <a16:creationId xmlns:a16="http://schemas.microsoft.com/office/drawing/2014/main" id="{4BA8FB9E-6C1E-46FD-AAB8-89BE06463BAD}"/>
                </a:ext>
              </a:extLst>
            </p:cNvPr>
            <p:cNvGraphicFramePr>
              <a:graphicFrameLocks noChangeAspect="1"/>
            </p:cNvGraphicFramePr>
            <p:nvPr/>
          </p:nvGraphicFramePr>
          <p:xfrm>
            <a:off x="1316" y="3872"/>
            <a:ext cx="459" cy="272"/>
          </p:xfrm>
          <a:graphic>
            <a:graphicData uri="http://schemas.openxmlformats.org/presentationml/2006/ole">
              <mc:AlternateContent xmlns:mc="http://schemas.openxmlformats.org/markup-compatibility/2006">
                <mc:Choice xmlns:v="urn:schemas-microsoft-com:vml" Requires="v">
                  <p:oleObj spid="_x0000_s44072" name="数式" r:id="rId3" imgW="342720" imgH="203040" progId="Equation.3">
                    <p:embed/>
                  </p:oleObj>
                </mc:Choice>
                <mc:Fallback>
                  <p:oleObj name="数式" r:id="rId3" imgW="342720" imgH="203040" progId="Equation.3">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3872"/>
                          <a:ext cx="459" cy="27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5">
            <a:extLst>
              <a:ext uri="{FF2B5EF4-FFF2-40B4-BE49-F238E27FC236}">
                <a16:creationId xmlns:a16="http://schemas.microsoft.com/office/drawing/2014/main" id="{DE01001E-7EE2-4C9E-B484-10B5C0D5EF31}"/>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44369497-7930-48FB-A467-FCC28A4606BC}" type="slidenum">
              <a:rPr lang="zh-CN" altLang="en-US">
                <a:solidFill>
                  <a:schemeClr val="tx1"/>
                </a:solidFill>
                <a:latin typeface="Times New Roman" panose="02020603050405020304" pitchFamily="18" charset="0"/>
                <a:ea typeface="宋体" panose="02010600030101010101" pitchFamily="2" charset="-122"/>
              </a:rPr>
              <a:pPr eaLnBrk="1" hangingPunct="1"/>
              <a:t>123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16770" name="Rectangle 2">
            <a:extLst>
              <a:ext uri="{FF2B5EF4-FFF2-40B4-BE49-F238E27FC236}">
                <a16:creationId xmlns:a16="http://schemas.microsoft.com/office/drawing/2014/main" id="{98A5E615-04AF-4970-8298-8A091F832338}"/>
              </a:ext>
            </a:extLst>
          </p:cNvPr>
          <p:cNvSpPr>
            <a:spLocks noGrp="1" noChangeArrowheads="1"/>
          </p:cNvSpPr>
          <p:nvPr>
            <p:ph type="title"/>
          </p:nvPr>
        </p:nvSpPr>
        <p:spPr>
          <a:xfrm>
            <a:off x="304800" y="228600"/>
            <a:ext cx="7772400" cy="1143000"/>
          </a:xfrm>
        </p:spPr>
        <p:txBody>
          <a:bodyPr/>
          <a:lstStyle/>
          <a:p>
            <a:pPr eaLnBrk="1" hangingPunct="1">
              <a:defRPr/>
            </a:pPr>
            <a:r>
              <a:rPr lang="en-US" altLang="zh-CN" sz="4000">
                <a:effectLst>
                  <a:outerShdw blurRad="38100" dist="38100" dir="2700000" algn="tl">
                    <a:srgbClr val="C0C0C0"/>
                  </a:outerShdw>
                </a:effectLst>
                <a:ea typeface="黑体" pitchFamily="2" charset="-122"/>
              </a:rPr>
              <a:t>二叉查找树的期望耗费</a:t>
            </a:r>
            <a:endParaRPr lang="zh-CN" altLang="en-US" sz="4000">
              <a:effectLst>
                <a:outerShdw blurRad="38100" dist="38100" dir="2700000" algn="tl">
                  <a:srgbClr val="C0C0C0"/>
                </a:outerShdw>
              </a:effectLst>
              <a:ea typeface="黑体" pitchFamily="2" charset="-122"/>
            </a:endParaRPr>
          </a:p>
        </p:txBody>
      </p:sp>
      <p:sp>
        <p:nvSpPr>
          <p:cNvPr id="45075" name="Rectangle 3">
            <a:extLst>
              <a:ext uri="{FF2B5EF4-FFF2-40B4-BE49-F238E27FC236}">
                <a16:creationId xmlns:a16="http://schemas.microsoft.com/office/drawing/2014/main" id="{C081C9BA-7B1D-4410-9964-E1462295F40F}"/>
              </a:ext>
            </a:extLst>
          </p:cNvPr>
          <p:cNvSpPr>
            <a:spLocks noChangeArrowheads="1"/>
          </p:cNvSpPr>
          <p:nvPr/>
        </p:nvSpPr>
        <p:spPr bwMode="auto">
          <a:xfrm>
            <a:off x="755650" y="1412875"/>
            <a:ext cx="7772400" cy="484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lnSpc>
                <a:spcPct val="90000"/>
              </a:lnSpc>
              <a:spcBef>
                <a:spcPct val="20000"/>
              </a:spcBef>
              <a:buFontTx/>
              <a:buChar char="•"/>
            </a:pPr>
            <a:r>
              <a:rPr kumimoji="1" lang="zh-CN" altLang="en-US" sz="2000">
                <a:solidFill>
                  <a:schemeClr val="tx1"/>
                </a:solidFill>
                <a:latin typeface="Times New Roman" panose="02020603050405020304" pitchFamily="18" charset="0"/>
                <a:ea typeface="黑体" panose="02010609060101010101" pitchFamily="49" charset="-122"/>
              </a:rPr>
              <a:t>查找成功与不成功的概率</a:t>
            </a:r>
          </a:p>
          <a:p>
            <a:pPr algn="l" eaLnBrk="1" hangingPunct="1">
              <a:lnSpc>
                <a:spcPct val="90000"/>
              </a:lnSpc>
              <a:spcBef>
                <a:spcPct val="20000"/>
              </a:spcBef>
            </a:pPr>
            <a:endParaRPr kumimoji="1" lang="zh-CN" altLang="en-US" sz="2000">
              <a:solidFill>
                <a:schemeClr val="tx1"/>
              </a:solidFill>
              <a:latin typeface="Times New Roman" panose="02020603050405020304" pitchFamily="18" charset="0"/>
              <a:ea typeface="宋体" panose="02010600030101010101" pitchFamily="2" charset="-122"/>
            </a:endParaRPr>
          </a:p>
          <a:p>
            <a:pPr algn="l" eaLnBrk="1" hangingPunct="1">
              <a:lnSpc>
                <a:spcPct val="90000"/>
              </a:lnSpc>
              <a:spcBef>
                <a:spcPct val="20000"/>
              </a:spcBef>
              <a:buFontTx/>
              <a:buChar char="•"/>
            </a:pPr>
            <a:endParaRPr kumimoji="1" lang="zh-CN" altLang="en-US" sz="2000">
              <a:solidFill>
                <a:schemeClr val="tx1"/>
              </a:solidFill>
              <a:latin typeface="Times New Roman" panose="02020603050405020304" pitchFamily="18" charset="0"/>
              <a:ea typeface="宋体" panose="02010600030101010101" pitchFamily="2" charset="-122"/>
            </a:endParaRPr>
          </a:p>
          <a:p>
            <a:pPr algn="l" eaLnBrk="1" hangingPunct="1">
              <a:lnSpc>
                <a:spcPct val="90000"/>
              </a:lnSpc>
              <a:spcBef>
                <a:spcPct val="20000"/>
              </a:spcBef>
              <a:buFontTx/>
              <a:buChar char="•"/>
            </a:pPr>
            <a:endParaRPr kumimoji="1" lang="zh-CN" altLang="en-US" sz="2000">
              <a:solidFill>
                <a:schemeClr val="tx1"/>
              </a:solidFill>
              <a:latin typeface="Times New Roman" panose="02020603050405020304" pitchFamily="18" charset="0"/>
              <a:ea typeface="宋体" panose="02010600030101010101" pitchFamily="2" charset="-122"/>
            </a:endParaRPr>
          </a:p>
          <a:p>
            <a:pPr algn="l" eaLnBrk="1" hangingPunct="1">
              <a:lnSpc>
                <a:spcPct val="90000"/>
              </a:lnSpc>
              <a:spcBef>
                <a:spcPct val="20000"/>
              </a:spcBef>
              <a:buFontTx/>
              <a:buChar char="•"/>
            </a:pPr>
            <a:r>
              <a:rPr kumimoji="1" lang="zh-CN" altLang="en-US" sz="2000">
                <a:solidFill>
                  <a:schemeClr val="tx1"/>
                </a:solidFill>
                <a:latin typeface="Times New Roman" panose="02020603050405020304" pitchFamily="18" charset="0"/>
                <a:ea typeface="黑体" panose="02010609060101010101" pitchFamily="49" charset="-122"/>
              </a:rPr>
              <a:t>二查找树的期望耗费</a:t>
            </a:r>
          </a:p>
          <a:p>
            <a:pPr algn="l" eaLnBrk="1" hangingPunct="1">
              <a:lnSpc>
                <a:spcPct val="90000"/>
              </a:lnSpc>
              <a:spcBef>
                <a:spcPct val="20000"/>
              </a:spcBef>
              <a:buFontTx/>
              <a:buChar char="•"/>
            </a:pPr>
            <a:endParaRPr kumimoji="1" lang="zh-CN" altLang="en-US" sz="2000">
              <a:solidFill>
                <a:schemeClr val="tx1"/>
              </a:solidFill>
              <a:latin typeface="Times New Roman" panose="02020603050405020304" pitchFamily="18" charset="0"/>
              <a:ea typeface="宋体" panose="02010600030101010101" pitchFamily="2" charset="-122"/>
            </a:endParaRPr>
          </a:p>
          <a:p>
            <a:pPr algn="l" eaLnBrk="1" hangingPunct="1">
              <a:lnSpc>
                <a:spcPct val="90000"/>
              </a:lnSpc>
              <a:spcBef>
                <a:spcPct val="20000"/>
              </a:spcBef>
              <a:buFontTx/>
              <a:buChar char="•"/>
            </a:pPr>
            <a:endParaRPr kumimoji="1" lang="zh-CN" altLang="en-US" sz="2000">
              <a:solidFill>
                <a:schemeClr val="tx1"/>
              </a:solidFill>
              <a:latin typeface="Times New Roman" panose="02020603050405020304" pitchFamily="18" charset="0"/>
              <a:ea typeface="宋体" panose="02010600030101010101" pitchFamily="2" charset="-122"/>
            </a:endParaRPr>
          </a:p>
          <a:p>
            <a:pPr algn="l" eaLnBrk="1" hangingPunct="1">
              <a:lnSpc>
                <a:spcPct val="90000"/>
              </a:lnSpc>
              <a:spcBef>
                <a:spcPct val="20000"/>
              </a:spcBef>
              <a:buFontTx/>
              <a:buChar char="•"/>
            </a:pPr>
            <a:endParaRPr kumimoji="1" lang="zh-CN" altLang="en-US" sz="2000">
              <a:solidFill>
                <a:schemeClr val="tx1"/>
              </a:solidFill>
              <a:latin typeface="Times New Roman" panose="02020603050405020304" pitchFamily="18" charset="0"/>
              <a:ea typeface="宋体" panose="02010600030101010101" pitchFamily="2" charset="-122"/>
            </a:endParaRPr>
          </a:p>
          <a:p>
            <a:pPr algn="l" eaLnBrk="1" hangingPunct="1">
              <a:lnSpc>
                <a:spcPct val="90000"/>
              </a:lnSpc>
              <a:spcBef>
                <a:spcPct val="20000"/>
              </a:spcBef>
              <a:buFontTx/>
              <a:buChar char="•"/>
            </a:pPr>
            <a:endParaRPr kumimoji="1" lang="zh-CN" altLang="en-US" sz="2000">
              <a:solidFill>
                <a:schemeClr val="tx1"/>
              </a:solidFill>
              <a:latin typeface="Times New Roman" panose="02020603050405020304" pitchFamily="18" charset="0"/>
              <a:ea typeface="宋体" panose="02010600030101010101" pitchFamily="2" charset="-122"/>
            </a:endParaRPr>
          </a:p>
          <a:p>
            <a:pPr algn="l" eaLnBrk="1" hangingPunct="1">
              <a:lnSpc>
                <a:spcPct val="90000"/>
              </a:lnSpc>
              <a:spcBef>
                <a:spcPct val="20000"/>
              </a:spcBef>
              <a:buFontTx/>
              <a:buChar char="•"/>
            </a:pPr>
            <a:endParaRPr kumimoji="1" lang="zh-CN" altLang="en-US" sz="2000">
              <a:solidFill>
                <a:schemeClr val="tx1"/>
              </a:solidFill>
              <a:latin typeface="Times New Roman" panose="02020603050405020304" pitchFamily="18" charset="0"/>
              <a:ea typeface="黑体" panose="02010609060101010101" pitchFamily="49" charset="-122"/>
            </a:endParaRPr>
          </a:p>
          <a:p>
            <a:pPr algn="l" eaLnBrk="1" hangingPunct="1">
              <a:lnSpc>
                <a:spcPct val="90000"/>
              </a:lnSpc>
              <a:spcBef>
                <a:spcPct val="20000"/>
              </a:spcBef>
              <a:buFontTx/>
              <a:buChar char="•"/>
            </a:pPr>
            <a:endParaRPr kumimoji="1" lang="zh-CN" altLang="en-US" sz="2000">
              <a:solidFill>
                <a:schemeClr val="tx1"/>
              </a:solidFill>
              <a:latin typeface="Times New Roman" panose="02020603050405020304" pitchFamily="18" charset="0"/>
              <a:ea typeface="黑体" panose="02010609060101010101" pitchFamily="49" charset="-122"/>
            </a:endParaRPr>
          </a:p>
          <a:p>
            <a:pPr algn="l" eaLnBrk="1" hangingPunct="1">
              <a:lnSpc>
                <a:spcPct val="90000"/>
              </a:lnSpc>
              <a:spcBef>
                <a:spcPct val="20000"/>
              </a:spcBef>
              <a:buFontTx/>
              <a:buChar char="•"/>
            </a:pPr>
            <a:endParaRPr kumimoji="1" lang="zh-CN" altLang="en-US" sz="2000">
              <a:solidFill>
                <a:schemeClr val="tx1"/>
              </a:solidFill>
              <a:latin typeface="Times New Roman" panose="02020603050405020304" pitchFamily="18" charset="0"/>
              <a:ea typeface="黑体" panose="02010609060101010101" pitchFamily="49" charset="-122"/>
            </a:endParaRPr>
          </a:p>
          <a:p>
            <a:pPr algn="l" eaLnBrk="1" hangingPunct="1">
              <a:lnSpc>
                <a:spcPct val="90000"/>
              </a:lnSpc>
              <a:spcBef>
                <a:spcPct val="20000"/>
              </a:spcBef>
              <a:buFontTx/>
              <a:buChar char="•"/>
            </a:pPr>
            <a:endParaRPr kumimoji="1" lang="zh-CN" altLang="en-US" sz="2000">
              <a:solidFill>
                <a:schemeClr val="tx1"/>
              </a:solidFill>
              <a:latin typeface="Times New Roman" panose="02020603050405020304" pitchFamily="18" charset="0"/>
              <a:ea typeface="黑体" panose="02010609060101010101" pitchFamily="49" charset="-122"/>
            </a:endParaRPr>
          </a:p>
          <a:p>
            <a:pPr algn="l" eaLnBrk="1" hangingPunct="1">
              <a:lnSpc>
                <a:spcPct val="90000"/>
              </a:lnSpc>
              <a:spcBef>
                <a:spcPct val="20000"/>
              </a:spcBef>
              <a:buFontTx/>
              <a:buChar char="•"/>
            </a:pPr>
            <a:r>
              <a:rPr kumimoji="1" lang="zh-CN" altLang="en-US" sz="2000">
                <a:solidFill>
                  <a:schemeClr val="tx1"/>
                </a:solidFill>
                <a:latin typeface="Times New Roman" panose="02020603050405020304" pitchFamily="18" charset="0"/>
                <a:ea typeface="黑体" panose="02010609060101010101" pitchFamily="49" charset="-122"/>
              </a:rPr>
              <a:t>有    个节点的二叉树的个数为：</a:t>
            </a:r>
          </a:p>
          <a:p>
            <a:pPr algn="l" eaLnBrk="1" hangingPunct="1">
              <a:lnSpc>
                <a:spcPct val="90000"/>
              </a:lnSpc>
              <a:spcBef>
                <a:spcPct val="20000"/>
              </a:spcBef>
              <a:buFontTx/>
              <a:buChar char="•"/>
            </a:pPr>
            <a:r>
              <a:rPr kumimoji="1" lang="zh-CN" altLang="en-US" sz="2000">
                <a:solidFill>
                  <a:schemeClr val="tx1"/>
                </a:solidFill>
                <a:latin typeface="Times New Roman" panose="02020603050405020304" pitchFamily="18" charset="0"/>
                <a:ea typeface="黑体" panose="02010609060101010101" pitchFamily="49" charset="-122"/>
              </a:rPr>
              <a:t>穷举搜索法的时间复杂度为指数级</a:t>
            </a:r>
            <a:endParaRPr kumimoji="1" lang="zh-CN" altLang="en-US" sz="2000">
              <a:solidFill>
                <a:schemeClr val="tx1"/>
              </a:solidFill>
              <a:latin typeface="Times New Roman" panose="02020603050405020304" pitchFamily="18" charset="0"/>
              <a:ea typeface="宋体" panose="02010600030101010101" pitchFamily="2" charset="-122"/>
            </a:endParaRPr>
          </a:p>
        </p:txBody>
      </p:sp>
      <p:graphicFrame>
        <p:nvGraphicFramePr>
          <p:cNvPr id="45058" name="Object 4">
            <a:extLst>
              <a:ext uri="{FF2B5EF4-FFF2-40B4-BE49-F238E27FC236}">
                <a16:creationId xmlns:a16="http://schemas.microsoft.com/office/drawing/2014/main" id="{6B3EBAFB-5C7F-40B9-9B54-A7DC9CC6A616}"/>
              </a:ext>
            </a:extLst>
          </p:cNvPr>
          <p:cNvGraphicFramePr>
            <a:graphicFrameLocks noChangeAspect="1"/>
          </p:cNvGraphicFramePr>
          <p:nvPr/>
        </p:nvGraphicFramePr>
        <p:xfrm>
          <a:off x="1176338" y="1814513"/>
          <a:ext cx="1778000" cy="774700"/>
        </p:xfrm>
        <a:graphic>
          <a:graphicData uri="http://schemas.openxmlformats.org/presentationml/2006/ole">
            <mc:AlternateContent xmlns:mc="http://schemas.openxmlformats.org/markup-compatibility/2006">
              <mc:Choice xmlns:v="urn:schemas-microsoft-com:vml" Requires="v">
                <p:oleObj spid="_x0000_s45113" name="数式" r:id="rId3" imgW="990360" imgH="431640" progId="Equation.3">
                  <p:embed/>
                </p:oleObj>
              </mc:Choice>
              <mc:Fallback>
                <p:oleObj name="数式" r:id="rId3" imgW="99036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6338" y="1814513"/>
                        <a:ext cx="17780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59" name="Object 5">
            <a:extLst>
              <a:ext uri="{FF2B5EF4-FFF2-40B4-BE49-F238E27FC236}">
                <a16:creationId xmlns:a16="http://schemas.microsoft.com/office/drawing/2014/main" id="{70D41304-D62F-48A8-8880-D334CA36C3A5}"/>
              </a:ext>
            </a:extLst>
          </p:cNvPr>
          <p:cNvGraphicFramePr>
            <a:graphicFrameLocks noChangeAspect="1"/>
          </p:cNvGraphicFramePr>
          <p:nvPr/>
        </p:nvGraphicFramePr>
        <p:xfrm>
          <a:off x="996950" y="3265488"/>
          <a:ext cx="5594350" cy="2071687"/>
        </p:xfrm>
        <a:graphic>
          <a:graphicData uri="http://schemas.openxmlformats.org/presentationml/2006/ole">
            <mc:AlternateContent xmlns:mc="http://schemas.openxmlformats.org/markup-compatibility/2006">
              <mc:Choice xmlns:v="urn:schemas-microsoft-com:vml" Requires="v">
                <p:oleObj spid="_x0000_s45114" name="数式" r:id="rId5" imgW="2946240" imgH="1091880" progId="Equation.3">
                  <p:embed/>
                </p:oleObj>
              </mc:Choice>
              <mc:Fallback>
                <p:oleObj name="数式" r:id="rId5" imgW="2946240" imgH="10918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6950" y="3265488"/>
                        <a:ext cx="5594350" cy="207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0" name="Object 6">
            <a:extLst>
              <a:ext uri="{FF2B5EF4-FFF2-40B4-BE49-F238E27FC236}">
                <a16:creationId xmlns:a16="http://schemas.microsoft.com/office/drawing/2014/main" id="{2F38D9A4-8319-4C79-8505-A278C60C9969}"/>
              </a:ext>
            </a:extLst>
          </p:cNvPr>
          <p:cNvGraphicFramePr>
            <a:graphicFrameLocks noChangeAspect="1"/>
          </p:cNvGraphicFramePr>
          <p:nvPr/>
        </p:nvGraphicFramePr>
        <p:xfrm>
          <a:off x="1492250" y="5805488"/>
          <a:ext cx="260350" cy="287337"/>
        </p:xfrm>
        <a:graphic>
          <a:graphicData uri="http://schemas.openxmlformats.org/presentationml/2006/ole">
            <mc:AlternateContent xmlns:mc="http://schemas.openxmlformats.org/markup-compatibility/2006">
              <mc:Choice xmlns:v="urn:schemas-microsoft-com:vml" Requires="v">
                <p:oleObj spid="_x0000_s45115" name="数式" r:id="rId7" imgW="126720" imgH="139680" progId="Equation.3">
                  <p:embed/>
                </p:oleObj>
              </mc:Choice>
              <mc:Fallback>
                <p:oleObj name="数式" r:id="rId7" imgW="126720" imgH="1396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2250" y="5805488"/>
                        <a:ext cx="260350" cy="28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1" name="Object 7">
            <a:extLst>
              <a:ext uri="{FF2B5EF4-FFF2-40B4-BE49-F238E27FC236}">
                <a16:creationId xmlns:a16="http://schemas.microsoft.com/office/drawing/2014/main" id="{357611BA-5D0A-4DB5-A8A7-6F191707E4D1}"/>
              </a:ext>
            </a:extLst>
          </p:cNvPr>
          <p:cNvGraphicFramePr>
            <a:graphicFrameLocks noChangeAspect="1"/>
          </p:cNvGraphicFramePr>
          <p:nvPr/>
        </p:nvGraphicFramePr>
        <p:xfrm>
          <a:off x="4724400" y="5691188"/>
          <a:ext cx="1474788" cy="457200"/>
        </p:xfrm>
        <a:graphic>
          <a:graphicData uri="http://schemas.openxmlformats.org/presentationml/2006/ole">
            <mc:AlternateContent xmlns:mc="http://schemas.openxmlformats.org/markup-compatibility/2006">
              <mc:Choice xmlns:v="urn:schemas-microsoft-com:vml" Requires="v">
                <p:oleObj spid="_x0000_s45116" name="数式" r:id="rId9" imgW="736560" imgH="228600" progId="Equation.3">
                  <p:embed/>
                </p:oleObj>
              </mc:Choice>
              <mc:Fallback>
                <p:oleObj name="数式" r:id="rId9" imgW="73656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5691188"/>
                        <a:ext cx="14747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5076" name="Group 8">
            <a:extLst>
              <a:ext uri="{FF2B5EF4-FFF2-40B4-BE49-F238E27FC236}">
                <a16:creationId xmlns:a16="http://schemas.microsoft.com/office/drawing/2014/main" id="{16F01D9D-FB87-408D-8518-44BA9413924D}"/>
              </a:ext>
            </a:extLst>
          </p:cNvPr>
          <p:cNvGrpSpPr>
            <a:grpSpLocks/>
          </p:cNvGrpSpPr>
          <p:nvPr/>
        </p:nvGrpSpPr>
        <p:grpSpPr bwMode="auto">
          <a:xfrm>
            <a:off x="6084888" y="981075"/>
            <a:ext cx="2400300" cy="2744788"/>
            <a:chOff x="3953" y="613"/>
            <a:chExt cx="1512" cy="1729"/>
          </a:xfrm>
        </p:grpSpPr>
        <p:sp>
          <p:nvSpPr>
            <p:cNvPr id="45077" name="Oval 9">
              <a:extLst>
                <a:ext uri="{FF2B5EF4-FFF2-40B4-BE49-F238E27FC236}">
                  <a16:creationId xmlns:a16="http://schemas.microsoft.com/office/drawing/2014/main" id="{93FB27CF-7868-4E0A-93FD-79F14C31E773}"/>
                </a:ext>
              </a:extLst>
            </p:cNvPr>
            <p:cNvSpPr>
              <a:spLocks noChangeArrowheads="1"/>
            </p:cNvSpPr>
            <p:nvPr/>
          </p:nvSpPr>
          <p:spPr bwMode="auto">
            <a:xfrm>
              <a:off x="4501" y="613"/>
              <a:ext cx="232" cy="220"/>
            </a:xfrm>
            <a:prstGeom prst="ellipse">
              <a:avLst/>
            </a:prstGeom>
            <a:solidFill>
              <a:schemeClr val="accent1"/>
            </a:solidFill>
            <a:ln w="19050">
              <a:solidFill>
                <a:schemeClr val="tx1"/>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5078" name="Oval 10">
              <a:extLst>
                <a:ext uri="{FF2B5EF4-FFF2-40B4-BE49-F238E27FC236}">
                  <a16:creationId xmlns:a16="http://schemas.microsoft.com/office/drawing/2014/main" id="{6590B98C-B60B-44DC-8B38-F42B825E8AD7}"/>
                </a:ext>
              </a:extLst>
            </p:cNvPr>
            <p:cNvSpPr>
              <a:spLocks noChangeArrowheads="1"/>
            </p:cNvSpPr>
            <p:nvPr/>
          </p:nvSpPr>
          <p:spPr bwMode="auto">
            <a:xfrm>
              <a:off x="4097" y="937"/>
              <a:ext cx="232" cy="220"/>
            </a:xfrm>
            <a:prstGeom prst="ellipse">
              <a:avLst/>
            </a:prstGeom>
            <a:solidFill>
              <a:schemeClr val="accent1"/>
            </a:solidFill>
            <a:ln w="19050">
              <a:solidFill>
                <a:schemeClr val="tx1"/>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5079" name="Oval 11">
              <a:extLst>
                <a:ext uri="{FF2B5EF4-FFF2-40B4-BE49-F238E27FC236}">
                  <a16:creationId xmlns:a16="http://schemas.microsoft.com/office/drawing/2014/main" id="{26A75111-A988-47D6-AC40-749F72CE6528}"/>
                </a:ext>
              </a:extLst>
            </p:cNvPr>
            <p:cNvSpPr>
              <a:spLocks noChangeArrowheads="1"/>
            </p:cNvSpPr>
            <p:nvPr/>
          </p:nvSpPr>
          <p:spPr bwMode="auto">
            <a:xfrm>
              <a:off x="4913" y="929"/>
              <a:ext cx="232" cy="220"/>
            </a:xfrm>
            <a:prstGeom prst="ellipse">
              <a:avLst/>
            </a:prstGeom>
            <a:solidFill>
              <a:schemeClr val="accent1"/>
            </a:solidFill>
            <a:ln w="19050">
              <a:solidFill>
                <a:schemeClr val="tx1"/>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5080" name="Oval 12">
              <a:extLst>
                <a:ext uri="{FF2B5EF4-FFF2-40B4-BE49-F238E27FC236}">
                  <a16:creationId xmlns:a16="http://schemas.microsoft.com/office/drawing/2014/main" id="{815CA7EE-6367-4F44-8B29-6965168284F9}"/>
                </a:ext>
              </a:extLst>
            </p:cNvPr>
            <p:cNvSpPr>
              <a:spLocks noChangeArrowheads="1"/>
            </p:cNvSpPr>
            <p:nvPr/>
          </p:nvSpPr>
          <p:spPr bwMode="auto">
            <a:xfrm>
              <a:off x="4462" y="1757"/>
              <a:ext cx="232" cy="220"/>
            </a:xfrm>
            <a:prstGeom prst="ellipse">
              <a:avLst/>
            </a:prstGeom>
            <a:solidFill>
              <a:schemeClr val="accent1"/>
            </a:solidFill>
            <a:ln w="19050">
              <a:solidFill>
                <a:schemeClr val="tx1"/>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5081" name="Oval 13">
              <a:extLst>
                <a:ext uri="{FF2B5EF4-FFF2-40B4-BE49-F238E27FC236}">
                  <a16:creationId xmlns:a16="http://schemas.microsoft.com/office/drawing/2014/main" id="{45248F71-9A30-4D91-B50D-30A2C0EC1EFB}"/>
                </a:ext>
              </a:extLst>
            </p:cNvPr>
            <p:cNvSpPr>
              <a:spLocks noChangeArrowheads="1"/>
            </p:cNvSpPr>
            <p:nvPr/>
          </p:nvSpPr>
          <p:spPr bwMode="auto">
            <a:xfrm>
              <a:off x="4614" y="1363"/>
              <a:ext cx="232" cy="220"/>
            </a:xfrm>
            <a:prstGeom prst="ellipse">
              <a:avLst/>
            </a:prstGeom>
            <a:solidFill>
              <a:schemeClr val="accent1"/>
            </a:solidFill>
            <a:ln w="19050">
              <a:solidFill>
                <a:schemeClr val="tx1"/>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5082" name="Rectangle 14">
              <a:extLst>
                <a:ext uri="{FF2B5EF4-FFF2-40B4-BE49-F238E27FC236}">
                  <a16:creationId xmlns:a16="http://schemas.microsoft.com/office/drawing/2014/main" id="{8F1FDF8D-E59B-423A-B0FD-F1A5B535C9FE}"/>
                </a:ext>
              </a:extLst>
            </p:cNvPr>
            <p:cNvSpPr>
              <a:spLocks noChangeArrowheads="1"/>
            </p:cNvSpPr>
            <p:nvPr/>
          </p:nvSpPr>
          <p:spPr bwMode="auto">
            <a:xfrm>
              <a:off x="4221" y="1353"/>
              <a:ext cx="216" cy="188"/>
            </a:xfrm>
            <a:prstGeom prst="rect">
              <a:avLst/>
            </a:prstGeom>
            <a:solidFill>
              <a:srgbClr val="FFCC00"/>
            </a:solidFill>
            <a:ln w="19050">
              <a:solidFill>
                <a:schemeClr val="tx1"/>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5083" name="Rectangle 15">
              <a:extLst>
                <a:ext uri="{FF2B5EF4-FFF2-40B4-BE49-F238E27FC236}">
                  <a16:creationId xmlns:a16="http://schemas.microsoft.com/office/drawing/2014/main" id="{BFB98CE9-B15A-48B5-BCE4-BC6298090AAC}"/>
                </a:ext>
              </a:extLst>
            </p:cNvPr>
            <p:cNvSpPr>
              <a:spLocks noChangeArrowheads="1"/>
            </p:cNvSpPr>
            <p:nvPr/>
          </p:nvSpPr>
          <p:spPr bwMode="auto">
            <a:xfrm>
              <a:off x="3953" y="1357"/>
              <a:ext cx="216" cy="188"/>
            </a:xfrm>
            <a:prstGeom prst="rect">
              <a:avLst/>
            </a:prstGeom>
            <a:solidFill>
              <a:srgbClr val="FFCC00"/>
            </a:solidFill>
            <a:ln w="19050">
              <a:solidFill>
                <a:schemeClr val="tx1"/>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5084" name="Rectangle 16">
              <a:extLst>
                <a:ext uri="{FF2B5EF4-FFF2-40B4-BE49-F238E27FC236}">
                  <a16:creationId xmlns:a16="http://schemas.microsoft.com/office/drawing/2014/main" id="{296347D2-79FE-45F4-ABC6-297CD37045C3}"/>
                </a:ext>
              </a:extLst>
            </p:cNvPr>
            <p:cNvSpPr>
              <a:spLocks noChangeArrowheads="1"/>
            </p:cNvSpPr>
            <p:nvPr/>
          </p:nvSpPr>
          <p:spPr bwMode="auto">
            <a:xfrm>
              <a:off x="5249" y="1357"/>
              <a:ext cx="216" cy="188"/>
            </a:xfrm>
            <a:prstGeom prst="rect">
              <a:avLst/>
            </a:prstGeom>
            <a:solidFill>
              <a:srgbClr val="FFCC00"/>
            </a:solidFill>
            <a:ln w="19050">
              <a:solidFill>
                <a:schemeClr val="tx1"/>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5085" name="Rectangle 17">
              <a:extLst>
                <a:ext uri="{FF2B5EF4-FFF2-40B4-BE49-F238E27FC236}">
                  <a16:creationId xmlns:a16="http://schemas.microsoft.com/office/drawing/2014/main" id="{F0707F41-7288-4509-8D1E-041F52AE8A9B}"/>
                </a:ext>
              </a:extLst>
            </p:cNvPr>
            <p:cNvSpPr>
              <a:spLocks noChangeArrowheads="1"/>
            </p:cNvSpPr>
            <p:nvPr/>
          </p:nvSpPr>
          <p:spPr bwMode="auto">
            <a:xfrm>
              <a:off x="4615" y="2154"/>
              <a:ext cx="216" cy="188"/>
            </a:xfrm>
            <a:prstGeom prst="rect">
              <a:avLst/>
            </a:prstGeom>
            <a:solidFill>
              <a:srgbClr val="FFCC00"/>
            </a:solidFill>
            <a:ln w="19050">
              <a:solidFill>
                <a:schemeClr val="tx1"/>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5086" name="Rectangle 18">
              <a:extLst>
                <a:ext uri="{FF2B5EF4-FFF2-40B4-BE49-F238E27FC236}">
                  <a16:creationId xmlns:a16="http://schemas.microsoft.com/office/drawing/2014/main" id="{4327CE1E-697C-4B9D-AE81-2DBE60E98375}"/>
                </a:ext>
              </a:extLst>
            </p:cNvPr>
            <p:cNvSpPr>
              <a:spLocks noChangeArrowheads="1"/>
            </p:cNvSpPr>
            <p:nvPr/>
          </p:nvSpPr>
          <p:spPr bwMode="auto">
            <a:xfrm>
              <a:off x="4311" y="2154"/>
              <a:ext cx="216" cy="188"/>
            </a:xfrm>
            <a:prstGeom prst="rect">
              <a:avLst/>
            </a:prstGeom>
            <a:solidFill>
              <a:srgbClr val="FFCC00"/>
            </a:solidFill>
            <a:ln w="19050">
              <a:solidFill>
                <a:schemeClr val="tx1"/>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5087" name="Rectangle 19">
              <a:extLst>
                <a:ext uri="{FF2B5EF4-FFF2-40B4-BE49-F238E27FC236}">
                  <a16:creationId xmlns:a16="http://schemas.microsoft.com/office/drawing/2014/main" id="{0BF8AD94-A421-449F-8120-5DCCD208CD9C}"/>
                </a:ext>
              </a:extLst>
            </p:cNvPr>
            <p:cNvSpPr>
              <a:spLocks noChangeArrowheads="1"/>
            </p:cNvSpPr>
            <p:nvPr/>
          </p:nvSpPr>
          <p:spPr bwMode="auto">
            <a:xfrm>
              <a:off x="4813" y="1745"/>
              <a:ext cx="216" cy="188"/>
            </a:xfrm>
            <a:prstGeom prst="rect">
              <a:avLst/>
            </a:prstGeom>
            <a:solidFill>
              <a:srgbClr val="FFCC00"/>
            </a:solidFill>
            <a:ln w="19050">
              <a:solidFill>
                <a:schemeClr val="tx1"/>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5088" name="Line 20">
              <a:extLst>
                <a:ext uri="{FF2B5EF4-FFF2-40B4-BE49-F238E27FC236}">
                  <a16:creationId xmlns:a16="http://schemas.microsoft.com/office/drawing/2014/main" id="{CE971F56-F57E-4453-BDAB-AA5ACD54093C}"/>
                </a:ext>
              </a:extLst>
            </p:cNvPr>
            <p:cNvSpPr>
              <a:spLocks noChangeShapeType="1"/>
            </p:cNvSpPr>
            <p:nvPr/>
          </p:nvSpPr>
          <p:spPr bwMode="auto">
            <a:xfrm flipH="1">
              <a:off x="4052" y="1141"/>
              <a:ext cx="109" cy="21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5089" name="Line 21">
              <a:extLst>
                <a:ext uri="{FF2B5EF4-FFF2-40B4-BE49-F238E27FC236}">
                  <a16:creationId xmlns:a16="http://schemas.microsoft.com/office/drawing/2014/main" id="{603EFA27-D435-424B-BE41-F3433C949E17}"/>
                </a:ext>
              </a:extLst>
            </p:cNvPr>
            <p:cNvSpPr>
              <a:spLocks noChangeShapeType="1"/>
            </p:cNvSpPr>
            <p:nvPr/>
          </p:nvSpPr>
          <p:spPr bwMode="auto">
            <a:xfrm>
              <a:off x="4244" y="1149"/>
              <a:ext cx="82" cy="2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5090" name="Line 22">
              <a:extLst>
                <a:ext uri="{FF2B5EF4-FFF2-40B4-BE49-F238E27FC236}">
                  <a16:creationId xmlns:a16="http://schemas.microsoft.com/office/drawing/2014/main" id="{7E957DF7-6719-4800-873E-CD66405A8671}"/>
                </a:ext>
              </a:extLst>
            </p:cNvPr>
            <p:cNvSpPr>
              <a:spLocks noChangeShapeType="1"/>
            </p:cNvSpPr>
            <p:nvPr/>
          </p:nvSpPr>
          <p:spPr bwMode="auto">
            <a:xfrm flipH="1">
              <a:off x="4198" y="799"/>
              <a:ext cx="360" cy="1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5091" name="Line 23">
              <a:extLst>
                <a:ext uri="{FF2B5EF4-FFF2-40B4-BE49-F238E27FC236}">
                  <a16:creationId xmlns:a16="http://schemas.microsoft.com/office/drawing/2014/main" id="{10D36F9C-7C18-47E9-9735-5B73E8C6D579}"/>
                </a:ext>
              </a:extLst>
            </p:cNvPr>
            <p:cNvSpPr>
              <a:spLocks noChangeShapeType="1"/>
            </p:cNvSpPr>
            <p:nvPr/>
          </p:nvSpPr>
          <p:spPr bwMode="auto">
            <a:xfrm>
              <a:off x="4649" y="799"/>
              <a:ext cx="386" cy="16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5092" name="Line 24">
              <a:extLst>
                <a:ext uri="{FF2B5EF4-FFF2-40B4-BE49-F238E27FC236}">
                  <a16:creationId xmlns:a16="http://schemas.microsoft.com/office/drawing/2014/main" id="{53EC8F13-D8E8-4368-AC23-8EAFEBAC3686}"/>
                </a:ext>
              </a:extLst>
            </p:cNvPr>
            <p:cNvSpPr>
              <a:spLocks noChangeShapeType="1"/>
            </p:cNvSpPr>
            <p:nvPr/>
          </p:nvSpPr>
          <p:spPr bwMode="auto">
            <a:xfrm flipH="1">
              <a:off x="4726" y="1144"/>
              <a:ext cx="286" cy="2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5093" name="Line 25">
              <a:extLst>
                <a:ext uri="{FF2B5EF4-FFF2-40B4-BE49-F238E27FC236}">
                  <a16:creationId xmlns:a16="http://schemas.microsoft.com/office/drawing/2014/main" id="{F010BFB0-5C83-4350-A6A6-D25B43E40776}"/>
                </a:ext>
              </a:extLst>
            </p:cNvPr>
            <p:cNvSpPr>
              <a:spLocks noChangeShapeType="1"/>
            </p:cNvSpPr>
            <p:nvPr/>
          </p:nvSpPr>
          <p:spPr bwMode="auto">
            <a:xfrm>
              <a:off x="5054" y="1144"/>
              <a:ext cx="297" cy="2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5094" name="Line 26">
              <a:extLst>
                <a:ext uri="{FF2B5EF4-FFF2-40B4-BE49-F238E27FC236}">
                  <a16:creationId xmlns:a16="http://schemas.microsoft.com/office/drawing/2014/main" id="{DD66957F-C8DD-43CF-B04B-79482BE58F99}"/>
                </a:ext>
              </a:extLst>
            </p:cNvPr>
            <p:cNvSpPr>
              <a:spLocks noChangeShapeType="1"/>
            </p:cNvSpPr>
            <p:nvPr/>
          </p:nvSpPr>
          <p:spPr bwMode="auto">
            <a:xfrm flipH="1">
              <a:off x="4408" y="1959"/>
              <a:ext cx="110" cy="19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5095" name="Line 27">
              <a:extLst>
                <a:ext uri="{FF2B5EF4-FFF2-40B4-BE49-F238E27FC236}">
                  <a16:creationId xmlns:a16="http://schemas.microsoft.com/office/drawing/2014/main" id="{E0978331-3DB0-4EF1-857B-E990A152266B}"/>
                </a:ext>
              </a:extLst>
            </p:cNvPr>
            <p:cNvSpPr>
              <a:spLocks noChangeShapeType="1"/>
            </p:cNvSpPr>
            <p:nvPr/>
          </p:nvSpPr>
          <p:spPr bwMode="auto">
            <a:xfrm>
              <a:off x="4608" y="1973"/>
              <a:ext cx="110" cy="1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5096" name="Line 28">
              <a:extLst>
                <a:ext uri="{FF2B5EF4-FFF2-40B4-BE49-F238E27FC236}">
                  <a16:creationId xmlns:a16="http://schemas.microsoft.com/office/drawing/2014/main" id="{A2C7D1DF-37D2-4704-B133-0861A2838C09}"/>
                </a:ext>
              </a:extLst>
            </p:cNvPr>
            <p:cNvSpPr>
              <a:spLocks noChangeShapeType="1"/>
            </p:cNvSpPr>
            <p:nvPr/>
          </p:nvSpPr>
          <p:spPr bwMode="auto">
            <a:xfrm flipH="1">
              <a:off x="4575" y="1576"/>
              <a:ext cx="99" cy="17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5097" name="Line 29">
              <a:extLst>
                <a:ext uri="{FF2B5EF4-FFF2-40B4-BE49-F238E27FC236}">
                  <a16:creationId xmlns:a16="http://schemas.microsoft.com/office/drawing/2014/main" id="{FE2F6DA3-3095-47FE-9D8F-5342708F1445}"/>
                </a:ext>
              </a:extLst>
            </p:cNvPr>
            <p:cNvSpPr>
              <a:spLocks noChangeShapeType="1"/>
            </p:cNvSpPr>
            <p:nvPr/>
          </p:nvSpPr>
          <p:spPr bwMode="auto">
            <a:xfrm>
              <a:off x="4782" y="1576"/>
              <a:ext cx="139" cy="17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aphicFrame>
          <p:nvGraphicFramePr>
            <p:cNvPr id="45062" name="Object 30">
              <a:extLst>
                <a:ext uri="{FF2B5EF4-FFF2-40B4-BE49-F238E27FC236}">
                  <a16:creationId xmlns:a16="http://schemas.microsoft.com/office/drawing/2014/main" id="{436C26FB-59CB-45EA-B966-66FF6560DBD3}"/>
                </a:ext>
              </a:extLst>
            </p:cNvPr>
            <p:cNvGraphicFramePr>
              <a:graphicFrameLocks noChangeAspect="1"/>
            </p:cNvGraphicFramePr>
            <p:nvPr/>
          </p:nvGraphicFramePr>
          <p:xfrm>
            <a:off x="3989" y="1361"/>
            <a:ext cx="134" cy="172"/>
          </p:xfrm>
          <a:graphic>
            <a:graphicData uri="http://schemas.openxmlformats.org/presentationml/2006/ole">
              <mc:AlternateContent xmlns:mc="http://schemas.openxmlformats.org/markup-compatibility/2006">
                <mc:Choice xmlns:v="urn:schemas-microsoft-com:vml" Requires="v">
                  <p:oleObj spid="_x0000_s45117" name="数式" r:id="rId11" imgW="177480" imgH="228600" progId="Equation.3">
                    <p:embed/>
                  </p:oleObj>
                </mc:Choice>
                <mc:Fallback>
                  <p:oleObj name="数式" r:id="rId11" imgW="177480" imgH="228600" progId="Equation.3">
                    <p:embed/>
                    <p:pic>
                      <p:nvPicPr>
                        <p:cNvPr id="0" name="Object 30"/>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9" y="1361"/>
                          <a:ext cx="134" cy="17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3" name="Object 31">
              <a:extLst>
                <a:ext uri="{FF2B5EF4-FFF2-40B4-BE49-F238E27FC236}">
                  <a16:creationId xmlns:a16="http://schemas.microsoft.com/office/drawing/2014/main" id="{E6F31AF3-3BD6-4E73-8347-8B4EECCC6C17}"/>
                </a:ext>
              </a:extLst>
            </p:cNvPr>
            <p:cNvGraphicFramePr>
              <a:graphicFrameLocks noChangeAspect="1"/>
            </p:cNvGraphicFramePr>
            <p:nvPr/>
          </p:nvGraphicFramePr>
          <p:xfrm>
            <a:off x="4262" y="1365"/>
            <a:ext cx="124" cy="163"/>
          </p:xfrm>
          <a:graphic>
            <a:graphicData uri="http://schemas.openxmlformats.org/presentationml/2006/ole">
              <mc:AlternateContent xmlns:mc="http://schemas.openxmlformats.org/markup-compatibility/2006">
                <mc:Choice xmlns:v="urn:schemas-microsoft-com:vml" Requires="v">
                  <p:oleObj spid="_x0000_s45118" name="数式" r:id="rId13" imgW="164880" imgH="215640" progId="Equation.3">
                    <p:embed/>
                  </p:oleObj>
                </mc:Choice>
                <mc:Fallback>
                  <p:oleObj name="数式" r:id="rId13" imgW="164880" imgH="215640" progId="Equation.3">
                    <p:embed/>
                    <p:pic>
                      <p:nvPicPr>
                        <p:cNvPr id="0" name="Object 31"/>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62" y="1365"/>
                          <a:ext cx="124" cy="163"/>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4" name="Object 32">
              <a:extLst>
                <a:ext uri="{FF2B5EF4-FFF2-40B4-BE49-F238E27FC236}">
                  <a16:creationId xmlns:a16="http://schemas.microsoft.com/office/drawing/2014/main" id="{9DBAC899-2E71-4FB9-B3D8-BA8F44C86C3C}"/>
                </a:ext>
              </a:extLst>
            </p:cNvPr>
            <p:cNvGraphicFramePr>
              <a:graphicFrameLocks noChangeAspect="1"/>
            </p:cNvGraphicFramePr>
            <p:nvPr/>
          </p:nvGraphicFramePr>
          <p:xfrm>
            <a:off x="4352" y="2169"/>
            <a:ext cx="134" cy="162"/>
          </p:xfrm>
          <a:graphic>
            <a:graphicData uri="http://schemas.openxmlformats.org/presentationml/2006/ole">
              <mc:AlternateContent xmlns:mc="http://schemas.openxmlformats.org/markup-compatibility/2006">
                <mc:Choice xmlns:v="urn:schemas-microsoft-com:vml" Requires="v">
                  <p:oleObj spid="_x0000_s45119" name="数式" r:id="rId15" imgW="177480" imgH="215640" progId="Equation.3">
                    <p:embed/>
                  </p:oleObj>
                </mc:Choice>
                <mc:Fallback>
                  <p:oleObj name="数式" r:id="rId15" imgW="177480" imgH="215640" progId="Equation.3">
                    <p:embed/>
                    <p:pic>
                      <p:nvPicPr>
                        <p:cNvPr id="0" name="Object 32"/>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52" y="2169"/>
                          <a:ext cx="134" cy="16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5" name="Object 33">
              <a:extLst>
                <a:ext uri="{FF2B5EF4-FFF2-40B4-BE49-F238E27FC236}">
                  <a16:creationId xmlns:a16="http://schemas.microsoft.com/office/drawing/2014/main" id="{5C5DC734-D60A-499C-9FAC-90E4F869CA19}"/>
                </a:ext>
              </a:extLst>
            </p:cNvPr>
            <p:cNvGraphicFramePr>
              <a:graphicFrameLocks noChangeAspect="1"/>
            </p:cNvGraphicFramePr>
            <p:nvPr/>
          </p:nvGraphicFramePr>
          <p:xfrm>
            <a:off x="4657" y="2161"/>
            <a:ext cx="134" cy="172"/>
          </p:xfrm>
          <a:graphic>
            <a:graphicData uri="http://schemas.openxmlformats.org/presentationml/2006/ole">
              <mc:AlternateContent xmlns:mc="http://schemas.openxmlformats.org/markup-compatibility/2006">
                <mc:Choice xmlns:v="urn:schemas-microsoft-com:vml" Requires="v">
                  <p:oleObj spid="_x0000_s45120" name="数式" r:id="rId17" imgW="177480" imgH="228600" progId="Equation.3">
                    <p:embed/>
                  </p:oleObj>
                </mc:Choice>
                <mc:Fallback>
                  <p:oleObj name="数式" r:id="rId17" imgW="177480" imgH="228600" progId="Equation.3">
                    <p:embed/>
                    <p:pic>
                      <p:nvPicPr>
                        <p:cNvPr id="0" name="Object 33"/>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57" y="2161"/>
                          <a:ext cx="134" cy="17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6" name="Object 34">
              <a:extLst>
                <a:ext uri="{FF2B5EF4-FFF2-40B4-BE49-F238E27FC236}">
                  <a16:creationId xmlns:a16="http://schemas.microsoft.com/office/drawing/2014/main" id="{939EC7D0-132B-4E84-9352-85C71FD21B27}"/>
                </a:ext>
              </a:extLst>
            </p:cNvPr>
            <p:cNvGraphicFramePr>
              <a:graphicFrameLocks noChangeAspect="1"/>
            </p:cNvGraphicFramePr>
            <p:nvPr/>
          </p:nvGraphicFramePr>
          <p:xfrm>
            <a:off x="4850" y="1757"/>
            <a:ext cx="134" cy="163"/>
          </p:xfrm>
          <a:graphic>
            <a:graphicData uri="http://schemas.openxmlformats.org/presentationml/2006/ole">
              <mc:AlternateContent xmlns:mc="http://schemas.openxmlformats.org/markup-compatibility/2006">
                <mc:Choice xmlns:v="urn:schemas-microsoft-com:vml" Requires="v">
                  <p:oleObj spid="_x0000_s45121" name="数式" r:id="rId19" imgW="177480" imgH="215640" progId="Equation.3">
                    <p:embed/>
                  </p:oleObj>
                </mc:Choice>
                <mc:Fallback>
                  <p:oleObj name="数式" r:id="rId19" imgW="177480" imgH="215640" progId="Equation.3">
                    <p:embed/>
                    <p:pic>
                      <p:nvPicPr>
                        <p:cNvPr id="0" name="Object 34"/>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50" y="1757"/>
                          <a:ext cx="134" cy="163"/>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7" name="Object 35">
              <a:extLst>
                <a:ext uri="{FF2B5EF4-FFF2-40B4-BE49-F238E27FC236}">
                  <a16:creationId xmlns:a16="http://schemas.microsoft.com/office/drawing/2014/main" id="{3AE81FB9-0ED5-4DD6-8FEA-AB45E110809C}"/>
                </a:ext>
              </a:extLst>
            </p:cNvPr>
            <p:cNvGraphicFramePr>
              <a:graphicFrameLocks noChangeAspect="1"/>
            </p:cNvGraphicFramePr>
            <p:nvPr/>
          </p:nvGraphicFramePr>
          <p:xfrm>
            <a:off x="5294" y="1363"/>
            <a:ext cx="134" cy="172"/>
          </p:xfrm>
          <a:graphic>
            <a:graphicData uri="http://schemas.openxmlformats.org/presentationml/2006/ole">
              <mc:AlternateContent xmlns:mc="http://schemas.openxmlformats.org/markup-compatibility/2006">
                <mc:Choice xmlns:v="urn:schemas-microsoft-com:vml" Requires="v">
                  <p:oleObj spid="_x0000_s45122" name="数式" r:id="rId21" imgW="177480" imgH="228600" progId="Equation.3">
                    <p:embed/>
                  </p:oleObj>
                </mc:Choice>
                <mc:Fallback>
                  <p:oleObj name="数式" r:id="rId21" imgW="177480" imgH="228600" progId="Equation.3">
                    <p:embed/>
                    <p:pic>
                      <p:nvPicPr>
                        <p:cNvPr id="0" name="Object 35"/>
                        <p:cNvPicPr preferRelativeResize="0">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94" y="1363"/>
                          <a:ext cx="134" cy="17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8" name="Object 36">
              <a:extLst>
                <a:ext uri="{FF2B5EF4-FFF2-40B4-BE49-F238E27FC236}">
                  <a16:creationId xmlns:a16="http://schemas.microsoft.com/office/drawing/2014/main" id="{40EB7E3C-CD5F-4AC4-AABD-E7938003B0DB}"/>
                </a:ext>
              </a:extLst>
            </p:cNvPr>
            <p:cNvGraphicFramePr>
              <a:graphicFrameLocks noChangeAspect="1"/>
            </p:cNvGraphicFramePr>
            <p:nvPr/>
          </p:nvGraphicFramePr>
          <p:xfrm>
            <a:off x="4150" y="961"/>
            <a:ext cx="115" cy="162"/>
          </p:xfrm>
          <a:graphic>
            <a:graphicData uri="http://schemas.openxmlformats.org/presentationml/2006/ole">
              <mc:AlternateContent xmlns:mc="http://schemas.openxmlformats.org/markup-compatibility/2006">
                <mc:Choice xmlns:v="urn:schemas-microsoft-com:vml" Requires="v">
                  <p:oleObj spid="_x0000_s45123" name="数式" r:id="rId23" imgW="152280" imgH="215640" progId="Equation.3">
                    <p:embed/>
                  </p:oleObj>
                </mc:Choice>
                <mc:Fallback>
                  <p:oleObj name="数式" r:id="rId23" imgW="152280" imgH="215640" progId="Equation.3">
                    <p:embed/>
                    <p:pic>
                      <p:nvPicPr>
                        <p:cNvPr id="0" name="Object 3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50" y="961"/>
                          <a:ext cx="115" cy="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9" name="Object 37">
              <a:extLst>
                <a:ext uri="{FF2B5EF4-FFF2-40B4-BE49-F238E27FC236}">
                  <a16:creationId xmlns:a16="http://schemas.microsoft.com/office/drawing/2014/main" id="{2AB2BB5F-43C9-4200-8003-3ED3A7017ECF}"/>
                </a:ext>
              </a:extLst>
            </p:cNvPr>
            <p:cNvGraphicFramePr>
              <a:graphicFrameLocks noChangeAspect="1"/>
            </p:cNvGraphicFramePr>
            <p:nvPr/>
          </p:nvGraphicFramePr>
          <p:xfrm>
            <a:off x="4558" y="633"/>
            <a:ext cx="125" cy="162"/>
          </p:xfrm>
          <a:graphic>
            <a:graphicData uri="http://schemas.openxmlformats.org/presentationml/2006/ole">
              <mc:AlternateContent xmlns:mc="http://schemas.openxmlformats.org/markup-compatibility/2006">
                <mc:Choice xmlns:v="urn:schemas-microsoft-com:vml" Requires="v">
                  <p:oleObj spid="_x0000_s45124" name="数式" r:id="rId25" imgW="164880" imgH="215640" progId="Equation.3">
                    <p:embed/>
                  </p:oleObj>
                </mc:Choice>
                <mc:Fallback>
                  <p:oleObj name="数式" r:id="rId25" imgW="164880" imgH="215640" progId="Equation.3">
                    <p:embed/>
                    <p:pic>
                      <p:nvPicPr>
                        <p:cNvPr id="0" name="Object 3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58" y="633"/>
                          <a:ext cx="125" cy="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0" name="Object 38">
              <a:extLst>
                <a:ext uri="{FF2B5EF4-FFF2-40B4-BE49-F238E27FC236}">
                  <a16:creationId xmlns:a16="http://schemas.microsoft.com/office/drawing/2014/main" id="{48005EE8-FADF-45DE-9CA8-2CCDC85AA3BD}"/>
                </a:ext>
              </a:extLst>
            </p:cNvPr>
            <p:cNvGraphicFramePr>
              <a:graphicFrameLocks noChangeAspect="1"/>
            </p:cNvGraphicFramePr>
            <p:nvPr/>
          </p:nvGraphicFramePr>
          <p:xfrm>
            <a:off x="4515" y="1778"/>
            <a:ext cx="125" cy="171"/>
          </p:xfrm>
          <a:graphic>
            <a:graphicData uri="http://schemas.openxmlformats.org/presentationml/2006/ole">
              <mc:AlternateContent xmlns:mc="http://schemas.openxmlformats.org/markup-compatibility/2006">
                <mc:Choice xmlns:v="urn:schemas-microsoft-com:vml" Requires="v">
                  <p:oleObj spid="_x0000_s45125" name="数式" r:id="rId27" imgW="164880" imgH="228600" progId="Equation.3">
                    <p:embed/>
                  </p:oleObj>
                </mc:Choice>
                <mc:Fallback>
                  <p:oleObj name="数式" r:id="rId27" imgW="164880" imgH="228600" progId="Equation.3">
                    <p:embed/>
                    <p:pic>
                      <p:nvPicPr>
                        <p:cNvPr id="0" name="Object 3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15" y="1778"/>
                          <a:ext cx="125"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1" name="Object 39">
              <a:extLst>
                <a:ext uri="{FF2B5EF4-FFF2-40B4-BE49-F238E27FC236}">
                  <a16:creationId xmlns:a16="http://schemas.microsoft.com/office/drawing/2014/main" id="{3E3A2A15-0867-422C-A703-A62AC08A4D1C}"/>
                </a:ext>
              </a:extLst>
            </p:cNvPr>
            <p:cNvGraphicFramePr>
              <a:graphicFrameLocks noChangeAspect="1"/>
            </p:cNvGraphicFramePr>
            <p:nvPr/>
          </p:nvGraphicFramePr>
          <p:xfrm>
            <a:off x="4668" y="1390"/>
            <a:ext cx="125" cy="162"/>
          </p:xfrm>
          <a:graphic>
            <a:graphicData uri="http://schemas.openxmlformats.org/presentationml/2006/ole">
              <mc:AlternateContent xmlns:mc="http://schemas.openxmlformats.org/markup-compatibility/2006">
                <mc:Choice xmlns:v="urn:schemas-microsoft-com:vml" Requires="v">
                  <p:oleObj spid="_x0000_s45126" name="数式" r:id="rId29" imgW="164880" imgH="215640" progId="Equation.3">
                    <p:embed/>
                  </p:oleObj>
                </mc:Choice>
                <mc:Fallback>
                  <p:oleObj name="数式" r:id="rId29" imgW="164880" imgH="215640" progId="Equation.3">
                    <p:embed/>
                    <p:pic>
                      <p:nvPicPr>
                        <p:cNvPr id="0" name="Object 3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68" y="1390"/>
                          <a:ext cx="125" cy="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2" name="Object 40">
              <a:extLst>
                <a:ext uri="{FF2B5EF4-FFF2-40B4-BE49-F238E27FC236}">
                  <a16:creationId xmlns:a16="http://schemas.microsoft.com/office/drawing/2014/main" id="{4B221EC5-88CF-476E-ABC2-EF5EB9E4B70E}"/>
                </a:ext>
              </a:extLst>
            </p:cNvPr>
            <p:cNvGraphicFramePr>
              <a:graphicFrameLocks noChangeAspect="1"/>
            </p:cNvGraphicFramePr>
            <p:nvPr/>
          </p:nvGraphicFramePr>
          <p:xfrm>
            <a:off x="4963" y="949"/>
            <a:ext cx="125" cy="171"/>
          </p:xfrm>
          <a:graphic>
            <a:graphicData uri="http://schemas.openxmlformats.org/presentationml/2006/ole">
              <mc:AlternateContent xmlns:mc="http://schemas.openxmlformats.org/markup-compatibility/2006">
                <mc:Choice xmlns:v="urn:schemas-microsoft-com:vml" Requires="v">
                  <p:oleObj spid="_x0000_s45127" name="公式" r:id="rId31" imgW="164880" imgH="228600" progId="Equation.3">
                    <p:embed/>
                  </p:oleObj>
                </mc:Choice>
                <mc:Fallback>
                  <p:oleObj name="公式" r:id="rId31" imgW="164880" imgH="228600" progId="Equation.3">
                    <p:embed/>
                    <p:pic>
                      <p:nvPicPr>
                        <p:cNvPr id="0" name="Object 4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963" y="949"/>
                          <a:ext cx="125"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5">
            <a:extLst>
              <a:ext uri="{FF2B5EF4-FFF2-40B4-BE49-F238E27FC236}">
                <a16:creationId xmlns:a16="http://schemas.microsoft.com/office/drawing/2014/main" id="{E993A803-6D58-4BCC-94CD-A766F118637A}"/>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3EC13096-40F9-48A3-A209-C220C3D7FCC6}" type="slidenum">
              <a:rPr lang="zh-CN" altLang="en-US">
                <a:solidFill>
                  <a:schemeClr val="tx1"/>
                </a:solidFill>
                <a:latin typeface="Times New Roman" panose="02020603050405020304" pitchFamily="18" charset="0"/>
                <a:ea typeface="宋体" panose="02010600030101010101" pitchFamily="2" charset="-122"/>
              </a:rPr>
              <a:pPr eaLnBrk="1" hangingPunct="1"/>
              <a:t>124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17794" name="Rectangle 2">
            <a:extLst>
              <a:ext uri="{FF2B5EF4-FFF2-40B4-BE49-F238E27FC236}">
                <a16:creationId xmlns:a16="http://schemas.microsoft.com/office/drawing/2014/main" id="{EB52A90B-266F-40F1-B67F-BFA45141B4D6}"/>
              </a:ext>
            </a:extLst>
          </p:cNvPr>
          <p:cNvSpPr>
            <a:spLocks noGrp="1" noChangeArrowheads="1"/>
          </p:cNvSpPr>
          <p:nvPr>
            <p:ph type="title"/>
          </p:nvPr>
        </p:nvSpPr>
        <p:spPr>
          <a:xfrm>
            <a:off x="457200" y="228600"/>
            <a:ext cx="7772400" cy="1143000"/>
          </a:xfrm>
        </p:spPr>
        <p:txBody>
          <a:bodyPr/>
          <a:lstStyle/>
          <a:p>
            <a:pPr eaLnBrk="1" hangingPunct="1">
              <a:defRPr/>
            </a:pPr>
            <a:r>
              <a:rPr lang="en-US" altLang="zh-CN" sz="4000">
                <a:effectLst>
                  <a:outerShdw blurRad="38100" dist="38100" dir="2700000" algn="tl">
                    <a:srgbClr val="C0C0C0"/>
                  </a:outerShdw>
                </a:effectLst>
                <a:ea typeface="黑体" pitchFamily="2" charset="-122"/>
              </a:rPr>
              <a:t>二叉查找树的期望耗费示例</a:t>
            </a:r>
            <a:endParaRPr lang="zh-CN" altLang="en-US" sz="4000">
              <a:effectLst>
                <a:outerShdw blurRad="38100" dist="38100" dir="2700000" algn="tl">
                  <a:srgbClr val="C0C0C0"/>
                </a:outerShdw>
              </a:effectLst>
              <a:ea typeface="黑体" pitchFamily="2" charset="-122"/>
            </a:endParaRPr>
          </a:p>
        </p:txBody>
      </p:sp>
      <p:grpSp>
        <p:nvGrpSpPr>
          <p:cNvPr id="46096" name="Group 3">
            <a:extLst>
              <a:ext uri="{FF2B5EF4-FFF2-40B4-BE49-F238E27FC236}">
                <a16:creationId xmlns:a16="http://schemas.microsoft.com/office/drawing/2014/main" id="{476500E4-35B9-4C7D-86D9-B6D98410A639}"/>
              </a:ext>
            </a:extLst>
          </p:cNvPr>
          <p:cNvGrpSpPr>
            <a:grpSpLocks/>
          </p:cNvGrpSpPr>
          <p:nvPr/>
        </p:nvGrpSpPr>
        <p:grpSpPr bwMode="auto">
          <a:xfrm>
            <a:off x="3579813" y="1446213"/>
            <a:ext cx="5207000" cy="4902200"/>
            <a:chOff x="155" y="1093"/>
            <a:chExt cx="3280" cy="3088"/>
          </a:xfrm>
        </p:grpSpPr>
        <p:graphicFrame>
          <p:nvGraphicFramePr>
            <p:cNvPr id="46093" name="Object 4">
              <a:extLst>
                <a:ext uri="{FF2B5EF4-FFF2-40B4-BE49-F238E27FC236}">
                  <a16:creationId xmlns:a16="http://schemas.microsoft.com/office/drawing/2014/main" id="{E71B4C0A-3326-497B-BAAB-9B3C87968000}"/>
                </a:ext>
              </a:extLst>
            </p:cNvPr>
            <p:cNvGraphicFramePr>
              <a:graphicFrameLocks noChangeAspect="1"/>
            </p:cNvGraphicFramePr>
            <p:nvPr/>
          </p:nvGraphicFramePr>
          <p:xfrm>
            <a:off x="247" y="1093"/>
            <a:ext cx="3114" cy="3088"/>
          </p:xfrm>
          <a:graphic>
            <a:graphicData uri="http://schemas.openxmlformats.org/presentationml/2006/ole">
              <mc:AlternateContent xmlns:mc="http://schemas.openxmlformats.org/markup-compatibility/2006">
                <mc:Choice xmlns:v="urn:schemas-microsoft-com:vml" Requires="v">
                  <p:oleObj spid="_x0000_s46132" name="数式" r:id="rId3" imgW="2971800" imgH="2946240" progId="Equation.3">
                    <p:embed/>
                  </p:oleObj>
                </mc:Choice>
                <mc:Fallback>
                  <p:oleObj name="数式" r:id="rId3" imgW="2971800" imgH="29462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 y="1093"/>
                          <a:ext cx="3114" cy="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18" name="Line 5">
              <a:extLst>
                <a:ext uri="{FF2B5EF4-FFF2-40B4-BE49-F238E27FC236}">
                  <a16:creationId xmlns:a16="http://schemas.microsoft.com/office/drawing/2014/main" id="{430DC151-D745-4CC9-BB58-9FE924240218}"/>
                </a:ext>
              </a:extLst>
            </p:cNvPr>
            <p:cNvSpPr>
              <a:spLocks noChangeShapeType="1"/>
            </p:cNvSpPr>
            <p:nvPr/>
          </p:nvSpPr>
          <p:spPr bwMode="auto">
            <a:xfrm>
              <a:off x="155" y="1291"/>
              <a:ext cx="324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119" name="Line 6">
              <a:extLst>
                <a:ext uri="{FF2B5EF4-FFF2-40B4-BE49-F238E27FC236}">
                  <a16:creationId xmlns:a16="http://schemas.microsoft.com/office/drawing/2014/main" id="{22A938D1-991C-4D6C-B461-BCB3D5BFABD6}"/>
                </a:ext>
              </a:extLst>
            </p:cNvPr>
            <p:cNvSpPr>
              <a:spLocks noChangeShapeType="1"/>
            </p:cNvSpPr>
            <p:nvPr/>
          </p:nvSpPr>
          <p:spPr bwMode="auto">
            <a:xfrm>
              <a:off x="187" y="3979"/>
              <a:ext cx="324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46097" name="Oval 7">
            <a:extLst>
              <a:ext uri="{FF2B5EF4-FFF2-40B4-BE49-F238E27FC236}">
                <a16:creationId xmlns:a16="http://schemas.microsoft.com/office/drawing/2014/main" id="{BFFABB3A-55A1-48DE-98A7-30F6ABB1D764}"/>
              </a:ext>
            </a:extLst>
          </p:cNvPr>
          <p:cNvSpPr>
            <a:spLocks noChangeArrowheads="1"/>
          </p:cNvSpPr>
          <p:nvPr/>
        </p:nvSpPr>
        <p:spPr bwMode="auto">
          <a:xfrm>
            <a:off x="1509713" y="2640013"/>
            <a:ext cx="368300" cy="349250"/>
          </a:xfrm>
          <a:prstGeom prst="ellipse">
            <a:avLst/>
          </a:prstGeom>
          <a:solidFill>
            <a:schemeClr val="accent1"/>
          </a:solidFill>
          <a:ln w="19050">
            <a:solidFill>
              <a:schemeClr val="tx1"/>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6098" name="Oval 8">
            <a:extLst>
              <a:ext uri="{FF2B5EF4-FFF2-40B4-BE49-F238E27FC236}">
                <a16:creationId xmlns:a16="http://schemas.microsoft.com/office/drawing/2014/main" id="{A0A110AE-C011-41CB-B682-2089B9B0FAD2}"/>
              </a:ext>
            </a:extLst>
          </p:cNvPr>
          <p:cNvSpPr>
            <a:spLocks noChangeArrowheads="1"/>
          </p:cNvSpPr>
          <p:nvPr/>
        </p:nvSpPr>
        <p:spPr bwMode="auto">
          <a:xfrm>
            <a:off x="868363" y="3154363"/>
            <a:ext cx="368300" cy="349250"/>
          </a:xfrm>
          <a:prstGeom prst="ellipse">
            <a:avLst/>
          </a:prstGeom>
          <a:solidFill>
            <a:schemeClr val="accent1"/>
          </a:solidFill>
          <a:ln w="19050">
            <a:solidFill>
              <a:schemeClr val="tx1"/>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6099" name="Oval 9">
            <a:extLst>
              <a:ext uri="{FF2B5EF4-FFF2-40B4-BE49-F238E27FC236}">
                <a16:creationId xmlns:a16="http://schemas.microsoft.com/office/drawing/2014/main" id="{E0FA421A-5B52-4563-8796-2B987D5ABB2C}"/>
              </a:ext>
            </a:extLst>
          </p:cNvPr>
          <p:cNvSpPr>
            <a:spLocks noChangeArrowheads="1"/>
          </p:cNvSpPr>
          <p:nvPr/>
        </p:nvSpPr>
        <p:spPr bwMode="auto">
          <a:xfrm>
            <a:off x="2163763" y="3141663"/>
            <a:ext cx="368300" cy="349250"/>
          </a:xfrm>
          <a:prstGeom prst="ellipse">
            <a:avLst/>
          </a:prstGeom>
          <a:solidFill>
            <a:schemeClr val="accent1"/>
          </a:solidFill>
          <a:ln w="19050">
            <a:solidFill>
              <a:schemeClr val="tx1"/>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6100" name="Oval 10">
            <a:extLst>
              <a:ext uri="{FF2B5EF4-FFF2-40B4-BE49-F238E27FC236}">
                <a16:creationId xmlns:a16="http://schemas.microsoft.com/office/drawing/2014/main" id="{65D8AD78-06FF-4DE9-8816-42BD951D6DBA}"/>
              </a:ext>
            </a:extLst>
          </p:cNvPr>
          <p:cNvSpPr>
            <a:spLocks noChangeArrowheads="1"/>
          </p:cNvSpPr>
          <p:nvPr/>
        </p:nvSpPr>
        <p:spPr bwMode="auto">
          <a:xfrm>
            <a:off x="1685925" y="3825875"/>
            <a:ext cx="368300" cy="349250"/>
          </a:xfrm>
          <a:prstGeom prst="ellipse">
            <a:avLst/>
          </a:prstGeom>
          <a:solidFill>
            <a:schemeClr val="accent1"/>
          </a:solidFill>
          <a:ln w="19050">
            <a:solidFill>
              <a:schemeClr val="tx1"/>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6101" name="Oval 11">
            <a:extLst>
              <a:ext uri="{FF2B5EF4-FFF2-40B4-BE49-F238E27FC236}">
                <a16:creationId xmlns:a16="http://schemas.microsoft.com/office/drawing/2014/main" id="{12DFFAE4-DD70-4743-9A81-EA63CD9B1B5F}"/>
              </a:ext>
            </a:extLst>
          </p:cNvPr>
          <p:cNvSpPr>
            <a:spLocks noChangeArrowheads="1"/>
          </p:cNvSpPr>
          <p:nvPr/>
        </p:nvSpPr>
        <p:spPr bwMode="auto">
          <a:xfrm>
            <a:off x="2679700" y="3822700"/>
            <a:ext cx="368300" cy="349250"/>
          </a:xfrm>
          <a:prstGeom prst="ellipse">
            <a:avLst/>
          </a:prstGeom>
          <a:solidFill>
            <a:schemeClr val="accent1"/>
          </a:solidFill>
          <a:ln w="19050">
            <a:solidFill>
              <a:schemeClr val="tx1"/>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6102" name="Rectangle 12">
            <a:extLst>
              <a:ext uri="{FF2B5EF4-FFF2-40B4-BE49-F238E27FC236}">
                <a16:creationId xmlns:a16="http://schemas.microsoft.com/office/drawing/2014/main" id="{5D9F8FE3-35DC-4145-9961-08677B7BE596}"/>
              </a:ext>
            </a:extLst>
          </p:cNvPr>
          <p:cNvSpPr>
            <a:spLocks noChangeArrowheads="1"/>
          </p:cNvSpPr>
          <p:nvPr/>
        </p:nvSpPr>
        <p:spPr bwMode="auto">
          <a:xfrm>
            <a:off x="1065213" y="3814763"/>
            <a:ext cx="342900" cy="298450"/>
          </a:xfrm>
          <a:prstGeom prst="rect">
            <a:avLst/>
          </a:prstGeom>
          <a:solidFill>
            <a:srgbClr val="FFCC00"/>
          </a:solidFill>
          <a:ln w="19050">
            <a:solidFill>
              <a:schemeClr val="tx1"/>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6103" name="Rectangle 13">
            <a:extLst>
              <a:ext uri="{FF2B5EF4-FFF2-40B4-BE49-F238E27FC236}">
                <a16:creationId xmlns:a16="http://schemas.microsoft.com/office/drawing/2014/main" id="{30286970-AE18-494F-8A08-9CE76318FA8C}"/>
              </a:ext>
            </a:extLst>
          </p:cNvPr>
          <p:cNvSpPr>
            <a:spLocks noChangeArrowheads="1"/>
          </p:cNvSpPr>
          <p:nvPr/>
        </p:nvSpPr>
        <p:spPr bwMode="auto">
          <a:xfrm>
            <a:off x="639763" y="3821113"/>
            <a:ext cx="342900" cy="298450"/>
          </a:xfrm>
          <a:prstGeom prst="rect">
            <a:avLst/>
          </a:prstGeom>
          <a:solidFill>
            <a:srgbClr val="FFCC00"/>
          </a:solidFill>
          <a:ln w="19050">
            <a:solidFill>
              <a:schemeClr val="tx1"/>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6104" name="Rectangle 14">
            <a:extLst>
              <a:ext uri="{FF2B5EF4-FFF2-40B4-BE49-F238E27FC236}">
                <a16:creationId xmlns:a16="http://schemas.microsoft.com/office/drawing/2014/main" id="{AF0E01A4-D658-44DC-82D2-9C00CC14504F}"/>
              </a:ext>
            </a:extLst>
          </p:cNvPr>
          <p:cNvSpPr>
            <a:spLocks noChangeArrowheads="1"/>
          </p:cNvSpPr>
          <p:nvPr/>
        </p:nvSpPr>
        <p:spPr bwMode="auto">
          <a:xfrm>
            <a:off x="2481263" y="4443413"/>
            <a:ext cx="342900" cy="298450"/>
          </a:xfrm>
          <a:prstGeom prst="rect">
            <a:avLst/>
          </a:prstGeom>
          <a:solidFill>
            <a:srgbClr val="FFCC00"/>
          </a:solidFill>
          <a:ln w="19050">
            <a:solidFill>
              <a:schemeClr val="tx1"/>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6105" name="Rectangle 15">
            <a:extLst>
              <a:ext uri="{FF2B5EF4-FFF2-40B4-BE49-F238E27FC236}">
                <a16:creationId xmlns:a16="http://schemas.microsoft.com/office/drawing/2014/main" id="{BE302A2F-4359-41B6-A6A1-3D27637BF8EC}"/>
              </a:ext>
            </a:extLst>
          </p:cNvPr>
          <p:cNvSpPr>
            <a:spLocks noChangeArrowheads="1"/>
          </p:cNvSpPr>
          <p:nvPr/>
        </p:nvSpPr>
        <p:spPr bwMode="auto">
          <a:xfrm>
            <a:off x="1928813" y="4456113"/>
            <a:ext cx="342900" cy="298450"/>
          </a:xfrm>
          <a:prstGeom prst="rect">
            <a:avLst/>
          </a:prstGeom>
          <a:solidFill>
            <a:srgbClr val="FFCC00"/>
          </a:solidFill>
          <a:ln w="19050">
            <a:solidFill>
              <a:schemeClr val="tx1"/>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6106" name="Rectangle 16">
            <a:extLst>
              <a:ext uri="{FF2B5EF4-FFF2-40B4-BE49-F238E27FC236}">
                <a16:creationId xmlns:a16="http://schemas.microsoft.com/office/drawing/2014/main" id="{E323963A-0E6D-4E63-A75C-723180A3281B}"/>
              </a:ext>
            </a:extLst>
          </p:cNvPr>
          <p:cNvSpPr>
            <a:spLocks noChangeArrowheads="1"/>
          </p:cNvSpPr>
          <p:nvPr/>
        </p:nvSpPr>
        <p:spPr bwMode="auto">
          <a:xfrm>
            <a:off x="1446213" y="4456113"/>
            <a:ext cx="342900" cy="298450"/>
          </a:xfrm>
          <a:prstGeom prst="rect">
            <a:avLst/>
          </a:prstGeom>
          <a:solidFill>
            <a:srgbClr val="FFCC00"/>
          </a:solidFill>
          <a:ln w="19050">
            <a:solidFill>
              <a:schemeClr val="tx1"/>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6107" name="Rectangle 17">
            <a:extLst>
              <a:ext uri="{FF2B5EF4-FFF2-40B4-BE49-F238E27FC236}">
                <a16:creationId xmlns:a16="http://schemas.microsoft.com/office/drawing/2014/main" id="{CB3590EF-7037-44F6-9FD5-11416EED94FB}"/>
              </a:ext>
            </a:extLst>
          </p:cNvPr>
          <p:cNvSpPr>
            <a:spLocks noChangeArrowheads="1"/>
          </p:cNvSpPr>
          <p:nvPr/>
        </p:nvSpPr>
        <p:spPr bwMode="auto">
          <a:xfrm>
            <a:off x="2970213" y="4437063"/>
            <a:ext cx="342900" cy="298450"/>
          </a:xfrm>
          <a:prstGeom prst="rect">
            <a:avLst/>
          </a:prstGeom>
          <a:solidFill>
            <a:srgbClr val="FFCC00"/>
          </a:solidFill>
          <a:ln w="19050">
            <a:solidFill>
              <a:schemeClr val="tx1"/>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46108" name="Line 18">
            <a:extLst>
              <a:ext uri="{FF2B5EF4-FFF2-40B4-BE49-F238E27FC236}">
                <a16:creationId xmlns:a16="http://schemas.microsoft.com/office/drawing/2014/main" id="{8D959880-47E7-4B2F-9155-23E1DD26B69F}"/>
              </a:ext>
            </a:extLst>
          </p:cNvPr>
          <p:cNvSpPr>
            <a:spLocks noChangeShapeType="1"/>
          </p:cNvSpPr>
          <p:nvPr/>
        </p:nvSpPr>
        <p:spPr bwMode="auto">
          <a:xfrm flipH="1">
            <a:off x="796925" y="3478213"/>
            <a:ext cx="173038" cy="3429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109" name="Line 19">
            <a:extLst>
              <a:ext uri="{FF2B5EF4-FFF2-40B4-BE49-F238E27FC236}">
                <a16:creationId xmlns:a16="http://schemas.microsoft.com/office/drawing/2014/main" id="{88236B22-D4C6-4057-B73B-B3D9C1394300}"/>
              </a:ext>
            </a:extLst>
          </p:cNvPr>
          <p:cNvSpPr>
            <a:spLocks noChangeShapeType="1"/>
          </p:cNvSpPr>
          <p:nvPr/>
        </p:nvSpPr>
        <p:spPr bwMode="auto">
          <a:xfrm>
            <a:off x="1101725" y="3490913"/>
            <a:ext cx="130175" cy="330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110" name="Line 20">
            <a:extLst>
              <a:ext uri="{FF2B5EF4-FFF2-40B4-BE49-F238E27FC236}">
                <a16:creationId xmlns:a16="http://schemas.microsoft.com/office/drawing/2014/main" id="{E9568D50-9396-482A-BACF-01420FADD1DF}"/>
              </a:ext>
            </a:extLst>
          </p:cNvPr>
          <p:cNvSpPr>
            <a:spLocks noChangeShapeType="1"/>
          </p:cNvSpPr>
          <p:nvPr/>
        </p:nvSpPr>
        <p:spPr bwMode="auto">
          <a:xfrm flipH="1">
            <a:off x="1028700" y="2962275"/>
            <a:ext cx="571500" cy="203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111" name="Line 21">
            <a:extLst>
              <a:ext uri="{FF2B5EF4-FFF2-40B4-BE49-F238E27FC236}">
                <a16:creationId xmlns:a16="http://schemas.microsoft.com/office/drawing/2014/main" id="{F05FD40F-79E1-432B-9FEF-C4494F7219E2}"/>
              </a:ext>
            </a:extLst>
          </p:cNvPr>
          <p:cNvSpPr>
            <a:spLocks noChangeShapeType="1"/>
          </p:cNvSpPr>
          <p:nvPr/>
        </p:nvSpPr>
        <p:spPr bwMode="auto">
          <a:xfrm>
            <a:off x="1757363" y="2982913"/>
            <a:ext cx="588962"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112" name="Line 22">
            <a:extLst>
              <a:ext uri="{FF2B5EF4-FFF2-40B4-BE49-F238E27FC236}">
                <a16:creationId xmlns:a16="http://schemas.microsoft.com/office/drawing/2014/main" id="{85DD406F-A3FC-42C6-A99F-388127748E29}"/>
              </a:ext>
            </a:extLst>
          </p:cNvPr>
          <p:cNvSpPr>
            <a:spLocks noChangeShapeType="1"/>
          </p:cNvSpPr>
          <p:nvPr/>
        </p:nvSpPr>
        <p:spPr bwMode="auto">
          <a:xfrm flipH="1">
            <a:off x="1866900" y="3482975"/>
            <a:ext cx="454025" cy="3508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113" name="Line 23">
            <a:extLst>
              <a:ext uri="{FF2B5EF4-FFF2-40B4-BE49-F238E27FC236}">
                <a16:creationId xmlns:a16="http://schemas.microsoft.com/office/drawing/2014/main" id="{221447EB-108E-44AD-A4CE-D2C71FD1738E}"/>
              </a:ext>
            </a:extLst>
          </p:cNvPr>
          <p:cNvSpPr>
            <a:spLocks noChangeShapeType="1"/>
          </p:cNvSpPr>
          <p:nvPr/>
        </p:nvSpPr>
        <p:spPr bwMode="auto">
          <a:xfrm>
            <a:off x="2387600" y="3482975"/>
            <a:ext cx="471488" cy="3381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114" name="Line 24">
            <a:extLst>
              <a:ext uri="{FF2B5EF4-FFF2-40B4-BE49-F238E27FC236}">
                <a16:creationId xmlns:a16="http://schemas.microsoft.com/office/drawing/2014/main" id="{37569F46-5048-4A9D-90C6-47CB5B176EC8}"/>
              </a:ext>
            </a:extLst>
          </p:cNvPr>
          <p:cNvSpPr>
            <a:spLocks noChangeShapeType="1"/>
          </p:cNvSpPr>
          <p:nvPr/>
        </p:nvSpPr>
        <p:spPr bwMode="auto">
          <a:xfrm flipH="1">
            <a:off x="1600200" y="4146550"/>
            <a:ext cx="174625" cy="3095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115" name="Line 25">
            <a:extLst>
              <a:ext uri="{FF2B5EF4-FFF2-40B4-BE49-F238E27FC236}">
                <a16:creationId xmlns:a16="http://schemas.microsoft.com/office/drawing/2014/main" id="{51023039-0908-477E-B725-D7F6FC756B66}"/>
              </a:ext>
            </a:extLst>
          </p:cNvPr>
          <p:cNvSpPr>
            <a:spLocks noChangeShapeType="1"/>
          </p:cNvSpPr>
          <p:nvPr/>
        </p:nvSpPr>
        <p:spPr bwMode="auto">
          <a:xfrm>
            <a:off x="1917700" y="4168775"/>
            <a:ext cx="174625" cy="292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116" name="Line 26">
            <a:extLst>
              <a:ext uri="{FF2B5EF4-FFF2-40B4-BE49-F238E27FC236}">
                <a16:creationId xmlns:a16="http://schemas.microsoft.com/office/drawing/2014/main" id="{37E3693A-25A3-448F-9A1E-95F8D7C19168}"/>
              </a:ext>
            </a:extLst>
          </p:cNvPr>
          <p:cNvSpPr>
            <a:spLocks noChangeShapeType="1"/>
          </p:cNvSpPr>
          <p:nvPr/>
        </p:nvSpPr>
        <p:spPr bwMode="auto">
          <a:xfrm flipH="1">
            <a:off x="2641600" y="4164013"/>
            <a:ext cx="157163" cy="2841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117" name="Line 27">
            <a:extLst>
              <a:ext uri="{FF2B5EF4-FFF2-40B4-BE49-F238E27FC236}">
                <a16:creationId xmlns:a16="http://schemas.microsoft.com/office/drawing/2014/main" id="{872EE4C7-4942-4EB0-A623-25DE5C8E542A}"/>
              </a:ext>
            </a:extLst>
          </p:cNvPr>
          <p:cNvSpPr>
            <a:spLocks noChangeShapeType="1"/>
          </p:cNvSpPr>
          <p:nvPr/>
        </p:nvSpPr>
        <p:spPr bwMode="auto">
          <a:xfrm>
            <a:off x="2921000" y="4168775"/>
            <a:ext cx="220663" cy="2698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aphicFrame>
        <p:nvGraphicFramePr>
          <p:cNvPr id="46082" name="Object 28">
            <a:extLst>
              <a:ext uri="{FF2B5EF4-FFF2-40B4-BE49-F238E27FC236}">
                <a16:creationId xmlns:a16="http://schemas.microsoft.com/office/drawing/2014/main" id="{323F055E-66F3-4EAD-9D20-17F29A5BCFDB}"/>
              </a:ext>
            </a:extLst>
          </p:cNvPr>
          <p:cNvGraphicFramePr>
            <a:graphicFrameLocks noChangeAspect="1"/>
          </p:cNvGraphicFramePr>
          <p:nvPr/>
        </p:nvGraphicFramePr>
        <p:xfrm>
          <a:off x="696913" y="3827463"/>
          <a:ext cx="212725" cy="273050"/>
        </p:xfrm>
        <a:graphic>
          <a:graphicData uri="http://schemas.openxmlformats.org/presentationml/2006/ole">
            <mc:AlternateContent xmlns:mc="http://schemas.openxmlformats.org/markup-compatibility/2006">
              <mc:Choice xmlns:v="urn:schemas-microsoft-com:vml" Requires="v">
                <p:oleObj spid="_x0000_s46133" name="数式" r:id="rId5" imgW="177480" imgH="228600" progId="Equation.3">
                  <p:embed/>
                </p:oleObj>
              </mc:Choice>
              <mc:Fallback>
                <p:oleObj name="数式" r:id="rId5" imgW="177480" imgH="228600" progId="Equation.3">
                  <p:embed/>
                  <p:pic>
                    <p:nvPicPr>
                      <p:cNvPr id="0" name="Object 28"/>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913" y="3827463"/>
                        <a:ext cx="212725" cy="273050"/>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3" name="Object 29">
            <a:extLst>
              <a:ext uri="{FF2B5EF4-FFF2-40B4-BE49-F238E27FC236}">
                <a16:creationId xmlns:a16="http://schemas.microsoft.com/office/drawing/2014/main" id="{D1F6D1F6-F429-4B31-A9F1-407C151EA8D2}"/>
              </a:ext>
            </a:extLst>
          </p:cNvPr>
          <p:cNvGraphicFramePr>
            <a:graphicFrameLocks noChangeAspect="1"/>
          </p:cNvGraphicFramePr>
          <p:nvPr/>
        </p:nvGraphicFramePr>
        <p:xfrm>
          <a:off x="1130300" y="3833813"/>
          <a:ext cx="196850" cy="258762"/>
        </p:xfrm>
        <a:graphic>
          <a:graphicData uri="http://schemas.openxmlformats.org/presentationml/2006/ole">
            <mc:AlternateContent xmlns:mc="http://schemas.openxmlformats.org/markup-compatibility/2006">
              <mc:Choice xmlns:v="urn:schemas-microsoft-com:vml" Requires="v">
                <p:oleObj spid="_x0000_s46134" name="数式" r:id="rId7" imgW="164880" imgH="215640" progId="Equation.3">
                  <p:embed/>
                </p:oleObj>
              </mc:Choice>
              <mc:Fallback>
                <p:oleObj name="数式" r:id="rId7" imgW="164880" imgH="215640" progId="Equation.3">
                  <p:embed/>
                  <p:pic>
                    <p:nvPicPr>
                      <p:cNvPr id="0" name="Object 29"/>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0300" y="3833813"/>
                        <a:ext cx="196850" cy="25876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4" name="Object 30">
            <a:extLst>
              <a:ext uri="{FF2B5EF4-FFF2-40B4-BE49-F238E27FC236}">
                <a16:creationId xmlns:a16="http://schemas.microsoft.com/office/drawing/2014/main" id="{64EE747A-2CF0-478A-B572-778ED4F44F62}"/>
              </a:ext>
            </a:extLst>
          </p:cNvPr>
          <p:cNvGraphicFramePr>
            <a:graphicFrameLocks noChangeAspect="1"/>
          </p:cNvGraphicFramePr>
          <p:nvPr/>
        </p:nvGraphicFramePr>
        <p:xfrm>
          <a:off x="1511300" y="4479925"/>
          <a:ext cx="212725" cy="257175"/>
        </p:xfrm>
        <a:graphic>
          <a:graphicData uri="http://schemas.openxmlformats.org/presentationml/2006/ole">
            <mc:AlternateContent xmlns:mc="http://schemas.openxmlformats.org/markup-compatibility/2006">
              <mc:Choice xmlns:v="urn:schemas-microsoft-com:vml" Requires="v">
                <p:oleObj spid="_x0000_s46135" name="数式" r:id="rId9" imgW="177480" imgH="215640" progId="Equation.3">
                  <p:embed/>
                </p:oleObj>
              </mc:Choice>
              <mc:Fallback>
                <p:oleObj name="数式" r:id="rId9" imgW="177480" imgH="215640" progId="Equation.3">
                  <p:embed/>
                  <p:pic>
                    <p:nvPicPr>
                      <p:cNvPr id="0" name="Object 30"/>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1300" y="4479925"/>
                        <a:ext cx="212725" cy="257175"/>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5" name="Object 31">
            <a:extLst>
              <a:ext uri="{FF2B5EF4-FFF2-40B4-BE49-F238E27FC236}">
                <a16:creationId xmlns:a16="http://schemas.microsoft.com/office/drawing/2014/main" id="{F23D54A1-F99B-4186-9CAE-874F9D00004E}"/>
              </a:ext>
            </a:extLst>
          </p:cNvPr>
          <p:cNvGraphicFramePr>
            <a:graphicFrameLocks noChangeAspect="1"/>
          </p:cNvGraphicFramePr>
          <p:nvPr/>
        </p:nvGraphicFramePr>
        <p:xfrm>
          <a:off x="1995488" y="4467225"/>
          <a:ext cx="212725" cy="273050"/>
        </p:xfrm>
        <a:graphic>
          <a:graphicData uri="http://schemas.openxmlformats.org/presentationml/2006/ole">
            <mc:AlternateContent xmlns:mc="http://schemas.openxmlformats.org/markup-compatibility/2006">
              <mc:Choice xmlns:v="urn:schemas-microsoft-com:vml" Requires="v">
                <p:oleObj spid="_x0000_s46136" name="数式" r:id="rId11" imgW="177480" imgH="228600" progId="Equation.3">
                  <p:embed/>
                </p:oleObj>
              </mc:Choice>
              <mc:Fallback>
                <p:oleObj name="数式" r:id="rId11" imgW="177480" imgH="228600" progId="Equation.3">
                  <p:embed/>
                  <p:pic>
                    <p:nvPicPr>
                      <p:cNvPr id="0" name="Object 31"/>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95488" y="4467225"/>
                        <a:ext cx="212725" cy="273050"/>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6" name="Object 32">
            <a:extLst>
              <a:ext uri="{FF2B5EF4-FFF2-40B4-BE49-F238E27FC236}">
                <a16:creationId xmlns:a16="http://schemas.microsoft.com/office/drawing/2014/main" id="{7E1F6525-4A9F-4A0C-8FD4-105C543F31DE}"/>
              </a:ext>
            </a:extLst>
          </p:cNvPr>
          <p:cNvGraphicFramePr>
            <a:graphicFrameLocks noChangeAspect="1"/>
          </p:cNvGraphicFramePr>
          <p:nvPr/>
        </p:nvGraphicFramePr>
        <p:xfrm>
          <a:off x="2549525" y="4464050"/>
          <a:ext cx="212725" cy="258763"/>
        </p:xfrm>
        <a:graphic>
          <a:graphicData uri="http://schemas.openxmlformats.org/presentationml/2006/ole">
            <mc:AlternateContent xmlns:mc="http://schemas.openxmlformats.org/markup-compatibility/2006">
              <mc:Choice xmlns:v="urn:schemas-microsoft-com:vml" Requires="v">
                <p:oleObj spid="_x0000_s46137" name="数式" r:id="rId13" imgW="177480" imgH="215640" progId="Equation.3">
                  <p:embed/>
                </p:oleObj>
              </mc:Choice>
              <mc:Fallback>
                <p:oleObj name="数式" r:id="rId13" imgW="177480" imgH="215640" progId="Equation.3">
                  <p:embed/>
                  <p:pic>
                    <p:nvPicPr>
                      <p:cNvPr id="0" name="Object 32"/>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49525" y="4464050"/>
                        <a:ext cx="212725" cy="258763"/>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7" name="Object 33">
            <a:extLst>
              <a:ext uri="{FF2B5EF4-FFF2-40B4-BE49-F238E27FC236}">
                <a16:creationId xmlns:a16="http://schemas.microsoft.com/office/drawing/2014/main" id="{C09449CB-A0D5-4D6B-883B-0FE6BDDDEF2D}"/>
              </a:ext>
            </a:extLst>
          </p:cNvPr>
          <p:cNvGraphicFramePr>
            <a:graphicFrameLocks noChangeAspect="1"/>
          </p:cNvGraphicFramePr>
          <p:nvPr/>
        </p:nvGraphicFramePr>
        <p:xfrm>
          <a:off x="3035300" y="4445000"/>
          <a:ext cx="212725" cy="273050"/>
        </p:xfrm>
        <a:graphic>
          <a:graphicData uri="http://schemas.openxmlformats.org/presentationml/2006/ole">
            <mc:AlternateContent xmlns:mc="http://schemas.openxmlformats.org/markup-compatibility/2006">
              <mc:Choice xmlns:v="urn:schemas-microsoft-com:vml" Requires="v">
                <p:oleObj spid="_x0000_s46138" name="数式" r:id="rId15" imgW="177480" imgH="228600" progId="Equation.3">
                  <p:embed/>
                </p:oleObj>
              </mc:Choice>
              <mc:Fallback>
                <p:oleObj name="数式" r:id="rId15" imgW="177480" imgH="228600" progId="Equation.3">
                  <p:embed/>
                  <p:pic>
                    <p:nvPicPr>
                      <p:cNvPr id="0" name="Object 33"/>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35300" y="4445000"/>
                        <a:ext cx="212725" cy="273050"/>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8" name="Object 34">
            <a:extLst>
              <a:ext uri="{FF2B5EF4-FFF2-40B4-BE49-F238E27FC236}">
                <a16:creationId xmlns:a16="http://schemas.microsoft.com/office/drawing/2014/main" id="{81C721B4-0FA7-48B2-8457-3619AE09440E}"/>
              </a:ext>
            </a:extLst>
          </p:cNvPr>
          <p:cNvGraphicFramePr>
            <a:graphicFrameLocks noChangeAspect="1"/>
          </p:cNvGraphicFramePr>
          <p:nvPr/>
        </p:nvGraphicFramePr>
        <p:xfrm>
          <a:off x="952500" y="3192463"/>
          <a:ext cx="182563" cy="257175"/>
        </p:xfrm>
        <a:graphic>
          <a:graphicData uri="http://schemas.openxmlformats.org/presentationml/2006/ole">
            <mc:AlternateContent xmlns:mc="http://schemas.openxmlformats.org/markup-compatibility/2006">
              <mc:Choice xmlns:v="urn:schemas-microsoft-com:vml" Requires="v">
                <p:oleObj spid="_x0000_s46139" name="数式" r:id="rId17" imgW="152280" imgH="215640" progId="Equation.3">
                  <p:embed/>
                </p:oleObj>
              </mc:Choice>
              <mc:Fallback>
                <p:oleObj name="数式" r:id="rId17" imgW="152280" imgH="215640" progId="Equation.3">
                  <p:embed/>
                  <p:pic>
                    <p:nvPicPr>
                      <p:cNvPr id="0" name="Object 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52500" y="3192463"/>
                        <a:ext cx="182563"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9" name="Object 35">
            <a:extLst>
              <a:ext uri="{FF2B5EF4-FFF2-40B4-BE49-F238E27FC236}">
                <a16:creationId xmlns:a16="http://schemas.microsoft.com/office/drawing/2014/main" id="{ED08AF41-C88E-4DB7-A768-171DA2A5FE2F}"/>
              </a:ext>
            </a:extLst>
          </p:cNvPr>
          <p:cNvGraphicFramePr>
            <a:graphicFrameLocks noChangeAspect="1"/>
          </p:cNvGraphicFramePr>
          <p:nvPr/>
        </p:nvGraphicFramePr>
        <p:xfrm>
          <a:off x="1600200" y="2671763"/>
          <a:ext cx="198438" cy="257175"/>
        </p:xfrm>
        <a:graphic>
          <a:graphicData uri="http://schemas.openxmlformats.org/presentationml/2006/ole">
            <mc:AlternateContent xmlns:mc="http://schemas.openxmlformats.org/markup-compatibility/2006">
              <mc:Choice xmlns:v="urn:schemas-microsoft-com:vml" Requires="v">
                <p:oleObj spid="_x0000_s46140" name="数式" r:id="rId19" imgW="164880" imgH="215640" progId="Equation.3">
                  <p:embed/>
                </p:oleObj>
              </mc:Choice>
              <mc:Fallback>
                <p:oleObj name="数式" r:id="rId19" imgW="164880" imgH="215640" progId="Equation.3">
                  <p:embed/>
                  <p:pic>
                    <p:nvPicPr>
                      <p:cNvPr id="0" name="Object 3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00200" y="2671763"/>
                        <a:ext cx="198438"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0" name="Object 36">
            <a:extLst>
              <a:ext uri="{FF2B5EF4-FFF2-40B4-BE49-F238E27FC236}">
                <a16:creationId xmlns:a16="http://schemas.microsoft.com/office/drawing/2014/main" id="{872DE908-A129-4053-AF86-4697F14C36C9}"/>
              </a:ext>
            </a:extLst>
          </p:cNvPr>
          <p:cNvGraphicFramePr>
            <a:graphicFrameLocks noChangeAspect="1"/>
          </p:cNvGraphicFramePr>
          <p:nvPr/>
        </p:nvGraphicFramePr>
        <p:xfrm>
          <a:off x="1770063" y="3859213"/>
          <a:ext cx="198437" cy="271462"/>
        </p:xfrm>
        <a:graphic>
          <a:graphicData uri="http://schemas.openxmlformats.org/presentationml/2006/ole">
            <mc:AlternateContent xmlns:mc="http://schemas.openxmlformats.org/markup-compatibility/2006">
              <mc:Choice xmlns:v="urn:schemas-microsoft-com:vml" Requires="v">
                <p:oleObj spid="_x0000_s46141" name="数式" r:id="rId21" imgW="164880" imgH="228600" progId="Equation.3">
                  <p:embed/>
                </p:oleObj>
              </mc:Choice>
              <mc:Fallback>
                <p:oleObj name="数式" r:id="rId21" imgW="164880" imgH="228600" progId="Equation.3">
                  <p:embed/>
                  <p:pic>
                    <p:nvPicPr>
                      <p:cNvPr id="0" name="Object 3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70063" y="3859213"/>
                        <a:ext cx="198437"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1" name="Object 37">
            <a:extLst>
              <a:ext uri="{FF2B5EF4-FFF2-40B4-BE49-F238E27FC236}">
                <a16:creationId xmlns:a16="http://schemas.microsoft.com/office/drawing/2014/main" id="{0636342B-F7B3-4016-9C05-BEEFB989E126}"/>
              </a:ext>
            </a:extLst>
          </p:cNvPr>
          <p:cNvGraphicFramePr>
            <a:graphicFrameLocks noChangeAspect="1"/>
          </p:cNvGraphicFramePr>
          <p:nvPr/>
        </p:nvGraphicFramePr>
        <p:xfrm>
          <a:off x="2247900" y="3187700"/>
          <a:ext cx="198438" cy="257175"/>
        </p:xfrm>
        <a:graphic>
          <a:graphicData uri="http://schemas.openxmlformats.org/presentationml/2006/ole">
            <mc:AlternateContent xmlns:mc="http://schemas.openxmlformats.org/markup-compatibility/2006">
              <mc:Choice xmlns:v="urn:schemas-microsoft-com:vml" Requires="v">
                <p:oleObj spid="_x0000_s46142" name="数式" r:id="rId23" imgW="164880" imgH="215640" progId="Equation.3">
                  <p:embed/>
                </p:oleObj>
              </mc:Choice>
              <mc:Fallback>
                <p:oleObj name="数式" r:id="rId23" imgW="164880" imgH="215640" progId="Equation.3">
                  <p:embed/>
                  <p:pic>
                    <p:nvPicPr>
                      <p:cNvPr id="0" name="Object 3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47900" y="3187700"/>
                        <a:ext cx="198438"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2" name="Object 38">
            <a:extLst>
              <a:ext uri="{FF2B5EF4-FFF2-40B4-BE49-F238E27FC236}">
                <a16:creationId xmlns:a16="http://schemas.microsoft.com/office/drawing/2014/main" id="{9010A61B-8FEB-4EB1-8162-97EE358BECF2}"/>
              </a:ext>
            </a:extLst>
          </p:cNvPr>
          <p:cNvGraphicFramePr>
            <a:graphicFrameLocks noChangeAspect="1"/>
          </p:cNvGraphicFramePr>
          <p:nvPr/>
        </p:nvGraphicFramePr>
        <p:xfrm>
          <a:off x="2763838" y="3859213"/>
          <a:ext cx="198437" cy="271462"/>
        </p:xfrm>
        <a:graphic>
          <a:graphicData uri="http://schemas.openxmlformats.org/presentationml/2006/ole">
            <mc:AlternateContent xmlns:mc="http://schemas.openxmlformats.org/markup-compatibility/2006">
              <mc:Choice xmlns:v="urn:schemas-microsoft-com:vml" Requires="v">
                <p:oleObj spid="_x0000_s46143" name="数式" r:id="rId25" imgW="164880" imgH="228600" progId="Equation.3">
                  <p:embed/>
                </p:oleObj>
              </mc:Choice>
              <mc:Fallback>
                <p:oleObj name="数式" r:id="rId25" imgW="164880" imgH="228600" progId="Equation.3">
                  <p:embed/>
                  <p:pic>
                    <p:nvPicPr>
                      <p:cNvPr id="0" name="Object 3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763838" y="3859213"/>
                        <a:ext cx="198437"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7B0D9428-65EA-4F3A-AF36-7447F3331BC3}"/>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FDBB84F9-6D3A-40D3-9C2B-8AF695A54D38}" type="slidenum">
              <a:rPr lang="zh-CN" altLang="en-US">
                <a:solidFill>
                  <a:schemeClr val="tx1"/>
                </a:solidFill>
                <a:latin typeface="Times New Roman" panose="02020603050405020304" pitchFamily="18" charset="0"/>
                <a:ea typeface="宋体" panose="02010600030101010101" pitchFamily="2" charset="-122"/>
              </a:rPr>
              <a:pPr eaLnBrk="1" hangingPunct="1"/>
              <a:t>125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18818" name="Rectangle 2">
            <a:extLst>
              <a:ext uri="{FF2B5EF4-FFF2-40B4-BE49-F238E27FC236}">
                <a16:creationId xmlns:a16="http://schemas.microsoft.com/office/drawing/2014/main" id="{98DC328A-503A-45C7-B037-BFD15541DA35}"/>
              </a:ext>
            </a:extLst>
          </p:cNvPr>
          <p:cNvSpPr>
            <a:spLocks noGrp="1" noChangeArrowheads="1"/>
          </p:cNvSpPr>
          <p:nvPr>
            <p:ph type="title"/>
          </p:nvPr>
        </p:nvSpPr>
        <p:spPr>
          <a:xfrm>
            <a:off x="685800" y="0"/>
            <a:ext cx="7772400" cy="1143000"/>
          </a:xfrm>
        </p:spPr>
        <p:txBody>
          <a:bodyPr/>
          <a:lstStyle/>
          <a:p>
            <a:pPr eaLnBrk="1" hangingPunct="1">
              <a:defRPr/>
            </a:pPr>
            <a:r>
              <a:rPr lang="en-US" altLang="zh-CN" sz="4000">
                <a:effectLst>
                  <a:outerShdw blurRad="38100" dist="38100" dir="2700000" algn="tl">
                    <a:srgbClr val="C0C0C0"/>
                  </a:outerShdw>
                </a:effectLst>
                <a:ea typeface="黑体" pitchFamily="2" charset="-122"/>
              </a:rPr>
              <a:t>最优二叉搜索树</a:t>
            </a:r>
            <a:endParaRPr lang="zh-CN" altLang="en-US" sz="4000">
              <a:effectLst>
                <a:outerShdw blurRad="38100" dist="38100" dir="2700000" algn="tl">
                  <a:srgbClr val="C0C0C0"/>
                </a:outerShdw>
              </a:effectLst>
              <a:ea typeface="黑体" pitchFamily="2" charset="-122"/>
            </a:endParaRPr>
          </a:p>
        </p:txBody>
      </p:sp>
      <p:sp>
        <p:nvSpPr>
          <p:cNvPr id="47111" name="Text Box 3">
            <a:extLst>
              <a:ext uri="{FF2B5EF4-FFF2-40B4-BE49-F238E27FC236}">
                <a16:creationId xmlns:a16="http://schemas.microsoft.com/office/drawing/2014/main" id="{A498493F-014D-477A-884E-0A3B56EA7AEF}"/>
              </a:ext>
            </a:extLst>
          </p:cNvPr>
          <p:cNvSpPr txBox="1">
            <a:spLocks noChangeArrowheads="1"/>
          </p:cNvSpPr>
          <p:nvPr/>
        </p:nvSpPr>
        <p:spPr bwMode="auto">
          <a:xfrm>
            <a:off x="323850" y="1052513"/>
            <a:ext cx="8301038"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最优二叉搜索树</a:t>
            </a:r>
            <a:r>
              <a:rPr lang="en-US" altLang="zh-CN" sz="2400">
                <a:solidFill>
                  <a:schemeClr val="tx1"/>
                </a:solidFill>
                <a:ea typeface="楷体_GB2312" panose="02010609030101010101" pitchFamily="49" charset="-122"/>
              </a:rPr>
              <a:t>T</a:t>
            </a:r>
            <a:r>
              <a:rPr lang="en-US" altLang="zh-CN" sz="2400" baseline="-25000">
                <a:solidFill>
                  <a:schemeClr val="tx1"/>
                </a:solidFill>
                <a:ea typeface="楷体_GB2312" panose="02010609030101010101" pitchFamily="49" charset="-122"/>
              </a:rPr>
              <a:t>ij</a:t>
            </a:r>
            <a:r>
              <a:rPr lang="zh-CN" altLang="en-US" sz="2400">
                <a:solidFill>
                  <a:schemeClr val="tx1"/>
                </a:solidFill>
                <a:ea typeface="楷体_GB2312" panose="02010609030101010101" pitchFamily="49" charset="-122"/>
              </a:rPr>
              <a:t>的平均路长为</a:t>
            </a:r>
            <a:r>
              <a:rPr lang="en-US" altLang="zh-CN" sz="2400">
                <a:solidFill>
                  <a:schemeClr val="tx1"/>
                </a:solidFill>
                <a:ea typeface="楷体_GB2312" panose="02010609030101010101" pitchFamily="49" charset="-122"/>
              </a:rPr>
              <a:t>p</a:t>
            </a:r>
            <a:r>
              <a:rPr lang="en-US" altLang="zh-CN" sz="2400" baseline="-25000">
                <a:solidFill>
                  <a:schemeClr val="tx1"/>
                </a:solidFill>
                <a:ea typeface="楷体_GB2312" panose="02010609030101010101" pitchFamily="49" charset="-122"/>
              </a:rPr>
              <a:t>ij</a:t>
            </a:r>
            <a:r>
              <a:rPr lang="zh-CN" altLang="en-US" sz="2400">
                <a:solidFill>
                  <a:schemeClr val="tx1"/>
                </a:solidFill>
                <a:ea typeface="楷体_GB2312" panose="02010609030101010101" pitchFamily="49" charset="-122"/>
              </a:rPr>
              <a:t>，则所求的最优值为</a:t>
            </a:r>
            <a:r>
              <a:rPr lang="en-US" altLang="zh-CN" sz="2400">
                <a:solidFill>
                  <a:schemeClr val="tx1"/>
                </a:solidFill>
                <a:ea typeface="楷体_GB2312" panose="02010609030101010101" pitchFamily="49" charset="-122"/>
              </a:rPr>
              <a:t>p</a:t>
            </a:r>
            <a:r>
              <a:rPr lang="en-US" altLang="zh-CN" sz="2400" baseline="-25000">
                <a:solidFill>
                  <a:schemeClr val="tx1"/>
                </a:solidFill>
                <a:ea typeface="楷体_GB2312" panose="02010609030101010101" pitchFamily="49" charset="-122"/>
              </a:rPr>
              <a:t>1,n</a:t>
            </a:r>
            <a:r>
              <a:rPr lang="zh-CN" altLang="en-US" sz="2400">
                <a:solidFill>
                  <a:schemeClr val="tx1"/>
                </a:solidFill>
                <a:ea typeface="楷体_GB2312" panose="02010609030101010101" pitchFamily="49" charset="-122"/>
              </a:rPr>
              <a:t>。由最优二叉搜索树问题的最优子结构性质可建立计算</a:t>
            </a:r>
            <a:r>
              <a:rPr lang="en-US" altLang="zh-CN" sz="2400">
                <a:solidFill>
                  <a:schemeClr val="tx1"/>
                </a:solidFill>
                <a:ea typeface="楷体_GB2312" panose="02010609030101010101" pitchFamily="49" charset="-122"/>
              </a:rPr>
              <a:t>p</a:t>
            </a:r>
            <a:r>
              <a:rPr lang="en-US" altLang="zh-CN" sz="2400" baseline="-25000">
                <a:solidFill>
                  <a:schemeClr val="tx1"/>
                </a:solidFill>
                <a:ea typeface="楷体_GB2312" panose="02010609030101010101" pitchFamily="49" charset="-122"/>
              </a:rPr>
              <a:t>ij</a:t>
            </a:r>
            <a:r>
              <a:rPr lang="zh-CN" altLang="en-US" sz="2400">
                <a:solidFill>
                  <a:schemeClr val="tx1"/>
                </a:solidFill>
                <a:ea typeface="楷体_GB2312" panose="02010609030101010101" pitchFamily="49" charset="-122"/>
              </a:rPr>
              <a:t>的递归式如下</a:t>
            </a:r>
          </a:p>
          <a:p>
            <a:pPr algn="l" eaLnBrk="1" hangingPunct="1"/>
            <a:endParaRPr lang="zh-CN" altLang="en-US" sz="2400">
              <a:solidFill>
                <a:schemeClr val="tx1"/>
              </a:solidFill>
              <a:ea typeface="楷体_GB2312" panose="02010609030101010101" pitchFamily="49" charset="-122"/>
            </a:endParaRPr>
          </a:p>
          <a:p>
            <a:pPr algn="l" eaLnBrk="1" hangingPunct="1"/>
            <a:endParaRPr lang="zh-CN" altLang="en-US" sz="2400">
              <a:solidFill>
                <a:schemeClr val="tx1"/>
              </a:solidFill>
              <a:ea typeface="楷体_GB2312" panose="02010609030101010101" pitchFamily="49" charset="-122"/>
            </a:endParaRPr>
          </a:p>
          <a:p>
            <a:pPr algn="l" eaLnBrk="1" hangingPunct="1"/>
            <a:r>
              <a:rPr lang="zh-CN" altLang="en-US" sz="2400">
                <a:solidFill>
                  <a:schemeClr val="tx1"/>
                </a:solidFill>
                <a:ea typeface="楷体_GB2312" panose="02010609030101010101" pitchFamily="49" charset="-122"/>
              </a:rPr>
              <a:t>记</a:t>
            </a:r>
            <a:r>
              <a:rPr lang="en-US" altLang="zh-CN" sz="2400">
                <a:solidFill>
                  <a:schemeClr val="tx1"/>
                </a:solidFill>
                <a:ea typeface="楷体_GB2312" panose="02010609030101010101" pitchFamily="49" charset="-122"/>
              </a:rPr>
              <a:t>w</a:t>
            </a:r>
            <a:r>
              <a:rPr lang="en-US" altLang="zh-CN" sz="2400" baseline="-25000">
                <a:solidFill>
                  <a:schemeClr val="tx1"/>
                </a:solidFill>
                <a:ea typeface="楷体_GB2312" panose="02010609030101010101" pitchFamily="49" charset="-122"/>
              </a:rPr>
              <a:t>i,j</a:t>
            </a:r>
            <a:r>
              <a:rPr lang="en-US" altLang="zh-CN" sz="2400">
                <a:solidFill>
                  <a:schemeClr val="tx1"/>
                </a:solidFill>
                <a:ea typeface="楷体_GB2312" panose="02010609030101010101" pitchFamily="49" charset="-122"/>
              </a:rPr>
              <a:t>p</a:t>
            </a:r>
            <a:r>
              <a:rPr lang="en-US" altLang="zh-CN" sz="2400" baseline="-25000">
                <a:solidFill>
                  <a:schemeClr val="tx1"/>
                </a:solidFill>
                <a:ea typeface="楷体_GB2312" panose="02010609030101010101" pitchFamily="49" charset="-122"/>
              </a:rPr>
              <a:t>i,j</a:t>
            </a:r>
            <a:r>
              <a:rPr lang="zh-CN" altLang="en-US" sz="2400">
                <a:solidFill>
                  <a:schemeClr val="tx1"/>
                </a:solidFill>
                <a:ea typeface="楷体_GB2312" panose="02010609030101010101" pitchFamily="49" charset="-122"/>
              </a:rPr>
              <a:t>为</a:t>
            </a:r>
            <a:r>
              <a:rPr lang="en-US" altLang="zh-CN" sz="2400">
                <a:solidFill>
                  <a:schemeClr val="tx1"/>
                </a:solidFill>
                <a:ea typeface="楷体_GB2312" panose="02010609030101010101" pitchFamily="49" charset="-122"/>
              </a:rPr>
              <a:t>m(i,j)</a:t>
            </a:r>
            <a:r>
              <a:rPr lang="zh-CN" altLang="en-US" sz="2400">
                <a:solidFill>
                  <a:schemeClr val="tx1"/>
                </a:solidFill>
                <a:ea typeface="楷体_GB2312" panose="02010609030101010101" pitchFamily="49" charset="-122"/>
              </a:rPr>
              <a:t>，则</a:t>
            </a:r>
            <a:r>
              <a:rPr lang="en-US" altLang="zh-CN" sz="2400">
                <a:solidFill>
                  <a:schemeClr val="tx1"/>
                </a:solidFill>
                <a:ea typeface="楷体_GB2312" panose="02010609030101010101" pitchFamily="49" charset="-122"/>
              </a:rPr>
              <a:t>m(1,n)=w</a:t>
            </a:r>
            <a:r>
              <a:rPr lang="en-US" altLang="zh-CN" sz="2400" baseline="-25000">
                <a:solidFill>
                  <a:schemeClr val="tx1"/>
                </a:solidFill>
                <a:ea typeface="楷体_GB2312" panose="02010609030101010101" pitchFamily="49" charset="-122"/>
              </a:rPr>
              <a:t>1,n</a:t>
            </a:r>
            <a:r>
              <a:rPr lang="en-US" altLang="zh-CN" sz="2400">
                <a:solidFill>
                  <a:schemeClr val="tx1"/>
                </a:solidFill>
                <a:ea typeface="楷体_GB2312" panose="02010609030101010101" pitchFamily="49" charset="-122"/>
              </a:rPr>
              <a:t>p</a:t>
            </a:r>
            <a:r>
              <a:rPr lang="en-US" altLang="zh-CN" sz="2400" baseline="-25000">
                <a:solidFill>
                  <a:schemeClr val="tx1"/>
                </a:solidFill>
                <a:ea typeface="楷体_GB2312" panose="02010609030101010101" pitchFamily="49" charset="-122"/>
              </a:rPr>
              <a:t>1,n</a:t>
            </a:r>
            <a:r>
              <a:rPr lang="en-US" altLang="zh-CN" sz="2400">
                <a:solidFill>
                  <a:schemeClr val="tx1"/>
                </a:solidFill>
                <a:ea typeface="楷体_GB2312" panose="02010609030101010101" pitchFamily="49" charset="-122"/>
              </a:rPr>
              <a:t>=p</a:t>
            </a:r>
            <a:r>
              <a:rPr lang="en-US" altLang="zh-CN" sz="2400" baseline="-25000">
                <a:solidFill>
                  <a:schemeClr val="tx1"/>
                </a:solidFill>
                <a:ea typeface="楷体_GB2312" panose="02010609030101010101" pitchFamily="49" charset="-122"/>
              </a:rPr>
              <a:t>1,n</a:t>
            </a:r>
            <a:r>
              <a:rPr lang="zh-CN" altLang="en-US" sz="2400">
                <a:solidFill>
                  <a:schemeClr val="tx1"/>
                </a:solidFill>
                <a:ea typeface="楷体_GB2312" panose="02010609030101010101" pitchFamily="49" charset="-122"/>
              </a:rPr>
              <a:t>为所求的最优值。计算</a:t>
            </a:r>
            <a:r>
              <a:rPr lang="en-US" altLang="zh-CN" sz="2400">
                <a:solidFill>
                  <a:schemeClr val="tx1"/>
                </a:solidFill>
                <a:ea typeface="楷体_GB2312" panose="02010609030101010101" pitchFamily="49" charset="-122"/>
              </a:rPr>
              <a:t>m(i,j)</a:t>
            </a:r>
            <a:r>
              <a:rPr lang="zh-CN" altLang="en-US" sz="2400">
                <a:solidFill>
                  <a:schemeClr val="tx1"/>
                </a:solidFill>
                <a:ea typeface="楷体_GB2312" panose="02010609030101010101" pitchFamily="49" charset="-122"/>
              </a:rPr>
              <a:t>的递归式为</a:t>
            </a:r>
          </a:p>
          <a:p>
            <a:pPr algn="l" eaLnBrk="1" hangingPunct="1"/>
            <a:endParaRPr lang="zh-CN" altLang="en-US" sz="2400">
              <a:solidFill>
                <a:schemeClr val="tx1"/>
              </a:solidFill>
              <a:ea typeface="楷体_GB2312" panose="02010609030101010101" pitchFamily="49" charset="-122"/>
            </a:endParaRPr>
          </a:p>
          <a:p>
            <a:pPr algn="l" eaLnBrk="1" hangingPunct="1"/>
            <a:endParaRPr lang="zh-CN" altLang="en-US" sz="2400">
              <a:solidFill>
                <a:schemeClr val="tx1"/>
              </a:solidFill>
              <a:ea typeface="楷体_GB2312" panose="02010609030101010101" pitchFamily="49" charset="-122"/>
            </a:endParaRPr>
          </a:p>
          <a:p>
            <a:pPr algn="l" eaLnBrk="1" hangingPunct="1"/>
            <a:endParaRPr lang="zh-CN" altLang="en-US" sz="2400">
              <a:solidFill>
                <a:schemeClr val="tx1"/>
              </a:solidFill>
              <a:ea typeface="楷体_GB2312" panose="02010609030101010101" pitchFamily="49" charset="-122"/>
            </a:endParaRPr>
          </a:p>
          <a:p>
            <a:pPr algn="l" eaLnBrk="1" hangingPunct="1"/>
            <a:r>
              <a:rPr lang="zh-CN" altLang="en-US" sz="2400">
                <a:solidFill>
                  <a:schemeClr val="tx1"/>
                </a:solidFill>
                <a:ea typeface="楷体_GB2312" panose="02010609030101010101" pitchFamily="49" charset="-122"/>
              </a:rPr>
              <a:t>注意到，</a:t>
            </a:r>
          </a:p>
          <a:p>
            <a:pPr algn="l" eaLnBrk="1" hangingPunct="1"/>
            <a:endParaRPr lang="zh-CN" altLang="en-US" sz="2400">
              <a:solidFill>
                <a:schemeClr val="tx1"/>
              </a:solidFill>
              <a:ea typeface="楷体_GB2312" panose="02010609030101010101" pitchFamily="49" charset="-122"/>
            </a:endParaRPr>
          </a:p>
          <a:p>
            <a:pPr algn="l" eaLnBrk="1" hangingPunct="1"/>
            <a:endParaRPr lang="zh-CN" altLang="en-US" sz="2400">
              <a:solidFill>
                <a:schemeClr val="tx1"/>
              </a:solidFill>
              <a:ea typeface="楷体_GB2312" panose="02010609030101010101" pitchFamily="49" charset="-122"/>
            </a:endParaRPr>
          </a:p>
          <a:p>
            <a:pPr algn="l" eaLnBrk="1" hangingPunct="1"/>
            <a:r>
              <a:rPr lang="zh-CN" altLang="en-US" sz="2400">
                <a:solidFill>
                  <a:schemeClr val="tx1"/>
                </a:solidFill>
                <a:ea typeface="楷体_GB2312" panose="02010609030101010101" pitchFamily="49" charset="-122"/>
              </a:rPr>
              <a:t>可以得到</a:t>
            </a:r>
            <a:r>
              <a:rPr lang="en-US" altLang="zh-CN" sz="2400">
                <a:solidFill>
                  <a:schemeClr val="tx1"/>
                </a:solidFill>
                <a:ea typeface="楷体_GB2312" panose="02010609030101010101" pitchFamily="49" charset="-122"/>
              </a:rPr>
              <a:t>O(n</a:t>
            </a:r>
            <a:r>
              <a:rPr lang="en-US" altLang="zh-CN" sz="2400" baseline="30000">
                <a:solidFill>
                  <a:schemeClr val="tx1"/>
                </a:solidFill>
                <a:ea typeface="楷体_GB2312" panose="02010609030101010101" pitchFamily="49" charset="-122"/>
              </a:rPr>
              <a:t>2</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的算法</a:t>
            </a:r>
          </a:p>
        </p:txBody>
      </p:sp>
      <p:graphicFrame>
        <p:nvGraphicFramePr>
          <p:cNvPr id="47106" name="Object 4">
            <a:extLst>
              <a:ext uri="{FF2B5EF4-FFF2-40B4-BE49-F238E27FC236}">
                <a16:creationId xmlns:a16="http://schemas.microsoft.com/office/drawing/2014/main" id="{45293DE5-D28B-411B-B0C9-8BB41F98E423}"/>
              </a:ext>
            </a:extLst>
          </p:cNvPr>
          <p:cNvGraphicFramePr>
            <a:graphicFrameLocks noChangeAspect="1"/>
          </p:cNvGraphicFramePr>
          <p:nvPr/>
        </p:nvGraphicFramePr>
        <p:xfrm>
          <a:off x="1547813" y="2205038"/>
          <a:ext cx="4537075" cy="479425"/>
        </p:xfrm>
        <a:graphic>
          <a:graphicData uri="http://schemas.openxmlformats.org/presentationml/2006/ole">
            <mc:AlternateContent xmlns:mc="http://schemas.openxmlformats.org/markup-compatibility/2006">
              <mc:Choice xmlns:v="urn:schemas-microsoft-com:vml" Requires="v">
                <p:oleObj spid="_x0000_s47115" name="公式" r:id="rId3" imgW="2794000" imgH="292100" progId="Equation.3">
                  <p:embed/>
                </p:oleObj>
              </mc:Choice>
              <mc:Fallback>
                <p:oleObj name="公式" r:id="rId3" imgW="2794000" imgH="292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205038"/>
                        <a:ext cx="4537075"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7" name="Object 5">
            <a:extLst>
              <a:ext uri="{FF2B5EF4-FFF2-40B4-BE49-F238E27FC236}">
                <a16:creationId xmlns:a16="http://schemas.microsoft.com/office/drawing/2014/main" id="{34192CE0-BFD2-43E1-BFAF-541DFE36F19F}"/>
              </a:ext>
            </a:extLst>
          </p:cNvPr>
          <p:cNvGraphicFramePr>
            <a:graphicFrameLocks noChangeAspect="1"/>
          </p:cNvGraphicFramePr>
          <p:nvPr/>
        </p:nvGraphicFramePr>
        <p:xfrm>
          <a:off x="1116013" y="3716338"/>
          <a:ext cx="5384800" cy="889000"/>
        </p:xfrm>
        <a:graphic>
          <a:graphicData uri="http://schemas.openxmlformats.org/presentationml/2006/ole">
            <mc:AlternateContent xmlns:mc="http://schemas.openxmlformats.org/markup-compatibility/2006">
              <mc:Choice xmlns:v="urn:schemas-microsoft-com:vml" Requires="v">
                <p:oleObj spid="_x0000_s47116" name="公式" r:id="rId5" imgW="3098520" imgH="507960" progId="Equation.3">
                  <p:embed/>
                </p:oleObj>
              </mc:Choice>
              <mc:Fallback>
                <p:oleObj name="公式" r:id="rId5" imgW="3098520" imgH="50796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3716338"/>
                        <a:ext cx="53848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8" name="Object 6">
            <a:extLst>
              <a:ext uri="{FF2B5EF4-FFF2-40B4-BE49-F238E27FC236}">
                <a16:creationId xmlns:a16="http://schemas.microsoft.com/office/drawing/2014/main" id="{F527CB56-C041-4708-8EA3-4517B811916E}"/>
              </a:ext>
            </a:extLst>
          </p:cNvPr>
          <p:cNvGraphicFramePr>
            <a:graphicFrameLocks noChangeAspect="1"/>
          </p:cNvGraphicFramePr>
          <p:nvPr/>
        </p:nvGraphicFramePr>
        <p:xfrm>
          <a:off x="684213" y="5157788"/>
          <a:ext cx="7554912" cy="533400"/>
        </p:xfrm>
        <a:graphic>
          <a:graphicData uri="http://schemas.openxmlformats.org/presentationml/2006/ole">
            <mc:AlternateContent xmlns:mc="http://schemas.openxmlformats.org/markup-compatibility/2006">
              <mc:Choice xmlns:v="urn:schemas-microsoft-com:vml" Requires="v">
                <p:oleObj spid="_x0000_s47117" name="公式" r:id="rId7" imgW="4178160" imgH="291960" progId="Equation.3">
                  <p:embed/>
                </p:oleObj>
              </mc:Choice>
              <mc:Fallback>
                <p:oleObj name="公式" r:id="rId7" imgW="4178160" imgH="29196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5157788"/>
                        <a:ext cx="7554912"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a:extLst>
              <a:ext uri="{FF2B5EF4-FFF2-40B4-BE49-F238E27FC236}">
                <a16:creationId xmlns:a16="http://schemas.microsoft.com/office/drawing/2014/main" id="{4CD56D36-3AA3-4281-97A6-610FCE4E9DE9}"/>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43281EF9-9B0E-49A5-9089-C737D92F9116}" type="slidenum">
              <a:rPr lang="zh-CN" altLang="en-US">
                <a:solidFill>
                  <a:schemeClr val="tx1"/>
                </a:solidFill>
                <a:latin typeface="Times New Roman" panose="02020603050405020304" pitchFamily="18" charset="0"/>
                <a:ea typeface="宋体" panose="02010600030101010101" pitchFamily="2" charset="-122"/>
              </a:rPr>
              <a:pPr eaLnBrk="1" hangingPunct="1"/>
              <a:t>126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92515" name="Rectangle 2">
            <a:extLst>
              <a:ext uri="{FF2B5EF4-FFF2-40B4-BE49-F238E27FC236}">
                <a16:creationId xmlns:a16="http://schemas.microsoft.com/office/drawing/2014/main" id="{FCB547D9-4E14-4D2A-B826-C9A41C227D97}"/>
              </a:ext>
            </a:extLst>
          </p:cNvPr>
          <p:cNvSpPr>
            <a:spLocks noGrp="1" noChangeArrowheads="1"/>
          </p:cNvSpPr>
          <p:nvPr>
            <p:ph type="ctrTitle"/>
          </p:nvPr>
        </p:nvSpPr>
        <p:spPr>
          <a:xfrm>
            <a:off x="685800" y="2286000"/>
            <a:ext cx="7772400" cy="1143000"/>
          </a:xfrm>
        </p:spPr>
        <p:txBody>
          <a:bodyPr/>
          <a:lstStyle/>
          <a:p>
            <a:pPr eaLnBrk="1" hangingPunct="1"/>
            <a:r>
              <a:rPr lang="zh-CN" altLang="en-US" sz="6000">
                <a:ea typeface="黑体" panose="02010609060101010101" pitchFamily="49" charset="-122"/>
              </a:rPr>
              <a:t>第</a:t>
            </a:r>
            <a:r>
              <a:rPr lang="en-US" altLang="zh-CN" sz="6000">
                <a:ea typeface="黑体" panose="02010609060101010101" pitchFamily="49" charset="-122"/>
              </a:rPr>
              <a:t>4</a:t>
            </a:r>
            <a:r>
              <a:rPr lang="zh-CN" altLang="en-US" sz="6000">
                <a:ea typeface="黑体" panose="02010609060101010101" pitchFamily="49" charset="-122"/>
              </a:rPr>
              <a:t>章  贪心算法</a:t>
            </a:r>
          </a:p>
        </p:txBody>
      </p:sp>
    </p:spTree>
  </p:cSld>
  <p:clrMapOvr>
    <a:masterClrMapping/>
  </p:clrMapOvr>
  <p:transition>
    <p:random/>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6418F480-2E6C-4B4D-8B98-63755D3A6763}"/>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212C0830-3710-4242-83C0-41D0DE3651DC}" type="slidenum">
              <a:rPr lang="zh-CN" altLang="en-US">
                <a:solidFill>
                  <a:schemeClr val="tx1"/>
                </a:solidFill>
                <a:latin typeface="Times New Roman" panose="02020603050405020304" pitchFamily="18" charset="0"/>
                <a:ea typeface="宋体" panose="02010600030101010101" pitchFamily="2" charset="-122"/>
              </a:rPr>
              <a:pPr eaLnBrk="1" hangingPunct="1"/>
              <a:t>127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93539" name="Rectangle 2">
            <a:extLst>
              <a:ext uri="{FF2B5EF4-FFF2-40B4-BE49-F238E27FC236}">
                <a16:creationId xmlns:a16="http://schemas.microsoft.com/office/drawing/2014/main" id="{EE482CD8-E97D-4943-A345-ED02736D2163}"/>
              </a:ext>
            </a:extLst>
          </p:cNvPr>
          <p:cNvSpPr>
            <a:spLocks noGrp="1" noChangeArrowheads="1"/>
          </p:cNvSpPr>
          <p:nvPr>
            <p:ph type="title"/>
          </p:nvPr>
        </p:nvSpPr>
        <p:spPr/>
        <p:txBody>
          <a:bodyPr/>
          <a:lstStyle/>
          <a:p>
            <a:pPr eaLnBrk="1" hangingPunct="1"/>
            <a:r>
              <a:rPr lang="zh-CN" altLang="en-US">
                <a:ea typeface="黑体" panose="02010609060101010101" pitchFamily="49" charset="-122"/>
              </a:rPr>
              <a:t>第</a:t>
            </a:r>
            <a:r>
              <a:rPr lang="en-US" altLang="zh-CN">
                <a:ea typeface="黑体" panose="02010609060101010101" pitchFamily="49" charset="-122"/>
              </a:rPr>
              <a:t>4</a:t>
            </a:r>
            <a:r>
              <a:rPr lang="zh-CN" altLang="en-US">
                <a:ea typeface="黑体" panose="02010609060101010101" pitchFamily="49" charset="-122"/>
              </a:rPr>
              <a:t>章  贪心算法</a:t>
            </a:r>
          </a:p>
        </p:txBody>
      </p:sp>
      <p:sp>
        <p:nvSpPr>
          <p:cNvPr id="193540" name="Rectangle 3">
            <a:extLst>
              <a:ext uri="{FF2B5EF4-FFF2-40B4-BE49-F238E27FC236}">
                <a16:creationId xmlns:a16="http://schemas.microsoft.com/office/drawing/2014/main" id="{CC04389B-E24A-490D-B9A7-59C124710447}"/>
              </a:ext>
            </a:extLst>
          </p:cNvPr>
          <p:cNvSpPr>
            <a:spLocks noGrp="1" noChangeArrowheads="1"/>
          </p:cNvSpPr>
          <p:nvPr>
            <p:ph type="body" idx="1"/>
          </p:nvPr>
        </p:nvSpPr>
        <p:spPr/>
        <p:txBody>
          <a:bodyPr/>
          <a:lstStyle/>
          <a:p>
            <a:pPr eaLnBrk="1" hangingPunct="1">
              <a:buFontTx/>
              <a:buNone/>
            </a:pPr>
            <a:r>
              <a:rPr lang="zh-CN" altLang="en-US">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顾名思义，贪心算法总是作出在当前看来最好的选择。也就是说贪心算法并不从整体最优考虑，它所作出的选择只是在某种意义上的</a:t>
            </a:r>
            <a:r>
              <a:rPr lang="zh-CN" altLang="en-US" sz="2400" b="1">
                <a:solidFill>
                  <a:schemeClr val="accent2"/>
                </a:solidFill>
                <a:latin typeface="楷体_GB2312" panose="02010609030101010101" pitchFamily="49" charset="-122"/>
                <a:ea typeface="楷体_GB2312" panose="02010609030101010101" pitchFamily="49" charset="-122"/>
              </a:rPr>
              <a:t>局部最优</a:t>
            </a:r>
            <a:r>
              <a:rPr lang="zh-CN" altLang="en-US" sz="2400">
                <a:latin typeface="楷体_GB2312" panose="02010609030101010101" pitchFamily="49" charset="-122"/>
                <a:ea typeface="楷体_GB2312" panose="02010609030101010101" pitchFamily="49" charset="-122"/>
              </a:rPr>
              <a:t>选择。当然，希望贪心算法得到的最终结果也是整体最优的。虽然贪心算法不能对所有问题都得到整体最优解，但对许多问题它能产生整体最优解。如单源最短路经问题，最小生成树问题等。在一些情况下，即使贪心算法不能得到整体最优解，其最终结果却是最优解的很好近似。</a:t>
            </a:r>
          </a:p>
        </p:txBody>
      </p:sp>
    </p:spTree>
  </p:cSld>
  <p:clrMapOvr>
    <a:masterClrMapping/>
  </p:clrMapOvr>
  <p:transition>
    <p:random/>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163BE750-DA02-4AB2-A69C-540EE6267353}"/>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E2B886C2-ADF0-4A36-9299-EE726D490CF4}" type="slidenum">
              <a:rPr lang="zh-CN" altLang="en-US">
                <a:solidFill>
                  <a:schemeClr val="tx1"/>
                </a:solidFill>
                <a:latin typeface="Times New Roman" panose="02020603050405020304" pitchFamily="18" charset="0"/>
                <a:ea typeface="宋体" panose="02010600030101010101" pitchFamily="2" charset="-122"/>
              </a:rPr>
              <a:pPr eaLnBrk="1" hangingPunct="1"/>
              <a:t>128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94563" name="Rectangle 2">
            <a:extLst>
              <a:ext uri="{FF2B5EF4-FFF2-40B4-BE49-F238E27FC236}">
                <a16:creationId xmlns:a16="http://schemas.microsoft.com/office/drawing/2014/main" id="{8AFB8FEA-D926-40A6-9912-5111DB5326D8}"/>
              </a:ext>
            </a:extLst>
          </p:cNvPr>
          <p:cNvSpPr>
            <a:spLocks noGrp="1" noChangeArrowheads="1"/>
          </p:cNvSpPr>
          <p:nvPr>
            <p:ph type="title"/>
          </p:nvPr>
        </p:nvSpPr>
        <p:spPr/>
        <p:txBody>
          <a:bodyPr/>
          <a:lstStyle/>
          <a:p>
            <a:pPr eaLnBrk="1" hangingPunct="1"/>
            <a:r>
              <a:rPr lang="zh-CN" altLang="en-US">
                <a:ea typeface="黑体" panose="02010609060101010101" pitchFamily="49" charset="-122"/>
              </a:rPr>
              <a:t>第</a:t>
            </a:r>
            <a:r>
              <a:rPr lang="en-US" altLang="zh-CN">
                <a:ea typeface="黑体" panose="02010609060101010101" pitchFamily="49" charset="-122"/>
              </a:rPr>
              <a:t>4</a:t>
            </a:r>
            <a:r>
              <a:rPr lang="zh-CN" altLang="en-US">
                <a:ea typeface="黑体" panose="02010609060101010101" pitchFamily="49" charset="-122"/>
              </a:rPr>
              <a:t>章  贪心算法</a:t>
            </a:r>
          </a:p>
        </p:txBody>
      </p:sp>
      <p:sp>
        <p:nvSpPr>
          <p:cNvPr id="194564" name="Rectangle 3">
            <a:extLst>
              <a:ext uri="{FF2B5EF4-FFF2-40B4-BE49-F238E27FC236}">
                <a16:creationId xmlns:a16="http://schemas.microsoft.com/office/drawing/2014/main" id="{0A9350AF-6E44-4442-B614-F5ABE76237E4}"/>
              </a:ext>
            </a:extLst>
          </p:cNvPr>
          <p:cNvSpPr>
            <a:spLocks noGrp="1" noChangeArrowheads="1"/>
          </p:cNvSpPr>
          <p:nvPr>
            <p:ph type="body" idx="1"/>
          </p:nvPr>
        </p:nvSpPr>
        <p:spPr>
          <a:xfrm>
            <a:off x="1371600" y="1905000"/>
            <a:ext cx="7772400" cy="4114800"/>
          </a:xfrm>
        </p:spPr>
        <p:txBody>
          <a:bodyPr/>
          <a:lstStyle/>
          <a:p>
            <a:pPr eaLnBrk="1" hangingPunct="1">
              <a:spcBef>
                <a:spcPct val="50000"/>
              </a:spcBef>
              <a:buFontTx/>
              <a:buNone/>
            </a:pPr>
            <a:r>
              <a:rPr lang="zh-CN" altLang="en-US" sz="2800">
                <a:ea typeface="黑体" panose="02010609060101010101" pitchFamily="49" charset="-122"/>
              </a:rPr>
              <a:t>本章主要知识点：</a:t>
            </a:r>
          </a:p>
          <a:p>
            <a:pPr eaLnBrk="1" hangingPunct="1"/>
            <a:r>
              <a:rPr lang="en-US" altLang="zh-CN" sz="2400">
                <a:latin typeface="黑体" panose="02010609060101010101" pitchFamily="49" charset="-122"/>
                <a:ea typeface="黑体" panose="02010609060101010101" pitchFamily="49" charset="-122"/>
              </a:rPr>
              <a:t>4.1 </a:t>
            </a:r>
            <a:r>
              <a:rPr lang="zh-CN" altLang="en-US" sz="2400">
                <a:latin typeface="黑体" panose="02010609060101010101" pitchFamily="49" charset="-122"/>
                <a:ea typeface="黑体" panose="02010609060101010101" pitchFamily="49" charset="-122"/>
              </a:rPr>
              <a:t>活动安排问题</a:t>
            </a:r>
          </a:p>
          <a:p>
            <a:pPr eaLnBrk="1" hangingPunct="1"/>
            <a:r>
              <a:rPr lang="en-US" altLang="zh-CN" sz="2400">
                <a:latin typeface="黑体" panose="02010609060101010101" pitchFamily="49" charset="-122"/>
                <a:ea typeface="黑体" panose="02010609060101010101" pitchFamily="49" charset="-122"/>
              </a:rPr>
              <a:t>4.2 </a:t>
            </a:r>
            <a:r>
              <a:rPr lang="zh-CN" altLang="en-US" sz="2400">
                <a:latin typeface="黑体" panose="02010609060101010101" pitchFamily="49" charset="-122"/>
                <a:ea typeface="黑体" panose="02010609060101010101" pitchFamily="49" charset="-122"/>
              </a:rPr>
              <a:t>贪心算法的基本要素</a:t>
            </a:r>
          </a:p>
          <a:p>
            <a:pPr eaLnBrk="1" hangingPunct="1"/>
            <a:r>
              <a:rPr lang="en-US" altLang="zh-CN" sz="2400">
                <a:latin typeface="黑体" panose="02010609060101010101" pitchFamily="49" charset="-122"/>
                <a:ea typeface="黑体" panose="02010609060101010101" pitchFamily="49" charset="-122"/>
              </a:rPr>
              <a:t>4.3 </a:t>
            </a:r>
            <a:r>
              <a:rPr lang="zh-CN" altLang="en-US" sz="2400">
                <a:latin typeface="黑体" panose="02010609060101010101" pitchFamily="49" charset="-122"/>
                <a:ea typeface="黑体" panose="02010609060101010101" pitchFamily="49" charset="-122"/>
              </a:rPr>
              <a:t>最优装载</a:t>
            </a:r>
          </a:p>
          <a:p>
            <a:pPr eaLnBrk="1" hangingPunct="1"/>
            <a:r>
              <a:rPr lang="en-US" altLang="zh-CN" sz="2400">
                <a:latin typeface="黑体" panose="02010609060101010101" pitchFamily="49" charset="-122"/>
                <a:ea typeface="黑体" panose="02010609060101010101" pitchFamily="49" charset="-122"/>
              </a:rPr>
              <a:t>4.4 </a:t>
            </a:r>
            <a:r>
              <a:rPr lang="zh-CN" altLang="en-US" sz="2400">
                <a:latin typeface="黑体" panose="02010609060101010101" pitchFamily="49" charset="-122"/>
                <a:ea typeface="黑体" panose="02010609060101010101" pitchFamily="49" charset="-122"/>
              </a:rPr>
              <a:t>哈夫曼编码</a:t>
            </a:r>
          </a:p>
          <a:p>
            <a:pPr eaLnBrk="1" hangingPunct="1"/>
            <a:r>
              <a:rPr lang="en-US" altLang="zh-CN" sz="2400">
                <a:latin typeface="黑体" panose="02010609060101010101" pitchFamily="49" charset="-122"/>
                <a:ea typeface="黑体" panose="02010609060101010101" pitchFamily="49" charset="-122"/>
              </a:rPr>
              <a:t>4.5 </a:t>
            </a:r>
            <a:r>
              <a:rPr lang="zh-CN" altLang="en-US" sz="2400">
                <a:latin typeface="黑体" panose="02010609060101010101" pitchFamily="49" charset="-122"/>
                <a:ea typeface="黑体" panose="02010609060101010101" pitchFamily="49" charset="-122"/>
              </a:rPr>
              <a:t>单源最短路径</a:t>
            </a:r>
          </a:p>
          <a:p>
            <a:pPr eaLnBrk="1" hangingPunct="1"/>
            <a:r>
              <a:rPr lang="en-US" altLang="zh-CN" sz="2400">
                <a:latin typeface="黑体" panose="02010609060101010101" pitchFamily="49" charset="-122"/>
                <a:ea typeface="黑体" panose="02010609060101010101" pitchFamily="49" charset="-122"/>
              </a:rPr>
              <a:t>4.6 </a:t>
            </a:r>
            <a:r>
              <a:rPr lang="zh-CN" altLang="en-US" sz="2400">
                <a:latin typeface="黑体" panose="02010609060101010101" pitchFamily="49" charset="-122"/>
                <a:ea typeface="黑体" panose="02010609060101010101" pitchFamily="49" charset="-122"/>
              </a:rPr>
              <a:t>最小生成树</a:t>
            </a:r>
          </a:p>
          <a:p>
            <a:pPr eaLnBrk="1" hangingPunct="1"/>
            <a:r>
              <a:rPr lang="en-US" altLang="zh-CN" sz="2400">
                <a:latin typeface="黑体" panose="02010609060101010101" pitchFamily="49" charset="-122"/>
                <a:ea typeface="黑体" panose="02010609060101010101" pitchFamily="49" charset="-122"/>
              </a:rPr>
              <a:t>4.7 </a:t>
            </a:r>
            <a:r>
              <a:rPr lang="zh-CN" altLang="en-US" sz="2400">
                <a:latin typeface="黑体" panose="02010609060101010101" pitchFamily="49" charset="-122"/>
                <a:ea typeface="黑体" panose="02010609060101010101" pitchFamily="49" charset="-122"/>
              </a:rPr>
              <a:t>多机调度问题</a:t>
            </a:r>
          </a:p>
          <a:p>
            <a:pPr eaLnBrk="1" hangingPunct="1"/>
            <a:r>
              <a:rPr lang="en-US" altLang="zh-CN" sz="2400">
                <a:latin typeface="黑体" panose="02010609060101010101" pitchFamily="49" charset="-122"/>
                <a:ea typeface="黑体" panose="02010609060101010101" pitchFamily="49" charset="-122"/>
              </a:rPr>
              <a:t>4.8 </a:t>
            </a:r>
            <a:r>
              <a:rPr lang="zh-CN" altLang="en-US" sz="2400">
                <a:latin typeface="黑体" panose="02010609060101010101" pitchFamily="49" charset="-122"/>
                <a:ea typeface="黑体" panose="02010609060101010101" pitchFamily="49" charset="-122"/>
              </a:rPr>
              <a:t>贪心算法的理论基础</a:t>
            </a:r>
            <a:endParaRPr lang="en-US" altLang="zh-CN" sz="2400">
              <a:latin typeface="黑体" panose="02010609060101010101" pitchFamily="49" charset="-122"/>
              <a:ea typeface="黑体" panose="02010609060101010101" pitchFamily="49" charset="-122"/>
            </a:endParaRPr>
          </a:p>
          <a:p>
            <a:pPr eaLnBrk="1" hangingPunct="1">
              <a:spcBef>
                <a:spcPct val="50000"/>
              </a:spcBef>
              <a:buFontTx/>
              <a:buNone/>
            </a:pPr>
            <a:endParaRPr lang="zh-CN" altLang="en-US" sz="2800">
              <a:ea typeface="黑体" panose="02010609060101010101" pitchFamily="49" charset="-122"/>
            </a:endParaRPr>
          </a:p>
          <a:p>
            <a:pPr eaLnBrk="1" hangingPunct="1"/>
            <a:endParaRPr lang="zh-CN" altLang="en-US" sz="2800"/>
          </a:p>
        </p:txBody>
      </p:sp>
    </p:spTree>
  </p:cSld>
  <p:clrMapOvr>
    <a:masterClrMapping/>
  </p:clrMapOvr>
  <p:transition>
    <p:random/>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F5E65B68-E870-4861-ACE7-1D9AE6721E09}"/>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0DD27638-E02A-4CC4-BBE8-AD043E7A7645}" type="slidenum">
              <a:rPr lang="zh-CN" altLang="en-US">
                <a:solidFill>
                  <a:schemeClr val="tx1"/>
                </a:solidFill>
                <a:latin typeface="Times New Roman" panose="02020603050405020304" pitchFamily="18" charset="0"/>
                <a:ea typeface="宋体" panose="02010600030101010101" pitchFamily="2" charset="-122"/>
              </a:rPr>
              <a:pPr eaLnBrk="1" hangingPunct="1"/>
              <a:t>129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95587" name="Rectangle 2">
            <a:extLst>
              <a:ext uri="{FF2B5EF4-FFF2-40B4-BE49-F238E27FC236}">
                <a16:creationId xmlns:a16="http://schemas.microsoft.com/office/drawing/2014/main" id="{01E83F3C-3F57-4F72-AA32-9E0B68215CCB}"/>
              </a:ext>
            </a:extLst>
          </p:cNvPr>
          <p:cNvSpPr>
            <a:spLocks noGrp="1" noChangeArrowheads="1"/>
          </p:cNvSpPr>
          <p:nvPr>
            <p:ph type="title"/>
          </p:nvPr>
        </p:nvSpPr>
        <p:spPr>
          <a:xfrm>
            <a:off x="611188" y="990600"/>
            <a:ext cx="7772400" cy="1143000"/>
          </a:xfrm>
        </p:spPr>
        <p:txBody>
          <a:bodyPr/>
          <a:lstStyle/>
          <a:p>
            <a:pPr eaLnBrk="1" hangingPunct="1"/>
            <a:r>
              <a:rPr lang="en-US" altLang="zh-CN">
                <a:latin typeface="黑体" panose="02010609060101010101" pitchFamily="49" charset="-122"/>
                <a:ea typeface="黑体" panose="02010609060101010101" pitchFamily="49" charset="-122"/>
              </a:rPr>
              <a:t>4.1 </a:t>
            </a:r>
            <a:r>
              <a:rPr lang="zh-CN" altLang="en-US">
                <a:latin typeface="黑体" panose="02010609060101010101" pitchFamily="49" charset="-122"/>
                <a:ea typeface="黑体" panose="02010609060101010101" pitchFamily="49" charset="-122"/>
              </a:rPr>
              <a:t>活动安排问题</a:t>
            </a:r>
            <a:br>
              <a:rPr lang="zh-CN" altLang="en-US">
                <a:latin typeface="黑体" panose="02010609060101010101" pitchFamily="49" charset="-122"/>
                <a:ea typeface="黑体" panose="02010609060101010101" pitchFamily="49" charset="-122"/>
              </a:rPr>
            </a:br>
            <a:endParaRPr lang="zh-CN" altLang="en-US">
              <a:latin typeface="黑体" panose="02010609060101010101" pitchFamily="49" charset="-122"/>
              <a:ea typeface="黑体" panose="02010609060101010101" pitchFamily="49" charset="-122"/>
            </a:endParaRPr>
          </a:p>
        </p:txBody>
      </p:sp>
      <p:sp>
        <p:nvSpPr>
          <p:cNvPr id="195588" name="Rectangle 3">
            <a:extLst>
              <a:ext uri="{FF2B5EF4-FFF2-40B4-BE49-F238E27FC236}">
                <a16:creationId xmlns:a16="http://schemas.microsoft.com/office/drawing/2014/main" id="{3812EBC3-00D4-4E0E-AAB5-94DA350FD538}"/>
              </a:ext>
            </a:extLst>
          </p:cNvPr>
          <p:cNvSpPr>
            <a:spLocks noGrp="1" noChangeArrowheads="1"/>
          </p:cNvSpPr>
          <p:nvPr>
            <p:ph type="body" idx="1"/>
          </p:nvPr>
        </p:nvSpPr>
        <p:spPr/>
        <p:txBody>
          <a:bodyPr/>
          <a:lstStyle/>
          <a:p>
            <a:pPr eaLnBrk="1" hangingPunct="1">
              <a:buFontTx/>
              <a:buNone/>
            </a:pPr>
            <a:r>
              <a:rPr lang="zh-CN" altLang="en-US">
                <a:ea typeface="楷体_GB2312" panose="02010609030101010101" pitchFamily="49" charset="-122"/>
              </a:rPr>
              <a:t>          </a:t>
            </a:r>
            <a:r>
              <a:rPr lang="zh-CN" altLang="en-US" sz="2400">
                <a:ea typeface="楷体_GB2312" panose="02010609030101010101" pitchFamily="49" charset="-122"/>
              </a:rPr>
              <a:t>活动安排问题就是要在所给的活动集合中选出最大的相容活动子集合，是可以用贪心算法有效求解的很好例子。该问题要求高效地安排一系列争用某一公共资源的活动。贪心算法提供了一个简单、漂亮的方法使得尽可能多的活动能兼容地使用公共资源。</a:t>
            </a: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1B73C678-0211-46AA-832B-77E043BCC8DC}"/>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A574DA98-B947-48E2-8EF7-ECF9722D6E1C}" type="slidenum">
              <a:rPr lang="zh-CN" altLang="en-US">
                <a:solidFill>
                  <a:schemeClr val="tx1"/>
                </a:solidFill>
                <a:latin typeface="Times New Roman" panose="02020603050405020304" pitchFamily="18" charset="0"/>
                <a:ea typeface="宋体" panose="02010600030101010101" pitchFamily="2" charset="-122"/>
              </a:rPr>
              <a:pPr eaLnBrk="1" hangingPunct="1"/>
              <a:t>13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22883" name="Rectangle 2">
            <a:extLst>
              <a:ext uri="{FF2B5EF4-FFF2-40B4-BE49-F238E27FC236}">
                <a16:creationId xmlns:a16="http://schemas.microsoft.com/office/drawing/2014/main" id="{A20C9974-BDA6-4B89-A38F-F3E40C3822B7}"/>
              </a:ext>
            </a:extLst>
          </p:cNvPr>
          <p:cNvSpPr>
            <a:spLocks noGrp="1" noChangeArrowheads="1"/>
          </p:cNvSpPr>
          <p:nvPr>
            <p:ph type="title"/>
          </p:nvPr>
        </p:nvSpPr>
        <p:spPr>
          <a:xfrm>
            <a:off x="685800" y="304800"/>
            <a:ext cx="7772400" cy="1143000"/>
          </a:xfrm>
        </p:spPr>
        <p:txBody>
          <a:bodyPr/>
          <a:lstStyle/>
          <a:p>
            <a:pPr eaLnBrk="1" hangingPunct="1"/>
            <a:r>
              <a:rPr lang="zh-CN" altLang="en-US" sz="4800"/>
              <a:t>1.3	描述算法</a:t>
            </a:r>
          </a:p>
        </p:txBody>
      </p:sp>
      <p:sp>
        <p:nvSpPr>
          <p:cNvPr id="122884" name="Rectangle 3">
            <a:extLst>
              <a:ext uri="{FF2B5EF4-FFF2-40B4-BE49-F238E27FC236}">
                <a16:creationId xmlns:a16="http://schemas.microsoft.com/office/drawing/2014/main" id="{33F65872-C2AA-4B78-B4A2-9516B24CE07F}"/>
              </a:ext>
            </a:extLst>
          </p:cNvPr>
          <p:cNvSpPr>
            <a:spLocks noGrp="1" noChangeArrowheads="1"/>
          </p:cNvSpPr>
          <p:nvPr>
            <p:ph type="body" idx="1"/>
          </p:nvPr>
        </p:nvSpPr>
        <p:spPr>
          <a:xfrm>
            <a:off x="457200" y="1066800"/>
            <a:ext cx="6553200" cy="685800"/>
          </a:xfrm>
        </p:spPr>
        <p:txBody>
          <a:bodyPr/>
          <a:lstStyle/>
          <a:p>
            <a:pPr eaLnBrk="1" hangingPunct="1">
              <a:buFontTx/>
              <a:buNone/>
            </a:pPr>
            <a:r>
              <a:rPr kumimoji="0" lang="zh-CN" altLang="en-US" b="1">
                <a:solidFill>
                  <a:srgbClr val="0000FF"/>
                </a:solidFill>
                <a:latin typeface="黑体" panose="02010609060101010101" pitchFamily="49" charset="-122"/>
                <a:ea typeface="黑体" panose="02010609060101010101" pitchFamily="49" charset="-122"/>
              </a:rPr>
              <a:t>4.异常</a:t>
            </a:r>
          </a:p>
        </p:txBody>
      </p:sp>
      <p:sp>
        <p:nvSpPr>
          <p:cNvPr id="308228" name="Text Box 4">
            <a:extLst>
              <a:ext uri="{FF2B5EF4-FFF2-40B4-BE49-F238E27FC236}">
                <a16:creationId xmlns:a16="http://schemas.microsoft.com/office/drawing/2014/main" id="{C0DEB697-48B2-4070-9DC2-AB01C8A63BC5}"/>
              </a:ext>
            </a:extLst>
          </p:cNvPr>
          <p:cNvSpPr txBox="1">
            <a:spLocks noChangeArrowheads="1"/>
          </p:cNvSpPr>
          <p:nvPr/>
        </p:nvSpPr>
        <p:spPr bwMode="auto">
          <a:xfrm>
            <a:off x="457200" y="1676400"/>
            <a:ext cx="868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chemeClr val="tx1"/>
                </a:solidFill>
                <a:latin typeface="楷体_GB2312" panose="02010609030101010101" pitchFamily="49" charset="-122"/>
                <a:ea typeface="楷体_GB2312" panose="02010609030101010101" pitchFamily="49" charset="-122"/>
              </a:rPr>
              <a:t>    Java</a:t>
            </a:r>
            <a:r>
              <a:rPr lang="zh-CN" altLang="en-US" sz="2400">
                <a:solidFill>
                  <a:schemeClr val="tx1"/>
                </a:solidFill>
                <a:latin typeface="楷体_GB2312" panose="02010609030101010101" pitchFamily="49" charset="-122"/>
                <a:ea typeface="楷体_GB2312" panose="02010609030101010101" pitchFamily="49" charset="-122"/>
              </a:rPr>
              <a:t>的异常提供了一种处理错误的方法。当程序发现一个错误，就引发一个异常，以便在合适地方捕获异常并进行处理。 </a:t>
            </a:r>
            <a:endParaRPr lang="en-US" altLang="zh-CN" sz="2400">
              <a:solidFill>
                <a:schemeClr val="tx1"/>
              </a:solidFill>
              <a:latin typeface="楷体_GB2312" panose="02010609030101010101" pitchFamily="49" charset="-122"/>
              <a:ea typeface="楷体_GB2312" panose="02010609030101010101" pitchFamily="49" charset="-122"/>
            </a:endParaRPr>
          </a:p>
        </p:txBody>
      </p:sp>
      <p:sp>
        <p:nvSpPr>
          <p:cNvPr id="308229" name="Text Box 5">
            <a:extLst>
              <a:ext uri="{FF2B5EF4-FFF2-40B4-BE49-F238E27FC236}">
                <a16:creationId xmlns:a16="http://schemas.microsoft.com/office/drawing/2014/main" id="{2D70BCDD-27EC-4AF9-8CE4-01573944B464}"/>
              </a:ext>
            </a:extLst>
          </p:cNvPr>
          <p:cNvSpPr txBox="1">
            <a:spLocks noChangeArrowheads="1"/>
          </p:cNvSpPr>
          <p:nvPr/>
        </p:nvSpPr>
        <p:spPr bwMode="auto">
          <a:xfrm>
            <a:off x="457200" y="2514600"/>
            <a:ext cx="868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通常用</a:t>
            </a:r>
            <a:r>
              <a:rPr lang="en-US" altLang="zh-CN" sz="2400" b="1">
                <a:solidFill>
                  <a:schemeClr val="tx1"/>
                </a:solidFill>
                <a:latin typeface="楷体_GB2312" panose="02010609030101010101" pitchFamily="49" charset="-122"/>
                <a:ea typeface="楷体_GB2312" panose="02010609030101010101" pitchFamily="49" charset="-122"/>
              </a:rPr>
              <a:t>try</a:t>
            </a:r>
            <a:r>
              <a:rPr lang="zh-CN" altLang="en-US" sz="2400">
                <a:solidFill>
                  <a:schemeClr val="tx1"/>
                </a:solidFill>
                <a:latin typeface="楷体_GB2312" panose="02010609030101010101" pitchFamily="49" charset="-122"/>
                <a:ea typeface="楷体_GB2312" panose="02010609030101010101" pitchFamily="49" charset="-122"/>
              </a:rPr>
              <a:t>块来定义异常处理。每个异常处理由一个</a:t>
            </a:r>
            <a:r>
              <a:rPr lang="en-US" altLang="zh-CN" sz="2400" b="1">
                <a:solidFill>
                  <a:schemeClr val="tx1"/>
                </a:solidFill>
                <a:latin typeface="楷体_GB2312" panose="02010609030101010101" pitchFamily="49" charset="-122"/>
                <a:ea typeface="楷体_GB2312" panose="02010609030101010101" pitchFamily="49" charset="-122"/>
              </a:rPr>
              <a:t>catch</a:t>
            </a:r>
            <a:r>
              <a:rPr lang="zh-CN" altLang="en-US" sz="2400">
                <a:solidFill>
                  <a:schemeClr val="tx1"/>
                </a:solidFill>
                <a:latin typeface="楷体_GB2312" panose="02010609030101010101" pitchFamily="49" charset="-122"/>
                <a:ea typeface="楷体_GB2312" panose="02010609030101010101" pitchFamily="49" charset="-122"/>
              </a:rPr>
              <a:t>语句组成。 </a:t>
            </a:r>
            <a:endParaRPr lang="en-US" altLang="zh-CN" sz="2400">
              <a:solidFill>
                <a:schemeClr val="tx1"/>
              </a:solidFill>
              <a:latin typeface="楷体_GB2312" panose="02010609030101010101" pitchFamily="49" charset="-122"/>
              <a:ea typeface="楷体_GB2312" panose="02010609030101010101" pitchFamily="49" charset="-122"/>
            </a:endParaRPr>
          </a:p>
        </p:txBody>
      </p:sp>
      <p:sp>
        <p:nvSpPr>
          <p:cNvPr id="308230" name="Text Box 6">
            <a:extLst>
              <a:ext uri="{FF2B5EF4-FFF2-40B4-BE49-F238E27FC236}">
                <a16:creationId xmlns:a16="http://schemas.microsoft.com/office/drawing/2014/main" id="{08CC3C1C-71D8-4936-A020-5A04676C2A5E}"/>
              </a:ext>
            </a:extLst>
          </p:cNvPr>
          <p:cNvSpPr txBox="1">
            <a:spLocks noChangeArrowheads="1"/>
          </p:cNvSpPr>
          <p:nvPr/>
        </p:nvSpPr>
        <p:spPr bwMode="auto">
          <a:xfrm>
            <a:off x="1752600" y="3108325"/>
            <a:ext cx="6111875"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public static void </a:t>
            </a:r>
            <a:r>
              <a:rPr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main</a:t>
            </a:r>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(String [] args)</a:t>
            </a:r>
          </a:p>
          <a:p>
            <a:pPr algn="l" eaLnBrk="1" hangingPunct="1"/>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lgn="l" eaLnBrk="1" hangingPunct="1"/>
            <a:r>
              <a:rPr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      try </a:t>
            </a:r>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f ( ); }</a:t>
            </a:r>
          </a:p>
          <a:p>
            <a:pPr algn="l" eaLnBrk="1" hangingPunct="1"/>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catch</a:t>
            </a:r>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(exception1)</a:t>
            </a:r>
          </a:p>
          <a:p>
            <a:pPr algn="l" eaLnBrk="1" hangingPunct="1"/>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 </a:t>
            </a:r>
            <a:r>
              <a:rPr lang="zh-CN" altLang="en-US" sz="2000">
                <a:solidFill>
                  <a:schemeClr val="tx1"/>
                </a:solidFill>
                <a:latin typeface="宋体" panose="02010600030101010101" pitchFamily="2" charset="-122"/>
                <a:ea typeface="宋体" panose="02010600030101010101" pitchFamily="2" charset="-122"/>
                <a:cs typeface="Times New Roman" panose="02020603050405020304" pitchFamily="18" charset="0"/>
              </a:rPr>
              <a:t>异常处理</a:t>
            </a:r>
            <a:r>
              <a:rPr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lgn="l" eaLnBrk="1" hangingPunct="1"/>
            <a:r>
              <a:rPr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catch</a:t>
            </a:r>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(exception2)</a:t>
            </a:r>
          </a:p>
          <a:p>
            <a:pPr algn="l" eaLnBrk="1" hangingPunct="1"/>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 </a:t>
            </a:r>
            <a:r>
              <a:rPr lang="zh-CN" altLang="en-US" sz="2000">
                <a:solidFill>
                  <a:schemeClr val="tx1"/>
                </a:solidFill>
                <a:latin typeface="宋体" panose="02010600030101010101" pitchFamily="2" charset="-122"/>
                <a:ea typeface="宋体" panose="02010600030101010101" pitchFamily="2" charset="-122"/>
              </a:rPr>
              <a:t>异常处理</a:t>
            </a:r>
            <a:r>
              <a:rPr lang="zh-CN" altLang="en-US" sz="2000">
                <a:solidFill>
                  <a:schemeClr val="tx1"/>
                </a:solidFill>
                <a:latin typeface="Times New Roman" panose="02020603050405020304" pitchFamily="18" charset="0"/>
                <a:ea typeface="宋体" panose="02010600030101010101" pitchFamily="2" charset="-122"/>
              </a:rPr>
              <a:t>; }</a:t>
            </a:r>
          </a:p>
          <a:p>
            <a:pPr algn="l" eaLnBrk="1" hangingPunct="1"/>
            <a:r>
              <a:rPr lang="zh-CN" altLang="en-US" sz="2000">
                <a:solidFill>
                  <a:schemeClr val="tx1"/>
                </a:solidFill>
                <a:latin typeface="Times New Roman" panose="02020603050405020304" pitchFamily="18" charset="0"/>
                <a:ea typeface="宋体" panose="02010600030101010101" pitchFamily="2" charset="-122"/>
              </a:rPr>
              <a:t>      …</a:t>
            </a:r>
          </a:p>
          <a:p>
            <a:pPr algn="l" eaLnBrk="1" hangingPunct="1"/>
            <a:r>
              <a:rPr lang="zh-CN" altLang="en-US" sz="2000">
                <a:solidFill>
                  <a:schemeClr val="tx1"/>
                </a:solidFill>
                <a:latin typeface="Times New Roman" panose="02020603050405020304" pitchFamily="18" charset="0"/>
                <a:ea typeface="宋体" panose="02010600030101010101" pitchFamily="2" charset="-122"/>
              </a:rPr>
              <a:t>      </a:t>
            </a:r>
            <a:r>
              <a:rPr lang="en-US" altLang="zh-CN" sz="2000">
                <a:solidFill>
                  <a:schemeClr val="tx1"/>
                </a:solidFill>
                <a:latin typeface="Times New Roman" panose="02020603050405020304" pitchFamily="18" charset="0"/>
                <a:ea typeface="宋体" panose="02010600030101010101" pitchFamily="2" charset="-122"/>
              </a:rPr>
              <a:t>finally</a:t>
            </a:r>
          </a:p>
          <a:p>
            <a:pPr algn="l" eaLnBrk="1" hangingPunct="1"/>
            <a:r>
              <a:rPr lang="en-US" altLang="zh-CN" sz="2000">
                <a:solidFill>
                  <a:schemeClr val="tx1"/>
                </a:solidFill>
                <a:latin typeface="Times New Roman" panose="02020603050405020304" pitchFamily="18" charset="0"/>
                <a:ea typeface="宋体" panose="02010600030101010101" pitchFamily="2" charset="-122"/>
              </a:rPr>
              <a:t>      { finally</a:t>
            </a:r>
            <a:r>
              <a:rPr lang="zh-CN" altLang="en-US" sz="2000">
                <a:solidFill>
                  <a:schemeClr val="tx1"/>
                </a:solidFill>
                <a:latin typeface="宋体" panose="02010600030101010101" pitchFamily="2" charset="-122"/>
                <a:ea typeface="宋体" panose="02010600030101010101" pitchFamily="2" charset="-122"/>
              </a:rPr>
              <a:t>块</a:t>
            </a:r>
            <a:r>
              <a:rPr lang="zh-CN" altLang="en-US" sz="2000">
                <a:solidFill>
                  <a:schemeClr val="tx1"/>
                </a:solidFill>
                <a:latin typeface="Times New Roman" panose="02020603050405020304" pitchFamily="18" charset="0"/>
                <a:ea typeface="宋体" panose="02010600030101010101" pitchFamily="2" charset="-122"/>
              </a:rPr>
              <a:t>; }</a:t>
            </a:r>
          </a:p>
          <a:p>
            <a:pPr algn="l" eaLnBrk="1" hangingPunct="1"/>
            <a:r>
              <a:rPr lang="zh-CN" altLang="en-US" sz="2000">
                <a:solidFill>
                  <a:schemeClr val="tx1"/>
                </a:solidFill>
                <a:latin typeface="Times New Roman" panose="02020603050405020304" pitchFamily="18" charset="0"/>
                <a:ea typeface="宋体" panose="02010600030101010101" pitchFamily="2" charset="-122"/>
              </a:rPr>
              <a:t>   }</a:t>
            </a:r>
            <a:r>
              <a:rPr lang="zh-CN" altLang="en-US" sz="2000">
                <a:solidFill>
                  <a:schemeClr val="tx1"/>
                </a:solidFill>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8228"/>
                                        </p:tgtEl>
                                        <p:attrNameLst>
                                          <p:attrName>style.visibility</p:attrName>
                                        </p:attrNameLst>
                                      </p:cBhvr>
                                      <p:to>
                                        <p:strVal val="visible"/>
                                      </p:to>
                                    </p:set>
                                    <p:animEffect transition="in" filter="blinds(horizontal)">
                                      <p:cBhvr>
                                        <p:cTn id="7" dur="500"/>
                                        <p:tgtEl>
                                          <p:spTgt spid="3082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8229"/>
                                        </p:tgtEl>
                                        <p:attrNameLst>
                                          <p:attrName>style.visibility</p:attrName>
                                        </p:attrNameLst>
                                      </p:cBhvr>
                                      <p:to>
                                        <p:strVal val="visible"/>
                                      </p:to>
                                    </p:set>
                                    <p:animEffect transition="in" filter="blinds(horizontal)">
                                      <p:cBhvr>
                                        <p:cTn id="12" dur="500"/>
                                        <p:tgtEl>
                                          <p:spTgt spid="3082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08230"/>
                                        </p:tgtEl>
                                        <p:attrNameLst>
                                          <p:attrName>style.visibility</p:attrName>
                                        </p:attrNameLst>
                                      </p:cBhvr>
                                      <p:to>
                                        <p:strVal val="visible"/>
                                      </p:to>
                                    </p:set>
                                    <p:anim calcmode="lin" valueType="num">
                                      <p:cBhvr additive="base">
                                        <p:cTn id="17" dur="500" fill="hold"/>
                                        <p:tgtEl>
                                          <p:spTgt spid="308230"/>
                                        </p:tgtEl>
                                        <p:attrNameLst>
                                          <p:attrName>ppt_x</p:attrName>
                                        </p:attrNameLst>
                                      </p:cBhvr>
                                      <p:tavLst>
                                        <p:tav tm="0">
                                          <p:val>
                                            <p:strVal val="#ppt_x"/>
                                          </p:val>
                                        </p:tav>
                                        <p:tav tm="100000">
                                          <p:val>
                                            <p:strVal val="#ppt_x"/>
                                          </p:val>
                                        </p:tav>
                                      </p:tavLst>
                                    </p:anim>
                                    <p:anim calcmode="lin" valueType="num">
                                      <p:cBhvr additive="base">
                                        <p:cTn id="18" dur="500" fill="hold"/>
                                        <p:tgtEl>
                                          <p:spTgt spid="308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8" grpId="0" autoUpdateAnimBg="0"/>
      <p:bldP spid="308229" grpId="0" autoUpdateAnimBg="0"/>
      <p:bldP spid="308230" grpId="0"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a:extLst>
              <a:ext uri="{FF2B5EF4-FFF2-40B4-BE49-F238E27FC236}">
                <a16:creationId xmlns:a16="http://schemas.microsoft.com/office/drawing/2014/main" id="{80578260-ED99-461C-B4C9-77703FC8F833}"/>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CFC5F2B9-5DE0-42E9-8F30-3B6DDADA9194}" type="slidenum">
              <a:rPr lang="zh-CN" altLang="en-US">
                <a:solidFill>
                  <a:schemeClr val="tx1"/>
                </a:solidFill>
                <a:latin typeface="Times New Roman" panose="02020603050405020304" pitchFamily="18" charset="0"/>
                <a:ea typeface="宋体" panose="02010600030101010101" pitchFamily="2" charset="-122"/>
              </a:rPr>
              <a:pPr eaLnBrk="1" hangingPunct="1"/>
              <a:t>130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8132" name="Rectangle 2">
            <a:extLst>
              <a:ext uri="{FF2B5EF4-FFF2-40B4-BE49-F238E27FC236}">
                <a16:creationId xmlns:a16="http://schemas.microsoft.com/office/drawing/2014/main" id="{FD3D21F3-CEFF-4CA2-8636-E3C1C0D54806}"/>
              </a:ext>
            </a:extLst>
          </p:cNvPr>
          <p:cNvSpPr>
            <a:spLocks noGrp="1" noChangeArrowheads="1"/>
          </p:cNvSpPr>
          <p:nvPr>
            <p:ph type="title"/>
          </p:nvPr>
        </p:nvSpPr>
        <p:spPr/>
        <p:txBody>
          <a:bodyPr/>
          <a:lstStyle/>
          <a:p>
            <a:pPr eaLnBrk="1" hangingPunct="1"/>
            <a:r>
              <a:rPr lang="en-US" altLang="zh-CN" sz="4000">
                <a:latin typeface="黑体" panose="02010609060101010101" pitchFamily="49" charset="-122"/>
                <a:ea typeface="黑体" panose="02010609060101010101" pitchFamily="49" charset="-122"/>
              </a:rPr>
              <a:t>4.1 </a:t>
            </a:r>
            <a:r>
              <a:rPr lang="zh-CN" altLang="en-US" sz="4000">
                <a:latin typeface="黑体" panose="02010609060101010101" pitchFamily="49" charset="-122"/>
                <a:ea typeface="黑体" panose="02010609060101010101" pitchFamily="49" charset="-122"/>
              </a:rPr>
              <a:t>活动安排问题</a:t>
            </a:r>
          </a:p>
        </p:txBody>
      </p:sp>
      <p:graphicFrame>
        <p:nvGraphicFramePr>
          <p:cNvPr id="2" name="Object 3">
            <a:extLst>
              <a:ext uri="{FF2B5EF4-FFF2-40B4-BE49-F238E27FC236}">
                <a16:creationId xmlns:a16="http://schemas.microsoft.com/office/drawing/2014/main" id="{737D15C1-49A5-41F1-8AD7-E6F1FD297ED6}"/>
              </a:ext>
            </a:extLst>
          </p:cNvPr>
          <p:cNvGraphicFramePr>
            <a:graphicFrameLocks noGrp="1" noChangeAspect="1"/>
          </p:cNvGraphicFramePr>
          <p:nvPr>
            <p:ph sz="half" idx="2"/>
          </p:nvPr>
        </p:nvGraphicFramePr>
        <p:xfrm>
          <a:off x="5041900" y="3146425"/>
          <a:ext cx="3022600" cy="1784350"/>
        </p:xfrm>
        <a:graphic>
          <a:graphicData uri="http://schemas.openxmlformats.org/drawingml/2006/chart">
            <c:chart xmlns:c="http://schemas.openxmlformats.org/drawingml/2006/chart" xmlns:r="http://schemas.openxmlformats.org/officeDocument/2006/relationships" r:id="rId2"/>
          </a:graphicData>
        </a:graphic>
      </p:graphicFrame>
      <p:sp>
        <p:nvSpPr>
          <p:cNvPr id="48133" name="Text Box 4">
            <a:extLst>
              <a:ext uri="{FF2B5EF4-FFF2-40B4-BE49-F238E27FC236}">
                <a16:creationId xmlns:a16="http://schemas.microsoft.com/office/drawing/2014/main" id="{1B7CDC27-6F43-4879-9037-B3AB68259017}"/>
              </a:ext>
            </a:extLst>
          </p:cNvPr>
          <p:cNvSpPr txBox="1">
            <a:spLocks noChangeArrowheads="1"/>
          </p:cNvSpPr>
          <p:nvPr/>
        </p:nvSpPr>
        <p:spPr bwMode="auto">
          <a:xfrm>
            <a:off x="611188" y="1773238"/>
            <a:ext cx="7921625" cy="307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lang="zh-CN" altLang="en-US" sz="2800">
                <a:solidFill>
                  <a:schemeClr val="tx1"/>
                </a:solidFill>
                <a:latin typeface="楷体_GB2312" panose="02010609030101010101" pitchFamily="49" charset="-122"/>
                <a:ea typeface="楷体_GB2312" panose="02010609030101010101" pitchFamily="49" charset="-122"/>
              </a:rPr>
              <a:t>    </a:t>
            </a:r>
            <a:r>
              <a:rPr lang="zh-CN" altLang="en-US" sz="2400">
                <a:solidFill>
                  <a:schemeClr val="tx1"/>
                </a:solidFill>
                <a:latin typeface="楷体_GB2312" panose="02010609030101010101" pitchFamily="49" charset="-122"/>
                <a:ea typeface="楷体_GB2312" panose="02010609030101010101" pitchFamily="49" charset="-122"/>
              </a:rPr>
              <a:t>设有</a:t>
            </a:r>
            <a:r>
              <a:rPr lang="en-US" altLang="zh-CN" sz="24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个活动的集合</a:t>
            </a:r>
            <a:r>
              <a:rPr lang="en-US" altLang="zh-CN" sz="2400">
                <a:solidFill>
                  <a:schemeClr val="tx1"/>
                </a:solidFill>
                <a:latin typeface="楷体_GB2312" panose="02010609030101010101" pitchFamily="49" charset="-122"/>
                <a:ea typeface="楷体_GB2312" panose="02010609030101010101" pitchFamily="49" charset="-122"/>
              </a:rPr>
              <a:t>E={1,2,</a:t>
            </a:r>
            <a:r>
              <a:rPr lang="en-US" altLang="zh-CN" sz="2400">
                <a:solidFill>
                  <a:schemeClr val="tx1"/>
                </a:solidFill>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，其中每个活动都要求使用同一资源，如演讲会场等，而在同一时间内只有一个活动能使用这一资源。每个活动</a:t>
            </a:r>
            <a:r>
              <a:rPr lang="en-US" altLang="zh-CN" sz="2400">
                <a:solidFill>
                  <a:schemeClr val="tx1"/>
                </a:solidFill>
                <a:latin typeface="楷体_GB2312" panose="02010609030101010101" pitchFamily="49" charset="-122"/>
                <a:ea typeface="楷体_GB2312" panose="02010609030101010101" pitchFamily="49" charset="-122"/>
              </a:rPr>
              <a:t>i</a:t>
            </a:r>
            <a:r>
              <a:rPr lang="zh-CN" altLang="en-US" sz="2400">
                <a:solidFill>
                  <a:schemeClr val="tx1"/>
                </a:solidFill>
                <a:latin typeface="楷体_GB2312" panose="02010609030101010101" pitchFamily="49" charset="-122"/>
                <a:ea typeface="楷体_GB2312" panose="02010609030101010101" pitchFamily="49" charset="-122"/>
              </a:rPr>
              <a:t>都有一个要求使用该资源的起始时间</a:t>
            </a:r>
            <a:r>
              <a:rPr lang="en-US" altLang="zh-CN" sz="2400">
                <a:solidFill>
                  <a:schemeClr val="tx1"/>
                </a:solidFill>
                <a:latin typeface="楷体_GB2312" panose="02010609030101010101" pitchFamily="49" charset="-122"/>
                <a:ea typeface="楷体_GB2312" panose="02010609030101010101" pitchFamily="49" charset="-122"/>
              </a:rPr>
              <a:t>si</a:t>
            </a:r>
            <a:r>
              <a:rPr lang="zh-CN" altLang="en-US" sz="2400">
                <a:solidFill>
                  <a:schemeClr val="tx1"/>
                </a:solidFill>
                <a:latin typeface="楷体_GB2312" panose="02010609030101010101" pitchFamily="49" charset="-122"/>
                <a:ea typeface="楷体_GB2312" panose="02010609030101010101" pitchFamily="49" charset="-122"/>
              </a:rPr>
              <a:t>和一个结束时间</a:t>
            </a:r>
            <a:r>
              <a:rPr lang="en-US" altLang="zh-CN" sz="2400">
                <a:solidFill>
                  <a:schemeClr val="tx1"/>
                </a:solidFill>
                <a:latin typeface="楷体_GB2312" panose="02010609030101010101" pitchFamily="49" charset="-122"/>
                <a:ea typeface="楷体_GB2312" panose="02010609030101010101" pitchFamily="49" charset="-122"/>
              </a:rPr>
              <a:t>fi,</a:t>
            </a:r>
            <a:r>
              <a:rPr lang="zh-CN" altLang="en-US" sz="2400">
                <a:solidFill>
                  <a:schemeClr val="tx1"/>
                </a:solidFill>
                <a:latin typeface="楷体_GB2312" panose="02010609030101010101" pitchFamily="49" charset="-122"/>
                <a:ea typeface="楷体_GB2312" panose="02010609030101010101" pitchFamily="49" charset="-122"/>
              </a:rPr>
              <a:t>且</a:t>
            </a:r>
            <a:r>
              <a:rPr lang="en-US" altLang="zh-CN" sz="2400">
                <a:solidFill>
                  <a:schemeClr val="tx1"/>
                </a:solidFill>
                <a:latin typeface="楷体_GB2312" panose="02010609030101010101" pitchFamily="49" charset="-122"/>
                <a:ea typeface="楷体_GB2312" panose="02010609030101010101" pitchFamily="49" charset="-122"/>
              </a:rPr>
              <a:t>si &lt;fi</a:t>
            </a:r>
            <a:r>
              <a:rPr lang="zh-CN" altLang="en-US" sz="2400">
                <a:solidFill>
                  <a:schemeClr val="tx1"/>
                </a:solidFill>
                <a:latin typeface="楷体_GB2312" panose="02010609030101010101" pitchFamily="49" charset="-122"/>
                <a:ea typeface="楷体_GB2312" panose="02010609030101010101" pitchFamily="49" charset="-122"/>
              </a:rPr>
              <a:t> 。如果选择了活动</a:t>
            </a:r>
            <a:r>
              <a:rPr lang="en-US" altLang="zh-CN" sz="2400">
                <a:solidFill>
                  <a:schemeClr val="tx1"/>
                </a:solidFill>
                <a:latin typeface="楷体_GB2312" panose="02010609030101010101" pitchFamily="49" charset="-122"/>
                <a:ea typeface="楷体_GB2312" panose="02010609030101010101" pitchFamily="49" charset="-122"/>
              </a:rPr>
              <a:t>i</a:t>
            </a:r>
            <a:r>
              <a:rPr lang="zh-CN" altLang="en-US" sz="2400">
                <a:solidFill>
                  <a:schemeClr val="tx1"/>
                </a:solidFill>
                <a:latin typeface="楷体_GB2312" panose="02010609030101010101" pitchFamily="49" charset="-122"/>
                <a:ea typeface="楷体_GB2312" panose="02010609030101010101" pitchFamily="49" charset="-122"/>
              </a:rPr>
              <a:t>，则它在半开时间区间</a:t>
            </a:r>
            <a:r>
              <a:rPr lang="en-US" altLang="zh-CN" sz="2400">
                <a:solidFill>
                  <a:schemeClr val="tx1"/>
                </a:solidFill>
                <a:latin typeface="楷体_GB2312" panose="02010609030101010101" pitchFamily="49" charset="-122"/>
                <a:ea typeface="楷体_GB2312" panose="02010609030101010101" pitchFamily="49" charset="-122"/>
              </a:rPr>
              <a:t>[si, fi)</a:t>
            </a:r>
            <a:r>
              <a:rPr lang="zh-CN" altLang="en-US" sz="2400">
                <a:solidFill>
                  <a:schemeClr val="tx1"/>
                </a:solidFill>
                <a:latin typeface="楷体_GB2312" panose="02010609030101010101" pitchFamily="49" charset="-122"/>
                <a:ea typeface="楷体_GB2312" panose="02010609030101010101" pitchFamily="49" charset="-122"/>
              </a:rPr>
              <a:t>内占用资源。若区间</a:t>
            </a:r>
            <a:r>
              <a:rPr lang="en-US" altLang="zh-CN" sz="2400">
                <a:solidFill>
                  <a:schemeClr val="tx1"/>
                </a:solidFill>
                <a:latin typeface="楷体_GB2312" panose="02010609030101010101" pitchFamily="49" charset="-122"/>
                <a:ea typeface="楷体_GB2312" panose="02010609030101010101" pitchFamily="49" charset="-122"/>
              </a:rPr>
              <a:t>[si, fi)</a:t>
            </a:r>
            <a:r>
              <a:rPr lang="zh-CN" altLang="en-US" sz="2400">
                <a:solidFill>
                  <a:schemeClr val="tx1"/>
                </a:solidFill>
                <a:latin typeface="楷体_GB2312" panose="02010609030101010101" pitchFamily="49" charset="-122"/>
                <a:ea typeface="楷体_GB2312" panose="02010609030101010101" pitchFamily="49" charset="-122"/>
              </a:rPr>
              <a:t>与区间</a:t>
            </a:r>
            <a:r>
              <a:rPr lang="en-US" altLang="zh-CN" sz="2400">
                <a:solidFill>
                  <a:schemeClr val="tx1"/>
                </a:solidFill>
                <a:latin typeface="楷体_GB2312" panose="02010609030101010101" pitchFamily="49" charset="-122"/>
                <a:ea typeface="楷体_GB2312" panose="02010609030101010101" pitchFamily="49" charset="-122"/>
              </a:rPr>
              <a:t>[sj, fj)</a:t>
            </a:r>
            <a:r>
              <a:rPr lang="zh-CN" altLang="en-US" sz="2400">
                <a:solidFill>
                  <a:schemeClr val="tx1"/>
                </a:solidFill>
                <a:latin typeface="楷体_GB2312" panose="02010609030101010101" pitchFamily="49" charset="-122"/>
                <a:ea typeface="楷体_GB2312" panose="02010609030101010101" pitchFamily="49" charset="-122"/>
              </a:rPr>
              <a:t>不相交，则称活动</a:t>
            </a:r>
            <a:r>
              <a:rPr lang="en-US" altLang="zh-CN" sz="2400">
                <a:solidFill>
                  <a:schemeClr val="tx1"/>
                </a:solidFill>
                <a:latin typeface="楷体_GB2312" panose="02010609030101010101" pitchFamily="49" charset="-122"/>
                <a:ea typeface="楷体_GB2312" panose="02010609030101010101" pitchFamily="49" charset="-122"/>
              </a:rPr>
              <a:t>i</a:t>
            </a:r>
            <a:r>
              <a:rPr lang="zh-CN" altLang="en-US" sz="2400">
                <a:solidFill>
                  <a:schemeClr val="tx1"/>
                </a:solidFill>
                <a:latin typeface="楷体_GB2312" panose="02010609030101010101" pitchFamily="49" charset="-122"/>
                <a:ea typeface="楷体_GB2312" panose="02010609030101010101" pitchFamily="49" charset="-122"/>
              </a:rPr>
              <a:t>与活动</a:t>
            </a:r>
            <a:r>
              <a:rPr lang="en-US" altLang="zh-CN" sz="2400">
                <a:solidFill>
                  <a:schemeClr val="tx1"/>
                </a:solidFill>
                <a:latin typeface="楷体_GB2312" panose="02010609030101010101" pitchFamily="49" charset="-122"/>
                <a:ea typeface="楷体_GB2312" panose="02010609030101010101" pitchFamily="49" charset="-122"/>
              </a:rPr>
              <a:t>j</a:t>
            </a:r>
            <a:r>
              <a:rPr lang="zh-CN" altLang="en-US" sz="2400">
                <a:solidFill>
                  <a:schemeClr val="tx1"/>
                </a:solidFill>
                <a:latin typeface="楷体_GB2312" panose="02010609030101010101" pitchFamily="49" charset="-122"/>
                <a:ea typeface="楷体_GB2312" panose="02010609030101010101" pitchFamily="49" charset="-122"/>
              </a:rPr>
              <a:t>是相容的。也就是说，当</a:t>
            </a:r>
            <a:r>
              <a:rPr lang="en-US" altLang="zh-CN" sz="2400">
                <a:solidFill>
                  <a:schemeClr val="tx1"/>
                </a:solidFill>
                <a:latin typeface="楷体_GB2312" panose="02010609030101010101" pitchFamily="49" charset="-122"/>
                <a:ea typeface="楷体_GB2312" panose="02010609030101010101" pitchFamily="49" charset="-122"/>
              </a:rPr>
              <a:t>si≥fj</a:t>
            </a:r>
            <a:r>
              <a:rPr lang="zh-CN" altLang="en-US" sz="2400">
                <a:solidFill>
                  <a:schemeClr val="tx1"/>
                </a:solidFill>
                <a:latin typeface="楷体_GB2312" panose="02010609030101010101" pitchFamily="49" charset="-122"/>
                <a:ea typeface="楷体_GB2312" panose="02010609030101010101" pitchFamily="49" charset="-122"/>
              </a:rPr>
              <a:t>或</a:t>
            </a:r>
            <a:r>
              <a:rPr lang="en-US" altLang="zh-CN" sz="2400">
                <a:solidFill>
                  <a:schemeClr val="tx1"/>
                </a:solidFill>
                <a:latin typeface="楷体_GB2312" panose="02010609030101010101" pitchFamily="49" charset="-122"/>
                <a:ea typeface="楷体_GB2312" panose="02010609030101010101" pitchFamily="49" charset="-122"/>
              </a:rPr>
              <a:t>sj≥fi</a:t>
            </a:r>
            <a:r>
              <a:rPr lang="zh-CN" altLang="en-US" sz="2400">
                <a:solidFill>
                  <a:schemeClr val="tx1"/>
                </a:solidFill>
                <a:latin typeface="楷体_GB2312" panose="02010609030101010101" pitchFamily="49" charset="-122"/>
                <a:ea typeface="楷体_GB2312" panose="02010609030101010101" pitchFamily="49" charset="-122"/>
              </a:rPr>
              <a:t>时，活动</a:t>
            </a:r>
            <a:r>
              <a:rPr lang="en-US" altLang="zh-CN" sz="2400">
                <a:solidFill>
                  <a:schemeClr val="tx1"/>
                </a:solidFill>
                <a:latin typeface="楷体_GB2312" panose="02010609030101010101" pitchFamily="49" charset="-122"/>
                <a:ea typeface="楷体_GB2312" panose="02010609030101010101" pitchFamily="49" charset="-122"/>
              </a:rPr>
              <a:t>i</a:t>
            </a:r>
            <a:r>
              <a:rPr lang="zh-CN" altLang="en-US" sz="2400">
                <a:solidFill>
                  <a:schemeClr val="tx1"/>
                </a:solidFill>
                <a:latin typeface="楷体_GB2312" panose="02010609030101010101" pitchFamily="49" charset="-122"/>
                <a:ea typeface="楷体_GB2312" panose="02010609030101010101" pitchFamily="49" charset="-122"/>
              </a:rPr>
              <a:t>与活动</a:t>
            </a:r>
            <a:r>
              <a:rPr lang="en-US" altLang="zh-CN" sz="2400">
                <a:solidFill>
                  <a:schemeClr val="tx1"/>
                </a:solidFill>
                <a:latin typeface="楷体_GB2312" panose="02010609030101010101" pitchFamily="49" charset="-122"/>
                <a:ea typeface="楷体_GB2312" panose="02010609030101010101" pitchFamily="49" charset="-122"/>
              </a:rPr>
              <a:t>j</a:t>
            </a:r>
            <a:r>
              <a:rPr lang="zh-CN" altLang="en-US" sz="2400">
                <a:solidFill>
                  <a:schemeClr val="tx1"/>
                </a:solidFill>
                <a:latin typeface="楷体_GB2312" panose="02010609030101010101" pitchFamily="49" charset="-122"/>
                <a:ea typeface="楷体_GB2312" panose="02010609030101010101" pitchFamily="49" charset="-122"/>
              </a:rPr>
              <a:t>相容。</a:t>
            </a:r>
          </a:p>
        </p:txBody>
      </p:sp>
    </p:spTree>
  </p:cSld>
  <p:clrMapOvr>
    <a:masterClrMapping/>
  </p:clrMapOvr>
  <p:transition>
    <p:random/>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a:extLst>
              <a:ext uri="{FF2B5EF4-FFF2-40B4-BE49-F238E27FC236}">
                <a16:creationId xmlns:a16="http://schemas.microsoft.com/office/drawing/2014/main" id="{6A38193E-5969-4B17-8BED-A69D773E9E6D}"/>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65EBC001-5A53-4811-AB2B-819A883555EC}" type="slidenum">
              <a:rPr lang="zh-CN" altLang="en-US">
                <a:solidFill>
                  <a:schemeClr val="tx1"/>
                </a:solidFill>
                <a:latin typeface="Times New Roman" panose="02020603050405020304" pitchFamily="18" charset="0"/>
                <a:ea typeface="宋体" panose="02010600030101010101" pitchFamily="2" charset="-122"/>
              </a:rPr>
              <a:pPr eaLnBrk="1" hangingPunct="1"/>
              <a:t>131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96611" name="Rectangle 2">
            <a:extLst>
              <a:ext uri="{FF2B5EF4-FFF2-40B4-BE49-F238E27FC236}">
                <a16:creationId xmlns:a16="http://schemas.microsoft.com/office/drawing/2014/main" id="{418EE907-6666-4FB3-AB89-5CB72C2DD543}"/>
              </a:ext>
            </a:extLst>
          </p:cNvPr>
          <p:cNvSpPr>
            <a:spLocks noGrp="1" noChangeArrowheads="1"/>
          </p:cNvSpPr>
          <p:nvPr>
            <p:ph type="title"/>
          </p:nvPr>
        </p:nvSpPr>
        <p:spPr>
          <a:xfrm>
            <a:off x="685800" y="381000"/>
            <a:ext cx="7772400" cy="1143000"/>
          </a:xfrm>
        </p:spPr>
        <p:txBody>
          <a:bodyPr/>
          <a:lstStyle/>
          <a:p>
            <a:pPr eaLnBrk="1" hangingPunct="1"/>
            <a:r>
              <a:rPr lang="en-US" altLang="zh-CN" sz="4000">
                <a:latin typeface="黑体" panose="02010609060101010101" pitchFamily="49" charset="-122"/>
                <a:ea typeface="黑体" panose="02010609060101010101" pitchFamily="49" charset="-122"/>
              </a:rPr>
              <a:t>4.1 </a:t>
            </a:r>
            <a:r>
              <a:rPr lang="zh-CN" altLang="en-US" sz="4000">
                <a:latin typeface="黑体" panose="02010609060101010101" pitchFamily="49" charset="-122"/>
                <a:ea typeface="黑体" panose="02010609060101010101" pitchFamily="49" charset="-122"/>
              </a:rPr>
              <a:t>活动安排问题</a:t>
            </a:r>
          </a:p>
        </p:txBody>
      </p:sp>
      <p:sp>
        <p:nvSpPr>
          <p:cNvPr id="196612" name="Rectangle 3">
            <a:extLst>
              <a:ext uri="{FF2B5EF4-FFF2-40B4-BE49-F238E27FC236}">
                <a16:creationId xmlns:a16="http://schemas.microsoft.com/office/drawing/2014/main" id="{A10BA296-D2DC-4FF5-B96C-A23624AC94AC}"/>
              </a:ext>
            </a:extLst>
          </p:cNvPr>
          <p:cNvSpPr>
            <a:spLocks noGrp="1" noChangeArrowheads="1"/>
          </p:cNvSpPr>
          <p:nvPr>
            <p:ph type="body" sz="half" idx="1"/>
          </p:nvPr>
        </p:nvSpPr>
        <p:spPr>
          <a:xfrm>
            <a:off x="685800" y="1676400"/>
            <a:ext cx="7773988" cy="4560888"/>
          </a:xfrm>
        </p:spPr>
        <p:txBody>
          <a:bodyPr/>
          <a:lstStyle/>
          <a:p>
            <a:pPr eaLnBrk="1" hangingPunct="1">
              <a:lnSpc>
                <a:spcPct val="80000"/>
              </a:lnSpc>
              <a:buFontTx/>
              <a:buNone/>
            </a:pPr>
            <a:r>
              <a:rPr lang="zh-CN" altLang="en-US" sz="2000">
                <a:solidFill>
                  <a:schemeClr val="accent2"/>
                </a:solidFill>
                <a:latin typeface="黑体" panose="02010609060101010101" pitchFamily="49" charset="-122"/>
                <a:ea typeface="黑体" panose="02010609060101010101" pitchFamily="49" charset="-122"/>
              </a:rPr>
              <a:t>在下面所给出的解活动安排问题的贪心算法</a:t>
            </a:r>
            <a:r>
              <a:rPr lang="en-US" altLang="zh-CN" sz="2000" b="1">
                <a:solidFill>
                  <a:schemeClr val="accent2"/>
                </a:solidFill>
                <a:latin typeface="黑体" panose="02010609060101010101" pitchFamily="49" charset="-122"/>
                <a:ea typeface="黑体" panose="02010609060101010101" pitchFamily="49" charset="-122"/>
              </a:rPr>
              <a:t>greedySelector</a:t>
            </a:r>
            <a:r>
              <a:rPr lang="en-US" altLang="zh-CN" sz="2000">
                <a:latin typeface="黑体" panose="02010609060101010101" pitchFamily="49" charset="-122"/>
                <a:ea typeface="黑体" panose="02010609060101010101" pitchFamily="49" charset="-122"/>
              </a:rPr>
              <a:t> :</a:t>
            </a:r>
            <a:endParaRPr lang="en-US" altLang="zh-CN" sz="1600"/>
          </a:p>
          <a:p>
            <a:pPr eaLnBrk="1" hangingPunct="1">
              <a:lnSpc>
                <a:spcPct val="80000"/>
              </a:lnSpc>
            </a:pPr>
            <a:r>
              <a:rPr lang="en-US" altLang="zh-CN" sz="1600"/>
              <a:t>public static int </a:t>
            </a:r>
            <a:r>
              <a:rPr lang="en-US" altLang="zh-CN" sz="1600" b="1"/>
              <a:t>greedySelector</a:t>
            </a:r>
            <a:r>
              <a:rPr lang="en-US" altLang="zh-CN" sz="1600"/>
              <a:t>(int [] s, int [] f, boolean a[])</a:t>
            </a:r>
          </a:p>
          <a:p>
            <a:pPr eaLnBrk="1" hangingPunct="1">
              <a:lnSpc>
                <a:spcPct val="80000"/>
              </a:lnSpc>
            </a:pPr>
            <a:r>
              <a:rPr lang="en-US" altLang="zh-CN" sz="1600"/>
              <a:t>   {</a:t>
            </a:r>
          </a:p>
          <a:p>
            <a:pPr eaLnBrk="1" hangingPunct="1">
              <a:lnSpc>
                <a:spcPct val="80000"/>
              </a:lnSpc>
            </a:pPr>
            <a:r>
              <a:rPr lang="en-US" altLang="zh-CN" sz="1600"/>
              <a:t>      int n=s.length-1;</a:t>
            </a:r>
          </a:p>
          <a:p>
            <a:pPr eaLnBrk="1" hangingPunct="1">
              <a:lnSpc>
                <a:spcPct val="80000"/>
              </a:lnSpc>
            </a:pPr>
            <a:r>
              <a:rPr lang="en-US" altLang="zh-CN" sz="1600"/>
              <a:t>      a[1]=true;</a:t>
            </a:r>
          </a:p>
          <a:p>
            <a:pPr eaLnBrk="1" hangingPunct="1">
              <a:lnSpc>
                <a:spcPct val="80000"/>
              </a:lnSpc>
            </a:pPr>
            <a:r>
              <a:rPr lang="en-US" altLang="zh-CN" sz="1600"/>
              <a:t>      int j=1;</a:t>
            </a:r>
          </a:p>
          <a:p>
            <a:pPr eaLnBrk="1" hangingPunct="1">
              <a:lnSpc>
                <a:spcPct val="80000"/>
              </a:lnSpc>
            </a:pPr>
            <a:r>
              <a:rPr lang="en-US" altLang="zh-CN" sz="1600"/>
              <a:t>      int count=1;</a:t>
            </a:r>
          </a:p>
          <a:p>
            <a:pPr eaLnBrk="1" hangingPunct="1">
              <a:lnSpc>
                <a:spcPct val="80000"/>
              </a:lnSpc>
            </a:pPr>
            <a:r>
              <a:rPr lang="en-US" altLang="zh-CN" sz="1600"/>
              <a:t>      for (int i=2;i&lt;=n;i++) {</a:t>
            </a:r>
          </a:p>
          <a:p>
            <a:pPr eaLnBrk="1" hangingPunct="1">
              <a:lnSpc>
                <a:spcPct val="80000"/>
              </a:lnSpc>
            </a:pPr>
            <a:r>
              <a:rPr lang="en-US" altLang="zh-CN" sz="1600"/>
              <a:t>        if (s[i]&gt;=f[j]) {</a:t>
            </a:r>
          </a:p>
          <a:p>
            <a:pPr eaLnBrk="1" hangingPunct="1">
              <a:lnSpc>
                <a:spcPct val="80000"/>
              </a:lnSpc>
            </a:pPr>
            <a:r>
              <a:rPr lang="en-US" altLang="zh-CN" sz="1600"/>
              <a:t>          a[i]=true;</a:t>
            </a:r>
          </a:p>
          <a:p>
            <a:pPr eaLnBrk="1" hangingPunct="1">
              <a:lnSpc>
                <a:spcPct val="80000"/>
              </a:lnSpc>
            </a:pPr>
            <a:r>
              <a:rPr lang="en-US" altLang="zh-CN" sz="1600"/>
              <a:t>          j=i;</a:t>
            </a:r>
          </a:p>
          <a:p>
            <a:pPr eaLnBrk="1" hangingPunct="1">
              <a:lnSpc>
                <a:spcPct val="80000"/>
              </a:lnSpc>
            </a:pPr>
            <a:r>
              <a:rPr lang="en-US" altLang="zh-CN" sz="1600"/>
              <a:t>          count++;</a:t>
            </a:r>
          </a:p>
          <a:p>
            <a:pPr eaLnBrk="1" hangingPunct="1">
              <a:lnSpc>
                <a:spcPct val="80000"/>
              </a:lnSpc>
            </a:pPr>
            <a:r>
              <a:rPr lang="en-US" altLang="zh-CN" sz="1600"/>
              <a:t>          }</a:t>
            </a:r>
          </a:p>
          <a:p>
            <a:pPr eaLnBrk="1" hangingPunct="1">
              <a:lnSpc>
                <a:spcPct val="80000"/>
              </a:lnSpc>
            </a:pPr>
            <a:r>
              <a:rPr lang="en-US" altLang="zh-CN" sz="1600"/>
              <a:t>        else a[i]=false;</a:t>
            </a:r>
          </a:p>
          <a:p>
            <a:pPr eaLnBrk="1" hangingPunct="1">
              <a:lnSpc>
                <a:spcPct val="80000"/>
              </a:lnSpc>
            </a:pPr>
            <a:r>
              <a:rPr lang="en-US" altLang="zh-CN" sz="1600"/>
              <a:t>        }</a:t>
            </a:r>
          </a:p>
          <a:p>
            <a:pPr eaLnBrk="1" hangingPunct="1">
              <a:lnSpc>
                <a:spcPct val="80000"/>
              </a:lnSpc>
            </a:pPr>
            <a:r>
              <a:rPr lang="en-US" altLang="zh-CN" sz="1600"/>
              <a:t>      return count;</a:t>
            </a:r>
          </a:p>
          <a:p>
            <a:pPr eaLnBrk="1" hangingPunct="1">
              <a:lnSpc>
                <a:spcPct val="80000"/>
              </a:lnSpc>
            </a:pPr>
            <a:r>
              <a:rPr lang="en-US" altLang="zh-CN" sz="1600"/>
              <a:t>   }</a:t>
            </a:r>
          </a:p>
        </p:txBody>
      </p:sp>
      <p:sp>
        <p:nvSpPr>
          <p:cNvPr id="424964" name="AutoShape 4">
            <a:extLst>
              <a:ext uri="{FF2B5EF4-FFF2-40B4-BE49-F238E27FC236}">
                <a16:creationId xmlns:a16="http://schemas.microsoft.com/office/drawing/2014/main" id="{81D5C74E-8B4F-4BC7-A754-3D1810DC598D}"/>
              </a:ext>
            </a:extLst>
          </p:cNvPr>
          <p:cNvSpPr>
            <a:spLocks noChangeArrowheads="1"/>
          </p:cNvSpPr>
          <p:nvPr/>
        </p:nvSpPr>
        <p:spPr bwMode="auto">
          <a:xfrm>
            <a:off x="5148263" y="3213100"/>
            <a:ext cx="2743200" cy="1439863"/>
          </a:xfrm>
          <a:prstGeom prst="wedgeRoundRectCallout">
            <a:avLst>
              <a:gd name="adj1" fmla="val -62153"/>
              <a:gd name="adj2" fmla="val -89912"/>
              <a:gd name="adj3" fmla="val 16667"/>
            </a:avLst>
          </a:prstGeom>
          <a:solidFill>
            <a:schemeClr val="hlink"/>
          </a:solidFill>
          <a:ln w="6350">
            <a:solidFill>
              <a:schemeClr val="hlink"/>
            </a:solidFill>
            <a:miter lim="800000"/>
            <a:headEnd/>
            <a:tailEnd/>
          </a:ln>
        </p:spPr>
        <p:txBody>
          <a:bodyPr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zh-CN" altLang="en-US" b="1">
                <a:latin typeface="楷体_GB2312" panose="02010609030101010101" pitchFamily="49" charset="-122"/>
                <a:ea typeface="楷体_GB2312" panose="02010609030101010101" pitchFamily="49" charset="-122"/>
              </a:rPr>
              <a:t>各活动的起始时间和结束时间存储于数组</a:t>
            </a:r>
            <a:r>
              <a:rPr lang="en-US" altLang="zh-CN" b="1">
                <a:latin typeface="楷体_GB2312" panose="02010609030101010101" pitchFamily="49" charset="-122"/>
                <a:ea typeface="楷体_GB2312" panose="02010609030101010101" pitchFamily="49" charset="-122"/>
              </a:rPr>
              <a:t>s</a:t>
            </a:r>
            <a:r>
              <a:rPr lang="zh-CN" altLang="en-US" b="1">
                <a:latin typeface="楷体_GB2312" panose="02010609030101010101" pitchFamily="49" charset="-122"/>
                <a:ea typeface="楷体_GB2312" panose="02010609030101010101" pitchFamily="49" charset="-122"/>
              </a:rPr>
              <a:t>和</a:t>
            </a:r>
            <a:r>
              <a:rPr lang="en-US" altLang="zh-CN" b="1">
                <a:latin typeface="楷体_GB2312" panose="02010609030101010101" pitchFamily="49" charset="-122"/>
                <a:ea typeface="楷体_GB2312" panose="02010609030101010101" pitchFamily="49" charset="-122"/>
              </a:rPr>
              <a:t>f</a:t>
            </a:r>
            <a:r>
              <a:rPr lang="zh-CN" altLang="en-US" b="1">
                <a:latin typeface="楷体_GB2312" panose="02010609030101010101" pitchFamily="49" charset="-122"/>
                <a:ea typeface="楷体_GB2312" panose="02010609030101010101" pitchFamily="49" charset="-122"/>
              </a:rPr>
              <a:t>中且按结束时间的非减序排列</a:t>
            </a:r>
            <a:r>
              <a:rPr lang="zh-CN" altLang="en-US"/>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24964"/>
                                        </p:tgtEl>
                                        <p:attrNameLst>
                                          <p:attrName>style.visibility</p:attrName>
                                        </p:attrNameLst>
                                      </p:cBhvr>
                                      <p:to>
                                        <p:strVal val="visible"/>
                                      </p:to>
                                    </p:set>
                                    <p:anim calcmode="lin" valueType="num">
                                      <p:cBhvr additive="base">
                                        <p:cTn id="7" dur="500" fill="hold"/>
                                        <p:tgtEl>
                                          <p:spTgt spid="424964"/>
                                        </p:tgtEl>
                                        <p:attrNameLst>
                                          <p:attrName>ppt_x</p:attrName>
                                        </p:attrNameLst>
                                      </p:cBhvr>
                                      <p:tavLst>
                                        <p:tav tm="0">
                                          <p:val>
                                            <p:strVal val="1+#ppt_w/2"/>
                                          </p:val>
                                        </p:tav>
                                        <p:tav tm="100000">
                                          <p:val>
                                            <p:strVal val="#ppt_x"/>
                                          </p:val>
                                        </p:tav>
                                      </p:tavLst>
                                    </p:anim>
                                    <p:anim calcmode="lin" valueType="num">
                                      <p:cBhvr additive="base">
                                        <p:cTn id="8" dur="500" fill="hold"/>
                                        <p:tgtEl>
                                          <p:spTgt spid="4249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4" grpId="0" animBg="1"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DA72DC05-A07E-4EF6-8229-1FA15C70B562}"/>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68D5F87F-A181-4BE4-AF71-17490C5AA455}" type="slidenum">
              <a:rPr lang="zh-CN" altLang="en-US">
                <a:solidFill>
                  <a:schemeClr val="tx1"/>
                </a:solidFill>
                <a:latin typeface="Times New Roman" panose="02020603050405020304" pitchFamily="18" charset="0"/>
                <a:ea typeface="宋体" panose="02010600030101010101" pitchFamily="2" charset="-122"/>
              </a:rPr>
              <a:pPr eaLnBrk="1" hangingPunct="1"/>
              <a:t>132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97635" name="Rectangle 2">
            <a:extLst>
              <a:ext uri="{FF2B5EF4-FFF2-40B4-BE49-F238E27FC236}">
                <a16:creationId xmlns:a16="http://schemas.microsoft.com/office/drawing/2014/main" id="{92DAB6C0-A4A2-4DED-9D3F-915BAED3EE2B}"/>
              </a:ext>
            </a:extLst>
          </p:cNvPr>
          <p:cNvSpPr>
            <a:spLocks noGrp="1" noChangeArrowheads="1"/>
          </p:cNvSpPr>
          <p:nvPr>
            <p:ph type="title"/>
          </p:nvPr>
        </p:nvSpPr>
        <p:spPr/>
        <p:txBody>
          <a:bodyPr/>
          <a:lstStyle/>
          <a:p>
            <a:pPr eaLnBrk="1" hangingPunct="1"/>
            <a:r>
              <a:rPr lang="en-US" altLang="zh-CN" sz="4000">
                <a:latin typeface="黑体" panose="02010609060101010101" pitchFamily="49" charset="-122"/>
                <a:ea typeface="黑体" panose="02010609060101010101" pitchFamily="49" charset="-122"/>
              </a:rPr>
              <a:t>4.1 </a:t>
            </a:r>
            <a:r>
              <a:rPr lang="zh-CN" altLang="en-US" sz="4000">
                <a:latin typeface="黑体" panose="02010609060101010101" pitchFamily="49" charset="-122"/>
                <a:ea typeface="黑体" panose="02010609060101010101" pitchFamily="49" charset="-122"/>
              </a:rPr>
              <a:t>活动安排问题</a:t>
            </a:r>
          </a:p>
        </p:txBody>
      </p:sp>
      <p:sp>
        <p:nvSpPr>
          <p:cNvPr id="197636" name="Rectangle 3">
            <a:extLst>
              <a:ext uri="{FF2B5EF4-FFF2-40B4-BE49-F238E27FC236}">
                <a16:creationId xmlns:a16="http://schemas.microsoft.com/office/drawing/2014/main" id="{6123680F-D324-41D9-9E06-E1D482253947}"/>
              </a:ext>
            </a:extLst>
          </p:cNvPr>
          <p:cNvSpPr>
            <a:spLocks noGrp="1" noChangeArrowheads="1"/>
          </p:cNvSpPr>
          <p:nvPr>
            <p:ph type="body" idx="1"/>
          </p:nvPr>
        </p:nvSpPr>
        <p:spPr>
          <a:xfrm>
            <a:off x="684213" y="1989138"/>
            <a:ext cx="7632700" cy="4114800"/>
          </a:xfrm>
        </p:spPr>
        <p:txBody>
          <a:bodyPr/>
          <a:lstStyle/>
          <a:p>
            <a:pPr eaLnBrk="1" hangingPunct="1">
              <a:lnSpc>
                <a:spcPct val="90000"/>
              </a:lnSpc>
              <a:buFontTx/>
              <a:buNone/>
            </a:pPr>
            <a:r>
              <a:rPr lang="zh-CN" altLang="en-US" sz="2400">
                <a:latin typeface="楷体_GB2312" panose="02010609030101010101" pitchFamily="49" charset="-122"/>
                <a:ea typeface="楷体_GB2312" panose="02010609030101010101" pitchFamily="49" charset="-122"/>
              </a:rPr>
              <a:t>     	由于输入的活动以其完成时间的</a:t>
            </a:r>
            <a:r>
              <a:rPr lang="zh-CN" altLang="en-US" sz="2400" b="1">
                <a:solidFill>
                  <a:schemeClr val="accent2"/>
                </a:solidFill>
                <a:latin typeface="楷体_GB2312" panose="02010609030101010101" pitchFamily="49" charset="-122"/>
                <a:ea typeface="楷体_GB2312" panose="02010609030101010101" pitchFamily="49" charset="-122"/>
              </a:rPr>
              <a:t>非减序</a:t>
            </a:r>
            <a:r>
              <a:rPr lang="zh-CN" altLang="en-US" sz="2400">
                <a:latin typeface="楷体_GB2312" panose="02010609030101010101" pitchFamily="49" charset="-122"/>
                <a:ea typeface="楷体_GB2312" panose="02010609030101010101" pitchFamily="49" charset="-122"/>
              </a:rPr>
              <a:t>排列，所以算法</a:t>
            </a:r>
            <a:r>
              <a:rPr lang="en-US" altLang="zh-CN" sz="2400" b="1">
                <a:latin typeface="楷体_GB2312" panose="02010609030101010101" pitchFamily="49" charset="-122"/>
                <a:ea typeface="楷体_GB2312" panose="02010609030101010101" pitchFamily="49" charset="-122"/>
              </a:rPr>
              <a:t>greedySelector</a:t>
            </a:r>
            <a:r>
              <a:rPr lang="zh-CN" altLang="en-US" sz="2400">
                <a:latin typeface="楷体_GB2312" panose="02010609030101010101" pitchFamily="49" charset="-122"/>
                <a:ea typeface="楷体_GB2312" panose="02010609030101010101" pitchFamily="49" charset="-122"/>
              </a:rPr>
              <a:t>每次总是选择</a:t>
            </a:r>
            <a:r>
              <a:rPr lang="zh-CN" altLang="en-US" sz="2400" b="1">
                <a:solidFill>
                  <a:schemeClr val="accent2"/>
                </a:solidFill>
                <a:latin typeface="楷体_GB2312" panose="02010609030101010101" pitchFamily="49" charset="-122"/>
                <a:ea typeface="楷体_GB2312" panose="02010609030101010101" pitchFamily="49" charset="-122"/>
              </a:rPr>
              <a:t>具有最早完成时间</a:t>
            </a:r>
            <a:r>
              <a:rPr lang="zh-CN" altLang="en-US" sz="2400">
                <a:latin typeface="楷体_GB2312" panose="02010609030101010101" pitchFamily="49" charset="-122"/>
                <a:ea typeface="楷体_GB2312" panose="02010609030101010101" pitchFamily="49" charset="-122"/>
              </a:rPr>
              <a:t>的相容活动加入集合</a:t>
            </a:r>
            <a:r>
              <a:rPr lang="en-US" altLang="zh-CN" sz="2400">
                <a:latin typeface="楷体_GB2312" panose="02010609030101010101" pitchFamily="49" charset="-122"/>
                <a:ea typeface="楷体_GB2312" panose="02010609030101010101" pitchFamily="49" charset="-122"/>
              </a:rPr>
              <a:t>A</a:t>
            </a:r>
            <a:r>
              <a:rPr lang="zh-CN" altLang="en-US" sz="2400">
                <a:latin typeface="楷体_GB2312" panose="02010609030101010101" pitchFamily="49" charset="-122"/>
                <a:ea typeface="楷体_GB2312" panose="02010609030101010101" pitchFamily="49" charset="-122"/>
              </a:rPr>
              <a:t>中。直观上，按这种方法选择相容活动为未安排活动留下尽可能多的时间。也就是说，该算法的贪心选择的意义是</a:t>
            </a:r>
            <a:r>
              <a:rPr lang="zh-CN" altLang="en-US" sz="2400" b="1">
                <a:solidFill>
                  <a:schemeClr val="accent2"/>
                </a:solidFill>
                <a:latin typeface="楷体_GB2312" panose="02010609030101010101" pitchFamily="49" charset="-122"/>
                <a:ea typeface="楷体_GB2312" panose="02010609030101010101" pitchFamily="49" charset="-122"/>
              </a:rPr>
              <a:t>使剩余的可安排时间段极大化</a:t>
            </a:r>
            <a:r>
              <a:rPr lang="zh-CN" altLang="en-US" sz="2400">
                <a:latin typeface="楷体_GB2312" panose="02010609030101010101" pitchFamily="49" charset="-122"/>
                <a:ea typeface="楷体_GB2312" panose="02010609030101010101" pitchFamily="49" charset="-122"/>
              </a:rPr>
              <a:t>，以便安排尽可能多的相容活动。</a:t>
            </a:r>
          </a:p>
          <a:p>
            <a:pPr eaLnBrk="1" hangingPunct="1">
              <a:lnSpc>
                <a:spcPct val="90000"/>
              </a:lnSpc>
              <a:buFontTx/>
              <a:buNone/>
            </a:pPr>
            <a:r>
              <a:rPr lang="zh-CN" altLang="en-US" sz="2400"/>
              <a:t>    	 	</a:t>
            </a:r>
            <a:r>
              <a:rPr lang="zh-CN" altLang="en-US" sz="2400">
                <a:latin typeface="楷体_GB2312" panose="02010609030101010101" pitchFamily="49" charset="-122"/>
                <a:ea typeface="楷体_GB2312" panose="02010609030101010101" pitchFamily="49" charset="-122"/>
              </a:rPr>
              <a:t>算法</a:t>
            </a:r>
            <a:r>
              <a:rPr lang="en-US" altLang="zh-CN" sz="2400" b="1">
                <a:latin typeface="楷体_GB2312" panose="02010609030101010101" pitchFamily="49" charset="-122"/>
                <a:ea typeface="楷体_GB2312" panose="02010609030101010101" pitchFamily="49" charset="-122"/>
              </a:rPr>
              <a:t>greedySelector</a:t>
            </a:r>
            <a:r>
              <a:rPr lang="zh-CN" altLang="en-US" sz="2400">
                <a:latin typeface="楷体_GB2312" panose="02010609030101010101" pitchFamily="49" charset="-122"/>
                <a:ea typeface="楷体_GB2312" panose="02010609030101010101" pitchFamily="49" charset="-122"/>
              </a:rPr>
              <a:t>的效率极高。当输入的活动已按结束时间的非减序排列，算法只需</a:t>
            </a:r>
            <a:r>
              <a:rPr lang="en-US" altLang="zh-CN" sz="2400" b="1">
                <a:solidFill>
                  <a:schemeClr val="accent2"/>
                </a:solidFill>
                <a:latin typeface="楷体_GB2312" panose="02010609030101010101" pitchFamily="49" charset="-122"/>
                <a:ea typeface="楷体_GB2312" panose="02010609030101010101" pitchFamily="49" charset="-122"/>
              </a:rPr>
              <a:t>O(n)</a:t>
            </a:r>
            <a:r>
              <a:rPr lang="zh-CN" altLang="en-US" sz="2400">
                <a:latin typeface="楷体_GB2312" panose="02010609030101010101" pitchFamily="49" charset="-122"/>
                <a:ea typeface="楷体_GB2312" panose="02010609030101010101" pitchFamily="49" charset="-122"/>
              </a:rPr>
              <a:t>的时间安排</a:t>
            </a:r>
            <a:r>
              <a:rPr lang="en-US" altLang="zh-CN" sz="2400">
                <a:latin typeface="楷体_GB2312" panose="02010609030101010101" pitchFamily="49" charset="-122"/>
                <a:ea typeface="楷体_GB2312" panose="02010609030101010101" pitchFamily="49" charset="-122"/>
              </a:rPr>
              <a:t>n</a:t>
            </a:r>
            <a:r>
              <a:rPr lang="zh-CN" altLang="en-US" sz="2400">
                <a:latin typeface="楷体_GB2312" panose="02010609030101010101" pitchFamily="49" charset="-122"/>
                <a:ea typeface="楷体_GB2312" panose="02010609030101010101" pitchFamily="49" charset="-122"/>
              </a:rPr>
              <a:t>个活动，使最多的活动能相容地使用公共资源。如果所给出的活动未按非减序排列，可以用</a:t>
            </a:r>
            <a:r>
              <a:rPr lang="en-US" altLang="zh-CN" sz="2400" b="1">
                <a:solidFill>
                  <a:schemeClr val="accent2"/>
                </a:solidFill>
                <a:latin typeface="楷体_GB2312" panose="02010609030101010101" pitchFamily="49" charset="-122"/>
                <a:ea typeface="楷体_GB2312" panose="02010609030101010101" pitchFamily="49" charset="-122"/>
              </a:rPr>
              <a:t>O(nlogn)</a:t>
            </a:r>
            <a:r>
              <a:rPr lang="zh-CN" altLang="en-US" sz="2400">
                <a:latin typeface="楷体_GB2312" panose="02010609030101010101" pitchFamily="49" charset="-122"/>
                <a:ea typeface="楷体_GB2312" panose="02010609030101010101" pitchFamily="49" charset="-122"/>
              </a:rPr>
              <a:t>的时间重排。 </a:t>
            </a:r>
          </a:p>
        </p:txBody>
      </p:sp>
    </p:spTree>
  </p:cSld>
  <p:clrMapOvr>
    <a:masterClrMapping/>
  </p:clrMapOvr>
  <p:transition>
    <p:random/>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6">
            <a:extLst>
              <a:ext uri="{FF2B5EF4-FFF2-40B4-BE49-F238E27FC236}">
                <a16:creationId xmlns:a16="http://schemas.microsoft.com/office/drawing/2014/main" id="{DF1140CD-19CB-40E0-889E-F95F1FD39C31}"/>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F1451951-2B24-417A-8CBA-9517DB270134}" type="slidenum">
              <a:rPr lang="zh-CN" altLang="en-US">
                <a:solidFill>
                  <a:schemeClr val="tx1"/>
                </a:solidFill>
                <a:latin typeface="Times New Roman" panose="02020603050405020304" pitchFamily="18" charset="0"/>
                <a:ea typeface="宋体" panose="02010600030101010101" pitchFamily="2" charset="-122"/>
              </a:rPr>
              <a:pPr eaLnBrk="1" hangingPunct="1"/>
              <a:t>133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98659" name="Rectangle 2">
            <a:extLst>
              <a:ext uri="{FF2B5EF4-FFF2-40B4-BE49-F238E27FC236}">
                <a16:creationId xmlns:a16="http://schemas.microsoft.com/office/drawing/2014/main" id="{704F332D-0C25-4BE5-BB75-91879873790E}"/>
              </a:ext>
            </a:extLst>
          </p:cNvPr>
          <p:cNvSpPr>
            <a:spLocks noGrp="1" noChangeArrowheads="1"/>
          </p:cNvSpPr>
          <p:nvPr>
            <p:ph type="title"/>
          </p:nvPr>
        </p:nvSpPr>
        <p:spPr/>
        <p:txBody>
          <a:bodyPr/>
          <a:lstStyle/>
          <a:p>
            <a:pPr eaLnBrk="1" hangingPunct="1"/>
            <a:r>
              <a:rPr lang="en-US" altLang="zh-CN" sz="4000">
                <a:latin typeface="黑体" panose="02010609060101010101" pitchFamily="49" charset="-122"/>
                <a:ea typeface="黑体" panose="02010609060101010101" pitchFamily="49" charset="-122"/>
              </a:rPr>
              <a:t>4.1 </a:t>
            </a:r>
            <a:r>
              <a:rPr lang="zh-CN" altLang="en-US" sz="4000">
                <a:latin typeface="黑体" panose="02010609060101010101" pitchFamily="49" charset="-122"/>
                <a:ea typeface="黑体" panose="02010609060101010101" pitchFamily="49" charset="-122"/>
              </a:rPr>
              <a:t>活动安排问题</a:t>
            </a:r>
          </a:p>
        </p:txBody>
      </p:sp>
      <p:sp>
        <p:nvSpPr>
          <p:cNvPr id="198660" name="Rectangle 3">
            <a:extLst>
              <a:ext uri="{FF2B5EF4-FFF2-40B4-BE49-F238E27FC236}">
                <a16:creationId xmlns:a16="http://schemas.microsoft.com/office/drawing/2014/main" id="{81C0EF25-C186-451B-A27E-64B094604BB6}"/>
              </a:ext>
            </a:extLst>
          </p:cNvPr>
          <p:cNvSpPr>
            <a:spLocks noGrp="1" noChangeArrowheads="1"/>
          </p:cNvSpPr>
          <p:nvPr>
            <p:ph type="body" sz="half" idx="1"/>
          </p:nvPr>
        </p:nvSpPr>
        <p:spPr>
          <a:xfrm>
            <a:off x="250825" y="1916113"/>
            <a:ext cx="7558088" cy="1087437"/>
          </a:xfrm>
        </p:spPr>
        <p:txBody>
          <a:bodyPr/>
          <a:lstStyle/>
          <a:p>
            <a:pPr eaLnBrk="1" hangingPunct="1">
              <a:buFontTx/>
              <a:buNone/>
            </a:pPr>
            <a:r>
              <a:rPr lang="zh-CN" altLang="en-US" sz="2400">
                <a:latin typeface="楷体_GB2312" panose="02010609030101010101" pitchFamily="49" charset="-122"/>
                <a:ea typeface="楷体_GB2312" panose="02010609030101010101" pitchFamily="49" charset="-122"/>
              </a:rPr>
              <a:t>  </a:t>
            </a:r>
            <a:r>
              <a:rPr lang="zh-CN" altLang="en-US" sz="2400" b="1">
                <a:solidFill>
                  <a:schemeClr val="accent2"/>
                </a:solidFill>
                <a:latin typeface="楷体_GB2312" panose="02010609030101010101" pitchFamily="49" charset="-122"/>
                <a:ea typeface="楷体_GB2312" panose="02010609030101010101" pitchFamily="49" charset="-122"/>
              </a:rPr>
              <a:t>例：</a:t>
            </a:r>
            <a:r>
              <a:rPr lang="zh-CN" altLang="en-US" sz="2400">
                <a:latin typeface="楷体_GB2312" panose="02010609030101010101" pitchFamily="49" charset="-122"/>
                <a:ea typeface="楷体_GB2312" panose="02010609030101010101" pitchFamily="49" charset="-122"/>
              </a:rPr>
              <a:t>设待安排的</a:t>
            </a:r>
            <a:r>
              <a:rPr lang="en-US" altLang="zh-CN" sz="2400">
                <a:latin typeface="楷体_GB2312" panose="02010609030101010101" pitchFamily="49" charset="-122"/>
                <a:ea typeface="楷体_GB2312" panose="02010609030101010101" pitchFamily="49" charset="-122"/>
              </a:rPr>
              <a:t>11</a:t>
            </a:r>
            <a:r>
              <a:rPr lang="zh-CN" altLang="en-US" sz="2400">
                <a:latin typeface="楷体_GB2312" panose="02010609030101010101" pitchFamily="49" charset="-122"/>
                <a:ea typeface="楷体_GB2312" panose="02010609030101010101" pitchFamily="49" charset="-122"/>
              </a:rPr>
              <a:t>个活动的开始时间和结束时间按结束时间的非减序排列如下：</a:t>
            </a:r>
          </a:p>
        </p:txBody>
      </p:sp>
      <p:graphicFrame>
        <p:nvGraphicFramePr>
          <p:cNvPr id="427012" name="Group 4">
            <a:extLst>
              <a:ext uri="{FF2B5EF4-FFF2-40B4-BE49-F238E27FC236}">
                <a16:creationId xmlns:a16="http://schemas.microsoft.com/office/drawing/2014/main" id="{2454E770-0681-497E-9DFF-0529E8C8E78B}"/>
              </a:ext>
            </a:extLst>
          </p:cNvPr>
          <p:cNvGraphicFramePr>
            <a:graphicFrameLocks noGrp="1"/>
          </p:cNvGraphicFramePr>
          <p:nvPr>
            <p:ph sz="half" idx="2"/>
          </p:nvPr>
        </p:nvGraphicFramePr>
        <p:xfrm>
          <a:off x="539750" y="3213100"/>
          <a:ext cx="7918450" cy="2163763"/>
        </p:xfrm>
        <a:graphic>
          <a:graphicData uri="http://schemas.openxmlformats.org/drawingml/2006/table">
            <a:tbl>
              <a:tblPr/>
              <a:tblGrid>
                <a:gridCol w="660400">
                  <a:extLst>
                    <a:ext uri="{9D8B030D-6E8A-4147-A177-3AD203B41FA5}">
                      <a16:colId xmlns:a16="http://schemas.microsoft.com/office/drawing/2014/main" val="2118981809"/>
                    </a:ext>
                  </a:extLst>
                </a:gridCol>
                <a:gridCol w="658813">
                  <a:extLst>
                    <a:ext uri="{9D8B030D-6E8A-4147-A177-3AD203B41FA5}">
                      <a16:colId xmlns:a16="http://schemas.microsoft.com/office/drawing/2014/main" val="776715583"/>
                    </a:ext>
                  </a:extLst>
                </a:gridCol>
                <a:gridCol w="660400">
                  <a:extLst>
                    <a:ext uri="{9D8B030D-6E8A-4147-A177-3AD203B41FA5}">
                      <a16:colId xmlns:a16="http://schemas.microsoft.com/office/drawing/2014/main" val="3326778701"/>
                    </a:ext>
                  </a:extLst>
                </a:gridCol>
                <a:gridCol w="660400">
                  <a:extLst>
                    <a:ext uri="{9D8B030D-6E8A-4147-A177-3AD203B41FA5}">
                      <a16:colId xmlns:a16="http://schemas.microsoft.com/office/drawing/2014/main" val="1365838755"/>
                    </a:ext>
                  </a:extLst>
                </a:gridCol>
                <a:gridCol w="658812">
                  <a:extLst>
                    <a:ext uri="{9D8B030D-6E8A-4147-A177-3AD203B41FA5}">
                      <a16:colId xmlns:a16="http://schemas.microsoft.com/office/drawing/2014/main" val="297111950"/>
                    </a:ext>
                  </a:extLst>
                </a:gridCol>
                <a:gridCol w="660400">
                  <a:extLst>
                    <a:ext uri="{9D8B030D-6E8A-4147-A177-3AD203B41FA5}">
                      <a16:colId xmlns:a16="http://schemas.microsoft.com/office/drawing/2014/main" val="3432006568"/>
                    </a:ext>
                  </a:extLst>
                </a:gridCol>
                <a:gridCol w="660400">
                  <a:extLst>
                    <a:ext uri="{9D8B030D-6E8A-4147-A177-3AD203B41FA5}">
                      <a16:colId xmlns:a16="http://schemas.microsoft.com/office/drawing/2014/main" val="1997523470"/>
                    </a:ext>
                  </a:extLst>
                </a:gridCol>
                <a:gridCol w="658813">
                  <a:extLst>
                    <a:ext uri="{9D8B030D-6E8A-4147-A177-3AD203B41FA5}">
                      <a16:colId xmlns:a16="http://schemas.microsoft.com/office/drawing/2014/main" val="4030203987"/>
                    </a:ext>
                  </a:extLst>
                </a:gridCol>
                <a:gridCol w="660400">
                  <a:extLst>
                    <a:ext uri="{9D8B030D-6E8A-4147-A177-3AD203B41FA5}">
                      <a16:colId xmlns:a16="http://schemas.microsoft.com/office/drawing/2014/main" val="3853827247"/>
                    </a:ext>
                  </a:extLst>
                </a:gridCol>
                <a:gridCol w="660400">
                  <a:extLst>
                    <a:ext uri="{9D8B030D-6E8A-4147-A177-3AD203B41FA5}">
                      <a16:colId xmlns:a16="http://schemas.microsoft.com/office/drawing/2014/main" val="3203191298"/>
                    </a:ext>
                  </a:extLst>
                </a:gridCol>
                <a:gridCol w="658812">
                  <a:extLst>
                    <a:ext uri="{9D8B030D-6E8A-4147-A177-3AD203B41FA5}">
                      <a16:colId xmlns:a16="http://schemas.microsoft.com/office/drawing/2014/main" val="523811890"/>
                    </a:ext>
                  </a:extLst>
                </a:gridCol>
                <a:gridCol w="660400">
                  <a:extLst>
                    <a:ext uri="{9D8B030D-6E8A-4147-A177-3AD203B41FA5}">
                      <a16:colId xmlns:a16="http://schemas.microsoft.com/office/drawing/2014/main" val="772633380"/>
                    </a:ext>
                  </a:extLst>
                </a:gridCol>
              </a:tblGrid>
              <a:tr h="720725">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1896856"/>
                  </a:ext>
                </a:extLst>
              </a:tr>
              <a:tr h="72231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2220792"/>
                  </a:ext>
                </a:extLst>
              </a:tr>
              <a:tr h="720725">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06935336"/>
                  </a:ext>
                </a:extLst>
              </a:tr>
            </a:tbl>
          </a:graphicData>
        </a:graphic>
      </p:graphicFrame>
    </p:spTree>
  </p:cSld>
  <p:clrMapOvr>
    <a:masterClrMapping/>
  </p:clrMapOvr>
  <p:transition>
    <p:random/>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a:extLst>
              <a:ext uri="{FF2B5EF4-FFF2-40B4-BE49-F238E27FC236}">
                <a16:creationId xmlns:a16="http://schemas.microsoft.com/office/drawing/2014/main" id="{DCCBBF83-590A-4530-A8FB-F94A314DB9A4}"/>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C98362E3-D354-414C-928F-9620699B3FBC}" type="slidenum">
              <a:rPr lang="zh-CN" altLang="en-US">
                <a:solidFill>
                  <a:schemeClr val="tx1"/>
                </a:solidFill>
                <a:latin typeface="Times New Roman" panose="02020603050405020304" pitchFamily="18" charset="0"/>
                <a:ea typeface="宋体" panose="02010600030101010101" pitchFamily="2" charset="-122"/>
              </a:rPr>
              <a:pPr eaLnBrk="1" hangingPunct="1"/>
              <a:t>134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99683" name="Rectangle 2">
            <a:extLst>
              <a:ext uri="{FF2B5EF4-FFF2-40B4-BE49-F238E27FC236}">
                <a16:creationId xmlns:a16="http://schemas.microsoft.com/office/drawing/2014/main" id="{08F0EE95-5786-4C87-AA2A-9F2BECA3078A}"/>
              </a:ext>
            </a:extLst>
          </p:cNvPr>
          <p:cNvSpPr>
            <a:spLocks noGrp="1" noChangeArrowheads="1"/>
          </p:cNvSpPr>
          <p:nvPr>
            <p:ph type="title"/>
          </p:nvPr>
        </p:nvSpPr>
        <p:spPr/>
        <p:txBody>
          <a:bodyPr/>
          <a:lstStyle/>
          <a:p>
            <a:pPr eaLnBrk="1" hangingPunct="1"/>
            <a:r>
              <a:rPr lang="en-US" altLang="zh-CN" sz="3600">
                <a:latin typeface="黑体" panose="02010609060101010101" pitchFamily="49" charset="-122"/>
                <a:ea typeface="黑体" panose="02010609060101010101" pitchFamily="49" charset="-122"/>
              </a:rPr>
              <a:t>4.1 </a:t>
            </a:r>
            <a:r>
              <a:rPr lang="zh-CN" altLang="en-US" sz="3600">
                <a:latin typeface="黑体" panose="02010609060101010101" pitchFamily="49" charset="-122"/>
                <a:ea typeface="黑体" panose="02010609060101010101" pitchFamily="49" charset="-122"/>
              </a:rPr>
              <a:t>活动安排问题</a:t>
            </a:r>
            <a:br>
              <a:rPr lang="zh-CN" altLang="en-US" sz="3600">
                <a:latin typeface="黑体" panose="02010609060101010101" pitchFamily="49" charset="-122"/>
                <a:ea typeface="黑体" panose="02010609060101010101" pitchFamily="49" charset="-122"/>
              </a:rPr>
            </a:br>
            <a:endParaRPr lang="zh-CN" altLang="en-US" sz="3600">
              <a:latin typeface="黑体" panose="02010609060101010101" pitchFamily="49" charset="-122"/>
              <a:ea typeface="黑体" panose="02010609060101010101" pitchFamily="49" charset="-122"/>
            </a:endParaRPr>
          </a:p>
        </p:txBody>
      </p:sp>
      <p:pic>
        <p:nvPicPr>
          <p:cNvPr id="199684" name="Picture 3" descr="t41">
            <a:extLst>
              <a:ext uri="{FF2B5EF4-FFF2-40B4-BE49-F238E27FC236}">
                <a16:creationId xmlns:a16="http://schemas.microsoft.com/office/drawing/2014/main" id="{1A65E7C6-AA75-413D-886B-8A40E1DC3374}"/>
              </a:ext>
            </a:extLst>
          </p:cNvPr>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611188" y="1412875"/>
            <a:ext cx="3679825" cy="4827588"/>
          </a:xfrm>
          <a:noFill/>
        </p:spPr>
      </p:pic>
      <p:sp>
        <p:nvSpPr>
          <p:cNvPr id="199685" name="Rectangle 4">
            <a:extLst>
              <a:ext uri="{FF2B5EF4-FFF2-40B4-BE49-F238E27FC236}">
                <a16:creationId xmlns:a16="http://schemas.microsoft.com/office/drawing/2014/main" id="{952B5ABA-13E9-4093-829B-CC96652FD462}"/>
              </a:ext>
            </a:extLst>
          </p:cNvPr>
          <p:cNvSpPr>
            <a:spLocks noGrp="1" noChangeArrowheads="1"/>
          </p:cNvSpPr>
          <p:nvPr>
            <p:ph type="body" sz="half" idx="2"/>
          </p:nvPr>
        </p:nvSpPr>
        <p:spPr>
          <a:xfrm>
            <a:off x="4716463" y="1844675"/>
            <a:ext cx="3810000" cy="4114800"/>
          </a:xfrm>
        </p:spPr>
        <p:txBody>
          <a:bodyPr/>
          <a:lstStyle/>
          <a:p>
            <a:pPr eaLnBrk="1" hangingPunct="1">
              <a:buFontTx/>
              <a:buNone/>
            </a:pPr>
            <a:r>
              <a:rPr lang="zh-CN" altLang="en-US" sz="2800">
                <a:latin typeface="楷体_GB2312" panose="02010609030101010101" pitchFamily="49" charset="-122"/>
                <a:ea typeface="楷体_GB2312" panose="02010609030101010101" pitchFamily="49" charset="-122"/>
              </a:rPr>
              <a:t>  </a:t>
            </a:r>
            <a:r>
              <a:rPr lang="zh-CN" altLang="en-US" sz="2400" b="1">
                <a:solidFill>
                  <a:schemeClr val="accent2"/>
                </a:solidFill>
                <a:latin typeface="楷体_GB2312" panose="02010609030101010101" pitchFamily="49" charset="-122"/>
                <a:ea typeface="楷体_GB2312" panose="02010609030101010101" pitchFamily="49" charset="-122"/>
              </a:rPr>
              <a:t>算法</a:t>
            </a:r>
            <a:r>
              <a:rPr lang="en-US" altLang="zh-CN" sz="2400" b="1">
                <a:solidFill>
                  <a:schemeClr val="accent2"/>
                </a:solidFill>
                <a:latin typeface="楷体_GB2312" panose="02010609030101010101" pitchFamily="49" charset="-122"/>
                <a:ea typeface="楷体_GB2312" panose="02010609030101010101" pitchFamily="49" charset="-122"/>
              </a:rPr>
              <a:t>greedySelector </a:t>
            </a:r>
            <a:r>
              <a:rPr lang="zh-CN" altLang="en-US" sz="2400" b="1">
                <a:solidFill>
                  <a:schemeClr val="accent2"/>
                </a:solidFill>
                <a:latin typeface="楷体_GB2312" panose="02010609030101010101" pitchFamily="49" charset="-122"/>
                <a:ea typeface="楷体_GB2312" panose="02010609030101010101" pitchFamily="49" charset="-122"/>
              </a:rPr>
              <a:t>的计算过程</a:t>
            </a:r>
            <a:r>
              <a:rPr lang="zh-CN" altLang="en-US" sz="2400">
                <a:latin typeface="楷体_GB2312" panose="02010609030101010101" pitchFamily="49" charset="-122"/>
                <a:ea typeface="楷体_GB2312" panose="02010609030101010101" pitchFamily="49" charset="-122"/>
              </a:rPr>
              <a:t>如左图所示。图中每行相应于算法的一次迭代。阴影长条表示的活动是已选入集合</a:t>
            </a:r>
            <a:r>
              <a:rPr lang="en-US" altLang="zh-CN" sz="2400">
                <a:latin typeface="楷体_GB2312" panose="02010609030101010101" pitchFamily="49" charset="-122"/>
                <a:ea typeface="楷体_GB2312" panose="02010609030101010101" pitchFamily="49" charset="-122"/>
              </a:rPr>
              <a:t>A</a:t>
            </a:r>
            <a:r>
              <a:rPr lang="zh-CN" altLang="en-US" sz="2400">
                <a:latin typeface="楷体_GB2312" panose="02010609030101010101" pitchFamily="49" charset="-122"/>
                <a:ea typeface="楷体_GB2312" panose="02010609030101010101" pitchFamily="49" charset="-122"/>
              </a:rPr>
              <a:t>的活动，而空白长条表示的活动是当前正在检查相容性的活动。</a:t>
            </a:r>
          </a:p>
        </p:txBody>
      </p:sp>
    </p:spTree>
  </p:cSld>
  <p:clrMapOvr>
    <a:masterClrMapping/>
  </p:clrMapOvr>
  <p:transition>
    <p:random/>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A4FB485E-FE92-401D-AE1D-F87E0EEC5B1C}"/>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66D81F8C-4219-4379-9708-8ABAEADE6305}" type="slidenum">
              <a:rPr lang="zh-CN" altLang="en-US">
                <a:solidFill>
                  <a:schemeClr val="tx1"/>
                </a:solidFill>
                <a:latin typeface="Times New Roman" panose="02020603050405020304" pitchFamily="18" charset="0"/>
                <a:ea typeface="宋体" panose="02010600030101010101" pitchFamily="2" charset="-122"/>
              </a:rPr>
              <a:pPr eaLnBrk="1" hangingPunct="1"/>
              <a:t>135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00707" name="Rectangle 2">
            <a:extLst>
              <a:ext uri="{FF2B5EF4-FFF2-40B4-BE49-F238E27FC236}">
                <a16:creationId xmlns:a16="http://schemas.microsoft.com/office/drawing/2014/main" id="{9B66B949-3DDB-4C1F-934B-B02F2092D63D}"/>
              </a:ext>
            </a:extLst>
          </p:cNvPr>
          <p:cNvSpPr>
            <a:spLocks noGrp="1" noChangeArrowheads="1"/>
          </p:cNvSpPr>
          <p:nvPr>
            <p:ph type="title"/>
          </p:nvPr>
        </p:nvSpPr>
        <p:spPr/>
        <p:txBody>
          <a:bodyPr/>
          <a:lstStyle/>
          <a:p>
            <a:pPr eaLnBrk="1" hangingPunct="1"/>
            <a:r>
              <a:rPr lang="en-US" altLang="zh-CN" sz="4000">
                <a:latin typeface="黑体" panose="02010609060101010101" pitchFamily="49" charset="-122"/>
                <a:ea typeface="黑体" panose="02010609060101010101" pitchFamily="49" charset="-122"/>
              </a:rPr>
              <a:t>4.1 </a:t>
            </a:r>
            <a:r>
              <a:rPr lang="zh-CN" altLang="en-US" sz="4000">
                <a:latin typeface="黑体" panose="02010609060101010101" pitchFamily="49" charset="-122"/>
                <a:ea typeface="黑体" panose="02010609060101010101" pitchFamily="49" charset="-122"/>
              </a:rPr>
              <a:t>活动安排问题</a:t>
            </a:r>
          </a:p>
        </p:txBody>
      </p:sp>
      <p:sp>
        <p:nvSpPr>
          <p:cNvPr id="200708" name="Rectangle 3">
            <a:extLst>
              <a:ext uri="{FF2B5EF4-FFF2-40B4-BE49-F238E27FC236}">
                <a16:creationId xmlns:a16="http://schemas.microsoft.com/office/drawing/2014/main" id="{A5F0721D-C16B-458C-B452-F78950548EF2}"/>
              </a:ext>
            </a:extLst>
          </p:cNvPr>
          <p:cNvSpPr>
            <a:spLocks noGrp="1" noChangeArrowheads="1"/>
          </p:cNvSpPr>
          <p:nvPr>
            <p:ph type="body" idx="1"/>
          </p:nvPr>
        </p:nvSpPr>
        <p:spPr/>
        <p:txBody>
          <a:bodyPr/>
          <a:lstStyle/>
          <a:p>
            <a:pPr eaLnBrk="1" hangingPunct="1">
              <a:buFontTx/>
              <a:buNone/>
            </a:pPr>
            <a:r>
              <a:rPr lang="zh-CN" altLang="en-US">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若被检查的活动</a:t>
            </a:r>
            <a:r>
              <a:rPr lang="en-US" altLang="zh-CN" sz="2400">
                <a:latin typeface="楷体_GB2312" panose="02010609030101010101" pitchFamily="49" charset="-122"/>
                <a:ea typeface="楷体_GB2312" panose="02010609030101010101" pitchFamily="49" charset="-122"/>
              </a:rPr>
              <a:t>i</a:t>
            </a:r>
            <a:r>
              <a:rPr lang="zh-CN" altLang="en-US" sz="2400">
                <a:latin typeface="楷体_GB2312" panose="02010609030101010101" pitchFamily="49" charset="-122"/>
                <a:ea typeface="楷体_GB2312" panose="02010609030101010101" pitchFamily="49" charset="-122"/>
              </a:rPr>
              <a:t>的开始时间</a:t>
            </a:r>
            <a:r>
              <a:rPr lang="en-US" altLang="zh-CN" sz="2400">
                <a:latin typeface="楷体_GB2312" panose="02010609030101010101" pitchFamily="49" charset="-122"/>
                <a:ea typeface="楷体_GB2312" panose="02010609030101010101" pitchFamily="49" charset="-122"/>
              </a:rPr>
              <a:t>Si</a:t>
            </a:r>
            <a:r>
              <a:rPr lang="zh-CN" altLang="en-US" sz="2400">
                <a:latin typeface="楷体_GB2312" panose="02010609030101010101" pitchFamily="49" charset="-122"/>
                <a:ea typeface="楷体_GB2312" panose="02010609030101010101" pitchFamily="49" charset="-122"/>
              </a:rPr>
              <a:t>小于最近选择的活动</a:t>
            </a:r>
            <a:r>
              <a:rPr lang="en-US" altLang="zh-CN" sz="2400">
                <a:latin typeface="楷体_GB2312" panose="02010609030101010101" pitchFamily="49" charset="-122"/>
                <a:ea typeface="楷体_GB2312" panose="02010609030101010101" pitchFamily="49" charset="-122"/>
              </a:rPr>
              <a:t>j</a:t>
            </a:r>
            <a:r>
              <a:rPr lang="zh-CN" altLang="en-US" sz="2400">
                <a:latin typeface="楷体_GB2312" panose="02010609030101010101" pitchFamily="49" charset="-122"/>
                <a:ea typeface="楷体_GB2312" panose="02010609030101010101" pitchFamily="49" charset="-122"/>
              </a:rPr>
              <a:t>的结束时间</a:t>
            </a:r>
            <a:r>
              <a:rPr lang="en-US" altLang="zh-CN" sz="2400">
                <a:latin typeface="楷体_GB2312" panose="02010609030101010101" pitchFamily="49" charset="-122"/>
                <a:ea typeface="楷体_GB2312" panose="02010609030101010101" pitchFamily="49" charset="-122"/>
              </a:rPr>
              <a:t>fi</a:t>
            </a:r>
            <a:r>
              <a:rPr lang="zh-CN" altLang="en-US" sz="2400">
                <a:latin typeface="楷体_GB2312" panose="02010609030101010101" pitchFamily="49" charset="-122"/>
                <a:ea typeface="楷体_GB2312" panose="02010609030101010101" pitchFamily="49" charset="-122"/>
              </a:rPr>
              <a:t>，则不选择活动</a:t>
            </a:r>
            <a:r>
              <a:rPr lang="en-US" altLang="zh-CN" sz="2400">
                <a:latin typeface="楷体_GB2312" panose="02010609030101010101" pitchFamily="49" charset="-122"/>
                <a:ea typeface="楷体_GB2312" panose="02010609030101010101" pitchFamily="49" charset="-122"/>
              </a:rPr>
              <a:t>i</a:t>
            </a:r>
            <a:r>
              <a:rPr lang="zh-CN" altLang="en-US" sz="2400">
                <a:latin typeface="楷体_GB2312" panose="02010609030101010101" pitchFamily="49" charset="-122"/>
                <a:ea typeface="楷体_GB2312" panose="02010609030101010101" pitchFamily="49" charset="-122"/>
              </a:rPr>
              <a:t>，否则选择活动</a:t>
            </a:r>
            <a:r>
              <a:rPr lang="en-US" altLang="zh-CN" sz="2400">
                <a:latin typeface="楷体_GB2312" panose="02010609030101010101" pitchFamily="49" charset="-122"/>
                <a:ea typeface="楷体_GB2312" panose="02010609030101010101" pitchFamily="49" charset="-122"/>
              </a:rPr>
              <a:t>i</a:t>
            </a:r>
            <a:r>
              <a:rPr lang="zh-CN" altLang="en-US" sz="2400">
                <a:latin typeface="楷体_GB2312" panose="02010609030101010101" pitchFamily="49" charset="-122"/>
                <a:ea typeface="楷体_GB2312" panose="02010609030101010101" pitchFamily="49" charset="-122"/>
              </a:rPr>
              <a:t>加入集合</a:t>
            </a:r>
            <a:r>
              <a:rPr lang="en-US" altLang="zh-CN" sz="2400">
                <a:latin typeface="楷体_GB2312" panose="02010609030101010101" pitchFamily="49" charset="-122"/>
                <a:ea typeface="楷体_GB2312" panose="02010609030101010101" pitchFamily="49" charset="-122"/>
              </a:rPr>
              <a:t>A</a:t>
            </a:r>
            <a:r>
              <a:rPr lang="zh-CN" altLang="en-US" sz="2400">
                <a:latin typeface="楷体_GB2312" panose="02010609030101010101" pitchFamily="49" charset="-122"/>
                <a:ea typeface="楷体_GB2312" panose="02010609030101010101" pitchFamily="49" charset="-122"/>
              </a:rPr>
              <a:t>中。</a:t>
            </a:r>
            <a:r>
              <a:rPr lang="zh-CN" altLang="en-US" sz="2400"/>
              <a:t> </a:t>
            </a:r>
            <a:endParaRPr lang="zh-CN" altLang="en-US" sz="2400">
              <a:latin typeface="楷体_GB2312" panose="02010609030101010101" pitchFamily="49" charset="-122"/>
              <a:ea typeface="楷体_GB2312" panose="02010609030101010101" pitchFamily="49" charset="-122"/>
            </a:endParaRPr>
          </a:p>
          <a:p>
            <a:pPr eaLnBrk="1" hangingPunct="1">
              <a:buFontTx/>
              <a:buNone/>
            </a:pPr>
            <a:r>
              <a:rPr lang="zh-CN" altLang="en-US" sz="2400">
                <a:latin typeface="楷体_GB2312" panose="02010609030101010101" pitchFamily="49" charset="-122"/>
                <a:ea typeface="楷体_GB2312" panose="02010609030101010101" pitchFamily="49" charset="-122"/>
              </a:rPr>
              <a:t>  	 	贪心算法并不总能求得问题的</a:t>
            </a:r>
            <a:r>
              <a:rPr lang="zh-CN" altLang="en-US" sz="2400" b="1">
                <a:solidFill>
                  <a:schemeClr val="accent2"/>
                </a:solidFill>
                <a:latin typeface="楷体_GB2312" panose="02010609030101010101" pitchFamily="49" charset="-122"/>
                <a:ea typeface="楷体_GB2312" panose="02010609030101010101" pitchFamily="49" charset="-122"/>
              </a:rPr>
              <a:t>整体最优解</a:t>
            </a:r>
            <a:r>
              <a:rPr lang="zh-CN" altLang="en-US" sz="2400">
                <a:latin typeface="楷体_GB2312" panose="02010609030101010101" pitchFamily="49" charset="-122"/>
                <a:ea typeface="楷体_GB2312" panose="02010609030101010101" pitchFamily="49" charset="-122"/>
              </a:rPr>
              <a:t>。但对于活动安排问题，贪心算法</a:t>
            </a:r>
            <a:r>
              <a:rPr lang="en-US" altLang="zh-CN" sz="2400">
                <a:latin typeface="楷体_GB2312" panose="02010609030101010101" pitchFamily="49" charset="-122"/>
                <a:ea typeface="楷体_GB2312" panose="02010609030101010101" pitchFamily="49" charset="-122"/>
              </a:rPr>
              <a:t>greedySelector</a:t>
            </a:r>
            <a:r>
              <a:rPr lang="zh-CN" altLang="en-US" sz="2400">
                <a:latin typeface="楷体_GB2312" panose="02010609030101010101" pitchFamily="49" charset="-122"/>
                <a:ea typeface="楷体_GB2312" panose="02010609030101010101" pitchFamily="49" charset="-122"/>
              </a:rPr>
              <a:t>却总能求得的整体最优解，即它最终所确定的相容活动集合</a:t>
            </a:r>
            <a:r>
              <a:rPr lang="en-US" altLang="zh-CN" sz="2400">
                <a:latin typeface="楷体_GB2312" panose="02010609030101010101" pitchFamily="49" charset="-122"/>
                <a:ea typeface="楷体_GB2312" panose="02010609030101010101" pitchFamily="49" charset="-122"/>
              </a:rPr>
              <a:t>A</a:t>
            </a:r>
            <a:r>
              <a:rPr lang="zh-CN" altLang="en-US" sz="2400">
                <a:latin typeface="楷体_GB2312" panose="02010609030101010101" pitchFamily="49" charset="-122"/>
                <a:ea typeface="楷体_GB2312" panose="02010609030101010101" pitchFamily="49" charset="-122"/>
              </a:rPr>
              <a:t>的规模最大。这个结论可以用数学归纳法证明。</a:t>
            </a:r>
          </a:p>
          <a:p>
            <a:pPr eaLnBrk="1" hangingPunct="1">
              <a:buFontTx/>
              <a:buNone/>
            </a:pPr>
            <a:endParaRPr lang="zh-CN" altLang="en-US" sz="2400">
              <a:latin typeface="楷体_GB2312" panose="02010609030101010101" pitchFamily="49" charset="-122"/>
              <a:ea typeface="楷体_GB2312" panose="02010609030101010101" pitchFamily="49" charset="-122"/>
            </a:endParaRPr>
          </a:p>
        </p:txBody>
      </p:sp>
    </p:spTree>
  </p:cSld>
  <p:clrMapOvr>
    <a:masterClrMapping/>
  </p:clrMapOvr>
  <p:transition>
    <p:random/>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A5BE1096-3D06-46A7-AD1E-1CDF1AFE98E6}"/>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5ADA3BE9-F1E6-4529-913C-2985FF08F4A8}" type="slidenum">
              <a:rPr lang="zh-CN" altLang="en-US">
                <a:solidFill>
                  <a:schemeClr val="tx1"/>
                </a:solidFill>
                <a:latin typeface="Times New Roman" panose="02020603050405020304" pitchFamily="18" charset="0"/>
                <a:ea typeface="宋体" panose="02010600030101010101" pitchFamily="2" charset="-122"/>
              </a:rPr>
              <a:pPr eaLnBrk="1" hangingPunct="1"/>
              <a:t>136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01731" name="Rectangle 2">
            <a:extLst>
              <a:ext uri="{FF2B5EF4-FFF2-40B4-BE49-F238E27FC236}">
                <a16:creationId xmlns:a16="http://schemas.microsoft.com/office/drawing/2014/main" id="{4877FA68-794E-4D35-8D43-DD9B55952460}"/>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4.2 </a:t>
            </a:r>
            <a:r>
              <a:rPr lang="zh-CN" altLang="en-US">
                <a:latin typeface="黑体" panose="02010609060101010101" pitchFamily="49" charset="-122"/>
                <a:ea typeface="黑体" panose="02010609060101010101" pitchFamily="49" charset="-122"/>
              </a:rPr>
              <a:t>贪心算法的基本要素</a:t>
            </a:r>
          </a:p>
        </p:txBody>
      </p:sp>
      <p:sp>
        <p:nvSpPr>
          <p:cNvPr id="201732" name="Rectangle 3">
            <a:extLst>
              <a:ext uri="{FF2B5EF4-FFF2-40B4-BE49-F238E27FC236}">
                <a16:creationId xmlns:a16="http://schemas.microsoft.com/office/drawing/2014/main" id="{EF225E6F-17E0-4D63-ADF4-0058A73FF8E6}"/>
              </a:ext>
            </a:extLst>
          </p:cNvPr>
          <p:cNvSpPr>
            <a:spLocks noGrp="1" noChangeArrowheads="1"/>
          </p:cNvSpPr>
          <p:nvPr>
            <p:ph type="body" idx="1"/>
          </p:nvPr>
        </p:nvSpPr>
        <p:spPr/>
        <p:txBody>
          <a:bodyPr/>
          <a:lstStyle/>
          <a:p>
            <a:pPr eaLnBrk="1" hangingPunct="1">
              <a:buFontTx/>
              <a:buNone/>
            </a:pPr>
            <a:r>
              <a:rPr lang="zh-CN" altLang="en-US">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本节着重讨论可以用贪心算法求解的问题的一般特征。 </a:t>
            </a:r>
          </a:p>
          <a:p>
            <a:pPr eaLnBrk="1" hangingPunct="1">
              <a:buFontTx/>
              <a:buNone/>
            </a:pPr>
            <a:r>
              <a:rPr lang="zh-CN" altLang="en-US" sz="2400">
                <a:latin typeface="楷体_GB2312" panose="02010609030101010101" pitchFamily="49" charset="-122"/>
                <a:ea typeface="楷体_GB2312" panose="02010609030101010101" pitchFamily="49" charset="-122"/>
              </a:rPr>
              <a:t>  	 	对于一个具体的问题，怎么知道是否可用贪心算法解此问题，以及能否得到问题的最优解呢</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这个问题很难给予肯定的回答。</a:t>
            </a:r>
          </a:p>
          <a:p>
            <a:pPr eaLnBrk="1" hangingPunct="1">
              <a:buFontTx/>
              <a:buNone/>
            </a:pPr>
            <a:r>
              <a:rPr lang="zh-CN" altLang="en-US" sz="2400">
                <a:latin typeface="楷体_GB2312" panose="02010609030101010101" pitchFamily="49" charset="-122"/>
                <a:ea typeface="楷体_GB2312" panose="02010609030101010101" pitchFamily="49" charset="-122"/>
              </a:rPr>
              <a:t>      但是，从许多可以用贪心算法求解的问题中看到这类问题一般具有</a:t>
            </a:r>
            <a:r>
              <a:rPr lang="en-US" altLang="zh-CN" sz="2400">
                <a:latin typeface="楷体_GB2312" panose="02010609030101010101" pitchFamily="49" charset="-122"/>
                <a:ea typeface="楷体_GB2312" panose="02010609030101010101" pitchFamily="49" charset="-122"/>
              </a:rPr>
              <a:t>2</a:t>
            </a:r>
            <a:r>
              <a:rPr lang="zh-CN" altLang="en-US" sz="2400">
                <a:latin typeface="楷体_GB2312" panose="02010609030101010101" pitchFamily="49" charset="-122"/>
                <a:ea typeface="楷体_GB2312" panose="02010609030101010101" pitchFamily="49" charset="-122"/>
              </a:rPr>
              <a:t>个重要的性质：</a:t>
            </a:r>
            <a:r>
              <a:rPr lang="zh-CN" altLang="en-US" sz="2400" b="1">
                <a:solidFill>
                  <a:schemeClr val="accent2"/>
                </a:solidFill>
                <a:latin typeface="楷体_GB2312" panose="02010609030101010101" pitchFamily="49" charset="-122"/>
                <a:ea typeface="楷体_GB2312" panose="02010609030101010101" pitchFamily="49" charset="-122"/>
              </a:rPr>
              <a:t>贪心选择性质</a:t>
            </a:r>
            <a:r>
              <a:rPr lang="zh-CN" altLang="en-US" sz="2400">
                <a:latin typeface="楷体_GB2312" panose="02010609030101010101" pitchFamily="49" charset="-122"/>
                <a:ea typeface="楷体_GB2312" panose="02010609030101010101" pitchFamily="49" charset="-122"/>
              </a:rPr>
              <a:t>和</a:t>
            </a:r>
            <a:r>
              <a:rPr lang="zh-CN" altLang="en-US" sz="2400" b="1">
                <a:solidFill>
                  <a:schemeClr val="accent2"/>
                </a:solidFill>
                <a:latin typeface="楷体_GB2312" panose="02010609030101010101" pitchFamily="49" charset="-122"/>
                <a:ea typeface="楷体_GB2312" panose="02010609030101010101" pitchFamily="49" charset="-122"/>
              </a:rPr>
              <a:t>最优子结构性质</a:t>
            </a:r>
            <a:r>
              <a:rPr lang="zh-CN" altLang="en-US" sz="2400">
                <a:latin typeface="楷体_GB2312" panose="02010609030101010101" pitchFamily="49" charset="-122"/>
                <a:ea typeface="楷体_GB2312" panose="02010609030101010101" pitchFamily="49" charset="-122"/>
              </a:rPr>
              <a:t>。</a:t>
            </a:r>
            <a:r>
              <a:rPr lang="zh-CN" altLang="en-US" sz="2400"/>
              <a:t> </a:t>
            </a:r>
          </a:p>
        </p:txBody>
      </p:sp>
    </p:spTree>
  </p:cSld>
  <p:clrMapOvr>
    <a:masterClrMapping/>
  </p:clrMapOvr>
  <p:transition>
    <p:random/>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B767FE2-03B0-41A5-AB98-166AD4EF24AF}"/>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72E4FDAE-50E8-4AD9-BC57-9FC24D447103}" type="slidenum">
              <a:rPr lang="zh-CN" altLang="en-US">
                <a:solidFill>
                  <a:schemeClr val="tx1"/>
                </a:solidFill>
                <a:latin typeface="Times New Roman" panose="02020603050405020304" pitchFamily="18" charset="0"/>
                <a:ea typeface="宋体" panose="02010600030101010101" pitchFamily="2" charset="-122"/>
              </a:rPr>
              <a:pPr eaLnBrk="1" hangingPunct="1"/>
              <a:t>137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02755" name="Rectangle 2">
            <a:extLst>
              <a:ext uri="{FF2B5EF4-FFF2-40B4-BE49-F238E27FC236}">
                <a16:creationId xmlns:a16="http://schemas.microsoft.com/office/drawing/2014/main" id="{B63FE0EE-413E-4559-B563-80DF8DF8A2E4}"/>
              </a:ext>
            </a:extLst>
          </p:cNvPr>
          <p:cNvSpPr>
            <a:spLocks noGrp="1" noChangeArrowheads="1"/>
          </p:cNvSpPr>
          <p:nvPr>
            <p:ph type="title"/>
          </p:nvPr>
        </p:nvSpPr>
        <p:spPr>
          <a:xfrm>
            <a:off x="755650" y="260350"/>
            <a:ext cx="7772400" cy="1143000"/>
          </a:xfrm>
        </p:spPr>
        <p:txBody>
          <a:bodyPr/>
          <a:lstStyle/>
          <a:p>
            <a:pPr eaLnBrk="1" hangingPunct="1"/>
            <a:r>
              <a:rPr lang="en-US" altLang="zh-CN">
                <a:latin typeface="黑体" panose="02010609060101010101" pitchFamily="49" charset="-122"/>
                <a:ea typeface="黑体" panose="02010609060101010101" pitchFamily="49" charset="-122"/>
              </a:rPr>
              <a:t>4.2 </a:t>
            </a:r>
            <a:r>
              <a:rPr lang="zh-CN" altLang="en-US">
                <a:latin typeface="黑体" panose="02010609060101010101" pitchFamily="49" charset="-122"/>
                <a:ea typeface="黑体" panose="02010609060101010101" pitchFamily="49" charset="-122"/>
              </a:rPr>
              <a:t>贪心算法的基本要素</a:t>
            </a:r>
          </a:p>
        </p:txBody>
      </p:sp>
      <p:sp>
        <p:nvSpPr>
          <p:cNvPr id="202756" name="Rectangle 3">
            <a:extLst>
              <a:ext uri="{FF2B5EF4-FFF2-40B4-BE49-F238E27FC236}">
                <a16:creationId xmlns:a16="http://schemas.microsoft.com/office/drawing/2014/main" id="{CE2ADE97-85E4-4F65-BD4A-9A1D7D4BE7B9}"/>
              </a:ext>
            </a:extLst>
          </p:cNvPr>
          <p:cNvSpPr>
            <a:spLocks noGrp="1" noChangeArrowheads="1"/>
          </p:cNvSpPr>
          <p:nvPr>
            <p:ph type="body" idx="1"/>
          </p:nvPr>
        </p:nvSpPr>
        <p:spPr>
          <a:xfrm>
            <a:off x="611188" y="1341438"/>
            <a:ext cx="7770812" cy="4830762"/>
          </a:xfrm>
        </p:spPr>
        <p:txBody>
          <a:bodyPr/>
          <a:lstStyle/>
          <a:p>
            <a:pPr eaLnBrk="1" hangingPunct="1">
              <a:lnSpc>
                <a:spcPct val="90000"/>
              </a:lnSpc>
              <a:buFontTx/>
              <a:buNone/>
            </a:pPr>
            <a:r>
              <a:rPr lang="en-US" altLang="zh-CN" b="1">
                <a:solidFill>
                  <a:srgbClr val="0000FF"/>
                </a:solidFill>
                <a:latin typeface="黑体" panose="02010609060101010101" pitchFamily="49" charset="-122"/>
                <a:ea typeface="黑体" panose="02010609060101010101" pitchFamily="49" charset="-122"/>
              </a:rPr>
              <a:t>1.</a:t>
            </a:r>
            <a:r>
              <a:rPr lang="zh-CN" altLang="en-US" b="1">
                <a:solidFill>
                  <a:srgbClr val="0000FF"/>
                </a:solidFill>
                <a:latin typeface="黑体" panose="02010609060101010101" pitchFamily="49" charset="-122"/>
                <a:ea typeface="黑体" panose="02010609060101010101" pitchFamily="49" charset="-122"/>
              </a:rPr>
              <a:t>贪心选择性质</a:t>
            </a:r>
          </a:p>
          <a:p>
            <a:pPr eaLnBrk="1" hangingPunct="1">
              <a:lnSpc>
                <a:spcPct val="90000"/>
              </a:lnSpc>
              <a:spcBef>
                <a:spcPct val="50000"/>
              </a:spcBef>
              <a:buFontTx/>
              <a:buNone/>
            </a:pPr>
            <a:r>
              <a:rPr kumimoji="0" lang="zh-CN" altLang="en-US" sz="2400">
                <a:solidFill>
                  <a:srgbClr val="000000"/>
                </a:solidFill>
                <a:latin typeface="楷体_GB2312" panose="02010609030101010101" pitchFamily="49" charset="-122"/>
                <a:ea typeface="楷体_GB2312" panose="02010609030101010101" pitchFamily="49" charset="-122"/>
              </a:rPr>
              <a:t>      所谓</a:t>
            </a:r>
            <a:r>
              <a:rPr kumimoji="0" lang="zh-CN" altLang="en-US" sz="2400" b="1">
                <a:solidFill>
                  <a:schemeClr val="accent2"/>
                </a:solidFill>
                <a:latin typeface="楷体_GB2312" panose="02010609030101010101" pitchFamily="49" charset="-122"/>
                <a:ea typeface="楷体_GB2312" panose="02010609030101010101" pitchFamily="49" charset="-122"/>
              </a:rPr>
              <a:t>贪心选择性质</a:t>
            </a:r>
            <a:r>
              <a:rPr kumimoji="0" lang="zh-CN" altLang="en-US" sz="2400">
                <a:solidFill>
                  <a:srgbClr val="000000"/>
                </a:solidFill>
                <a:latin typeface="楷体_GB2312" panose="02010609030101010101" pitchFamily="49" charset="-122"/>
                <a:ea typeface="楷体_GB2312" panose="02010609030101010101" pitchFamily="49" charset="-122"/>
              </a:rPr>
              <a:t>是指所求问题的</a:t>
            </a:r>
            <a:r>
              <a:rPr kumimoji="0" lang="zh-CN" altLang="en-US" sz="2400" b="1">
                <a:solidFill>
                  <a:schemeClr val="accent2"/>
                </a:solidFill>
                <a:latin typeface="楷体_GB2312" panose="02010609030101010101" pitchFamily="49" charset="-122"/>
                <a:ea typeface="楷体_GB2312" panose="02010609030101010101" pitchFamily="49" charset="-122"/>
              </a:rPr>
              <a:t>整体最优解</a:t>
            </a:r>
            <a:r>
              <a:rPr kumimoji="0" lang="zh-CN" altLang="en-US" sz="2400">
                <a:solidFill>
                  <a:srgbClr val="000000"/>
                </a:solidFill>
                <a:latin typeface="楷体_GB2312" panose="02010609030101010101" pitchFamily="49" charset="-122"/>
                <a:ea typeface="楷体_GB2312" panose="02010609030101010101" pitchFamily="49" charset="-122"/>
              </a:rPr>
              <a:t>可以通过一系列</a:t>
            </a:r>
            <a:r>
              <a:rPr kumimoji="0" lang="zh-CN" altLang="en-US" sz="2400" b="1">
                <a:solidFill>
                  <a:schemeClr val="accent2"/>
                </a:solidFill>
                <a:latin typeface="楷体_GB2312" panose="02010609030101010101" pitchFamily="49" charset="-122"/>
                <a:ea typeface="楷体_GB2312" panose="02010609030101010101" pitchFamily="49" charset="-122"/>
              </a:rPr>
              <a:t>局部最优</a:t>
            </a:r>
            <a:r>
              <a:rPr kumimoji="0" lang="zh-CN" altLang="en-US" sz="2400">
                <a:solidFill>
                  <a:srgbClr val="000000"/>
                </a:solidFill>
                <a:latin typeface="楷体_GB2312" panose="02010609030101010101" pitchFamily="49" charset="-122"/>
                <a:ea typeface="楷体_GB2312" panose="02010609030101010101" pitchFamily="49" charset="-122"/>
              </a:rPr>
              <a:t>的选择，即贪心选择来达到。这是贪心算法可行的第一个基本要素，也是贪心算法与动态规划算法的主要区别。</a:t>
            </a:r>
          </a:p>
          <a:p>
            <a:pPr eaLnBrk="1" hangingPunct="1">
              <a:lnSpc>
                <a:spcPct val="90000"/>
              </a:lnSpc>
              <a:spcBef>
                <a:spcPct val="50000"/>
              </a:spcBef>
              <a:buFontTx/>
              <a:buNone/>
            </a:pPr>
            <a:r>
              <a:rPr kumimoji="0" lang="zh-CN" altLang="en-US" sz="2400">
                <a:solidFill>
                  <a:srgbClr val="000000"/>
                </a:solidFill>
                <a:latin typeface="楷体_GB2312" panose="02010609030101010101" pitchFamily="49" charset="-122"/>
                <a:ea typeface="楷体_GB2312" panose="02010609030101010101" pitchFamily="49" charset="-122"/>
              </a:rPr>
              <a:t>      动态规划算法通常以</a:t>
            </a:r>
            <a:r>
              <a:rPr kumimoji="0" lang="zh-CN" altLang="en-US" sz="2400" b="1">
                <a:solidFill>
                  <a:schemeClr val="accent2"/>
                </a:solidFill>
                <a:latin typeface="楷体_GB2312" panose="02010609030101010101" pitchFamily="49" charset="-122"/>
                <a:ea typeface="楷体_GB2312" panose="02010609030101010101" pitchFamily="49" charset="-122"/>
              </a:rPr>
              <a:t>自底向上</a:t>
            </a:r>
            <a:r>
              <a:rPr kumimoji="0" lang="zh-CN" altLang="en-US" sz="2400">
                <a:solidFill>
                  <a:srgbClr val="000000"/>
                </a:solidFill>
                <a:latin typeface="楷体_GB2312" panose="02010609030101010101" pitchFamily="49" charset="-122"/>
                <a:ea typeface="楷体_GB2312" panose="02010609030101010101" pitchFamily="49" charset="-122"/>
              </a:rPr>
              <a:t>的方式解各子问题，而贪心算法则通常以</a:t>
            </a:r>
            <a:r>
              <a:rPr kumimoji="0" lang="zh-CN" altLang="en-US" sz="2400" b="1">
                <a:solidFill>
                  <a:schemeClr val="accent2"/>
                </a:solidFill>
                <a:latin typeface="楷体_GB2312" panose="02010609030101010101" pitchFamily="49" charset="-122"/>
                <a:ea typeface="楷体_GB2312" panose="02010609030101010101" pitchFamily="49" charset="-122"/>
              </a:rPr>
              <a:t>自顶向下</a:t>
            </a:r>
            <a:r>
              <a:rPr kumimoji="0" lang="zh-CN" altLang="en-US" sz="2400">
                <a:solidFill>
                  <a:srgbClr val="000000"/>
                </a:solidFill>
                <a:latin typeface="楷体_GB2312" panose="02010609030101010101" pitchFamily="49" charset="-122"/>
                <a:ea typeface="楷体_GB2312" panose="02010609030101010101" pitchFamily="49" charset="-122"/>
              </a:rPr>
              <a:t>的方式进行，以迭代的方式作出相继的贪心选择，每作一次贪心选择就将所求问题简化为规模更小的子问题。</a:t>
            </a:r>
            <a:r>
              <a:rPr kumimoji="0" lang="zh-CN" altLang="en-US" sz="2400">
                <a:solidFill>
                  <a:schemeClr val="accent2"/>
                </a:solidFill>
                <a:latin typeface="楷体_GB2312" panose="02010609030101010101" pitchFamily="49" charset="-122"/>
                <a:ea typeface="楷体_GB2312" panose="02010609030101010101" pitchFamily="49" charset="-122"/>
              </a:rPr>
              <a:t> </a:t>
            </a:r>
          </a:p>
          <a:p>
            <a:pPr eaLnBrk="1" hangingPunct="1">
              <a:lnSpc>
                <a:spcPct val="90000"/>
              </a:lnSpc>
              <a:spcBef>
                <a:spcPct val="50000"/>
              </a:spcBef>
              <a:buFontTx/>
              <a:buNone/>
            </a:pPr>
            <a:r>
              <a:rPr kumimoji="0" lang="zh-CN" altLang="en-US" sz="2400">
                <a:solidFill>
                  <a:schemeClr val="accent2"/>
                </a:solidFill>
                <a:latin typeface="楷体_GB2312" panose="02010609030101010101" pitchFamily="49" charset="-122"/>
                <a:ea typeface="楷体_GB2312" panose="02010609030101010101" pitchFamily="49" charset="-122"/>
              </a:rPr>
              <a:t>      </a:t>
            </a:r>
            <a:r>
              <a:rPr kumimoji="0" lang="zh-CN" altLang="en-US" sz="2400">
                <a:latin typeface="楷体_GB2312" panose="02010609030101010101" pitchFamily="49" charset="-122"/>
                <a:ea typeface="楷体_GB2312" panose="02010609030101010101" pitchFamily="49" charset="-122"/>
              </a:rPr>
              <a:t>对于一个具体问题，要确定它是否具有贪心选择性质，必须证明每一步所作的贪心选择最终导致问题的整体最优解。</a:t>
            </a:r>
          </a:p>
          <a:p>
            <a:pPr eaLnBrk="1" hangingPunct="1">
              <a:lnSpc>
                <a:spcPct val="90000"/>
              </a:lnSpc>
              <a:buFontTx/>
              <a:buNone/>
            </a:pPr>
            <a:endParaRPr lang="zh-CN" altLang="en-US" b="1">
              <a:solidFill>
                <a:srgbClr val="0000FF"/>
              </a:solidFill>
              <a:latin typeface="黑体" panose="02010609060101010101" pitchFamily="49" charset="-122"/>
              <a:ea typeface="黑体" panose="02010609060101010101" pitchFamily="49" charset="-122"/>
            </a:endParaRPr>
          </a:p>
        </p:txBody>
      </p:sp>
    </p:spTree>
  </p:cSld>
  <p:clrMapOvr>
    <a:masterClrMapping/>
  </p:clrMapOvr>
  <p:transition>
    <p:random/>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C883FCFF-42FA-4C57-8043-D0BFBDE55743}"/>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DE84386A-F0CD-4FD1-BA28-E8116D3D9FFC}" type="slidenum">
              <a:rPr lang="zh-CN" altLang="en-US">
                <a:solidFill>
                  <a:schemeClr val="tx1"/>
                </a:solidFill>
                <a:latin typeface="Times New Roman" panose="02020603050405020304" pitchFamily="18" charset="0"/>
                <a:ea typeface="宋体" panose="02010600030101010101" pitchFamily="2" charset="-122"/>
              </a:rPr>
              <a:pPr eaLnBrk="1" hangingPunct="1"/>
              <a:t>138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03779" name="Rectangle 2">
            <a:extLst>
              <a:ext uri="{FF2B5EF4-FFF2-40B4-BE49-F238E27FC236}">
                <a16:creationId xmlns:a16="http://schemas.microsoft.com/office/drawing/2014/main" id="{D093CBA3-4AD4-4EFB-8742-72B0767105DE}"/>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4.2 </a:t>
            </a:r>
            <a:r>
              <a:rPr lang="zh-CN" altLang="en-US">
                <a:latin typeface="黑体" panose="02010609060101010101" pitchFamily="49" charset="-122"/>
                <a:ea typeface="黑体" panose="02010609060101010101" pitchFamily="49" charset="-122"/>
              </a:rPr>
              <a:t>贪心算法的基本要素</a:t>
            </a:r>
          </a:p>
        </p:txBody>
      </p:sp>
      <p:sp>
        <p:nvSpPr>
          <p:cNvPr id="203780" name="Rectangle 3">
            <a:extLst>
              <a:ext uri="{FF2B5EF4-FFF2-40B4-BE49-F238E27FC236}">
                <a16:creationId xmlns:a16="http://schemas.microsoft.com/office/drawing/2014/main" id="{DB730CA6-9B34-4827-8DF1-FF9FE5E016A0}"/>
              </a:ext>
            </a:extLst>
          </p:cNvPr>
          <p:cNvSpPr>
            <a:spLocks noGrp="1" noChangeArrowheads="1"/>
          </p:cNvSpPr>
          <p:nvPr>
            <p:ph type="body" idx="1"/>
          </p:nvPr>
        </p:nvSpPr>
        <p:spPr>
          <a:xfrm>
            <a:off x="685800" y="1905000"/>
            <a:ext cx="7772400" cy="4764088"/>
          </a:xfrm>
        </p:spPr>
        <p:txBody>
          <a:bodyPr/>
          <a:lstStyle/>
          <a:p>
            <a:pPr eaLnBrk="1" hangingPunct="1">
              <a:spcBef>
                <a:spcPct val="50000"/>
              </a:spcBef>
              <a:buFontTx/>
              <a:buNone/>
            </a:pPr>
            <a:r>
              <a:rPr kumimoji="0" lang="en-US" altLang="zh-CN" b="1">
                <a:solidFill>
                  <a:schemeClr val="accent2"/>
                </a:solidFill>
                <a:latin typeface="黑体" panose="02010609060101010101" pitchFamily="49" charset="-122"/>
                <a:ea typeface="黑体" panose="02010609060101010101" pitchFamily="49" charset="-122"/>
              </a:rPr>
              <a:t>2.</a:t>
            </a:r>
            <a:r>
              <a:rPr kumimoji="0" lang="zh-CN" altLang="en-US" b="1">
                <a:solidFill>
                  <a:schemeClr val="accent2"/>
                </a:solidFill>
                <a:latin typeface="黑体" panose="02010609060101010101" pitchFamily="49" charset="-122"/>
                <a:ea typeface="黑体" panose="02010609060101010101" pitchFamily="49" charset="-122"/>
              </a:rPr>
              <a:t>最优子结构性质</a:t>
            </a:r>
          </a:p>
          <a:p>
            <a:pPr eaLnBrk="1" hangingPunct="1">
              <a:buFontTx/>
              <a:buNone/>
            </a:pPr>
            <a:r>
              <a:rPr lang="zh-CN" altLang="en-US"/>
              <a:t> </a:t>
            </a:r>
            <a:r>
              <a:rPr lang="zh-CN" altLang="en-US" sz="1000"/>
              <a:t> </a:t>
            </a:r>
            <a:r>
              <a:rPr lang="zh-CN" altLang="en-US" sz="2400">
                <a:latin typeface="楷体_GB2312" panose="02010609030101010101" pitchFamily="49" charset="-122"/>
                <a:ea typeface="楷体_GB2312" panose="02010609030101010101" pitchFamily="49" charset="-122"/>
              </a:rPr>
              <a:t>     </a:t>
            </a:r>
            <a:r>
              <a:rPr lang="zh-CN" altLang="en-US" sz="2800">
                <a:latin typeface="楷体_GB2312" panose="02010609030101010101" pitchFamily="49" charset="-122"/>
                <a:ea typeface="楷体_GB2312" panose="02010609030101010101" pitchFamily="49" charset="-122"/>
              </a:rPr>
              <a:t>当一个问题的最优解包含其子问题的最优解时，称此问题具有</a:t>
            </a:r>
            <a:r>
              <a:rPr lang="zh-CN" altLang="en-US" sz="2800" b="1">
                <a:solidFill>
                  <a:schemeClr val="accent2"/>
                </a:solidFill>
                <a:latin typeface="楷体_GB2312" panose="02010609030101010101" pitchFamily="49" charset="-122"/>
                <a:ea typeface="楷体_GB2312" panose="02010609030101010101" pitchFamily="49" charset="-122"/>
              </a:rPr>
              <a:t>最优子结构性质</a:t>
            </a:r>
            <a:r>
              <a:rPr lang="zh-CN" altLang="en-US" sz="2800">
                <a:latin typeface="楷体_GB2312" panose="02010609030101010101" pitchFamily="49" charset="-122"/>
                <a:ea typeface="楷体_GB2312" panose="02010609030101010101" pitchFamily="49" charset="-122"/>
              </a:rPr>
              <a:t>。问题的最优子结构性质是该问题可用动态规划算法或贪心算法求解的关键特征。 </a:t>
            </a:r>
          </a:p>
        </p:txBody>
      </p:sp>
    </p:spTree>
  </p:cSld>
  <p:clrMapOvr>
    <a:masterClrMapping/>
  </p:clrMapOvr>
  <p:transition>
    <p:random/>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3806C05B-6195-4F66-9AE9-7F8A02BDBFC8}"/>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FAE6F9C9-3CED-40B9-A3A6-9B97DEF9663D}" type="slidenum">
              <a:rPr lang="zh-CN" altLang="en-US">
                <a:solidFill>
                  <a:schemeClr val="tx1"/>
                </a:solidFill>
                <a:latin typeface="Times New Roman" panose="02020603050405020304" pitchFamily="18" charset="0"/>
                <a:ea typeface="宋体" panose="02010600030101010101" pitchFamily="2" charset="-122"/>
              </a:rPr>
              <a:pPr eaLnBrk="1" hangingPunct="1"/>
              <a:t>139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04803" name="Rectangle 2">
            <a:extLst>
              <a:ext uri="{FF2B5EF4-FFF2-40B4-BE49-F238E27FC236}">
                <a16:creationId xmlns:a16="http://schemas.microsoft.com/office/drawing/2014/main" id="{41434854-1D81-43BC-B092-737F2AD26E6A}"/>
              </a:ext>
            </a:extLst>
          </p:cNvPr>
          <p:cNvSpPr>
            <a:spLocks noGrp="1" noChangeArrowheads="1"/>
          </p:cNvSpPr>
          <p:nvPr>
            <p:ph type="title"/>
          </p:nvPr>
        </p:nvSpPr>
        <p:spPr>
          <a:xfrm>
            <a:off x="685800" y="476250"/>
            <a:ext cx="7772400" cy="1143000"/>
          </a:xfrm>
        </p:spPr>
        <p:txBody>
          <a:bodyPr/>
          <a:lstStyle/>
          <a:p>
            <a:pPr eaLnBrk="1" hangingPunct="1"/>
            <a:r>
              <a:rPr lang="en-US" altLang="zh-CN">
                <a:latin typeface="黑体" panose="02010609060101010101" pitchFamily="49" charset="-122"/>
                <a:ea typeface="黑体" panose="02010609060101010101" pitchFamily="49" charset="-122"/>
              </a:rPr>
              <a:t>4.2 </a:t>
            </a:r>
            <a:r>
              <a:rPr lang="zh-CN" altLang="en-US">
                <a:latin typeface="黑体" panose="02010609060101010101" pitchFamily="49" charset="-122"/>
                <a:ea typeface="黑体" panose="02010609060101010101" pitchFamily="49" charset="-122"/>
              </a:rPr>
              <a:t>贪心算法的基本要素</a:t>
            </a:r>
          </a:p>
        </p:txBody>
      </p:sp>
      <p:sp>
        <p:nvSpPr>
          <p:cNvPr id="204804" name="Rectangle 3">
            <a:extLst>
              <a:ext uri="{FF2B5EF4-FFF2-40B4-BE49-F238E27FC236}">
                <a16:creationId xmlns:a16="http://schemas.microsoft.com/office/drawing/2014/main" id="{D58023C2-7010-475D-878A-9B9AA8174778}"/>
              </a:ext>
            </a:extLst>
          </p:cNvPr>
          <p:cNvSpPr>
            <a:spLocks noGrp="1" noChangeArrowheads="1"/>
          </p:cNvSpPr>
          <p:nvPr>
            <p:ph type="body" idx="1"/>
          </p:nvPr>
        </p:nvSpPr>
        <p:spPr>
          <a:xfrm>
            <a:off x="609600" y="1676400"/>
            <a:ext cx="7772400" cy="4114800"/>
          </a:xfrm>
        </p:spPr>
        <p:txBody>
          <a:bodyPr/>
          <a:lstStyle/>
          <a:p>
            <a:pPr eaLnBrk="1" hangingPunct="1">
              <a:buFontTx/>
              <a:buNone/>
            </a:pPr>
            <a:r>
              <a:rPr kumimoji="0" lang="en-US" altLang="zh-CN">
                <a:solidFill>
                  <a:schemeClr val="accent2"/>
                </a:solidFill>
                <a:latin typeface="黑体" panose="02010609060101010101" pitchFamily="49" charset="-122"/>
                <a:ea typeface="黑体" panose="02010609060101010101" pitchFamily="49" charset="-122"/>
              </a:rPr>
              <a:t>3.</a:t>
            </a:r>
            <a:r>
              <a:rPr kumimoji="0" lang="zh-CN" altLang="en-US">
                <a:solidFill>
                  <a:schemeClr val="accent2"/>
                </a:solidFill>
                <a:latin typeface="黑体" panose="02010609060101010101" pitchFamily="49" charset="-122"/>
                <a:ea typeface="黑体" panose="02010609060101010101" pitchFamily="49" charset="-122"/>
              </a:rPr>
              <a:t>贪心算法与动态规划算法的差异</a:t>
            </a:r>
            <a:r>
              <a:rPr lang="zh-CN" altLang="en-US">
                <a:latin typeface="楷体_GB2312" panose="02010609030101010101" pitchFamily="49" charset="-122"/>
                <a:ea typeface="楷体_GB2312" panose="02010609030101010101" pitchFamily="49" charset="-122"/>
              </a:rPr>
              <a:t>	</a:t>
            </a:r>
          </a:p>
          <a:p>
            <a:pPr eaLnBrk="1" hangingPunct="1">
              <a:buFontTx/>
              <a:buNone/>
            </a:pPr>
            <a:r>
              <a:rPr lang="zh-CN" altLang="en-US" sz="2400">
                <a:latin typeface="楷体_GB2312" panose="02010609030101010101" pitchFamily="49" charset="-122"/>
                <a:ea typeface="楷体_GB2312" panose="02010609030101010101" pitchFamily="49" charset="-122"/>
              </a:rPr>
              <a:t>      贪心算法和动态规划算法都要求问题具有最优子结构性质，这是</a:t>
            </a:r>
            <a:r>
              <a:rPr lang="en-US" altLang="zh-CN" sz="2400">
                <a:latin typeface="楷体_GB2312" panose="02010609030101010101" pitchFamily="49" charset="-122"/>
                <a:ea typeface="楷体_GB2312" panose="02010609030101010101" pitchFamily="49" charset="-122"/>
              </a:rPr>
              <a:t>2</a:t>
            </a:r>
            <a:r>
              <a:rPr lang="zh-CN" altLang="en-US" sz="2400">
                <a:latin typeface="楷体_GB2312" panose="02010609030101010101" pitchFamily="49" charset="-122"/>
                <a:ea typeface="楷体_GB2312" panose="02010609030101010101" pitchFamily="49" charset="-122"/>
              </a:rPr>
              <a:t>类算法的一个共同点。但是，对于具有</a:t>
            </a:r>
            <a:r>
              <a:rPr lang="zh-CN" altLang="en-US" sz="2400" b="1">
                <a:solidFill>
                  <a:schemeClr val="accent2"/>
                </a:solidFill>
                <a:latin typeface="楷体_GB2312" panose="02010609030101010101" pitchFamily="49" charset="-122"/>
                <a:ea typeface="楷体_GB2312" panose="02010609030101010101" pitchFamily="49" charset="-122"/>
              </a:rPr>
              <a:t>最优子结构</a:t>
            </a:r>
            <a:r>
              <a:rPr lang="zh-CN" altLang="en-US" sz="2400">
                <a:latin typeface="楷体_GB2312" panose="02010609030101010101" pitchFamily="49" charset="-122"/>
                <a:ea typeface="楷体_GB2312" panose="02010609030101010101" pitchFamily="49" charset="-122"/>
              </a:rPr>
              <a:t>的问题应该选用贪心算法还是动态规划算法求解</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是否能用动态规划算法求解的问题也能用贪心算法求解</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下面研究</a:t>
            </a:r>
            <a:r>
              <a:rPr lang="en-US" altLang="zh-CN" sz="2400">
                <a:latin typeface="楷体_GB2312" panose="02010609030101010101" pitchFamily="49" charset="-122"/>
                <a:ea typeface="楷体_GB2312" panose="02010609030101010101" pitchFamily="49" charset="-122"/>
              </a:rPr>
              <a:t>2</a:t>
            </a:r>
            <a:r>
              <a:rPr lang="zh-CN" altLang="en-US" sz="2400">
                <a:latin typeface="楷体_GB2312" panose="02010609030101010101" pitchFamily="49" charset="-122"/>
                <a:ea typeface="楷体_GB2312" panose="02010609030101010101" pitchFamily="49" charset="-122"/>
              </a:rPr>
              <a:t>个经典的</a:t>
            </a:r>
            <a:r>
              <a:rPr lang="zh-CN" altLang="en-US" sz="2400" b="1">
                <a:solidFill>
                  <a:schemeClr val="accent2"/>
                </a:solidFill>
                <a:latin typeface="楷体_GB2312" panose="02010609030101010101" pitchFamily="49" charset="-122"/>
                <a:ea typeface="楷体_GB2312" panose="02010609030101010101" pitchFamily="49" charset="-122"/>
              </a:rPr>
              <a:t>组合优化问题</a:t>
            </a:r>
            <a:r>
              <a:rPr lang="zh-CN" altLang="en-US" sz="2400">
                <a:latin typeface="楷体_GB2312" panose="02010609030101010101" pitchFamily="49" charset="-122"/>
                <a:ea typeface="楷体_GB2312" panose="02010609030101010101" pitchFamily="49" charset="-122"/>
              </a:rPr>
              <a:t>，并以此说明贪心算法与动态规划算法的主要差别。</a:t>
            </a: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a:extLst>
              <a:ext uri="{FF2B5EF4-FFF2-40B4-BE49-F238E27FC236}">
                <a16:creationId xmlns:a16="http://schemas.microsoft.com/office/drawing/2014/main" id="{1CD3E430-815E-494A-BB3A-3458A588A2E0}"/>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709B2C8B-4718-47CA-9EFC-1A698363D640}" type="slidenum">
              <a:rPr lang="zh-CN" altLang="en-US">
                <a:solidFill>
                  <a:schemeClr val="tx1"/>
                </a:solidFill>
                <a:latin typeface="Times New Roman" panose="02020603050405020304" pitchFamily="18" charset="0"/>
                <a:ea typeface="宋体" panose="02010600030101010101" pitchFamily="2" charset="-122"/>
              </a:rPr>
              <a:pPr eaLnBrk="1" hangingPunct="1"/>
              <a:t>14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23907" name="Rectangle 2">
            <a:extLst>
              <a:ext uri="{FF2B5EF4-FFF2-40B4-BE49-F238E27FC236}">
                <a16:creationId xmlns:a16="http://schemas.microsoft.com/office/drawing/2014/main" id="{8F45068A-E51C-4DD7-B8CD-314531BC7C96}"/>
              </a:ext>
            </a:extLst>
          </p:cNvPr>
          <p:cNvSpPr>
            <a:spLocks noGrp="1" noChangeArrowheads="1"/>
          </p:cNvSpPr>
          <p:nvPr>
            <p:ph type="title"/>
          </p:nvPr>
        </p:nvSpPr>
        <p:spPr/>
        <p:txBody>
          <a:bodyPr/>
          <a:lstStyle/>
          <a:p>
            <a:pPr eaLnBrk="1" hangingPunct="1"/>
            <a:r>
              <a:rPr lang="zh-CN" altLang="en-US"/>
              <a:t>1.3	描述算法</a:t>
            </a:r>
          </a:p>
        </p:txBody>
      </p:sp>
      <p:sp>
        <p:nvSpPr>
          <p:cNvPr id="123908" name="Rectangle 3">
            <a:extLst>
              <a:ext uri="{FF2B5EF4-FFF2-40B4-BE49-F238E27FC236}">
                <a16:creationId xmlns:a16="http://schemas.microsoft.com/office/drawing/2014/main" id="{B57E7787-5114-4113-8E9B-DB724D6639FB}"/>
              </a:ext>
            </a:extLst>
          </p:cNvPr>
          <p:cNvSpPr>
            <a:spLocks noGrp="1" noChangeArrowheads="1"/>
          </p:cNvSpPr>
          <p:nvPr>
            <p:ph type="body" idx="1"/>
          </p:nvPr>
        </p:nvSpPr>
        <p:spPr>
          <a:xfrm>
            <a:off x="228600" y="1447800"/>
            <a:ext cx="6629400" cy="762000"/>
          </a:xfrm>
        </p:spPr>
        <p:txBody>
          <a:bodyPr/>
          <a:lstStyle/>
          <a:p>
            <a:pPr eaLnBrk="1" hangingPunct="1">
              <a:buFontTx/>
              <a:buNone/>
            </a:pPr>
            <a:r>
              <a:rPr kumimoji="0" lang="zh-CN" altLang="en-US" b="1">
                <a:solidFill>
                  <a:srgbClr val="0000FF"/>
                </a:solidFill>
                <a:latin typeface="黑体" panose="02010609060101010101" pitchFamily="49" charset="-122"/>
                <a:ea typeface="黑体" panose="02010609060101010101" pitchFamily="49" charset="-122"/>
              </a:rPr>
              <a:t>5.</a:t>
            </a:r>
            <a:r>
              <a:rPr kumimoji="0" lang="en-US" altLang="zh-CN" b="1">
                <a:solidFill>
                  <a:srgbClr val="0000FF"/>
                </a:solidFill>
                <a:latin typeface="黑体" panose="02010609060101010101" pitchFamily="49" charset="-122"/>
                <a:ea typeface="黑体" panose="02010609060101010101" pitchFamily="49" charset="-122"/>
              </a:rPr>
              <a:t>Java</a:t>
            </a:r>
            <a:r>
              <a:rPr kumimoji="0" lang="zh-CN" altLang="en-US" b="1">
                <a:solidFill>
                  <a:srgbClr val="0000FF"/>
                </a:solidFill>
                <a:latin typeface="黑体" panose="02010609060101010101" pitchFamily="49" charset="-122"/>
                <a:ea typeface="黑体" panose="02010609060101010101" pitchFamily="49" charset="-122"/>
              </a:rPr>
              <a:t>的类</a:t>
            </a:r>
          </a:p>
        </p:txBody>
      </p:sp>
      <p:sp>
        <p:nvSpPr>
          <p:cNvPr id="309252" name="Text Box 4">
            <a:extLst>
              <a:ext uri="{FF2B5EF4-FFF2-40B4-BE49-F238E27FC236}">
                <a16:creationId xmlns:a16="http://schemas.microsoft.com/office/drawing/2014/main" id="{709FEC8B-ADE9-46CE-B78E-D6AFDD61B757}"/>
              </a:ext>
            </a:extLst>
          </p:cNvPr>
          <p:cNvSpPr txBox="1">
            <a:spLocks noChangeArrowheads="1"/>
          </p:cNvSpPr>
          <p:nvPr/>
        </p:nvSpPr>
        <p:spPr bwMode="auto">
          <a:xfrm>
            <a:off x="838200" y="5008563"/>
            <a:ext cx="1873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(4)</a:t>
            </a:r>
            <a:r>
              <a:rPr lang="zh-CN" altLang="en-US" sz="2400" b="1">
                <a:solidFill>
                  <a:schemeClr val="tx1"/>
                </a:solidFill>
                <a:latin typeface="楷体_GB2312" panose="02010609030101010101" pitchFamily="49" charset="-122"/>
                <a:ea typeface="楷体_GB2312" panose="02010609030101010101" pitchFamily="49" charset="-122"/>
              </a:rPr>
              <a:t>访问修饰</a:t>
            </a:r>
            <a:endParaRPr lang="zh-CN" altLang="en-US" b="1">
              <a:solidFill>
                <a:schemeClr val="tx1"/>
              </a:solidFill>
            </a:endParaRPr>
          </a:p>
        </p:txBody>
      </p:sp>
      <p:grpSp>
        <p:nvGrpSpPr>
          <p:cNvPr id="2" name="Group 5">
            <a:extLst>
              <a:ext uri="{FF2B5EF4-FFF2-40B4-BE49-F238E27FC236}">
                <a16:creationId xmlns:a16="http://schemas.microsoft.com/office/drawing/2014/main" id="{9DE86B73-B677-4FCF-8596-4900BB52A424}"/>
              </a:ext>
            </a:extLst>
          </p:cNvPr>
          <p:cNvGrpSpPr>
            <a:grpSpLocks/>
          </p:cNvGrpSpPr>
          <p:nvPr/>
        </p:nvGrpSpPr>
        <p:grpSpPr bwMode="auto">
          <a:xfrm>
            <a:off x="2743200" y="4475163"/>
            <a:ext cx="2927350" cy="1392237"/>
            <a:chOff x="1872" y="2531"/>
            <a:chExt cx="1844" cy="877"/>
          </a:xfrm>
        </p:grpSpPr>
        <p:sp>
          <p:nvSpPr>
            <p:cNvPr id="123915" name="AutoShape 6">
              <a:extLst>
                <a:ext uri="{FF2B5EF4-FFF2-40B4-BE49-F238E27FC236}">
                  <a16:creationId xmlns:a16="http://schemas.microsoft.com/office/drawing/2014/main" id="{BC169213-42E7-4D50-BCFB-84A31D4371D5}"/>
                </a:ext>
              </a:extLst>
            </p:cNvPr>
            <p:cNvSpPr>
              <a:spLocks/>
            </p:cNvSpPr>
            <p:nvPr/>
          </p:nvSpPr>
          <p:spPr bwMode="auto">
            <a:xfrm>
              <a:off x="1872" y="2640"/>
              <a:ext cx="144" cy="672"/>
            </a:xfrm>
            <a:prstGeom prst="leftBrace">
              <a:avLst>
                <a:gd name="adj1" fmla="val 38889"/>
                <a:gd name="adj2" fmla="val 50000"/>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123916" name="Text Box 7">
              <a:extLst>
                <a:ext uri="{FF2B5EF4-FFF2-40B4-BE49-F238E27FC236}">
                  <a16:creationId xmlns:a16="http://schemas.microsoft.com/office/drawing/2014/main" id="{F4982C65-F1B7-4D9D-B6B2-47A69C9C5BEE}"/>
                </a:ext>
              </a:extLst>
            </p:cNvPr>
            <p:cNvSpPr txBox="1">
              <a:spLocks noChangeArrowheads="1"/>
            </p:cNvSpPr>
            <p:nvPr/>
          </p:nvSpPr>
          <p:spPr bwMode="auto">
            <a:xfrm>
              <a:off x="2064" y="2531"/>
              <a:ext cx="13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公有(</a:t>
              </a:r>
              <a:r>
                <a:rPr lang="en-US" altLang="zh-CN" sz="2400">
                  <a:solidFill>
                    <a:schemeClr val="tx1"/>
                  </a:solidFill>
                  <a:latin typeface="楷体_GB2312" panose="02010609030101010101" pitchFamily="49" charset="-122"/>
                  <a:ea typeface="楷体_GB2312" panose="02010609030101010101" pitchFamily="49" charset="-122"/>
                </a:rPr>
                <a:t>public) </a:t>
              </a:r>
            </a:p>
          </p:txBody>
        </p:sp>
        <p:sp>
          <p:nvSpPr>
            <p:cNvPr id="123917" name="Text Box 8">
              <a:extLst>
                <a:ext uri="{FF2B5EF4-FFF2-40B4-BE49-F238E27FC236}">
                  <a16:creationId xmlns:a16="http://schemas.microsoft.com/office/drawing/2014/main" id="{00AAAB94-40F3-49B8-ABC7-80CE143ADA0D}"/>
                </a:ext>
              </a:extLst>
            </p:cNvPr>
            <p:cNvSpPr txBox="1">
              <a:spLocks noChangeArrowheads="1"/>
            </p:cNvSpPr>
            <p:nvPr/>
          </p:nvSpPr>
          <p:spPr bwMode="auto">
            <a:xfrm>
              <a:off x="2064" y="2832"/>
              <a:ext cx="13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私有(</a:t>
              </a:r>
              <a:r>
                <a:rPr lang="en-US" altLang="zh-CN" sz="2400">
                  <a:solidFill>
                    <a:schemeClr val="tx1"/>
                  </a:solidFill>
                  <a:latin typeface="楷体_GB2312" panose="02010609030101010101" pitchFamily="49" charset="-122"/>
                  <a:ea typeface="楷体_GB2312" panose="02010609030101010101" pitchFamily="49" charset="-122"/>
                </a:rPr>
                <a:t>private)</a:t>
              </a:r>
              <a:endParaRPr lang="en-US" altLang="zh-CN">
                <a:solidFill>
                  <a:schemeClr val="tx1"/>
                </a:solidFill>
                <a:latin typeface="楷体_GB2312" panose="02010609030101010101" pitchFamily="49" charset="-122"/>
                <a:ea typeface="楷体_GB2312" panose="02010609030101010101" pitchFamily="49" charset="-122"/>
              </a:endParaRPr>
            </a:p>
          </p:txBody>
        </p:sp>
        <p:sp>
          <p:nvSpPr>
            <p:cNvPr id="123918" name="Text Box 9">
              <a:extLst>
                <a:ext uri="{FF2B5EF4-FFF2-40B4-BE49-F238E27FC236}">
                  <a16:creationId xmlns:a16="http://schemas.microsoft.com/office/drawing/2014/main" id="{32A42F62-DF55-4486-BFBE-BE0D6A79FBCB}"/>
                </a:ext>
              </a:extLst>
            </p:cNvPr>
            <p:cNvSpPr txBox="1">
              <a:spLocks noChangeArrowheads="1"/>
            </p:cNvSpPr>
            <p:nvPr/>
          </p:nvSpPr>
          <p:spPr bwMode="auto">
            <a:xfrm>
              <a:off x="2064" y="3120"/>
              <a:ext cx="16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保护(</a:t>
              </a:r>
              <a:r>
                <a:rPr lang="en-US" altLang="zh-CN" sz="2400">
                  <a:solidFill>
                    <a:schemeClr val="tx1"/>
                  </a:solidFill>
                  <a:latin typeface="楷体_GB2312" panose="02010609030101010101" pitchFamily="49" charset="-122"/>
                  <a:ea typeface="楷体_GB2312" panose="02010609030101010101" pitchFamily="49" charset="-122"/>
                </a:rPr>
                <a:t>protected) </a:t>
              </a:r>
            </a:p>
          </p:txBody>
        </p:sp>
      </p:grpSp>
      <p:sp>
        <p:nvSpPr>
          <p:cNvPr id="309258" name="Text Box 10">
            <a:extLst>
              <a:ext uri="{FF2B5EF4-FFF2-40B4-BE49-F238E27FC236}">
                <a16:creationId xmlns:a16="http://schemas.microsoft.com/office/drawing/2014/main" id="{5ED7C459-7297-4BA6-88DF-FF926DC92B51}"/>
              </a:ext>
            </a:extLst>
          </p:cNvPr>
          <p:cNvSpPr txBox="1">
            <a:spLocks noChangeArrowheads="1"/>
          </p:cNvSpPr>
          <p:nvPr/>
        </p:nvSpPr>
        <p:spPr bwMode="auto">
          <a:xfrm>
            <a:off x="746125" y="2209800"/>
            <a:ext cx="429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chemeClr val="tx1"/>
                </a:solidFill>
                <a:latin typeface="楷体_GB2312" panose="02010609030101010101" pitchFamily="49" charset="-122"/>
                <a:ea typeface="楷体_GB2312" panose="02010609030101010101" pitchFamily="49" charset="-122"/>
              </a:rPr>
              <a:t>Java</a:t>
            </a:r>
            <a:r>
              <a:rPr lang="zh-CN" altLang="en-US" sz="2400">
                <a:solidFill>
                  <a:schemeClr val="tx1"/>
                </a:solidFill>
                <a:latin typeface="楷体_GB2312" panose="02010609030101010101" pitchFamily="49" charset="-122"/>
                <a:ea typeface="楷体_GB2312" panose="02010609030101010101" pitchFamily="49" charset="-122"/>
              </a:rPr>
              <a:t>的类一般由4个部分组成：</a:t>
            </a:r>
          </a:p>
        </p:txBody>
      </p:sp>
      <p:sp>
        <p:nvSpPr>
          <p:cNvPr id="309259" name="Text Box 11">
            <a:extLst>
              <a:ext uri="{FF2B5EF4-FFF2-40B4-BE49-F238E27FC236}">
                <a16:creationId xmlns:a16="http://schemas.microsoft.com/office/drawing/2014/main" id="{88037237-AFD2-486F-B56F-98F7FC30AE25}"/>
              </a:ext>
            </a:extLst>
          </p:cNvPr>
          <p:cNvSpPr txBox="1">
            <a:spLocks noChangeArrowheads="1"/>
          </p:cNvSpPr>
          <p:nvPr/>
        </p:nvSpPr>
        <p:spPr bwMode="auto">
          <a:xfrm>
            <a:off x="838200" y="2860675"/>
            <a:ext cx="125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(1)</a:t>
            </a:r>
            <a:r>
              <a:rPr lang="zh-CN" altLang="en-US" sz="2400" b="1">
                <a:solidFill>
                  <a:schemeClr val="tx1"/>
                </a:solidFill>
                <a:latin typeface="楷体_GB2312" panose="02010609030101010101" pitchFamily="49" charset="-122"/>
                <a:ea typeface="楷体_GB2312" panose="02010609030101010101" pitchFamily="49" charset="-122"/>
              </a:rPr>
              <a:t>类名</a:t>
            </a:r>
            <a:endParaRPr lang="zh-CN" altLang="en-US"/>
          </a:p>
        </p:txBody>
      </p:sp>
      <p:sp>
        <p:nvSpPr>
          <p:cNvPr id="309260" name="Text Box 12">
            <a:extLst>
              <a:ext uri="{FF2B5EF4-FFF2-40B4-BE49-F238E27FC236}">
                <a16:creationId xmlns:a16="http://schemas.microsoft.com/office/drawing/2014/main" id="{24F01A48-A5C3-4568-8860-6A8E6D478DCF}"/>
              </a:ext>
            </a:extLst>
          </p:cNvPr>
          <p:cNvSpPr txBox="1">
            <a:spLocks noChangeArrowheads="1"/>
          </p:cNvSpPr>
          <p:nvPr/>
        </p:nvSpPr>
        <p:spPr bwMode="auto">
          <a:xfrm>
            <a:off x="838200" y="3484563"/>
            <a:ext cx="1873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(2)</a:t>
            </a:r>
            <a:r>
              <a:rPr lang="zh-CN" altLang="en-US" sz="2400" b="1">
                <a:solidFill>
                  <a:schemeClr val="tx1"/>
                </a:solidFill>
                <a:latin typeface="楷体_GB2312" panose="02010609030101010101" pitchFamily="49" charset="-122"/>
                <a:ea typeface="楷体_GB2312" panose="02010609030101010101" pitchFamily="49" charset="-122"/>
              </a:rPr>
              <a:t>数据成员</a:t>
            </a:r>
          </a:p>
        </p:txBody>
      </p:sp>
      <p:sp>
        <p:nvSpPr>
          <p:cNvPr id="309261" name="Text Box 13">
            <a:extLst>
              <a:ext uri="{FF2B5EF4-FFF2-40B4-BE49-F238E27FC236}">
                <a16:creationId xmlns:a16="http://schemas.microsoft.com/office/drawing/2014/main" id="{4B1A89A4-3623-47BA-8CFF-116A1E780C75}"/>
              </a:ext>
            </a:extLst>
          </p:cNvPr>
          <p:cNvSpPr txBox="1">
            <a:spLocks noChangeArrowheads="1"/>
          </p:cNvSpPr>
          <p:nvPr/>
        </p:nvSpPr>
        <p:spPr bwMode="auto">
          <a:xfrm>
            <a:off x="838200" y="4191000"/>
            <a:ext cx="125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(3)</a:t>
            </a:r>
            <a:r>
              <a:rPr lang="zh-CN" altLang="en-US" sz="2400" b="1">
                <a:solidFill>
                  <a:schemeClr val="tx1"/>
                </a:solidFill>
                <a:latin typeface="楷体_GB2312" panose="02010609030101010101" pitchFamily="49" charset="-122"/>
                <a:ea typeface="楷体_GB2312" panose="02010609030101010101" pitchFamily="49" charset="-122"/>
              </a:rPr>
              <a:t>方法</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9258"/>
                                        </p:tgtEl>
                                        <p:attrNameLst>
                                          <p:attrName>style.visibility</p:attrName>
                                        </p:attrNameLst>
                                      </p:cBhvr>
                                      <p:to>
                                        <p:strVal val="visible"/>
                                      </p:to>
                                    </p:set>
                                    <p:animEffect transition="in" filter="blinds(horizontal)">
                                      <p:cBhvr>
                                        <p:cTn id="7" dur="500"/>
                                        <p:tgtEl>
                                          <p:spTgt spid="3092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9259"/>
                                        </p:tgtEl>
                                        <p:attrNameLst>
                                          <p:attrName>style.visibility</p:attrName>
                                        </p:attrNameLst>
                                      </p:cBhvr>
                                      <p:to>
                                        <p:strVal val="visible"/>
                                      </p:to>
                                    </p:set>
                                    <p:animEffect transition="in" filter="blinds(horizontal)">
                                      <p:cBhvr>
                                        <p:cTn id="12" dur="500"/>
                                        <p:tgtEl>
                                          <p:spTgt spid="3092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9260"/>
                                        </p:tgtEl>
                                        <p:attrNameLst>
                                          <p:attrName>style.visibility</p:attrName>
                                        </p:attrNameLst>
                                      </p:cBhvr>
                                      <p:to>
                                        <p:strVal val="visible"/>
                                      </p:to>
                                    </p:set>
                                    <p:animEffect transition="in" filter="blinds(horizontal)">
                                      <p:cBhvr>
                                        <p:cTn id="17" dur="500"/>
                                        <p:tgtEl>
                                          <p:spTgt spid="3092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9261"/>
                                        </p:tgtEl>
                                        <p:attrNameLst>
                                          <p:attrName>style.visibility</p:attrName>
                                        </p:attrNameLst>
                                      </p:cBhvr>
                                      <p:to>
                                        <p:strVal val="visible"/>
                                      </p:to>
                                    </p:set>
                                    <p:animEffect transition="in" filter="blinds(horizontal)">
                                      <p:cBhvr>
                                        <p:cTn id="22" dur="500"/>
                                        <p:tgtEl>
                                          <p:spTgt spid="3092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9252"/>
                                        </p:tgtEl>
                                        <p:attrNameLst>
                                          <p:attrName>style.visibility</p:attrName>
                                        </p:attrNameLst>
                                      </p:cBhvr>
                                      <p:to>
                                        <p:strVal val="visible"/>
                                      </p:to>
                                    </p:set>
                                    <p:animEffect transition="in" filter="blinds(horizontal)">
                                      <p:cBhvr>
                                        <p:cTn id="27" dur="500"/>
                                        <p:tgtEl>
                                          <p:spTgt spid="3092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1+#ppt_w/2"/>
                                          </p:val>
                                        </p:tav>
                                        <p:tav tm="100000">
                                          <p:val>
                                            <p:strVal val="#ppt_x"/>
                                          </p:val>
                                        </p:tav>
                                      </p:tavLst>
                                    </p:anim>
                                    <p:anim calcmode="lin" valueType="num">
                                      <p:cBhvr additive="base">
                                        <p:cTn id="3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2" grpId="0" autoUpdateAnimBg="0"/>
      <p:bldP spid="309258" grpId="0" autoUpdateAnimBg="0"/>
      <p:bldP spid="309259" grpId="0" autoUpdateAnimBg="0"/>
      <p:bldP spid="309260" grpId="0" autoUpdateAnimBg="0"/>
      <p:bldP spid="309261" grpId="0"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600CE46F-D886-4D5F-9A91-BA6B8237F820}"/>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C5F93507-98A1-4F5F-A8C0-6493D058C23F}" type="slidenum">
              <a:rPr lang="zh-CN" altLang="en-US">
                <a:solidFill>
                  <a:schemeClr val="tx1"/>
                </a:solidFill>
                <a:latin typeface="Times New Roman" panose="02020603050405020304" pitchFamily="18" charset="0"/>
                <a:ea typeface="宋体" panose="02010600030101010101" pitchFamily="2" charset="-122"/>
              </a:rPr>
              <a:pPr eaLnBrk="1" hangingPunct="1"/>
              <a:t>140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05827" name="Rectangle 2">
            <a:extLst>
              <a:ext uri="{FF2B5EF4-FFF2-40B4-BE49-F238E27FC236}">
                <a16:creationId xmlns:a16="http://schemas.microsoft.com/office/drawing/2014/main" id="{4254F481-852B-4DA5-A4FC-6564D5E5F115}"/>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4.2 </a:t>
            </a:r>
            <a:r>
              <a:rPr lang="zh-CN" altLang="en-US">
                <a:latin typeface="黑体" panose="02010609060101010101" pitchFamily="49" charset="-122"/>
                <a:ea typeface="黑体" panose="02010609060101010101" pitchFamily="49" charset="-122"/>
              </a:rPr>
              <a:t>贪心算法的基本要素</a:t>
            </a:r>
          </a:p>
        </p:txBody>
      </p:sp>
      <p:sp>
        <p:nvSpPr>
          <p:cNvPr id="205828" name="Rectangle 3">
            <a:extLst>
              <a:ext uri="{FF2B5EF4-FFF2-40B4-BE49-F238E27FC236}">
                <a16:creationId xmlns:a16="http://schemas.microsoft.com/office/drawing/2014/main" id="{9FAFFEBB-25BC-494C-9D62-B2CC9A7BB5AE}"/>
              </a:ext>
            </a:extLst>
          </p:cNvPr>
          <p:cNvSpPr>
            <a:spLocks noGrp="1" noChangeArrowheads="1"/>
          </p:cNvSpPr>
          <p:nvPr>
            <p:ph type="body" idx="1"/>
          </p:nvPr>
        </p:nvSpPr>
        <p:spPr/>
        <p:txBody>
          <a:bodyPr/>
          <a:lstStyle/>
          <a:p>
            <a:pPr eaLnBrk="1" hangingPunct="1"/>
            <a:r>
              <a:rPr lang="en-US" altLang="zh-CN" b="1">
                <a:solidFill>
                  <a:schemeClr val="accent2"/>
                </a:solidFill>
                <a:latin typeface="黑体" panose="02010609060101010101" pitchFamily="49" charset="-122"/>
                <a:ea typeface="黑体" panose="02010609060101010101" pitchFamily="49" charset="-122"/>
              </a:rPr>
              <a:t>0-1</a:t>
            </a:r>
            <a:r>
              <a:rPr lang="zh-CN" altLang="en-US" b="1">
                <a:solidFill>
                  <a:schemeClr val="accent2"/>
                </a:solidFill>
                <a:latin typeface="黑体" panose="02010609060101010101" pitchFamily="49" charset="-122"/>
                <a:ea typeface="黑体" panose="02010609060101010101" pitchFamily="49" charset="-122"/>
              </a:rPr>
              <a:t>背包问题：</a:t>
            </a:r>
            <a:r>
              <a:rPr lang="zh-CN" altLang="en-US">
                <a:solidFill>
                  <a:schemeClr val="accent2"/>
                </a:solidFill>
                <a:latin typeface="黑体" panose="02010609060101010101" pitchFamily="49" charset="-122"/>
                <a:ea typeface="黑体" panose="02010609060101010101" pitchFamily="49" charset="-122"/>
              </a:rPr>
              <a:t> </a:t>
            </a:r>
          </a:p>
          <a:p>
            <a:pPr eaLnBrk="1" hangingPunct="1">
              <a:buFontTx/>
              <a:buNone/>
            </a:pPr>
            <a:r>
              <a:rPr lang="zh-CN" altLang="en-US">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给定</a:t>
            </a:r>
            <a:r>
              <a:rPr lang="en-US" altLang="zh-CN" sz="2400">
                <a:latin typeface="楷体_GB2312" panose="02010609030101010101" pitchFamily="49" charset="-122"/>
                <a:ea typeface="楷体_GB2312" panose="02010609030101010101" pitchFamily="49" charset="-122"/>
              </a:rPr>
              <a:t>n</a:t>
            </a:r>
            <a:r>
              <a:rPr lang="zh-CN" altLang="en-US" sz="2400">
                <a:latin typeface="楷体_GB2312" panose="02010609030101010101" pitchFamily="49" charset="-122"/>
                <a:ea typeface="楷体_GB2312" panose="02010609030101010101" pitchFamily="49" charset="-122"/>
              </a:rPr>
              <a:t>种物品和一个背包。物品</a:t>
            </a:r>
            <a:r>
              <a:rPr lang="en-US" altLang="zh-CN" sz="2400">
                <a:latin typeface="楷体_GB2312" panose="02010609030101010101" pitchFamily="49" charset="-122"/>
                <a:ea typeface="楷体_GB2312" panose="02010609030101010101" pitchFamily="49" charset="-122"/>
              </a:rPr>
              <a:t>i</a:t>
            </a:r>
            <a:r>
              <a:rPr lang="zh-CN" altLang="en-US" sz="2400">
                <a:latin typeface="楷体_GB2312" panose="02010609030101010101" pitchFamily="49" charset="-122"/>
                <a:ea typeface="楷体_GB2312" panose="02010609030101010101" pitchFamily="49" charset="-122"/>
              </a:rPr>
              <a:t>的重量是</a:t>
            </a:r>
            <a:r>
              <a:rPr lang="en-US" altLang="zh-CN" sz="2400">
                <a:latin typeface="楷体_GB2312" panose="02010609030101010101" pitchFamily="49" charset="-122"/>
                <a:ea typeface="楷体_GB2312" panose="02010609030101010101" pitchFamily="49" charset="-122"/>
              </a:rPr>
              <a:t>Wi</a:t>
            </a:r>
            <a:r>
              <a:rPr lang="zh-CN" altLang="en-US" sz="2400">
                <a:latin typeface="楷体_GB2312" panose="02010609030101010101" pitchFamily="49" charset="-122"/>
                <a:ea typeface="楷体_GB2312" panose="02010609030101010101" pitchFamily="49" charset="-122"/>
              </a:rPr>
              <a:t>，其价值为</a:t>
            </a:r>
            <a:r>
              <a:rPr lang="en-US" altLang="zh-CN" sz="2400">
                <a:latin typeface="楷体_GB2312" panose="02010609030101010101" pitchFamily="49" charset="-122"/>
                <a:ea typeface="楷体_GB2312" panose="02010609030101010101" pitchFamily="49" charset="-122"/>
              </a:rPr>
              <a:t>Vi</a:t>
            </a:r>
            <a:r>
              <a:rPr lang="zh-CN" altLang="en-US" sz="2400">
                <a:latin typeface="楷体_GB2312" panose="02010609030101010101" pitchFamily="49" charset="-122"/>
                <a:ea typeface="楷体_GB2312" panose="02010609030101010101" pitchFamily="49" charset="-122"/>
              </a:rPr>
              <a:t>，背包的容量为</a:t>
            </a:r>
            <a:r>
              <a:rPr lang="en-US" altLang="zh-CN" sz="2400">
                <a:latin typeface="楷体_GB2312" panose="02010609030101010101" pitchFamily="49" charset="-122"/>
                <a:ea typeface="楷体_GB2312" panose="02010609030101010101" pitchFamily="49" charset="-122"/>
              </a:rPr>
              <a:t>C</a:t>
            </a:r>
            <a:r>
              <a:rPr lang="zh-CN" altLang="en-US" sz="2400">
                <a:latin typeface="楷体_GB2312" panose="02010609030101010101" pitchFamily="49" charset="-122"/>
                <a:ea typeface="楷体_GB2312" panose="02010609030101010101" pitchFamily="49" charset="-122"/>
              </a:rPr>
              <a:t>。应如何选择装入背包的物品，使得装入背包中物品的总价值最大</a:t>
            </a:r>
            <a:r>
              <a:rPr lang="en-US" altLang="zh-CN" sz="2400">
                <a:latin typeface="楷体_GB2312" panose="02010609030101010101" pitchFamily="49" charset="-122"/>
                <a:ea typeface="楷体_GB2312" panose="02010609030101010101" pitchFamily="49" charset="-122"/>
              </a:rPr>
              <a:t>?</a:t>
            </a:r>
          </a:p>
          <a:p>
            <a:pPr eaLnBrk="1" hangingPunct="1">
              <a:buFontTx/>
              <a:buNone/>
            </a:pPr>
            <a:endParaRPr lang="zh-CN" altLang="en-US" sz="2400">
              <a:latin typeface="楷体_GB2312" panose="02010609030101010101" pitchFamily="49" charset="-122"/>
              <a:ea typeface="楷体_GB2312" panose="02010609030101010101" pitchFamily="49" charset="-122"/>
            </a:endParaRPr>
          </a:p>
        </p:txBody>
      </p:sp>
      <p:sp>
        <p:nvSpPr>
          <p:cNvPr id="434180" name="Rectangle 4">
            <a:extLst>
              <a:ext uri="{FF2B5EF4-FFF2-40B4-BE49-F238E27FC236}">
                <a16:creationId xmlns:a16="http://schemas.microsoft.com/office/drawing/2014/main" id="{17ABF6DA-23F4-499D-B7EF-0390ED9949E1}"/>
              </a:ext>
            </a:extLst>
          </p:cNvPr>
          <p:cNvSpPr>
            <a:spLocks noChangeArrowheads="1"/>
          </p:cNvSpPr>
          <p:nvPr/>
        </p:nvSpPr>
        <p:spPr bwMode="auto">
          <a:xfrm>
            <a:off x="1044575" y="4183063"/>
            <a:ext cx="7343775" cy="1117600"/>
          </a:xfrm>
          <a:prstGeom prst="rect">
            <a:avLst/>
          </a:prstGeom>
          <a:solidFill>
            <a:schemeClr val="hlink"/>
          </a:solidFill>
          <a:ln w="50800">
            <a:solidFill>
              <a:srgbClr val="FF6600"/>
            </a:solidFill>
            <a:miter lim="800000"/>
            <a:headEnd/>
            <a:tailEnd/>
          </a:ln>
        </p:spPr>
        <p:txBody>
          <a:bodyPr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latin typeface="楷体_GB2312" panose="02010609030101010101" pitchFamily="49" charset="-122"/>
                <a:ea typeface="楷体_GB2312" panose="02010609030101010101" pitchFamily="49" charset="-122"/>
              </a:rPr>
              <a:t>    </a:t>
            </a:r>
            <a:r>
              <a:rPr lang="zh-CN" altLang="en-US" sz="2000" b="1">
                <a:latin typeface="楷体_GB2312" panose="02010609030101010101" pitchFamily="49" charset="-122"/>
                <a:ea typeface="楷体_GB2312" panose="02010609030101010101" pitchFamily="49" charset="-122"/>
              </a:rPr>
              <a:t>在选择装入背包的物品时，对每种物品</a:t>
            </a:r>
            <a:r>
              <a:rPr lang="en-US" altLang="zh-CN" sz="2000" b="1">
                <a:latin typeface="楷体_GB2312" panose="02010609030101010101" pitchFamily="49" charset="-122"/>
                <a:ea typeface="楷体_GB2312" panose="02010609030101010101" pitchFamily="49" charset="-122"/>
              </a:rPr>
              <a:t>i</a:t>
            </a:r>
            <a:r>
              <a:rPr lang="zh-CN" altLang="en-US" sz="2000" b="1">
                <a:latin typeface="楷体_GB2312" panose="02010609030101010101" pitchFamily="49" charset="-122"/>
                <a:ea typeface="楷体_GB2312" panose="02010609030101010101" pitchFamily="49" charset="-122"/>
              </a:rPr>
              <a:t>只有</a:t>
            </a:r>
            <a:r>
              <a:rPr lang="en-US" altLang="zh-CN" sz="2000" b="1">
                <a:latin typeface="楷体_GB2312" panose="02010609030101010101" pitchFamily="49" charset="-122"/>
                <a:ea typeface="楷体_GB2312" panose="02010609030101010101" pitchFamily="49" charset="-122"/>
              </a:rPr>
              <a:t>2</a:t>
            </a:r>
            <a:r>
              <a:rPr lang="zh-CN" altLang="en-US" sz="2000" b="1">
                <a:latin typeface="楷体_GB2312" panose="02010609030101010101" pitchFamily="49" charset="-122"/>
                <a:ea typeface="楷体_GB2312" panose="02010609030101010101" pitchFamily="49" charset="-122"/>
              </a:rPr>
              <a:t>种选择，即装入背包或不装入背包。不能将物品</a:t>
            </a:r>
            <a:r>
              <a:rPr lang="en-US" altLang="zh-CN" sz="2000" b="1">
                <a:latin typeface="楷体_GB2312" panose="02010609030101010101" pitchFamily="49" charset="-122"/>
                <a:ea typeface="楷体_GB2312" panose="02010609030101010101" pitchFamily="49" charset="-122"/>
              </a:rPr>
              <a:t>i</a:t>
            </a:r>
            <a:r>
              <a:rPr lang="zh-CN" altLang="en-US" sz="2000" b="1">
                <a:latin typeface="楷体_GB2312" panose="02010609030101010101" pitchFamily="49" charset="-122"/>
                <a:ea typeface="楷体_GB2312" panose="02010609030101010101" pitchFamily="49" charset="-122"/>
              </a:rPr>
              <a:t>装入背包多次，也不能只装入部分的物品</a:t>
            </a:r>
            <a:r>
              <a:rPr lang="en-US" altLang="zh-CN" sz="2000" b="1">
                <a:latin typeface="楷体_GB2312" panose="02010609030101010101" pitchFamily="49" charset="-122"/>
                <a:ea typeface="楷体_GB2312" panose="02010609030101010101" pitchFamily="49" charset="-122"/>
              </a:rPr>
              <a:t>i</a:t>
            </a:r>
            <a:r>
              <a:rPr lang="zh-CN" altLang="en-US" sz="2000" b="1">
                <a:latin typeface="楷体_GB2312" panose="02010609030101010101" pitchFamily="49" charset="-122"/>
                <a:ea typeface="楷体_GB2312" panose="02010609030101010101" pitchFamily="49"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4180"/>
                                        </p:tgtEl>
                                        <p:attrNameLst>
                                          <p:attrName>style.visibility</p:attrName>
                                        </p:attrNameLst>
                                      </p:cBhvr>
                                      <p:to>
                                        <p:strVal val="visible"/>
                                      </p:to>
                                    </p:set>
                                    <p:anim calcmode="lin" valueType="num">
                                      <p:cBhvr additive="base">
                                        <p:cTn id="7" dur="500" fill="hold"/>
                                        <p:tgtEl>
                                          <p:spTgt spid="434180"/>
                                        </p:tgtEl>
                                        <p:attrNameLst>
                                          <p:attrName>ppt_x</p:attrName>
                                        </p:attrNameLst>
                                      </p:cBhvr>
                                      <p:tavLst>
                                        <p:tav tm="0">
                                          <p:val>
                                            <p:strVal val="#ppt_x"/>
                                          </p:val>
                                        </p:tav>
                                        <p:tav tm="100000">
                                          <p:val>
                                            <p:strVal val="#ppt_x"/>
                                          </p:val>
                                        </p:tav>
                                      </p:tavLst>
                                    </p:anim>
                                    <p:anim calcmode="lin" valueType="num">
                                      <p:cBhvr additive="base">
                                        <p:cTn id="8" dur="500" fill="hold"/>
                                        <p:tgtEl>
                                          <p:spTgt spid="4341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80" grpId="0" animBg="1"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9E205CD4-D5CB-4035-BBC3-1AB852DABFF1}"/>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9CFBD1E6-F527-4BB7-AEB8-FF6432357AFE}" type="slidenum">
              <a:rPr lang="zh-CN" altLang="en-US">
                <a:solidFill>
                  <a:schemeClr val="tx1"/>
                </a:solidFill>
                <a:latin typeface="Times New Roman" panose="02020603050405020304" pitchFamily="18" charset="0"/>
                <a:ea typeface="宋体" panose="02010600030101010101" pitchFamily="2" charset="-122"/>
              </a:rPr>
              <a:pPr eaLnBrk="1" hangingPunct="1"/>
              <a:t>141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06851" name="Rectangle 2">
            <a:extLst>
              <a:ext uri="{FF2B5EF4-FFF2-40B4-BE49-F238E27FC236}">
                <a16:creationId xmlns:a16="http://schemas.microsoft.com/office/drawing/2014/main" id="{639B57F6-214C-4710-B0ED-3B9010F276B5}"/>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4.2 </a:t>
            </a:r>
            <a:r>
              <a:rPr lang="zh-CN" altLang="en-US">
                <a:latin typeface="黑体" panose="02010609060101010101" pitchFamily="49" charset="-122"/>
                <a:ea typeface="黑体" panose="02010609060101010101" pitchFamily="49" charset="-122"/>
              </a:rPr>
              <a:t>贪心算法的基本要素</a:t>
            </a:r>
          </a:p>
        </p:txBody>
      </p:sp>
      <p:sp>
        <p:nvSpPr>
          <p:cNvPr id="206852" name="Rectangle 3">
            <a:extLst>
              <a:ext uri="{FF2B5EF4-FFF2-40B4-BE49-F238E27FC236}">
                <a16:creationId xmlns:a16="http://schemas.microsoft.com/office/drawing/2014/main" id="{238AA350-0A78-4BC7-91F5-E74170383EE2}"/>
              </a:ext>
            </a:extLst>
          </p:cNvPr>
          <p:cNvSpPr>
            <a:spLocks noGrp="1" noChangeArrowheads="1"/>
          </p:cNvSpPr>
          <p:nvPr>
            <p:ph type="body" idx="1"/>
          </p:nvPr>
        </p:nvSpPr>
        <p:spPr>
          <a:xfrm>
            <a:off x="685800" y="1981200"/>
            <a:ext cx="7772400" cy="2455863"/>
          </a:xfrm>
        </p:spPr>
        <p:txBody>
          <a:bodyPr/>
          <a:lstStyle/>
          <a:p>
            <a:pPr eaLnBrk="1" hangingPunct="1"/>
            <a:r>
              <a:rPr lang="zh-CN" altLang="en-US" b="1">
                <a:solidFill>
                  <a:schemeClr val="accent2"/>
                </a:solidFill>
                <a:ea typeface="黑体" panose="02010609060101010101" pitchFamily="49" charset="-122"/>
              </a:rPr>
              <a:t>背包问题：</a:t>
            </a:r>
            <a:r>
              <a:rPr lang="zh-CN" altLang="en-US"/>
              <a:t> </a:t>
            </a:r>
          </a:p>
          <a:p>
            <a:pPr eaLnBrk="1" hangingPunct="1">
              <a:buFontTx/>
              <a:buNone/>
            </a:pPr>
            <a:r>
              <a:rPr lang="zh-CN" altLang="en-US"/>
              <a:t>    	</a:t>
            </a:r>
            <a:r>
              <a:rPr lang="zh-CN" altLang="en-US" sz="2400">
                <a:latin typeface="楷体_GB2312" panose="02010609030101010101" pitchFamily="49" charset="-122"/>
                <a:ea typeface="楷体_GB2312" panose="02010609030101010101" pitchFamily="49" charset="-122"/>
              </a:rPr>
              <a:t>与</a:t>
            </a:r>
            <a:r>
              <a:rPr lang="en-US" altLang="zh-CN" sz="2400">
                <a:latin typeface="楷体_GB2312" panose="02010609030101010101" pitchFamily="49" charset="-122"/>
                <a:ea typeface="楷体_GB2312" panose="02010609030101010101" pitchFamily="49" charset="-122"/>
              </a:rPr>
              <a:t>0-1</a:t>
            </a:r>
            <a:r>
              <a:rPr lang="zh-CN" altLang="en-US" sz="2400">
                <a:latin typeface="楷体_GB2312" panose="02010609030101010101" pitchFamily="49" charset="-122"/>
                <a:ea typeface="楷体_GB2312" panose="02010609030101010101" pitchFamily="49" charset="-122"/>
              </a:rPr>
              <a:t>背包问题类似，所不同的是在选择物品</a:t>
            </a:r>
            <a:r>
              <a:rPr lang="en-US" altLang="zh-CN" sz="2400">
                <a:latin typeface="楷体_GB2312" panose="02010609030101010101" pitchFamily="49" charset="-122"/>
                <a:ea typeface="楷体_GB2312" panose="02010609030101010101" pitchFamily="49" charset="-122"/>
              </a:rPr>
              <a:t>i</a:t>
            </a:r>
            <a:r>
              <a:rPr lang="zh-CN" altLang="en-US" sz="2400">
                <a:latin typeface="楷体_GB2312" panose="02010609030101010101" pitchFamily="49" charset="-122"/>
                <a:ea typeface="楷体_GB2312" panose="02010609030101010101" pitchFamily="49" charset="-122"/>
              </a:rPr>
              <a:t>装入背包时，</a:t>
            </a:r>
            <a:r>
              <a:rPr lang="zh-CN" altLang="en-US" sz="2400" b="1">
                <a:solidFill>
                  <a:schemeClr val="accent2"/>
                </a:solidFill>
                <a:latin typeface="楷体_GB2312" panose="02010609030101010101" pitchFamily="49" charset="-122"/>
                <a:ea typeface="楷体_GB2312" panose="02010609030101010101" pitchFamily="49" charset="-122"/>
              </a:rPr>
              <a:t>可以选择物品</a:t>
            </a:r>
            <a:r>
              <a:rPr lang="en-US" altLang="zh-CN" sz="2400" b="1">
                <a:solidFill>
                  <a:schemeClr val="accent2"/>
                </a:solidFill>
                <a:latin typeface="楷体_GB2312" panose="02010609030101010101" pitchFamily="49" charset="-122"/>
                <a:ea typeface="楷体_GB2312" panose="02010609030101010101" pitchFamily="49" charset="-122"/>
              </a:rPr>
              <a:t>i</a:t>
            </a:r>
            <a:r>
              <a:rPr lang="zh-CN" altLang="en-US" sz="2400" b="1">
                <a:solidFill>
                  <a:schemeClr val="accent2"/>
                </a:solidFill>
                <a:latin typeface="楷体_GB2312" panose="02010609030101010101" pitchFamily="49" charset="-122"/>
                <a:ea typeface="楷体_GB2312" panose="02010609030101010101" pitchFamily="49" charset="-122"/>
              </a:rPr>
              <a:t>的一部分</a:t>
            </a:r>
            <a:r>
              <a:rPr lang="zh-CN" altLang="en-US" sz="2400">
                <a:latin typeface="楷体_GB2312" panose="02010609030101010101" pitchFamily="49" charset="-122"/>
                <a:ea typeface="楷体_GB2312" panose="02010609030101010101" pitchFamily="49" charset="-122"/>
              </a:rPr>
              <a:t>，而不一定要全部装入背包，</a:t>
            </a:r>
            <a:r>
              <a:rPr lang="en-US" altLang="zh-CN" sz="2400">
                <a:latin typeface="楷体_GB2312" panose="02010609030101010101" pitchFamily="49" charset="-122"/>
                <a:ea typeface="楷体_GB2312" panose="02010609030101010101" pitchFamily="49" charset="-122"/>
              </a:rPr>
              <a:t>1≤i≤n</a:t>
            </a:r>
            <a:r>
              <a:rPr lang="zh-CN" altLang="en-US" sz="2400">
                <a:latin typeface="楷体_GB2312" panose="02010609030101010101" pitchFamily="49" charset="-122"/>
                <a:ea typeface="楷体_GB2312" panose="02010609030101010101" pitchFamily="49" charset="-122"/>
              </a:rPr>
              <a:t>。</a:t>
            </a:r>
          </a:p>
          <a:p>
            <a:pPr eaLnBrk="1" hangingPunct="1">
              <a:buFontTx/>
              <a:buNone/>
            </a:pPr>
            <a:endParaRPr lang="zh-CN" altLang="en-US" sz="2400">
              <a:latin typeface="楷体_GB2312" panose="02010609030101010101" pitchFamily="49" charset="-122"/>
              <a:ea typeface="楷体_GB2312" panose="02010609030101010101" pitchFamily="49" charset="-122"/>
            </a:endParaRPr>
          </a:p>
          <a:p>
            <a:pPr eaLnBrk="1" hangingPunct="1">
              <a:buFontTx/>
              <a:buNone/>
            </a:pPr>
            <a:endParaRPr lang="zh-CN" altLang="en-US" sz="2400">
              <a:latin typeface="楷体_GB2312" panose="02010609030101010101" pitchFamily="49" charset="-122"/>
              <a:ea typeface="楷体_GB2312" panose="02010609030101010101" pitchFamily="49" charset="-122"/>
            </a:endParaRPr>
          </a:p>
        </p:txBody>
      </p:sp>
      <p:sp>
        <p:nvSpPr>
          <p:cNvPr id="206853" name="Text Box 4">
            <a:extLst>
              <a:ext uri="{FF2B5EF4-FFF2-40B4-BE49-F238E27FC236}">
                <a16:creationId xmlns:a16="http://schemas.microsoft.com/office/drawing/2014/main" id="{13A62507-20E5-4FEF-9C3B-1FB7157BD64F}"/>
              </a:ext>
            </a:extLst>
          </p:cNvPr>
          <p:cNvSpPr txBox="1">
            <a:spLocks noChangeArrowheads="1"/>
          </p:cNvSpPr>
          <p:nvPr/>
        </p:nvSpPr>
        <p:spPr bwMode="auto">
          <a:xfrm>
            <a:off x="827088" y="4365625"/>
            <a:ext cx="7489825"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lang="zh-CN" altLang="en-US" sz="3200">
                <a:solidFill>
                  <a:schemeClr val="tx1"/>
                </a:solidFill>
                <a:latin typeface="楷体_GB2312" panose="02010609030101010101" pitchFamily="49" charset="-122"/>
                <a:ea typeface="楷体_GB2312" panose="02010609030101010101" pitchFamily="49" charset="-122"/>
              </a:rPr>
              <a:t>   </a:t>
            </a:r>
            <a:r>
              <a:rPr lang="zh-CN" altLang="en-US" sz="2400">
                <a:solidFill>
                  <a:schemeClr val="tx1"/>
                </a:solidFill>
                <a:latin typeface="楷体_GB2312" panose="02010609030101010101" pitchFamily="49" charset="-122"/>
                <a:ea typeface="楷体_GB2312" panose="02010609030101010101" pitchFamily="49" charset="-122"/>
              </a:rPr>
              <a:t>这</a:t>
            </a:r>
            <a:r>
              <a:rPr lang="en-US" altLang="zh-CN" sz="2400">
                <a:solidFill>
                  <a:schemeClr val="tx1"/>
                </a:solidFill>
                <a:latin typeface="楷体_GB2312" panose="02010609030101010101" pitchFamily="49" charset="-122"/>
                <a:ea typeface="楷体_GB2312" panose="02010609030101010101" pitchFamily="49" charset="-122"/>
              </a:rPr>
              <a:t>2</a:t>
            </a:r>
            <a:r>
              <a:rPr lang="zh-CN" altLang="en-US" sz="2400">
                <a:solidFill>
                  <a:schemeClr val="tx1"/>
                </a:solidFill>
                <a:latin typeface="楷体_GB2312" panose="02010609030101010101" pitchFamily="49" charset="-122"/>
                <a:ea typeface="楷体_GB2312" panose="02010609030101010101" pitchFamily="49" charset="-122"/>
              </a:rPr>
              <a:t>类问题都具有</a:t>
            </a:r>
            <a:r>
              <a:rPr lang="zh-CN" altLang="en-US" sz="2400" b="1">
                <a:latin typeface="楷体_GB2312" panose="02010609030101010101" pitchFamily="49" charset="-122"/>
                <a:ea typeface="楷体_GB2312" panose="02010609030101010101" pitchFamily="49" charset="-122"/>
              </a:rPr>
              <a:t>最优子结构</a:t>
            </a:r>
            <a:r>
              <a:rPr lang="zh-CN" altLang="en-US" sz="2400">
                <a:solidFill>
                  <a:schemeClr val="tx1"/>
                </a:solidFill>
                <a:latin typeface="楷体_GB2312" panose="02010609030101010101" pitchFamily="49" charset="-122"/>
                <a:ea typeface="楷体_GB2312" panose="02010609030101010101" pitchFamily="49" charset="-122"/>
              </a:rPr>
              <a:t>性质，极为相似，但背包问题可以用贪心算法求解，而</a:t>
            </a:r>
            <a:r>
              <a:rPr lang="en-US" altLang="zh-CN" sz="2400">
                <a:solidFill>
                  <a:schemeClr val="tx1"/>
                </a:solidFill>
                <a:latin typeface="楷体_GB2312" panose="02010609030101010101" pitchFamily="49" charset="-122"/>
                <a:ea typeface="楷体_GB2312" panose="02010609030101010101" pitchFamily="49" charset="-122"/>
              </a:rPr>
              <a:t>0-1</a:t>
            </a:r>
            <a:r>
              <a:rPr lang="zh-CN" altLang="en-US" sz="2400">
                <a:solidFill>
                  <a:schemeClr val="tx1"/>
                </a:solidFill>
                <a:latin typeface="楷体_GB2312" panose="02010609030101010101" pitchFamily="49" charset="-122"/>
                <a:ea typeface="楷体_GB2312" panose="02010609030101010101" pitchFamily="49" charset="-122"/>
              </a:rPr>
              <a:t>背包问题却不能用贪心算法求解。</a:t>
            </a:r>
            <a:r>
              <a:rPr lang="zh-CN" altLang="en-US" sz="2400">
                <a:latin typeface="楷体_GB2312" panose="02010609030101010101" pitchFamily="49" charset="-122"/>
                <a:ea typeface="楷体_GB2312" panose="02010609030101010101" pitchFamily="49" charset="-122"/>
              </a:rPr>
              <a:t> </a:t>
            </a:r>
          </a:p>
        </p:txBody>
      </p:sp>
    </p:spTree>
  </p:cSld>
  <p:clrMapOvr>
    <a:masterClrMapping/>
  </p:clrMapOvr>
  <p:transition>
    <p:random/>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3179783-6DB4-41AF-ACDF-9E35B3B937B0}"/>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3154CEF4-5D88-4D67-86E8-A5BA4B379723}" type="slidenum">
              <a:rPr lang="zh-CN" altLang="en-US">
                <a:solidFill>
                  <a:schemeClr val="tx1"/>
                </a:solidFill>
                <a:latin typeface="Times New Roman" panose="02020603050405020304" pitchFamily="18" charset="0"/>
                <a:ea typeface="宋体" panose="02010600030101010101" pitchFamily="2" charset="-122"/>
              </a:rPr>
              <a:pPr eaLnBrk="1" hangingPunct="1"/>
              <a:t>142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07875" name="Rectangle 2">
            <a:extLst>
              <a:ext uri="{FF2B5EF4-FFF2-40B4-BE49-F238E27FC236}">
                <a16:creationId xmlns:a16="http://schemas.microsoft.com/office/drawing/2014/main" id="{56FF768B-B6D4-4174-BFD3-3FBE55443CA7}"/>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4.2 </a:t>
            </a:r>
            <a:r>
              <a:rPr lang="zh-CN" altLang="en-US">
                <a:latin typeface="黑体" panose="02010609060101010101" pitchFamily="49" charset="-122"/>
                <a:ea typeface="黑体" panose="02010609060101010101" pitchFamily="49" charset="-122"/>
              </a:rPr>
              <a:t>贪心算法的基本要素</a:t>
            </a:r>
          </a:p>
        </p:txBody>
      </p:sp>
      <p:sp>
        <p:nvSpPr>
          <p:cNvPr id="207876" name="Rectangle 3">
            <a:extLst>
              <a:ext uri="{FF2B5EF4-FFF2-40B4-BE49-F238E27FC236}">
                <a16:creationId xmlns:a16="http://schemas.microsoft.com/office/drawing/2014/main" id="{A225608B-0CCC-4C96-A80C-4C1363F022E8}"/>
              </a:ext>
            </a:extLst>
          </p:cNvPr>
          <p:cNvSpPr>
            <a:spLocks noGrp="1" noChangeArrowheads="1"/>
          </p:cNvSpPr>
          <p:nvPr>
            <p:ph type="body" idx="1"/>
          </p:nvPr>
        </p:nvSpPr>
        <p:spPr>
          <a:xfrm>
            <a:off x="250825" y="1981200"/>
            <a:ext cx="8569325" cy="4760913"/>
          </a:xfrm>
        </p:spPr>
        <p:txBody>
          <a:bodyPr/>
          <a:lstStyle/>
          <a:p>
            <a:pPr eaLnBrk="1" hangingPunct="1">
              <a:buFontTx/>
              <a:buNone/>
            </a:pPr>
            <a:r>
              <a:rPr lang="zh-CN" altLang="en-US">
                <a:solidFill>
                  <a:schemeClr val="accent2"/>
                </a:solidFill>
                <a:latin typeface="黑体" panose="02010609060101010101" pitchFamily="49" charset="-122"/>
                <a:ea typeface="黑体" panose="02010609060101010101" pitchFamily="49" charset="-122"/>
              </a:rPr>
              <a:t>用贪心算法解背包问题的基本步骤：</a:t>
            </a:r>
            <a:r>
              <a:rPr lang="zh-CN" altLang="en-US" sz="2800">
                <a:latin typeface="楷体_GB2312" panose="02010609030101010101" pitchFamily="49" charset="-122"/>
                <a:ea typeface="楷体_GB2312" panose="02010609030101010101" pitchFamily="49" charset="-122"/>
              </a:rPr>
              <a:t> </a:t>
            </a:r>
          </a:p>
          <a:p>
            <a:pPr eaLnBrk="1" hangingPunct="1">
              <a:buFontTx/>
              <a:buNone/>
            </a:pPr>
            <a:r>
              <a:rPr lang="zh-CN" altLang="en-US" sz="2400">
                <a:latin typeface="楷体_GB2312" panose="02010609030101010101" pitchFamily="49" charset="-122"/>
                <a:ea typeface="楷体_GB2312" panose="02010609030101010101" pitchFamily="49" charset="-122"/>
              </a:rPr>
              <a:t>      首先计算每种物品单位重量的价值</a:t>
            </a:r>
            <a:r>
              <a:rPr lang="en-US" altLang="zh-CN" sz="2400">
                <a:latin typeface="楷体_GB2312" panose="02010609030101010101" pitchFamily="49" charset="-122"/>
                <a:ea typeface="楷体_GB2312" panose="02010609030101010101" pitchFamily="49" charset="-122"/>
              </a:rPr>
              <a:t>Vi/Wi</a:t>
            </a:r>
            <a:r>
              <a:rPr lang="zh-CN" altLang="en-US" sz="2400">
                <a:latin typeface="楷体_GB2312" panose="02010609030101010101" pitchFamily="49" charset="-122"/>
                <a:ea typeface="楷体_GB2312" panose="02010609030101010101" pitchFamily="49" charset="-122"/>
              </a:rPr>
              <a:t>，然后，依贪心选择策略，将尽可能多的</a:t>
            </a:r>
            <a:r>
              <a:rPr lang="zh-CN" altLang="en-US" sz="2400" b="1">
                <a:solidFill>
                  <a:schemeClr val="accent2"/>
                </a:solidFill>
                <a:latin typeface="楷体_GB2312" panose="02010609030101010101" pitchFamily="49" charset="-122"/>
                <a:ea typeface="楷体_GB2312" panose="02010609030101010101" pitchFamily="49" charset="-122"/>
              </a:rPr>
              <a:t>单位重量价值最高</a:t>
            </a:r>
            <a:r>
              <a:rPr lang="zh-CN" altLang="en-US" sz="2400">
                <a:latin typeface="楷体_GB2312" panose="02010609030101010101" pitchFamily="49" charset="-122"/>
                <a:ea typeface="楷体_GB2312" panose="02010609030101010101" pitchFamily="49" charset="-122"/>
              </a:rPr>
              <a:t>的物品装入背包。若将这种物品全部装入背包后，背包内的物品总重量未超过</a:t>
            </a:r>
            <a:r>
              <a:rPr lang="en-US" altLang="zh-CN" sz="2400">
                <a:latin typeface="楷体_GB2312" panose="02010609030101010101" pitchFamily="49" charset="-122"/>
                <a:ea typeface="楷体_GB2312" panose="02010609030101010101" pitchFamily="49" charset="-122"/>
              </a:rPr>
              <a:t>C</a:t>
            </a:r>
            <a:r>
              <a:rPr lang="zh-CN" altLang="en-US" sz="2400">
                <a:latin typeface="楷体_GB2312" panose="02010609030101010101" pitchFamily="49" charset="-122"/>
                <a:ea typeface="楷体_GB2312" panose="02010609030101010101" pitchFamily="49" charset="-122"/>
              </a:rPr>
              <a:t>，则选择单位重量价值次高的物品并尽可能多地装入背包。依此策略一直地进行下去，直到背包装满为止。</a:t>
            </a:r>
          </a:p>
          <a:p>
            <a:pPr eaLnBrk="1" hangingPunct="1">
              <a:buFontTx/>
              <a:buNone/>
            </a:pPr>
            <a:r>
              <a:rPr lang="zh-CN" altLang="en-US" sz="2400">
                <a:latin typeface="楷体_GB2312" panose="02010609030101010101" pitchFamily="49" charset="-122"/>
                <a:ea typeface="楷体_GB2312" panose="02010609030101010101" pitchFamily="49" charset="-122"/>
              </a:rPr>
              <a:t> 		具体算法可描述如下页：</a:t>
            </a:r>
            <a:r>
              <a:rPr lang="en-US" altLang="zh-CN" sz="2400"/>
              <a:t>  </a:t>
            </a:r>
          </a:p>
        </p:txBody>
      </p:sp>
    </p:spTree>
  </p:cSld>
  <p:clrMapOvr>
    <a:masterClrMapping/>
  </p:clrMapOvr>
  <p:transition>
    <p:random/>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B87CBFB8-CD52-4E2B-A0AC-25ECD4049EAF}"/>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16EDD965-0298-4360-881C-A0636128C29E}" type="slidenum">
              <a:rPr lang="zh-CN" altLang="en-US">
                <a:solidFill>
                  <a:schemeClr val="tx1"/>
                </a:solidFill>
                <a:latin typeface="Times New Roman" panose="02020603050405020304" pitchFamily="18" charset="0"/>
                <a:ea typeface="宋体" panose="02010600030101010101" pitchFamily="2" charset="-122"/>
              </a:rPr>
              <a:pPr eaLnBrk="1" hangingPunct="1"/>
              <a:t>143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08899" name="Rectangle 2">
            <a:extLst>
              <a:ext uri="{FF2B5EF4-FFF2-40B4-BE49-F238E27FC236}">
                <a16:creationId xmlns:a16="http://schemas.microsoft.com/office/drawing/2014/main" id="{823F8E68-83A7-4223-B96C-A1BF135762EA}"/>
              </a:ext>
            </a:extLst>
          </p:cNvPr>
          <p:cNvSpPr>
            <a:spLocks noGrp="1" noChangeArrowheads="1"/>
          </p:cNvSpPr>
          <p:nvPr>
            <p:ph type="title"/>
          </p:nvPr>
        </p:nvSpPr>
        <p:spPr>
          <a:xfrm>
            <a:off x="684213" y="188913"/>
            <a:ext cx="7772400" cy="1143000"/>
          </a:xfrm>
        </p:spPr>
        <p:txBody>
          <a:bodyPr/>
          <a:lstStyle/>
          <a:p>
            <a:pPr eaLnBrk="1" hangingPunct="1"/>
            <a:r>
              <a:rPr lang="en-US" altLang="zh-CN">
                <a:latin typeface="黑体" panose="02010609060101010101" pitchFamily="49" charset="-122"/>
                <a:ea typeface="黑体" panose="02010609060101010101" pitchFamily="49" charset="-122"/>
              </a:rPr>
              <a:t>4.2 </a:t>
            </a:r>
            <a:r>
              <a:rPr lang="zh-CN" altLang="en-US">
                <a:latin typeface="黑体" panose="02010609060101010101" pitchFamily="49" charset="-122"/>
                <a:ea typeface="黑体" panose="02010609060101010101" pitchFamily="49" charset="-122"/>
              </a:rPr>
              <a:t>贪心算法的基本要素</a:t>
            </a:r>
          </a:p>
        </p:txBody>
      </p:sp>
      <p:sp>
        <p:nvSpPr>
          <p:cNvPr id="208900" name="AutoShape 3">
            <a:extLst>
              <a:ext uri="{FF2B5EF4-FFF2-40B4-BE49-F238E27FC236}">
                <a16:creationId xmlns:a16="http://schemas.microsoft.com/office/drawing/2014/main" id="{FE6C396C-E1DB-4926-9457-692B0A4457C0}"/>
              </a:ext>
            </a:extLst>
          </p:cNvPr>
          <p:cNvSpPr>
            <a:spLocks noChangeArrowheads="1"/>
          </p:cNvSpPr>
          <p:nvPr>
            <p:ph type="body" idx="1"/>
          </p:nvPr>
        </p:nvSpPr>
        <p:spPr>
          <a:xfrm>
            <a:off x="685800" y="1268413"/>
            <a:ext cx="7772400" cy="5040312"/>
          </a:xfrm>
          <a:prstGeom prst="wedgeRoundRectCallout">
            <a:avLst>
              <a:gd name="adj1" fmla="val -43750"/>
              <a:gd name="adj2" fmla="val 70000"/>
              <a:gd name="adj3" fmla="val 16667"/>
            </a:avLst>
          </a:prstGeom>
        </p:spPr>
        <p:txBody>
          <a:bodyPr/>
          <a:lstStyle/>
          <a:p>
            <a:pPr eaLnBrk="1" hangingPunct="1">
              <a:lnSpc>
                <a:spcPct val="80000"/>
              </a:lnSpc>
            </a:pPr>
            <a:r>
              <a:rPr lang="en-US" altLang="zh-CN" sz="1400"/>
              <a:t>public static float</a:t>
            </a:r>
            <a:r>
              <a:rPr lang="en-US" altLang="zh-CN" sz="1400" b="1"/>
              <a:t> knapsack</a:t>
            </a:r>
            <a:r>
              <a:rPr lang="en-US" altLang="zh-CN" sz="1400"/>
              <a:t>(float c,float [] w, float [] v,float [] x)</a:t>
            </a:r>
          </a:p>
          <a:p>
            <a:pPr eaLnBrk="1" hangingPunct="1">
              <a:lnSpc>
                <a:spcPct val="80000"/>
              </a:lnSpc>
            </a:pPr>
            <a:r>
              <a:rPr lang="en-US" altLang="zh-CN" sz="1400"/>
              <a:t>   {</a:t>
            </a:r>
          </a:p>
          <a:p>
            <a:pPr eaLnBrk="1" hangingPunct="1">
              <a:lnSpc>
                <a:spcPct val="80000"/>
              </a:lnSpc>
            </a:pPr>
            <a:r>
              <a:rPr lang="en-US" altLang="zh-CN" sz="1400"/>
              <a:t>      int n=v.length;</a:t>
            </a:r>
          </a:p>
          <a:p>
            <a:pPr eaLnBrk="1" hangingPunct="1">
              <a:lnSpc>
                <a:spcPct val="80000"/>
              </a:lnSpc>
            </a:pPr>
            <a:r>
              <a:rPr lang="en-US" altLang="zh-CN" sz="1400"/>
              <a:t>      Element [] d = new Element [n];</a:t>
            </a:r>
          </a:p>
          <a:p>
            <a:pPr eaLnBrk="1" hangingPunct="1">
              <a:lnSpc>
                <a:spcPct val="80000"/>
              </a:lnSpc>
            </a:pPr>
            <a:r>
              <a:rPr lang="en-US" altLang="zh-CN" sz="1400"/>
              <a:t>      for (int i = 0; i &lt; n; i++) d[i] = new Element(w[i],v[i],i);</a:t>
            </a:r>
          </a:p>
          <a:p>
            <a:pPr eaLnBrk="1" hangingPunct="1">
              <a:lnSpc>
                <a:spcPct val="80000"/>
              </a:lnSpc>
            </a:pPr>
            <a:r>
              <a:rPr lang="en-US" altLang="zh-CN" sz="1400"/>
              <a:t>      MergeSort.mergeSort(d);</a:t>
            </a:r>
          </a:p>
          <a:p>
            <a:pPr eaLnBrk="1" hangingPunct="1">
              <a:lnSpc>
                <a:spcPct val="80000"/>
              </a:lnSpc>
            </a:pPr>
            <a:r>
              <a:rPr lang="en-US" altLang="zh-CN" sz="1400"/>
              <a:t>      int i;</a:t>
            </a:r>
          </a:p>
          <a:p>
            <a:pPr eaLnBrk="1" hangingPunct="1">
              <a:lnSpc>
                <a:spcPct val="80000"/>
              </a:lnSpc>
            </a:pPr>
            <a:r>
              <a:rPr lang="en-US" altLang="zh-CN" sz="1400"/>
              <a:t>      float opt=0;</a:t>
            </a:r>
          </a:p>
          <a:p>
            <a:pPr eaLnBrk="1" hangingPunct="1">
              <a:lnSpc>
                <a:spcPct val="80000"/>
              </a:lnSpc>
            </a:pPr>
            <a:r>
              <a:rPr lang="en-US" altLang="zh-CN" sz="1400"/>
              <a:t>      for (i=0;i&lt;n;i++) x[i]=0;</a:t>
            </a:r>
          </a:p>
          <a:p>
            <a:pPr eaLnBrk="1" hangingPunct="1">
              <a:lnSpc>
                <a:spcPct val="80000"/>
              </a:lnSpc>
            </a:pPr>
            <a:r>
              <a:rPr lang="en-US" altLang="zh-CN" sz="1400"/>
              <a:t>      for (i=0;i&lt;n;i++) {</a:t>
            </a:r>
          </a:p>
          <a:p>
            <a:pPr eaLnBrk="1" hangingPunct="1">
              <a:lnSpc>
                <a:spcPct val="80000"/>
              </a:lnSpc>
            </a:pPr>
            <a:r>
              <a:rPr lang="en-US" altLang="zh-CN" sz="1400"/>
              <a:t>        if (d[i].w&gt;c) break;</a:t>
            </a:r>
          </a:p>
          <a:p>
            <a:pPr eaLnBrk="1" hangingPunct="1">
              <a:lnSpc>
                <a:spcPct val="80000"/>
              </a:lnSpc>
            </a:pPr>
            <a:r>
              <a:rPr lang="en-US" altLang="zh-CN" sz="1400"/>
              <a:t>        x[d[i].i]=1;</a:t>
            </a:r>
          </a:p>
          <a:p>
            <a:pPr eaLnBrk="1" hangingPunct="1">
              <a:lnSpc>
                <a:spcPct val="80000"/>
              </a:lnSpc>
            </a:pPr>
            <a:r>
              <a:rPr lang="en-US" altLang="zh-CN" sz="1400"/>
              <a:t>        opt+=d[i].v;</a:t>
            </a:r>
          </a:p>
          <a:p>
            <a:pPr eaLnBrk="1" hangingPunct="1">
              <a:lnSpc>
                <a:spcPct val="80000"/>
              </a:lnSpc>
            </a:pPr>
            <a:r>
              <a:rPr lang="en-US" altLang="zh-CN" sz="1400"/>
              <a:t>        c-=d[i].w;</a:t>
            </a:r>
          </a:p>
          <a:p>
            <a:pPr eaLnBrk="1" hangingPunct="1">
              <a:lnSpc>
                <a:spcPct val="80000"/>
              </a:lnSpc>
            </a:pPr>
            <a:r>
              <a:rPr lang="en-US" altLang="zh-CN" sz="1400"/>
              <a:t>        }</a:t>
            </a:r>
          </a:p>
          <a:p>
            <a:pPr eaLnBrk="1" hangingPunct="1">
              <a:lnSpc>
                <a:spcPct val="80000"/>
              </a:lnSpc>
            </a:pPr>
            <a:r>
              <a:rPr lang="en-US" altLang="zh-CN" sz="1400"/>
              <a:t>      if (i&lt;n){</a:t>
            </a:r>
          </a:p>
          <a:p>
            <a:pPr eaLnBrk="1" hangingPunct="1">
              <a:lnSpc>
                <a:spcPct val="80000"/>
              </a:lnSpc>
            </a:pPr>
            <a:r>
              <a:rPr lang="en-US" altLang="zh-CN" sz="1400"/>
              <a:t>        x[d[i].i]=c/d[i].w;</a:t>
            </a:r>
          </a:p>
          <a:p>
            <a:pPr eaLnBrk="1" hangingPunct="1">
              <a:lnSpc>
                <a:spcPct val="80000"/>
              </a:lnSpc>
            </a:pPr>
            <a:r>
              <a:rPr lang="en-US" altLang="zh-CN" sz="1400"/>
              <a:t>        opt+=x[d[i].i]*d[i].v;</a:t>
            </a:r>
          </a:p>
          <a:p>
            <a:pPr eaLnBrk="1" hangingPunct="1">
              <a:lnSpc>
                <a:spcPct val="80000"/>
              </a:lnSpc>
            </a:pPr>
            <a:r>
              <a:rPr lang="en-US" altLang="zh-CN" sz="1400"/>
              <a:t>        }</a:t>
            </a:r>
          </a:p>
          <a:p>
            <a:pPr eaLnBrk="1" hangingPunct="1">
              <a:lnSpc>
                <a:spcPct val="80000"/>
              </a:lnSpc>
            </a:pPr>
            <a:r>
              <a:rPr lang="en-US" altLang="zh-CN" sz="1400"/>
              <a:t>      return opt;</a:t>
            </a:r>
          </a:p>
          <a:p>
            <a:pPr eaLnBrk="1" hangingPunct="1">
              <a:lnSpc>
                <a:spcPct val="80000"/>
              </a:lnSpc>
            </a:pPr>
            <a:r>
              <a:rPr lang="en-US" altLang="zh-CN" sz="1400"/>
              <a:t>   }</a:t>
            </a:r>
            <a:endParaRPr lang="zh-CN" altLang="en-US" sz="1400"/>
          </a:p>
        </p:txBody>
      </p:sp>
      <p:sp>
        <p:nvSpPr>
          <p:cNvPr id="437252" name="AutoShape 4">
            <a:extLst>
              <a:ext uri="{FF2B5EF4-FFF2-40B4-BE49-F238E27FC236}">
                <a16:creationId xmlns:a16="http://schemas.microsoft.com/office/drawing/2014/main" id="{52BFD1E6-42FB-4211-9742-C9FD2FF5AFCF}"/>
              </a:ext>
            </a:extLst>
          </p:cNvPr>
          <p:cNvSpPr>
            <a:spLocks noChangeArrowheads="1"/>
          </p:cNvSpPr>
          <p:nvPr/>
        </p:nvSpPr>
        <p:spPr bwMode="auto">
          <a:xfrm>
            <a:off x="5435600" y="1268413"/>
            <a:ext cx="3457575" cy="4897437"/>
          </a:xfrm>
          <a:prstGeom prst="cloudCallout">
            <a:avLst>
              <a:gd name="adj1" fmla="val -93708"/>
              <a:gd name="adj2" fmla="val -20699"/>
            </a:avLst>
          </a:prstGeom>
          <a:solidFill>
            <a:schemeClr val="hlink"/>
          </a:solidFill>
          <a:ln w="6350">
            <a:solidFill>
              <a:schemeClr val="hlink"/>
            </a:solidFill>
            <a:round/>
            <a:headEnd/>
            <a:tailEnd/>
          </a:ln>
        </p:spPr>
        <p:txBody>
          <a:bodyPr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a:latin typeface="楷体_GB2312" panose="02010609030101010101" pitchFamily="49" charset="-122"/>
                <a:ea typeface="楷体_GB2312" panose="02010609030101010101" pitchFamily="49" charset="-122"/>
              </a:rPr>
              <a:t>    </a:t>
            </a:r>
            <a:r>
              <a:rPr lang="zh-CN" altLang="en-US" b="1">
                <a:latin typeface="楷体_GB2312" panose="02010609030101010101" pitchFamily="49" charset="-122"/>
                <a:ea typeface="楷体_GB2312" panose="02010609030101010101" pitchFamily="49" charset="-122"/>
              </a:rPr>
              <a:t>算法</a:t>
            </a:r>
            <a:r>
              <a:rPr lang="en-US" altLang="zh-CN" b="1">
                <a:latin typeface="楷体_GB2312" panose="02010609030101010101" pitchFamily="49" charset="-122"/>
                <a:ea typeface="楷体_GB2312" panose="02010609030101010101" pitchFamily="49" charset="-122"/>
              </a:rPr>
              <a:t>knapsack</a:t>
            </a:r>
            <a:r>
              <a:rPr lang="zh-CN" altLang="en-US" b="1">
                <a:latin typeface="楷体_GB2312" panose="02010609030101010101" pitchFamily="49" charset="-122"/>
                <a:ea typeface="楷体_GB2312" panose="02010609030101010101" pitchFamily="49" charset="-122"/>
              </a:rPr>
              <a:t>的主要计算时间在于将各种物品依其单位重量的价值从大到小排序。因此，算法的计算时间上界为</a:t>
            </a:r>
          </a:p>
          <a:p>
            <a:pPr algn="l" eaLnBrk="1" hangingPunct="1"/>
            <a:r>
              <a:rPr lang="en-US" altLang="zh-CN" b="1">
                <a:latin typeface="楷体_GB2312" panose="02010609030101010101" pitchFamily="49" charset="-122"/>
                <a:ea typeface="楷体_GB2312" panose="02010609030101010101" pitchFamily="49" charset="-122"/>
              </a:rPr>
              <a:t>O</a:t>
            </a:r>
            <a:r>
              <a:rPr lang="zh-CN" altLang="en-US" b="1">
                <a:latin typeface="楷体_GB2312" panose="02010609030101010101" pitchFamily="49" charset="-122"/>
                <a:ea typeface="楷体_GB2312" panose="02010609030101010101" pitchFamily="49" charset="-122"/>
              </a:rPr>
              <a:t>（</a:t>
            </a:r>
            <a:r>
              <a:rPr lang="en-US" altLang="zh-CN" b="1">
                <a:latin typeface="楷体_GB2312" panose="02010609030101010101" pitchFamily="49" charset="-122"/>
                <a:ea typeface="楷体_GB2312" panose="02010609030101010101" pitchFamily="49" charset="-122"/>
              </a:rPr>
              <a:t>nlogn</a:t>
            </a:r>
            <a:r>
              <a:rPr lang="zh-CN" altLang="en-US" b="1">
                <a:latin typeface="楷体_GB2312" panose="02010609030101010101" pitchFamily="49" charset="-122"/>
                <a:ea typeface="楷体_GB2312" panose="02010609030101010101" pitchFamily="49" charset="-122"/>
              </a:rPr>
              <a:t>）。当然，为了证明算法的正确性，还必须证明背包问题具有贪心选择性质</a:t>
            </a:r>
            <a:r>
              <a:rPr lang="zh-CN" altLang="en-US">
                <a:latin typeface="楷体_GB2312" panose="02010609030101010101" pitchFamily="49" charset="-122"/>
                <a:ea typeface="楷体_GB2312" panose="02010609030101010101" pitchFamily="49"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37252"/>
                                        </p:tgtEl>
                                        <p:attrNameLst>
                                          <p:attrName>style.visibility</p:attrName>
                                        </p:attrNameLst>
                                      </p:cBhvr>
                                      <p:to>
                                        <p:strVal val="visible"/>
                                      </p:to>
                                    </p:set>
                                    <p:anim calcmode="lin" valueType="num">
                                      <p:cBhvr additive="base">
                                        <p:cTn id="7" dur="500" fill="hold"/>
                                        <p:tgtEl>
                                          <p:spTgt spid="437252"/>
                                        </p:tgtEl>
                                        <p:attrNameLst>
                                          <p:attrName>ppt_x</p:attrName>
                                        </p:attrNameLst>
                                      </p:cBhvr>
                                      <p:tavLst>
                                        <p:tav tm="0">
                                          <p:val>
                                            <p:strVal val="1+#ppt_w/2"/>
                                          </p:val>
                                        </p:tav>
                                        <p:tav tm="100000">
                                          <p:val>
                                            <p:strVal val="#ppt_x"/>
                                          </p:val>
                                        </p:tav>
                                      </p:tavLst>
                                    </p:anim>
                                    <p:anim calcmode="lin" valueType="num">
                                      <p:cBhvr additive="base">
                                        <p:cTn id="8" dur="500" fill="hold"/>
                                        <p:tgtEl>
                                          <p:spTgt spid="4372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2" grpId="0" animBg="1" autoUpdateAnimBg="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CDD15FE1-F1C6-48A8-A372-F40F63A6673B}"/>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85F1EB1D-9EBB-4DAB-8001-47ED8D7F6D86}" type="slidenum">
              <a:rPr lang="zh-CN" altLang="en-US">
                <a:solidFill>
                  <a:schemeClr val="tx1"/>
                </a:solidFill>
                <a:latin typeface="Times New Roman" panose="02020603050405020304" pitchFamily="18" charset="0"/>
                <a:ea typeface="宋体" panose="02010600030101010101" pitchFamily="2" charset="-122"/>
              </a:rPr>
              <a:pPr eaLnBrk="1" hangingPunct="1"/>
              <a:t>144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09923" name="Rectangle 2">
            <a:extLst>
              <a:ext uri="{FF2B5EF4-FFF2-40B4-BE49-F238E27FC236}">
                <a16:creationId xmlns:a16="http://schemas.microsoft.com/office/drawing/2014/main" id="{A1159A4F-F239-4922-82EF-8545538A49F9}"/>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4.2 </a:t>
            </a:r>
            <a:r>
              <a:rPr lang="zh-CN" altLang="en-US">
                <a:latin typeface="黑体" panose="02010609060101010101" pitchFamily="49" charset="-122"/>
                <a:ea typeface="黑体" panose="02010609060101010101" pitchFamily="49" charset="-122"/>
              </a:rPr>
              <a:t>贪心算法的基本要素</a:t>
            </a:r>
          </a:p>
        </p:txBody>
      </p:sp>
      <p:sp>
        <p:nvSpPr>
          <p:cNvPr id="209924" name="Rectangle 3">
            <a:extLst>
              <a:ext uri="{FF2B5EF4-FFF2-40B4-BE49-F238E27FC236}">
                <a16:creationId xmlns:a16="http://schemas.microsoft.com/office/drawing/2014/main" id="{DAE6CB5B-DABB-4E84-ACEB-2E6452038D76}"/>
              </a:ext>
            </a:extLst>
          </p:cNvPr>
          <p:cNvSpPr>
            <a:spLocks noGrp="1" noChangeArrowheads="1"/>
          </p:cNvSpPr>
          <p:nvPr>
            <p:ph type="body" idx="1"/>
          </p:nvPr>
        </p:nvSpPr>
        <p:spPr>
          <a:xfrm>
            <a:off x="396875" y="1916113"/>
            <a:ext cx="8207375" cy="4179887"/>
          </a:xfrm>
        </p:spPr>
        <p:txBody>
          <a:bodyPr/>
          <a:lstStyle/>
          <a:p>
            <a:pPr eaLnBrk="1" hangingPunct="1">
              <a:buFontTx/>
              <a:buNone/>
            </a:pPr>
            <a:r>
              <a:rPr lang="zh-CN" altLang="en-US">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对于</a:t>
            </a:r>
            <a:r>
              <a:rPr lang="en-US" altLang="zh-CN" sz="2400" b="1">
                <a:solidFill>
                  <a:schemeClr val="accent2"/>
                </a:solidFill>
                <a:latin typeface="楷体_GB2312" panose="02010609030101010101" pitchFamily="49" charset="-122"/>
                <a:ea typeface="楷体_GB2312" panose="02010609030101010101" pitchFamily="49" charset="-122"/>
              </a:rPr>
              <a:t>0-1</a:t>
            </a:r>
            <a:r>
              <a:rPr lang="zh-CN" altLang="en-US" sz="2400" b="1">
                <a:solidFill>
                  <a:schemeClr val="accent2"/>
                </a:solidFill>
                <a:latin typeface="楷体_GB2312" panose="02010609030101010101" pitchFamily="49" charset="-122"/>
                <a:ea typeface="楷体_GB2312" panose="02010609030101010101" pitchFamily="49" charset="-122"/>
              </a:rPr>
              <a:t>背包问题</a:t>
            </a:r>
            <a:r>
              <a:rPr lang="zh-CN" altLang="en-US" sz="2400">
                <a:latin typeface="楷体_GB2312" panose="02010609030101010101" pitchFamily="49" charset="-122"/>
                <a:ea typeface="楷体_GB2312" panose="02010609030101010101" pitchFamily="49" charset="-122"/>
              </a:rPr>
              <a:t>，贪心选择之所以不能得到最优解是因为在这种情况下，它无法保证最终能将背包装满，部分闲置的背包空间使每公斤背包空间的价值降低了。事实上，在考虑</a:t>
            </a:r>
            <a:r>
              <a:rPr lang="en-US" altLang="zh-CN" sz="2400">
                <a:latin typeface="楷体_GB2312" panose="02010609030101010101" pitchFamily="49" charset="-122"/>
                <a:ea typeface="楷体_GB2312" panose="02010609030101010101" pitchFamily="49" charset="-122"/>
              </a:rPr>
              <a:t>0-1</a:t>
            </a:r>
            <a:r>
              <a:rPr lang="zh-CN" altLang="en-US" sz="2400">
                <a:latin typeface="楷体_GB2312" panose="02010609030101010101" pitchFamily="49" charset="-122"/>
                <a:ea typeface="楷体_GB2312" panose="02010609030101010101" pitchFamily="49" charset="-122"/>
              </a:rPr>
              <a:t>背包问题时，应比较选择该物品和不选择该物品所导致的最终方案，然后再作出最好选择。由此就导出许多互相重叠的子问题。这正是该问题可用</a:t>
            </a:r>
            <a:r>
              <a:rPr lang="zh-CN" altLang="en-US" sz="2400" b="1">
                <a:solidFill>
                  <a:schemeClr val="accent2"/>
                </a:solidFill>
                <a:latin typeface="楷体_GB2312" panose="02010609030101010101" pitchFamily="49" charset="-122"/>
                <a:ea typeface="楷体_GB2312" panose="02010609030101010101" pitchFamily="49" charset="-122"/>
              </a:rPr>
              <a:t>动态规划算法</a:t>
            </a:r>
            <a:r>
              <a:rPr lang="zh-CN" altLang="en-US" sz="2400">
                <a:latin typeface="楷体_GB2312" panose="02010609030101010101" pitchFamily="49" charset="-122"/>
                <a:ea typeface="楷体_GB2312" panose="02010609030101010101" pitchFamily="49" charset="-122"/>
              </a:rPr>
              <a:t>求解的另一重要特征。</a:t>
            </a:r>
          </a:p>
          <a:p>
            <a:pPr eaLnBrk="1" hangingPunct="1">
              <a:buFontTx/>
              <a:buNone/>
            </a:pPr>
            <a:r>
              <a:rPr lang="zh-CN" altLang="en-US" sz="2400">
                <a:latin typeface="楷体_GB2312" panose="02010609030101010101" pitchFamily="49" charset="-122"/>
                <a:ea typeface="楷体_GB2312" panose="02010609030101010101" pitchFamily="49" charset="-122"/>
              </a:rPr>
              <a:t>	   实际上也是如此，动态规划算法的确可以有效地解</a:t>
            </a:r>
            <a:r>
              <a:rPr lang="en-US" altLang="zh-CN" sz="2400">
                <a:latin typeface="楷体_GB2312" panose="02010609030101010101" pitchFamily="49" charset="-122"/>
                <a:ea typeface="楷体_GB2312" panose="02010609030101010101" pitchFamily="49" charset="-122"/>
              </a:rPr>
              <a:t>0-1</a:t>
            </a:r>
            <a:r>
              <a:rPr lang="zh-CN" altLang="en-US" sz="2400">
                <a:latin typeface="楷体_GB2312" panose="02010609030101010101" pitchFamily="49" charset="-122"/>
                <a:ea typeface="楷体_GB2312" panose="02010609030101010101" pitchFamily="49" charset="-122"/>
              </a:rPr>
              <a:t>背包问题。 </a:t>
            </a:r>
          </a:p>
        </p:txBody>
      </p:sp>
    </p:spTree>
  </p:cSld>
  <p:clrMapOvr>
    <a:masterClrMapping/>
  </p:clrMapOvr>
  <p:transition>
    <p:random/>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1D16565D-4EAD-4A54-BF4D-5978E1AF6A59}"/>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2FFA7692-1420-4953-B1F1-4E1979755C5F}" type="slidenum">
              <a:rPr lang="zh-CN" altLang="en-US">
                <a:solidFill>
                  <a:schemeClr val="tx1"/>
                </a:solidFill>
                <a:latin typeface="Times New Roman" panose="02020603050405020304" pitchFamily="18" charset="0"/>
                <a:ea typeface="宋体" panose="02010600030101010101" pitchFamily="2" charset="-122"/>
              </a:rPr>
              <a:pPr eaLnBrk="1" hangingPunct="1"/>
              <a:t>145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10947" name="Rectangle 2">
            <a:extLst>
              <a:ext uri="{FF2B5EF4-FFF2-40B4-BE49-F238E27FC236}">
                <a16:creationId xmlns:a16="http://schemas.microsoft.com/office/drawing/2014/main" id="{15B65998-45BC-4BD2-991A-F9E0CC925C4A}"/>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4.3 </a:t>
            </a:r>
            <a:r>
              <a:rPr lang="zh-CN" altLang="en-US">
                <a:latin typeface="黑体" panose="02010609060101010101" pitchFamily="49" charset="-122"/>
                <a:ea typeface="黑体" panose="02010609060101010101" pitchFamily="49" charset="-122"/>
              </a:rPr>
              <a:t>最优装载</a:t>
            </a:r>
          </a:p>
        </p:txBody>
      </p:sp>
      <p:sp>
        <p:nvSpPr>
          <p:cNvPr id="210948" name="Rectangle 3">
            <a:extLst>
              <a:ext uri="{FF2B5EF4-FFF2-40B4-BE49-F238E27FC236}">
                <a16:creationId xmlns:a16="http://schemas.microsoft.com/office/drawing/2014/main" id="{9720D42F-654A-4E76-A6AE-95CDD53DE151}"/>
              </a:ext>
            </a:extLst>
          </p:cNvPr>
          <p:cNvSpPr>
            <a:spLocks noGrp="1" noChangeArrowheads="1"/>
          </p:cNvSpPr>
          <p:nvPr>
            <p:ph type="body" idx="1"/>
          </p:nvPr>
        </p:nvSpPr>
        <p:spPr/>
        <p:txBody>
          <a:bodyPr/>
          <a:lstStyle/>
          <a:p>
            <a:pPr eaLnBrk="1" hangingPunct="1">
              <a:buFontTx/>
              <a:buNone/>
            </a:pPr>
            <a:r>
              <a:rPr lang="zh-CN" altLang="en-US" sz="2400">
                <a:solidFill>
                  <a:srgbClr val="000000"/>
                </a:solidFill>
                <a:latin typeface="楷体_GB2312" panose="02010609030101010101" pitchFamily="49" charset="-122"/>
                <a:ea typeface="楷体_GB2312" panose="02010609030101010101" pitchFamily="49" charset="-122"/>
              </a:rPr>
              <a:t>     	有一批集装箱要装上一艘载重量为</a:t>
            </a:r>
            <a:r>
              <a:rPr lang="en-US" altLang="zh-CN" sz="2400">
                <a:solidFill>
                  <a:srgbClr val="000000"/>
                </a:solidFill>
                <a:latin typeface="楷体_GB2312" panose="02010609030101010101" pitchFamily="49" charset="-122"/>
                <a:ea typeface="楷体_GB2312" panose="02010609030101010101" pitchFamily="49" charset="-122"/>
              </a:rPr>
              <a:t>c</a:t>
            </a:r>
            <a:r>
              <a:rPr lang="zh-CN" altLang="en-US" sz="2400">
                <a:solidFill>
                  <a:srgbClr val="000000"/>
                </a:solidFill>
                <a:latin typeface="楷体_GB2312" panose="02010609030101010101" pitchFamily="49" charset="-122"/>
                <a:ea typeface="楷体_GB2312" panose="02010609030101010101" pitchFamily="49" charset="-122"/>
              </a:rPr>
              <a:t>的轮船。其中集装箱</a:t>
            </a:r>
            <a:r>
              <a:rPr lang="en-US" altLang="zh-CN" sz="2400">
                <a:solidFill>
                  <a:srgbClr val="000000"/>
                </a:solidFill>
                <a:latin typeface="楷体_GB2312" panose="02010609030101010101" pitchFamily="49" charset="-122"/>
                <a:ea typeface="楷体_GB2312" panose="02010609030101010101" pitchFamily="49" charset="-122"/>
              </a:rPr>
              <a:t>i</a:t>
            </a:r>
            <a:r>
              <a:rPr lang="zh-CN" altLang="en-US" sz="2400">
                <a:solidFill>
                  <a:srgbClr val="000000"/>
                </a:solidFill>
                <a:latin typeface="楷体_GB2312" panose="02010609030101010101" pitchFamily="49" charset="-122"/>
                <a:ea typeface="楷体_GB2312" panose="02010609030101010101" pitchFamily="49" charset="-122"/>
              </a:rPr>
              <a:t>的重量为</a:t>
            </a:r>
            <a:r>
              <a:rPr lang="en-US" altLang="zh-CN" sz="2400">
                <a:solidFill>
                  <a:srgbClr val="000000"/>
                </a:solidFill>
                <a:latin typeface="楷体_GB2312" panose="02010609030101010101" pitchFamily="49" charset="-122"/>
                <a:ea typeface="楷体_GB2312" panose="02010609030101010101" pitchFamily="49" charset="-122"/>
              </a:rPr>
              <a:t>Wi</a:t>
            </a:r>
            <a:r>
              <a:rPr lang="zh-CN" altLang="en-US" sz="2400">
                <a:solidFill>
                  <a:srgbClr val="000000"/>
                </a:solidFill>
                <a:latin typeface="楷体_GB2312" panose="02010609030101010101" pitchFamily="49" charset="-122"/>
                <a:ea typeface="楷体_GB2312" panose="02010609030101010101" pitchFamily="49" charset="-122"/>
              </a:rPr>
              <a:t>。最优装载问题要求确定在装载体积不受限制的情况下，将尽可能多的集装箱装上轮船。</a:t>
            </a:r>
          </a:p>
          <a:p>
            <a:pPr eaLnBrk="1" hangingPunct="1">
              <a:buFontTx/>
              <a:buNone/>
            </a:pPr>
            <a:r>
              <a:rPr lang="en-US" altLang="zh-CN" sz="2800" b="1">
                <a:solidFill>
                  <a:schemeClr val="accent2"/>
                </a:solidFill>
                <a:latin typeface="黑体" panose="02010609060101010101" pitchFamily="49" charset="-122"/>
                <a:ea typeface="黑体" panose="02010609060101010101" pitchFamily="49" charset="-122"/>
              </a:rPr>
              <a:t>1.</a:t>
            </a:r>
            <a:r>
              <a:rPr lang="zh-CN" altLang="en-US" sz="2800" b="1">
                <a:solidFill>
                  <a:schemeClr val="accent2"/>
                </a:solidFill>
                <a:latin typeface="黑体" panose="02010609060101010101" pitchFamily="49" charset="-122"/>
                <a:ea typeface="黑体" panose="02010609060101010101" pitchFamily="49" charset="-122"/>
              </a:rPr>
              <a:t>算法描述</a:t>
            </a:r>
          </a:p>
          <a:p>
            <a:pPr eaLnBrk="1" hangingPunct="1">
              <a:buFontTx/>
              <a:buNone/>
            </a:pPr>
            <a:r>
              <a:rPr lang="zh-CN" altLang="en-US" sz="2400">
                <a:ea typeface="楷体_GB2312" panose="02010609030101010101" pitchFamily="49" charset="-122"/>
              </a:rPr>
              <a:t>		最优装载问题可用贪心算法求解。采用重量最轻者先装的贪心选择策略，可产生最优装载问题的最优解。具体算法描述如下页。</a:t>
            </a:r>
            <a:r>
              <a:rPr lang="zh-CN" altLang="en-US"/>
              <a:t> </a:t>
            </a:r>
          </a:p>
        </p:txBody>
      </p:sp>
    </p:spTree>
  </p:cSld>
  <p:clrMapOvr>
    <a:masterClrMapping/>
  </p:clrMapOvr>
  <p:transition>
    <p:random/>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EEB33F87-8EE6-4A34-A852-3F169776EE92}"/>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4299EAF2-7FC0-43AB-8B8B-B04E8FF50E8F}" type="slidenum">
              <a:rPr lang="zh-CN" altLang="en-US">
                <a:solidFill>
                  <a:schemeClr val="tx1"/>
                </a:solidFill>
                <a:latin typeface="Times New Roman" panose="02020603050405020304" pitchFamily="18" charset="0"/>
                <a:ea typeface="宋体" panose="02010600030101010101" pitchFamily="2" charset="-122"/>
              </a:rPr>
              <a:pPr eaLnBrk="1" hangingPunct="1"/>
              <a:t>146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11971" name="Rectangle 2">
            <a:extLst>
              <a:ext uri="{FF2B5EF4-FFF2-40B4-BE49-F238E27FC236}">
                <a16:creationId xmlns:a16="http://schemas.microsoft.com/office/drawing/2014/main" id="{9E05DB39-50D8-4810-A5FE-626C67BA4F01}"/>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4.3 </a:t>
            </a:r>
            <a:r>
              <a:rPr lang="zh-CN" altLang="en-US">
                <a:latin typeface="黑体" panose="02010609060101010101" pitchFamily="49" charset="-122"/>
                <a:ea typeface="黑体" panose="02010609060101010101" pitchFamily="49" charset="-122"/>
              </a:rPr>
              <a:t>最优装载</a:t>
            </a:r>
          </a:p>
        </p:txBody>
      </p:sp>
      <p:sp>
        <p:nvSpPr>
          <p:cNvPr id="211972" name="Rectangle 3">
            <a:extLst>
              <a:ext uri="{FF2B5EF4-FFF2-40B4-BE49-F238E27FC236}">
                <a16:creationId xmlns:a16="http://schemas.microsoft.com/office/drawing/2014/main" id="{C6946159-1ACE-48B1-8F43-ECBE199D864D}"/>
              </a:ext>
            </a:extLst>
          </p:cNvPr>
          <p:cNvSpPr>
            <a:spLocks noGrp="1" noChangeArrowheads="1"/>
          </p:cNvSpPr>
          <p:nvPr>
            <p:ph type="body" idx="1"/>
          </p:nvPr>
        </p:nvSpPr>
        <p:spPr/>
        <p:txBody>
          <a:bodyPr/>
          <a:lstStyle/>
          <a:p>
            <a:pPr eaLnBrk="1" hangingPunct="1">
              <a:lnSpc>
                <a:spcPct val="80000"/>
              </a:lnSpc>
            </a:pPr>
            <a:r>
              <a:rPr lang="en-US" altLang="zh-CN" sz="1600"/>
              <a:t>public static float </a:t>
            </a:r>
            <a:r>
              <a:rPr lang="en-US" altLang="zh-CN" sz="1600" b="1"/>
              <a:t>loading</a:t>
            </a:r>
            <a:r>
              <a:rPr lang="en-US" altLang="zh-CN" sz="1600"/>
              <a:t>(float c, float [] w, int [] x)</a:t>
            </a:r>
          </a:p>
          <a:p>
            <a:pPr eaLnBrk="1" hangingPunct="1">
              <a:lnSpc>
                <a:spcPct val="80000"/>
              </a:lnSpc>
            </a:pPr>
            <a:r>
              <a:rPr lang="en-US" altLang="zh-CN" sz="1600"/>
              <a:t>   {</a:t>
            </a:r>
          </a:p>
          <a:p>
            <a:pPr eaLnBrk="1" hangingPunct="1">
              <a:lnSpc>
                <a:spcPct val="80000"/>
              </a:lnSpc>
            </a:pPr>
            <a:r>
              <a:rPr lang="en-US" altLang="zh-CN" sz="1600"/>
              <a:t>      int n=w.length;</a:t>
            </a:r>
          </a:p>
          <a:p>
            <a:pPr eaLnBrk="1" hangingPunct="1">
              <a:lnSpc>
                <a:spcPct val="80000"/>
              </a:lnSpc>
            </a:pPr>
            <a:r>
              <a:rPr lang="en-US" altLang="zh-CN" sz="1600"/>
              <a:t>      Element [] d = new Element [n];</a:t>
            </a:r>
          </a:p>
          <a:p>
            <a:pPr eaLnBrk="1" hangingPunct="1">
              <a:lnSpc>
                <a:spcPct val="80000"/>
              </a:lnSpc>
            </a:pPr>
            <a:r>
              <a:rPr lang="en-US" altLang="zh-CN" sz="1600"/>
              <a:t>      for (int i = 0; i &lt; n; i++)</a:t>
            </a:r>
          </a:p>
          <a:p>
            <a:pPr eaLnBrk="1" hangingPunct="1">
              <a:lnSpc>
                <a:spcPct val="80000"/>
              </a:lnSpc>
            </a:pPr>
            <a:r>
              <a:rPr lang="en-US" altLang="zh-CN" sz="1600"/>
              <a:t>        d[i] = new Element(w[i],i);</a:t>
            </a:r>
          </a:p>
          <a:p>
            <a:pPr eaLnBrk="1" hangingPunct="1">
              <a:lnSpc>
                <a:spcPct val="80000"/>
              </a:lnSpc>
            </a:pPr>
            <a:r>
              <a:rPr lang="en-US" altLang="zh-CN" sz="1600"/>
              <a:t>      MergeSort.mergeSort(d);</a:t>
            </a:r>
          </a:p>
          <a:p>
            <a:pPr eaLnBrk="1" hangingPunct="1">
              <a:lnSpc>
                <a:spcPct val="80000"/>
              </a:lnSpc>
            </a:pPr>
            <a:r>
              <a:rPr lang="en-US" altLang="zh-CN" sz="1600"/>
              <a:t>      float opt=0;</a:t>
            </a:r>
          </a:p>
          <a:p>
            <a:pPr eaLnBrk="1" hangingPunct="1">
              <a:lnSpc>
                <a:spcPct val="80000"/>
              </a:lnSpc>
            </a:pPr>
            <a:r>
              <a:rPr lang="en-US" altLang="zh-CN" sz="1600"/>
              <a:t>      for (int i = 0; i &lt; n; i++) x[i] = 0;</a:t>
            </a:r>
          </a:p>
          <a:p>
            <a:pPr eaLnBrk="1" hangingPunct="1">
              <a:lnSpc>
                <a:spcPct val="80000"/>
              </a:lnSpc>
            </a:pPr>
            <a:r>
              <a:rPr lang="en-US" altLang="zh-CN" sz="1600"/>
              <a:t>      for (int i = 0; i &lt; n &amp;&amp; d[i].w &lt;= c; i++) {</a:t>
            </a:r>
          </a:p>
          <a:p>
            <a:pPr eaLnBrk="1" hangingPunct="1">
              <a:lnSpc>
                <a:spcPct val="80000"/>
              </a:lnSpc>
            </a:pPr>
            <a:r>
              <a:rPr lang="en-US" altLang="zh-CN" sz="1600"/>
              <a:t>         x[d[i].i] = 1;</a:t>
            </a:r>
          </a:p>
          <a:p>
            <a:pPr eaLnBrk="1" hangingPunct="1">
              <a:lnSpc>
                <a:spcPct val="80000"/>
              </a:lnSpc>
            </a:pPr>
            <a:r>
              <a:rPr lang="en-US" altLang="zh-CN" sz="1600"/>
              <a:t>         opt+=d[i].w;</a:t>
            </a:r>
          </a:p>
          <a:p>
            <a:pPr eaLnBrk="1" hangingPunct="1">
              <a:lnSpc>
                <a:spcPct val="80000"/>
              </a:lnSpc>
            </a:pPr>
            <a:r>
              <a:rPr lang="en-US" altLang="zh-CN" sz="1600"/>
              <a:t>         c -= d[i].w;</a:t>
            </a:r>
          </a:p>
          <a:p>
            <a:pPr eaLnBrk="1" hangingPunct="1">
              <a:lnSpc>
                <a:spcPct val="80000"/>
              </a:lnSpc>
            </a:pPr>
            <a:r>
              <a:rPr lang="en-US" altLang="zh-CN" sz="1600"/>
              <a:t>         }</a:t>
            </a:r>
          </a:p>
          <a:p>
            <a:pPr eaLnBrk="1" hangingPunct="1">
              <a:lnSpc>
                <a:spcPct val="80000"/>
              </a:lnSpc>
            </a:pPr>
            <a:r>
              <a:rPr lang="en-US" altLang="zh-CN" sz="1600"/>
              <a:t>      return opt;</a:t>
            </a:r>
          </a:p>
          <a:p>
            <a:pPr eaLnBrk="1" hangingPunct="1">
              <a:lnSpc>
                <a:spcPct val="80000"/>
              </a:lnSpc>
            </a:pPr>
            <a:r>
              <a:rPr lang="en-US" altLang="zh-CN" sz="1600"/>
              <a:t>   }</a:t>
            </a:r>
            <a:endParaRPr lang="zh-CN" altLang="en-US" sz="1600"/>
          </a:p>
        </p:txBody>
      </p:sp>
      <p:sp>
        <p:nvSpPr>
          <p:cNvPr id="440324" name="AutoShape 4">
            <a:extLst>
              <a:ext uri="{FF2B5EF4-FFF2-40B4-BE49-F238E27FC236}">
                <a16:creationId xmlns:a16="http://schemas.microsoft.com/office/drawing/2014/main" id="{76806A22-049C-4A00-9BE8-74CAA48090F8}"/>
              </a:ext>
            </a:extLst>
          </p:cNvPr>
          <p:cNvSpPr>
            <a:spLocks noChangeArrowheads="1"/>
          </p:cNvSpPr>
          <p:nvPr/>
        </p:nvSpPr>
        <p:spPr bwMode="auto">
          <a:xfrm>
            <a:off x="4643438" y="4581525"/>
            <a:ext cx="3600450" cy="1439863"/>
          </a:xfrm>
          <a:prstGeom prst="wedgeRoundRectCallout">
            <a:avLst>
              <a:gd name="adj1" fmla="val -64991"/>
              <a:gd name="adj2" fmla="val -162347"/>
              <a:gd name="adj3" fmla="val 16667"/>
            </a:avLst>
          </a:prstGeom>
          <a:solidFill>
            <a:schemeClr val="hlink"/>
          </a:solidFill>
          <a:ln w="6350">
            <a:solidFill>
              <a:schemeClr val="hlink"/>
            </a:solidFill>
            <a:miter lim="800000"/>
            <a:headEnd/>
            <a:tailEnd/>
          </a:ln>
        </p:spPr>
        <p:txBody>
          <a:bodyPr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latin typeface="楷体_GB2312" panose="02010609030101010101" pitchFamily="49" charset="-122"/>
                <a:ea typeface="楷体_GB2312" panose="02010609030101010101" pitchFamily="49" charset="-122"/>
                <a:cs typeface="Times New Roman" panose="02020603050405020304" pitchFamily="18" charset="0"/>
              </a:rPr>
              <a:t>其中</a:t>
            </a:r>
            <a:r>
              <a:rPr lang="en-US" altLang="zh-CN" sz="2400" b="1">
                <a:latin typeface="楷体_GB2312" panose="02010609030101010101" pitchFamily="49" charset="-122"/>
                <a:ea typeface="楷体_GB2312" panose="02010609030101010101" pitchFamily="49" charset="-122"/>
                <a:cs typeface="Times New Roman" panose="02020603050405020304" pitchFamily="18" charset="0"/>
              </a:rPr>
              <a:t>Element</a:t>
            </a:r>
            <a:r>
              <a:rPr lang="zh-CN" altLang="en-US" sz="2400" b="1">
                <a:latin typeface="楷体_GB2312" panose="02010609030101010101" pitchFamily="49" charset="-122"/>
                <a:ea typeface="楷体_GB2312" panose="02010609030101010101" pitchFamily="49" charset="-122"/>
                <a:cs typeface="Times New Roman" panose="02020603050405020304" pitchFamily="18" charset="0"/>
              </a:rPr>
              <a:t>类说明为参见本书</a:t>
            </a:r>
            <a:r>
              <a:rPr lang="en-US" altLang="zh-CN" sz="2400" b="1">
                <a:latin typeface="楷体_GB2312" panose="02010609030101010101" pitchFamily="49" charset="-122"/>
                <a:ea typeface="楷体_GB2312" panose="02010609030101010101" pitchFamily="49" charset="-122"/>
                <a:cs typeface="Times New Roman" panose="02020603050405020304" pitchFamily="18" charset="0"/>
              </a:rPr>
              <a:t>P115</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40324"/>
                                        </p:tgtEl>
                                        <p:attrNameLst>
                                          <p:attrName>style.visibility</p:attrName>
                                        </p:attrNameLst>
                                      </p:cBhvr>
                                      <p:to>
                                        <p:strVal val="visible"/>
                                      </p:to>
                                    </p:set>
                                    <p:anim calcmode="lin" valueType="num">
                                      <p:cBhvr additive="base">
                                        <p:cTn id="7" dur="500" fill="hold"/>
                                        <p:tgtEl>
                                          <p:spTgt spid="440324"/>
                                        </p:tgtEl>
                                        <p:attrNameLst>
                                          <p:attrName>ppt_x</p:attrName>
                                        </p:attrNameLst>
                                      </p:cBhvr>
                                      <p:tavLst>
                                        <p:tav tm="0">
                                          <p:val>
                                            <p:strVal val="1+#ppt_w/2"/>
                                          </p:val>
                                        </p:tav>
                                        <p:tav tm="100000">
                                          <p:val>
                                            <p:strVal val="#ppt_x"/>
                                          </p:val>
                                        </p:tav>
                                      </p:tavLst>
                                    </p:anim>
                                    <p:anim calcmode="lin" valueType="num">
                                      <p:cBhvr additive="base">
                                        <p:cTn id="8" dur="500" fill="hold"/>
                                        <p:tgtEl>
                                          <p:spTgt spid="4403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4" grpId="0" animBg="1" autoUpdateAnimBg="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B66E7084-1D25-4EE8-A94E-4C20055CE086}"/>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D24C7AD0-11BA-4334-B7BA-8A17D1C7DCCC}" type="slidenum">
              <a:rPr lang="zh-CN" altLang="en-US">
                <a:solidFill>
                  <a:schemeClr val="tx1"/>
                </a:solidFill>
                <a:latin typeface="Times New Roman" panose="02020603050405020304" pitchFamily="18" charset="0"/>
                <a:ea typeface="宋体" panose="02010600030101010101" pitchFamily="2" charset="-122"/>
              </a:rPr>
              <a:pPr eaLnBrk="1" hangingPunct="1"/>
              <a:t>147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12995" name="Rectangle 2">
            <a:extLst>
              <a:ext uri="{FF2B5EF4-FFF2-40B4-BE49-F238E27FC236}">
                <a16:creationId xmlns:a16="http://schemas.microsoft.com/office/drawing/2014/main" id="{5E7B0EB7-9BDC-43AF-AC57-3E58F411BB78}"/>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4.3 </a:t>
            </a:r>
            <a:r>
              <a:rPr lang="zh-CN" altLang="en-US">
                <a:latin typeface="黑体" panose="02010609060101010101" pitchFamily="49" charset="-122"/>
                <a:ea typeface="黑体" panose="02010609060101010101" pitchFamily="49" charset="-122"/>
              </a:rPr>
              <a:t>最优装载</a:t>
            </a:r>
          </a:p>
        </p:txBody>
      </p:sp>
      <p:sp>
        <p:nvSpPr>
          <p:cNvPr id="212996" name="Rectangle 3">
            <a:extLst>
              <a:ext uri="{FF2B5EF4-FFF2-40B4-BE49-F238E27FC236}">
                <a16:creationId xmlns:a16="http://schemas.microsoft.com/office/drawing/2014/main" id="{3B691A57-A716-4E61-8D31-1B28E03E368F}"/>
              </a:ext>
            </a:extLst>
          </p:cNvPr>
          <p:cNvSpPr>
            <a:spLocks noGrp="1" noChangeArrowheads="1"/>
          </p:cNvSpPr>
          <p:nvPr>
            <p:ph type="body" idx="1"/>
          </p:nvPr>
        </p:nvSpPr>
        <p:spPr>
          <a:xfrm>
            <a:off x="684213" y="1989138"/>
            <a:ext cx="7772400" cy="4114800"/>
          </a:xfrm>
        </p:spPr>
        <p:txBody>
          <a:bodyPr/>
          <a:lstStyle/>
          <a:p>
            <a:pPr eaLnBrk="1" hangingPunct="1">
              <a:lnSpc>
                <a:spcPct val="90000"/>
              </a:lnSpc>
              <a:buFontTx/>
              <a:buNone/>
            </a:pPr>
            <a:r>
              <a:rPr lang="en-US" altLang="zh-CN" sz="2800" b="1">
                <a:solidFill>
                  <a:schemeClr val="accent2"/>
                </a:solidFill>
                <a:latin typeface="黑体" panose="02010609060101010101" pitchFamily="49" charset="-122"/>
                <a:ea typeface="黑体" panose="02010609060101010101" pitchFamily="49" charset="-122"/>
              </a:rPr>
              <a:t>2.</a:t>
            </a:r>
            <a:r>
              <a:rPr lang="zh-CN" altLang="en-US" sz="2800" b="1">
                <a:solidFill>
                  <a:schemeClr val="accent2"/>
                </a:solidFill>
                <a:latin typeface="黑体" panose="02010609060101010101" pitchFamily="49" charset="-122"/>
                <a:ea typeface="黑体" panose="02010609060101010101" pitchFamily="49" charset="-122"/>
              </a:rPr>
              <a:t>贪心选择性质</a:t>
            </a:r>
          </a:p>
          <a:p>
            <a:pPr eaLnBrk="1" hangingPunct="1">
              <a:lnSpc>
                <a:spcPct val="90000"/>
              </a:lnSpc>
              <a:buFontTx/>
              <a:buNone/>
            </a:pPr>
            <a:r>
              <a:rPr lang="zh-CN" altLang="en-US" sz="2400">
                <a:latin typeface="楷体_GB2312" panose="02010609030101010101" pitchFamily="49" charset="-122"/>
                <a:ea typeface="楷体_GB2312" panose="02010609030101010101" pitchFamily="49" charset="-122"/>
              </a:rPr>
              <a:t>  	可以证明最优装载问题具有贪心选择性质</a:t>
            </a:r>
            <a:r>
              <a:rPr lang="zh-CN" altLang="en-US" sz="2000">
                <a:latin typeface="楷体_GB2312" panose="02010609030101010101" pitchFamily="49" charset="-122"/>
                <a:ea typeface="楷体_GB2312" panose="02010609030101010101" pitchFamily="49" charset="-122"/>
              </a:rPr>
              <a:t>。 </a:t>
            </a:r>
          </a:p>
          <a:p>
            <a:pPr eaLnBrk="1" hangingPunct="1">
              <a:lnSpc>
                <a:spcPct val="90000"/>
              </a:lnSpc>
              <a:buFontTx/>
              <a:buNone/>
            </a:pPr>
            <a:r>
              <a:rPr lang="en-US" altLang="zh-CN" sz="2800" b="1">
                <a:solidFill>
                  <a:schemeClr val="accent2"/>
                </a:solidFill>
                <a:latin typeface="黑体" panose="02010609060101010101" pitchFamily="49" charset="-122"/>
                <a:ea typeface="黑体" panose="02010609060101010101" pitchFamily="49" charset="-122"/>
              </a:rPr>
              <a:t>3.</a:t>
            </a:r>
            <a:r>
              <a:rPr lang="zh-CN" altLang="en-US" sz="2800" b="1">
                <a:solidFill>
                  <a:schemeClr val="accent2"/>
                </a:solidFill>
                <a:latin typeface="黑体" panose="02010609060101010101" pitchFamily="49" charset="-122"/>
                <a:ea typeface="黑体" panose="02010609060101010101" pitchFamily="49" charset="-122"/>
              </a:rPr>
              <a:t>最优子结构性质</a:t>
            </a:r>
          </a:p>
          <a:p>
            <a:pPr eaLnBrk="1" hangingPunct="1">
              <a:lnSpc>
                <a:spcPct val="90000"/>
              </a:lnSpc>
              <a:buFontTx/>
              <a:buNone/>
            </a:pPr>
            <a:r>
              <a:rPr lang="zh-CN" altLang="en-US" sz="2000">
                <a:ea typeface="楷体_GB2312" panose="02010609030101010101" pitchFamily="49" charset="-122"/>
              </a:rPr>
              <a:t>	</a:t>
            </a:r>
            <a:r>
              <a:rPr lang="zh-CN" altLang="en-US" sz="2400">
                <a:ea typeface="楷体_GB2312" panose="02010609030101010101" pitchFamily="49" charset="-122"/>
              </a:rPr>
              <a:t>最优装载问题具有最优子结构性质。</a:t>
            </a:r>
          </a:p>
          <a:p>
            <a:pPr eaLnBrk="1" hangingPunct="1">
              <a:lnSpc>
                <a:spcPct val="90000"/>
              </a:lnSpc>
              <a:buFontTx/>
              <a:buNone/>
            </a:pPr>
            <a:endParaRPr lang="zh-CN" altLang="en-US" sz="2400">
              <a:ea typeface="楷体_GB2312" panose="02010609030101010101" pitchFamily="49" charset="-122"/>
            </a:endParaRPr>
          </a:p>
          <a:p>
            <a:pPr eaLnBrk="1" hangingPunct="1">
              <a:lnSpc>
                <a:spcPct val="90000"/>
              </a:lnSpc>
              <a:buFontTx/>
              <a:buNone/>
            </a:pPr>
            <a:r>
              <a:rPr lang="zh-CN" altLang="en-US" sz="2400">
                <a:latin typeface="楷体_GB2312" panose="02010609030101010101" pitchFamily="49" charset="-122"/>
                <a:ea typeface="楷体_GB2312" panose="02010609030101010101" pitchFamily="49" charset="-122"/>
              </a:rPr>
              <a:t>		由最优装载问题的贪心选择性质和最优子结构性质，容易证明算法</a:t>
            </a:r>
            <a:r>
              <a:rPr lang="en-US" altLang="zh-CN" sz="2400" b="1">
                <a:latin typeface="楷体_GB2312" panose="02010609030101010101" pitchFamily="49" charset="-122"/>
                <a:ea typeface="楷体_GB2312" panose="02010609030101010101" pitchFamily="49" charset="-122"/>
              </a:rPr>
              <a:t>loading</a:t>
            </a:r>
            <a:r>
              <a:rPr lang="zh-CN" altLang="en-US" sz="2400">
                <a:latin typeface="楷体_GB2312" panose="02010609030101010101" pitchFamily="49" charset="-122"/>
                <a:ea typeface="楷体_GB2312" panose="02010609030101010101" pitchFamily="49" charset="-122"/>
              </a:rPr>
              <a:t>的正确性。</a:t>
            </a:r>
          </a:p>
          <a:p>
            <a:pPr eaLnBrk="1" hangingPunct="1">
              <a:lnSpc>
                <a:spcPct val="90000"/>
              </a:lnSpc>
              <a:buFontTx/>
              <a:buNone/>
            </a:pPr>
            <a:r>
              <a:rPr lang="zh-CN" altLang="en-US" sz="2400">
                <a:latin typeface="楷体_GB2312" panose="02010609030101010101" pitchFamily="49" charset="-122"/>
                <a:ea typeface="楷体_GB2312" panose="02010609030101010101" pitchFamily="49" charset="-122"/>
              </a:rPr>
              <a:t>		算法</a:t>
            </a:r>
            <a:r>
              <a:rPr lang="en-US" altLang="zh-CN" sz="2400" b="1">
                <a:latin typeface="楷体_GB2312" panose="02010609030101010101" pitchFamily="49" charset="-122"/>
                <a:ea typeface="楷体_GB2312" panose="02010609030101010101" pitchFamily="49" charset="-122"/>
              </a:rPr>
              <a:t>loading</a:t>
            </a:r>
            <a:r>
              <a:rPr lang="zh-CN" altLang="en-US" sz="2400">
                <a:latin typeface="楷体_GB2312" panose="02010609030101010101" pitchFamily="49" charset="-122"/>
                <a:ea typeface="楷体_GB2312" panose="02010609030101010101" pitchFamily="49" charset="-122"/>
              </a:rPr>
              <a:t>的主要计算量在于将集装箱依其重量从小到大排序，故算法所需的计算时间为 </a:t>
            </a:r>
            <a:r>
              <a:rPr lang="en-US" altLang="zh-CN" sz="2400" b="1">
                <a:solidFill>
                  <a:schemeClr val="accent2"/>
                </a:solidFill>
                <a:latin typeface="楷体_GB2312" panose="02010609030101010101" pitchFamily="49" charset="-122"/>
                <a:ea typeface="楷体_GB2312" panose="02010609030101010101" pitchFamily="49" charset="-122"/>
              </a:rPr>
              <a:t>O(nlogn)</a:t>
            </a:r>
            <a:r>
              <a:rPr lang="zh-CN" altLang="en-US" sz="2400">
                <a:latin typeface="楷体_GB2312" panose="02010609030101010101" pitchFamily="49" charset="-122"/>
                <a:ea typeface="楷体_GB2312" panose="02010609030101010101" pitchFamily="49" charset="-122"/>
              </a:rPr>
              <a:t>。</a:t>
            </a:r>
          </a:p>
          <a:p>
            <a:pPr eaLnBrk="1" hangingPunct="1">
              <a:lnSpc>
                <a:spcPct val="90000"/>
              </a:lnSpc>
              <a:buFontTx/>
              <a:buNone/>
            </a:pPr>
            <a:r>
              <a:rPr lang="zh-CN" altLang="en-US" sz="2800"/>
              <a:t> </a:t>
            </a:r>
          </a:p>
        </p:txBody>
      </p:sp>
    </p:spTree>
  </p:cSld>
  <p:clrMapOvr>
    <a:masterClrMapping/>
  </p:clrMapOvr>
  <p:transition>
    <p:random/>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5C1D7159-17B4-4E34-96C4-015B490B1088}"/>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24A5CD87-03AC-475B-B04A-507DB39E24AD}" type="slidenum">
              <a:rPr lang="zh-CN" altLang="en-US">
                <a:solidFill>
                  <a:schemeClr val="tx1"/>
                </a:solidFill>
                <a:latin typeface="Times New Roman" panose="02020603050405020304" pitchFamily="18" charset="0"/>
                <a:ea typeface="宋体" panose="02010600030101010101" pitchFamily="2" charset="-122"/>
              </a:rPr>
              <a:pPr eaLnBrk="1" hangingPunct="1"/>
              <a:t>148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14019" name="Rectangle 2">
            <a:extLst>
              <a:ext uri="{FF2B5EF4-FFF2-40B4-BE49-F238E27FC236}">
                <a16:creationId xmlns:a16="http://schemas.microsoft.com/office/drawing/2014/main" id="{A2F2BCFB-38C3-4997-B6A2-634918E590DA}"/>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4.4 </a:t>
            </a:r>
            <a:r>
              <a:rPr lang="zh-CN" altLang="en-US">
                <a:latin typeface="黑体" panose="02010609060101010101" pitchFamily="49" charset="-122"/>
                <a:ea typeface="黑体" panose="02010609060101010101" pitchFamily="49" charset="-122"/>
              </a:rPr>
              <a:t>哈夫曼编码</a:t>
            </a:r>
          </a:p>
        </p:txBody>
      </p:sp>
      <p:sp>
        <p:nvSpPr>
          <p:cNvPr id="214020" name="Rectangle 3">
            <a:extLst>
              <a:ext uri="{FF2B5EF4-FFF2-40B4-BE49-F238E27FC236}">
                <a16:creationId xmlns:a16="http://schemas.microsoft.com/office/drawing/2014/main" id="{9CFEF6DA-B5F8-4CFA-A09C-D2461112369A}"/>
              </a:ext>
            </a:extLst>
          </p:cNvPr>
          <p:cNvSpPr>
            <a:spLocks noGrp="1" noChangeArrowheads="1"/>
          </p:cNvSpPr>
          <p:nvPr>
            <p:ph type="body" idx="1"/>
          </p:nvPr>
        </p:nvSpPr>
        <p:spPr/>
        <p:txBody>
          <a:bodyPr/>
          <a:lstStyle/>
          <a:p>
            <a:pPr eaLnBrk="1" hangingPunct="1">
              <a:buFontTx/>
              <a:buNone/>
            </a:pPr>
            <a:r>
              <a:rPr lang="zh-CN" altLang="en-US" sz="2400">
                <a:latin typeface="楷体_GB2312" panose="02010609030101010101" pitchFamily="49" charset="-122"/>
                <a:ea typeface="楷体_GB2312" panose="02010609030101010101" pitchFamily="49" charset="-122"/>
              </a:rPr>
              <a:t>		</a:t>
            </a:r>
            <a:r>
              <a:rPr lang="zh-CN" altLang="en-US" sz="2400" b="1">
                <a:solidFill>
                  <a:schemeClr val="accent2"/>
                </a:solidFill>
                <a:latin typeface="楷体_GB2312" panose="02010609030101010101" pitchFamily="49" charset="-122"/>
                <a:ea typeface="楷体_GB2312" panose="02010609030101010101" pitchFamily="49" charset="-122"/>
              </a:rPr>
              <a:t>哈夫曼编码</a:t>
            </a:r>
            <a:r>
              <a:rPr lang="zh-CN" altLang="en-US" sz="2400">
                <a:latin typeface="楷体_GB2312" panose="02010609030101010101" pitchFamily="49" charset="-122"/>
                <a:ea typeface="楷体_GB2312" panose="02010609030101010101" pitchFamily="49" charset="-122"/>
              </a:rPr>
              <a:t>是广泛地用于数据文件压缩的十分有效的编码方法。其压缩率通常在</a:t>
            </a:r>
            <a:r>
              <a:rPr lang="en-US" altLang="zh-CN" sz="2400">
                <a:latin typeface="楷体_GB2312" panose="02010609030101010101" pitchFamily="49" charset="-122"/>
                <a:ea typeface="楷体_GB2312" panose="02010609030101010101" pitchFamily="49" charset="-122"/>
              </a:rPr>
              <a:t>20%</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90%</a:t>
            </a:r>
            <a:r>
              <a:rPr lang="zh-CN" altLang="en-US" sz="2400">
                <a:latin typeface="楷体_GB2312" panose="02010609030101010101" pitchFamily="49" charset="-122"/>
                <a:ea typeface="楷体_GB2312" panose="02010609030101010101" pitchFamily="49" charset="-122"/>
              </a:rPr>
              <a:t>之间。哈夫曼编码算法用字符在文件中出现的频率表来建立一个用</a:t>
            </a:r>
            <a:r>
              <a:rPr lang="en-US" altLang="zh-CN" sz="2400">
                <a:latin typeface="楷体_GB2312" panose="02010609030101010101" pitchFamily="49" charset="-122"/>
                <a:ea typeface="楷体_GB2312" panose="02010609030101010101" pitchFamily="49" charset="-122"/>
              </a:rPr>
              <a:t>0</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1</a:t>
            </a:r>
            <a:r>
              <a:rPr lang="zh-CN" altLang="en-US" sz="2400">
                <a:latin typeface="楷体_GB2312" panose="02010609030101010101" pitchFamily="49" charset="-122"/>
                <a:ea typeface="楷体_GB2312" panose="02010609030101010101" pitchFamily="49" charset="-122"/>
              </a:rPr>
              <a:t>串表示各字符的最优表示方式。</a:t>
            </a:r>
          </a:p>
          <a:p>
            <a:pPr eaLnBrk="1" hangingPunct="1">
              <a:buFontTx/>
              <a:buNone/>
            </a:pPr>
            <a:r>
              <a:rPr lang="zh-CN" altLang="en-US" sz="2400">
                <a:latin typeface="楷体_GB2312" panose="02010609030101010101" pitchFamily="49" charset="-122"/>
                <a:ea typeface="楷体_GB2312" panose="02010609030101010101" pitchFamily="49" charset="-122"/>
              </a:rPr>
              <a:t>   	给出现频率高的字符较短的编码，出现频率较低的字符以较长的编码，可以大大缩短总码长。</a:t>
            </a:r>
          </a:p>
          <a:p>
            <a:pPr eaLnBrk="1" hangingPunct="1">
              <a:buFontTx/>
              <a:buNone/>
            </a:pPr>
            <a:r>
              <a:rPr lang="en-US" altLang="zh-CN" sz="2800" b="1">
                <a:solidFill>
                  <a:schemeClr val="accent2"/>
                </a:solidFill>
                <a:latin typeface="黑体" panose="02010609060101010101" pitchFamily="49" charset="-122"/>
                <a:ea typeface="黑体" panose="02010609060101010101" pitchFamily="49" charset="-122"/>
              </a:rPr>
              <a:t>1.</a:t>
            </a:r>
            <a:r>
              <a:rPr lang="zh-CN" altLang="en-US" sz="2800" b="1">
                <a:solidFill>
                  <a:schemeClr val="accent2"/>
                </a:solidFill>
                <a:latin typeface="黑体" panose="02010609060101010101" pitchFamily="49" charset="-122"/>
                <a:ea typeface="黑体" panose="02010609060101010101" pitchFamily="49" charset="-122"/>
              </a:rPr>
              <a:t>前缀码</a:t>
            </a:r>
          </a:p>
          <a:p>
            <a:pPr eaLnBrk="1" hangingPunct="1">
              <a:buFontTx/>
              <a:buNone/>
            </a:pPr>
            <a:r>
              <a:rPr lang="zh-CN" altLang="en-US" sz="2400">
                <a:latin typeface="楷体_GB2312" panose="02010609030101010101" pitchFamily="49" charset="-122"/>
                <a:ea typeface="楷体_GB2312" panose="02010609030101010101" pitchFamily="49" charset="-122"/>
              </a:rPr>
              <a:t>		对每一个字符规定一个</a:t>
            </a:r>
            <a:r>
              <a:rPr lang="en-US" altLang="zh-CN" sz="2400">
                <a:latin typeface="楷体_GB2312" panose="02010609030101010101" pitchFamily="49" charset="-122"/>
                <a:ea typeface="楷体_GB2312" panose="02010609030101010101" pitchFamily="49" charset="-122"/>
              </a:rPr>
              <a:t>0,1</a:t>
            </a:r>
            <a:r>
              <a:rPr lang="zh-CN" altLang="en-US" sz="2400">
                <a:latin typeface="楷体_GB2312" panose="02010609030101010101" pitchFamily="49" charset="-122"/>
                <a:ea typeface="楷体_GB2312" panose="02010609030101010101" pitchFamily="49" charset="-122"/>
              </a:rPr>
              <a:t>串作为其代码，并要求任一字符的代码都不是其他字符代码的前缀。这种编码称为</a:t>
            </a:r>
            <a:r>
              <a:rPr lang="zh-CN" altLang="en-US" sz="2400" b="1">
                <a:solidFill>
                  <a:schemeClr val="accent2"/>
                </a:solidFill>
                <a:latin typeface="楷体_GB2312" panose="02010609030101010101" pitchFamily="49" charset="-122"/>
                <a:ea typeface="楷体_GB2312" panose="02010609030101010101" pitchFamily="49" charset="-122"/>
              </a:rPr>
              <a:t>前缀码</a:t>
            </a:r>
            <a:r>
              <a:rPr lang="zh-CN" altLang="en-US" sz="2400">
                <a:latin typeface="楷体_GB2312" panose="02010609030101010101" pitchFamily="49" charset="-122"/>
                <a:ea typeface="楷体_GB2312" panose="02010609030101010101" pitchFamily="49" charset="-122"/>
              </a:rPr>
              <a:t>。</a:t>
            </a:r>
          </a:p>
        </p:txBody>
      </p:sp>
    </p:spTree>
  </p:cSld>
  <p:clrMapOvr>
    <a:masterClrMapping/>
  </p:clrMapOvr>
  <p:transition>
    <p:random/>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B6D6C0A5-51EC-4744-B32A-80A4DA40F3C9}"/>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78561B83-31BB-4CAB-BA35-F6E1C251F203}" type="slidenum">
              <a:rPr lang="zh-CN" altLang="en-US">
                <a:solidFill>
                  <a:schemeClr val="tx1"/>
                </a:solidFill>
                <a:latin typeface="Times New Roman" panose="02020603050405020304" pitchFamily="18" charset="0"/>
                <a:ea typeface="宋体" panose="02010600030101010101" pitchFamily="2" charset="-122"/>
              </a:rPr>
              <a:pPr eaLnBrk="1" hangingPunct="1"/>
              <a:t>149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9156" name="Rectangle 2">
            <a:extLst>
              <a:ext uri="{FF2B5EF4-FFF2-40B4-BE49-F238E27FC236}">
                <a16:creationId xmlns:a16="http://schemas.microsoft.com/office/drawing/2014/main" id="{3F92CEF9-2E8A-42AE-B70D-C02D8245876E}"/>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4.4 </a:t>
            </a:r>
            <a:r>
              <a:rPr lang="zh-CN" altLang="en-US">
                <a:latin typeface="黑体" panose="02010609060101010101" pitchFamily="49" charset="-122"/>
                <a:ea typeface="黑体" panose="02010609060101010101" pitchFamily="49" charset="-122"/>
              </a:rPr>
              <a:t>哈夫曼编码</a:t>
            </a:r>
          </a:p>
        </p:txBody>
      </p:sp>
      <p:sp>
        <p:nvSpPr>
          <p:cNvPr id="49157" name="Rectangle 3">
            <a:extLst>
              <a:ext uri="{FF2B5EF4-FFF2-40B4-BE49-F238E27FC236}">
                <a16:creationId xmlns:a16="http://schemas.microsoft.com/office/drawing/2014/main" id="{6598C676-EEC5-4B7B-95D2-F53FBBB4948D}"/>
              </a:ext>
            </a:extLst>
          </p:cNvPr>
          <p:cNvSpPr>
            <a:spLocks noGrp="1" noChangeArrowheads="1"/>
          </p:cNvSpPr>
          <p:nvPr>
            <p:ph type="body" idx="1"/>
          </p:nvPr>
        </p:nvSpPr>
        <p:spPr/>
        <p:txBody>
          <a:bodyPr/>
          <a:lstStyle/>
          <a:p>
            <a:pPr eaLnBrk="1" hangingPunct="1">
              <a:buFontTx/>
              <a:buNone/>
            </a:pPr>
            <a:r>
              <a:rPr lang="zh-CN" altLang="en-US" sz="2400">
                <a:latin typeface="楷体_GB2312" panose="02010609030101010101" pitchFamily="49" charset="-122"/>
                <a:ea typeface="楷体_GB2312" panose="02010609030101010101" pitchFamily="49" charset="-122"/>
              </a:rPr>
              <a:t>  		编码的前缀性质可以使译码方法非常简单。 </a:t>
            </a:r>
          </a:p>
          <a:p>
            <a:pPr eaLnBrk="1" hangingPunct="1">
              <a:buFontTx/>
              <a:buNone/>
            </a:pPr>
            <a:r>
              <a:rPr lang="zh-CN" altLang="en-US" sz="2400">
                <a:latin typeface="楷体_GB2312" panose="02010609030101010101" pitchFamily="49" charset="-122"/>
                <a:ea typeface="楷体_GB2312" panose="02010609030101010101" pitchFamily="49" charset="-122"/>
              </a:rPr>
              <a:t>		表示</a:t>
            </a:r>
            <a:r>
              <a:rPr lang="zh-CN" altLang="en-US" sz="2400" b="1">
                <a:solidFill>
                  <a:schemeClr val="accent2"/>
                </a:solidFill>
                <a:latin typeface="楷体_GB2312" panose="02010609030101010101" pitchFamily="49" charset="-122"/>
                <a:ea typeface="楷体_GB2312" panose="02010609030101010101" pitchFamily="49" charset="-122"/>
              </a:rPr>
              <a:t>最优前缀码</a:t>
            </a:r>
            <a:r>
              <a:rPr lang="zh-CN" altLang="en-US" sz="2400">
                <a:latin typeface="楷体_GB2312" panose="02010609030101010101" pitchFamily="49" charset="-122"/>
                <a:ea typeface="楷体_GB2312" panose="02010609030101010101" pitchFamily="49" charset="-122"/>
              </a:rPr>
              <a:t>的二叉树总是一棵</a:t>
            </a:r>
            <a:r>
              <a:rPr lang="zh-CN" altLang="en-US" sz="2400" b="1">
                <a:solidFill>
                  <a:schemeClr val="accent2"/>
                </a:solidFill>
                <a:latin typeface="楷体_GB2312" panose="02010609030101010101" pitchFamily="49" charset="-122"/>
                <a:ea typeface="楷体_GB2312" panose="02010609030101010101" pitchFamily="49" charset="-122"/>
              </a:rPr>
              <a:t>完全二叉树</a:t>
            </a:r>
            <a:r>
              <a:rPr lang="zh-CN" altLang="en-US" sz="2400">
                <a:latin typeface="楷体_GB2312" panose="02010609030101010101" pitchFamily="49" charset="-122"/>
                <a:ea typeface="楷体_GB2312" panose="02010609030101010101" pitchFamily="49" charset="-122"/>
              </a:rPr>
              <a:t>，即树中任一结点都有</a:t>
            </a:r>
            <a:r>
              <a:rPr lang="en-US" altLang="zh-CN" sz="2400">
                <a:latin typeface="楷体_GB2312" panose="02010609030101010101" pitchFamily="49" charset="-122"/>
                <a:ea typeface="楷体_GB2312" panose="02010609030101010101" pitchFamily="49" charset="-122"/>
              </a:rPr>
              <a:t>2</a:t>
            </a:r>
            <a:r>
              <a:rPr lang="zh-CN" altLang="en-US" sz="2400">
                <a:latin typeface="楷体_GB2312" panose="02010609030101010101" pitchFamily="49" charset="-122"/>
                <a:ea typeface="楷体_GB2312" panose="02010609030101010101" pitchFamily="49" charset="-122"/>
              </a:rPr>
              <a:t>个儿子结点。</a:t>
            </a:r>
          </a:p>
          <a:p>
            <a:pPr eaLnBrk="1" hangingPunct="1">
              <a:buFontTx/>
              <a:buNone/>
            </a:pPr>
            <a:r>
              <a:rPr lang="zh-CN" altLang="en-US" sz="2400">
                <a:latin typeface="楷体_GB2312" panose="02010609030101010101" pitchFamily="49" charset="-122"/>
                <a:ea typeface="楷体_GB2312" panose="02010609030101010101" pitchFamily="49" charset="-122"/>
              </a:rPr>
              <a:t>		</a:t>
            </a:r>
            <a:r>
              <a:rPr lang="zh-CN" altLang="en-US" sz="2400" b="1">
                <a:solidFill>
                  <a:schemeClr val="accent2"/>
                </a:solidFill>
                <a:latin typeface="楷体_GB2312" panose="02010609030101010101" pitchFamily="49" charset="-122"/>
                <a:ea typeface="楷体_GB2312" panose="02010609030101010101" pitchFamily="49" charset="-122"/>
              </a:rPr>
              <a:t>平均码长</a:t>
            </a:r>
            <a:r>
              <a:rPr lang="zh-CN" altLang="en-US" sz="2400">
                <a:latin typeface="楷体_GB2312" panose="02010609030101010101" pitchFamily="49" charset="-122"/>
                <a:ea typeface="楷体_GB2312" panose="02010609030101010101" pitchFamily="49" charset="-122"/>
              </a:rPr>
              <a:t>定义为：</a:t>
            </a:r>
          </a:p>
          <a:p>
            <a:pPr eaLnBrk="1" hangingPunct="1">
              <a:buFontTx/>
              <a:buNone/>
            </a:pPr>
            <a:endParaRPr lang="zh-CN" altLang="en-US" sz="2400">
              <a:latin typeface="楷体_GB2312" panose="02010609030101010101" pitchFamily="49" charset="-122"/>
              <a:ea typeface="楷体_GB2312" panose="02010609030101010101" pitchFamily="49" charset="-122"/>
            </a:endParaRPr>
          </a:p>
          <a:p>
            <a:pPr eaLnBrk="1" hangingPunct="1">
              <a:buFontTx/>
              <a:buNone/>
            </a:pPr>
            <a:r>
              <a:rPr lang="zh-CN" altLang="en-US" sz="2400">
                <a:latin typeface="楷体_GB2312" panose="02010609030101010101" pitchFamily="49" charset="-122"/>
                <a:ea typeface="楷体_GB2312" panose="02010609030101010101" pitchFamily="49" charset="-122"/>
              </a:rPr>
              <a:t>		使平均码长达到最小的前缀码编码方案称为给定编码字符集</a:t>
            </a:r>
            <a:r>
              <a:rPr lang="en-US" altLang="zh-CN" sz="2400">
                <a:latin typeface="楷体_GB2312" panose="02010609030101010101" pitchFamily="49" charset="-122"/>
                <a:ea typeface="楷体_GB2312" panose="02010609030101010101" pitchFamily="49" charset="-122"/>
              </a:rPr>
              <a:t>C</a:t>
            </a:r>
            <a:r>
              <a:rPr lang="zh-CN" altLang="en-US" sz="2400">
                <a:latin typeface="楷体_GB2312" panose="02010609030101010101" pitchFamily="49" charset="-122"/>
                <a:ea typeface="楷体_GB2312" panose="02010609030101010101" pitchFamily="49" charset="-122"/>
              </a:rPr>
              <a:t>的</a:t>
            </a:r>
            <a:r>
              <a:rPr lang="zh-CN" altLang="en-US" sz="2400" b="1">
                <a:solidFill>
                  <a:schemeClr val="accent2"/>
                </a:solidFill>
                <a:latin typeface="楷体_GB2312" panose="02010609030101010101" pitchFamily="49" charset="-122"/>
                <a:ea typeface="楷体_GB2312" panose="02010609030101010101" pitchFamily="49" charset="-122"/>
              </a:rPr>
              <a:t>最优前缀码</a:t>
            </a:r>
            <a:r>
              <a:rPr lang="zh-CN" altLang="en-US" sz="2400">
                <a:latin typeface="楷体_GB2312" panose="02010609030101010101" pitchFamily="49" charset="-122"/>
                <a:ea typeface="楷体_GB2312" panose="02010609030101010101" pitchFamily="49" charset="-122"/>
              </a:rPr>
              <a:t>。</a:t>
            </a:r>
            <a:endParaRPr lang="en-US" altLang="zh-CN" sz="2400">
              <a:latin typeface="楷体_GB2312" panose="02010609030101010101" pitchFamily="49" charset="-122"/>
              <a:ea typeface="楷体_GB2312" panose="02010609030101010101" pitchFamily="49" charset="-122"/>
            </a:endParaRPr>
          </a:p>
        </p:txBody>
      </p:sp>
      <p:graphicFrame>
        <p:nvGraphicFramePr>
          <p:cNvPr id="49154" name="Object 4">
            <a:extLst>
              <a:ext uri="{FF2B5EF4-FFF2-40B4-BE49-F238E27FC236}">
                <a16:creationId xmlns:a16="http://schemas.microsoft.com/office/drawing/2014/main" id="{039C6638-60CB-49A0-9B65-8B61C922E99C}"/>
              </a:ext>
            </a:extLst>
          </p:cNvPr>
          <p:cNvGraphicFramePr>
            <a:graphicFrameLocks noChangeAspect="1"/>
          </p:cNvGraphicFramePr>
          <p:nvPr/>
        </p:nvGraphicFramePr>
        <p:xfrm>
          <a:off x="4067175" y="3284538"/>
          <a:ext cx="2808288" cy="738187"/>
        </p:xfrm>
        <a:graphic>
          <a:graphicData uri="http://schemas.openxmlformats.org/presentationml/2006/ole">
            <mc:AlternateContent xmlns:mc="http://schemas.openxmlformats.org/markup-compatibility/2006">
              <mc:Choice xmlns:v="urn:schemas-microsoft-com:vml" Requires="v">
                <p:oleObj spid="_x0000_s49160" name="公式" r:id="rId3" imgW="1307532" imgH="342751" progId="Equation.3">
                  <p:embed/>
                </p:oleObj>
              </mc:Choice>
              <mc:Fallback>
                <p:oleObj name="公式" r:id="rId3" imgW="1307532" imgH="34275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3284538"/>
                        <a:ext cx="2808288"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8" name="Rectangle 5">
            <a:extLst>
              <a:ext uri="{FF2B5EF4-FFF2-40B4-BE49-F238E27FC236}">
                <a16:creationId xmlns:a16="http://schemas.microsoft.com/office/drawing/2014/main" id="{84FAB3F0-2469-46AA-A070-DFDDFD4A8658}"/>
              </a:ext>
            </a:extLst>
          </p:cNvPr>
          <p:cNvSpPr>
            <a:spLocks noChangeArrowheads="1"/>
          </p:cNvSpPr>
          <p:nvPr/>
        </p:nvSpPr>
        <p:spPr bwMode="auto">
          <a:xfrm>
            <a:off x="3590925" y="3570288"/>
            <a:ext cx="233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zh-CN" altLang="en-US" sz="1400">
                <a:solidFill>
                  <a:schemeClr val="tx1"/>
                </a:solidFill>
              </a:rPr>
              <a:t> </a:t>
            </a:r>
            <a:endParaRPr kumimoji="1" lang="zh-CN" altLang="en-US" sz="240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C91886EC-A395-45D0-AD23-5ED56A7376C8}"/>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BEEDD457-CBF5-404A-A05A-032983DD7880}" type="slidenum">
              <a:rPr lang="zh-CN" altLang="en-US">
                <a:solidFill>
                  <a:schemeClr val="tx1"/>
                </a:solidFill>
                <a:latin typeface="Times New Roman" panose="02020603050405020304" pitchFamily="18" charset="0"/>
                <a:ea typeface="宋体" panose="02010600030101010101" pitchFamily="2" charset="-122"/>
              </a:rPr>
              <a:pPr eaLnBrk="1" hangingPunct="1"/>
              <a:t>15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24931" name="Rectangle 2">
            <a:extLst>
              <a:ext uri="{FF2B5EF4-FFF2-40B4-BE49-F238E27FC236}">
                <a16:creationId xmlns:a16="http://schemas.microsoft.com/office/drawing/2014/main" id="{91C1EEF8-7FA5-4FD6-B836-52A1551265C2}"/>
              </a:ext>
            </a:extLst>
          </p:cNvPr>
          <p:cNvSpPr>
            <a:spLocks noGrp="1" noChangeArrowheads="1"/>
          </p:cNvSpPr>
          <p:nvPr>
            <p:ph type="title"/>
          </p:nvPr>
        </p:nvSpPr>
        <p:spPr>
          <a:xfrm>
            <a:off x="685800" y="228600"/>
            <a:ext cx="7772400" cy="1143000"/>
          </a:xfrm>
        </p:spPr>
        <p:txBody>
          <a:bodyPr/>
          <a:lstStyle/>
          <a:p>
            <a:pPr eaLnBrk="1" hangingPunct="1"/>
            <a:r>
              <a:rPr lang="zh-CN" altLang="en-US" sz="4800"/>
              <a:t>1.3	描述算法</a:t>
            </a:r>
          </a:p>
        </p:txBody>
      </p:sp>
      <p:sp>
        <p:nvSpPr>
          <p:cNvPr id="124932" name="Rectangle 3">
            <a:extLst>
              <a:ext uri="{FF2B5EF4-FFF2-40B4-BE49-F238E27FC236}">
                <a16:creationId xmlns:a16="http://schemas.microsoft.com/office/drawing/2014/main" id="{5968968F-CFB7-4F2A-AF38-69083B13B286}"/>
              </a:ext>
            </a:extLst>
          </p:cNvPr>
          <p:cNvSpPr>
            <a:spLocks noGrp="1" noChangeArrowheads="1"/>
          </p:cNvSpPr>
          <p:nvPr>
            <p:ph type="body" idx="1"/>
          </p:nvPr>
        </p:nvSpPr>
        <p:spPr>
          <a:xfrm>
            <a:off x="228600" y="1447800"/>
            <a:ext cx="6172200" cy="685800"/>
          </a:xfrm>
        </p:spPr>
        <p:txBody>
          <a:bodyPr/>
          <a:lstStyle/>
          <a:p>
            <a:pPr eaLnBrk="1" hangingPunct="1">
              <a:spcBef>
                <a:spcPct val="0"/>
              </a:spcBef>
              <a:buFontTx/>
              <a:buNone/>
            </a:pPr>
            <a:r>
              <a:rPr kumimoji="0" lang="zh-CN" altLang="en-US" b="1">
                <a:solidFill>
                  <a:srgbClr val="0000FF"/>
                </a:solidFill>
                <a:latin typeface="黑体" panose="02010609060101010101" pitchFamily="49" charset="-122"/>
                <a:ea typeface="黑体" panose="02010609060101010101" pitchFamily="49" charset="-122"/>
              </a:rPr>
              <a:t>6.通用方法</a:t>
            </a:r>
            <a:r>
              <a:rPr kumimoji="0" lang="zh-CN" altLang="en-US" sz="1800">
                <a:solidFill>
                  <a:schemeClr val="accent2"/>
                </a:solidFill>
                <a:latin typeface="Arial" panose="020B0604020202020204" pitchFamily="34" charset="0"/>
                <a:ea typeface="华文行楷" panose="02010800040101010101" pitchFamily="2" charset="-122"/>
              </a:rPr>
              <a:t> </a:t>
            </a:r>
          </a:p>
          <a:p>
            <a:pPr eaLnBrk="1" hangingPunct="1"/>
            <a:endParaRPr lang="zh-CN" altLang="en-US"/>
          </a:p>
        </p:txBody>
      </p:sp>
      <p:sp>
        <p:nvSpPr>
          <p:cNvPr id="310276" name="Text Box 4">
            <a:extLst>
              <a:ext uri="{FF2B5EF4-FFF2-40B4-BE49-F238E27FC236}">
                <a16:creationId xmlns:a16="http://schemas.microsoft.com/office/drawing/2014/main" id="{5F300B14-2AF8-417C-A0D1-BBD9A6CBBA88}"/>
              </a:ext>
            </a:extLst>
          </p:cNvPr>
          <p:cNvSpPr txBox="1">
            <a:spLocks noChangeArrowheads="1"/>
          </p:cNvSpPr>
          <p:nvPr/>
        </p:nvSpPr>
        <p:spPr bwMode="auto">
          <a:xfrm>
            <a:off x="571500" y="1981200"/>
            <a:ext cx="7581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000">
                <a:solidFill>
                  <a:schemeClr val="tx1"/>
                </a:solidFill>
                <a:latin typeface="楷体_GB2312" panose="02010609030101010101" pitchFamily="49" charset="-122"/>
                <a:ea typeface="楷体_GB2312" panose="02010609030101010101" pitchFamily="49" charset="-122"/>
              </a:rPr>
              <a:t>下面的方法</a:t>
            </a:r>
            <a:r>
              <a:rPr lang="en-US" altLang="zh-CN" sz="2000" b="1">
                <a:solidFill>
                  <a:schemeClr val="tx1"/>
                </a:solidFill>
                <a:latin typeface="楷体_GB2312" panose="02010609030101010101" pitchFamily="49" charset="-122"/>
                <a:ea typeface="楷体_GB2312" panose="02010609030101010101" pitchFamily="49" charset="-122"/>
              </a:rPr>
              <a:t>swap</a:t>
            </a:r>
            <a:r>
              <a:rPr lang="zh-CN" altLang="en-US" sz="2000">
                <a:solidFill>
                  <a:schemeClr val="tx1"/>
                </a:solidFill>
                <a:latin typeface="楷体_GB2312" panose="02010609030101010101" pitchFamily="49" charset="-122"/>
                <a:ea typeface="楷体_GB2312" panose="02010609030101010101" pitchFamily="49" charset="-122"/>
              </a:rPr>
              <a:t>用于交换一维整型数组</a:t>
            </a:r>
            <a:r>
              <a:rPr lang="en-US" altLang="zh-CN" sz="2000">
                <a:solidFill>
                  <a:schemeClr val="tx1"/>
                </a:solidFill>
                <a:latin typeface="楷体_GB2312" panose="02010609030101010101" pitchFamily="49" charset="-122"/>
                <a:ea typeface="楷体_GB2312" panose="02010609030101010101" pitchFamily="49" charset="-122"/>
              </a:rPr>
              <a:t>a</a:t>
            </a:r>
            <a:r>
              <a:rPr lang="zh-CN" altLang="en-US" sz="2000">
                <a:solidFill>
                  <a:schemeClr val="tx1"/>
                </a:solidFill>
                <a:latin typeface="楷体_GB2312" panose="02010609030101010101" pitchFamily="49" charset="-122"/>
                <a:ea typeface="楷体_GB2312" panose="02010609030101010101" pitchFamily="49" charset="-122"/>
              </a:rPr>
              <a:t>的位置</a:t>
            </a:r>
            <a:r>
              <a:rPr lang="en-US" altLang="zh-CN" sz="2000">
                <a:solidFill>
                  <a:schemeClr val="tx1"/>
                </a:solidFill>
                <a:latin typeface="楷体_GB2312" panose="02010609030101010101" pitchFamily="49" charset="-122"/>
                <a:ea typeface="楷体_GB2312" panose="02010609030101010101" pitchFamily="49" charset="-122"/>
              </a:rPr>
              <a:t>i</a:t>
            </a:r>
            <a:r>
              <a:rPr lang="zh-CN" altLang="en-US" sz="2000">
                <a:solidFill>
                  <a:schemeClr val="tx1"/>
                </a:solidFill>
                <a:latin typeface="楷体_GB2312" panose="02010609030101010101" pitchFamily="49" charset="-122"/>
                <a:ea typeface="楷体_GB2312" panose="02010609030101010101" pitchFamily="49" charset="-122"/>
              </a:rPr>
              <a:t>和位置</a:t>
            </a:r>
            <a:r>
              <a:rPr lang="en-US" altLang="zh-CN" sz="2000">
                <a:solidFill>
                  <a:schemeClr val="tx1"/>
                </a:solidFill>
                <a:latin typeface="楷体_GB2312" panose="02010609030101010101" pitchFamily="49" charset="-122"/>
                <a:ea typeface="楷体_GB2312" panose="02010609030101010101" pitchFamily="49" charset="-122"/>
              </a:rPr>
              <a:t>j</a:t>
            </a:r>
            <a:r>
              <a:rPr lang="zh-CN" altLang="en-US" sz="2000">
                <a:solidFill>
                  <a:schemeClr val="tx1"/>
                </a:solidFill>
                <a:latin typeface="楷体_GB2312" panose="02010609030101010101" pitchFamily="49" charset="-122"/>
                <a:ea typeface="楷体_GB2312" panose="02010609030101010101" pitchFamily="49" charset="-122"/>
              </a:rPr>
              <a:t>处的值。</a:t>
            </a:r>
            <a:r>
              <a:rPr lang="zh-CN" altLang="en-US" sz="2400">
                <a:solidFill>
                  <a:schemeClr val="tx1"/>
                </a:solidFill>
                <a:latin typeface="楷体_GB2312" panose="02010609030101010101" pitchFamily="49" charset="-122"/>
                <a:ea typeface="楷体_GB2312" panose="02010609030101010101" pitchFamily="49" charset="-122"/>
              </a:rPr>
              <a:t> </a:t>
            </a:r>
          </a:p>
        </p:txBody>
      </p:sp>
      <p:sp>
        <p:nvSpPr>
          <p:cNvPr id="310277" name="Text Box 5">
            <a:extLst>
              <a:ext uri="{FF2B5EF4-FFF2-40B4-BE49-F238E27FC236}">
                <a16:creationId xmlns:a16="http://schemas.microsoft.com/office/drawing/2014/main" id="{3E1FECCA-C296-45BA-8072-41FA5B8BC85B}"/>
              </a:ext>
            </a:extLst>
          </p:cNvPr>
          <p:cNvSpPr txBox="1">
            <a:spLocks noChangeArrowheads="1"/>
          </p:cNvSpPr>
          <p:nvPr/>
        </p:nvSpPr>
        <p:spPr bwMode="auto">
          <a:xfrm>
            <a:off x="685800" y="2362200"/>
            <a:ext cx="4440238"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public static void </a:t>
            </a:r>
            <a:r>
              <a:rPr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swap</a:t>
            </a:r>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 [] a, int i, int j)</a:t>
            </a:r>
          </a:p>
          <a:p>
            <a:pPr algn="l" eaLnBrk="1" hangingPunct="1"/>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lgn="l" eaLnBrk="1" hangingPunct="1"/>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int temp = a[i];</a:t>
            </a:r>
          </a:p>
          <a:p>
            <a:pPr algn="l" eaLnBrk="1" hangingPunct="1"/>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a[i] = a[j];</a:t>
            </a:r>
          </a:p>
          <a:p>
            <a:pPr algn="l" eaLnBrk="1" hangingPunct="1"/>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a[j] = temp;</a:t>
            </a:r>
          </a:p>
          <a:p>
            <a:pPr algn="l" eaLnBrk="1" hangingPunct="1"/>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a:cs typeface="Times New Roman" panose="02020603050405020304" pitchFamily="18" charset="0"/>
              </a:rPr>
              <a:t> </a:t>
            </a:r>
            <a:endParaRPr lang="zh-CN" altLang="en-US">
              <a:cs typeface="Times New Roman" panose="02020603050405020304" pitchFamily="18" charset="0"/>
            </a:endParaRPr>
          </a:p>
        </p:txBody>
      </p:sp>
      <p:sp>
        <p:nvSpPr>
          <p:cNvPr id="310278" name="Text Box 6">
            <a:extLst>
              <a:ext uri="{FF2B5EF4-FFF2-40B4-BE49-F238E27FC236}">
                <a16:creationId xmlns:a16="http://schemas.microsoft.com/office/drawing/2014/main" id="{D900716C-E909-4DF3-8195-A1D11A326BE0}"/>
              </a:ext>
            </a:extLst>
          </p:cNvPr>
          <p:cNvSpPr txBox="1">
            <a:spLocks noChangeArrowheads="1"/>
          </p:cNvSpPr>
          <p:nvPr/>
        </p:nvSpPr>
        <p:spPr bwMode="auto">
          <a:xfrm>
            <a:off x="617538" y="4572000"/>
            <a:ext cx="4792662"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public static void </a:t>
            </a:r>
            <a:r>
              <a:rPr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swap</a:t>
            </a:r>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(object [] a, int i, int j)</a:t>
            </a:r>
          </a:p>
          <a:p>
            <a:pPr algn="l" eaLnBrk="1" hangingPunct="1"/>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lgn="l" eaLnBrk="1" hangingPunct="1"/>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object temp = a[i];</a:t>
            </a:r>
          </a:p>
          <a:p>
            <a:pPr algn="l" eaLnBrk="1" hangingPunct="1"/>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a[i] = a[j];</a:t>
            </a:r>
          </a:p>
          <a:p>
            <a:pPr algn="l" eaLnBrk="1" hangingPunct="1"/>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a[j] = temp;</a:t>
            </a:r>
          </a:p>
          <a:p>
            <a:pPr algn="l" eaLnBrk="1" hangingPunct="1"/>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a:cs typeface="Times New Roman" panose="02020603050405020304" pitchFamily="18" charset="0"/>
              </a:rPr>
              <a:t> </a:t>
            </a:r>
            <a:endParaRPr lang="zh-CN" altLang="en-US">
              <a:cs typeface="Times New Roman" panose="02020603050405020304" pitchFamily="18" charset="0"/>
            </a:endParaRPr>
          </a:p>
        </p:txBody>
      </p:sp>
      <p:sp>
        <p:nvSpPr>
          <p:cNvPr id="310279" name="AutoShape 7">
            <a:extLst>
              <a:ext uri="{FF2B5EF4-FFF2-40B4-BE49-F238E27FC236}">
                <a16:creationId xmlns:a16="http://schemas.microsoft.com/office/drawing/2014/main" id="{CD3CA943-0D1F-4173-ABC0-309EDCCFAD57}"/>
              </a:ext>
            </a:extLst>
          </p:cNvPr>
          <p:cNvSpPr>
            <a:spLocks noChangeArrowheads="1"/>
          </p:cNvSpPr>
          <p:nvPr/>
        </p:nvSpPr>
        <p:spPr bwMode="auto">
          <a:xfrm>
            <a:off x="5334000" y="2971800"/>
            <a:ext cx="2743200" cy="685800"/>
          </a:xfrm>
          <a:prstGeom prst="wedgeRoundRectCallout">
            <a:avLst>
              <a:gd name="adj1" fmla="val -130153"/>
              <a:gd name="adj2" fmla="val 53704"/>
              <a:gd name="adj3" fmla="val 16667"/>
            </a:avLst>
          </a:prstGeom>
          <a:solidFill>
            <a:schemeClr val="hlink"/>
          </a:solidFill>
          <a:ln w="6350">
            <a:solidFill>
              <a:schemeClr val="hlink"/>
            </a:solidFill>
            <a:miter lim="800000"/>
            <a:headEnd/>
            <a:tailEnd/>
          </a:ln>
        </p:spPr>
        <p:txBody>
          <a:bodyPr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zh-CN" altLang="en-US" sz="2000" b="1">
                <a:latin typeface="楷体_GB2312" panose="02010609030101010101" pitchFamily="49" charset="-122"/>
                <a:ea typeface="楷体_GB2312" panose="02010609030101010101" pitchFamily="49" charset="-122"/>
              </a:rPr>
              <a:t>该方法只适用于</a:t>
            </a:r>
          </a:p>
          <a:p>
            <a:pPr eaLnBrk="1" hangingPunct="1"/>
            <a:r>
              <a:rPr lang="zh-CN" altLang="en-US" sz="2000" b="1">
                <a:latin typeface="楷体_GB2312" panose="02010609030101010101" pitchFamily="49" charset="-122"/>
                <a:ea typeface="楷体_GB2312" panose="02010609030101010101" pitchFamily="49" charset="-122"/>
              </a:rPr>
              <a:t>整型数组</a:t>
            </a:r>
          </a:p>
        </p:txBody>
      </p:sp>
      <p:sp>
        <p:nvSpPr>
          <p:cNvPr id="310280" name="AutoShape 8">
            <a:extLst>
              <a:ext uri="{FF2B5EF4-FFF2-40B4-BE49-F238E27FC236}">
                <a16:creationId xmlns:a16="http://schemas.microsoft.com/office/drawing/2014/main" id="{36B9D6D1-FE24-4FA8-8457-C6C9B1E1E1CE}"/>
              </a:ext>
            </a:extLst>
          </p:cNvPr>
          <p:cNvSpPr>
            <a:spLocks noChangeArrowheads="1"/>
          </p:cNvSpPr>
          <p:nvPr/>
        </p:nvSpPr>
        <p:spPr bwMode="auto">
          <a:xfrm>
            <a:off x="5486400" y="5105400"/>
            <a:ext cx="3200400" cy="1066800"/>
          </a:xfrm>
          <a:prstGeom prst="wedgeRoundRectCallout">
            <a:avLst>
              <a:gd name="adj1" fmla="val -119843"/>
              <a:gd name="adj2" fmla="val 1042"/>
              <a:gd name="adj3" fmla="val 16667"/>
            </a:avLst>
          </a:prstGeom>
          <a:solidFill>
            <a:schemeClr val="hlink"/>
          </a:solidFill>
          <a:ln w="6350">
            <a:solidFill>
              <a:schemeClr val="hlink"/>
            </a:solidFill>
            <a:miter lim="800000"/>
            <a:headEnd/>
            <a:tailEnd/>
          </a:ln>
        </p:spPr>
        <p:txBody>
          <a:bodyPr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zh-CN" altLang="en-US" sz="2000" b="1">
                <a:latin typeface="楷体_GB2312" panose="02010609030101010101" pitchFamily="49" charset="-122"/>
                <a:ea typeface="楷体_GB2312" panose="02010609030101010101" pitchFamily="49" charset="-122"/>
              </a:rPr>
              <a:t>该方法具有通用性，适用于</a:t>
            </a:r>
            <a:r>
              <a:rPr lang="en-US" altLang="zh-CN" sz="2000" b="1">
                <a:latin typeface="楷体_GB2312" panose="02010609030101010101" pitchFamily="49" charset="-122"/>
                <a:ea typeface="楷体_GB2312" panose="02010609030101010101" pitchFamily="49" charset="-122"/>
              </a:rPr>
              <a:t>Object</a:t>
            </a:r>
            <a:r>
              <a:rPr lang="zh-CN" altLang="en-US" sz="2000" b="1">
                <a:latin typeface="楷体_GB2312" panose="02010609030101010101" pitchFamily="49" charset="-122"/>
                <a:ea typeface="楷体_GB2312" panose="02010609030101010101" pitchFamily="49" charset="-122"/>
              </a:rPr>
              <a:t>类型及其所有子类 </a:t>
            </a:r>
          </a:p>
        </p:txBody>
      </p:sp>
      <p:sp>
        <p:nvSpPr>
          <p:cNvPr id="310281" name="Text Box 9">
            <a:extLst>
              <a:ext uri="{FF2B5EF4-FFF2-40B4-BE49-F238E27FC236}">
                <a16:creationId xmlns:a16="http://schemas.microsoft.com/office/drawing/2014/main" id="{C5A9EEE1-7EB6-4CF7-B52C-1C4288757AD6}"/>
              </a:ext>
            </a:extLst>
          </p:cNvPr>
          <p:cNvSpPr txBox="1">
            <a:spLocks noChangeArrowheads="1"/>
          </p:cNvSpPr>
          <p:nvPr/>
        </p:nvSpPr>
        <p:spPr bwMode="auto">
          <a:xfrm>
            <a:off x="609600" y="4243388"/>
            <a:ext cx="248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000" b="1">
                <a:solidFill>
                  <a:schemeClr val="tx1"/>
                </a:solidFill>
                <a:latin typeface="楷体_GB2312" panose="02010609030101010101" pitchFamily="49" charset="-122"/>
                <a:ea typeface="楷体_GB2312" panose="02010609030101010101" pitchFamily="49" charset="-122"/>
              </a:rPr>
              <a:t>以上方法修改如下：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0276"/>
                                        </p:tgtEl>
                                        <p:attrNameLst>
                                          <p:attrName>style.visibility</p:attrName>
                                        </p:attrNameLst>
                                      </p:cBhvr>
                                      <p:to>
                                        <p:strVal val="visible"/>
                                      </p:to>
                                    </p:set>
                                    <p:animEffect transition="in" filter="blinds(horizontal)">
                                      <p:cBhvr>
                                        <p:cTn id="7" dur="500"/>
                                        <p:tgtEl>
                                          <p:spTgt spid="3102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0277"/>
                                        </p:tgtEl>
                                        <p:attrNameLst>
                                          <p:attrName>style.visibility</p:attrName>
                                        </p:attrNameLst>
                                      </p:cBhvr>
                                      <p:to>
                                        <p:strVal val="visible"/>
                                      </p:to>
                                    </p:set>
                                    <p:animEffect transition="in" filter="blinds(horizontal)">
                                      <p:cBhvr>
                                        <p:cTn id="12" dur="500"/>
                                        <p:tgtEl>
                                          <p:spTgt spid="3102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0281"/>
                                        </p:tgtEl>
                                        <p:attrNameLst>
                                          <p:attrName>style.visibility</p:attrName>
                                        </p:attrNameLst>
                                      </p:cBhvr>
                                      <p:to>
                                        <p:strVal val="visible"/>
                                      </p:to>
                                    </p:set>
                                    <p:animEffect transition="in" filter="blinds(horizontal)">
                                      <p:cBhvr>
                                        <p:cTn id="17" dur="500"/>
                                        <p:tgtEl>
                                          <p:spTgt spid="3102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10278"/>
                                        </p:tgtEl>
                                        <p:attrNameLst>
                                          <p:attrName>style.visibility</p:attrName>
                                        </p:attrNameLst>
                                      </p:cBhvr>
                                      <p:to>
                                        <p:strVal val="visible"/>
                                      </p:to>
                                    </p:set>
                                    <p:animEffect transition="in" filter="randombar(horizontal)">
                                      <p:cBhvr>
                                        <p:cTn id="22" dur="500"/>
                                        <p:tgtEl>
                                          <p:spTgt spid="3102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310279"/>
                                        </p:tgtEl>
                                        <p:attrNameLst>
                                          <p:attrName>style.visibility</p:attrName>
                                        </p:attrNameLst>
                                      </p:cBhvr>
                                      <p:to>
                                        <p:strVal val="visible"/>
                                      </p:to>
                                    </p:set>
                                    <p:anim calcmode="lin" valueType="num">
                                      <p:cBhvr additive="base">
                                        <p:cTn id="27" dur="500" fill="hold"/>
                                        <p:tgtEl>
                                          <p:spTgt spid="310279"/>
                                        </p:tgtEl>
                                        <p:attrNameLst>
                                          <p:attrName>ppt_x</p:attrName>
                                        </p:attrNameLst>
                                      </p:cBhvr>
                                      <p:tavLst>
                                        <p:tav tm="0">
                                          <p:val>
                                            <p:strVal val="1+#ppt_w/2"/>
                                          </p:val>
                                        </p:tav>
                                        <p:tav tm="100000">
                                          <p:val>
                                            <p:strVal val="#ppt_x"/>
                                          </p:val>
                                        </p:tav>
                                      </p:tavLst>
                                    </p:anim>
                                    <p:anim calcmode="lin" valueType="num">
                                      <p:cBhvr additive="base">
                                        <p:cTn id="28" dur="500" fill="hold"/>
                                        <p:tgtEl>
                                          <p:spTgt spid="310279"/>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10280"/>
                                        </p:tgtEl>
                                        <p:attrNameLst>
                                          <p:attrName>style.visibility</p:attrName>
                                        </p:attrNameLst>
                                      </p:cBhvr>
                                      <p:to>
                                        <p:strVal val="visible"/>
                                      </p:to>
                                    </p:set>
                                    <p:anim calcmode="lin" valueType="num">
                                      <p:cBhvr additive="base">
                                        <p:cTn id="33" dur="500" fill="hold"/>
                                        <p:tgtEl>
                                          <p:spTgt spid="310280"/>
                                        </p:tgtEl>
                                        <p:attrNameLst>
                                          <p:attrName>ppt_x</p:attrName>
                                        </p:attrNameLst>
                                      </p:cBhvr>
                                      <p:tavLst>
                                        <p:tav tm="0">
                                          <p:val>
                                            <p:strVal val="#ppt_x"/>
                                          </p:val>
                                        </p:tav>
                                        <p:tav tm="100000">
                                          <p:val>
                                            <p:strVal val="#ppt_x"/>
                                          </p:val>
                                        </p:tav>
                                      </p:tavLst>
                                    </p:anim>
                                    <p:anim calcmode="lin" valueType="num">
                                      <p:cBhvr additive="base">
                                        <p:cTn id="34" dur="500" fill="hold"/>
                                        <p:tgtEl>
                                          <p:spTgt spid="3102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6" grpId="0" autoUpdateAnimBg="0"/>
      <p:bldP spid="310277" grpId="0" autoUpdateAnimBg="0"/>
      <p:bldP spid="310278" grpId="0" autoUpdateAnimBg="0"/>
      <p:bldP spid="310279" grpId="0" animBg="1" autoUpdateAnimBg="0"/>
      <p:bldP spid="310280" grpId="0" animBg="1" autoUpdateAnimBg="0"/>
      <p:bldP spid="310281" grpId="0" autoUpdateAnimBg="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AB6B1088-0952-4543-8C04-AEA874BED41D}"/>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B123E457-E897-41A7-AF99-434B6D614E24}" type="slidenum">
              <a:rPr lang="zh-CN" altLang="en-US">
                <a:solidFill>
                  <a:schemeClr val="tx1"/>
                </a:solidFill>
                <a:latin typeface="Times New Roman" panose="02020603050405020304" pitchFamily="18" charset="0"/>
                <a:ea typeface="宋体" panose="02010600030101010101" pitchFamily="2" charset="-122"/>
              </a:rPr>
              <a:pPr eaLnBrk="1" hangingPunct="1"/>
              <a:t>150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15043" name="Rectangle 2">
            <a:extLst>
              <a:ext uri="{FF2B5EF4-FFF2-40B4-BE49-F238E27FC236}">
                <a16:creationId xmlns:a16="http://schemas.microsoft.com/office/drawing/2014/main" id="{4BADBCFD-8D2E-4C6C-B039-E13E801AD5FF}"/>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4.4 </a:t>
            </a:r>
            <a:r>
              <a:rPr lang="zh-CN" altLang="en-US">
                <a:latin typeface="黑体" panose="02010609060101010101" pitchFamily="49" charset="-122"/>
                <a:ea typeface="黑体" panose="02010609060101010101" pitchFamily="49" charset="-122"/>
              </a:rPr>
              <a:t>哈夫曼编码</a:t>
            </a:r>
          </a:p>
        </p:txBody>
      </p:sp>
      <p:sp>
        <p:nvSpPr>
          <p:cNvPr id="215044" name="Rectangle 3">
            <a:extLst>
              <a:ext uri="{FF2B5EF4-FFF2-40B4-BE49-F238E27FC236}">
                <a16:creationId xmlns:a16="http://schemas.microsoft.com/office/drawing/2014/main" id="{A8D20E41-E043-4BC7-89DE-A0B5E53F51B7}"/>
              </a:ext>
            </a:extLst>
          </p:cNvPr>
          <p:cNvSpPr>
            <a:spLocks noGrp="1" noChangeArrowheads="1"/>
          </p:cNvSpPr>
          <p:nvPr>
            <p:ph type="body" idx="1"/>
          </p:nvPr>
        </p:nvSpPr>
        <p:spPr/>
        <p:txBody>
          <a:bodyPr/>
          <a:lstStyle/>
          <a:p>
            <a:pPr eaLnBrk="1" hangingPunct="1">
              <a:buFontTx/>
              <a:buNone/>
            </a:pPr>
            <a:r>
              <a:rPr lang="en-US" altLang="zh-CN" sz="2800" b="1">
                <a:solidFill>
                  <a:schemeClr val="accent2"/>
                </a:solidFill>
                <a:latin typeface="黑体" panose="02010609060101010101" pitchFamily="49" charset="-122"/>
                <a:ea typeface="黑体" panose="02010609060101010101" pitchFamily="49" charset="-122"/>
              </a:rPr>
              <a:t>2.</a:t>
            </a:r>
            <a:r>
              <a:rPr lang="zh-CN" altLang="en-US" sz="2800" b="1">
                <a:solidFill>
                  <a:schemeClr val="accent2"/>
                </a:solidFill>
                <a:latin typeface="黑体" panose="02010609060101010101" pitchFamily="49" charset="-122"/>
                <a:ea typeface="黑体" panose="02010609060101010101" pitchFamily="49" charset="-122"/>
              </a:rPr>
              <a:t>构造哈夫曼编码</a:t>
            </a:r>
          </a:p>
          <a:p>
            <a:pPr eaLnBrk="1" hangingPunct="1">
              <a:buFontTx/>
              <a:buNone/>
            </a:pPr>
            <a:r>
              <a:rPr lang="zh-CN" altLang="en-US" sz="2400">
                <a:latin typeface="楷体_GB2312" panose="02010609030101010101" pitchFamily="49" charset="-122"/>
                <a:ea typeface="楷体_GB2312" panose="02010609030101010101" pitchFamily="49" charset="-122"/>
              </a:rPr>
              <a:t>		哈夫曼提出构造最优前缀码的贪心算法，由此产生的编码方案称为</a:t>
            </a:r>
            <a:r>
              <a:rPr lang="zh-CN" altLang="en-US" sz="2400" b="1">
                <a:solidFill>
                  <a:schemeClr val="accent2"/>
                </a:solidFill>
                <a:latin typeface="楷体_GB2312" panose="02010609030101010101" pitchFamily="49" charset="-122"/>
                <a:ea typeface="楷体_GB2312" panose="02010609030101010101" pitchFamily="49" charset="-122"/>
              </a:rPr>
              <a:t>哈夫曼编码</a:t>
            </a:r>
            <a:r>
              <a:rPr lang="zh-CN" altLang="en-US" sz="2400">
                <a:latin typeface="楷体_GB2312" panose="02010609030101010101" pitchFamily="49" charset="-122"/>
                <a:ea typeface="楷体_GB2312" panose="02010609030101010101" pitchFamily="49" charset="-122"/>
              </a:rPr>
              <a:t>。</a:t>
            </a:r>
          </a:p>
          <a:p>
            <a:pPr eaLnBrk="1" hangingPunct="1">
              <a:buFontTx/>
              <a:buNone/>
            </a:pPr>
            <a:r>
              <a:rPr lang="zh-CN" altLang="en-US" sz="2400">
                <a:latin typeface="楷体_GB2312" panose="02010609030101010101" pitchFamily="49" charset="-122"/>
                <a:ea typeface="楷体_GB2312" panose="02010609030101010101" pitchFamily="49" charset="-122"/>
              </a:rPr>
              <a:t>		哈夫曼算法以自底向上的方式构造表示最优前缀码的二叉树</a:t>
            </a:r>
            <a:r>
              <a:rPr lang="en-US" altLang="zh-CN" sz="2400">
                <a:latin typeface="楷体_GB2312" panose="02010609030101010101" pitchFamily="49" charset="-122"/>
                <a:ea typeface="楷体_GB2312" panose="02010609030101010101" pitchFamily="49" charset="-122"/>
              </a:rPr>
              <a:t>T</a:t>
            </a:r>
            <a:r>
              <a:rPr lang="zh-CN" altLang="en-US" sz="2400">
                <a:latin typeface="楷体_GB2312" panose="02010609030101010101" pitchFamily="49" charset="-122"/>
                <a:ea typeface="楷体_GB2312" panose="02010609030101010101" pitchFamily="49" charset="-122"/>
              </a:rPr>
              <a:t>。</a:t>
            </a:r>
          </a:p>
          <a:p>
            <a:pPr eaLnBrk="1" hangingPunct="1">
              <a:buFontTx/>
              <a:buNone/>
            </a:pPr>
            <a:r>
              <a:rPr lang="zh-CN" altLang="en-US" sz="2400">
                <a:latin typeface="楷体_GB2312" panose="02010609030101010101" pitchFamily="49" charset="-122"/>
                <a:ea typeface="楷体_GB2312" panose="02010609030101010101" pitchFamily="49" charset="-122"/>
              </a:rPr>
              <a:t>		算法以</a:t>
            </a:r>
            <a:r>
              <a:rPr lang="en-US" altLang="zh-CN" sz="2400">
                <a:latin typeface="楷体_GB2312" panose="02010609030101010101" pitchFamily="49" charset="-122"/>
                <a:ea typeface="楷体_GB2312" panose="02010609030101010101" pitchFamily="49" charset="-122"/>
              </a:rPr>
              <a:t>|C|</a:t>
            </a:r>
            <a:r>
              <a:rPr lang="zh-CN" altLang="en-US" sz="2400">
                <a:latin typeface="楷体_GB2312" panose="02010609030101010101" pitchFamily="49" charset="-122"/>
                <a:ea typeface="楷体_GB2312" panose="02010609030101010101" pitchFamily="49" charset="-122"/>
              </a:rPr>
              <a:t>个叶结点开始，执行</a:t>
            </a:r>
            <a:r>
              <a:rPr lang="en-US" altLang="zh-CN" sz="2400">
                <a:latin typeface="楷体_GB2312" panose="02010609030101010101" pitchFamily="49" charset="-122"/>
                <a:ea typeface="楷体_GB2312" panose="02010609030101010101" pitchFamily="49" charset="-122"/>
              </a:rPr>
              <a:t>|C|</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1</a:t>
            </a:r>
            <a:r>
              <a:rPr lang="zh-CN" altLang="en-US" sz="2400">
                <a:latin typeface="楷体_GB2312" panose="02010609030101010101" pitchFamily="49" charset="-122"/>
                <a:ea typeface="楷体_GB2312" panose="02010609030101010101" pitchFamily="49" charset="-122"/>
              </a:rPr>
              <a:t>次的</a:t>
            </a:r>
            <a:r>
              <a:rPr lang="zh-CN" altLang="en-US"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合并</a:t>
            </a:r>
            <a:r>
              <a:rPr lang="zh-CN" altLang="en-US"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运算后产生最终所要求的树</a:t>
            </a:r>
            <a:r>
              <a:rPr lang="en-US" altLang="zh-CN" sz="2400">
                <a:latin typeface="楷体_GB2312" panose="02010609030101010101" pitchFamily="49" charset="-122"/>
                <a:ea typeface="楷体_GB2312" panose="02010609030101010101" pitchFamily="49" charset="-122"/>
              </a:rPr>
              <a:t>T</a:t>
            </a:r>
            <a:r>
              <a:rPr lang="zh-CN" altLang="en-US" sz="2400">
                <a:latin typeface="楷体_GB2312" panose="02010609030101010101" pitchFamily="49" charset="-122"/>
                <a:ea typeface="楷体_GB2312" panose="02010609030101010101" pitchFamily="49" charset="-122"/>
              </a:rPr>
              <a:t>。</a:t>
            </a:r>
            <a:r>
              <a:rPr lang="zh-CN" altLang="en-US"/>
              <a:t> </a:t>
            </a:r>
          </a:p>
          <a:p>
            <a:pPr eaLnBrk="1" hangingPunct="1">
              <a:buFontTx/>
              <a:buNone/>
            </a:pPr>
            <a:r>
              <a:rPr lang="zh-CN" altLang="en-US"/>
              <a:t>		</a:t>
            </a:r>
          </a:p>
        </p:txBody>
      </p:sp>
    </p:spTree>
  </p:cSld>
  <p:clrMapOvr>
    <a:masterClrMapping/>
  </p:clrMapOvr>
  <p:transition>
    <p:random/>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77D28A9-33D7-47E4-8845-9BDC3C0941A4}"/>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3A26C2EC-9815-48AD-9E66-7CB83F917919}" type="slidenum">
              <a:rPr lang="zh-CN" altLang="en-US">
                <a:solidFill>
                  <a:schemeClr val="tx1"/>
                </a:solidFill>
                <a:latin typeface="Times New Roman" panose="02020603050405020304" pitchFamily="18" charset="0"/>
                <a:ea typeface="宋体" panose="02010600030101010101" pitchFamily="2" charset="-122"/>
              </a:rPr>
              <a:pPr eaLnBrk="1" hangingPunct="1"/>
              <a:t>151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16067" name="Rectangle 2">
            <a:extLst>
              <a:ext uri="{FF2B5EF4-FFF2-40B4-BE49-F238E27FC236}">
                <a16:creationId xmlns:a16="http://schemas.microsoft.com/office/drawing/2014/main" id="{B1E816A9-D58E-49F1-9418-6A1CEA176AA7}"/>
              </a:ext>
            </a:extLst>
          </p:cNvPr>
          <p:cNvSpPr>
            <a:spLocks noGrp="1" noChangeArrowheads="1"/>
          </p:cNvSpPr>
          <p:nvPr>
            <p:ph type="title"/>
          </p:nvPr>
        </p:nvSpPr>
        <p:spPr>
          <a:xfrm>
            <a:off x="685800" y="333375"/>
            <a:ext cx="7772400" cy="1143000"/>
          </a:xfrm>
        </p:spPr>
        <p:txBody>
          <a:bodyPr/>
          <a:lstStyle/>
          <a:p>
            <a:pPr eaLnBrk="1" hangingPunct="1"/>
            <a:r>
              <a:rPr lang="en-US" altLang="zh-CN">
                <a:latin typeface="黑体" panose="02010609060101010101" pitchFamily="49" charset="-122"/>
                <a:ea typeface="黑体" panose="02010609060101010101" pitchFamily="49" charset="-122"/>
              </a:rPr>
              <a:t>4.4 </a:t>
            </a:r>
            <a:r>
              <a:rPr lang="zh-CN" altLang="en-US">
                <a:latin typeface="黑体" panose="02010609060101010101" pitchFamily="49" charset="-122"/>
                <a:ea typeface="黑体" panose="02010609060101010101" pitchFamily="49" charset="-122"/>
              </a:rPr>
              <a:t>哈夫曼编码</a:t>
            </a:r>
          </a:p>
        </p:txBody>
      </p:sp>
      <p:sp>
        <p:nvSpPr>
          <p:cNvPr id="216068" name="Rectangle 3">
            <a:extLst>
              <a:ext uri="{FF2B5EF4-FFF2-40B4-BE49-F238E27FC236}">
                <a16:creationId xmlns:a16="http://schemas.microsoft.com/office/drawing/2014/main" id="{84503BE2-E929-4C68-82C8-CEF556B0CDC4}"/>
              </a:ext>
            </a:extLst>
          </p:cNvPr>
          <p:cNvSpPr>
            <a:spLocks noGrp="1" noChangeArrowheads="1"/>
          </p:cNvSpPr>
          <p:nvPr>
            <p:ph type="body" idx="1"/>
          </p:nvPr>
        </p:nvSpPr>
        <p:spPr>
          <a:xfrm>
            <a:off x="685800" y="1557338"/>
            <a:ext cx="7772400" cy="4824412"/>
          </a:xfrm>
        </p:spPr>
        <p:txBody>
          <a:bodyPr/>
          <a:lstStyle/>
          <a:p>
            <a:pPr eaLnBrk="1" hangingPunct="1">
              <a:buFontTx/>
              <a:buNone/>
            </a:pPr>
            <a:r>
              <a:rPr lang="zh-CN" altLang="en-US" sz="2400">
                <a:latin typeface="楷体_GB2312" panose="02010609030101010101" pitchFamily="49" charset="-122"/>
                <a:ea typeface="楷体_GB2312" panose="02010609030101010101" pitchFamily="49" charset="-122"/>
              </a:rPr>
              <a:t>  		在书上给出的算法</a:t>
            </a:r>
            <a:r>
              <a:rPr lang="en-US" altLang="zh-CN" sz="2400">
                <a:latin typeface="楷体_GB2312" panose="02010609030101010101" pitchFamily="49" charset="-122"/>
                <a:ea typeface="楷体_GB2312" panose="02010609030101010101" pitchFamily="49" charset="-122"/>
              </a:rPr>
              <a:t>huffmanTree</a:t>
            </a:r>
            <a:r>
              <a:rPr lang="zh-CN" altLang="en-US" sz="2400">
                <a:latin typeface="楷体_GB2312" panose="02010609030101010101" pitchFamily="49" charset="-122"/>
                <a:ea typeface="楷体_GB2312" panose="02010609030101010101" pitchFamily="49" charset="-122"/>
              </a:rPr>
              <a:t>中，编码字符集中每一字符</a:t>
            </a:r>
            <a:r>
              <a:rPr lang="en-US" altLang="zh-CN" sz="2400">
                <a:latin typeface="楷体_GB2312" panose="02010609030101010101" pitchFamily="49" charset="-122"/>
                <a:ea typeface="楷体_GB2312" panose="02010609030101010101" pitchFamily="49" charset="-122"/>
              </a:rPr>
              <a:t>c</a:t>
            </a:r>
            <a:r>
              <a:rPr lang="zh-CN" altLang="en-US" sz="2400">
                <a:latin typeface="楷体_GB2312" panose="02010609030101010101" pitchFamily="49" charset="-122"/>
                <a:ea typeface="楷体_GB2312" panose="02010609030101010101" pitchFamily="49" charset="-122"/>
              </a:rPr>
              <a:t>的频率是</a:t>
            </a:r>
            <a:r>
              <a:rPr lang="en-US" altLang="zh-CN" sz="2400">
                <a:latin typeface="楷体_GB2312" panose="02010609030101010101" pitchFamily="49" charset="-122"/>
                <a:ea typeface="楷体_GB2312" panose="02010609030101010101" pitchFamily="49" charset="-122"/>
              </a:rPr>
              <a:t>f(c)</a:t>
            </a:r>
            <a:r>
              <a:rPr lang="zh-CN" altLang="en-US" sz="2400">
                <a:latin typeface="楷体_GB2312" panose="02010609030101010101" pitchFamily="49" charset="-122"/>
                <a:ea typeface="楷体_GB2312" panose="02010609030101010101" pitchFamily="49" charset="-122"/>
              </a:rPr>
              <a:t>。</a:t>
            </a:r>
            <a:r>
              <a:rPr lang="zh-CN" altLang="en-US" sz="2400" b="1">
                <a:solidFill>
                  <a:schemeClr val="accent2"/>
                </a:solidFill>
                <a:latin typeface="楷体_GB2312" panose="02010609030101010101" pitchFamily="49" charset="-122"/>
                <a:ea typeface="楷体_GB2312" panose="02010609030101010101" pitchFamily="49" charset="-122"/>
              </a:rPr>
              <a:t>以</a:t>
            </a:r>
            <a:r>
              <a:rPr lang="en-US" altLang="zh-CN" sz="2400" b="1">
                <a:solidFill>
                  <a:schemeClr val="accent2"/>
                </a:solidFill>
                <a:latin typeface="楷体_GB2312" panose="02010609030101010101" pitchFamily="49" charset="-122"/>
                <a:ea typeface="楷体_GB2312" panose="02010609030101010101" pitchFamily="49" charset="-122"/>
              </a:rPr>
              <a:t>f</a:t>
            </a:r>
            <a:r>
              <a:rPr lang="zh-CN" altLang="en-US" sz="2400" b="1">
                <a:solidFill>
                  <a:schemeClr val="accent2"/>
                </a:solidFill>
                <a:latin typeface="楷体_GB2312" panose="02010609030101010101" pitchFamily="49" charset="-122"/>
                <a:ea typeface="楷体_GB2312" panose="02010609030101010101" pitchFamily="49" charset="-122"/>
              </a:rPr>
              <a:t>为键值的优先队列</a:t>
            </a:r>
            <a:r>
              <a:rPr lang="en-US" altLang="zh-CN" sz="2400" b="1">
                <a:solidFill>
                  <a:schemeClr val="accent2"/>
                </a:solidFill>
                <a:latin typeface="楷体_GB2312" panose="02010609030101010101" pitchFamily="49" charset="-122"/>
                <a:ea typeface="楷体_GB2312" panose="02010609030101010101" pitchFamily="49" charset="-122"/>
              </a:rPr>
              <a:t>Q</a:t>
            </a:r>
            <a:r>
              <a:rPr lang="zh-CN" altLang="en-US" sz="2400">
                <a:latin typeface="楷体_GB2312" panose="02010609030101010101" pitchFamily="49" charset="-122"/>
                <a:ea typeface="楷体_GB2312" panose="02010609030101010101" pitchFamily="49" charset="-122"/>
              </a:rPr>
              <a:t>用在</a:t>
            </a:r>
            <a:r>
              <a:rPr lang="zh-CN" altLang="en-US" sz="2400" b="1">
                <a:solidFill>
                  <a:schemeClr val="accent2"/>
                </a:solidFill>
                <a:latin typeface="楷体_GB2312" panose="02010609030101010101" pitchFamily="49" charset="-122"/>
                <a:ea typeface="楷体_GB2312" panose="02010609030101010101" pitchFamily="49" charset="-122"/>
              </a:rPr>
              <a:t>贪心选择</a:t>
            </a:r>
            <a:r>
              <a:rPr lang="zh-CN" altLang="en-US" sz="2400">
                <a:latin typeface="楷体_GB2312" panose="02010609030101010101" pitchFamily="49" charset="-122"/>
                <a:ea typeface="楷体_GB2312" panose="02010609030101010101" pitchFamily="49" charset="-122"/>
              </a:rPr>
              <a:t>时有效地确定算法当前要合并的</a:t>
            </a:r>
            <a:r>
              <a:rPr lang="en-US" altLang="zh-CN" sz="2400">
                <a:latin typeface="楷体_GB2312" panose="02010609030101010101" pitchFamily="49" charset="-122"/>
                <a:ea typeface="楷体_GB2312" panose="02010609030101010101" pitchFamily="49" charset="-122"/>
              </a:rPr>
              <a:t>2</a:t>
            </a:r>
            <a:r>
              <a:rPr lang="zh-CN" altLang="en-US" sz="2400">
                <a:latin typeface="楷体_GB2312" panose="02010609030101010101" pitchFamily="49" charset="-122"/>
                <a:ea typeface="楷体_GB2312" panose="02010609030101010101" pitchFamily="49" charset="-122"/>
              </a:rPr>
              <a:t>棵具有最小频率的树。一旦</a:t>
            </a:r>
            <a:r>
              <a:rPr lang="en-US" altLang="zh-CN" sz="2400">
                <a:latin typeface="楷体_GB2312" panose="02010609030101010101" pitchFamily="49" charset="-122"/>
                <a:ea typeface="楷体_GB2312" panose="02010609030101010101" pitchFamily="49" charset="-122"/>
              </a:rPr>
              <a:t>2</a:t>
            </a:r>
            <a:r>
              <a:rPr lang="zh-CN" altLang="en-US" sz="2400">
                <a:latin typeface="楷体_GB2312" panose="02010609030101010101" pitchFamily="49" charset="-122"/>
                <a:ea typeface="楷体_GB2312" panose="02010609030101010101" pitchFamily="49" charset="-122"/>
              </a:rPr>
              <a:t>棵具有最小频率的树合并后，产生一棵新的树，其频率为合并的</a:t>
            </a:r>
            <a:r>
              <a:rPr lang="en-US" altLang="zh-CN" sz="2400">
                <a:latin typeface="楷体_GB2312" panose="02010609030101010101" pitchFamily="49" charset="-122"/>
                <a:ea typeface="楷体_GB2312" panose="02010609030101010101" pitchFamily="49" charset="-122"/>
              </a:rPr>
              <a:t>2</a:t>
            </a:r>
            <a:r>
              <a:rPr lang="zh-CN" altLang="en-US" sz="2400">
                <a:latin typeface="楷体_GB2312" panose="02010609030101010101" pitchFamily="49" charset="-122"/>
                <a:ea typeface="楷体_GB2312" panose="02010609030101010101" pitchFamily="49" charset="-122"/>
              </a:rPr>
              <a:t>棵树的频率之和，并将新树插入优先队列</a:t>
            </a:r>
            <a:r>
              <a:rPr lang="en-US" altLang="zh-CN" sz="2400">
                <a:latin typeface="楷体_GB2312" panose="02010609030101010101" pitchFamily="49" charset="-122"/>
                <a:ea typeface="楷体_GB2312" panose="02010609030101010101" pitchFamily="49" charset="-122"/>
              </a:rPr>
              <a:t>Q</a:t>
            </a:r>
            <a:r>
              <a:rPr lang="zh-CN" altLang="en-US" sz="2400">
                <a:latin typeface="楷体_GB2312" panose="02010609030101010101" pitchFamily="49" charset="-122"/>
                <a:ea typeface="楷体_GB2312" panose="02010609030101010101" pitchFamily="49" charset="-122"/>
              </a:rPr>
              <a:t>。经过</a:t>
            </a:r>
            <a:r>
              <a:rPr lang="en-US" altLang="zh-CN" sz="2400">
                <a:latin typeface="楷体_GB2312" panose="02010609030101010101" pitchFamily="49" charset="-122"/>
                <a:ea typeface="楷体_GB2312" panose="02010609030101010101" pitchFamily="49" charset="-122"/>
              </a:rPr>
              <a:t>n</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1</a:t>
            </a:r>
            <a:r>
              <a:rPr lang="zh-CN" altLang="en-US" sz="2400">
                <a:latin typeface="楷体_GB2312" panose="02010609030101010101" pitchFamily="49" charset="-122"/>
                <a:ea typeface="楷体_GB2312" panose="02010609030101010101" pitchFamily="49" charset="-122"/>
              </a:rPr>
              <a:t>次的合并后，优先队列中只剩下一棵树，即所要求的树</a:t>
            </a:r>
            <a:r>
              <a:rPr lang="en-US" altLang="zh-CN" sz="2400">
                <a:latin typeface="楷体_GB2312" panose="02010609030101010101" pitchFamily="49" charset="-122"/>
                <a:ea typeface="楷体_GB2312" panose="02010609030101010101" pitchFamily="49" charset="-122"/>
              </a:rPr>
              <a:t>T</a:t>
            </a:r>
            <a:r>
              <a:rPr lang="zh-CN" altLang="en-US" sz="2400">
                <a:latin typeface="楷体_GB2312" panose="02010609030101010101" pitchFamily="49" charset="-122"/>
                <a:ea typeface="楷体_GB2312" panose="02010609030101010101" pitchFamily="49" charset="-122"/>
              </a:rPr>
              <a:t>。</a:t>
            </a:r>
          </a:p>
          <a:p>
            <a:pPr eaLnBrk="1" hangingPunct="1">
              <a:buFontTx/>
              <a:buNone/>
            </a:pPr>
            <a:r>
              <a:rPr lang="zh-CN" altLang="en-US" sz="2400">
                <a:latin typeface="楷体_GB2312" panose="02010609030101010101" pitchFamily="49" charset="-122"/>
                <a:ea typeface="楷体_GB2312" panose="02010609030101010101" pitchFamily="49" charset="-122"/>
              </a:rPr>
              <a:t>		算法</a:t>
            </a:r>
            <a:r>
              <a:rPr lang="en-US" altLang="zh-CN" sz="2400">
                <a:latin typeface="楷体_GB2312" panose="02010609030101010101" pitchFamily="49" charset="-122"/>
                <a:ea typeface="楷体_GB2312" panose="02010609030101010101" pitchFamily="49" charset="-122"/>
              </a:rPr>
              <a:t>huffmanTree</a:t>
            </a:r>
            <a:r>
              <a:rPr lang="zh-CN" altLang="en-US" sz="2400">
                <a:latin typeface="楷体_GB2312" panose="02010609030101010101" pitchFamily="49" charset="-122"/>
                <a:ea typeface="楷体_GB2312" panose="02010609030101010101" pitchFamily="49" charset="-122"/>
              </a:rPr>
              <a:t>用最小堆实现优先队列</a:t>
            </a:r>
            <a:r>
              <a:rPr lang="en-US" altLang="zh-CN" sz="2400">
                <a:latin typeface="楷体_GB2312" panose="02010609030101010101" pitchFamily="49" charset="-122"/>
                <a:ea typeface="楷体_GB2312" panose="02010609030101010101" pitchFamily="49" charset="-122"/>
              </a:rPr>
              <a:t>Q</a:t>
            </a:r>
            <a:r>
              <a:rPr lang="zh-CN" altLang="en-US" sz="2400">
                <a:latin typeface="楷体_GB2312" panose="02010609030101010101" pitchFamily="49" charset="-122"/>
                <a:ea typeface="楷体_GB2312" panose="02010609030101010101" pitchFamily="49" charset="-122"/>
              </a:rPr>
              <a:t>。初始化优先队列需要</a:t>
            </a:r>
            <a:r>
              <a:rPr lang="en-US" altLang="zh-CN" sz="2400">
                <a:latin typeface="楷体_GB2312" panose="02010609030101010101" pitchFamily="49" charset="-122"/>
                <a:ea typeface="楷体_GB2312" panose="02010609030101010101" pitchFamily="49" charset="-122"/>
              </a:rPr>
              <a:t>O(n)</a:t>
            </a:r>
            <a:r>
              <a:rPr lang="zh-CN" altLang="en-US" sz="2400">
                <a:latin typeface="楷体_GB2312" panose="02010609030101010101" pitchFamily="49" charset="-122"/>
                <a:ea typeface="楷体_GB2312" panose="02010609030101010101" pitchFamily="49" charset="-122"/>
              </a:rPr>
              <a:t>计算时间，由于最小堆的</a:t>
            </a:r>
            <a:r>
              <a:rPr lang="en-US" altLang="zh-CN" sz="2400">
                <a:latin typeface="楷体_GB2312" panose="02010609030101010101" pitchFamily="49" charset="-122"/>
                <a:ea typeface="楷体_GB2312" panose="02010609030101010101" pitchFamily="49" charset="-122"/>
              </a:rPr>
              <a:t>removeMin</a:t>
            </a:r>
            <a:r>
              <a:rPr lang="zh-CN" altLang="en-US" sz="2400">
                <a:latin typeface="楷体_GB2312" panose="02010609030101010101" pitchFamily="49" charset="-122"/>
                <a:ea typeface="楷体_GB2312" panose="02010609030101010101" pitchFamily="49" charset="-122"/>
              </a:rPr>
              <a:t>和</a:t>
            </a:r>
            <a:r>
              <a:rPr lang="en-US" altLang="zh-CN" sz="2400">
                <a:latin typeface="楷体_GB2312" panose="02010609030101010101" pitchFamily="49" charset="-122"/>
                <a:ea typeface="楷体_GB2312" panose="02010609030101010101" pitchFamily="49" charset="-122"/>
              </a:rPr>
              <a:t>put</a:t>
            </a:r>
            <a:r>
              <a:rPr lang="zh-CN" altLang="en-US" sz="2400">
                <a:latin typeface="楷体_GB2312" panose="02010609030101010101" pitchFamily="49" charset="-122"/>
                <a:ea typeface="楷体_GB2312" panose="02010609030101010101" pitchFamily="49" charset="-122"/>
              </a:rPr>
              <a:t>运算均需</a:t>
            </a:r>
            <a:r>
              <a:rPr lang="en-US" altLang="zh-CN" sz="2400">
                <a:latin typeface="楷体_GB2312" panose="02010609030101010101" pitchFamily="49" charset="-122"/>
                <a:ea typeface="楷体_GB2312" panose="02010609030101010101" pitchFamily="49" charset="-122"/>
              </a:rPr>
              <a:t>O(logn)</a:t>
            </a:r>
            <a:r>
              <a:rPr lang="zh-CN" altLang="en-US" sz="2400">
                <a:latin typeface="楷体_GB2312" panose="02010609030101010101" pitchFamily="49" charset="-122"/>
                <a:ea typeface="楷体_GB2312" panose="02010609030101010101" pitchFamily="49" charset="-122"/>
              </a:rPr>
              <a:t>时间，</a:t>
            </a:r>
            <a:r>
              <a:rPr lang="en-US" altLang="zh-CN" sz="2400">
                <a:latin typeface="楷体_GB2312" panose="02010609030101010101" pitchFamily="49" charset="-122"/>
                <a:ea typeface="楷体_GB2312" panose="02010609030101010101" pitchFamily="49" charset="-122"/>
              </a:rPr>
              <a:t>n</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1</a:t>
            </a:r>
            <a:r>
              <a:rPr lang="zh-CN" altLang="en-US" sz="2400">
                <a:latin typeface="楷体_GB2312" panose="02010609030101010101" pitchFamily="49" charset="-122"/>
                <a:ea typeface="楷体_GB2312" panose="02010609030101010101" pitchFamily="49" charset="-122"/>
              </a:rPr>
              <a:t>次的合并总共需要</a:t>
            </a:r>
            <a:r>
              <a:rPr lang="en-US" altLang="zh-CN" sz="2400">
                <a:latin typeface="楷体_GB2312" panose="02010609030101010101" pitchFamily="49" charset="-122"/>
                <a:ea typeface="楷体_GB2312" panose="02010609030101010101" pitchFamily="49" charset="-122"/>
              </a:rPr>
              <a:t>O(nlogn)</a:t>
            </a:r>
            <a:r>
              <a:rPr lang="zh-CN" altLang="en-US" sz="2400">
                <a:latin typeface="楷体_GB2312" panose="02010609030101010101" pitchFamily="49" charset="-122"/>
                <a:ea typeface="楷体_GB2312" panose="02010609030101010101" pitchFamily="49" charset="-122"/>
              </a:rPr>
              <a:t>计算时间。因此，关于</a:t>
            </a:r>
            <a:r>
              <a:rPr lang="en-US" altLang="zh-CN" sz="2400">
                <a:latin typeface="楷体_GB2312" panose="02010609030101010101" pitchFamily="49" charset="-122"/>
                <a:ea typeface="楷体_GB2312" panose="02010609030101010101" pitchFamily="49" charset="-122"/>
              </a:rPr>
              <a:t>n</a:t>
            </a:r>
            <a:r>
              <a:rPr lang="zh-CN" altLang="en-US" sz="2400">
                <a:latin typeface="楷体_GB2312" panose="02010609030101010101" pitchFamily="49" charset="-122"/>
                <a:ea typeface="楷体_GB2312" panose="02010609030101010101" pitchFamily="49" charset="-122"/>
              </a:rPr>
              <a:t>个字符的哈夫曼算法的</a:t>
            </a:r>
            <a:r>
              <a:rPr lang="zh-CN" altLang="en-US" sz="2400" b="1">
                <a:solidFill>
                  <a:schemeClr val="accent2"/>
                </a:solidFill>
                <a:latin typeface="楷体_GB2312" panose="02010609030101010101" pitchFamily="49" charset="-122"/>
                <a:ea typeface="楷体_GB2312" panose="02010609030101010101" pitchFamily="49" charset="-122"/>
              </a:rPr>
              <a:t>计算时间</a:t>
            </a:r>
            <a:r>
              <a:rPr lang="zh-CN" altLang="en-US" sz="2400">
                <a:latin typeface="楷体_GB2312" panose="02010609030101010101" pitchFamily="49" charset="-122"/>
                <a:ea typeface="楷体_GB2312" panose="02010609030101010101" pitchFamily="49" charset="-122"/>
              </a:rPr>
              <a:t>为</a:t>
            </a:r>
            <a:r>
              <a:rPr lang="en-US" altLang="zh-CN" sz="2400">
                <a:latin typeface="楷体_GB2312" panose="02010609030101010101" pitchFamily="49" charset="-122"/>
                <a:ea typeface="楷体_GB2312" panose="02010609030101010101" pitchFamily="49" charset="-122"/>
              </a:rPr>
              <a:t>O(nlogn)</a:t>
            </a:r>
            <a:r>
              <a:rPr lang="zh-CN" altLang="en-US" sz="2400">
                <a:latin typeface="楷体_GB2312" panose="02010609030101010101" pitchFamily="49" charset="-122"/>
                <a:ea typeface="楷体_GB2312" panose="02010609030101010101" pitchFamily="49" charset="-122"/>
              </a:rPr>
              <a:t> 。</a:t>
            </a:r>
          </a:p>
          <a:p>
            <a:pPr eaLnBrk="1" hangingPunct="1">
              <a:buFontTx/>
              <a:buNone/>
            </a:pPr>
            <a:endParaRPr lang="zh-CN" altLang="en-US" sz="2400">
              <a:latin typeface="楷体_GB2312" panose="02010609030101010101" pitchFamily="49" charset="-122"/>
              <a:ea typeface="楷体_GB2312" panose="02010609030101010101" pitchFamily="49" charset="-122"/>
            </a:endParaRPr>
          </a:p>
        </p:txBody>
      </p:sp>
    </p:spTree>
  </p:cSld>
  <p:clrMapOvr>
    <a:masterClrMapping/>
  </p:clrMapOvr>
  <p:transition>
    <p:random/>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6E01BF71-D2E9-432C-97C6-4A213E008FC4}"/>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BC336EB1-A0C1-4FD1-9E1D-1292B07CF2A0}" type="slidenum">
              <a:rPr lang="zh-CN" altLang="en-US">
                <a:solidFill>
                  <a:schemeClr val="tx1"/>
                </a:solidFill>
                <a:latin typeface="Times New Roman" panose="02020603050405020304" pitchFamily="18" charset="0"/>
                <a:ea typeface="宋体" panose="02010600030101010101" pitchFamily="2" charset="-122"/>
              </a:rPr>
              <a:pPr eaLnBrk="1" hangingPunct="1"/>
              <a:t>152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17091" name="Rectangle 2">
            <a:extLst>
              <a:ext uri="{FF2B5EF4-FFF2-40B4-BE49-F238E27FC236}">
                <a16:creationId xmlns:a16="http://schemas.microsoft.com/office/drawing/2014/main" id="{DF6BCCEB-BF09-4FDD-80AD-37A8EDFDE8CC}"/>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4.4 </a:t>
            </a:r>
            <a:r>
              <a:rPr lang="zh-CN" altLang="en-US">
                <a:latin typeface="黑体" panose="02010609060101010101" pitchFamily="49" charset="-122"/>
                <a:ea typeface="黑体" panose="02010609060101010101" pitchFamily="49" charset="-122"/>
              </a:rPr>
              <a:t>哈夫曼编码</a:t>
            </a:r>
          </a:p>
        </p:txBody>
      </p:sp>
      <p:sp>
        <p:nvSpPr>
          <p:cNvPr id="217092" name="Rectangle 3">
            <a:extLst>
              <a:ext uri="{FF2B5EF4-FFF2-40B4-BE49-F238E27FC236}">
                <a16:creationId xmlns:a16="http://schemas.microsoft.com/office/drawing/2014/main" id="{61C79D5A-B507-44EE-B5A8-6D6F3707E1E3}"/>
              </a:ext>
            </a:extLst>
          </p:cNvPr>
          <p:cNvSpPr>
            <a:spLocks noGrp="1" noChangeArrowheads="1"/>
          </p:cNvSpPr>
          <p:nvPr>
            <p:ph type="body" idx="1"/>
          </p:nvPr>
        </p:nvSpPr>
        <p:spPr/>
        <p:txBody>
          <a:bodyPr/>
          <a:lstStyle/>
          <a:p>
            <a:pPr eaLnBrk="1" hangingPunct="1">
              <a:buFontTx/>
              <a:buNone/>
            </a:pPr>
            <a:r>
              <a:rPr lang="en-US" altLang="zh-CN" sz="2800" b="1">
                <a:solidFill>
                  <a:schemeClr val="accent2"/>
                </a:solidFill>
                <a:latin typeface="黑体" panose="02010609060101010101" pitchFamily="49" charset="-122"/>
                <a:ea typeface="黑体" panose="02010609060101010101" pitchFamily="49" charset="-122"/>
              </a:rPr>
              <a:t>3.</a:t>
            </a:r>
            <a:r>
              <a:rPr lang="zh-CN" altLang="en-US" sz="2800" b="1">
                <a:solidFill>
                  <a:schemeClr val="accent2"/>
                </a:solidFill>
                <a:latin typeface="黑体" panose="02010609060101010101" pitchFamily="49" charset="-122"/>
                <a:ea typeface="黑体" panose="02010609060101010101" pitchFamily="49" charset="-122"/>
              </a:rPr>
              <a:t>哈夫曼算法的正确性</a:t>
            </a:r>
          </a:p>
          <a:p>
            <a:pPr eaLnBrk="1" hangingPunct="1">
              <a:buFontTx/>
              <a:buNone/>
            </a:pPr>
            <a:r>
              <a:rPr lang="zh-CN" altLang="en-US" sz="2400">
                <a:latin typeface="楷体_GB2312" panose="02010609030101010101" pitchFamily="49" charset="-122"/>
                <a:ea typeface="楷体_GB2312" panose="02010609030101010101" pitchFamily="49" charset="-122"/>
              </a:rPr>
              <a:t>		要证明哈夫曼算法的正确性，只要证明最优前缀码问题具有</a:t>
            </a:r>
            <a:r>
              <a:rPr lang="zh-CN" altLang="en-US" sz="2400" b="1">
                <a:solidFill>
                  <a:schemeClr val="accent2"/>
                </a:solidFill>
                <a:latin typeface="楷体_GB2312" panose="02010609030101010101" pitchFamily="49" charset="-122"/>
                <a:ea typeface="楷体_GB2312" panose="02010609030101010101" pitchFamily="49" charset="-122"/>
              </a:rPr>
              <a:t>贪心选择性质</a:t>
            </a:r>
            <a:r>
              <a:rPr lang="zh-CN" altLang="en-US" sz="2400">
                <a:latin typeface="楷体_GB2312" panose="02010609030101010101" pitchFamily="49" charset="-122"/>
                <a:ea typeface="楷体_GB2312" panose="02010609030101010101" pitchFamily="49" charset="-122"/>
              </a:rPr>
              <a:t>和</a:t>
            </a:r>
            <a:r>
              <a:rPr lang="zh-CN" altLang="en-US" sz="2400" b="1">
                <a:solidFill>
                  <a:schemeClr val="accent2"/>
                </a:solidFill>
                <a:latin typeface="楷体_GB2312" panose="02010609030101010101" pitchFamily="49" charset="-122"/>
                <a:ea typeface="楷体_GB2312" panose="02010609030101010101" pitchFamily="49" charset="-122"/>
              </a:rPr>
              <a:t>最优子结构性质</a:t>
            </a:r>
            <a:r>
              <a:rPr lang="zh-CN" altLang="en-US" sz="2400">
                <a:latin typeface="楷体_GB2312" panose="02010609030101010101" pitchFamily="49" charset="-122"/>
                <a:ea typeface="楷体_GB2312" panose="02010609030101010101" pitchFamily="49" charset="-122"/>
              </a:rPr>
              <a:t>。</a:t>
            </a:r>
          </a:p>
          <a:p>
            <a:pPr eaLnBrk="1" hangingPunct="1">
              <a:buFontTx/>
              <a:buNone/>
            </a:pPr>
            <a:r>
              <a:rPr lang="en-US" altLang="zh-CN" sz="2400">
                <a:solidFill>
                  <a:schemeClr val="accent2"/>
                </a:solidFill>
                <a:latin typeface="黑体" panose="02010609060101010101" pitchFamily="49" charset="-122"/>
                <a:ea typeface="黑体" panose="02010609060101010101" pitchFamily="49" charset="-122"/>
              </a:rPr>
              <a:t>		(1)</a:t>
            </a:r>
            <a:r>
              <a:rPr lang="zh-CN" altLang="en-US" sz="2400">
                <a:solidFill>
                  <a:schemeClr val="accent2"/>
                </a:solidFill>
                <a:latin typeface="黑体" panose="02010609060101010101" pitchFamily="49" charset="-122"/>
                <a:ea typeface="黑体" panose="02010609060101010101" pitchFamily="49" charset="-122"/>
              </a:rPr>
              <a:t>贪心选择性质</a:t>
            </a:r>
            <a:endParaRPr lang="en-US" altLang="zh-CN" sz="2400">
              <a:solidFill>
                <a:schemeClr val="accent2"/>
              </a:solidFill>
              <a:latin typeface="黑体" panose="02010609060101010101" pitchFamily="49" charset="-122"/>
              <a:ea typeface="黑体" panose="02010609060101010101" pitchFamily="49" charset="-122"/>
            </a:endParaRPr>
          </a:p>
          <a:p>
            <a:pPr eaLnBrk="1" hangingPunct="1">
              <a:buFontTx/>
              <a:buNone/>
            </a:pPr>
            <a:r>
              <a:rPr lang="en-US" altLang="zh-CN" sz="2400">
                <a:solidFill>
                  <a:schemeClr val="accent2"/>
                </a:solidFill>
                <a:latin typeface="黑体" panose="02010609060101010101" pitchFamily="49" charset="-122"/>
                <a:ea typeface="黑体" panose="02010609060101010101" pitchFamily="49" charset="-122"/>
              </a:rPr>
              <a:t>		(2)</a:t>
            </a:r>
            <a:r>
              <a:rPr lang="zh-CN" altLang="en-US" sz="2400">
                <a:solidFill>
                  <a:schemeClr val="accent2"/>
                </a:solidFill>
                <a:latin typeface="黑体" panose="02010609060101010101" pitchFamily="49" charset="-122"/>
                <a:ea typeface="黑体" panose="02010609060101010101" pitchFamily="49" charset="-122"/>
              </a:rPr>
              <a:t>最优子结构性质</a:t>
            </a:r>
          </a:p>
          <a:p>
            <a:pPr eaLnBrk="1" hangingPunct="1">
              <a:buFontTx/>
              <a:buNone/>
            </a:pPr>
            <a:endParaRPr lang="zh-CN" altLang="en-US" sz="2400">
              <a:solidFill>
                <a:schemeClr val="accent2"/>
              </a:solidFill>
              <a:latin typeface="黑体" panose="02010609060101010101" pitchFamily="49" charset="-122"/>
              <a:ea typeface="黑体" panose="02010609060101010101" pitchFamily="49" charset="-122"/>
            </a:endParaRPr>
          </a:p>
        </p:txBody>
      </p:sp>
    </p:spTree>
  </p:cSld>
  <p:clrMapOvr>
    <a:masterClrMapping/>
  </p:clrMapOvr>
  <p:transition>
    <p:random/>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A93F1DE7-7489-4074-91D3-222BD9B4445A}"/>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C97ED731-1C01-48C7-BAA6-80D6986B405E}" type="slidenum">
              <a:rPr lang="zh-CN" altLang="en-US">
                <a:solidFill>
                  <a:schemeClr val="tx1"/>
                </a:solidFill>
                <a:latin typeface="Times New Roman" panose="02020603050405020304" pitchFamily="18" charset="0"/>
                <a:ea typeface="宋体" panose="02010600030101010101" pitchFamily="2" charset="-122"/>
              </a:rPr>
              <a:pPr eaLnBrk="1" hangingPunct="1"/>
              <a:t>153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18115" name="Rectangle 2">
            <a:extLst>
              <a:ext uri="{FF2B5EF4-FFF2-40B4-BE49-F238E27FC236}">
                <a16:creationId xmlns:a16="http://schemas.microsoft.com/office/drawing/2014/main" id="{BF8A5A02-592B-4FE2-BB24-C1403654F5A7}"/>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4.5 </a:t>
            </a:r>
            <a:r>
              <a:rPr lang="zh-CN" altLang="en-US">
                <a:latin typeface="黑体" panose="02010609060101010101" pitchFamily="49" charset="-122"/>
                <a:ea typeface="黑体" panose="02010609060101010101" pitchFamily="49" charset="-122"/>
              </a:rPr>
              <a:t>单源最短路径</a:t>
            </a:r>
          </a:p>
        </p:txBody>
      </p:sp>
      <p:sp>
        <p:nvSpPr>
          <p:cNvPr id="218116" name="Rectangle 3">
            <a:extLst>
              <a:ext uri="{FF2B5EF4-FFF2-40B4-BE49-F238E27FC236}">
                <a16:creationId xmlns:a16="http://schemas.microsoft.com/office/drawing/2014/main" id="{24DEE2AB-9FD8-4BB1-B0E6-754F0314F8D9}"/>
              </a:ext>
            </a:extLst>
          </p:cNvPr>
          <p:cNvSpPr>
            <a:spLocks noGrp="1" noChangeArrowheads="1"/>
          </p:cNvSpPr>
          <p:nvPr>
            <p:ph type="body" idx="1"/>
          </p:nvPr>
        </p:nvSpPr>
        <p:spPr/>
        <p:txBody>
          <a:bodyPr/>
          <a:lstStyle/>
          <a:p>
            <a:pPr eaLnBrk="1" hangingPunct="1">
              <a:buFontTx/>
              <a:buNone/>
            </a:pPr>
            <a:r>
              <a:rPr lang="zh-CN" altLang="en-US" sz="2400">
                <a:latin typeface="楷体_GB2312" panose="02010609030101010101" pitchFamily="49" charset="-122"/>
                <a:ea typeface="楷体_GB2312" panose="02010609030101010101" pitchFamily="49" charset="-122"/>
              </a:rPr>
              <a:t>		给定带权有向图</a:t>
            </a:r>
            <a:r>
              <a:rPr lang="en-US" altLang="zh-CN" sz="2400">
                <a:latin typeface="楷体_GB2312" panose="02010609030101010101" pitchFamily="49" charset="-122"/>
                <a:ea typeface="楷体_GB2312" panose="02010609030101010101" pitchFamily="49" charset="-122"/>
              </a:rPr>
              <a:t>G =(V,E)</a:t>
            </a:r>
            <a:r>
              <a:rPr lang="zh-CN" altLang="en-US" sz="2400">
                <a:latin typeface="楷体_GB2312" panose="02010609030101010101" pitchFamily="49" charset="-122"/>
                <a:ea typeface="楷体_GB2312" panose="02010609030101010101" pitchFamily="49" charset="-122"/>
              </a:rPr>
              <a:t>，其中每条边的权是非负实数。另外，还给定</a:t>
            </a:r>
            <a:r>
              <a:rPr lang="en-US" altLang="zh-CN" sz="2400">
                <a:latin typeface="楷体_GB2312" panose="02010609030101010101" pitchFamily="49" charset="-122"/>
                <a:ea typeface="楷体_GB2312" panose="02010609030101010101" pitchFamily="49" charset="-122"/>
              </a:rPr>
              <a:t>V</a:t>
            </a:r>
            <a:r>
              <a:rPr lang="zh-CN" altLang="en-US" sz="2400">
                <a:latin typeface="楷体_GB2312" panose="02010609030101010101" pitchFamily="49" charset="-122"/>
                <a:ea typeface="楷体_GB2312" panose="02010609030101010101" pitchFamily="49" charset="-122"/>
              </a:rPr>
              <a:t>中的一个顶点，称为</a:t>
            </a:r>
            <a:r>
              <a:rPr lang="zh-CN" altLang="en-US" sz="2400" b="1">
                <a:solidFill>
                  <a:schemeClr val="accent2"/>
                </a:solidFill>
                <a:latin typeface="楷体_GB2312" panose="02010609030101010101" pitchFamily="49" charset="-122"/>
                <a:ea typeface="楷体_GB2312" panose="02010609030101010101" pitchFamily="49" charset="-122"/>
              </a:rPr>
              <a:t>源</a:t>
            </a:r>
            <a:r>
              <a:rPr lang="zh-CN" altLang="en-US" sz="2400">
                <a:latin typeface="楷体_GB2312" panose="02010609030101010101" pitchFamily="49" charset="-122"/>
                <a:ea typeface="楷体_GB2312" panose="02010609030101010101" pitchFamily="49" charset="-122"/>
              </a:rPr>
              <a:t>。现在要计算从源到所有其他各顶点的</a:t>
            </a:r>
            <a:r>
              <a:rPr lang="zh-CN" altLang="en-US" sz="2400" b="1">
                <a:solidFill>
                  <a:schemeClr val="accent2"/>
                </a:solidFill>
                <a:latin typeface="楷体_GB2312" panose="02010609030101010101" pitchFamily="49" charset="-122"/>
                <a:ea typeface="楷体_GB2312" panose="02010609030101010101" pitchFamily="49" charset="-122"/>
              </a:rPr>
              <a:t>最短路长度</a:t>
            </a:r>
            <a:r>
              <a:rPr lang="zh-CN" altLang="en-US" sz="2400">
                <a:latin typeface="楷体_GB2312" panose="02010609030101010101" pitchFamily="49" charset="-122"/>
                <a:ea typeface="楷体_GB2312" panose="02010609030101010101" pitchFamily="49" charset="-122"/>
              </a:rPr>
              <a:t>。这里路的长度是指路上各边权之和。这个问题通常称为</a:t>
            </a:r>
            <a:r>
              <a:rPr lang="zh-CN" altLang="en-US" sz="2400" b="1">
                <a:solidFill>
                  <a:schemeClr val="accent2"/>
                </a:solidFill>
                <a:latin typeface="楷体_GB2312" panose="02010609030101010101" pitchFamily="49" charset="-122"/>
                <a:ea typeface="楷体_GB2312" panose="02010609030101010101" pitchFamily="49" charset="-122"/>
              </a:rPr>
              <a:t>单源最短路径问题</a:t>
            </a:r>
            <a:r>
              <a:rPr lang="zh-CN" altLang="en-US" sz="2400">
                <a:latin typeface="楷体_GB2312" panose="02010609030101010101" pitchFamily="49" charset="-122"/>
                <a:ea typeface="楷体_GB2312" panose="02010609030101010101" pitchFamily="49" charset="-122"/>
              </a:rPr>
              <a:t>。</a:t>
            </a:r>
          </a:p>
          <a:p>
            <a:pPr eaLnBrk="1" hangingPunct="1">
              <a:buFontTx/>
              <a:buNone/>
            </a:pPr>
            <a:endParaRPr lang="zh-CN" altLang="en-US" sz="2400">
              <a:latin typeface="楷体_GB2312" panose="02010609030101010101" pitchFamily="49" charset="-122"/>
              <a:ea typeface="楷体_GB2312" panose="02010609030101010101" pitchFamily="49" charset="-122"/>
            </a:endParaRPr>
          </a:p>
          <a:p>
            <a:pPr eaLnBrk="1" hangingPunct="1">
              <a:buFontTx/>
              <a:buNone/>
            </a:pPr>
            <a:r>
              <a:rPr lang="en-US" altLang="zh-CN" sz="2800">
                <a:solidFill>
                  <a:schemeClr val="accent2"/>
                </a:solidFill>
                <a:latin typeface="黑体" panose="02010609060101010101" pitchFamily="49" charset="-122"/>
                <a:ea typeface="黑体" panose="02010609060101010101" pitchFamily="49" charset="-122"/>
              </a:rPr>
              <a:t>	</a:t>
            </a:r>
            <a:r>
              <a:rPr lang="en-US" altLang="zh-CN" sz="2800" b="1">
                <a:solidFill>
                  <a:schemeClr val="accent2"/>
                </a:solidFill>
                <a:latin typeface="黑体" panose="02010609060101010101" pitchFamily="49" charset="-122"/>
                <a:ea typeface="黑体" panose="02010609060101010101" pitchFamily="49" charset="-122"/>
              </a:rPr>
              <a:t>1.</a:t>
            </a:r>
            <a:r>
              <a:rPr lang="zh-CN" altLang="en-US" sz="2800" b="1">
                <a:solidFill>
                  <a:schemeClr val="accent2"/>
                </a:solidFill>
                <a:latin typeface="黑体" panose="02010609060101010101" pitchFamily="49" charset="-122"/>
                <a:ea typeface="黑体" panose="02010609060101010101" pitchFamily="49" charset="-122"/>
              </a:rPr>
              <a:t>算法基本思想</a:t>
            </a:r>
          </a:p>
          <a:p>
            <a:pPr eaLnBrk="1" hangingPunct="1">
              <a:buFontTx/>
              <a:buNone/>
            </a:pPr>
            <a:r>
              <a:rPr lang="en-US" altLang="zh-CN" sz="2400">
                <a:latin typeface="楷体_GB2312" panose="02010609030101010101" pitchFamily="49" charset="-122"/>
                <a:ea typeface="楷体_GB2312" panose="02010609030101010101" pitchFamily="49" charset="-122"/>
              </a:rPr>
              <a:t>		Dijkstra</a:t>
            </a:r>
            <a:r>
              <a:rPr lang="zh-CN" altLang="en-US" sz="2400">
                <a:latin typeface="楷体_GB2312" panose="02010609030101010101" pitchFamily="49" charset="-122"/>
                <a:ea typeface="楷体_GB2312" panose="02010609030101010101" pitchFamily="49" charset="-122"/>
              </a:rPr>
              <a:t>算法是解单源最短路径问题的贪心算法。</a:t>
            </a:r>
          </a:p>
          <a:p>
            <a:pPr eaLnBrk="1" hangingPunct="1">
              <a:buFontTx/>
              <a:buNone/>
            </a:pPr>
            <a:endParaRPr lang="zh-CN" altLang="en-US" sz="2800">
              <a:latin typeface="黑体" panose="02010609060101010101" pitchFamily="49" charset="-122"/>
              <a:ea typeface="黑体" panose="02010609060101010101" pitchFamily="49" charset="-122"/>
            </a:endParaRPr>
          </a:p>
          <a:p>
            <a:pPr eaLnBrk="1" hangingPunct="1">
              <a:buFontTx/>
              <a:buNone/>
            </a:pPr>
            <a:endParaRPr lang="zh-CN" altLang="en-US" sz="2800">
              <a:solidFill>
                <a:schemeClr val="accent2"/>
              </a:solidFill>
              <a:latin typeface="黑体" panose="02010609060101010101" pitchFamily="49" charset="-122"/>
              <a:ea typeface="黑体" panose="02010609060101010101" pitchFamily="49" charset="-122"/>
            </a:endParaRPr>
          </a:p>
        </p:txBody>
      </p:sp>
    </p:spTree>
  </p:cSld>
  <p:clrMapOvr>
    <a:masterClrMapping/>
  </p:clrMapOvr>
  <p:transition>
    <p:random/>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C8E718FA-6AED-41C4-AF02-5B692E244411}"/>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E5B1E600-A5A2-418B-9B79-02DA203C21DD}" type="slidenum">
              <a:rPr lang="zh-CN" altLang="en-US">
                <a:solidFill>
                  <a:schemeClr val="tx1"/>
                </a:solidFill>
                <a:latin typeface="Times New Roman" panose="02020603050405020304" pitchFamily="18" charset="0"/>
                <a:ea typeface="宋体" panose="02010600030101010101" pitchFamily="2" charset="-122"/>
              </a:rPr>
              <a:pPr eaLnBrk="1" hangingPunct="1"/>
              <a:t>154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19139" name="Rectangle 2">
            <a:extLst>
              <a:ext uri="{FF2B5EF4-FFF2-40B4-BE49-F238E27FC236}">
                <a16:creationId xmlns:a16="http://schemas.microsoft.com/office/drawing/2014/main" id="{3FF202B4-6E43-495C-9C8F-5F8CA62DA396}"/>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4.5 </a:t>
            </a:r>
            <a:r>
              <a:rPr lang="zh-CN" altLang="en-US">
                <a:latin typeface="黑体" panose="02010609060101010101" pitchFamily="49" charset="-122"/>
                <a:ea typeface="黑体" panose="02010609060101010101" pitchFamily="49" charset="-122"/>
              </a:rPr>
              <a:t>单源最短路径</a:t>
            </a:r>
          </a:p>
        </p:txBody>
      </p:sp>
      <p:sp>
        <p:nvSpPr>
          <p:cNvPr id="219140" name="Rectangle 3">
            <a:extLst>
              <a:ext uri="{FF2B5EF4-FFF2-40B4-BE49-F238E27FC236}">
                <a16:creationId xmlns:a16="http://schemas.microsoft.com/office/drawing/2014/main" id="{8709A35E-1F7E-4FF2-BE77-B713DAF194E1}"/>
              </a:ext>
            </a:extLst>
          </p:cNvPr>
          <p:cNvSpPr>
            <a:spLocks noGrp="1" noChangeArrowheads="1"/>
          </p:cNvSpPr>
          <p:nvPr>
            <p:ph type="body" idx="1"/>
          </p:nvPr>
        </p:nvSpPr>
        <p:spPr/>
        <p:txBody>
          <a:bodyPr/>
          <a:lstStyle/>
          <a:p>
            <a:pPr eaLnBrk="1" hangingPunct="1">
              <a:lnSpc>
                <a:spcPct val="90000"/>
              </a:lnSpc>
              <a:buFontTx/>
              <a:buNone/>
            </a:pPr>
            <a:r>
              <a:rPr lang="zh-CN" altLang="en-US" sz="2400">
                <a:latin typeface="楷体_GB2312" panose="02010609030101010101" pitchFamily="49" charset="-122"/>
                <a:ea typeface="楷体_GB2312" panose="02010609030101010101" pitchFamily="49" charset="-122"/>
              </a:rPr>
              <a:t>		其</a:t>
            </a:r>
            <a:r>
              <a:rPr lang="zh-CN" altLang="en-US" sz="2400" b="1">
                <a:solidFill>
                  <a:schemeClr val="accent2"/>
                </a:solidFill>
                <a:latin typeface="楷体_GB2312" panose="02010609030101010101" pitchFamily="49" charset="-122"/>
                <a:ea typeface="楷体_GB2312" panose="02010609030101010101" pitchFamily="49" charset="-122"/>
              </a:rPr>
              <a:t>基本思想</a:t>
            </a:r>
            <a:r>
              <a:rPr lang="zh-CN" altLang="en-US" sz="2400">
                <a:latin typeface="楷体_GB2312" panose="02010609030101010101" pitchFamily="49" charset="-122"/>
                <a:ea typeface="楷体_GB2312" panose="02010609030101010101" pitchFamily="49" charset="-122"/>
              </a:rPr>
              <a:t>是，设置顶点集合</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并不断地作</a:t>
            </a:r>
            <a:r>
              <a:rPr lang="zh-CN" altLang="en-US" sz="2400" b="1">
                <a:solidFill>
                  <a:schemeClr val="accent2"/>
                </a:solidFill>
                <a:latin typeface="楷体_GB2312" panose="02010609030101010101" pitchFamily="49" charset="-122"/>
                <a:ea typeface="楷体_GB2312" panose="02010609030101010101" pitchFamily="49" charset="-122"/>
              </a:rPr>
              <a:t>贪心选择</a:t>
            </a:r>
            <a:r>
              <a:rPr lang="zh-CN" altLang="en-US" sz="2400">
                <a:latin typeface="楷体_GB2312" panose="02010609030101010101" pitchFamily="49" charset="-122"/>
                <a:ea typeface="楷体_GB2312" panose="02010609030101010101" pitchFamily="49" charset="-122"/>
              </a:rPr>
              <a:t>来扩充这个集合。一个顶点属于集合</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当且仅当从源到该顶点的最短路径长度已知。</a:t>
            </a:r>
          </a:p>
          <a:p>
            <a:pPr eaLnBrk="1" hangingPunct="1">
              <a:lnSpc>
                <a:spcPct val="90000"/>
              </a:lnSpc>
              <a:buFontTx/>
              <a:buNone/>
            </a:pPr>
            <a:r>
              <a:rPr lang="zh-CN" altLang="en-US" sz="2400">
                <a:latin typeface="楷体_GB2312" panose="02010609030101010101" pitchFamily="49" charset="-122"/>
                <a:ea typeface="楷体_GB2312" panose="02010609030101010101" pitchFamily="49" charset="-122"/>
              </a:rPr>
              <a:t>		初始时，</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中仅含有源。设</a:t>
            </a:r>
            <a:r>
              <a:rPr lang="en-US" altLang="zh-CN" sz="2400">
                <a:latin typeface="楷体_GB2312" panose="02010609030101010101" pitchFamily="49" charset="-122"/>
                <a:ea typeface="楷体_GB2312" panose="02010609030101010101" pitchFamily="49" charset="-122"/>
              </a:rPr>
              <a:t>u</a:t>
            </a:r>
            <a:r>
              <a:rPr lang="zh-CN" altLang="en-US" sz="2400">
                <a:latin typeface="楷体_GB2312" panose="02010609030101010101" pitchFamily="49" charset="-122"/>
                <a:ea typeface="楷体_GB2312" panose="02010609030101010101" pitchFamily="49" charset="-122"/>
              </a:rPr>
              <a:t>是</a:t>
            </a:r>
            <a:r>
              <a:rPr lang="en-US" altLang="zh-CN" sz="2400">
                <a:latin typeface="楷体_GB2312" panose="02010609030101010101" pitchFamily="49" charset="-122"/>
                <a:ea typeface="楷体_GB2312" panose="02010609030101010101" pitchFamily="49" charset="-122"/>
              </a:rPr>
              <a:t>G</a:t>
            </a:r>
            <a:r>
              <a:rPr lang="zh-CN" altLang="en-US" sz="2400">
                <a:latin typeface="楷体_GB2312" panose="02010609030101010101" pitchFamily="49" charset="-122"/>
                <a:ea typeface="楷体_GB2312" panose="02010609030101010101" pitchFamily="49" charset="-122"/>
              </a:rPr>
              <a:t>的某一个顶点，把从源到</a:t>
            </a:r>
            <a:r>
              <a:rPr lang="en-US" altLang="zh-CN" sz="2400">
                <a:latin typeface="楷体_GB2312" panose="02010609030101010101" pitchFamily="49" charset="-122"/>
                <a:ea typeface="楷体_GB2312" panose="02010609030101010101" pitchFamily="49" charset="-122"/>
              </a:rPr>
              <a:t>u</a:t>
            </a:r>
            <a:r>
              <a:rPr lang="zh-CN" altLang="en-US" sz="2400">
                <a:latin typeface="楷体_GB2312" panose="02010609030101010101" pitchFamily="49" charset="-122"/>
                <a:ea typeface="楷体_GB2312" panose="02010609030101010101" pitchFamily="49" charset="-122"/>
              </a:rPr>
              <a:t>且中间只经过</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中顶点的路称为从源到</a:t>
            </a:r>
            <a:r>
              <a:rPr lang="en-US" altLang="zh-CN" sz="2400">
                <a:latin typeface="楷体_GB2312" panose="02010609030101010101" pitchFamily="49" charset="-122"/>
                <a:ea typeface="楷体_GB2312" panose="02010609030101010101" pitchFamily="49" charset="-122"/>
              </a:rPr>
              <a:t>u</a:t>
            </a:r>
            <a:r>
              <a:rPr lang="zh-CN" altLang="en-US" sz="2400">
                <a:latin typeface="楷体_GB2312" panose="02010609030101010101" pitchFamily="49" charset="-122"/>
                <a:ea typeface="楷体_GB2312" panose="02010609030101010101" pitchFamily="49" charset="-122"/>
              </a:rPr>
              <a:t>的特殊路径，并用数组</a:t>
            </a:r>
            <a:r>
              <a:rPr lang="en-US" altLang="zh-CN" sz="2400">
                <a:latin typeface="楷体_GB2312" panose="02010609030101010101" pitchFamily="49" charset="-122"/>
                <a:ea typeface="楷体_GB2312" panose="02010609030101010101" pitchFamily="49" charset="-122"/>
              </a:rPr>
              <a:t>dist</a:t>
            </a:r>
            <a:r>
              <a:rPr lang="zh-CN" altLang="en-US" sz="2400">
                <a:latin typeface="楷体_GB2312" panose="02010609030101010101" pitchFamily="49" charset="-122"/>
                <a:ea typeface="楷体_GB2312" panose="02010609030101010101" pitchFamily="49" charset="-122"/>
              </a:rPr>
              <a:t>记录当前每个顶点所对应的最短特殊路径长度。</a:t>
            </a:r>
            <a:r>
              <a:rPr lang="en-US" altLang="zh-CN" sz="2400">
                <a:latin typeface="楷体_GB2312" panose="02010609030101010101" pitchFamily="49" charset="-122"/>
                <a:ea typeface="楷体_GB2312" panose="02010609030101010101" pitchFamily="49" charset="-122"/>
              </a:rPr>
              <a:t>Dijkstra</a:t>
            </a:r>
            <a:r>
              <a:rPr lang="zh-CN" altLang="en-US" sz="2400">
                <a:latin typeface="楷体_GB2312" panose="02010609030101010101" pitchFamily="49" charset="-122"/>
                <a:ea typeface="楷体_GB2312" panose="02010609030101010101" pitchFamily="49" charset="-122"/>
              </a:rPr>
              <a:t>算法每次从</a:t>
            </a:r>
            <a:r>
              <a:rPr lang="en-US" altLang="zh-CN" sz="2400">
                <a:latin typeface="楷体_GB2312" panose="02010609030101010101" pitchFamily="49" charset="-122"/>
                <a:ea typeface="楷体_GB2312" panose="02010609030101010101" pitchFamily="49" charset="-122"/>
              </a:rPr>
              <a:t>V-S</a:t>
            </a:r>
            <a:r>
              <a:rPr lang="zh-CN" altLang="en-US" sz="2400">
                <a:latin typeface="楷体_GB2312" panose="02010609030101010101" pitchFamily="49" charset="-122"/>
                <a:ea typeface="楷体_GB2312" panose="02010609030101010101" pitchFamily="49" charset="-122"/>
              </a:rPr>
              <a:t>中取出具有最短特殊路长度的顶点</a:t>
            </a:r>
            <a:r>
              <a:rPr lang="en-US" altLang="zh-CN" sz="2400">
                <a:latin typeface="楷体_GB2312" panose="02010609030101010101" pitchFamily="49" charset="-122"/>
                <a:ea typeface="楷体_GB2312" panose="02010609030101010101" pitchFamily="49" charset="-122"/>
              </a:rPr>
              <a:t>u</a:t>
            </a:r>
            <a:r>
              <a:rPr lang="zh-CN" altLang="en-US" sz="2400">
                <a:latin typeface="楷体_GB2312" panose="02010609030101010101" pitchFamily="49" charset="-122"/>
                <a:ea typeface="楷体_GB2312" panose="02010609030101010101" pitchFamily="49" charset="-122"/>
              </a:rPr>
              <a:t>，将</a:t>
            </a:r>
            <a:r>
              <a:rPr lang="en-US" altLang="zh-CN" sz="2400">
                <a:latin typeface="楷体_GB2312" panose="02010609030101010101" pitchFamily="49" charset="-122"/>
                <a:ea typeface="楷体_GB2312" panose="02010609030101010101" pitchFamily="49" charset="-122"/>
              </a:rPr>
              <a:t>u</a:t>
            </a:r>
            <a:r>
              <a:rPr lang="zh-CN" altLang="en-US" sz="2400">
                <a:latin typeface="楷体_GB2312" panose="02010609030101010101" pitchFamily="49" charset="-122"/>
                <a:ea typeface="楷体_GB2312" panose="02010609030101010101" pitchFamily="49" charset="-122"/>
              </a:rPr>
              <a:t>添加到</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中，同时对数组</a:t>
            </a:r>
            <a:r>
              <a:rPr lang="en-US" altLang="zh-CN" sz="2400">
                <a:latin typeface="楷体_GB2312" panose="02010609030101010101" pitchFamily="49" charset="-122"/>
                <a:ea typeface="楷体_GB2312" panose="02010609030101010101" pitchFamily="49" charset="-122"/>
              </a:rPr>
              <a:t>dist</a:t>
            </a:r>
            <a:r>
              <a:rPr lang="zh-CN" altLang="en-US" sz="2400">
                <a:latin typeface="楷体_GB2312" panose="02010609030101010101" pitchFamily="49" charset="-122"/>
                <a:ea typeface="楷体_GB2312" panose="02010609030101010101" pitchFamily="49" charset="-122"/>
              </a:rPr>
              <a:t>作必要的修改。一旦</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包含了所有</a:t>
            </a:r>
            <a:r>
              <a:rPr lang="en-US" altLang="zh-CN" sz="2400">
                <a:latin typeface="楷体_GB2312" panose="02010609030101010101" pitchFamily="49" charset="-122"/>
                <a:ea typeface="楷体_GB2312" panose="02010609030101010101" pitchFamily="49" charset="-122"/>
              </a:rPr>
              <a:t>V</a:t>
            </a:r>
            <a:r>
              <a:rPr lang="zh-CN" altLang="en-US" sz="2400">
                <a:latin typeface="楷体_GB2312" panose="02010609030101010101" pitchFamily="49" charset="-122"/>
                <a:ea typeface="楷体_GB2312" panose="02010609030101010101" pitchFamily="49" charset="-122"/>
              </a:rPr>
              <a:t>中顶点，</a:t>
            </a:r>
            <a:r>
              <a:rPr lang="en-US" altLang="zh-CN" sz="2400">
                <a:latin typeface="楷体_GB2312" panose="02010609030101010101" pitchFamily="49" charset="-122"/>
                <a:ea typeface="楷体_GB2312" panose="02010609030101010101" pitchFamily="49" charset="-122"/>
              </a:rPr>
              <a:t>dist</a:t>
            </a:r>
            <a:r>
              <a:rPr lang="zh-CN" altLang="en-US" sz="2400">
                <a:latin typeface="楷体_GB2312" panose="02010609030101010101" pitchFamily="49" charset="-122"/>
                <a:ea typeface="楷体_GB2312" panose="02010609030101010101" pitchFamily="49" charset="-122"/>
              </a:rPr>
              <a:t>就记录了从源到所有其他顶点之间的最短路径长度。</a:t>
            </a:r>
          </a:p>
        </p:txBody>
      </p:sp>
    </p:spTree>
  </p:cSld>
  <p:clrMapOvr>
    <a:masterClrMapping/>
  </p:clrMapOvr>
  <p:transition>
    <p:random/>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a:extLst>
              <a:ext uri="{FF2B5EF4-FFF2-40B4-BE49-F238E27FC236}">
                <a16:creationId xmlns:a16="http://schemas.microsoft.com/office/drawing/2014/main" id="{63DE8D92-99D8-4E12-A5A2-EF8F241B074B}"/>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14FCD9CA-1F67-4F3F-8B76-6493C110B699}" type="slidenum">
              <a:rPr lang="zh-CN" altLang="en-US">
                <a:solidFill>
                  <a:schemeClr val="tx1"/>
                </a:solidFill>
                <a:latin typeface="Times New Roman" panose="02020603050405020304" pitchFamily="18" charset="0"/>
                <a:ea typeface="宋体" panose="02010600030101010101" pitchFamily="2" charset="-122"/>
              </a:rPr>
              <a:pPr eaLnBrk="1" hangingPunct="1"/>
              <a:t>155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20163" name="Rectangle 2">
            <a:extLst>
              <a:ext uri="{FF2B5EF4-FFF2-40B4-BE49-F238E27FC236}">
                <a16:creationId xmlns:a16="http://schemas.microsoft.com/office/drawing/2014/main" id="{EA5A5202-F680-4CAE-A41E-9D1E57E42D61}"/>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4.5 </a:t>
            </a:r>
            <a:r>
              <a:rPr lang="zh-CN" altLang="en-US">
                <a:latin typeface="黑体" panose="02010609060101010101" pitchFamily="49" charset="-122"/>
                <a:ea typeface="黑体" panose="02010609060101010101" pitchFamily="49" charset="-122"/>
              </a:rPr>
              <a:t>单源最短路径</a:t>
            </a:r>
          </a:p>
        </p:txBody>
      </p:sp>
      <p:sp>
        <p:nvSpPr>
          <p:cNvPr id="220164" name="Rectangle 3">
            <a:extLst>
              <a:ext uri="{FF2B5EF4-FFF2-40B4-BE49-F238E27FC236}">
                <a16:creationId xmlns:a16="http://schemas.microsoft.com/office/drawing/2014/main" id="{7C61AD23-950E-4357-9FA2-7DDB0E2BE968}"/>
              </a:ext>
            </a:extLst>
          </p:cNvPr>
          <p:cNvSpPr>
            <a:spLocks noGrp="1" noChangeArrowheads="1"/>
          </p:cNvSpPr>
          <p:nvPr>
            <p:ph type="body" sz="half" idx="1"/>
          </p:nvPr>
        </p:nvSpPr>
        <p:spPr>
          <a:xfrm>
            <a:off x="755650" y="1989138"/>
            <a:ext cx="3810000" cy="4114800"/>
          </a:xfrm>
        </p:spPr>
        <p:txBody>
          <a:bodyPr/>
          <a:lstStyle/>
          <a:p>
            <a:pPr eaLnBrk="1" hangingPunct="1">
              <a:buFontTx/>
              <a:buNone/>
            </a:pPr>
            <a:r>
              <a:rPr lang="zh-CN" altLang="en-US" sz="2000">
                <a:latin typeface="楷体_GB2312" panose="02010609030101010101" pitchFamily="49" charset="-122"/>
                <a:ea typeface="楷体_GB2312" panose="02010609030101010101" pitchFamily="49" charset="-122"/>
              </a:rPr>
              <a:t>		</a:t>
            </a:r>
            <a:r>
              <a:rPr lang="zh-CN" altLang="en-US" sz="2400" b="1">
                <a:solidFill>
                  <a:schemeClr val="accent2"/>
                </a:solidFill>
                <a:latin typeface="楷体_GB2312" panose="02010609030101010101" pitchFamily="49" charset="-122"/>
                <a:ea typeface="楷体_GB2312" panose="02010609030101010101" pitchFamily="49" charset="-122"/>
              </a:rPr>
              <a:t>例如</a:t>
            </a:r>
            <a:r>
              <a:rPr lang="zh-CN" altLang="en-US" sz="2400">
                <a:latin typeface="楷体_GB2312" panose="02010609030101010101" pitchFamily="49" charset="-122"/>
                <a:ea typeface="楷体_GB2312" panose="02010609030101010101" pitchFamily="49" charset="-122"/>
              </a:rPr>
              <a:t>，对右图中的有向图，应用</a:t>
            </a:r>
            <a:r>
              <a:rPr lang="en-US" altLang="zh-CN" sz="2400">
                <a:latin typeface="楷体_GB2312" panose="02010609030101010101" pitchFamily="49" charset="-122"/>
                <a:ea typeface="楷体_GB2312" panose="02010609030101010101" pitchFamily="49" charset="-122"/>
              </a:rPr>
              <a:t>Dijkstra</a:t>
            </a:r>
            <a:r>
              <a:rPr lang="zh-CN" altLang="en-US" sz="2400">
                <a:latin typeface="楷体_GB2312" panose="02010609030101010101" pitchFamily="49" charset="-122"/>
                <a:ea typeface="楷体_GB2312" panose="02010609030101010101" pitchFamily="49" charset="-122"/>
              </a:rPr>
              <a:t>算法计算从源顶点</a:t>
            </a:r>
            <a:r>
              <a:rPr lang="en-US" altLang="zh-CN" sz="2400">
                <a:latin typeface="楷体_GB2312" panose="02010609030101010101" pitchFamily="49" charset="-122"/>
                <a:ea typeface="楷体_GB2312" panose="02010609030101010101" pitchFamily="49" charset="-122"/>
              </a:rPr>
              <a:t>1</a:t>
            </a:r>
            <a:r>
              <a:rPr lang="zh-CN" altLang="en-US" sz="2400">
                <a:latin typeface="楷体_GB2312" panose="02010609030101010101" pitchFamily="49" charset="-122"/>
                <a:ea typeface="楷体_GB2312" panose="02010609030101010101" pitchFamily="49" charset="-122"/>
              </a:rPr>
              <a:t>到其他顶点间最短路径的过程列在下页的表中。</a:t>
            </a:r>
          </a:p>
          <a:p>
            <a:pPr eaLnBrk="1" hangingPunct="1"/>
            <a:endParaRPr lang="zh-CN" altLang="en-US" sz="2000">
              <a:latin typeface="楷体_GB2312" panose="02010609030101010101" pitchFamily="49" charset="-122"/>
              <a:ea typeface="楷体_GB2312" panose="02010609030101010101" pitchFamily="49" charset="-122"/>
            </a:endParaRPr>
          </a:p>
        </p:txBody>
      </p:sp>
      <p:pic>
        <p:nvPicPr>
          <p:cNvPr id="220165" name="Picture 4" descr="t44">
            <a:extLst>
              <a:ext uri="{FF2B5EF4-FFF2-40B4-BE49-F238E27FC236}">
                <a16:creationId xmlns:a16="http://schemas.microsoft.com/office/drawing/2014/main" id="{4DD01577-CC68-4441-AD90-6E51A1A1DEAB}"/>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500563" y="2349500"/>
            <a:ext cx="3095625" cy="3182938"/>
          </a:xfrm>
          <a:noFill/>
        </p:spPr>
      </p:pic>
    </p:spTree>
  </p:cSld>
  <p:clrMapOvr>
    <a:masterClrMapping/>
  </p:clrMapOvr>
  <p:transition>
    <p:random/>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灯片编号占位符 5">
            <a:extLst>
              <a:ext uri="{FF2B5EF4-FFF2-40B4-BE49-F238E27FC236}">
                <a16:creationId xmlns:a16="http://schemas.microsoft.com/office/drawing/2014/main" id="{8FCD0892-04FC-4458-8D26-AD588AB137C0}"/>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59086D0C-C8F2-40A4-9986-B260F4496F2A}" type="slidenum">
              <a:rPr lang="zh-CN" altLang="en-US">
                <a:solidFill>
                  <a:schemeClr val="tx1"/>
                </a:solidFill>
                <a:latin typeface="Times New Roman" panose="02020603050405020304" pitchFamily="18" charset="0"/>
                <a:ea typeface="宋体" panose="02010600030101010101" pitchFamily="2" charset="-122"/>
              </a:rPr>
              <a:pPr eaLnBrk="1" hangingPunct="1"/>
              <a:t>156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21187" name="Rectangle 2">
            <a:extLst>
              <a:ext uri="{FF2B5EF4-FFF2-40B4-BE49-F238E27FC236}">
                <a16:creationId xmlns:a16="http://schemas.microsoft.com/office/drawing/2014/main" id="{B115893A-1354-42B6-B175-219BFDB69B64}"/>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4.5 </a:t>
            </a:r>
            <a:r>
              <a:rPr lang="zh-CN" altLang="en-US">
                <a:latin typeface="黑体" panose="02010609060101010101" pitchFamily="49" charset="-122"/>
                <a:ea typeface="黑体" panose="02010609060101010101" pitchFamily="49" charset="-122"/>
              </a:rPr>
              <a:t>单源最短路径</a:t>
            </a:r>
          </a:p>
        </p:txBody>
      </p:sp>
      <p:graphicFrame>
        <p:nvGraphicFramePr>
          <p:cNvPr id="450563" name="Group 3">
            <a:extLst>
              <a:ext uri="{FF2B5EF4-FFF2-40B4-BE49-F238E27FC236}">
                <a16:creationId xmlns:a16="http://schemas.microsoft.com/office/drawing/2014/main" id="{92CC4056-63F0-4438-A5E1-0E113300AD0B}"/>
              </a:ext>
            </a:extLst>
          </p:cNvPr>
          <p:cNvGraphicFramePr>
            <a:graphicFrameLocks noGrp="1"/>
          </p:cNvGraphicFramePr>
          <p:nvPr>
            <p:ph idx="1"/>
          </p:nvPr>
        </p:nvGraphicFramePr>
        <p:xfrm>
          <a:off x="323850" y="2492375"/>
          <a:ext cx="8569325" cy="3392488"/>
        </p:xfrm>
        <a:graphic>
          <a:graphicData uri="http://schemas.openxmlformats.org/drawingml/2006/table">
            <a:tbl>
              <a:tblPr/>
              <a:tblGrid>
                <a:gridCol w="1249363">
                  <a:extLst>
                    <a:ext uri="{9D8B030D-6E8A-4147-A177-3AD203B41FA5}">
                      <a16:colId xmlns:a16="http://schemas.microsoft.com/office/drawing/2014/main" val="294203976"/>
                    </a:ext>
                  </a:extLst>
                </a:gridCol>
                <a:gridCol w="1776412">
                  <a:extLst>
                    <a:ext uri="{9D8B030D-6E8A-4147-A177-3AD203B41FA5}">
                      <a16:colId xmlns:a16="http://schemas.microsoft.com/office/drawing/2014/main" val="1626292430"/>
                    </a:ext>
                  </a:extLst>
                </a:gridCol>
                <a:gridCol w="858838">
                  <a:extLst>
                    <a:ext uri="{9D8B030D-6E8A-4147-A177-3AD203B41FA5}">
                      <a16:colId xmlns:a16="http://schemas.microsoft.com/office/drawing/2014/main" val="4266126406"/>
                    </a:ext>
                  </a:extLst>
                </a:gridCol>
                <a:gridCol w="1173162">
                  <a:extLst>
                    <a:ext uri="{9D8B030D-6E8A-4147-A177-3AD203B41FA5}">
                      <a16:colId xmlns:a16="http://schemas.microsoft.com/office/drawing/2014/main" val="1661514086"/>
                    </a:ext>
                  </a:extLst>
                </a:gridCol>
                <a:gridCol w="1169988">
                  <a:extLst>
                    <a:ext uri="{9D8B030D-6E8A-4147-A177-3AD203B41FA5}">
                      <a16:colId xmlns:a16="http://schemas.microsoft.com/office/drawing/2014/main" val="3664955400"/>
                    </a:ext>
                  </a:extLst>
                </a:gridCol>
                <a:gridCol w="1171575">
                  <a:extLst>
                    <a:ext uri="{9D8B030D-6E8A-4147-A177-3AD203B41FA5}">
                      <a16:colId xmlns:a16="http://schemas.microsoft.com/office/drawing/2014/main" val="4016427898"/>
                    </a:ext>
                  </a:extLst>
                </a:gridCol>
                <a:gridCol w="1169987">
                  <a:extLst>
                    <a:ext uri="{9D8B030D-6E8A-4147-A177-3AD203B41FA5}">
                      <a16:colId xmlns:a16="http://schemas.microsoft.com/office/drawing/2014/main" val="4235088151"/>
                    </a:ext>
                  </a:extLst>
                </a:gridCol>
              </a:tblGrid>
              <a:tr h="544513">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迭代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u</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dist[2]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dist[3]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dist[4]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dist[5]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96868817"/>
                  </a:ext>
                </a:extLst>
              </a:tr>
              <a:tr h="569913">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初始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maxint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18330469"/>
                  </a:ext>
                </a:extLst>
              </a:tr>
              <a:tr h="569913">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60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85418286"/>
                  </a:ext>
                </a:extLst>
              </a:tr>
              <a:tr h="568325">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{1,2,4}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90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3023622"/>
                  </a:ext>
                </a:extLst>
              </a:tr>
              <a:tr h="569913">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{1,2,4,3}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60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0067074"/>
                  </a:ext>
                </a:extLst>
              </a:tr>
              <a:tr h="569913">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{1,2,4,3,5}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rPr>
                        <a:t>60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4129783"/>
                  </a:ext>
                </a:extLst>
              </a:tr>
            </a:tbl>
          </a:graphicData>
        </a:graphic>
      </p:graphicFrame>
      <p:sp>
        <p:nvSpPr>
          <p:cNvPr id="221246" name="Text Box 61">
            <a:extLst>
              <a:ext uri="{FF2B5EF4-FFF2-40B4-BE49-F238E27FC236}">
                <a16:creationId xmlns:a16="http://schemas.microsoft.com/office/drawing/2014/main" id="{EFF6CBA1-B898-49BC-895C-E7A1340E8614}"/>
              </a:ext>
            </a:extLst>
          </p:cNvPr>
          <p:cNvSpPr txBox="1">
            <a:spLocks noChangeArrowheads="1"/>
          </p:cNvSpPr>
          <p:nvPr/>
        </p:nvSpPr>
        <p:spPr bwMode="auto">
          <a:xfrm>
            <a:off x="323850" y="1773238"/>
            <a:ext cx="856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Dijkstra</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算法的迭代过程：</a:t>
            </a:r>
            <a:r>
              <a:rPr lang="zh-CN" altLang="en-US" sz="2400">
                <a:latin typeface="楷体_GB2312" panose="02010609030101010101" pitchFamily="49" charset="-122"/>
                <a:ea typeface="楷体_GB2312" panose="02010609030101010101" pitchFamily="49" charset="-122"/>
                <a:cs typeface="Times New Roman" panose="02020603050405020304" pitchFamily="18" charset="0"/>
              </a:rPr>
              <a:t> </a:t>
            </a:r>
          </a:p>
        </p:txBody>
      </p:sp>
    </p:spTree>
  </p:cSld>
  <p:clrMapOvr>
    <a:masterClrMapping/>
  </p:clrMapOvr>
  <p:transition>
    <p:random/>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00A6F18E-C762-4B80-A9B5-902D789E48F7}"/>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4F671703-2526-4AF3-A262-0DC785463288}" type="slidenum">
              <a:rPr lang="zh-CN" altLang="en-US">
                <a:solidFill>
                  <a:schemeClr val="tx1"/>
                </a:solidFill>
                <a:latin typeface="Times New Roman" panose="02020603050405020304" pitchFamily="18" charset="0"/>
                <a:ea typeface="宋体" panose="02010600030101010101" pitchFamily="2" charset="-122"/>
              </a:rPr>
              <a:pPr eaLnBrk="1" hangingPunct="1"/>
              <a:t>157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0182" name="Rectangle 2">
            <a:extLst>
              <a:ext uri="{FF2B5EF4-FFF2-40B4-BE49-F238E27FC236}">
                <a16:creationId xmlns:a16="http://schemas.microsoft.com/office/drawing/2014/main" id="{C74F36A5-1DE7-44D3-B218-F1F66D4A8D00}"/>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4.5 </a:t>
            </a:r>
            <a:r>
              <a:rPr lang="zh-CN" altLang="en-US">
                <a:latin typeface="黑体" panose="02010609060101010101" pitchFamily="49" charset="-122"/>
                <a:ea typeface="黑体" panose="02010609060101010101" pitchFamily="49" charset="-122"/>
              </a:rPr>
              <a:t>单源最短路径</a:t>
            </a:r>
          </a:p>
        </p:txBody>
      </p:sp>
      <p:sp>
        <p:nvSpPr>
          <p:cNvPr id="50183" name="Rectangle 3">
            <a:extLst>
              <a:ext uri="{FF2B5EF4-FFF2-40B4-BE49-F238E27FC236}">
                <a16:creationId xmlns:a16="http://schemas.microsoft.com/office/drawing/2014/main" id="{A425E89F-4283-4543-A847-3F5440B1DF1C}"/>
              </a:ext>
            </a:extLst>
          </p:cNvPr>
          <p:cNvSpPr>
            <a:spLocks noGrp="1" noChangeArrowheads="1"/>
          </p:cNvSpPr>
          <p:nvPr>
            <p:ph type="body" idx="1"/>
          </p:nvPr>
        </p:nvSpPr>
        <p:spPr/>
        <p:txBody>
          <a:bodyPr/>
          <a:lstStyle/>
          <a:p>
            <a:pPr eaLnBrk="1" hangingPunct="1">
              <a:buFontTx/>
              <a:buNone/>
            </a:pPr>
            <a:r>
              <a:rPr lang="en-US" altLang="zh-CN" sz="2800" b="1">
                <a:solidFill>
                  <a:schemeClr val="accent2"/>
                </a:solidFill>
                <a:latin typeface="黑体" panose="02010609060101010101" pitchFamily="49" charset="-122"/>
                <a:ea typeface="黑体" panose="02010609060101010101" pitchFamily="49" charset="-122"/>
              </a:rPr>
              <a:t>2.</a:t>
            </a:r>
            <a:r>
              <a:rPr lang="zh-CN" altLang="en-US" sz="2800" b="1">
                <a:solidFill>
                  <a:schemeClr val="accent2"/>
                </a:solidFill>
                <a:latin typeface="黑体" panose="02010609060101010101" pitchFamily="49" charset="-122"/>
                <a:ea typeface="黑体" panose="02010609060101010101" pitchFamily="49" charset="-122"/>
              </a:rPr>
              <a:t>算法的正确性和计算复杂性</a:t>
            </a:r>
          </a:p>
          <a:p>
            <a:pPr eaLnBrk="1" hangingPunct="1">
              <a:buFontTx/>
              <a:buNone/>
            </a:pPr>
            <a:r>
              <a:rPr lang="en-US" altLang="zh-CN" sz="2400">
                <a:solidFill>
                  <a:schemeClr val="accent2"/>
                </a:solidFill>
                <a:latin typeface="黑体" panose="02010609060101010101" pitchFamily="49" charset="-122"/>
                <a:ea typeface="黑体" panose="02010609060101010101" pitchFamily="49" charset="-122"/>
              </a:rPr>
              <a:t>(1)</a:t>
            </a:r>
            <a:r>
              <a:rPr lang="zh-CN" altLang="en-US" sz="2400">
                <a:solidFill>
                  <a:schemeClr val="accent2"/>
                </a:solidFill>
                <a:latin typeface="黑体" panose="02010609060101010101" pitchFamily="49" charset="-122"/>
                <a:ea typeface="黑体" panose="02010609060101010101" pitchFamily="49" charset="-122"/>
              </a:rPr>
              <a:t>贪心选择性质</a:t>
            </a:r>
          </a:p>
          <a:p>
            <a:pPr eaLnBrk="1" hangingPunct="1">
              <a:buFontTx/>
              <a:buNone/>
            </a:pPr>
            <a:r>
              <a:rPr lang="en-US" altLang="zh-CN" sz="2400">
                <a:solidFill>
                  <a:schemeClr val="accent2"/>
                </a:solidFill>
                <a:latin typeface="黑体" panose="02010609060101010101" pitchFamily="49" charset="-122"/>
                <a:ea typeface="黑体" panose="02010609060101010101" pitchFamily="49" charset="-122"/>
              </a:rPr>
              <a:t>(2)</a:t>
            </a:r>
            <a:r>
              <a:rPr lang="zh-CN" altLang="en-US" sz="2400">
                <a:solidFill>
                  <a:schemeClr val="accent2"/>
                </a:solidFill>
                <a:latin typeface="黑体" panose="02010609060101010101" pitchFamily="49" charset="-122"/>
                <a:ea typeface="黑体" panose="02010609060101010101" pitchFamily="49" charset="-122"/>
              </a:rPr>
              <a:t>最优子结构性质</a:t>
            </a:r>
          </a:p>
          <a:p>
            <a:pPr eaLnBrk="1" hangingPunct="1">
              <a:buFontTx/>
              <a:buNone/>
            </a:pPr>
            <a:r>
              <a:rPr lang="en-US" altLang="zh-CN" sz="2400">
                <a:solidFill>
                  <a:schemeClr val="accent2"/>
                </a:solidFill>
                <a:latin typeface="黑体" panose="02010609060101010101" pitchFamily="49" charset="-122"/>
                <a:ea typeface="黑体" panose="02010609060101010101" pitchFamily="49" charset="-122"/>
              </a:rPr>
              <a:t>(3)</a:t>
            </a:r>
            <a:r>
              <a:rPr lang="zh-CN" altLang="en-US" sz="2400">
                <a:solidFill>
                  <a:schemeClr val="accent2"/>
                </a:solidFill>
                <a:latin typeface="黑体" panose="02010609060101010101" pitchFamily="49" charset="-122"/>
                <a:ea typeface="黑体" panose="02010609060101010101" pitchFamily="49" charset="-122"/>
              </a:rPr>
              <a:t>计算复杂性</a:t>
            </a:r>
          </a:p>
          <a:p>
            <a:pPr eaLnBrk="1" hangingPunct="1">
              <a:buFontTx/>
              <a:buNone/>
            </a:pPr>
            <a:r>
              <a:rPr lang="zh-CN" altLang="en-US" sz="2400">
                <a:latin typeface="楷体_GB2312" panose="02010609030101010101" pitchFamily="49" charset="-122"/>
                <a:ea typeface="楷体_GB2312" panose="02010609030101010101" pitchFamily="49" charset="-122"/>
              </a:rPr>
              <a:t>		对于具有</a:t>
            </a:r>
            <a:r>
              <a:rPr lang="en-US" altLang="zh-CN" sz="2400">
                <a:latin typeface="楷体_GB2312" panose="02010609030101010101" pitchFamily="49" charset="-122"/>
                <a:ea typeface="楷体_GB2312" panose="02010609030101010101" pitchFamily="49" charset="-122"/>
              </a:rPr>
              <a:t>n</a:t>
            </a:r>
            <a:r>
              <a:rPr lang="zh-CN" altLang="en-US" sz="2400">
                <a:latin typeface="楷体_GB2312" panose="02010609030101010101" pitchFamily="49" charset="-122"/>
                <a:ea typeface="楷体_GB2312" panose="02010609030101010101" pitchFamily="49" charset="-122"/>
              </a:rPr>
              <a:t>个顶点和</a:t>
            </a:r>
            <a:r>
              <a:rPr lang="en-US" altLang="zh-CN" sz="2400">
                <a:latin typeface="楷体_GB2312" panose="02010609030101010101" pitchFamily="49" charset="-122"/>
                <a:ea typeface="楷体_GB2312" panose="02010609030101010101" pitchFamily="49" charset="-122"/>
              </a:rPr>
              <a:t>e</a:t>
            </a:r>
            <a:r>
              <a:rPr lang="zh-CN" altLang="en-US" sz="2400">
                <a:latin typeface="楷体_GB2312" panose="02010609030101010101" pitchFamily="49" charset="-122"/>
                <a:ea typeface="楷体_GB2312" panose="02010609030101010101" pitchFamily="49" charset="-122"/>
              </a:rPr>
              <a:t>条边的带权有向图，如果用带权邻接矩阵表示这个图，那么</a:t>
            </a:r>
            <a:r>
              <a:rPr lang="en-US" altLang="zh-CN" sz="2400">
                <a:latin typeface="楷体_GB2312" panose="02010609030101010101" pitchFamily="49" charset="-122"/>
                <a:ea typeface="楷体_GB2312" panose="02010609030101010101" pitchFamily="49" charset="-122"/>
              </a:rPr>
              <a:t>Dijkstra</a:t>
            </a:r>
            <a:r>
              <a:rPr lang="zh-CN" altLang="en-US" sz="2400">
                <a:latin typeface="楷体_GB2312" panose="02010609030101010101" pitchFamily="49" charset="-122"/>
                <a:ea typeface="楷体_GB2312" panose="02010609030101010101" pitchFamily="49" charset="-122"/>
              </a:rPr>
              <a:t>算法的主循环体需要    时间。这个循环需要执行</a:t>
            </a:r>
            <a:r>
              <a:rPr lang="en-US" altLang="zh-CN" sz="2400">
                <a:latin typeface="楷体_GB2312" panose="02010609030101010101" pitchFamily="49" charset="-122"/>
                <a:ea typeface="楷体_GB2312" panose="02010609030101010101" pitchFamily="49" charset="-122"/>
              </a:rPr>
              <a:t>n-1</a:t>
            </a:r>
            <a:r>
              <a:rPr lang="zh-CN" altLang="en-US" sz="2400">
                <a:latin typeface="楷体_GB2312" panose="02010609030101010101" pitchFamily="49" charset="-122"/>
                <a:ea typeface="楷体_GB2312" panose="02010609030101010101" pitchFamily="49" charset="-122"/>
              </a:rPr>
              <a:t>次，所以完成循环需要     时间。算法的其余部分所需要时间不超过     。</a:t>
            </a:r>
          </a:p>
        </p:txBody>
      </p:sp>
      <p:sp>
        <p:nvSpPr>
          <p:cNvPr id="50184" name="Rectangle 4">
            <a:extLst>
              <a:ext uri="{FF2B5EF4-FFF2-40B4-BE49-F238E27FC236}">
                <a16:creationId xmlns:a16="http://schemas.microsoft.com/office/drawing/2014/main" id="{840CEFA4-A924-499F-8822-BA86D59AF0DB}"/>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50178" name="Object 5">
            <a:extLst>
              <a:ext uri="{FF2B5EF4-FFF2-40B4-BE49-F238E27FC236}">
                <a16:creationId xmlns:a16="http://schemas.microsoft.com/office/drawing/2014/main" id="{DCFC1773-0C1F-4ADA-947D-9418C00A69F9}"/>
              </a:ext>
            </a:extLst>
          </p:cNvPr>
          <p:cNvGraphicFramePr>
            <a:graphicFrameLocks noChangeAspect="1"/>
          </p:cNvGraphicFramePr>
          <p:nvPr/>
        </p:nvGraphicFramePr>
        <p:xfrm>
          <a:off x="2339975" y="4581525"/>
          <a:ext cx="576263" cy="336550"/>
        </p:xfrm>
        <a:graphic>
          <a:graphicData uri="http://schemas.openxmlformats.org/presentationml/2006/ole">
            <mc:AlternateContent xmlns:mc="http://schemas.openxmlformats.org/markup-compatibility/2006">
              <mc:Choice xmlns:v="urn:schemas-microsoft-com:vml" Requires="v">
                <p:oleObj spid="_x0000_s50189" name="公式" r:id="rId3" imgW="342751" imgH="203112" progId="Equation.3">
                  <p:embed/>
                </p:oleObj>
              </mc:Choice>
              <mc:Fallback>
                <p:oleObj name="公式" r:id="rId3" imgW="342751" imgH="203112"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4581525"/>
                        <a:ext cx="576263"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5" name="Rectangle 6">
            <a:extLst>
              <a:ext uri="{FF2B5EF4-FFF2-40B4-BE49-F238E27FC236}">
                <a16:creationId xmlns:a16="http://schemas.microsoft.com/office/drawing/2014/main" id="{D2A447D8-0F8B-47E0-8481-579BAE4C9FC7}"/>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50179" name="Object 7">
            <a:extLst>
              <a:ext uri="{FF2B5EF4-FFF2-40B4-BE49-F238E27FC236}">
                <a16:creationId xmlns:a16="http://schemas.microsoft.com/office/drawing/2014/main" id="{BF1345B8-D0C9-4E7A-BD0C-DE95B6BC80B5}"/>
              </a:ext>
            </a:extLst>
          </p:cNvPr>
          <p:cNvGraphicFramePr>
            <a:graphicFrameLocks noChangeAspect="1"/>
          </p:cNvGraphicFramePr>
          <p:nvPr/>
        </p:nvGraphicFramePr>
        <p:xfrm>
          <a:off x="2628900" y="4908550"/>
          <a:ext cx="719138" cy="392113"/>
        </p:xfrm>
        <a:graphic>
          <a:graphicData uri="http://schemas.openxmlformats.org/presentationml/2006/ole">
            <mc:AlternateContent xmlns:mc="http://schemas.openxmlformats.org/markup-compatibility/2006">
              <mc:Choice xmlns:v="urn:schemas-microsoft-com:vml" Requires="v">
                <p:oleObj spid="_x0000_s50190" name="公式" r:id="rId5" imgW="419100" imgH="228600" progId="Equation.3">
                  <p:embed/>
                </p:oleObj>
              </mc:Choice>
              <mc:Fallback>
                <p:oleObj name="公式" r:id="rId5" imgW="4191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8900" y="4908550"/>
                        <a:ext cx="719138"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0" name="Object 8">
            <a:extLst>
              <a:ext uri="{FF2B5EF4-FFF2-40B4-BE49-F238E27FC236}">
                <a16:creationId xmlns:a16="http://schemas.microsoft.com/office/drawing/2014/main" id="{D54F32F8-D145-4D79-A7D5-1EDCCCEF5C2F}"/>
              </a:ext>
            </a:extLst>
          </p:cNvPr>
          <p:cNvGraphicFramePr>
            <a:graphicFrameLocks noChangeAspect="1"/>
          </p:cNvGraphicFramePr>
          <p:nvPr/>
        </p:nvGraphicFramePr>
        <p:xfrm>
          <a:off x="1765300" y="5300663"/>
          <a:ext cx="719138" cy="392112"/>
        </p:xfrm>
        <a:graphic>
          <a:graphicData uri="http://schemas.openxmlformats.org/presentationml/2006/ole">
            <mc:AlternateContent xmlns:mc="http://schemas.openxmlformats.org/markup-compatibility/2006">
              <mc:Choice xmlns:v="urn:schemas-microsoft-com:vml" Requires="v">
                <p:oleObj spid="_x0000_s50191" name="公式" r:id="rId7" imgW="419100" imgH="228600" progId="Equation.3">
                  <p:embed/>
                </p:oleObj>
              </mc:Choice>
              <mc:Fallback>
                <p:oleObj name="公式" r:id="rId7" imgW="419100" imgH="228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5300" y="5300663"/>
                        <a:ext cx="719138"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A9E7155F-DF97-42DF-94C3-987CC934B88F}"/>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5C87F8BA-78FB-42E6-BF12-491685782177}" type="slidenum">
              <a:rPr lang="zh-CN" altLang="en-US">
                <a:solidFill>
                  <a:schemeClr val="tx1"/>
                </a:solidFill>
                <a:latin typeface="Times New Roman" panose="02020603050405020304" pitchFamily="18" charset="0"/>
                <a:ea typeface="宋体" panose="02010600030101010101" pitchFamily="2" charset="-122"/>
              </a:rPr>
              <a:pPr eaLnBrk="1" hangingPunct="1"/>
              <a:t>158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22211" name="Rectangle 2">
            <a:extLst>
              <a:ext uri="{FF2B5EF4-FFF2-40B4-BE49-F238E27FC236}">
                <a16:creationId xmlns:a16="http://schemas.microsoft.com/office/drawing/2014/main" id="{1DAF7035-5B53-4C67-927D-DF49AABF3940}"/>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4.6 </a:t>
            </a:r>
            <a:r>
              <a:rPr lang="zh-CN" altLang="en-US">
                <a:latin typeface="黑体" panose="02010609060101010101" pitchFamily="49" charset="-122"/>
                <a:ea typeface="黑体" panose="02010609060101010101" pitchFamily="49" charset="-122"/>
              </a:rPr>
              <a:t>最小生成树</a:t>
            </a:r>
            <a:r>
              <a:rPr lang="zh-CN" altLang="en-US"/>
              <a:t> </a:t>
            </a:r>
          </a:p>
        </p:txBody>
      </p:sp>
      <p:sp>
        <p:nvSpPr>
          <p:cNvPr id="222212" name="Rectangle 3">
            <a:extLst>
              <a:ext uri="{FF2B5EF4-FFF2-40B4-BE49-F238E27FC236}">
                <a16:creationId xmlns:a16="http://schemas.microsoft.com/office/drawing/2014/main" id="{4AFD96F3-BB8C-4644-8F22-8ABECD159984}"/>
              </a:ext>
            </a:extLst>
          </p:cNvPr>
          <p:cNvSpPr>
            <a:spLocks noGrp="1" noChangeArrowheads="1"/>
          </p:cNvSpPr>
          <p:nvPr>
            <p:ph type="body" idx="1"/>
          </p:nvPr>
        </p:nvSpPr>
        <p:spPr/>
        <p:txBody>
          <a:bodyPr/>
          <a:lstStyle/>
          <a:p>
            <a:pPr eaLnBrk="1" fontAlgn="t" hangingPunct="1">
              <a:buFontTx/>
              <a:buNone/>
            </a:pPr>
            <a:r>
              <a:rPr lang="zh-CN" altLang="en-US" sz="2400">
                <a:latin typeface="楷体_GB2312" panose="02010609030101010101" pitchFamily="49" charset="-122"/>
                <a:ea typeface="楷体_GB2312" panose="02010609030101010101" pitchFamily="49" charset="-122"/>
              </a:rPr>
              <a:t>		设</a:t>
            </a:r>
            <a:r>
              <a:rPr lang="en-US" altLang="zh-CN" sz="2400">
                <a:latin typeface="楷体_GB2312" panose="02010609030101010101" pitchFamily="49" charset="-122"/>
                <a:ea typeface="楷体_GB2312" panose="02010609030101010101" pitchFamily="49" charset="-122"/>
              </a:rPr>
              <a:t>G =(V,E)</a:t>
            </a:r>
            <a:r>
              <a:rPr lang="zh-CN" altLang="en-US" sz="2400">
                <a:latin typeface="楷体_GB2312" panose="02010609030101010101" pitchFamily="49" charset="-122"/>
                <a:ea typeface="楷体_GB2312" panose="02010609030101010101" pitchFamily="49" charset="-122"/>
              </a:rPr>
              <a:t>是无向连通带权图，即一个</a:t>
            </a:r>
            <a:r>
              <a:rPr lang="zh-CN" altLang="en-US" sz="2400" b="1">
                <a:solidFill>
                  <a:schemeClr val="accent2"/>
                </a:solidFill>
                <a:latin typeface="楷体_GB2312" panose="02010609030101010101" pitchFamily="49" charset="-122"/>
                <a:ea typeface="楷体_GB2312" panose="02010609030101010101" pitchFamily="49" charset="-122"/>
              </a:rPr>
              <a:t>网络</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E</a:t>
            </a:r>
            <a:r>
              <a:rPr lang="zh-CN" altLang="en-US" sz="2400">
                <a:latin typeface="楷体_GB2312" panose="02010609030101010101" pitchFamily="49" charset="-122"/>
                <a:ea typeface="楷体_GB2312" panose="02010609030101010101" pitchFamily="49" charset="-122"/>
              </a:rPr>
              <a:t>中每条边</a:t>
            </a:r>
            <a:r>
              <a:rPr lang="en-US" altLang="zh-CN" sz="2400">
                <a:latin typeface="楷体_GB2312" panose="02010609030101010101" pitchFamily="49" charset="-122"/>
                <a:ea typeface="楷体_GB2312" panose="02010609030101010101" pitchFamily="49" charset="-122"/>
              </a:rPr>
              <a:t>(v,w)</a:t>
            </a:r>
            <a:r>
              <a:rPr lang="zh-CN" altLang="en-US" sz="2400">
                <a:latin typeface="楷体_GB2312" panose="02010609030101010101" pitchFamily="49" charset="-122"/>
                <a:ea typeface="楷体_GB2312" panose="02010609030101010101" pitchFamily="49" charset="-122"/>
              </a:rPr>
              <a:t>的权为</a:t>
            </a:r>
            <a:r>
              <a:rPr lang="en-US" altLang="zh-CN" sz="2400">
                <a:latin typeface="楷体_GB2312" panose="02010609030101010101" pitchFamily="49" charset="-122"/>
                <a:ea typeface="楷体_GB2312" panose="02010609030101010101" pitchFamily="49" charset="-122"/>
              </a:rPr>
              <a:t>c[v][w]</a:t>
            </a:r>
            <a:r>
              <a:rPr lang="zh-CN" altLang="en-US" sz="2400">
                <a:latin typeface="楷体_GB2312" panose="02010609030101010101" pitchFamily="49" charset="-122"/>
                <a:ea typeface="楷体_GB2312" panose="02010609030101010101" pitchFamily="49" charset="-122"/>
              </a:rPr>
              <a:t>。如果</a:t>
            </a:r>
            <a:r>
              <a:rPr lang="en-US" altLang="zh-CN" sz="2400">
                <a:latin typeface="楷体_GB2312" panose="02010609030101010101" pitchFamily="49" charset="-122"/>
                <a:ea typeface="楷体_GB2312" panose="02010609030101010101" pitchFamily="49" charset="-122"/>
              </a:rPr>
              <a:t>G</a:t>
            </a:r>
            <a:r>
              <a:rPr lang="zh-CN" altLang="en-US" sz="2400">
                <a:latin typeface="楷体_GB2312" panose="02010609030101010101" pitchFamily="49" charset="-122"/>
                <a:ea typeface="楷体_GB2312" panose="02010609030101010101" pitchFamily="49" charset="-122"/>
              </a:rPr>
              <a:t>的子图</a:t>
            </a:r>
            <a:r>
              <a:rPr lang="en-US" altLang="zh-CN" sz="2400">
                <a:latin typeface="楷体_GB2312" panose="02010609030101010101" pitchFamily="49" charset="-122"/>
                <a:ea typeface="楷体_GB2312" panose="02010609030101010101" pitchFamily="49" charset="-122"/>
              </a:rPr>
              <a:t>G</a:t>
            </a:r>
            <a:r>
              <a:rPr lang="en-US" altLang="zh-CN"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是一棵包含</a:t>
            </a:r>
            <a:r>
              <a:rPr lang="en-US" altLang="zh-CN" sz="2400">
                <a:latin typeface="楷体_GB2312" panose="02010609030101010101" pitchFamily="49" charset="-122"/>
                <a:ea typeface="楷体_GB2312" panose="02010609030101010101" pitchFamily="49" charset="-122"/>
              </a:rPr>
              <a:t>G</a:t>
            </a:r>
            <a:r>
              <a:rPr lang="zh-CN" altLang="en-US" sz="2400">
                <a:latin typeface="楷体_GB2312" panose="02010609030101010101" pitchFamily="49" charset="-122"/>
                <a:ea typeface="楷体_GB2312" panose="02010609030101010101" pitchFamily="49" charset="-122"/>
              </a:rPr>
              <a:t>的所有顶点的树，则称</a:t>
            </a:r>
            <a:r>
              <a:rPr lang="en-US" altLang="zh-CN" sz="2400">
                <a:latin typeface="楷体_GB2312" panose="02010609030101010101" pitchFamily="49" charset="-122"/>
                <a:ea typeface="楷体_GB2312" panose="02010609030101010101" pitchFamily="49" charset="-122"/>
              </a:rPr>
              <a:t>G</a:t>
            </a:r>
            <a:r>
              <a:rPr lang="en-US" altLang="zh-CN"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为</a:t>
            </a:r>
            <a:r>
              <a:rPr lang="en-US" altLang="zh-CN" sz="2400">
                <a:latin typeface="楷体_GB2312" panose="02010609030101010101" pitchFamily="49" charset="-122"/>
                <a:ea typeface="楷体_GB2312" panose="02010609030101010101" pitchFamily="49" charset="-122"/>
              </a:rPr>
              <a:t>G</a:t>
            </a:r>
            <a:r>
              <a:rPr lang="zh-CN" altLang="en-US" sz="2400">
                <a:latin typeface="楷体_GB2312" panose="02010609030101010101" pitchFamily="49" charset="-122"/>
                <a:ea typeface="楷体_GB2312" panose="02010609030101010101" pitchFamily="49" charset="-122"/>
              </a:rPr>
              <a:t>的生成树。生成树上各边权的总和称为该生成树的</a:t>
            </a:r>
            <a:r>
              <a:rPr lang="zh-CN" altLang="en-US" sz="2400" b="1">
                <a:solidFill>
                  <a:schemeClr val="accent2"/>
                </a:solidFill>
                <a:latin typeface="楷体_GB2312" panose="02010609030101010101" pitchFamily="49" charset="-122"/>
                <a:ea typeface="楷体_GB2312" panose="02010609030101010101" pitchFamily="49" charset="-122"/>
              </a:rPr>
              <a:t>耗费</a:t>
            </a:r>
            <a:r>
              <a:rPr lang="zh-CN" altLang="en-US" sz="2400">
                <a:latin typeface="楷体_GB2312" panose="02010609030101010101" pitchFamily="49" charset="-122"/>
                <a:ea typeface="楷体_GB2312" panose="02010609030101010101" pitchFamily="49" charset="-122"/>
              </a:rPr>
              <a:t>。在</a:t>
            </a:r>
            <a:r>
              <a:rPr lang="en-US" altLang="zh-CN" sz="2400">
                <a:latin typeface="楷体_GB2312" panose="02010609030101010101" pitchFamily="49" charset="-122"/>
                <a:ea typeface="楷体_GB2312" panose="02010609030101010101" pitchFamily="49" charset="-122"/>
              </a:rPr>
              <a:t>G</a:t>
            </a:r>
            <a:r>
              <a:rPr lang="zh-CN" altLang="en-US" sz="2400">
                <a:latin typeface="楷体_GB2312" panose="02010609030101010101" pitchFamily="49" charset="-122"/>
                <a:ea typeface="楷体_GB2312" panose="02010609030101010101" pitchFamily="49" charset="-122"/>
              </a:rPr>
              <a:t>的所有生成树中，耗费最小的生成树称为</a:t>
            </a:r>
            <a:r>
              <a:rPr lang="en-US" altLang="zh-CN" sz="2400">
                <a:latin typeface="楷体_GB2312" panose="02010609030101010101" pitchFamily="49" charset="-122"/>
                <a:ea typeface="楷体_GB2312" panose="02010609030101010101" pitchFamily="49" charset="-122"/>
              </a:rPr>
              <a:t>G</a:t>
            </a:r>
            <a:r>
              <a:rPr lang="zh-CN" altLang="en-US" sz="2400">
                <a:latin typeface="楷体_GB2312" panose="02010609030101010101" pitchFamily="49" charset="-122"/>
                <a:ea typeface="楷体_GB2312" panose="02010609030101010101" pitchFamily="49" charset="-122"/>
              </a:rPr>
              <a:t>的</a:t>
            </a:r>
            <a:r>
              <a:rPr lang="zh-CN" altLang="en-US" sz="2400" b="1">
                <a:solidFill>
                  <a:schemeClr val="accent2"/>
                </a:solidFill>
                <a:latin typeface="楷体_GB2312" panose="02010609030101010101" pitchFamily="49" charset="-122"/>
                <a:ea typeface="楷体_GB2312" panose="02010609030101010101" pitchFamily="49" charset="-122"/>
              </a:rPr>
              <a:t>最小生成树</a:t>
            </a:r>
            <a:r>
              <a:rPr lang="zh-CN" altLang="en-US" sz="2400">
                <a:latin typeface="楷体_GB2312" panose="02010609030101010101" pitchFamily="49" charset="-122"/>
                <a:ea typeface="楷体_GB2312" panose="02010609030101010101" pitchFamily="49" charset="-122"/>
              </a:rPr>
              <a:t>。</a:t>
            </a:r>
          </a:p>
          <a:p>
            <a:pPr eaLnBrk="1" hangingPunct="1">
              <a:buFontTx/>
              <a:buNone/>
            </a:pPr>
            <a:r>
              <a:rPr lang="zh-CN" altLang="en-US" sz="2400">
                <a:latin typeface="楷体_GB2312" panose="02010609030101010101" pitchFamily="49" charset="-122"/>
                <a:ea typeface="楷体_GB2312" panose="02010609030101010101" pitchFamily="49" charset="-122"/>
              </a:rPr>
              <a:t>		网络的最小生成树在实际中有广泛应用。</a:t>
            </a:r>
            <a:r>
              <a:rPr lang="zh-CN" altLang="en-US" sz="2400" b="1">
                <a:solidFill>
                  <a:schemeClr val="accent2"/>
                </a:solidFill>
                <a:latin typeface="楷体_GB2312" panose="02010609030101010101" pitchFamily="49" charset="-122"/>
                <a:ea typeface="楷体_GB2312" panose="02010609030101010101" pitchFamily="49" charset="-122"/>
              </a:rPr>
              <a:t>例如</a:t>
            </a:r>
            <a:r>
              <a:rPr lang="zh-CN" altLang="en-US" sz="2400">
                <a:latin typeface="楷体_GB2312" panose="02010609030101010101" pitchFamily="49" charset="-122"/>
                <a:ea typeface="楷体_GB2312" panose="02010609030101010101" pitchFamily="49" charset="-122"/>
              </a:rPr>
              <a:t>，在设计通信网络时，用图的顶点表示城市，用边</a:t>
            </a:r>
            <a:r>
              <a:rPr lang="en-US" altLang="zh-CN" sz="2400">
                <a:latin typeface="楷体_GB2312" panose="02010609030101010101" pitchFamily="49" charset="-122"/>
                <a:ea typeface="楷体_GB2312" panose="02010609030101010101" pitchFamily="49" charset="-122"/>
              </a:rPr>
              <a:t>(v,w)</a:t>
            </a:r>
            <a:r>
              <a:rPr lang="zh-CN" altLang="en-US" sz="2400">
                <a:latin typeface="楷体_GB2312" panose="02010609030101010101" pitchFamily="49" charset="-122"/>
                <a:ea typeface="楷体_GB2312" panose="02010609030101010101" pitchFamily="49" charset="-122"/>
              </a:rPr>
              <a:t>的权</a:t>
            </a:r>
            <a:r>
              <a:rPr lang="en-US" altLang="zh-CN" sz="2400">
                <a:latin typeface="楷体_GB2312" panose="02010609030101010101" pitchFamily="49" charset="-122"/>
                <a:ea typeface="楷体_GB2312" panose="02010609030101010101" pitchFamily="49" charset="-122"/>
              </a:rPr>
              <a:t>c[v][w]</a:t>
            </a:r>
            <a:r>
              <a:rPr lang="zh-CN" altLang="en-US" sz="2400">
                <a:latin typeface="楷体_GB2312" panose="02010609030101010101" pitchFamily="49" charset="-122"/>
                <a:ea typeface="楷体_GB2312" panose="02010609030101010101" pitchFamily="49" charset="-122"/>
              </a:rPr>
              <a:t>表示建立城市</a:t>
            </a:r>
            <a:r>
              <a:rPr lang="en-US" altLang="zh-CN" sz="2400">
                <a:latin typeface="楷体_GB2312" panose="02010609030101010101" pitchFamily="49" charset="-122"/>
                <a:ea typeface="楷体_GB2312" panose="02010609030101010101" pitchFamily="49" charset="-122"/>
              </a:rPr>
              <a:t>v</a:t>
            </a:r>
            <a:r>
              <a:rPr lang="zh-CN" altLang="en-US" sz="2400">
                <a:latin typeface="楷体_GB2312" panose="02010609030101010101" pitchFamily="49" charset="-122"/>
                <a:ea typeface="楷体_GB2312" panose="02010609030101010101" pitchFamily="49" charset="-122"/>
              </a:rPr>
              <a:t>和城市</a:t>
            </a:r>
            <a:r>
              <a:rPr lang="en-US" altLang="zh-CN" sz="2400">
                <a:latin typeface="楷体_GB2312" panose="02010609030101010101" pitchFamily="49" charset="-122"/>
                <a:ea typeface="楷体_GB2312" panose="02010609030101010101" pitchFamily="49" charset="-122"/>
              </a:rPr>
              <a:t>w</a:t>
            </a:r>
            <a:r>
              <a:rPr lang="zh-CN" altLang="en-US" sz="2400">
                <a:latin typeface="楷体_GB2312" panose="02010609030101010101" pitchFamily="49" charset="-122"/>
                <a:ea typeface="楷体_GB2312" panose="02010609030101010101" pitchFamily="49" charset="-122"/>
              </a:rPr>
              <a:t>之间的通信线路所需的费用，则最小生成树就给出了建立通信网络的最经济的方案。 </a:t>
            </a:r>
          </a:p>
        </p:txBody>
      </p:sp>
    </p:spTree>
  </p:cSld>
  <p:clrMapOvr>
    <a:masterClrMapping/>
  </p:clrMapOvr>
  <p:transition>
    <p:random/>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3AC939C2-07F5-4EE9-BC25-D088C3CF0BE8}"/>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80FDF385-AAAE-4E1D-92E7-F79499A3BF59}" type="slidenum">
              <a:rPr lang="zh-CN" altLang="en-US">
                <a:solidFill>
                  <a:schemeClr val="tx1"/>
                </a:solidFill>
                <a:latin typeface="Times New Roman" panose="02020603050405020304" pitchFamily="18" charset="0"/>
                <a:ea typeface="宋体" panose="02010600030101010101" pitchFamily="2" charset="-122"/>
              </a:rPr>
              <a:pPr eaLnBrk="1" hangingPunct="1"/>
              <a:t>159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23235" name="Rectangle 2">
            <a:extLst>
              <a:ext uri="{FF2B5EF4-FFF2-40B4-BE49-F238E27FC236}">
                <a16:creationId xmlns:a16="http://schemas.microsoft.com/office/drawing/2014/main" id="{F13716C7-4200-47EB-82C0-8F063A38E46B}"/>
              </a:ext>
            </a:extLst>
          </p:cNvPr>
          <p:cNvSpPr>
            <a:spLocks noGrp="1" noChangeArrowheads="1"/>
          </p:cNvSpPr>
          <p:nvPr>
            <p:ph type="title"/>
          </p:nvPr>
        </p:nvSpPr>
        <p:spPr>
          <a:xfrm>
            <a:off x="685800" y="333375"/>
            <a:ext cx="7772400" cy="1143000"/>
          </a:xfrm>
        </p:spPr>
        <p:txBody>
          <a:bodyPr/>
          <a:lstStyle/>
          <a:p>
            <a:pPr eaLnBrk="1" hangingPunct="1"/>
            <a:r>
              <a:rPr lang="en-US" altLang="zh-CN">
                <a:latin typeface="黑体" panose="02010609060101010101" pitchFamily="49" charset="-122"/>
                <a:ea typeface="黑体" panose="02010609060101010101" pitchFamily="49" charset="-122"/>
              </a:rPr>
              <a:t>4.6 </a:t>
            </a:r>
            <a:r>
              <a:rPr lang="zh-CN" altLang="en-US">
                <a:latin typeface="黑体" panose="02010609060101010101" pitchFamily="49" charset="-122"/>
                <a:ea typeface="黑体" panose="02010609060101010101" pitchFamily="49" charset="-122"/>
              </a:rPr>
              <a:t>最小生成树</a:t>
            </a:r>
          </a:p>
        </p:txBody>
      </p:sp>
      <p:sp>
        <p:nvSpPr>
          <p:cNvPr id="223236" name="Rectangle 3">
            <a:extLst>
              <a:ext uri="{FF2B5EF4-FFF2-40B4-BE49-F238E27FC236}">
                <a16:creationId xmlns:a16="http://schemas.microsoft.com/office/drawing/2014/main" id="{3C4C4326-D09A-47DF-BE43-B77EF16772F0}"/>
              </a:ext>
            </a:extLst>
          </p:cNvPr>
          <p:cNvSpPr>
            <a:spLocks noGrp="1" noChangeArrowheads="1"/>
          </p:cNvSpPr>
          <p:nvPr>
            <p:ph type="body" idx="1"/>
          </p:nvPr>
        </p:nvSpPr>
        <p:spPr>
          <a:xfrm>
            <a:off x="685800" y="1557338"/>
            <a:ext cx="7772400" cy="4114800"/>
          </a:xfrm>
        </p:spPr>
        <p:txBody>
          <a:bodyPr/>
          <a:lstStyle/>
          <a:p>
            <a:pPr eaLnBrk="1" hangingPunct="1">
              <a:lnSpc>
                <a:spcPct val="90000"/>
              </a:lnSpc>
              <a:buFontTx/>
              <a:buNone/>
            </a:pPr>
            <a:r>
              <a:rPr lang="en-US" altLang="zh-CN" sz="2800" b="1">
                <a:solidFill>
                  <a:schemeClr val="accent2"/>
                </a:solidFill>
                <a:latin typeface="黑体" panose="02010609060101010101" pitchFamily="49" charset="-122"/>
                <a:ea typeface="黑体" panose="02010609060101010101" pitchFamily="49" charset="-122"/>
              </a:rPr>
              <a:t>1.</a:t>
            </a:r>
            <a:r>
              <a:rPr lang="zh-CN" altLang="en-US" sz="2800" b="1">
                <a:solidFill>
                  <a:schemeClr val="accent2"/>
                </a:solidFill>
                <a:latin typeface="黑体" panose="02010609060101010101" pitchFamily="49" charset="-122"/>
                <a:ea typeface="黑体" panose="02010609060101010101" pitchFamily="49" charset="-122"/>
              </a:rPr>
              <a:t>最小生成树性质</a:t>
            </a:r>
          </a:p>
          <a:p>
            <a:pPr eaLnBrk="1" hangingPunct="1">
              <a:lnSpc>
                <a:spcPct val="90000"/>
              </a:lnSpc>
              <a:buFontTx/>
              <a:buNone/>
            </a:pPr>
            <a:r>
              <a:rPr lang="zh-CN" altLang="en-US" sz="2400">
                <a:latin typeface="楷体_GB2312" panose="02010609030101010101" pitchFamily="49" charset="-122"/>
                <a:ea typeface="楷体_GB2312" panose="02010609030101010101" pitchFamily="49" charset="-122"/>
              </a:rPr>
              <a:t>		用贪心算法设计策略可以设计出构造最小生成树的有效算法。本节介绍的构造最小生成树的</a:t>
            </a:r>
            <a:r>
              <a:rPr lang="en-US" altLang="zh-CN" sz="2400" b="1">
                <a:solidFill>
                  <a:schemeClr val="accent2"/>
                </a:solidFill>
                <a:latin typeface="楷体_GB2312" panose="02010609030101010101" pitchFamily="49" charset="-122"/>
                <a:ea typeface="楷体_GB2312" panose="02010609030101010101" pitchFamily="49" charset="-122"/>
              </a:rPr>
              <a:t>Prim</a:t>
            </a:r>
            <a:r>
              <a:rPr lang="zh-CN" altLang="en-US" sz="2400" b="1">
                <a:solidFill>
                  <a:schemeClr val="accent2"/>
                </a:solidFill>
                <a:latin typeface="楷体_GB2312" panose="02010609030101010101" pitchFamily="49" charset="-122"/>
                <a:ea typeface="楷体_GB2312" panose="02010609030101010101" pitchFamily="49" charset="-122"/>
              </a:rPr>
              <a:t>算法</a:t>
            </a:r>
            <a:r>
              <a:rPr lang="zh-CN" altLang="en-US" sz="2400">
                <a:latin typeface="楷体_GB2312" panose="02010609030101010101" pitchFamily="49" charset="-122"/>
                <a:ea typeface="楷体_GB2312" panose="02010609030101010101" pitchFamily="49" charset="-122"/>
              </a:rPr>
              <a:t>和</a:t>
            </a:r>
            <a:r>
              <a:rPr lang="en-US" altLang="zh-CN" sz="2400" b="1">
                <a:solidFill>
                  <a:schemeClr val="accent2"/>
                </a:solidFill>
                <a:latin typeface="楷体_GB2312" panose="02010609030101010101" pitchFamily="49" charset="-122"/>
                <a:ea typeface="楷体_GB2312" panose="02010609030101010101" pitchFamily="49" charset="-122"/>
              </a:rPr>
              <a:t>Kruskal</a:t>
            </a:r>
            <a:r>
              <a:rPr lang="zh-CN" altLang="en-US" sz="2400" b="1">
                <a:solidFill>
                  <a:schemeClr val="accent2"/>
                </a:solidFill>
                <a:latin typeface="楷体_GB2312" panose="02010609030101010101" pitchFamily="49" charset="-122"/>
                <a:ea typeface="楷体_GB2312" panose="02010609030101010101" pitchFamily="49" charset="-122"/>
              </a:rPr>
              <a:t>算法</a:t>
            </a:r>
            <a:r>
              <a:rPr lang="zh-CN" altLang="en-US" sz="2400">
                <a:latin typeface="楷体_GB2312" panose="02010609030101010101" pitchFamily="49" charset="-122"/>
                <a:ea typeface="楷体_GB2312" panose="02010609030101010101" pitchFamily="49" charset="-122"/>
              </a:rPr>
              <a:t>都可以看作是应用贪心算法设计策略的例子。尽管这</a:t>
            </a:r>
            <a:r>
              <a:rPr lang="en-US" altLang="zh-CN" sz="2400">
                <a:latin typeface="楷体_GB2312" panose="02010609030101010101" pitchFamily="49" charset="-122"/>
                <a:ea typeface="楷体_GB2312" panose="02010609030101010101" pitchFamily="49" charset="-122"/>
              </a:rPr>
              <a:t>2</a:t>
            </a:r>
            <a:r>
              <a:rPr lang="zh-CN" altLang="en-US" sz="2400">
                <a:latin typeface="楷体_GB2312" panose="02010609030101010101" pitchFamily="49" charset="-122"/>
                <a:ea typeface="楷体_GB2312" panose="02010609030101010101" pitchFamily="49" charset="-122"/>
              </a:rPr>
              <a:t>个算法做贪心选择的方式不同，它们都利用了下面的</a:t>
            </a:r>
            <a:r>
              <a:rPr lang="zh-CN" altLang="en-US" sz="2400" b="1">
                <a:solidFill>
                  <a:schemeClr val="accent2"/>
                </a:solidFill>
                <a:latin typeface="楷体_GB2312" panose="02010609030101010101" pitchFamily="49" charset="-122"/>
                <a:ea typeface="楷体_GB2312" panose="02010609030101010101" pitchFamily="49" charset="-122"/>
              </a:rPr>
              <a:t>最小生成树性质</a:t>
            </a:r>
            <a:r>
              <a:rPr lang="zh-CN" altLang="en-US" sz="2400">
                <a:latin typeface="楷体_GB2312" panose="02010609030101010101" pitchFamily="49" charset="-122"/>
                <a:ea typeface="楷体_GB2312" panose="02010609030101010101" pitchFamily="49" charset="-122"/>
              </a:rPr>
              <a:t>：</a:t>
            </a:r>
          </a:p>
          <a:p>
            <a:pPr eaLnBrk="1" hangingPunct="1">
              <a:lnSpc>
                <a:spcPct val="90000"/>
              </a:lnSpc>
              <a:buFontTx/>
              <a:buNone/>
            </a:pPr>
            <a:r>
              <a:rPr lang="zh-CN" altLang="en-US" sz="2400">
                <a:latin typeface="楷体_GB2312" panose="02010609030101010101" pitchFamily="49" charset="-122"/>
                <a:ea typeface="楷体_GB2312" panose="02010609030101010101" pitchFamily="49" charset="-122"/>
              </a:rPr>
              <a:t>		设</a:t>
            </a:r>
            <a:r>
              <a:rPr lang="en-US" altLang="zh-CN" sz="2400">
                <a:latin typeface="楷体_GB2312" panose="02010609030101010101" pitchFamily="49" charset="-122"/>
                <a:ea typeface="楷体_GB2312" panose="02010609030101010101" pitchFamily="49" charset="-122"/>
              </a:rPr>
              <a:t>G=(V,E)</a:t>
            </a:r>
            <a:r>
              <a:rPr lang="zh-CN" altLang="en-US" sz="2400">
                <a:latin typeface="楷体_GB2312" panose="02010609030101010101" pitchFamily="49" charset="-122"/>
                <a:ea typeface="楷体_GB2312" panose="02010609030101010101" pitchFamily="49" charset="-122"/>
              </a:rPr>
              <a:t>是连通带权图，</a:t>
            </a:r>
            <a:r>
              <a:rPr lang="en-US" altLang="zh-CN" sz="2400">
                <a:latin typeface="楷体_GB2312" panose="02010609030101010101" pitchFamily="49" charset="-122"/>
                <a:ea typeface="楷体_GB2312" panose="02010609030101010101" pitchFamily="49" charset="-122"/>
              </a:rPr>
              <a:t>U</a:t>
            </a:r>
            <a:r>
              <a:rPr lang="zh-CN" altLang="en-US" sz="2400">
                <a:latin typeface="楷体_GB2312" panose="02010609030101010101" pitchFamily="49" charset="-122"/>
                <a:ea typeface="楷体_GB2312" panose="02010609030101010101" pitchFamily="49" charset="-122"/>
              </a:rPr>
              <a:t>是</a:t>
            </a:r>
            <a:r>
              <a:rPr lang="en-US" altLang="zh-CN" sz="2400">
                <a:latin typeface="楷体_GB2312" panose="02010609030101010101" pitchFamily="49" charset="-122"/>
                <a:ea typeface="楷体_GB2312" panose="02010609030101010101" pitchFamily="49" charset="-122"/>
              </a:rPr>
              <a:t>V</a:t>
            </a:r>
            <a:r>
              <a:rPr lang="zh-CN" altLang="en-US" sz="2400">
                <a:latin typeface="楷体_GB2312" panose="02010609030101010101" pitchFamily="49" charset="-122"/>
                <a:ea typeface="楷体_GB2312" panose="02010609030101010101" pitchFamily="49" charset="-122"/>
              </a:rPr>
              <a:t>的真子集。如果</a:t>
            </a:r>
            <a:r>
              <a:rPr lang="en-US" altLang="zh-CN" sz="2400">
                <a:latin typeface="楷体_GB2312" panose="02010609030101010101" pitchFamily="49" charset="-122"/>
                <a:ea typeface="楷体_GB2312" panose="02010609030101010101" pitchFamily="49" charset="-122"/>
              </a:rPr>
              <a:t>(u,v)</a:t>
            </a:r>
            <a:r>
              <a:rPr lang="en-US" altLang="zh-CN" sz="2400">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latin typeface="楷体_GB2312" panose="02010609030101010101" pitchFamily="49" charset="-122"/>
                <a:ea typeface="楷体_GB2312" panose="02010609030101010101" pitchFamily="49" charset="-122"/>
              </a:rPr>
              <a:t>E</a:t>
            </a:r>
            <a:r>
              <a:rPr lang="zh-CN" altLang="en-US" sz="2400">
                <a:latin typeface="楷体_GB2312" panose="02010609030101010101" pitchFamily="49" charset="-122"/>
                <a:ea typeface="楷体_GB2312" panose="02010609030101010101" pitchFamily="49" charset="-122"/>
              </a:rPr>
              <a:t>，且</a:t>
            </a:r>
            <a:r>
              <a:rPr lang="en-US" altLang="zh-CN" sz="2400">
                <a:latin typeface="楷体_GB2312" panose="02010609030101010101" pitchFamily="49" charset="-122"/>
                <a:ea typeface="楷体_GB2312" panose="02010609030101010101" pitchFamily="49" charset="-122"/>
              </a:rPr>
              <a:t>u</a:t>
            </a:r>
            <a:r>
              <a:rPr lang="en-US" altLang="zh-CN" sz="2400">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latin typeface="楷体_GB2312" panose="02010609030101010101" pitchFamily="49" charset="-122"/>
                <a:ea typeface="楷体_GB2312" panose="02010609030101010101" pitchFamily="49" charset="-122"/>
              </a:rPr>
              <a:t>U</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v</a:t>
            </a:r>
            <a:r>
              <a:rPr lang="en-US" altLang="zh-CN" sz="2400">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latin typeface="楷体_GB2312" panose="02010609030101010101" pitchFamily="49" charset="-122"/>
                <a:ea typeface="楷体_GB2312" panose="02010609030101010101" pitchFamily="49" charset="-122"/>
              </a:rPr>
              <a:t>V-U</a:t>
            </a:r>
            <a:r>
              <a:rPr lang="zh-CN" altLang="en-US" sz="2400">
                <a:latin typeface="楷体_GB2312" panose="02010609030101010101" pitchFamily="49" charset="-122"/>
                <a:ea typeface="楷体_GB2312" panose="02010609030101010101" pitchFamily="49" charset="-122"/>
              </a:rPr>
              <a:t>，且在所有这样的边中，</a:t>
            </a:r>
            <a:r>
              <a:rPr lang="en-US" altLang="zh-CN" sz="2400">
                <a:latin typeface="楷体_GB2312" panose="02010609030101010101" pitchFamily="49" charset="-122"/>
                <a:ea typeface="楷体_GB2312" panose="02010609030101010101" pitchFamily="49" charset="-122"/>
              </a:rPr>
              <a:t>(u,v)</a:t>
            </a:r>
            <a:r>
              <a:rPr lang="zh-CN" altLang="en-US" sz="2400">
                <a:latin typeface="楷体_GB2312" panose="02010609030101010101" pitchFamily="49" charset="-122"/>
                <a:ea typeface="楷体_GB2312" panose="02010609030101010101" pitchFamily="49" charset="-122"/>
              </a:rPr>
              <a:t>的权</a:t>
            </a:r>
            <a:r>
              <a:rPr lang="en-US" altLang="zh-CN" sz="2400">
                <a:latin typeface="楷体_GB2312" panose="02010609030101010101" pitchFamily="49" charset="-122"/>
                <a:ea typeface="楷体_GB2312" panose="02010609030101010101" pitchFamily="49" charset="-122"/>
              </a:rPr>
              <a:t>c[u][v]</a:t>
            </a:r>
            <a:r>
              <a:rPr lang="zh-CN" altLang="en-US" sz="2400">
                <a:latin typeface="楷体_GB2312" panose="02010609030101010101" pitchFamily="49" charset="-122"/>
                <a:ea typeface="楷体_GB2312" panose="02010609030101010101" pitchFamily="49" charset="-122"/>
              </a:rPr>
              <a:t>最小，那么一定存在</a:t>
            </a:r>
            <a:r>
              <a:rPr lang="en-US" altLang="zh-CN" sz="2400">
                <a:latin typeface="楷体_GB2312" panose="02010609030101010101" pitchFamily="49" charset="-122"/>
                <a:ea typeface="楷体_GB2312" panose="02010609030101010101" pitchFamily="49" charset="-122"/>
              </a:rPr>
              <a:t>G</a:t>
            </a:r>
            <a:r>
              <a:rPr lang="zh-CN" altLang="en-US" sz="2400">
                <a:latin typeface="楷体_GB2312" panose="02010609030101010101" pitchFamily="49" charset="-122"/>
                <a:ea typeface="楷体_GB2312" panose="02010609030101010101" pitchFamily="49" charset="-122"/>
              </a:rPr>
              <a:t>的一棵最小生成树，它以</a:t>
            </a:r>
            <a:r>
              <a:rPr lang="en-US" altLang="zh-CN" sz="2400">
                <a:latin typeface="楷体_GB2312" panose="02010609030101010101" pitchFamily="49" charset="-122"/>
                <a:ea typeface="楷体_GB2312" panose="02010609030101010101" pitchFamily="49" charset="-122"/>
              </a:rPr>
              <a:t>(u,v)</a:t>
            </a:r>
            <a:r>
              <a:rPr lang="zh-CN" altLang="en-US" sz="2400">
                <a:latin typeface="楷体_GB2312" panose="02010609030101010101" pitchFamily="49" charset="-122"/>
                <a:ea typeface="楷体_GB2312" panose="02010609030101010101" pitchFamily="49" charset="-122"/>
              </a:rPr>
              <a:t>为其中一条边。这个性质有时也称为</a:t>
            </a:r>
            <a:r>
              <a:rPr lang="en-US" altLang="zh-CN" sz="2400" b="1">
                <a:solidFill>
                  <a:schemeClr val="accent2"/>
                </a:solidFill>
                <a:latin typeface="楷体_GB2312" panose="02010609030101010101" pitchFamily="49" charset="-122"/>
                <a:ea typeface="楷体_GB2312" panose="02010609030101010101" pitchFamily="49" charset="-122"/>
              </a:rPr>
              <a:t>MST</a:t>
            </a:r>
            <a:r>
              <a:rPr lang="zh-CN" altLang="en-US" sz="2400" b="1">
                <a:solidFill>
                  <a:schemeClr val="accent2"/>
                </a:solidFill>
                <a:latin typeface="楷体_GB2312" panose="02010609030101010101" pitchFamily="49" charset="-122"/>
                <a:ea typeface="楷体_GB2312" panose="02010609030101010101" pitchFamily="49" charset="-122"/>
              </a:rPr>
              <a:t>性质</a:t>
            </a:r>
            <a:r>
              <a:rPr lang="zh-CN" altLang="en-US" sz="2400">
                <a:latin typeface="楷体_GB2312" panose="02010609030101010101" pitchFamily="49" charset="-122"/>
                <a:ea typeface="楷体_GB2312" panose="02010609030101010101" pitchFamily="49" charset="-122"/>
              </a:rPr>
              <a:t>。</a:t>
            </a:r>
            <a:r>
              <a:rPr lang="zh-CN" altLang="en-US"/>
              <a:t> </a:t>
            </a: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71770B13-99EB-4464-96DA-985BFE1E3B3D}"/>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6BFF55C7-9DBF-4496-A6E4-62EE1D1FAF0D}" type="slidenum">
              <a:rPr lang="zh-CN" altLang="en-US">
                <a:solidFill>
                  <a:schemeClr val="tx1"/>
                </a:solidFill>
                <a:latin typeface="Times New Roman" panose="02020603050405020304" pitchFamily="18" charset="0"/>
                <a:ea typeface="宋体" panose="02010600030101010101" pitchFamily="2" charset="-122"/>
              </a:rPr>
              <a:pPr eaLnBrk="1" hangingPunct="1"/>
              <a:t>16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25955" name="Rectangle 2">
            <a:extLst>
              <a:ext uri="{FF2B5EF4-FFF2-40B4-BE49-F238E27FC236}">
                <a16:creationId xmlns:a16="http://schemas.microsoft.com/office/drawing/2014/main" id="{D26F9ACA-D852-4411-B32E-69C51BF47887}"/>
              </a:ext>
            </a:extLst>
          </p:cNvPr>
          <p:cNvSpPr>
            <a:spLocks noGrp="1" noChangeArrowheads="1"/>
          </p:cNvSpPr>
          <p:nvPr>
            <p:ph type="title"/>
          </p:nvPr>
        </p:nvSpPr>
        <p:spPr>
          <a:xfrm>
            <a:off x="685800" y="685800"/>
            <a:ext cx="7772400" cy="914400"/>
          </a:xfrm>
          <a:noFill/>
        </p:spPr>
        <p:txBody>
          <a:bodyPr/>
          <a:lstStyle/>
          <a:p>
            <a:pPr eaLnBrk="1" hangingPunct="1"/>
            <a:r>
              <a:rPr lang="zh-CN" altLang="en-US" sz="5400"/>
              <a:t>1.3	描述算法</a:t>
            </a:r>
          </a:p>
        </p:txBody>
      </p:sp>
      <p:sp>
        <p:nvSpPr>
          <p:cNvPr id="297987" name="Text Box 3">
            <a:extLst>
              <a:ext uri="{FF2B5EF4-FFF2-40B4-BE49-F238E27FC236}">
                <a16:creationId xmlns:a16="http://schemas.microsoft.com/office/drawing/2014/main" id="{423F7AED-26A0-482A-B200-F832FBDCABB6}"/>
              </a:ext>
            </a:extLst>
          </p:cNvPr>
          <p:cNvSpPr txBox="1">
            <a:spLocks noChangeArrowheads="1"/>
          </p:cNvSpPr>
          <p:nvPr/>
        </p:nvSpPr>
        <p:spPr bwMode="auto">
          <a:xfrm>
            <a:off x="438150" y="1477963"/>
            <a:ext cx="2292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3200" b="1">
                <a:solidFill>
                  <a:srgbClr val="0000FF"/>
                </a:solidFill>
                <a:latin typeface="黑体" panose="02010609060101010101" pitchFamily="49" charset="-122"/>
                <a:ea typeface="黑体" panose="02010609060101010101" pitchFamily="49" charset="-122"/>
              </a:rPr>
              <a:t>6.通用方法</a:t>
            </a:r>
            <a:r>
              <a:rPr lang="zh-CN" altLang="en-US"/>
              <a:t> </a:t>
            </a:r>
          </a:p>
        </p:txBody>
      </p:sp>
      <p:sp>
        <p:nvSpPr>
          <p:cNvPr id="297988" name="Text Box 4">
            <a:extLst>
              <a:ext uri="{FF2B5EF4-FFF2-40B4-BE49-F238E27FC236}">
                <a16:creationId xmlns:a16="http://schemas.microsoft.com/office/drawing/2014/main" id="{A333E99F-6615-4BB9-A688-63D6AB5A32B1}"/>
              </a:ext>
            </a:extLst>
          </p:cNvPr>
          <p:cNvSpPr txBox="1">
            <a:spLocks noChangeArrowheads="1"/>
          </p:cNvSpPr>
          <p:nvPr/>
        </p:nvSpPr>
        <p:spPr bwMode="auto">
          <a:xfrm>
            <a:off x="304800" y="2081213"/>
            <a:ext cx="325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latin typeface="楷体_GB2312" panose="02010609030101010101" pitchFamily="49" charset="-122"/>
                <a:ea typeface="楷体_GB2312" panose="02010609030101010101" pitchFamily="49" charset="-122"/>
              </a:rPr>
              <a:t>（1）</a:t>
            </a:r>
            <a:r>
              <a:rPr lang="en-US" altLang="zh-CN" sz="2400" b="1">
                <a:solidFill>
                  <a:schemeClr val="tx1"/>
                </a:solidFill>
                <a:latin typeface="楷体_GB2312" panose="02010609030101010101" pitchFamily="49" charset="-122"/>
                <a:ea typeface="宋体" panose="02010600030101010101" pitchFamily="2" charset="-122"/>
              </a:rPr>
              <a:t>Computable</a:t>
            </a:r>
            <a:r>
              <a:rPr lang="zh-CN" altLang="en-US" sz="2400" b="1">
                <a:solidFill>
                  <a:schemeClr val="tx1"/>
                </a:solidFill>
                <a:latin typeface="楷体_GB2312" panose="02010609030101010101" pitchFamily="49" charset="-122"/>
                <a:ea typeface="楷体_GB2312" panose="02010609030101010101" pitchFamily="49" charset="-122"/>
              </a:rPr>
              <a:t>界面</a:t>
            </a:r>
            <a:r>
              <a:rPr lang="zh-CN" altLang="en-US" sz="2000">
                <a:solidFill>
                  <a:schemeClr val="tx1"/>
                </a:solidFill>
                <a:latin typeface="楷体_GB2312" panose="02010609030101010101" pitchFamily="49" charset="-122"/>
                <a:ea typeface="楷体_GB2312" panose="02010609030101010101" pitchFamily="49" charset="-122"/>
              </a:rPr>
              <a:t> </a:t>
            </a:r>
          </a:p>
        </p:txBody>
      </p:sp>
      <p:sp>
        <p:nvSpPr>
          <p:cNvPr id="297989" name="Text Box 5">
            <a:extLst>
              <a:ext uri="{FF2B5EF4-FFF2-40B4-BE49-F238E27FC236}">
                <a16:creationId xmlns:a16="http://schemas.microsoft.com/office/drawing/2014/main" id="{AF4FB573-5076-4B8F-8C83-3DB9A64BC598}"/>
              </a:ext>
            </a:extLst>
          </p:cNvPr>
          <p:cNvSpPr txBox="1">
            <a:spLocks noChangeArrowheads="1"/>
          </p:cNvSpPr>
          <p:nvPr/>
        </p:nvSpPr>
        <p:spPr bwMode="auto">
          <a:xfrm>
            <a:off x="463550" y="2727325"/>
            <a:ext cx="563245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public static Computable </a:t>
            </a:r>
            <a:r>
              <a:rPr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sum</a:t>
            </a:r>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(Computable [] a, int n)</a:t>
            </a:r>
          </a:p>
          <a:p>
            <a:pPr algn="l" eaLnBrk="1" hangingPunct="1"/>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lgn="l" eaLnBrk="1" hangingPunct="1"/>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if (a.length == 0) return null;</a:t>
            </a:r>
          </a:p>
          <a:p>
            <a:pPr algn="l" eaLnBrk="1" hangingPunct="1"/>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Computable sum = (Computable) a[0].zero();</a:t>
            </a:r>
          </a:p>
          <a:p>
            <a:pPr algn="l" eaLnBrk="1" hangingPunct="1"/>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for (int i = 0; i &lt; n; i++)</a:t>
            </a:r>
          </a:p>
          <a:p>
            <a:pPr algn="l" eaLnBrk="1" hangingPunct="1"/>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sum.increment(a[i]);</a:t>
            </a:r>
          </a:p>
          <a:p>
            <a:pPr algn="l" eaLnBrk="1" hangingPunct="1"/>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return sum;</a:t>
            </a:r>
          </a:p>
          <a:p>
            <a:pPr algn="l" eaLnBrk="1" hangingPunct="1"/>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97991" name="AutoShape 7">
            <a:extLst>
              <a:ext uri="{FF2B5EF4-FFF2-40B4-BE49-F238E27FC236}">
                <a16:creationId xmlns:a16="http://schemas.microsoft.com/office/drawing/2014/main" id="{299733D9-9AA5-47C0-BFEF-A0EBAF04C33F}"/>
              </a:ext>
            </a:extLst>
          </p:cNvPr>
          <p:cNvSpPr>
            <a:spLocks noChangeArrowheads="1"/>
          </p:cNvSpPr>
          <p:nvPr/>
        </p:nvSpPr>
        <p:spPr bwMode="auto">
          <a:xfrm>
            <a:off x="4114800" y="5029200"/>
            <a:ext cx="2362200" cy="1066800"/>
          </a:xfrm>
          <a:prstGeom prst="wedgeRoundRectCallout">
            <a:avLst>
              <a:gd name="adj1" fmla="val -47847"/>
              <a:gd name="adj2" fmla="val -116370"/>
              <a:gd name="adj3" fmla="val 16667"/>
            </a:avLst>
          </a:prstGeom>
          <a:solidFill>
            <a:schemeClr val="hlink"/>
          </a:solidFill>
          <a:ln w="6350">
            <a:solidFill>
              <a:schemeClr val="hlink"/>
            </a:solidFill>
            <a:miter lim="800000"/>
            <a:headEnd/>
            <a:tailEnd/>
          </a:ln>
        </p:spPr>
        <p:txBody>
          <a:bodyPr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zh-CN" altLang="en-US" sz="2000" b="1">
                <a:latin typeface="宋体" panose="02010600030101010101" pitchFamily="2" charset="-122"/>
                <a:ea typeface="宋体" panose="02010600030101010101" pitchFamily="2" charset="-122"/>
              </a:rPr>
              <a:t>利用此界面使</a:t>
            </a:r>
          </a:p>
          <a:p>
            <a:pPr eaLnBrk="1" hangingPunct="1"/>
            <a:r>
              <a:rPr lang="zh-CN" altLang="en-US" sz="2000" b="1">
                <a:latin typeface="宋体" panose="02010600030101010101" pitchFamily="2" charset="-122"/>
                <a:ea typeface="宋体" panose="02010600030101010101" pitchFamily="2" charset="-122"/>
              </a:rPr>
              <a:t>方法</a:t>
            </a:r>
            <a:r>
              <a:rPr lang="en-US" altLang="zh-CN" sz="2000" b="1">
                <a:latin typeface="楷体_GB2312" panose="02010609030101010101" pitchFamily="49" charset="-122"/>
                <a:ea typeface="宋体" panose="02010600030101010101" pitchFamily="2" charset="-122"/>
              </a:rPr>
              <a:t>sum</a:t>
            </a:r>
            <a:r>
              <a:rPr lang="zh-CN" altLang="en-US" sz="2000" b="1">
                <a:latin typeface="宋体" panose="02010600030101010101" pitchFamily="2" charset="-122"/>
                <a:ea typeface="宋体" panose="02010600030101010101" pitchFamily="2" charset="-122"/>
              </a:rPr>
              <a:t>通用化</a:t>
            </a:r>
            <a:r>
              <a:rPr lang="zh-CN" altLang="en-US" sz="2000" b="1">
                <a:latin typeface="楷体_GB2312" panose="02010609030101010101" pitchFamily="49" charset="-122"/>
                <a:ea typeface="楷体_GB2312" panose="02010609030101010101" pitchFamily="49"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97987"/>
                                        </p:tgtEl>
                                        <p:attrNameLst>
                                          <p:attrName>style.visibility</p:attrName>
                                        </p:attrNameLst>
                                      </p:cBhvr>
                                      <p:to>
                                        <p:strVal val="visible"/>
                                      </p:to>
                                    </p:set>
                                    <p:animEffect transition="in" filter="randombar(horizontal)">
                                      <p:cBhvr>
                                        <p:cTn id="7" dur="500"/>
                                        <p:tgtEl>
                                          <p:spTgt spid="2979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297988"/>
                                        </p:tgtEl>
                                        <p:attrNameLst>
                                          <p:attrName>style.visibility</p:attrName>
                                        </p:attrNameLst>
                                      </p:cBhvr>
                                      <p:to>
                                        <p:strVal val="visible"/>
                                      </p:to>
                                    </p:set>
                                    <p:anim calcmode="lin" valueType="num">
                                      <p:cBhvr>
                                        <p:cTn id="12" dur="500" fill="hold"/>
                                        <p:tgtEl>
                                          <p:spTgt spid="297988"/>
                                        </p:tgtEl>
                                        <p:attrNameLst>
                                          <p:attrName>ppt_w</p:attrName>
                                        </p:attrNameLst>
                                      </p:cBhvr>
                                      <p:tavLst>
                                        <p:tav tm="0">
                                          <p:val>
                                            <p:fltVal val="0"/>
                                          </p:val>
                                        </p:tav>
                                        <p:tav tm="100000">
                                          <p:val>
                                            <p:strVal val="#ppt_w"/>
                                          </p:val>
                                        </p:tav>
                                      </p:tavLst>
                                    </p:anim>
                                    <p:anim calcmode="lin" valueType="num">
                                      <p:cBhvr>
                                        <p:cTn id="13" dur="500" fill="hold"/>
                                        <p:tgtEl>
                                          <p:spTgt spid="297988"/>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297989"/>
                                        </p:tgtEl>
                                        <p:attrNameLst>
                                          <p:attrName>style.visibility</p:attrName>
                                        </p:attrNameLst>
                                      </p:cBhvr>
                                      <p:to>
                                        <p:strVal val="visible"/>
                                      </p:to>
                                    </p:set>
                                    <p:animEffect transition="in" filter="randombar(horizontal)">
                                      <p:cBhvr>
                                        <p:cTn id="18" dur="500"/>
                                        <p:tgtEl>
                                          <p:spTgt spid="29798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97991"/>
                                        </p:tgtEl>
                                        <p:attrNameLst>
                                          <p:attrName>style.visibility</p:attrName>
                                        </p:attrNameLst>
                                      </p:cBhvr>
                                      <p:to>
                                        <p:strVal val="visible"/>
                                      </p:to>
                                    </p:set>
                                    <p:anim calcmode="lin" valueType="num">
                                      <p:cBhvr additive="base">
                                        <p:cTn id="23" dur="500" fill="hold"/>
                                        <p:tgtEl>
                                          <p:spTgt spid="297991"/>
                                        </p:tgtEl>
                                        <p:attrNameLst>
                                          <p:attrName>ppt_x</p:attrName>
                                        </p:attrNameLst>
                                      </p:cBhvr>
                                      <p:tavLst>
                                        <p:tav tm="0">
                                          <p:val>
                                            <p:strVal val="#ppt_x"/>
                                          </p:val>
                                        </p:tav>
                                        <p:tav tm="100000">
                                          <p:val>
                                            <p:strVal val="#ppt_x"/>
                                          </p:val>
                                        </p:tav>
                                      </p:tavLst>
                                    </p:anim>
                                    <p:anim calcmode="lin" valueType="num">
                                      <p:cBhvr additive="base">
                                        <p:cTn id="24" dur="500" fill="hold"/>
                                        <p:tgtEl>
                                          <p:spTgt spid="2979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autoUpdateAnimBg="0"/>
      <p:bldP spid="297988" grpId="0" autoUpdateAnimBg="0"/>
      <p:bldP spid="297989" grpId="0" autoUpdateAnimBg="0"/>
      <p:bldP spid="297991" grpId="0" animBg="1"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1C46AAEF-0E6C-4AFC-98AF-5B4A8790167A}"/>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18E01D42-1796-4E7D-A681-230B6BD21486}" type="slidenum">
              <a:rPr lang="zh-CN" altLang="en-US">
                <a:solidFill>
                  <a:schemeClr val="tx1"/>
                </a:solidFill>
                <a:latin typeface="Times New Roman" panose="02020603050405020304" pitchFamily="18" charset="0"/>
                <a:ea typeface="宋体" panose="02010600030101010101" pitchFamily="2" charset="-122"/>
              </a:rPr>
              <a:pPr eaLnBrk="1" hangingPunct="1"/>
              <a:t>160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24259" name="Rectangle 2">
            <a:extLst>
              <a:ext uri="{FF2B5EF4-FFF2-40B4-BE49-F238E27FC236}">
                <a16:creationId xmlns:a16="http://schemas.microsoft.com/office/drawing/2014/main" id="{7BE268F2-7032-474D-BC5C-CAFECE5EEC23}"/>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4.6 </a:t>
            </a:r>
            <a:r>
              <a:rPr lang="zh-CN" altLang="en-US">
                <a:latin typeface="黑体" panose="02010609060101010101" pitchFamily="49" charset="-122"/>
                <a:ea typeface="黑体" panose="02010609060101010101" pitchFamily="49" charset="-122"/>
              </a:rPr>
              <a:t>最小生成树</a:t>
            </a:r>
          </a:p>
        </p:txBody>
      </p:sp>
      <p:sp>
        <p:nvSpPr>
          <p:cNvPr id="224260" name="Rectangle 3">
            <a:extLst>
              <a:ext uri="{FF2B5EF4-FFF2-40B4-BE49-F238E27FC236}">
                <a16:creationId xmlns:a16="http://schemas.microsoft.com/office/drawing/2014/main" id="{4008DAEA-728F-47EA-915A-EB3A7D205571}"/>
              </a:ext>
            </a:extLst>
          </p:cNvPr>
          <p:cNvSpPr>
            <a:spLocks noGrp="1" noChangeArrowheads="1"/>
          </p:cNvSpPr>
          <p:nvPr>
            <p:ph type="body" idx="1"/>
          </p:nvPr>
        </p:nvSpPr>
        <p:spPr/>
        <p:txBody>
          <a:bodyPr/>
          <a:lstStyle/>
          <a:p>
            <a:pPr eaLnBrk="1" hangingPunct="1">
              <a:buFontTx/>
              <a:buNone/>
            </a:pPr>
            <a:r>
              <a:rPr lang="en-US" altLang="zh-CN" sz="2800" b="1">
                <a:solidFill>
                  <a:schemeClr val="accent2"/>
                </a:solidFill>
                <a:latin typeface="黑体" panose="02010609060101010101" pitchFamily="49" charset="-122"/>
                <a:ea typeface="黑体" panose="02010609060101010101" pitchFamily="49" charset="-122"/>
              </a:rPr>
              <a:t>2.Prim</a:t>
            </a:r>
            <a:r>
              <a:rPr lang="zh-CN" altLang="en-US" sz="2800" b="1">
                <a:solidFill>
                  <a:schemeClr val="accent2"/>
                </a:solidFill>
                <a:latin typeface="黑体" panose="02010609060101010101" pitchFamily="49" charset="-122"/>
                <a:ea typeface="黑体" panose="02010609060101010101" pitchFamily="49" charset="-122"/>
              </a:rPr>
              <a:t>算法</a:t>
            </a:r>
            <a:r>
              <a:rPr lang="zh-CN" altLang="en-US" sz="2800">
                <a:solidFill>
                  <a:schemeClr val="accent2"/>
                </a:solidFill>
                <a:latin typeface="黑体" panose="02010609060101010101" pitchFamily="49" charset="-122"/>
                <a:ea typeface="黑体" panose="02010609060101010101" pitchFamily="49" charset="-122"/>
              </a:rPr>
              <a:t> </a:t>
            </a:r>
          </a:p>
          <a:p>
            <a:pPr eaLnBrk="1" hangingPunct="1">
              <a:buFontTx/>
              <a:buNone/>
            </a:pPr>
            <a:r>
              <a:rPr lang="zh-CN" altLang="en-US" sz="2400">
                <a:latin typeface="楷体_GB2312" panose="02010609030101010101" pitchFamily="49" charset="-122"/>
                <a:ea typeface="楷体_GB2312" panose="02010609030101010101" pitchFamily="49" charset="-122"/>
              </a:rPr>
              <a:t>		设</a:t>
            </a:r>
            <a:r>
              <a:rPr lang="en-US" altLang="zh-CN" sz="2400">
                <a:latin typeface="楷体_GB2312" panose="02010609030101010101" pitchFamily="49" charset="-122"/>
                <a:ea typeface="楷体_GB2312" panose="02010609030101010101" pitchFamily="49" charset="-122"/>
              </a:rPr>
              <a:t>G=(V,E)</a:t>
            </a:r>
            <a:r>
              <a:rPr lang="zh-CN" altLang="en-US" sz="2400">
                <a:latin typeface="楷体_GB2312" panose="02010609030101010101" pitchFamily="49" charset="-122"/>
                <a:ea typeface="楷体_GB2312" panose="02010609030101010101" pitchFamily="49" charset="-122"/>
              </a:rPr>
              <a:t>是连通带权图，</a:t>
            </a:r>
            <a:r>
              <a:rPr lang="en-US" altLang="zh-CN" sz="2400">
                <a:latin typeface="楷体_GB2312" panose="02010609030101010101" pitchFamily="49" charset="-122"/>
                <a:ea typeface="楷体_GB2312" panose="02010609030101010101" pitchFamily="49" charset="-122"/>
              </a:rPr>
              <a:t>V={1,2,</a:t>
            </a:r>
            <a:r>
              <a:rPr lang="en-US" altLang="zh-CN" sz="2400">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,n}</a:t>
            </a:r>
            <a:r>
              <a:rPr lang="zh-CN" altLang="en-US" sz="2400">
                <a:latin typeface="楷体_GB2312" panose="02010609030101010101" pitchFamily="49" charset="-122"/>
                <a:ea typeface="楷体_GB2312" panose="02010609030101010101" pitchFamily="49" charset="-122"/>
              </a:rPr>
              <a:t>。</a:t>
            </a:r>
          </a:p>
          <a:p>
            <a:pPr eaLnBrk="1" hangingPunct="1">
              <a:buFontTx/>
              <a:buNone/>
            </a:pPr>
            <a:r>
              <a:rPr lang="zh-CN" altLang="en-US" sz="2400">
                <a:latin typeface="楷体_GB2312" panose="02010609030101010101" pitchFamily="49" charset="-122"/>
                <a:ea typeface="楷体_GB2312" panose="02010609030101010101" pitchFamily="49" charset="-122"/>
              </a:rPr>
              <a:t>		构造</a:t>
            </a:r>
            <a:r>
              <a:rPr lang="en-US" altLang="zh-CN" sz="2400">
                <a:latin typeface="楷体_GB2312" panose="02010609030101010101" pitchFamily="49" charset="-122"/>
                <a:ea typeface="楷体_GB2312" panose="02010609030101010101" pitchFamily="49" charset="-122"/>
              </a:rPr>
              <a:t>G</a:t>
            </a:r>
            <a:r>
              <a:rPr lang="zh-CN" altLang="en-US" sz="2400">
                <a:latin typeface="楷体_GB2312" panose="02010609030101010101" pitchFamily="49" charset="-122"/>
                <a:ea typeface="楷体_GB2312" panose="02010609030101010101" pitchFamily="49" charset="-122"/>
              </a:rPr>
              <a:t>的最小生成树的</a:t>
            </a:r>
            <a:r>
              <a:rPr lang="en-US" altLang="zh-CN" sz="2400">
                <a:latin typeface="楷体_GB2312" panose="02010609030101010101" pitchFamily="49" charset="-122"/>
                <a:ea typeface="楷体_GB2312" panose="02010609030101010101" pitchFamily="49" charset="-122"/>
              </a:rPr>
              <a:t>Prim</a:t>
            </a:r>
            <a:r>
              <a:rPr lang="zh-CN" altLang="en-US" sz="2400">
                <a:latin typeface="楷体_GB2312" panose="02010609030101010101" pitchFamily="49" charset="-122"/>
                <a:ea typeface="楷体_GB2312" panose="02010609030101010101" pitchFamily="49" charset="-122"/>
              </a:rPr>
              <a:t>算法的</a:t>
            </a:r>
            <a:r>
              <a:rPr lang="zh-CN" altLang="en-US" sz="2400" b="1">
                <a:solidFill>
                  <a:schemeClr val="accent2"/>
                </a:solidFill>
                <a:latin typeface="楷体_GB2312" panose="02010609030101010101" pitchFamily="49" charset="-122"/>
                <a:ea typeface="楷体_GB2312" panose="02010609030101010101" pitchFamily="49" charset="-122"/>
              </a:rPr>
              <a:t>基本思想</a:t>
            </a:r>
            <a:r>
              <a:rPr lang="zh-CN" altLang="en-US" sz="2400">
                <a:latin typeface="楷体_GB2312" panose="02010609030101010101" pitchFamily="49" charset="-122"/>
                <a:ea typeface="楷体_GB2312" panose="02010609030101010101" pitchFamily="49" charset="-122"/>
              </a:rPr>
              <a:t>是：首先置</a:t>
            </a:r>
            <a:r>
              <a:rPr lang="en-US" altLang="zh-CN" sz="2400">
                <a:latin typeface="楷体_GB2312" panose="02010609030101010101" pitchFamily="49" charset="-122"/>
                <a:ea typeface="楷体_GB2312" panose="02010609030101010101" pitchFamily="49" charset="-122"/>
              </a:rPr>
              <a:t>S={1}</a:t>
            </a:r>
            <a:r>
              <a:rPr lang="zh-CN" altLang="en-US" sz="2400">
                <a:latin typeface="楷体_GB2312" panose="02010609030101010101" pitchFamily="49" charset="-122"/>
                <a:ea typeface="楷体_GB2312" panose="02010609030101010101" pitchFamily="49" charset="-122"/>
              </a:rPr>
              <a:t>，然后，只要</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是</a:t>
            </a:r>
            <a:r>
              <a:rPr lang="en-US" altLang="zh-CN" sz="2400">
                <a:latin typeface="楷体_GB2312" panose="02010609030101010101" pitchFamily="49" charset="-122"/>
                <a:ea typeface="楷体_GB2312" panose="02010609030101010101" pitchFamily="49" charset="-122"/>
              </a:rPr>
              <a:t>V</a:t>
            </a:r>
            <a:r>
              <a:rPr lang="zh-CN" altLang="en-US" sz="2400">
                <a:latin typeface="楷体_GB2312" panose="02010609030101010101" pitchFamily="49" charset="-122"/>
                <a:ea typeface="楷体_GB2312" panose="02010609030101010101" pitchFamily="49" charset="-122"/>
              </a:rPr>
              <a:t>的真子集，就作如下的</a:t>
            </a:r>
            <a:r>
              <a:rPr lang="zh-CN" altLang="en-US" sz="2400" b="1">
                <a:solidFill>
                  <a:schemeClr val="accent2"/>
                </a:solidFill>
                <a:latin typeface="楷体_GB2312" panose="02010609030101010101" pitchFamily="49" charset="-122"/>
                <a:ea typeface="楷体_GB2312" panose="02010609030101010101" pitchFamily="49" charset="-122"/>
              </a:rPr>
              <a:t>贪心选择</a:t>
            </a:r>
            <a:r>
              <a:rPr lang="zh-CN" altLang="en-US" sz="2400">
                <a:solidFill>
                  <a:schemeClr val="accent2"/>
                </a:solidFill>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选取满足条件</a:t>
            </a:r>
            <a:r>
              <a:rPr lang="en-US" altLang="zh-CN" sz="2400">
                <a:latin typeface="楷体_GB2312" panose="02010609030101010101" pitchFamily="49" charset="-122"/>
                <a:ea typeface="楷体_GB2312" panose="02010609030101010101" pitchFamily="49" charset="-122"/>
              </a:rPr>
              <a:t>i</a:t>
            </a:r>
            <a:r>
              <a:rPr lang="en-US" altLang="zh-CN" sz="2400">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j</a:t>
            </a:r>
            <a:r>
              <a:rPr lang="en-US" altLang="zh-CN" sz="2400">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latin typeface="楷体_GB2312" panose="02010609030101010101" pitchFamily="49" charset="-122"/>
                <a:ea typeface="楷体_GB2312" panose="02010609030101010101" pitchFamily="49" charset="-122"/>
              </a:rPr>
              <a:t>V-S</a:t>
            </a:r>
            <a:r>
              <a:rPr lang="zh-CN" altLang="en-US" sz="2400">
                <a:latin typeface="楷体_GB2312" panose="02010609030101010101" pitchFamily="49" charset="-122"/>
                <a:ea typeface="楷体_GB2312" panose="02010609030101010101" pitchFamily="49" charset="-122"/>
              </a:rPr>
              <a:t>，且</a:t>
            </a:r>
            <a:r>
              <a:rPr lang="en-US" altLang="zh-CN" sz="2400">
                <a:latin typeface="楷体_GB2312" panose="02010609030101010101" pitchFamily="49" charset="-122"/>
                <a:ea typeface="楷体_GB2312" panose="02010609030101010101" pitchFamily="49" charset="-122"/>
              </a:rPr>
              <a:t>c[i][j]</a:t>
            </a:r>
            <a:r>
              <a:rPr lang="zh-CN" altLang="en-US" sz="2400">
                <a:latin typeface="楷体_GB2312" panose="02010609030101010101" pitchFamily="49" charset="-122"/>
                <a:ea typeface="楷体_GB2312" panose="02010609030101010101" pitchFamily="49" charset="-122"/>
              </a:rPr>
              <a:t>最小的边，将顶点</a:t>
            </a:r>
            <a:r>
              <a:rPr lang="en-US" altLang="zh-CN" sz="2400">
                <a:latin typeface="楷体_GB2312" panose="02010609030101010101" pitchFamily="49" charset="-122"/>
                <a:ea typeface="楷体_GB2312" panose="02010609030101010101" pitchFamily="49" charset="-122"/>
              </a:rPr>
              <a:t>j</a:t>
            </a:r>
            <a:r>
              <a:rPr lang="zh-CN" altLang="en-US" sz="2400">
                <a:latin typeface="楷体_GB2312" panose="02010609030101010101" pitchFamily="49" charset="-122"/>
                <a:ea typeface="楷体_GB2312" panose="02010609030101010101" pitchFamily="49" charset="-122"/>
              </a:rPr>
              <a:t>添加到</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中。这个过程一直进行到</a:t>
            </a:r>
            <a:r>
              <a:rPr lang="en-US" altLang="zh-CN" sz="2400">
                <a:latin typeface="楷体_GB2312" panose="02010609030101010101" pitchFamily="49" charset="-122"/>
                <a:ea typeface="楷体_GB2312" panose="02010609030101010101" pitchFamily="49" charset="-122"/>
              </a:rPr>
              <a:t>S=V</a:t>
            </a:r>
            <a:r>
              <a:rPr lang="zh-CN" altLang="en-US" sz="2400">
                <a:latin typeface="楷体_GB2312" panose="02010609030101010101" pitchFamily="49" charset="-122"/>
                <a:ea typeface="楷体_GB2312" panose="02010609030101010101" pitchFamily="49" charset="-122"/>
              </a:rPr>
              <a:t>时为止。</a:t>
            </a:r>
          </a:p>
          <a:p>
            <a:pPr eaLnBrk="1" hangingPunct="1">
              <a:buFontTx/>
              <a:buNone/>
            </a:pPr>
            <a:r>
              <a:rPr lang="zh-CN" altLang="en-US" sz="2400">
                <a:latin typeface="楷体_GB2312" panose="02010609030101010101" pitchFamily="49" charset="-122"/>
                <a:ea typeface="楷体_GB2312" panose="02010609030101010101" pitchFamily="49" charset="-122"/>
              </a:rPr>
              <a:t>		在这个过程中选取到的所有边恰好构成</a:t>
            </a:r>
            <a:r>
              <a:rPr lang="en-US" altLang="zh-CN" sz="2400">
                <a:latin typeface="楷体_GB2312" panose="02010609030101010101" pitchFamily="49" charset="-122"/>
                <a:ea typeface="楷体_GB2312" panose="02010609030101010101" pitchFamily="49" charset="-122"/>
              </a:rPr>
              <a:t>G</a:t>
            </a:r>
            <a:r>
              <a:rPr lang="zh-CN" altLang="en-US" sz="2400">
                <a:latin typeface="楷体_GB2312" panose="02010609030101010101" pitchFamily="49" charset="-122"/>
                <a:ea typeface="楷体_GB2312" panose="02010609030101010101" pitchFamily="49" charset="-122"/>
              </a:rPr>
              <a:t>的一棵</a:t>
            </a:r>
            <a:r>
              <a:rPr lang="zh-CN" altLang="en-US" sz="2400" b="1">
                <a:solidFill>
                  <a:schemeClr val="accent2"/>
                </a:solidFill>
                <a:latin typeface="楷体_GB2312" panose="02010609030101010101" pitchFamily="49" charset="-122"/>
                <a:ea typeface="楷体_GB2312" panose="02010609030101010101" pitchFamily="49" charset="-122"/>
              </a:rPr>
              <a:t>最小生成树</a:t>
            </a:r>
            <a:r>
              <a:rPr lang="zh-CN" altLang="en-US" sz="2400">
                <a:latin typeface="楷体_GB2312" panose="02010609030101010101" pitchFamily="49" charset="-122"/>
                <a:ea typeface="楷体_GB2312" panose="02010609030101010101" pitchFamily="49" charset="-122"/>
              </a:rPr>
              <a:t>。 </a:t>
            </a:r>
          </a:p>
        </p:txBody>
      </p:sp>
    </p:spTree>
  </p:cSld>
  <p:clrMapOvr>
    <a:masterClrMapping/>
  </p:clrMapOvr>
  <p:transition>
    <p:random/>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a:extLst>
              <a:ext uri="{FF2B5EF4-FFF2-40B4-BE49-F238E27FC236}">
                <a16:creationId xmlns:a16="http://schemas.microsoft.com/office/drawing/2014/main" id="{47E41D2D-610F-4E17-8FAA-D69EC3684157}"/>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B2E25DBB-0FF3-4BED-8E1C-6FD347A330AC}" type="slidenum">
              <a:rPr lang="zh-CN" altLang="en-US">
                <a:solidFill>
                  <a:schemeClr val="tx1"/>
                </a:solidFill>
                <a:latin typeface="Times New Roman" panose="02020603050405020304" pitchFamily="18" charset="0"/>
                <a:ea typeface="宋体" panose="02010600030101010101" pitchFamily="2" charset="-122"/>
              </a:rPr>
              <a:pPr eaLnBrk="1" hangingPunct="1"/>
              <a:t>161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25283" name="Rectangle 2">
            <a:extLst>
              <a:ext uri="{FF2B5EF4-FFF2-40B4-BE49-F238E27FC236}">
                <a16:creationId xmlns:a16="http://schemas.microsoft.com/office/drawing/2014/main" id="{EBA8D3F4-32EF-40BE-BBAB-E63362D555D2}"/>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4.6 </a:t>
            </a:r>
            <a:r>
              <a:rPr lang="zh-CN" altLang="en-US">
                <a:latin typeface="黑体" panose="02010609060101010101" pitchFamily="49" charset="-122"/>
                <a:ea typeface="黑体" panose="02010609060101010101" pitchFamily="49" charset="-122"/>
              </a:rPr>
              <a:t>最小生成树</a:t>
            </a:r>
          </a:p>
        </p:txBody>
      </p:sp>
      <p:sp>
        <p:nvSpPr>
          <p:cNvPr id="225284" name="Rectangle 3">
            <a:extLst>
              <a:ext uri="{FF2B5EF4-FFF2-40B4-BE49-F238E27FC236}">
                <a16:creationId xmlns:a16="http://schemas.microsoft.com/office/drawing/2014/main" id="{4120C322-D9A7-490E-B348-CD4AD68B8361}"/>
              </a:ext>
            </a:extLst>
          </p:cNvPr>
          <p:cNvSpPr>
            <a:spLocks noGrp="1" noChangeArrowheads="1"/>
          </p:cNvSpPr>
          <p:nvPr>
            <p:ph type="body" sz="half" idx="1"/>
          </p:nvPr>
        </p:nvSpPr>
        <p:spPr>
          <a:xfrm>
            <a:off x="395288" y="1989138"/>
            <a:ext cx="4105275" cy="4114800"/>
          </a:xfrm>
        </p:spPr>
        <p:txBody>
          <a:bodyPr/>
          <a:lstStyle/>
          <a:p>
            <a:pPr eaLnBrk="1" hangingPunct="1">
              <a:buFontTx/>
              <a:buNone/>
            </a:pPr>
            <a:r>
              <a:rPr lang="zh-CN" altLang="en-US" sz="2400">
                <a:latin typeface="楷体_GB2312" panose="02010609030101010101" pitchFamily="49" charset="-122"/>
                <a:ea typeface="楷体_GB2312" panose="02010609030101010101" pitchFamily="49" charset="-122"/>
              </a:rPr>
              <a:t>		利用最小生成树性质和数学归纳法容易证明，上述算法中的</a:t>
            </a:r>
            <a:r>
              <a:rPr lang="zh-CN" altLang="en-US" sz="2400" b="1">
                <a:solidFill>
                  <a:schemeClr val="accent2"/>
                </a:solidFill>
                <a:latin typeface="楷体_GB2312" panose="02010609030101010101" pitchFamily="49" charset="-122"/>
                <a:ea typeface="楷体_GB2312" panose="02010609030101010101" pitchFamily="49" charset="-122"/>
              </a:rPr>
              <a:t>边集合</a:t>
            </a:r>
            <a:r>
              <a:rPr lang="en-US" altLang="zh-CN" sz="2400" b="1">
                <a:solidFill>
                  <a:schemeClr val="accent2"/>
                </a:solidFill>
                <a:latin typeface="楷体_GB2312" panose="02010609030101010101" pitchFamily="49" charset="-122"/>
                <a:ea typeface="楷体_GB2312" panose="02010609030101010101" pitchFamily="49" charset="-122"/>
              </a:rPr>
              <a:t>T</a:t>
            </a:r>
            <a:r>
              <a:rPr lang="zh-CN" altLang="en-US" sz="2400" b="1">
                <a:solidFill>
                  <a:schemeClr val="accent2"/>
                </a:solidFill>
                <a:latin typeface="楷体_GB2312" panose="02010609030101010101" pitchFamily="49" charset="-122"/>
                <a:ea typeface="楷体_GB2312" panose="02010609030101010101" pitchFamily="49" charset="-122"/>
              </a:rPr>
              <a:t>始终包含</a:t>
            </a:r>
            <a:r>
              <a:rPr lang="en-US" altLang="zh-CN" sz="2400" b="1">
                <a:solidFill>
                  <a:schemeClr val="accent2"/>
                </a:solidFill>
                <a:latin typeface="楷体_GB2312" panose="02010609030101010101" pitchFamily="49" charset="-122"/>
                <a:ea typeface="楷体_GB2312" panose="02010609030101010101" pitchFamily="49" charset="-122"/>
              </a:rPr>
              <a:t>G</a:t>
            </a:r>
            <a:r>
              <a:rPr lang="zh-CN" altLang="en-US" sz="2400" b="1">
                <a:solidFill>
                  <a:schemeClr val="accent2"/>
                </a:solidFill>
                <a:latin typeface="楷体_GB2312" panose="02010609030101010101" pitchFamily="49" charset="-122"/>
                <a:ea typeface="楷体_GB2312" panose="02010609030101010101" pitchFamily="49" charset="-122"/>
              </a:rPr>
              <a:t>的某棵最小生成树中的边</a:t>
            </a:r>
            <a:r>
              <a:rPr lang="zh-CN" altLang="en-US" sz="2400">
                <a:latin typeface="楷体_GB2312" panose="02010609030101010101" pitchFamily="49" charset="-122"/>
                <a:ea typeface="楷体_GB2312" panose="02010609030101010101" pitchFamily="49" charset="-122"/>
              </a:rPr>
              <a:t>。因此，在算法结束时，</a:t>
            </a:r>
            <a:r>
              <a:rPr lang="en-US" altLang="zh-CN" sz="2400">
                <a:latin typeface="楷体_GB2312" panose="02010609030101010101" pitchFamily="49" charset="-122"/>
                <a:ea typeface="楷体_GB2312" panose="02010609030101010101" pitchFamily="49" charset="-122"/>
              </a:rPr>
              <a:t>T</a:t>
            </a:r>
            <a:r>
              <a:rPr lang="zh-CN" altLang="en-US" sz="2400">
                <a:latin typeface="楷体_GB2312" panose="02010609030101010101" pitchFamily="49" charset="-122"/>
                <a:ea typeface="楷体_GB2312" panose="02010609030101010101" pitchFamily="49" charset="-122"/>
              </a:rPr>
              <a:t>中的所有边构成</a:t>
            </a:r>
            <a:r>
              <a:rPr lang="en-US" altLang="zh-CN" sz="2400">
                <a:latin typeface="楷体_GB2312" panose="02010609030101010101" pitchFamily="49" charset="-122"/>
                <a:ea typeface="楷体_GB2312" panose="02010609030101010101" pitchFamily="49" charset="-122"/>
              </a:rPr>
              <a:t>G</a:t>
            </a:r>
            <a:r>
              <a:rPr lang="zh-CN" altLang="en-US" sz="2400">
                <a:latin typeface="楷体_GB2312" panose="02010609030101010101" pitchFamily="49" charset="-122"/>
                <a:ea typeface="楷体_GB2312" panose="02010609030101010101" pitchFamily="49" charset="-122"/>
              </a:rPr>
              <a:t>的一棵最小生成树。</a:t>
            </a:r>
            <a:r>
              <a:rPr lang="zh-CN" altLang="en-US" sz="2400"/>
              <a:t> </a:t>
            </a:r>
          </a:p>
          <a:p>
            <a:pPr eaLnBrk="1" hangingPunct="1">
              <a:buFontTx/>
              <a:buNone/>
            </a:pPr>
            <a:r>
              <a:rPr lang="zh-CN" altLang="en-US" sz="2400"/>
              <a:t>		</a:t>
            </a:r>
            <a:r>
              <a:rPr lang="zh-CN" altLang="en-US" sz="2400" b="1">
                <a:solidFill>
                  <a:schemeClr val="accent2"/>
                </a:solidFill>
                <a:latin typeface="楷体_GB2312" panose="02010609030101010101" pitchFamily="49" charset="-122"/>
                <a:ea typeface="楷体_GB2312" panose="02010609030101010101" pitchFamily="49" charset="-122"/>
              </a:rPr>
              <a:t>例如</a:t>
            </a:r>
            <a:r>
              <a:rPr lang="zh-CN" altLang="en-US" sz="2400">
                <a:latin typeface="楷体_GB2312" panose="02010609030101010101" pitchFamily="49" charset="-122"/>
                <a:ea typeface="楷体_GB2312" panose="02010609030101010101" pitchFamily="49" charset="-122"/>
              </a:rPr>
              <a:t>，对于右图中的带权图，按</a:t>
            </a:r>
            <a:r>
              <a:rPr lang="en-US" altLang="zh-CN" sz="2400" b="1">
                <a:solidFill>
                  <a:schemeClr val="accent2"/>
                </a:solidFill>
                <a:latin typeface="楷体_GB2312" panose="02010609030101010101" pitchFamily="49" charset="-122"/>
                <a:ea typeface="楷体_GB2312" panose="02010609030101010101" pitchFamily="49" charset="-122"/>
              </a:rPr>
              <a:t>Prim</a:t>
            </a:r>
            <a:r>
              <a:rPr lang="zh-CN" altLang="en-US" sz="2400" b="1">
                <a:solidFill>
                  <a:schemeClr val="accent2"/>
                </a:solidFill>
                <a:latin typeface="楷体_GB2312" panose="02010609030101010101" pitchFamily="49" charset="-122"/>
                <a:ea typeface="楷体_GB2312" panose="02010609030101010101" pitchFamily="49" charset="-122"/>
              </a:rPr>
              <a:t>算法</a:t>
            </a:r>
            <a:r>
              <a:rPr lang="zh-CN" altLang="en-US" sz="2400">
                <a:latin typeface="楷体_GB2312" panose="02010609030101010101" pitchFamily="49" charset="-122"/>
                <a:ea typeface="楷体_GB2312" panose="02010609030101010101" pitchFamily="49" charset="-122"/>
              </a:rPr>
              <a:t>选取边的过程如下页图所示。</a:t>
            </a:r>
          </a:p>
        </p:txBody>
      </p:sp>
      <p:pic>
        <p:nvPicPr>
          <p:cNvPr id="225285" name="Picture 4" descr="t48">
            <a:extLst>
              <a:ext uri="{FF2B5EF4-FFF2-40B4-BE49-F238E27FC236}">
                <a16:creationId xmlns:a16="http://schemas.microsoft.com/office/drawing/2014/main" id="{612D77B8-1CE0-4509-923E-AE9C328D350C}"/>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716463" y="2205038"/>
            <a:ext cx="3736975" cy="3219450"/>
          </a:xfrm>
          <a:noFill/>
        </p:spPr>
      </p:pic>
    </p:spTree>
  </p:cSld>
  <p:clrMapOvr>
    <a:masterClrMapping/>
  </p:clrMapOvr>
  <p:transition>
    <p:random/>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7A4CA6F1-CE40-4DD9-A30F-90E62E4B3230}"/>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1B426CC3-179E-4DD6-A1E4-F0D046101E1D}" type="slidenum">
              <a:rPr lang="zh-CN" altLang="en-US">
                <a:solidFill>
                  <a:schemeClr val="tx1"/>
                </a:solidFill>
                <a:latin typeface="Times New Roman" panose="02020603050405020304" pitchFamily="18" charset="0"/>
                <a:ea typeface="宋体" panose="02010600030101010101" pitchFamily="2" charset="-122"/>
              </a:rPr>
              <a:pPr eaLnBrk="1" hangingPunct="1"/>
              <a:t>162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26307" name="Rectangle 2">
            <a:extLst>
              <a:ext uri="{FF2B5EF4-FFF2-40B4-BE49-F238E27FC236}">
                <a16:creationId xmlns:a16="http://schemas.microsoft.com/office/drawing/2014/main" id="{BA19E0FF-7519-4C9D-8A66-D63830D7EABD}"/>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4.6 </a:t>
            </a:r>
            <a:r>
              <a:rPr lang="zh-CN" altLang="en-US">
                <a:latin typeface="黑体" panose="02010609060101010101" pitchFamily="49" charset="-122"/>
                <a:ea typeface="黑体" panose="02010609060101010101" pitchFamily="49" charset="-122"/>
              </a:rPr>
              <a:t>最小生成树</a:t>
            </a:r>
          </a:p>
        </p:txBody>
      </p:sp>
      <p:pic>
        <p:nvPicPr>
          <p:cNvPr id="226308" name="Picture 3" descr="t49">
            <a:extLst>
              <a:ext uri="{FF2B5EF4-FFF2-40B4-BE49-F238E27FC236}">
                <a16:creationId xmlns:a16="http://schemas.microsoft.com/office/drawing/2014/main" id="{68870386-9C6E-4062-8A27-585B09DFAAC9}"/>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87450" y="1717675"/>
            <a:ext cx="6408738" cy="4303713"/>
          </a:xfrm>
          <a:noFill/>
        </p:spPr>
      </p:pic>
    </p:spTree>
  </p:cSld>
  <p:clrMapOvr>
    <a:masterClrMapping/>
  </p:clrMapOvr>
  <p:transition>
    <p:random/>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5C297C94-919E-4FF3-B35A-7D4771AD960F}"/>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10BD261E-F273-450E-B717-EC1DA10E0323}" type="slidenum">
              <a:rPr lang="zh-CN" altLang="en-US">
                <a:solidFill>
                  <a:schemeClr val="tx1"/>
                </a:solidFill>
                <a:latin typeface="Times New Roman" panose="02020603050405020304" pitchFamily="18" charset="0"/>
                <a:ea typeface="宋体" panose="02010600030101010101" pitchFamily="2" charset="-122"/>
              </a:rPr>
              <a:pPr eaLnBrk="1" hangingPunct="1"/>
              <a:t>163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1204" name="Rectangle 2">
            <a:extLst>
              <a:ext uri="{FF2B5EF4-FFF2-40B4-BE49-F238E27FC236}">
                <a16:creationId xmlns:a16="http://schemas.microsoft.com/office/drawing/2014/main" id="{ADCDA03D-0A6C-4ED8-A24F-E10F3B9D5858}"/>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4.6 </a:t>
            </a:r>
            <a:r>
              <a:rPr lang="zh-CN" altLang="en-US">
                <a:latin typeface="黑体" panose="02010609060101010101" pitchFamily="49" charset="-122"/>
                <a:ea typeface="黑体" panose="02010609060101010101" pitchFamily="49" charset="-122"/>
              </a:rPr>
              <a:t>最小生成树</a:t>
            </a:r>
          </a:p>
        </p:txBody>
      </p:sp>
      <p:sp>
        <p:nvSpPr>
          <p:cNvPr id="51205" name="Rectangle 3">
            <a:extLst>
              <a:ext uri="{FF2B5EF4-FFF2-40B4-BE49-F238E27FC236}">
                <a16:creationId xmlns:a16="http://schemas.microsoft.com/office/drawing/2014/main" id="{1D563234-DF1D-4215-A56B-42BA33C22460}"/>
              </a:ext>
            </a:extLst>
          </p:cNvPr>
          <p:cNvSpPr>
            <a:spLocks noGrp="1" noChangeArrowheads="1"/>
          </p:cNvSpPr>
          <p:nvPr>
            <p:ph type="body" idx="1"/>
          </p:nvPr>
        </p:nvSpPr>
        <p:spPr>
          <a:xfrm>
            <a:off x="539750" y="1989138"/>
            <a:ext cx="8064500" cy="4114800"/>
          </a:xfrm>
        </p:spPr>
        <p:txBody>
          <a:bodyPr/>
          <a:lstStyle/>
          <a:p>
            <a:pPr eaLnBrk="1" hangingPunct="1">
              <a:buFontTx/>
              <a:buNone/>
            </a:pPr>
            <a:r>
              <a:rPr lang="zh-CN" altLang="en-US" sz="2400">
                <a:latin typeface="楷体_GB2312" panose="02010609030101010101" pitchFamily="49" charset="-122"/>
                <a:ea typeface="楷体_GB2312" panose="02010609030101010101" pitchFamily="49" charset="-122"/>
              </a:rPr>
              <a:t>		在上述</a:t>
            </a:r>
            <a:r>
              <a:rPr lang="en-US" altLang="zh-CN" sz="2400">
                <a:latin typeface="楷体_GB2312" panose="02010609030101010101" pitchFamily="49" charset="-122"/>
                <a:ea typeface="楷体_GB2312" panose="02010609030101010101" pitchFamily="49" charset="-122"/>
              </a:rPr>
              <a:t>Prim</a:t>
            </a:r>
            <a:r>
              <a:rPr lang="zh-CN" altLang="en-US" sz="2400">
                <a:latin typeface="楷体_GB2312" panose="02010609030101010101" pitchFamily="49" charset="-122"/>
                <a:ea typeface="楷体_GB2312" panose="02010609030101010101" pitchFamily="49" charset="-122"/>
              </a:rPr>
              <a:t>算法中，还应当考虑</a:t>
            </a:r>
            <a:r>
              <a:rPr lang="zh-CN" altLang="en-US" sz="2400" b="1">
                <a:solidFill>
                  <a:schemeClr val="accent2"/>
                </a:solidFill>
                <a:latin typeface="楷体_GB2312" panose="02010609030101010101" pitchFamily="49" charset="-122"/>
                <a:ea typeface="楷体_GB2312" panose="02010609030101010101" pitchFamily="49" charset="-122"/>
              </a:rPr>
              <a:t>如何有效地找出满足条件</a:t>
            </a:r>
            <a:r>
              <a:rPr lang="en-US" altLang="zh-CN" sz="2400" b="1">
                <a:solidFill>
                  <a:schemeClr val="accent2"/>
                </a:solidFill>
                <a:latin typeface="楷体_GB2312" panose="02010609030101010101" pitchFamily="49" charset="-122"/>
                <a:ea typeface="楷体_GB2312" panose="02010609030101010101" pitchFamily="49" charset="-122"/>
              </a:rPr>
              <a:t>i</a:t>
            </a:r>
            <a:r>
              <a:rPr lang="en-US" altLang="zh-CN" sz="2400" b="1">
                <a:solidFill>
                  <a:schemeClr val="accent2"/>
                </a:solidFill>
                <a:latin typeface="楷体_GB2312" panose="02010609030101010101" pitchFamily="49" charset="-122"/>
                <a:ea typeface="楷体_GB2312" panose="02010609030101010101" pitchFamily="49" charset="-122"/>
                <a:sym typeface="Symbol" panose="05050102010706020507" pitchFamily="18" charset="2"/>
              </a:rPr>
              <a:t></a:t>
            </a:r>
            <a:r>
              <a:rPr lang="en-US" altLang="zh-CN" sz="2400" b="1">
                <a:solidFill>
                  <a:schemeClr val="accent2"/>
                </a:solidFill>
                <a:latin typeface="楷体_GB2312" panose="02010609030101010101" pitchFamily="49" charset="-122"/>
                <a:ea typeface="楷体_GB2312" panose="02010609030101010101" pitchFamily="49" charset="-122"/>
              </a:rPr>
              <a:t>S,j</a:t>
            </a:r>
            <a:r>
              <a:rPr lang="en-US" altLang="zh-CN" sz="2400" b="1">
                <a:solidFill>
                  <a:schemeClr val="accent2"/>
                </a:solidFill>
                <a:latin typeface="楷体_GB2312" panose="02010609030101010101" pitchFamily="49" charset="-122"/>
                <a:ea typeface="楷体_GB2312" panose="02010609030101010101" pitchFamily="49" charset="-122"/>
                <a:sym typeface="Symbol" panose="05050102010706020507" pitchFamily="18" charset="2"/>
              </a:rPr>
              <a:t></a:t>
            </a:r>
            <a:r>
              <a:rPr lang="en-US" altLang="zh-CN" sz="2400" b="1">
                <a:solidFill>
                  <a:schemeClr val="accent2"/>
                </a:solidFill>
                <a:latin typeface="楷体_GB2312" panose="02010609030101010101" pitchFamily="49" charset="-122"/>
                <a:ea typeface="楷体_GB2312" panose="02010609030101010101" pitchFamily="49" charset="-122"/>
              </a:rPr>
              <a:t>V-S</a:t>
            </a:r>
            <a:r>
              <a:rPr lang="zh-CN" altLang="en-US" sz="2400" b="1">
                <a:solidFill>
                  <a:schemeClr val="accent2"/>
                </a:solidFill>
                <a:latin typeface="楷体_GB2312" panose="02010609030101010101" pitchFamily="49" charset="-122"/>
                <a:ea typeface="楷体_GB2312" panose="02010609030101010101" pitchFamily="49" charset="-122"/>
              </a:rPr>
              <a:t>，且权</a:t>
            </a:r>
            <a:r>
              <a:rPr lang="en-US" altLang="zh-CN" sz="2400" b="1">
                <a:solidFill>
                  <a:schemeClr val="accent2"/>
                </a:solidFill>
                <a:latin typeface="楷体_GB2312" panose="02010609030101010101" pitchFamily="49" charset="-122"/>
                <a:ea typeface="楷体_GB2312" panose="02010609030101010101" pitchFamily="49" charset="-122"/>
              </a:rPr>
              <a:t>c[i][j]</a:t>
            </a:r>
            <a:r>
              <a:rPr lang="zh-CN" altLang="en-US" sz="2400" b="1">
                <a:solidFill>
                  <a:schemeClr val="accent2"/>
                </a:solidFill>
                <a:latin typeface="楷体_GB2312" panose="02010609030101010101" pitchFamily="49" charset="-122"/>
                <a:ea typeface="楷体_GB2312" panose="02010609030101010101" pitchFamily="49" charset="-122"/>
              </a:rPr>
              <a:t>最小的边</a:t>
            </a:r>
            <a:r>
              <a:rPr lang="en-US" altLang="zh-CN" sz="2400" b="1">
                <a:solidFill>
                  <a:schemeClr val="accent2"/>
                </a:solidFill>
                <a:latin typeface="楷体_GB2312" panose="02010609030101010101" pitchFamily="49" charset="-122"/>
                <a:ea typeface="楷体_GB2312" panose="02010609030101010101" pitchFamily="49" charset="-122"/>
              </a:rPr>
              <a:t>(i,j)</a:t>
            </a:r>
            <a:r>
              <a:rPr lang="zh-CN" altLang="en-US" sz="2400">
                <a:latin typeface="楷体_GB2312" panose="02010609030101010101" pitchFamily="49" charset="-122"/>
                <a:ea typeface="楷体_GB2312" panose="02010609030101010101" pitchFamily="49" charset="-122"/>
              </a:rPr>
              <a:t>。实现这个目的的较简单的办法是设置</a:t>
            </a:r>
            <a:r>
              <a:rPr lang="en-US" altLang="zh-CN" sz="2400">
                <a:latin typeface="楷体_GB2312" panose="02010609030101010101" pitchFamily="49" charset="-122"/>
                <a:ea typeface="楷体_GB2312" panose="02010609030101010101" pitchFamily="49" charset="-122"/>
              </a:rPr>
              <a:t>2</a:t>
            </a:r>
            <a:r>
              <a:rPr lang="zh-CN" altLang="en-US" sz="2400">
                <a:latin typeface="楷体_GB2312" panose="02010609030101010101" pitchFamily="49" charset="-122"/>
                <a:ea typeface="楷体_GB2312" panose="02010609030101010101" pitchFamily="49" charset="-122"/>
              </a:rPr>
              <a:t>个数组</a:t>
            </a:r>
            <a:r>
              <a:rPr lang="en-US" altLang="zh-CN" sz="2400">
                <a:latin typeface="楷体_GB2312" panose="02010609030101010101" pitchFamily="49" charset="-122"/>
                <a:ea typeface="楷体_GB2312" panose="02010609030101010101" pitchFamily="49" charset="-122"/>
              </a:rPr>
              <a:t>closest</a:t>
            </a:r>
            <a:r>
              <a:rPr lang="zh-CN" altLang="en-US" sz="2400">
                <a:latin typeface="楷体_GB2312" panose="02010609030101010101" pitchFamily="49" charset="-122"/>
                <a:ea typeface="楷体_GB2312" panose="02010609030101010101" pitchFamily="49" charset="-122"/>
              </a:rPr>
              <a:t>和</a:t>
            </a:r>
            <a:r>
              <a:rPr lang="en-US" altLang="zh-CN" sz="2400">
                <a:latin typeface="楷体_GB2312" panose="02010609030101010101" pitchFamily="49" charset="-122"/>
                <a:ea typeface="楷体_GB2312" panose="02010609030101010101" pitchFamily="49" charset="-122"/>
              </a:rPr>
              <a:t>lowcost</a:t>
            </a:r>
            <a:r>
              <a:rPr lang="zh-CN" altLang="en-US" sz="2400">
                <a:latin typeface="楷体_GB2312" panose="02010609030101010101" pitchFamily="49" charset="-122"/>
                <a:ea typeface="楷体_GB2312" panose="02010609030101010101" pitchFamily="49" charset="-122"/>
              </a:rPr>
              <a:t>。</a:t>
            </a:r>
          </a:p>
          <a:p>
            <a:pPr eaLnBrk="1" hangingPunct="1">
              <a:buFontTx/>
              <a:buNone/>
            </a:pPr>
            <a:r>
              <a:rPr lang="zh-CN" altLang="en-US" sz="2400">
                <a:latin typeface="楷体_GB2312" panose="02010609030101010101" pitchFamily="49" charset="-122"/>
                <a:ea typeface="楷体_GB2312" panose="02010609030101010101" pitchFamily="49" charset="-122"/>
              </a:rPr>
              <a:t>		在</a:t>
            </a:r>
            <a:r>
              <a:rPr lang="en-US" altLang="zh-CN" sz="2400">
                <a:latin typeface="楷体_GB2312" panose="02010609030101010101" pitchFamily="49" charset="-122"/>
                <a:ea typeface="楷体_GB2312" panose="02010609030101010101" pitchFamily="49" charset="-122"/>
              </a:rPr>
              <a:t>Prim</a:t>
            </a:r>
            <a:r>
              <a:rPr lang="zh-CN" altLang="en-US" sz="2400">
                <a:latin typeface="楷体_GB2312" panose="02010609030101010101" pitchFamily="49" charset="-122"/>
                <a:ea typeface="楷体_GB2312" panose="02010609030101010101" pitchFamily="49" charset="-122"/>
              </a:rPr>
              <a:t>算法执行过程中，先找出</a:t>
            </a:r>
            <a:r>
              <a:rPr lang="en-US" altLang="zh-CN" sz="2400">
                <a:latin typeface="楷体_GB2312" panose="02010609030101010101" pitchFamily="49" charset="-122"/>
                <a:ea typeface="楷体_GB2312" panose="02010609030101010101" pitchFamily="49" charset="-122"/>
              </a:rPr>
              <a:t>V-S</a:t>
            </a:r>
            <a:r>
              <a:rPr lang="zh-CN" altLang="en-US" sz="2400">
                <a:latin typeface="楷体_GB2312" panose="02010609030101010101" pitchFamily="49" charset="-122"/>
                <a:ea typeface="楷体_GB2312" panose="02010609030101010101" pitchFamily="49" charset="-122"/>
              </a:rPr>
              <a:t>中使</a:t>
            </a:r>
            <a:r>
              <a:rPr lang="en-US" altLang="zh-CN" sz="2400">
                <a:latin typeface="楷体_GB2312" panose="02010609030101010101" pitchFamily="49" charset="-122"/>
                <a:ea typeface="楷体_GB2312" panose="02010609030101010101" pitchFamily="49" charset="-122"/>
              </a:rPr>
              <a:t>lowcost</a:t>
            </a:r>
            <a:r>
              <a:rPr lang="zh-CN" altLang="en-US" sz="2400">
                <a:latin typeface="楷体_GB2312" panose="02010609030101010101" pitchFamily="49" charset="-122"/>
                <a:ea typeface="楷体_GB2312" panose="02010609030101010101" pitchFamily="49" charset="-122"/>
              </a:rPr>
              <a:t>值最小的顶点</a:t>
            </a:r>
            <a:r>
              <a:rPr lang="en-US" altLang="zh-CN" sz="2400">
                <a:latin typeface="楷体_GB2312" panose="02010609030101010101" pitchFamily="49" charset="-122"/>
                <a:ea typeface="楷体_GB2312" panose="02010609030101010101" pitchFamily="49" charset="-122"/>
              </a:rPr>
              <a:t>j</a:t>
            </a:r>
            <a:r>
              <a:rPr lang="zh-CN" altLang="en-US" sz="2400">
                <a:latin typeface="楷体_GB2312" panose="02010609030101010101" pitchFamily="49" charset="-122"/>
                <a:ea typeface="楷体_GB2312" panose="02010609030101010101" pitchFamily="49" charset="-122"/>
              </a:rPr>
              <a:t>，然后根据数组</a:t>
            </a:r>
            <a:r>
              <a:rPr lang="en-US" altLang="zh-CN" sz="2400">
                <a:latin typeface="楷体_GB2312" panose="02010609030101010101" pitchFamily="49" charset="-122"/>
                <a:ea typeface="楷体_GB2312" panose="02010609030101010101" pitchFamily="49" charset="-122"/>
              </a:rPr>
              <a:t>closest</a:t>
            </a:r>
            <a:r>
              <a:rPr lang="zh-CN" altLang="en-US" sz="2400">
                <a:latin typeface="楷体_GB2312" panose="02010609030101010101" pitchFamily="49" charset="-122"/>
                <a:ea typeface="楷体_GB2312" panose="02010609030101010101" pitchFamily="49" charset="-122"/>
              </a:rPr>
              <a:t>选取边</a:t>
            </a:r>
            <a:r>
              <a:rPr lang="en-US" altLang="zh-CN" sz="2400">
                <a:latin typeface="楷体_GB2312" panose="02010609030101010101" pitchFamily="49" charset="-122"/>
                <a:ea typeface="楷体_GB2312" panose="02010609030101010101" pitchFamily="49" charset="-122"/>
              </a:rPr>
              <a:t>(j,closest[j</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，最后将</a:t>
            </a:r>
            <a:r>
              <a:rPr lang="en-US" altLang="zh-CN" sz="2400">
                <a:latin typeface="楷体_GB2312" panose="02010609030101010101" pitchFamily="49" charset="-122"/>
                <a:ea typeface="楷体_GB2312" panose="02010609030101010101" pitchFamily="49" charset="-122"/>
              </a:rPr>
              <a:t>j</a:t>
            </a:r>
            <a:r>
              <a:rPr lang="zh-CN" altLang="en-US" sz="2400">
                <a:latin typeface="楷体_GB2312" panose="02010609030101010101" pitchFamily="49" charset="-122"/>
                <a:ea typeface="楷体_GB2312" panose="02010609030101010101" pitchFamily="49" charset="-122"/>
              </a:rPr>
              <a:t>添加到</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中，并对</a:t>
            </a:r>
            <a:r>
              <a:rPr lang="en-US" altLang="zh-CN" sz="2400">
                <a:latin typeface="楷体_GB2312" panose="02010609030101010101" pitchFamily="49" charset="-122"/>
                <a:ea typeface="楷体_GB2312" panose="02010609030101010101" pitchFamily="49" charset="-122"/>
              </a:rPr>
              <a:t>closest</a:t>
            </a:r>
            <a:r>
              <a:rPr lang="zh-CN" altLang="en-US" sz="2400">
                <a:latin typeface="楷体_GB2312" panose="02010609030101010101" pitchFamily="49" charset="-122"/>
                <a:ea typeface="楷体_GB2312" panose="02010609030101010101" pitchFamily="49" charset="-122"/>
              </a:rPr>
              <a:t>和</a:t>
            </a:r>
            <a:r>
              <a:rPr lang="en-US" altLang="zh-CN" sz="2400">
                <a:latin typeface="楷体_GB2312" panose="02010609030101010101" pitchFamily="49" charset="-122"/>
                <a:ea typeface="楷体_GB2312" panose="02010609030101010101" pitchFamily="49" charset="-122"/>
              </a:rPr>
              <a:t>lowcost</a:t>
            </a:r>
            <a:r>
              <a:rPr lang="zh-CN" altLang="en-US" sz="2400">
                <a:latin typeface="楷体_GB2312" panose="02010609030101010101" pitchFamily="49" charset="-122"/>
                <a:ea typeface="楷体_GB2312" panose="02010609030101010101" pitchFamily="49" charset="-122"/>
              </a:rPr>
              <a:t>作必要的修改。</a:t>
            </a:r>
          </a:p>
          <a:p>
            <a:pPr eaLnBrk="1" hangingPunct="1">
              <a:buFontTx/>
              <a:buNone/>
            </a:pPr>
            <a:r>
              <a:rPr lang="zh-CN" altLang="en-US" sz="2400">
                <a:latin typeface="楷体_GB2312" panose="02010609030101010101" pitchFamily="49" charset="-122"/>
                <a:ea typeface="楷体_GB2312" panose="02010609030101010101" pitchFamily="49" charset="-122"/>
              </a:rPr>
              <a:t>		用这个办法实现的</a:t>
            </a:r>
            <a:r>
              <a:rPr lang="en-US" altLang="zh-CN" sz="2400">
                <a:latin typeface="楷体_GB2312" panose="02010609030101010101" pitchFamily="49" charset="-122"/>
                <a:ea typeface="楷体_GB2312" panose="02010609030101010101" pitchFamily="49" charset="-122"/>
              </a:rPr>
              <a:t>Prim</a:t>
            </a:r>
            <a:r>
              <a:rPr lang="zh-CN" altLang="en-US" sz="2400">
                <a:latin typeface="楷体_GB2312" panose="02010609030101010101" pitchFamily="49" charset="-122"/>
                <a:ea typeface="楷体_GB2312" panose="02010609030101010101" pitchFamily="49" charset="-122"/>
              </a:rPr>
              <a:t>算法所需的</a:t>
            </a:r>
            <a:r>
              <a:rPr lang="zh-CN" altLang="en-US" sz="2400" b="1">
                <a:solidFill>
                  <a:schemeClr val="accent2"/>
                </a:solidFill>
                <a:latin typeface="楷体_GB2312" panose="02010609030101010101" pitchFamily="49" charset="-122"/>
                <a:ea typeface="楷体_GB2312" panose="02010609030101010101" pitchFamily="49" charset="-122"/>
              </a:rPr>
              <a:t>计算时间</a:t>
            </a:r>
            <a:r>
              <a:rPr lang="zh-CN" altLang="en-US" sz="2400">
                <a:latin typeface="楷体_GB2312" panose="02010609030101010101" pitchFamily="49" charset="-122"/>
                <a:ea typeface="楷体_GB2312" panose="02010609030101010101" pitchFamily="49" charset="-122"/>
              </a:rPr>
              <a:t>为 </a:t>
            </a:r>
          </a:p>
        </p:txBody>
      </p:sp>
      <p:sp>
        <p:nvSpPr>
          <p:cNvPr id="51206" name="Rectangle 4">
            <a:extLst>
              <a:ext uri="{FF2B5EF4-FFF2-40B4-BE49-F238E27FC236}">
                <a16:creationId xmlns:a16="http://schemas.microsoft.com/office/drawing/2014/main" id="{0718B6F6-A108-4723-9F8E-643C605FDBA9}"/>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51202" name="Object 5">
            <a:extLst>
              <a:ext uri="{FF2B5EF4-FFF2-40B4-BE49-F238E27FC236}">
                <a16:creationId xmlns:a16="http://schemas.microsoft.com/office/drawing/2014/main" id="{991B87FC-C746-421D-9BA4-EB5B9789C823}"/>
              </a:ext>
            </a:extLst>
          </p:cNvPr>
          <p:cNvGraphicFramePr>
            <a:graphicFrameLocks noChangeAspect="1"/>
          </p:cNvGraphicFramePr>
          <p:nvPr/>
        </p:nvGraphicFramePr>
        <p:xfrm>
          <a:off x="7596188" y="5072063"/>
          <a:ext cx="720725" cy="392112"/>
        </p:xfrm>
        <a:graphic>
          <a:graphicData uri="http://schemas.openxmlformats.org/presentationml/2006/ole">
            <mc:AlternateContent xmlns:mc="http://schemas.openxmlformats.org/markup-compatibility/2006">
              <mc:Choice xmlns:v="urn:schemas-microsoft-com:vml" Requires="v">
                <p:oleObj spid="_x0000_s51208" name="公式" r:id="rId3" imgW="419100" imgH="228600" progId="Equation.3">
                  <p:embed/>
                </p:oleObj>
              </mc:Choice>
              <mc:Fallback>
                <p:oleObj name="公式" r:id="rId3" imgW="4191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188" y="5072063"/>
                        <a:ext cx="720725"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F133F006-F3A7-4CE9-BF8D-FE89F554153B}"/>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A0637F5D-5AA8-4B44-9D2E-CFBC131CF22C}" type="slidenum">
              <a:rPr lang="zh-CN" altLang="en-US">
                <a:solidFill>
                  <a:schemeClr val="tx1"/>
                </a:solidFill>
                <a:latin typeface="Times New Roman" panose="02020603050405020304" pitchFamily="18" charset="0"/>
                <a:ea typeface="宋体" panose="02010600030101010101" pitchFamily="2" charset="-122"/>
              </a:rPr>
              <a:pPr eaLnBrk="1" hangingPunct="1"/>
              <a:t>164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27331" name="Rectangle 2">
            <a:extLst>
              <a:ext uri="{FF2B5EF4-FFF2-40B4-BE49-F238E27FC236}">
                <a16:creationId xmlns:a16="http://schemas.microsoft.com/office/drawing/2014/main" id="{BBB22DCE-8D95-4BC8-85DE-FDC25D04CA96}"/>
              </a:ext>
            </a:extLst>
          </p:cNvPr>
          <p:cNvSpPr>
            <a:spLocks noGrp="1" noChangeArrowheads="1"/>
          </p:cNvSpPr>
          <p:nvPr>
            <p:ph type="title"/>
          </p:nvPr>
        </p:nvSpPr>
        <p:spPr>
          <a:xfrm>
            <a:off x="685800" y="333375"/>
            <a:ext cx="7772400" cy="1143000"/>
          </a:xfrm>
        </p:spPr>
        <p:txBody>
          <a:bodyPr/>
          <a:lstStyle/>
          <a:p>
            <a:pPr eaLnBrk="1" hangingPunct="1"/>
            <a:r>
              <a:rPr lang="en-US" altLang="zh-CN">
                <a:latin typeface="黑体" panose="02010609060101010101" pitchFamily="49" charset="-122"/>
                <a:ea typeface="黑体" panose="02010609060101010101" pitchFamily="49" charset="-122"/>
              </a:rPr>
              <a:t>4.6 </a:t>
            </a:r>
            <a:r>
              <a:rPr lang="zh-CN" altLang="en-US">
                <a:latin typeface="黑体" panose="02010609060101010101" pitchFamily="49" charset="-122"/>
                <a:ea typeface="黑体" panose="02010609060101010101" pitchFamily="49" charset="-122"/>
              </a:rPr>
              <a:t>最小生成树</a:t>
            </a:r>
          </a:p>
        </p:txBody>
      </p:sp>
      <p:sp>
        <p:nvSpPr>
          <p:cNvPr id="227332" name="Rectangle 3">
            <a:extLst>
              <a:ext uri="{FF2B5EF4-FFF2-40B4-BE49-F238E27FC236}">
                <a16:creationId xmlns:a16="http://schemas.microsoft.com/office/drawing/2014/main" id="{B71DBAAB-13AC-406D-BDA2-169B3CE574A4}"/>
              </a:ext>
            </a:extLst>
          </p:cNvPr>
          <p:cNvSpPr>
            <a:spLocks noGrp="1" noChangeArrowheads="1"/>
          </p:cNvSpPr>
          <p:nvPr>
            <p:ph type="body" idx="1"/>
          </p:nvPr>
        </p:nvSpPr>
        <p:spPr>
          <a:xfrm>
            <a:off x="685800" y="1412875"/>
            <a:ext cx="7772400" cy="4683125"/>
          </a:xfrm>
        </p:spPr>
        <p:txBody>
          <a:bodyPr/>
          <a:lstStyle/>
          <a:p>
            <a:pPr eaLnBrk="1" hangingPunct="1">
              <a:buFontTx/>
              <a:buNone/>
            </a:pPr>
            <a:r>
              <a:rPr lang="en-US" altLang="zh-CN" b="1">
                <a:solidFill>
                  <a:schemeClr val="accent2"/>
                </a:solidFill>
                <a:latin typeface="黑体" panose="02010609060101010101" pitchFamily="49" charset="-122"/>
                <a:ea typeface="黑体" panose="02010609060101010101" pitchFamily="49" charset="-122"/>
              </a:rPr>
              <a:t>3.Kruskal</a:t>
            </a:r>
            <a:r>
              <a:rPr lang="zh-CN" altLang="en-US" b="1">
                <a:solidFill>
                  <a:schemeClr val="accent2"/>
                </a:solidFill>
                <a:latin typeface="黑体" panose="02010609060101010101" pitchFamily="49" charset="-122"/>
                <a:ea typeface="黑体" panose="02010609060101010101" pitchFamily="49" charset="-122"/>
              </a:rPr>
              <a:t>算法</a:t>
            </a:r>
          </a:p>
          <a:p>
            <a:pPr eaLnBrk="1" hangingPunct="1">
              <a:buFontTx/>
              <a:buNone/>
            </a:pPr>
            <a:r>
              <a:rPr lang="en-US" altLang="zh-CN" sz="2800">
                <a:latin typeface="楷体_GB2312" panose="02010609030101010101" pitchFamily="49" charset="-122"/>
                <a:ea typeface="楷体_GB2312" panose="02010609030101010101" pitchFamily="49" charset="-122"/>
              </a:rPr>
              <a:t>		</a:t>
            </a:r>
            <a:r>
              <a:rPr lang="en-US" altLang="zh-CN" sz="2400">
                <a:latin typeface="楷体_GB2312" panose="02010609030101010101" pitchFamily="49" charset="-122"/>
                <a:ea typeface="楷体_GB2312" panose="02010609030101010101" pitchFamily="49" charset="-122"/>
              </a:rPr>
              <a:t>Kruskal</a:t>
            </a:r>
            <a:r>
              <a:rPr lang="zh-CN" altLang="en-US" sz="2400">
                <a:latin typeface="楷体_GB2312" panose="02010609030101010101" pitchFamily="49" charset="-122"/>
                <a:ea typeface="楷体_GB2312" panose="02010609030101010101" pitchFamily="49" charset="-122"/>
              </a:rPr>
              <a:t>算法构造</a:t>
            </a:r>
            <a:r>
              <a:rPr lang="en-US" altLang="zh-CN" sz="2400">
                <a:latin typeface="楷体_GB2312" panose="02010609030101010101" pitchFamily="49" charset="-122"/>
                <a:ea typeface="楷体_GB2312" panose="02010609030101010101" pitchFamily="49" charset="-122"/>
              </a:rPr>
              <a:t>G</a:t>
            </a:r>
            <a:r>
              <a:rPr lang="zh-CN" altLang="en-US" sz="2400">
                <a:latin typeface="楷体_GB2312" panose="02010609030101010101" pitchFamily="49" charset="-122"/>
                <a:ea typeface="楷体_GB2312" panose="02010609030101010101" pitchFamily="49" charset="-122"/>
              </a:rPr>
              <a:t>的最小生成树的</a:t>
            </a:r>
            <a:r>
              <a:rPr lang="zh-CN" altLang="en-US" sz="2400" b="1">
                <a:solidFill>
                  <a:schemeClr val="accent2"/>
                </a:solidFill>
                <a:latin typeface="楷体_GB2312" panose="02010609030101010101" pitchFamily="49" charset="-122"/>
                <a:ea typeface="楷体_GB2312" panose="02010609030101010101" pitchFamily="49" charset="-122"/>
              </a:rPr>
              <a:t>基本思想</a:t>
            </a:r>
            <a:r>
              <a:rPr lang="zh-CN" altLang="en-US" sz="2400">
                <a:latin typeface="楷体_GB2312" panose="02010609030101010101" pitchFamily="49" charset="-122"/>
                <a:ea typeface="楷体_GB2312" panose="02010609030101010101" pitchFamily="49" charset="-122"/>
              </a:rPr>
              <a:t>是，首先将</a:t>
            </a:r>
            <a:r>
              <a:rPr lang="en-US" altLang="zh-CN" sz="2400">
                <a:latin typeface="楷体_GB2312" panose="02010609030101010101" pitchFamily="49" charset="-122"/>
                <a:ea typeface="楷体_GB2312" panose="02010609030101010101" pitchFamily="49" charset="-122"/>
              </a:rPr>
              <a:t>G</a:t>
            </a:r>
            <a:r>
              <a:rPr lang="zh-CN" altLang="en-US" sz="2400">
                <a:latin typeface="楷体_GB2312" panose="02010609030101010101" pitchFamily="49" charset="-122"/>
                <a:ea typeface="楷体_GB2312" panose="02010609030101010101" pitchFamily="49" charset="-122"/>
              </a:rPr>
              <a:t>的</a:t>
            </a:r>
            <a:r>
              <a:rPr lang="en-US" altLang="zh-CN" sz="2400">
                <a:latin typeface="楷体_GB2312" panose="02010609030101010101" pitchFamily="49" charset="-122"/>
                <a:ea typeface="楷体_GB2312" panose="02010609030101010101" pitchFamily="49" charset="-122"/>
              </a:rPr>
              <a:t>n</a:t>
            </a:r>
            <a:r>
              <a:rPr lang="zh-CN" altLang="en-US" sz="2400">
                <a:latin typeface="楷体_GB2312" panose="02010609030101010101" pitchFamily="49" charset="-122"/>
                <a:ea typeface="楷体_GB2312" panose="02010609030101010101" pitchFamily="49" charset="-122"/>
              </a:rPr>
              <a:t>个顶点看成</a:t>
            </a:r>
            <a:r>
              <a:rPr lang="en-US" altLang="zh-CN" sz="2400">
                <a:latin typeface="楷体_GB2312" panose="02010609030101010101" pitchFamily="49" charset="-122"/>
                <a:ea typeface="楷体_GB2312" panose="02010609030101010101" pitchFamily="49" charset="-122"/>
              </a:rPr>
              <a:t>n</a:t>
            </a:r>
            <a:r>
              <a:rPr lang="zh-CN" altLang="en-US" sz="2400">
                <a:latin typeface="楷体_GB2312" panose="02010609030101010101" pitchFamily="49" charset="-122"/>
                <a:ea typeface="楷体_GB2312" panose="02010609030101010101" pitchFamily="49" charset="-122"/>
              </a:rPr>
              <a:t>个孤立的连通分支。将所有的边按权从小到大排序。然后从第一条边开始，依边权递增的顺序查看每一条边，并按下述方法连接</a:t>
            </a:r>
            <a:r>
              <a:rPr lang="en-US" altLang="zh-CN" sz="2400">
                <a:latin typeface="楷体_GB2312" panose="02010609030101010101" pitchFamily="49" charset="-122"/>
                <a:ea typeface="楷体_GB2312" panose="02010609030101010101" pitchFamily="49" charset="-122"/>
              </a:rPr>
              <a:t>2</a:t>
            </a:r>
            <a:r>
              <a:rPr lang="zh-CN" altLang="en-US" sz="2400">
                <a:latin typeface="楷体_GB2312" panose="02010609030101010101" pitchFamily="49" charset="-122"/>
                <a:ea typeface="楷体_GB2312" panose="02010609030101010101" pitchFamily="49" charset="-122"/>
              </a:rPr>
              <a:t>个不同的连通分支：当查看到第</a:t>
            </a:r>
            <a:r>
              <a:rPr lang="en-US" altLang="zh-CN" sz="2400">
                <a:latin typeface="楷体_GB2312" panose="02010609030101010101" pitchFamily="49" charset="-122"/>
                <a:ea typeface="楷体_GB2312" panose="02010609030101010101" pitchFamily="49" charset="-122"/>
              </a:rPr>
              <a:t>k</a:t>
            </a:r>
            <a:r>
              <a:rPr lang="zh-CN" altLang="en-US" sz="2400">
                <a:latin typeface="楷体_GB2312" panose="02010609030101010101" pitchFamily="49" charset="-122"/>
                <a:ea typeface="楷体_GB2312" panose="02010609030101010101" pitchFamily="49" charset="-122"/>
              </a:rPr>
              <a:t>条边</a:t>
            </a:r>
            <a:r>
              <a:rPr lang="en-US" altLang="zh-CN" sz="2400">
                <a:latin typeface="楷体_GB2312" panose="02010609030101010101" pitchFamily="49" charset="-122"/>
                <a:ea typeface="楷体_GB2312" panose="02010609030101010101" pitchFamily="49" charset="-122"/>
              </a:rPr>
              <a:t>(v,w)</a:t>
            </a:r>
            <a:r>
              <a:rPr lang="zh-CN" altLang="en-US" sz="2400">
                <a:latin typeface="楷体_GB2312" panose="02010609030101010101" pitchFamily="49" charset="-122"/>
                <a:ea typeface="楷体_GB2312" panose="02010609030101010101" pitchFamily="49" charset="-122"/>
              </a:rPr>
              <a:t>时，如果端点</a:t>
            </a:r>
            <a:r>
              <a:rPr lang="en-US" altLang="zh-CN" sz="2400">
                <a:latin typeface="楷体_GB2312" panose="02010609030101010101" pitchFamily="49" charset="-122"/>
                <a:ea typeface="楷体_GB2312" panose="02010609030101010101" pitchFamily="49" charset="-122"/>
              </a:rPr>
              <a:t>v</a:t>
            </a:r>
            <a:r>
              <a:rPr lang="zh-CN" altLang="en-US" sz="2400">
                <a:latin typeface="楷体_GB2312" panose="02010609030101010101" pitchFamily="49" charset="-122"/>
                <a:ea typeface="楷体_GB2312" panose="02010609030101010101" pitchFamily="49" charset="-122"/>
              </a:rPr>
              <a:t>和</a:t>
            </a:r>
            <a:r>
              <a:rPr lang="en-US" altLang="zh-CN" sz="2400">
                <a:latin typeface="楷体_GB2312" panose="02010609030101010101" pitchFamily="49" charset="-122"/>
                <a:ea typeface="楷体_GB2312" panose="02010609030101010101" pitchFamily="49" charset="-122"/>
              </a:rPr>
              <a:t>w</a:t>
            </a:r>
            <a:r>
              <a:rPr lang="zh-CN" altLang="en-US" sz="2400">
                <a:latin typeface="楷体_GB2312" panose="02010609030101010101" pitchFamily="49" charset="-122"/>
                <a:ea typeface="楷体_GB2312" panose="02010609030101010101" pitchFamily="49" charset="-122"/>
              </a:rPr>
              <a:t>分别是当前</a:t>
            </a:r>
            <a:r>
              <a:rPr lang="en-US" altLang="zh-CN" sz="2400">
                <a:latin typeface="楷体_GB2312" panose="02010609030101010101" pitchFamily="49" charset="-122"/>
                <a:ea typeface="楷体_GB2312" panose="02010609030101010101" pitchFamily="49" charset="-122"/>
              </a:rPr>
              <a:t>2</a:t>
            </a:r>
            <a:r>
              <a:rPr lang="zh-CN" altLang="en-US" sz="2400">
                <a:latin typeface="楷体_GB2312" panose="02010609030101010101" pitchFamily="49" charset="-122"/>
                <a:ea typeface="楷体_GB2312" panose="02010609030101010101" pitchFamily="49" charset="-122"/>
              </a:rPr>
              <a:t>个不同的连通分支</a:t>
            </a:r>
            <a:r>
              <a:rPr lang="en-US" altLang="zh-CN" sz="2400">
                <a:latin typeface="楷体_GB2312" panose="02010609030101010101" pitchFamily="49" charset="-122"/>
                <a:ea typeface="楷体_GB2312" panose="02010609030101010101" pitchFamily="49" charset="-122"/>
              </a:rPr>
              <a:t>T1</a:t>
            </a:r>
            <a:r>
              <a:rPr lang="zh-CN" altLang="en-US" sz="2400">
                <a:latin typeface="楷体_GB2312" panose="02010609030101010101" pitchFamily="49" charset="-122"/>
                <a:ea typeface="楷体_GB2312" panose="02010609030101010101" pitchFamily="49" charset="-122"/>
              </a:rPr>
              <a:t>和</a:t>
            </a:r>
            <a:r>
              <a:rPr lang="en-US" altLang="zh-CN" sz="2400">
                <a:latin typeface="楷体_GB2312" panose="02010609030101010101" pitchFamily="49" charset="-122"/>
                <a:ea typeface="楷体_GB2312" panose="02010609030101010101" pitchFamily="49" charset="-122"/>
              </a:rPr>
              <a:t>T2</a:t>
            </a:r>
            <a:r>
              <a:rPr lang="zh-CN" altLang="en-US" sz="2400">
                <a:latin typeface="楷体_GB2312" panose="02010609030101010101" pitchFamily="49" charset="-122"/>
                <a:ea typeface="楷体_GB2312" panose="02010609030101010101" pitchFamily="49" charset="-122"/>
              </a:rPr>
              <a:t>中的顶点时，就用边</a:t>
            </a:r>
            <a:r>
              <a:rPr lang="en-US" altLang="zh-CN" sz="2400">
                <a:latin typeface="楷体_GB2312" panose="02010609030101010101" pitchFamily="49" charset="-122"/>
                <a:ea typeface="楷体_GB2312" panose="02010609030101010101" pitchFamily="49" charset="-122"/>
              </a:rPr>
              <a:t>(v,w)</a:t>
            </a:r>
            <a:r>
              <a:rPr lang="zh-CN" altLang="en-US" sz="2400">
                <a:latin typeface="楷体_GB2312" panose="02010609030101010101" pitchFamily="49" charset="-122"/>
                <a:ea typeface="楷体_GB2312" panose="02010609030101010101" pitchFamily="49" charset="-122"/>
              </a:rPr>
              <a:t>将</a:t>
            </a:r>
            <a:r>
              <a:rPr lang="en-US" altLang="zh-CN" sz="2400">
                <a:latin typeface="楷体_GB2312" panose="02010609030101010101" pitchFamily="49" charset="-122"/>
                <a:ea typeface="楷体_GB2312" panose="02010609030101010101" pitchFamily="49" charset="-122"/>
              </a:rPr>
              <a:t>T1</a:t>
            </a:r>
            <a:r>
              <a:rPr lang="zh-CN" altLang="en-US" sz="2400">
                <a:latin typeface="楷体_GB2312" panose="02010609030101010101" pitchFamily="49" charset="-122"/>
                <a:ea typeface="楷体_GB2312" panose="02010609030101010101" pitchFamily="49" charset="-122"/>
              </a:rPr>
              <a:t>和</a:t>
            </a:r>
            <a:r>
              <a:rPr lang="en-US" altLang="zh-CN" sz="2400">
                <a:latin typeface="楷体_GB2312" panose="02010609030101010101" pitchFamily="49" charset="-122"/>
                <a:ea typeface="楷体_GB2312" panose="02010609030101010101" pitchFamily="49" charset="-122"/>
              </a:rPr>
              <a:t>T2</a:t>
            </a:r>
            <a:r>
              <a:rPr lang="zh-CN" altLang="en-US" sz="2400">
                <a:latin typeface="楷体_GB2312" panose="02010609030101010101" pitchFamily="49" charset="-122"/>
                <a:ea typeface="楷体_GB2312" panose="02010609030101010101" pitchFamily="49" charset="-122"/>
              </a:rPr>
              <a:t>连接成一个连通分支，然后继续查看第</a:t>
            </a:r>
            <a:r>
              <a:rPr lang="en-US" altLang="zh-CN" sz="2400">
                <a:latin typeface="楷体_GB2312" panose="02010609030101010101" pitchFamily="49" charset="-122"/>
                <a:ea typeface="楷体_GB2312" panose="02010609030101010101" pitchFamily="49" charset="-122"/>
              </a:rPr>
              <a:t>k+1</a:t>
            </a:r>
            <a:r>
              <a:rPr lang="zh-CN" altLang="en-US" sz="2400">
                <a:latin typeface="楷体_GB2312" panose="02010609030101010101" pitchFamily="49" charset="-122"/>
                <a:ea typeface="楷体_GB2312" panose="02010609030101010101" pitchFamily="49" charset="-122"/>
              </a:rPr>
              <a:t>条边；如果端点</a:t>
            </a:r>
            <a:r>
              <a:rPr lang="en-US" altLang="zh-CN" sz="2400">
                <a:latin typeface="楷体_GB2312" panose="02010609030101010101" pitchFamily="49" charset="-122"/>
                <a:ea typeface="楷体_GB2312" panose="02010609030101010101" pitchFamily="49" charset="-122"/>
              </a:rPr>
              <a:t>v</a:t>
            </a:r>
            <a:r>
              <a:rPr lang="zh-CN" altLang="en-US" sz="2400">
                <a:latin typeface="楷体_GB2312" panose="02010609030101010101" pitchFamily="49" charset="-122"/>
                <a:ea typeface="楷体_GB2312" panose="02010609030101010101" pitchFamily="49" charset="-122"/>
              </a:rPr>
              <a:t>和</a:t>
            </a:r>
            <a:r>
              <a:rPr lang="en-US" altLang="zh-CN" sz="2400">
                <a:latin typeface="楷体_GB2312" panose="02010609030101010101" pitchFamily="49" charset="-122"/>
                <a:ea typeface="楷体_GB2312" panose="02010609030101010101" pitchFamily="49" charset="-122"/>
              </a:rPr>
              <a:t>w</a:t>
            </a:r>
            <a:r>
              <a:rPr lang="zh-CN" altLang="en-US" sz="2400">
                <a:latin typeface="楷体_GB2312" panose="02010609030101010101" pitchFamily="49" charset="-122"/>
                <a:ea typeface="楷体_GB2312" panose="02010609030101010101" pitchFamily="49" charset="-122"/>
              </a:rPr>
              <a:t>在当前的同一个连通分支中，就直接再查看第</a:t>
            </a:r>
            <a:r>
              <a:rPr lang="en-US" altLang="zh-CN" sz="2400">
                <a:latin typeface="楷体_GB2312" panose="02010609030101010101" pitchFamily="49" charset="-122"/>
                <a:ea typeface="楷体_GB2312" panose="02010609030101010101" pitchFamily="49" charset="-122"/>
              </a:rPr>
              <a:t>k+1</a:t>
            </a:r>
            <a:r>
              <a:rPr lang="zh-CN" altLang="en-US" sz="2400">
                <a:latin typeface="楷体_GB2312" panose="02010609030101010101" pitchFamily="49" charset="-122"/>
                <a:ea typeface="楷体_GB2312" panose="02010609030101010101" pitchFamily="49" charset="-122"/>
              </a:rPr>
              <a:t>条边。这个过程一直进行到只剩下一个连通分支时为止。</a:t>
            </a:r>
            <a:r>
              <a:rPr lang="zh-CN" altLang="en-US" sz="2800">
                <a:latin typeface="楷体_GB2312" panose="02010609030101010101" pitchFamily="49" charset="-122"/>
                <a:ea typeface="楷体_GB2312" panose="02010609030101010101" pitchFamily="49" charset="-122"/>
              </a:rPr>
              <a:t> </a:t>
            </a:r>
            <a:endParaRPr lang="zh-CN" altLang="en-US" sz="2800">
              <a:solidFill>
                <a:schemeClr val="accent2"/>
              </a:solidFill>
              <a:latin typeface="楷体_GB2312" panose="02010609030101010101" pitchFamily="49" charset="-122"/>
              <a:ea typeface="楷体_GB2312" panose="02010609030101010101" pitchFamily="49" charset="-122"/>
            </a:endParaRPr>
          </a:p>
          <a:p>
            <a:pPr eaLnBrk="1" hangingPunct="1">
              <a:buFontTx/>
              <a:buNone/>
            </a:pPr>
            <a:endParaRPr lang="zh-CN" altLang="en-US" sz="2800">
              <a:solidFill>
                <a:schemeClr val="accent2"/>
              </a:solidFill>
              <a:latin typeface="楷体_GB2312" panose="02010609030101010101" pitchFamily="49" charset="-122"/>
              <a:ea typeface="楷体_GB2312" panose="02010609030101010101" pitchFamily="49" charset="-122"/>
            </a:endParaRPr>
          </a:p>
        </p:txBody>
      </p:sp>
    </p:spTree>
  </p:cSld>
  <p:clrMapOvr>
    <a:masterClrMapping/>
  </p:clrMapOvr>
  <p:transition>
    <p:random/>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a:extLst>
              <a:ext uri="{FF2B5EF4-FFF2-40B4-BE49-F238E27FC236}">
                <a16:creationId xmlns:a16="http://schemas.microsoft.com/office/drawing/2014/main" id="{6F861C33-71B3-4A1F-A550-95D4D5B2FE15}"/>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A1CB4B38-CCEA-4346-B84C-120DBB51AD54}" type="slidenum">
              <a:rPr lang="zh-CN" altLang="en-US">
                <a:solidFill>
                  <a:schemeClr val="tx1"/>
                </a:solidFill>
                <a:latin typeface="Times New Roman" panose="02020603050405020304" pitchFamily="18" charset="0"/>
                <a:ea typeface="宋体" panose="02010600030101010101" pitchFamily="2" charset="-122"/>
              </a:rPr>
              <a:pPr eaLnBrk="1" hangingPunct="1"/>
              <a:t>165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28355" name="Rectangle 2">
            <a:extLst>
              <a:ext uri="{FF2B5EF4-FFF2-40B4-BE49-F238E27FC236}">
                <a16:creationId xmlns:a16="http://schemas.microsoft.com/office/drawing/2014/main" id="{557AE20F-76CB-4759-B4EC-444942199787}"/>
              </a:ext>
            </a:extLst>
          </p:cNvPr>
          <p:cNvSpPr>
            <a:spLocks noGrp="1" noChangeArrowheads="1"/>
          </p:cNvSpPr>
          <p:nvPr>
            <p:ph type="title"/>
          </p:nvPr>
        </p:nvSpPr>
        <p:spPr>
          <a:xfrm>
            <a:off x="685800" y="260350"/>
            <a:ext cx="7772400" cy="1143000"/>
          </a:xfrm>
        </p:spPr>
        <p:txBody>
          <a:bodyPr/>
          <a:lstStyle/>
          <a:p>
            <a:pPr eaLnBrk="1" hangingPunct="1"/>
            <a:r>
              <a:rPr lang="en-US" altLang="zh-CN">
                <a:latin typeface="黑体" panose="02010609060101010101" pitchFamily="49" charset="-122"/>
                <a:ea typeface="黑体" panose="02010609060101010101" pitchFamily="49" charset="-122"/>
              </a:rPr>
              <a:t>4.6 </a:t>
            </a:r>
            <a:r>
              <a:rPr lang="zh-CN" altLang="en-US">
                <a:latin typeface="黑体" panose="02010609060101010101" pitchFamily="49" charset="-122"/>
                <a:ea typeface="黑体" panose="02010609060101010101" pitchFamily="49" charset="-122"/>
              </a:rPr>
              <a:t>最小生成树</a:t>
            </a:r>
          </a:p>
        </p:txBody>
      </p:sp>
      <p:sp>
        <p:nvSpPr>
          <p:cNvPr id="228356" name="Rectangle 3">
            <a:extLst>
              <a:ext uri="{FF2B5EF4-FFF2-40B4-BE49-F238E27FC236}">
                <a16:creationId xmlns:a16="http://schemas.microsoft.com/office/drawing/2014/main" id="{9ACDE790-97DE-471E-AA6E-5E36BFDE9121}"/>
              </a:ext>
            </a:extLst>
          </p:cNvPr>
          <p:cNvSpPr>
            <a:spLocks noGrp="1" noChangeArrowheads="1"/>
          </p:cNvSpPr>
          <p:nvPr>
            <p:ph type="body" sz="half" idx="1"/>
          </p:nvPr>
        </p:nvSpPr>
        <p:spPr>
          <a:xfrm>
            <a:off x="685800" y="1341438"/>
            <a:ext cx="7486650" cy="1376362"/>
          </a:xfrm>
        </p:spPr>
        <p:txBody>
          <a:bodyPr/>
          <a:lstStyle/>
          <a:p>
            <a:pPr eaLnBrk="1" hangingPunct="1">
              <a:buFontTx/>
              <a:buNone/>
            </a:pPr>
            <a:r>
              <a:rPr lang="zh-CN" altLang="en-US" sz="2000" b="1">
                <a:solidFill>
                  <a:schemeClr val="accent2"/>
                </a:solidFill>
                <a:latin typeface="楷体_GB2312" panose="02010609030101010101" pitchFamily="49" charset="-122"/>
                <a:ea typeface="楷体_GB2312" panose="02010609030101010101" pitchFamily="49" charset="-122"/>
              </a:rPr>
              <a:t>		例如，</a:t>
            </a:r>
            <a:r>
              <a:rPr lang="zh-CN" altLang="en-US" sz="2000">
                <a:latin typeface="楷体_GB2312" panose="02010609030101010101" pitchFamily="49" charset="-122"/>
                <a:ea typeface="楷体_GB2312" panose="02010609030101010101" pitchFamily="49" charset="-122"/>
              </a:rPr>
              <a:t>对前面的连通带权图，按</a:t>
            </a:r>
            <a:r>
              <a:rPr lang="en-US" altLang="zh-CN" sz="2000">
                <a:latin typeface="楷体_GB2312" panose="02010609030101010101" pitchFamily="49" charset="-122"/>
                <a:ea typeface="楷体_GB2312" panose="02010609030101010101" pitchFamily="49" charset="-122"/>
              </a:rPr>
              <a:t>Kruskal</a:t>
            </a:r>
            <a:r>
              <a:rPr lang="zh-CN" altLang="en-US" sz="2000">
                <a:latin typeface="楷体_GB2312" panose="02010609030101010101" pitchFamily="49" charset="-122"/>
                <a:ea typeface="楷体_GB2312" panose="02010609030101010101" pitchFamily="49" charset="-122"/>
              </a:rPr>
              <a:t>算法顺序得到的最小生成树上的边如下图所示。</a:t>
            </a:r>
          </a:p>
          <a:p>
            <a:pPr eaLnBrk="1" hangingPunct="1"/>
            <a:endParaRPr lang="zh-CN" altLang="en-US" sz="2000">
              <a:latin typeface="楷体_GB2312" panose="02010609030101010101" pitchFamily="49" charset="-122"/>
              <a:ea typeface="楷体_GB2312" panose="02010609030101010101" pitchFamily="49" charset="-122"/>
            </a:endParaRPr>
          </a:p>
        </p:txBody>
      </p:sp>
      <p:pic>
        <p:nvPicPr>
          <p:cNvPr id="228357" name="Picture 4" descr="t410">
            <a:extLst>
              <a:ext uri="{FF2B5EF4-FFF2-40B4-BE49-F238E27FC236}">
                <a16:creationId xmlns:a16="http://schemas.microsoft.com/office/drawing/2014/main" id="{E7816BA9-79E2-4999-8824-A3CE5998727A}"/>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763713" y="2297113"/>
            <a:ext cx="5545137" cy="3724275"/>
          </a:xfrm>
          <a:noFill/>
        </p:spPr>
      </p:pic>
    </p:spTree>
  </p:cSld>
  <p:clrMapOvr>
    <a:masterClrMapping/>
  </p:clrMapOvr>
  <p:transition>
    <p:random/>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A9CB904A-3898-4FBF-BFCE-9D382E766B76}"/>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33FBF2CE-14AD-4AF3-8F32-D0C5374625BC}" type="slidenum">
              <a:rPr lang="zh-CN" altLang="en-US">
                <a:solidFill>
                  <a:schemeClr val="tx1"/>
                </a:solidFill>
                <a:latin typeface="Times New Roman" panose="02020603050405020304" pitchFamily="18" charset="0"/>
                <a:ea typeface="宋体" panose="02010600030101010101" pitchFamily="2" charset="-122"/>
              </a:rPr>
              <a:pPr eaLnBrk="1" hangingPunct="1"/>
              <a:t>166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2230" name="Rectangle 2">
            <a:extLst>
              <a:ext uri="{FF2B5EF4-FFF2-40B4-BE49-F238E27FC236}">
                <a16:creationId xmlns:a16="http://schemas.microsoft.com/office/drawing/2014/main" id="{EAE0B3F1-31F3-4A8C-9B17-B1B0ADAA543F}"/>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4.6 </a:t>
            </a:r>
            <a:r>
              <a:rPr lang="zh-CN" altLang="en-US">
                <a:latin typeface="黑体" panose="02010609060101010101" pitchFamily="49" charset="-122"/>
                <a:ea typeface="黑体" panose="02010609060101010101" pitchFamily="49" charset="-122"/>
              </a:rPr>
              <a:t>最小生成树</a:t>
            </a:r>
          </a:p>
        </p:txBody>
      </p:sp>
      <p:sp>
        <p:nvSpPr>
          <p:cNvPr id="52231" name="Rectangle 3">
            <a:extLst>
              <a:ext uri="{FF2B5EF4-FFF2-40B4-BE49-F238E27FC236}">
                <a16:creationId xmlns:a16="http://schemas.microsoft.com/office/drawing/2014/main" id="{392B8D6A-6DEC-474B-84C8-2B552129EB16}"/>
              </a:ext>
            </a:extLst>
          </p:cNvPr>
          <p:cNvSpPr>
            <a:spLocks noGrp="1" noChangeArrowheads="1"/>
          </p:cNvSpPr>
          <p:nvPr>
            <p:ph type="body" idx="1"/>
          </p:nvPr>
        </p:nvSpPr>
        <p:spPr/>
        <p:txBody>
          <a:bodyPr/>
          <a:lstStyle/>
          <a:p>
            <a:pPr eaLnBrk="1" hangingPunct="1">
              <a:lnSpc>
                <a:spcPct val="90000"/>
              </a:lnSpc>
              <a:buFontTx/>
              <a:buNone/>
            </a:pPr>
            <a:r>
              <a:rPr lang="zh-CN" altLang="en-US" sz="2400">
                <a:latin typeface="楷体_GB2312" panose="02010609030101010101" pitchFamily="49" charset="-122"/>
                <a:ea typeface="楷体_GB2312" panose="02010609030101010101" pitchFamily="49" charset="-122"/>
              </a:rPr>
              <a:t>	关于</a:t>
            </a:r>
            <a:r>
              <a:rPr lang="zh-CN" altLang="en-US" sz="2400" b="1">
                <a:solidFill>
                  <a:schemeClr val="accent2"/>
                </a:solidFill>
                <a:latin typeface="楷体_GB2312" panose="02010609030101010101" pitchFamily="49" charset="-122"/>
                <a:ea typeface="楷体_GB2312" panose="02010609030101010101" pitchFamily="49" charset="-122"/>
              </a:rPr>
              <a:t>集合的一些基本运算</a:t>
            </a:r>
            <a:r>
              <a:rPr lang="zh-CN" altLang="en-US" sz="2400">
                <a:latin typeface="楷体_GB2312" panose="02010609030101010101" pitchFamily="49" charset="-122"/>
                <a:ea typeface="楷体_GB2312" panose="02010609030101010101" pitchFamily="49" charset="-122"/>
              </a:rPr>
              <a:t>可用于实现</a:t>
            </a:r>
            <a:r>
              <a:rPr lang="en-US" altLang="zh-CN" sz="2400">
                <a:latin typeface="楷体_GB2312" panose="02010609030101010101" pitchFamily="49" charset="-122"/>
                <a:ea typeface="楷体_GB2312" panose="02010609030101010101" pitchFamily="49" charset="-122"/>
              </a:rPr>
              <a:t>Kruskal</a:t>
            </a:r>
            <a:r>
              <a:rPr lang="zh-CN" altLang="en-US" sz="2400">
                <a:latin typeface="楷体_GB2312" panose="02010609030101010101" pitchFamily="49" charset="-122"/>
                <a:ea typeface="楷体_GB2312" panose="02010609030101010101" pitchFamily="49" charset="-122"/>
              </a:rPr>
              <a:t>算法。 </a:t>
            </a:r>
          </a:p>
          <a:p>
            <a:pPr eaLnBrk="1" hangingPunct="1">
              <a:lnSpc>
                <a:spcPct val="90000"/>
              </a:lnSpc>
              <a:buFontTx/>
              <a:buNone/>
            </a:pPr>
            <a:r>
              <a:rPr lang="zh-CN" altLang="en-US" sz="2400">
                <a:latin typeface="楷体_GB2312" panose="02010609030101010101" pitchFamily="49" charset="-122"/>
                <a:ea typeface="楷体_GB2312" panose="02010609030101010101" pitchFamily="49" charset="-122"/>
              </a:rPr>
              <a:t>		按权的递增顺序查看等价于对</a:t>
            </a:r>
            <a:r>
              <a:rPr lang="zh-CN" altLang="en-US" sz="2400" b="1">
                <a:solidFill>
                  <a:schemeClr val="accent2"/>
                </a:solidFill>
                <a:latin typeface="楷体_GB2312" panose="02010609030101010101" pitchFamily="49" charset="-122"/>
                <a:ea typeface="楷体_GB2312" panose="02010609030101010101" pitchFamily="49" charset="-122"/>
              </a:rPr>
              <a:t>优先队列</a:t>
            </a:r>
            <a:r>
              <a:rPr lang="zh-CN" altLang="en-US" sz="2400">
                <a:latin typeface="楷体_GB2312" panose="02010609030101010101" pitchFamily="49" charset="-122"/>
                <a:ea typeface="楷体_GB2312" panose="02010609030101010101" pitchFamily="49" charset="-122"/>
              </a:rPr>
              <a:t>执行</a:t>
            </a:r>
            <a:r>
              <a:rPr lang="en-US" altLang="zh-CN" sz="2400" b="1">
                <a:latin typeface="楷体_GB2312" panose="02010609030101010101" pitchFamily="49" charset="-122"/>
                <a:ea typeface="楷体_GB2312" panose="02010609030101010101" pitchFamily="49" charset="-122"/>
              </a:rPr>
              <a:t>removeMin</a:t>
            </a:r>
            <a:r>
              <a:rPr lang="zh-CN" altLang="en-US" sz="2400">
                <a:latin typeface="楷体_GB2312" panose="02010609030101010101" pitchFamily="49" charset="-122"/>
                <a:ea typeface="楷体_GB2312" panose="02010609030101010101" pitchFamily="49" charset="-122"/>
              </a:rPr>
              <a:t>运算。可以用</a:t>
            </a:r>
            <a:r>
              <a:rPr lang="zh-CN" altLang="en-US" sz="2400" b="1">
                <a:solidFill>
                  <a:schemeClr val="accent2"/>
                </a:solidFill>
                <a:latin typeface="楷体_GB2312" panose="02010609030101010101" pitchFamily="49" charset="-122"/>
                <a:ea typeface="楷体_GB2312" panose="02010609030101010101" pitchFamily="49" charset="-122"/>
              </a:rPr>
              <a:t>堆</a:t>
            </a:r>
            <a:r>
              <a:rPr lang="zh-CN" altLang="en-US" sz="2400">
                <a:latin typeface="楷体_GB2312" panose="02010609030101010101" pitchFamily="49" charset="-122"/>
                <a:ea typeface="楷体_GB2312" panose="02010609030101010101" pitchFamily="49" charset="-122"/>
              </a:rPr>
              <a:t>实现这个优先队列。 </a:t>
            </a:r>
          </a:p>
          <a:p>
            <a:pPr eaLnBrk="1" hangingPunct="1">
              <a:lnSpc>
                <a:spcPct val="90000"/>
              </a:lnSpc>
              <a:buFontTx/>
              <a:buNone/>
            </a:pPr>
            <a:r>
              <a:rPr lang="zh-CN" altLang="en-US" sz="2400">
                <a:latin typeface="楷体_GB2312" panose="02010609030101010101" pitchFamily="49" charset="-122"/>
                <a:ea typeface="楷体_GB2312" panose="02010609030101010101" pitchFamily="49" charset="-122"/>
              </a:rPr>
              <a:t>		对一个由连通分支组成的集合不断进行修改，需要用到抽象数据类型</a:t>
            </a:r>
            <a:r>
              <a:rPr lang="zh-CN" altLang="en-US" sz="2400" b="1">
                <a:solidFill>
                  <a:schemeClr val="accent2"/>
                </a:solidFill>
                <a:latin typeface="楷体_GB2312" panose="02010609030101010101" pitchFamily="49" charset="-122"/>
                <a:ea typeface="楷体_GB2312" panose="02010609030101010101" pitchFamily="49" charset="-122"/>
              </a:rPr>
              <a:t>并查集</a:t>
            </a:r>
            <a:r>
              <a:rPr lang="en-US" altLang="zh-CN" sz="2400" b="1">
                <a:latin typeface="楷体_GB2312" panose="02010609030101010101" pitchFamily="49" charset="-122"/>
                <a:ea typeface="楷体_GB2312" panose="02010609030101010101" pitchFamily="49" charset="-122"/>
              </a:rPr>
              <a:t>UnionFind</a:t>
            </a:r>
            <a:r>
              <a:rPr lang="zh-CN" altLang="en-US" sz="2400">
                <a:latin typeface="楷体_GB2312" panose="02010609030101010101" pitchFamily="49" charset="-122"/>
                <a:ea typeface="楷体_GB2312" panose="02010609030101010101" pitchFamily="49" charset="-122"/>
              </a:rPr>
              <a:t>所支持的基本运算。</a:t>
            </a:r>
          </a:p>
          <a:p>
            <a:pPr eaLnBrk="1" hangingPunct="1">
              <a:lnSpc>
                <a:spcPct val="90000"/>
              </a:lnSpc>
              <a:buFontTx/>
              <a:buNone/>
            </a:pPr>
            <a:r>
              <a:rPr lang="zh-CN" altLang="en-US" sz="2400">
                <a:latin typeface="楷体_GB2312" panose="02010609030101010101" pitchFamily="49" charset="-122"/>
                <a:ea typeface="楷体_GB2312" panose="02010609030101010101" pitchFamily="49" charset="-122"/>
              </a:rPr>
              <a:t>		当图的边数为</a:t>
            </a:r>
            <a:r>
              <a:rPr lang="en-US" altLang="zh-CN" sz="2400">
                <a:latin typeface="楷体_GB2312" panose="02010609030101010101" pitchFamily="49" charset="-122"/>
                <a:ea typeface="楷体_GB2312" panose="02010609030101010101" pitchFamily="49" charset="-122"/>
              </a:rPr>
              <a:t>e</a:t>
            </a:r>
            <a:r>
              <a:rPr lang="zh-CN" altLang="en-US" sz="2400">
                <a:latin typeface="楷体_GB2312" panose="02010609030101010101" pitchFamily="49" charset="-122"/>
                <a:ea typeface="楷体_GB2312" panose="02010609030101010101" pitchFamily="49" charset="-122"/>
              </a:rPr>
              <a:t>时，</a:t>
            </a:r>
            <a:r>
              <a:rPr lang="en-US" altLang="zh-CN" sz="2400">
                <a:latin typeface="楷体_GB2312" panose="02010609030101010101" pitchFamily="49" charset="-122"/>
                <a:ea typeface="楷体_GB2312" panose="02010609030101010101" pitchFamily="49" charset="-122"/>
              </a:rPr>
              <a:t>Kruskal</a:t>
            </a:r>
            <a:r>
              <a:rPr lang="zh-CN" altLang="en-US" sz="2400">
                <a:latin typeface="楷体_GB2312" panose="02010609030101010101" pitchFamily="49" charset="-122"/>
                <a:ea typeface="楷体_GB2312" panose="02010609030101010101" pitchFamily="49" charset="-122"/>
              </a:rPr>
              <a:t>算法所需的</a:t>
            </a:r>
            <a:r>
              <a:rPr lang="zh-CN" altLang="en-US" sz="2400" b="1">
                <a:solidFill>
                  <a:schemeClr val="accent2"/>
                </a:solidFill>
                <a:latin typeface="楷体_GB2312" panose="02010609030101010101" pitchFamily="49" charset="-122"/>
                <a:ea typeface="楷体_GB2312" panose="02010609030101010101" pitchFamily="49" charset="-122"/>
              </a:rPr>
              <a:t>计算时间</a:t>
            </a:r>
            <a:r>
              <a:rPr lang="zh-CN" altLang="en-US" sz="2400">
                <a:latin typeface="楷体_GB2312" panose="02010609030101010101" pitchFamily="49" charset="-122"/>
                <a:ea typeface="楷体_GB2312" panose="02010609030101010101" pitchFamily="49" charset="-122"/>
              </a:rPr>
              <a:t>是       。当        时，</a:t>
            </a:r>
            <a:r>
              <a:rPr lang="en-US" altLang="zh-CN" sz="2400">
                <a:latin typeface="楷体_GB2312" panose="02010609030101010101" pitchFamily="49" charset="-122"/>
                <a:ea typeface="楷体_GB2312" panose="02010609030101010101" pitchFamily="49" charset="-122"/>
              </a:rPr>
              <a:t>Kruskal</a:t>
            </a:r>
            <a:r>
              <a:rPr lang="zh-CN" altLang="en-US" sz="2400">
                <a:latin typeface="楷体_GB2312" panose="02010609030101010101" pitchFamily="49" charset="-122"/>
                <a:ea typeface="楷体_GB2312" panose="02010609030101010101" pitchFamily="49" charset="-122"/>
              </a:rPr>
              <a:t>算法比</a:t>
            </a:r>
            <a:r>
              <a:rPr lang="en-US" altLang="zh-CN" sz="2400">
                <a:latin typeface="楷体_GB2312" panose="02010609030101010101" pitchFamily="49" charset="-122"/>
                <a:ea typeface="楷体_GB2312" panose="02010609030101010101" pitchFamily="49" charset="-122"/>
              </a:rPr>
              <a:t>Prim</a:t>
            </a:r>
            <a:r>
              <a:rPr lang="zh-CN" altLang="en-US" sz="2400">
                <a:latin typeface="楷体_GB2312" panose="02010609030101010101" pitchFamily="49" charset="-122"/>
                <a:ea typeface="楷体_GB2312" panose="02010609030101010101" pitchFamily="49" charset="-122"/>
              </a:rPr>
              <a:t>算法差，但当       时，</a:t>
            </a:r>
            <a:r>
              <a:rPr lang="en-US" altLang="zh-CN" sz="2400">
                <a:latin typeface="楷体_GB2312" panose="02010609030101010101" pitchFamily="49" charset="-122"/>
                <a:ea typeface="楷体_GB2312" panose="02010609030101010101" pitchFamily="49" charset="-122"/>
              </a:rPr>
              <a:t>Kruskal</a:t>
            </a:r>
            <a:r>
              <a:rPr lang="zh-CN" altLang="en-US" sz="2400">
                <a:latin typeface="楷体_GB2312" panose="02010609030101010101" pitchFamily="49" charset="-122"/>
                <a:ea typeface="楷体_GB2312" panose="02010609030101010101" pitchFamily="49" charset="-122"/>
              </a:rPr>
              <a:t>算法却比</a:t>
            </a:r>
            <a:r>
              <a:rPr lang="en-US" altLang="zh-CN" sz="2400">
                <a:latin typeface="楷体_GB2312" panose="02010609030101010101" pitchFamily="49" charset="-122"/>
                <a:ea typeface="楷体_GB2312" panose="02010609030101010101" pitchFamily="49" charset="-122"/>
              </a:rPr>
              <a:t>Prim</a:t>
            </a:r>
            <a:r>
              <a:rPr lang="zh-CN" altLang="en-US" sz="2400">
                <a:latin typeface="楷体_GB2312" panose="02010609030101010101" pitchFamily="49" charset="-122"/>
                <a:ea typeface="楷体_GB2312" panose="02010609030101010101" pitchFamily="49" charset="-122"/>
              </a:rPr>
              <a:t>算法好得多。</a:t>
            </a:r>
          </a:p>
        </p:txBody>
      </p:sp>
      <p:sp>
        <p:nvSpPr>
          <p:cNvPr id="52232" name="Rectangle 4">
            <a:extLst>
              <a:ext uri="{FF2B5EF4-FFF2-40B4-BE49-F238E27FC236}">
                <a16:creationId xmlns:a16="http://schemas.microsoft.com/office/drawing/2014/main" id="{CADA4871-7D2E-4A7C-B976-38BC2A238CC8}"/>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52226" name="Object 5">
            <a:extLst>
              <a:ext uri="{FF2B5EF4-FFF2-40B4-BE49-F238E27FC236}">
                <a16:creationId xmlns:a16="http://schemas.microsoft.com/office/drawing/2014/main" id="{2604ED5F-D73E-459A-BB1F-0CD1AC6050B1}"/>
              </a:ext>
            </a:extLst>
          </p:cNvPr>
          <p:cNvGraphicFramePr>
            <a:graphicFrameLocks noChangeAspect="1"/>
          </p:cNvGraphicFramePr>
          <p:nvPr/>
        </p:nvGraphicFramePr>
        <p:xfrm>
          <a:off x="1403350" y="4581525"/>
          <a:ext cx="1008063" cy="315913"/>
        </p:xfrm>
        <a:graphic>
          <a:graphicData uri="http://schemas.openxmlformats.org/presentationml/2006/ole">
            <mc:AlternateContent xmlns:mc="http://schemas.openxmlformats.org/markup-compatibility/2006">
              <mc:Choice xmlns:v="urn:schemas-microsoft-com:vml" Requires="v">
                <p:oleObj spid="_x0000_s52238" name="公式" r:id="rId3" imgW="634725" imgH="203112" progId="Equation.3">
                  <p:embed/>
                </p:oleObj>
              </mc:Choice>
              <mc:Fallback>
                <p:oleObj name="公式" r:id="rId3" imgW="634725" imgH="203112"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4581525"/>
                        <a:ext cx="1008063" cy="31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3" name="Rectangle 6">
            <a:extLst>
              <a:ext uri="{FF2B5EF4-FFF2-40B4-BE49-F238E27FC236}">
                <a16:creationId xmlns:a16="http://schemas.microsoft.com/office/drawing/2014/main" id="{CCE1D199-D43F-4B91-9FB9-02BBBB5DF91F}"/>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52227" name="Object 7">
            <a:extLst>
              <a:ext uri="{FF2B5EF4-FFF2-40B4-BE49-F238E27FC236}">
                <a16:creationId xmlns:a16="http://schemas.microsoft.com/office/drawing/2014/main" id="{B4F119AC-3ADD-42AF-B57B-DC4747115130}"/>
              </a:ext>
            </a:extLst>
          </p:cNvPr>
          <p:cNvGraphicFramePr>
            <a:graphicFrameLocks noChangeAspect="1"/>
          </p:cNvGraphicFramePr>
          <p:nvPr/>
        </p:nvGraphicFramePr>
        <p:xfrm>
          <a:off x="3130550" y="4508500"/>
          <a:ext cx="1081088" cy="376238"/>
        </p:xfrm>
        <a:graphic>
          <a:graphicData uri="http://schemas.openxmlformats.org/presentationml/2006/ole">
            <mc:AlternateContent xmlns:mc="http://schemas.openxmlformats.org/markup-compatibility/2006">
              <mc:Choice xmlns:v="urn:schemas-microsoft-com:vml" Requires="v">
                <p:oleObj spid="_x0000_s52239" name="公式" r:id="rId5" imgW="660400" imgH="228600" progId="Equation.3">
                  <p:embed/>
                </p:oleObj>
              </mc:Choice>
              <mc:Fallback>
                <p:oleObj name="公式" r:id="rId5" imgW="6604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0550" y="4508500"/>
                        <a:ext cx="1081088"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4" name="Rectangle 8">
            <a:extLst>
              <a:ext uri="{FF2B5EF4-FFF2-40B4-BE49-F238E27FC236}">
                <a16:creationId xmlns:a16="http://schemas.microsoft.com/office/drawing/2014/main" id="{5050AFB1-3326-4F93-BBBB-7B42EE702861}"/>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52228" name="Object 9">
            <a:extLst>
              <a:ext uri="{FF2B5EF4-FFF2-40B4-BE49-F238E27FC236}">
                <a16:creationId xmlns:a16="http://schemas.microsoft.com/office/drawing/2014/main" id="{847AD1C1-108A-4516-A31D-7EADD082809D}"/>
              </a:ext>
            </a:extLst>
          </p:cNvPr>
          <p:cNvGraphicFramePr>
            <a:graphicFrameLocks noChangeAspect="1"/>
          </p:cNvGraphicFramePr>
          <p:nvPr/>
        </p:nvGraphicFramePr>
        <p:xfrm>
          <a:off x="2339975" y="4824413"/>
          <a:ext cx="1079500" cy="404812"/>
        </p:xfrm>
        <a:graphic>
          <a:graphicData uri="http://schemas.openxmlformats.org/presentationml/2006/ole">
            <mc:AlternateContent xmlns:mc="http://schemas.openxmlformats.org/markup-compatibility/2006">
              <mc:Choice xmlns:v="urn:schemas-microsoft-com:vml" Requires="v">
                <p:oleObj spid="_x0000_s52240" name="公式" r:id="rId7" imgW="609600" imgH="228600" progId="Equation.3">
                  <p:embed/>
                </p:oleObj>
              </mc:Choice>
              <mc:Fallback>
                <p:oleObj name="公式" r:id="rId7" imgW="609600" imgH="228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4824413"/>
                        <a:ext cx="1079500"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50FD5618-D6B2-4B60-8FED-B8EF3B378693}"/>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FB1E9990-F9F6-45F0-A202-266B018E12AA}" type="slidenum">
              <a:rPr lang="zh-CN" altLang="en-US">
                <a:solidFill>
                  <a:schemeClr val="tx1"/>
                </a:solidFill>
                <a:latin typeface="Times New Roman" panose="02020603050405020304" pitchFamily="18" charset="0"/>
                <a:ea typeface="宋体" panose="02010600030101010101" pitchFamily="2" charset="-122"/>
              </a:rPr>
              <a:pPr eaLnBrk="1" hangingPunct="1"/>
              <a:t>167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29379" name="Rectangle 2">
            <a:extLst>
              <a:ext uri="{FF2B5EF4-FFF2-40B4-BE49-F238E27FC236}">
                <a16:creationId xmlns:a16="http://schemas.microsoft.com/office/drawing/2014/main" id="{47534162-1BD7-4D31-9BBA-6AAF758D4973}"/>
              </a:ext>
            </a:extLst>
          </p:cNvPr>
          <p:cNvSpPr>
            <a:spLocks noGrp="1" noChangeArrowheads="1"/>
          </p:cNvSpPr>
          <p:nvPr>
            <p:ph type="title"/>
          </p:nvPr>
        </p:nvSpPr>
        <p:spPr>
          <a:xfrm>
            <a:off x="685800" y="701675"/>
            <a:ext cx="7772400" cy="1143000"/>
          </a:xfrm>
        </p:spPr>
        <p:txBody>
          <a:bodyPr/>
          <a:lstStyle/>
          <a:p>
            <a:pPr eaLnBrk="1" hangingPunct="1"/>
            <a:r>
              <a:rPr lang="en-US" altLang="zh-CN">
                <a:latin typeface="黑体" panose="02010609060101010101" pitchFamily="49" charset="-122"/>
                <a:ea typeface="黑体" panose="02010609060101010101" pitchFamily="49" charset="-122"/>
              </a:rPr>
              <a:t>4.7 </a:t>
            </a:r>
            <a:r>
              <a:rPr lang="zh-CN" altLang="en-US">
                <a:latin typeface="黑体" panose="02010609060101010101" pitchFamily="49" charset="-122"/>
                <a:ea typeface="黑体" panose="02010609060101010101" pitchFamily="49" charset="-122"/>
              </a:rPr>
              <a:t>多机调度问题</a:t>
            </a:r>
          </a:p>
        </p:txBody>
      </p:sp>
      <p:sp>
        <p:nvSpPr>
          <p:cNvPr id="229380" name="Rectangle 3">
            <a:extLst>
              <a:ext uri="{FF2B5EF4-FFF2-40B4-BE49-F238E27FC236}">
                <a16:creationId xmlns:a16="http://schemas.microsoft.com/office/drawing/2014/main" id="{B06E3FC4-9EE4-488E-830C-C30EE2244F9C}"/>
              </a:ext>
            </a:extLst>
          </p:cNvPr>
          <p:cNvSpPr>
            <a:spLocks noGrp="1" noChangeArrowheads="1"/>
          </p:cNvSpPr>
          <p:nvPr>
            <p:ph type="body" idx="1"/>
          </p:nvPr>
        </p:nvSpPr>
        <p:spPr>
          <a:xfrm>
            <a:off x="685800" y="1989138"/>
            <a:ext cx="7772400" cy="4106862"/>
          </a:xfrm>
        </p:spPr>
        <p:txBody>
          <a:bodyPr/>
          <a:lstStyle/>
          <a:p>
            <a:pPr eaLnBrk="1" hangingPunct="1">
              <a:buFontTx/>
              <a:buNone/>
            </a:pPr>
            <a:r>
              <a:rPr lang="zh-CN" altLang="en-US" sz="2400">
                <a:latin typeface="楷体_GB2312" panose="02010609030101010101" pitchFamily="49" charset="-122"/>
                <a:ea typeface="楷体_GB2312" panose="02010609030101010101" pitchFamily="49" charset="-122"/>
              </a:rPr>
              <a:t>		</a:t>
            </a:r>
            <a:r>
              <a:rPr lang="zh-CN" altLang="en-US" sz="2400" b="1">
                <a:solidFill>
                  <a:schemeClr val="accent2"/>
                </a:solidFill>
                <a:latin typeface="楷体_GB2312" panose="02010609030101010101" pitchFamily="49" charset="-122"/>
                <a:ea typeface="楷体_GB2312" panose="02010609030101010101" pitchFamily="49" charset="-122"/>
              </a:rPr>
              <a:t>多机调度问题</a:t>
            </a:r>
            <a:r>
              <a:rPr lang="zh-CN" altLang="en-US" sz="2400">
                <a:latin typeface="楷体_GB2312" panose="02010609030101010101" pitchFamily="49" charset="-122"/>
                <a:ea typeface="楷体_GB2312" panose="02010609030101010101" pitchFamily="49" charset="-122"/>
              </a:rPr>
              <a:t>要求给出一种作业调度方案，使所给的</a:t>
            </a:r>
            <a:r>
              <a:rPr lang="en-US" altLang="zh-CN" sz="2400">
                <a:latin typeface="楷体_GB2312" panose="02010609030101010101" pitchFamily="49" charset="-122"/>
                <a:ea typeface="楷体_GB2312" panose="02010609030101010101" pitchFamily="49" charset="-122"/>
              </a:rPr>
              <a:t>n</a:t>
            </a:r>
            <a:r>
              <a:rPr lang="zh-CN" altLang="en-US" sz="2400">
                <a:latin typeface="楷体_GB2312" panose="02010609030101010101" pitchFamily="49" charset="-122"/>
                <a:ea typeface="楷体_GB2312" panose="02010609030101010101" pitchFamily="49" charset="-122"/>
              </a:rPr>
              <a:t>个作业在尽可能短的时间内由</a:t>
            </a:r>
            <a:r>
              <a:rPr lang="en-US" altLang="zh-CN" sz="2400">
                <a:latin typeface="楷体_GB2312" panose="02010609030101010101" pitchFamily="49" charset="-122"/>
                <a:ea typeface="楷体_GB2312" panose="02010609030101010101" pitchFamily="49" charset="-122"/>
              </a:rPr>
              <a:t>m</a:t>
            </a:r>
            <a:r>
              <a:rPr lang="zh-CN" altLang="en-US" sz="2400">
                <a:latin typeface="楷体_GB2312" panose="02010609030101010101" pitchFamily="49" charset="-122"/>
                <a:ea typeface="楷体_GB2312" panose="02010609030101010101" pitchFamily="49" charset="-122"/>
              </a:rPr>
              <a:t>台机器加工处理完成。</a:t>
            </a:r>
          </a:p>
          <a:p>
            <a:pPr eaLnBrk="1" hangingPunct="1">
              <a:buFontTx/>
              <a:buNone/>
            </a:pPr>
            <a:endParaRPr lang="zh-CN" altLang="en-US" sz="2400">
              <a:latin typeface="楷体_GB2312" panose="02010609030101010101" pitchFamily="49" charset="-122"/>
              <a:ea typeface="楷体_GB2312" panose="02010609030101010101" pitchFamily="49" charset="-122"/>
            </a:endParaRPr>
          </a:p>
          <a:p>
            <a:pPr eaLnBrk="1" hangingPunct="1">
              <a:buFontTx/>
              <a:buNone/>
            </a:pPr>
            <a:endParaRPr lang="zh-CN" altLang="en-US" sz="2400">
              <a:latin typeface="楷体_GB2312" panose="02010609030101010101" pitchFamily="49" charset="-122"/>
              <a:ea typeface="楷体_GB2312" panose="02010609030101010101" pitchFamily="49" charset="-122"/>
            </a:endParaRPr>
          </a:p>
          <a:p>
            <a:pPr eaLnBrk="1" hangingPunct="1">
              <a:buFontTx/>
              <a:buNone/>
            </a:pPr>
            <a:r>
              <a:rPr lang="zh-CN" altLang="en-US" sz="2400">
                <a:latin typeface="楷体_GB2312" panose="02010609030101010101" pitchFamily="49" charset="-122"/>
                <a:ea typeface="楷体_GB2312" panose="02010609030101010101" pitchFamily="49" charset="-122"/>
              </a:rPr>
              <a:t>		这个问题是</a:t>
            </a:r>
            <a:r>
              <a:rPr lang="en-US" altLang="zh-CN" sz="2400" b="1">
                <a:solidFill>
                  <a:schemeClr val="accent2"/>
                </a:solidFill>
                <a:latin typeface="楷体_GB2312" panose="02010609030101010101" pitchFamily="49" charset="-122"/>
                <a:ea typeface="楷体_GB2312" panose="02010609030101010101" pitchFamily="49" charset="-122"/>
              </a:rPr>
              <a:t>NP</a:t>
            </a:r>
            <a:r>
              <a:rPr lang="zh-CN" altLang="en-US" sz="2400" b="1">
                <a:solidFill>
                  <a:schemeClr val="accent2"/>
                </a:solidFill>
                <a:latin typeface="楷体_GB2312" panose="02010609030101010101" pitchFamily="49" charset="-122"/>
                <a:ea typeface="楷体_GB2312" panose="02010609030101010101" pitchFamily="49" charset="-122"/>
              </a:rPr>
              <a:t>完全问题</a:t>
            </a:r>
            <a:r>
              <a:rPr lang="zh-CN" altLang="en-US" sz="2400">
                <a:latin typeface="楷体_GB2312" panose="02010609030101010101" pitchFamily="49" charset="-122"/>
                <a:ea typeface="楷体_GB2312" panose="02010609030101010101" pitchFamily="49" charset="-122"/>
              </a:rPr>
              <a:t>，到目前为止还没有有效的解法。对于这一类问题</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用</a:t>
            </a:r>
            <a:r>
              <a:rPr lang="zh-CN" altLang="en-US" sz="2400" b="1">
                <a:solidFill>
                  <a:schemeClr val="accent2"/>
                </a:solidFill>
                <a:latin typeface="楷体_GB2312" panose="02010609030101010101" pitchFamily="49" charset="-122"/>
                <a:ea typeface="楷体_GB2312" panose="02010609030101010101" pitchFamily="49" charset="-122"/>
              </a:rPr>
              <a:t>贪心选择策略</a:t>
            </a:r>
            <a:r>
              <a:rPr lang="zh-CN" altLang="en-US" sz="2400">
                <a:latin typeface="楷体_GB2312" panose="02010609030101010101" pitchFamily="49" charset="-122"/>
                <a:ea typeface="楷体_GB2312" panose="02010609030101010101" pitchFamily="49" charset="-122"/>
              </a:rPr>
              <a:t>有时可以设计出较好的近似算法。</a:t>
            </a:r>
          </a:p>
        </p:txBody>
      </p:sp>
      <p:sp>
        <p:nvSpPr>
          <p:cNvPr id="461828" name="Rectangle 4">
            <a:extLst>
              <a:ext uri="{FF2B5EF4-FFF2-40B4-BE49-F238E27FC236}">
                <a16:creationId xmlns:a16="http://schemas.microsoft.com/office/drawing/2014/main" id="{EC4BF9A8-94E4-412A-8956-CE00E9981D7A}"/>
              </a:ext>
            </a:extLst>
          </p:cNvPr>
          <p:cNvSpPr>
            <a:spLocks noChangeArrowheads="1"/>
          </p:cNvSpPr>
          <p:nvPr/>
        </p:nvSpPr>
        <p:spPr bwMode="auto">
          <a:xfrm>
            <a:off x="1187450" y="3213100"/>
            <a:ext cx="6983413" cy="752475"/>
          </a:xfrm>
          <a:prstGeom prst="rect">
            <a:avLst/>
          </a:prstGeom>
          <a:solidFill>
            <a:schemeClr val="hlink"/>
          </a:solidFill>
          <a:ln w="50800">
            <a:solidFill>
              <a:srgbClr val="FF6600"/>
            </a:solidFill>
            <a:miter lim="800000"/>
            <a:headEnd/>
            <a:tailEnd/>
          </a:ln>
        </p:spPr>
        <p:txBody>
          <a:bodyPr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000" b="1">
                <a:latin typeface="楷体_GB2312" panose="02010609030101010101" pitchFamily="49" charset="-122"/>
                <a:ea typeface="楷体_GB2312" panose="02010609030101010101" pitchFamily="49" charset="-122"/>
              </a:rPr>
              <a:t>    约定，每个作业均可在任何一台机器上加工处理，但未完工前不允许中断处理。作业不能拆分成更小的子作业。</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1828"/>
                                        </p:tgtEl>
                                        <p:attrNameLst>
                                          <p:attrName>style.visibility</p:attrName>
                                        </p:attrNameLst>
                                      </p:cBhvr>
                                      <p:to>
                                        <p:strVal val="visible"/>
                                      </p:to>
                                    </p:set>
                                    <p:anim calcmode="lin" valueType="num">
                                      <p:cBhvr additive="base">
                                        <p:cTn id="7" dur="500" fill="hold"/>
                                        <p:tgtEl>
                                          <p:spTgt spid="461828"/>
                                        </p:tgtEl>
                                        <p:attrNameLst>
                                          <p:attrName>ppt_x</p:attrName>
                                        </p:attrNameLst>
                                      </p:cBhvr>
                                      <p:tavLst>
                                        <p:tav tm="0">
                                          <p:val>
                                            <p:strVal val="#ppt_x"/>
                                          </p:val>
                                        </p:tav>
                                        <p:tav tm="100000">
                                          <p:val>
                                            <p:strVal val="#ppt_x"/>
                                          </p:val>
                                        </p:tav>
                                      </p:tavLst>
                                    </p:anim>
                                    <p:anim calcmode="lin" valueType="num">
                                      <p:cBhvr additive="base">
                                        <p:cTn id="8" dur="500" fill="hold"/>
                                        <p:tgtEl>
                                          <p:spTgt spid="4618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8" grpId="0" animBg="1" autoUpdateAnimBg="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9F553B97-F3F2-4838-8184-05B2E71E1BCB}"/>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EF7E6FB3-8870-4D1B-9E50-346159EBDEA4}" type="slidenum">
              <a:rPr lang="zh-CN" altLang="en-US">
                <a:solidFill>
                  <a:schemeClr val="tx1"/>
                </a:solidFill>
                <a:latin typeface="Times New Roman" panose="02020603050405020304" pitchFamily="18" charset="0"/>
                <a:ea typeface="宋体" panose="02010600030101010101" pitchFamily="2" charset="-122"/>
              </a:rPr>
              <a:pPr eaLnBrk="1" hangingPunct="1"/>
              <a:t>168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3253" name="Rectangle 2">
            <a:extLst>
              <a:ext uri="{FF2B5EF4-FFF2-40B4-BE49-F238E27FC236}">
                <a16:creationId xmlns:a16="http://schemas.microsoft.com/office/drawing/2014/main" id="{1865F1E4-F627-4A6F-9A61-ABE6AADEAF5E}"/>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4.7 </a:t>
            </a:r>
            <a:r>
              <a:rPr lang="zh-CN" altLang="en-US">
                <a:latin typeface="黑体" panose="02010609060101010101" pitchFamily="49" charset="-122"/>
                <a:ea typeface="黑体" panose="02010609060101010101" pitchFamily="49" charset="-122"/>
              </a:rPr>
              <a:t>多机调度问题</a:t>
            </a:r>
          </a:p>
        </p:txBody>
      </p:sp>
      <p:sp>
        <p:nvSpPr>
          <p:cNvPr id="53254" name="Rectangle 3">
            <a:extLst>
              <a:ext uri="{FF2B5EF4-FFF2-40B4-BE49-F238E27FC236}">
                <a16:creationId xmlns:a16="http://schemas.microsoft.com/office/drawing/2014/main" id="{C1303BBE-2292-4B11-917F-D0D9F94DB927}"/>
              </a:ext>
            </a:extLst>
          </p:cNvPr>
          <p:cNvSpPr>
            <a:spLocks noGrp="1" noChangeArrowheads="1"/>
          </p:cNvSpPr>
          <p:nvPr>
            <p:ph type="body" idx="1"/>
          </p:nvPr>
        </p:nvSpPr>
        <p:spPr/>
        <p:txBody>
          <a:bodyPr/>
          <a:lstStyle/>
          <a:p>
            <a:pPr eaLnBrk="1" hangingPunct="1">
              <a:buFontTx/>
              <a:buNone/>
            </a:pPr>
            <a:r>
              <a:rPr lang="zh-CN" altLang="en-US" sz="2400">
                <a:ea typeface="楷体_GB2312" panose="02010609030101010101" pitchFamily="49" charset="-122"/>
              </a:rPr>
              <a:t>		采用</a:t>
            </a:r>
            <a:r>
              <a:rPr lang="zh-CN" altLang="en-US" sz="2400" b="1">
                <a:solidFill>
                  <a:schemeClr val="accent2"/>
                </a:solidFill>
                <a:ea typeface="楷体_GB2312" panose="02010609030101010101" pitchFamily="49" charset="-122"/>
              </a:rPr>
              <a:t>最长处理时间作业优先</a:t>
            </a:r>
            <a:r>
              <a:rPr lang="zh-CN" altLang="en-US" sz="2400">
                <a:ea typeface="楷体_GB2312" panose="02010609030101010101" pitchFamily="49" charset="-122"/>
              </a:rPr>
              <a:t>的贪心选择策略可以设计出解多机调度问题的较好的近似算法。</a:t>
            </a:r>
          </a:p>
          <a:p>
            <a:pPr eaLnBrk="1" hangingPunct="1">
              <a:buFontTx/>
              <a:buNone/>
            </a:pPr>
            <a:r>
              <a:rPr lang="zh-CN" altLang="en-US" sz="2400">
                <a:ea typeface="楷体_GB2312" panose="02010609030101010101" pitchFamily="49" charset="-122"/>
              </a:rPr>
              <a:t>		按此策略，当        时，只要将机器</a:t>
            </a:r>
            <a:r>
              <a:rPr lang="en-US" altLang="zh-CN" sz="2400">
                <a:ea typeface="楷体_GB2312" panose="02010609030101010101" pitchFamily="49" charset="-122"/>
              </a:rPr>
              <a:t>i</a:t>
            </a:r>
            <a:r>
              <a:rPr lang="zh-CN" altLang="en-US" sz="2400">
                <a:ea typeface="楷体_GB2312" panose="02010609030101010101" pitchFamily="49" charset="-122"/>
              </a:rPr>
              <a:t>的</a:t>
            </a:r>
            <a:r>
              <a:rPr lang="en-US" altLang="zh-CN" sz="2400">
                <a:ea typeface="楷体_GB2312" panose="02010609030101010101" pitchFamily="49" charset="-122"/>
              </a:rPr>
              <a:t>[0, ti]</a:t>
            </a:r>
            <a:r>
              <a:rPr lang="zh-CN" altLang="en-US" sz="2400">
                <a:ea typeface="楷体_GB2312" panose="02010609030101010101" pitchFamily="49" charset="-122"/>
              </a:rPr>
              <a:t>时间区间分配给作业</a:t>
            </a:r>
            <a:r>
              <a:rPr lang="en-US" altLang="zh-CN" sz="2400">
                <a:ea typeface="楷体_GB2312" panose="02010609030101010101" pitchFamily="49" charset="-122"/>
              </a:rPr>
              <a:t>i</a:t>
            </a:r>
            <a:r>
              <a:rPr lang="zh-CN" altLang="en-US" sz="2400">
                <a:ea typeface="楷体_GB2312" panose="02010609030101010101" pitchFamily="49" charset="-122"/>
              </a:rPr>
              <a:t>即可，算法只需要</a:t>
            </a:r>
            <a:r>
              <a:rPr lang="en-US" altLang="zh-CN" sz="2400" b="1">
                <a:solidFill>
                  <a:schemeClr val="accent2"/>
                </a:solidFill>
                <a:ea typeface="楷体_GB2312" panose="02010609030101010101" pitchFamily="49" charset="-122"/>
              </a:rPr>
              <a:t>O(1)</a:t>
            </a:r>
            <a:r>
              <a:rPr lang="zh-CN" altLang="en-US" sz="2400">
                <a:ea typeface="楷体_GB2312" panose="02010609030101010101" pitchFamily="49" charset="-122"/>
              </a:rPr>
              <a:t>时间。</a:t>
            </a:r>
            <a:endParaRPr lang="en-US" altLang="zh-CN" sz="2400">
              <a:ea typeface="楷体_GB2312" panose="02010609030101010101" pitchFamily="49" charset="-122"/>
            </a:endParaRPr>
          </a:p>
          <a:p>
            <a:pPr eaLnBrk="1" hangingPunct="1">
              <a:buFontTx/>
              <a:buNone/>
            </a:pPr>
            <a:r>
              <a:rPr lang="zh-CN" altLang="en-US" sz="2400">
                <a:ea typeface="楷体_GB2312" panose="02010609030101010101" pitchFamily="49" charset="-122"/>
              </a:rPr>
              <a:t>		当         时，首先将</a:t>
            </a:r>
            <a:r>
              <a:rPr lang="en-US" altLang="zh-CN" sz="2400">
                <a:ea typeface="楷体_GB2312" panose="02010609030101010101" pitchFamily="49" charset="-122"/>
              </a:rPr>
              <a:t>n</a:t>
            </a:r>
            <a:r>
              <a:rPr lang="zh-CN" altLang="en-US" sz="2400">
                <a:ea typeface="楷体_GB2312" panose="02010609030101010101" pitchFamily="49" charset="-122"/>
              </a:rPr>
              <a:t>个作业依其所需的处理时间从大到小排序。然后依此顺序将作业分配给空闲的处理机。算法所需的计算时间为</a:t>
            </a:r>
            <a:r>
              <a:rPr lang="en-US" altLang="zh-CN" sz="2400" b="1">
                <a:solidFill>
                  <a:schemeClr val="accent2"/>
                </a:solidFill>
                <a:ea typeface="楷体_GB2312" panose="02010609030101010101" pitchFamily="49" charset="-122"/>
              </a:rPr>
              <a:t>O(nlogn)</a:t>
            </a:r>
            <a:r>
              <a:rPr lang="zh-CN" altLang="en-US" sz="2400">
                <a:ea typeface="楷体_GB2312" panose="02010609030101010101" pitchFamily="49" charset="-122"/>
              </a:rPr>
              <a:t>。</a:t>
            </a:r>
          </a:p>
          <a:p>
            <a:pPr eaLnBrk="1" hangingPunct="1">
              <a:buFontTx/>
              <a:buNone/>
            </a:pPr>
            <a:endParaRPr lang="zh-CN" altLang="en-US" sz="2400">
              <a:ea typeface="楷体_GB2312" panose="02010609030101010101" pitchFamily="49" charset="-122"/>
            </a:endParaRPr>
          </a:p>
        </p:txBody>
      </p:sp>
      <p:sp>
        <p:nvSpPr>
          <p:cNvPr id="53255" name="Rectangle 4">
            <a:extLst>
              <a:ext uri="{FF2B5EF4-FFF2-40B4-BE49-F238E27FC236}">
                <a16:creationId xmlns:a16="http://schemas.microsoft.com/office/drawing/2014/main" id="{52A3CD75-7390-4BA6-B2AE-DD76E3A305C2}"/>
              </a:ext>
            </a:extLst>
          </p:cNvPr>
          <p:cNvSpPr>
            <a:spLocks noChangeArrowheads="1"/>
          </p:cNvSpPr>
          <p:nvPr/>
        </p:nvSpPr>
        <p:spPr bwMode="auto">
          <a:xfrm>
            <a:off x="0"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53250" name="Object 5">
            <a:extLst>
              <a:ext uri="{FF2B5EF4-FFF2-40B4-BE49-F238E27FC236}">
                <a16:creationId xmlns:a16="http://schemas.microsoft.com/office/drawing/2014/main" id="{526D4C3D-2D4A-4BA3-9289-BDA2A09B4559}"/>
              </a:ext>
            </a:extLst>
          </p:cNvPr>
          <p:cNvGraphicFramePr>
            <a:graphicFrameLocks noChangeAspect="1"/>
          </p:cNvGraphicFramePr>
          <p:nvPr/>
        </p:nvGraphicFramePr>
        <p:xfrm>
          <a:off x="3455988" y="2852738"/>
          <a:ext cx="684212" cy="284162"/>
        </p:xfrm>
        <a:graphic>
          <a:graphicData uri="http://schemas.openxmlformats.org/presentationml/2006/ole">
            <mc:AlternateContent xmlns:mc="http://schemas.openxmlformats.org/markup-compatibility/2006">
              <mc:Choice xmlns:v="urn:schemas-microsoft-com:vml" Requires="v">
                <p:oleObj spid="_x0000_s53259" name="公式" r:id="rId3" imgW="393359" imgH="164957" progId="Equation.3">
                  <p:embed/>
                </p:oleObj>
              </mc:Choice>
              <mc:Fallback>
                <p:oleObj name="公式" r:id="rId3" imgW="393359" imgH="164957"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988" y="2852738"/>
                        <a:ext cx="684212" cy="284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6" name="Rectangle 6">
            <a:extLst>
              <a:ext uri="{FF2B5EF4-FFF2-40B4-BE49-F238E27FC236}">
                <a16:creationId xmlns:a16="http://schemas.microsoft.com/office/drawing/2014/main" id="{4E352B9E-21A7-4C80-8BA2-0AC2289F467D}"/>
              </a:ext>
            </a:extLst>
          </p:cNvPr>
          <p:cNvSpPr>
            <a:spLocks noChangeArrowheads="1"/>
          </p:cNvSpPr>
          <p:nvPr/>
        </p:nvSpPr>
        <p:spPr bwMode="auto">
          <a:xfrm>
            <a:off x="0" y="3357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53251" name="Object 7">
            <a:extLst>
              <a:ext uri="{FF2B5EF4-FFF2-40B4-BE49-F238E27FC236}">
                <a16:creationId xmlns:a16="http://schemas.microsoft.com/office/drawing/2014/main" id="{4B0947E7-82C2-4C7E-B6F4-DDAEB966DBAC}"/>
              </a:ext>
            </a:extLst>
          </p:cNvPr>
          <p:cNvGraphicFramePr>
            <a:graphicFrameLocks noChangeAspect="1"/>
          </p:cNvGraphicFramePr>
          <p:nvPr/>
        </p:nvGraphicFramePr>
        <p:xfrm>
          <a:off x="1979613" y="3716338"/>
          <a:ext cx="684212" cy="250825"/>
        </p:xfrm>
        <a:graphic>
          <a:graphicData uri="http://schemas.openxmlformats.org/presentationml/2006/ole">
            <mc:AlternateContent xmlns:mc="http://schemas.openxmlformats.org/markup-compatibility/2006">
              <mc:Choice xmlns:v="urn:schemas-microsoft-com:vml" Requires="v">
                <p:oleObj spid="_x0000_s53260" name="公式" r:id="rId5" imgW="393529" imgH="139639" progId="Equation.3">
                  <p:embed/>
                </p:oleObj>
              </mc:Choice>
              <mc:Fallback>
                <p:oleObj name="公式" r:id="rId5" imgW="393529" imgH="139639"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3716338"/>
                        <a:ext cx="684212" cy="25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a:extLst>
              <a:ext uri="{FF2B5EF4-FFF2-40B4-BE49-F238E27FC236}">
                <a16:creationId xmlns:a16="http://schemas.microsoft.com/office/drawing/2014/main" id="{F512977B-8A4C-495D-909F-96F53D4E022B}"/>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5B75422A-FF0F-45B8-804E-3B92B1194A79}" type="slidenum">
              <a:rPr lang="zh-CN" altLang="en-US">
                <a:solidFill>
                  <a:schemeClr val="tx1"/>
                </a:solidFill>
                <a:latin typeface="Times New Roman" panose="02020603050405020304" pitchFamily="18" charset="0"/>
                <a:ea typeface="宋体" panose="02010600030101010101" pitchFamily="2" charset="-122"/>
              </a:rPr>
              <a:pPr eaLnBrk="1" hangingPunct="1"/>
              <a:t>169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30403" name="Rectangle 2">
            <a:extLst>
              <a:ext uri="{FF2B5EF4-FFF2-40B4-BE49-F238E27FC236}">
                <a16:creationId xmlns:a16="http://schemas.microsoft.com/office/drawing/2014/main" id="{4802DE57-ED42-42B0-AD44-E6E8376006D7}"/>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4.7 </a:t>
            </a:r>
            <a:r>
              <a:rPr lang="zh-CN" altLang="en-US">
                <a:latin typeface="黑体" panose="02010609060101010101" pitchFamily="49" charset="-122"/>
                <a:ea typeface="黑体" panose="02010609060101010101" pitchFamily="49" charset="-122"/>
              </a:rPr>
              <a:t>多机调度问题</a:t>
            </a:r>
          </a:p>
        </p:txBody>
      </p:sp>
      <p:sp>
        <p:nvSpPr>
          <p:cNvPr id="230404" name="Rectangle 3">
            <a:extLst>
              <a:ext uri="{FF2B5EF4-FFF2-40B4-BE49-F238E27FC236}">
                <a16:creationId xmlns:a16="http://schemas.microsoft.com/office/drawing/2014/main" id="{B0B43EB6-B0CA-446A-8621-2CD3AB8C24AC}"/>
              </a:ext>
            </a:extLst>
          </p:cNvPr>
          <p:cNvSpPr>
            <a:spLocks noGrp="1" noChangeArrowheads="1"/>
          </p:cNvSpPr>
          <p:nvPr>
            <p:ph type="body" sz="half" idx="1"/>
          </p:nvPr>
        </p:nvSpPr>
        <p:spPr>
          <a:xfrm>
            <a:off x="827088" y="1989138"/>
            <a:ext cx="7489825" cy="1800225"/>
          </a:xfrm>
        </p:spPr>
        <p:txBody>
          <a:bodyPr/>
          <a:lstStyle/>
          <a:p>
            <a:pPr eaLnBrk="1" hangingPunct="1">
              <a:buFontTx/>
              <a:buNone/>
            </a:pPr>
            <a:r>
              <a:rPr lang="zh-CN" altLang="en-US" sz="2400">
                <a:latin typeface="楷体_GB2312" panose="02010609030101010101" pitchFamily="49" charset="-122"/>
                <a:ea typeface="楷体_GB2312" panose="02010609030101010101" pitchFamily="49" charset="-122"/>
              </a:rPr>
              <a:t>	</a:t>
            </a:r>
            <a:r>
              <a:rPr lang="zh-CN" altLang="en-US" sz="2400" b="1">
                <a:solidFill>
                  <a:schemeClr val="accent2"/>
                </a:solidFill>
                <a:latin typeface="楷体_GB2312" panose="02010609030101010101" pitchFamily="49" charset="-122"/>
                <a:ea typeface="楷体_GB2312" panose="02010609030101010101" pitchFamily="49" charset="-122"/>
              </a:rPr>
              <a:t>	例如，</a:t>
            </a:r>
            <a:r>
              <a:rPr lang="zh-CN" altLang="en-US" sz="2400">
                <a:latin typeface="楷体_GB2312" panose="02010609030101010101" pitchFamily="49" charset="-122"/>
                <a:ea typeface="楷体_GB2312" panose="02010609030101010101" pitchFamily="49" charset="-122"/>
              </a:rPr>
              <a:t>设</a:t>
            </a:r>
            <a:r>
              <a:rPr lang="en-US" altLang="zh-CN" sz="2400">
                <a:latin typeface="楷体_GB2312" panose="02010609030101010101" pitchFamily="49" charset="-122"/>
                <a:ea typeface="楷体_GB2312" panose="02010609030101010101" pitchFamily="49" charset="-122"/>
              </a:rPr>
              <a:t>7</a:t>
            </a:r>
            <a:r>
              <a:rPr lang="zh-CN" altLang="en-US" sz="2400">
                <a:latin typeface="楷体_GB2312" panose="02010609030101010101" pitchFamily="49" charset="-122"/>
                <a:ea typeface="楷体_GB2312" panose="02010609030101010101" pitchFamily="49" charset="-122"/>
              </a:rPr>
              <a:t>个独立作业</a:t>
            </a:r>
            <a:r>
              <a:rPr lang="en-US" altLang="zh-CN" sz="2400">
                <a:latin typeface="楷体_GB2312" panose="02010609030101010101" pitchFamily="49" charset="-122"/>
                <a:ea typeface="楷体_GB2312" panose="02010609030101010101" pitchFamily="49" charset="-122"/>
              </a:rPr>
              <a:t>{1,2,3,4,5,6,7}</a:t>
            </a:r>
            <a:r>
              <a:rPr lang="zh-CN" altLang="en-US" sz="2400">
                <a:latin typeface="楷体_GB2312" panose="02010609030101010101" pitchFamily="49" charset="-122"/>
                <a:ea typeface="楷体_GB2312" panose="02010609030101010101" pitchFamily="49" charset="-122"/>
              </a:rPr>
              <a:t>由</a:t>
            </a:r>
            <a:r>
              <a:rPr lang="en-US" altLang="zh-CN" sz="2400">
                <a:latin typeface="楷体_GB2312" panose="02010609030101010101" pitchFamily="49" charset="-122"/>
                <a:ea typeface="楷体_GB2312" panose="02010609030101010101" pitchFamily="49" charset="-122"/>
              </a:rPr>
              <a:t>3</a:t>
            </a:r>
            <a:r>
              <a:rPr lang="zh-CN" altLang="en-US" sz="2400">
                <a:latin typeface="楷体_GB2312" panose="02010609030101010101" pitchFamily="49" charset="-122"/>
                <a:ea typeface="楷体_GB2312" panose="02010609030101010101" pitchFamily="49" charset="-122"/>
              </a:rPr>
              <a:t>台机器</a:t>
            </a:r>
            <a:r>
              <a:rPr lang="en-US" altLang="zh-CN" sz="2400">
                <a:latin typeface="楷体_GB2312" panose="02010609030101010101" pitchFamily="49" charset="-122"/>
                <a:ea typeface="楷体_GB2312" panose="02010609030101010101" pitchFamily="49" charset="-122"/>
              </a:rPr>
              <a:t>M1</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M2</a:t>
            </a:r>
            <a:r>
              <a:rPr lang="zh-CN" altLang="en-US" sz="2400">
                <a:latin typeface="楷体_GB2312" panose="02010609030101010101" pitchFamily="49" charset="-122"/>
                <a:ea typeface="楷体_GB2312" panose="02010609030101010101" pitchFamily="49" charset="-122"/>
              </a:rPr>
              <a:t>和</a:t>
            </a:r>
            <a:r>
              <a:rPr lang="en-US" altLang="zh-CN" sz="2400">
                <a:latin typeface="楷体_GB2312" panose="02010609030101010101" pitchFamily="49" charset="-122"/>
                <a:ea typeface="楷体_GB2312" panose="02010609030101010101" pitchFamily="49" charset="-122"/>
              </a:rPr>
              <a:t>M3</a:t>
            </a:r>
            <a:r>
              <a:rPr lang="zh-CN" altLang="en-US" sz="2400">
                <a:latin typeface="楷体_GB2312" panose="02010609030101010101" pitchFamily="49" charset="-122"/>
                <a:ea typeface="楷体_GB2312" panose="02010609030101010101" pitchFamily="49" charset="-122"/>
              </a:rPr>
              <a:t>加工处理。各作业所需的处理时间分别为</a:t>
            </a:r>
            <a:r>
              <a:rPr lang="en-US" altLang="zh-CN" sz="2400">
                <a:latin typeface="楷体_GB2312" panose="02010609030101010101" pitchFamily="49" charset="-122"/>
                <a:ea typeface="楷体_GB2312" panose="02010609030101010101" pitchFamily="49" charset="-122"/>
              </a:rPr>
              <a:t>{2,14,4,16,6,5,3}</a:t>
            </a:r>
            <a:r>
              <a:rPr lang="zh-CN" altLang="en-US" sz="2400">
                <a:latin typeface="楷体_GB2312" panose="02010609030101010101" pitchFamily="49" charset="-122"/>
                <a:ea typeface="楷体_GB2312" panose="02010609030101010101" pitchFamily="49" charset="-122"/>
              </a:rPr>
              <a:t>。按算法</a:t>
            </a:r>
            <a:r>
              <a:rPr lang="en-US" altLang="zh-CN" sz="2400" b="1">
                <a:latin typeface="楷体_GB2312" panose="02010609030101010101" pitchFamily="49" charset="-122"/>
                <a:ea typeface="楷体_GB2312" panose="02010609030101010101" pitchFamily="49" charset="-122"/>
              </a:rPr>
              <a:t>greedy</a:t>
            </a:r>
            <a:r>
              <a:rPr lang="zh-CN" altLang="en-US" sz="2400">
                <a:latin typeface="楷体_GB2312" panose="02010609030101010101" pitchFamily="49" charset="-122"/>
                <a:ea typeface="楷体_GB2312" panose="02010609030101010101" pitchFamily="49" charset="-122"/>
              </a:rPr>
              <a:t>产生的作业调度如下图所示，所需的加工时间为</a:t>
            </a:r>
            <a:r>
              <a:rPr lang="en-US" altLang="zh-CN" sz="2400">
                <a:latin typeface="楷体_GB2312" panose="02010609030101010101" pitchFamily="49" charset="-122"/>
                <a:ea typeface="楷体_GB2312" panose="02010609030101010101" pitchFamily="49" charset="-122"/>
              </a:rPr>
              <a:t>17</a:t>
            </a:r>
            <a:r>
              <a:rPr lang="zh-CN" altLang="en-US" sz="2400">
                <a:latin typeface="楷体_GB2312" panose="02010609030101010101" pitchFamily="49" charset="-122"/>
                <a:ea typeface="楷体_GB2312" panose="02010609030101010101" pitchFamily="49" charset="-122"/>
              </a:rPr>
              <a:t>。</a:t>
            </a:r>
            <a:r>
              <a:rPr lang="zh-CN" altLang="en-US" sz="2800"/>
              <a:t> </a:t>
            </a:r>
          </a:p>
        </p:txBody>
      </p:sp>
      <p:pic>
        <p:nvPicPr>
          <p:cNvPr id="230405" name="Picture 4" descr="t411">
            <a:extLst>
              <a:ext uri="{FF2B5EF4-FFF2-40B4-BE49-F238E27FC236}">
                <a16:creationId xmlns:a16="http://schemas.microsoft.com/office/drawing/2014/main" id="{5DA5129F-0E7A-4823-AC99-79AA2622C208}"/>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908175" y="3781425"/>
            <a:ext cx="5111750" cy="2239963"/>
          </a:xfrm>
          <a:noFill/>
        </p:spPr>
      </p:pic>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灯片编号占位符 5">
            <a:extLst>
              <a:ext uri="{FF2B5EF4-FFF2-40B4-BE49-F238E27FC236}">
                <a16:creationId xmlns:a16="http://schemas.microsoft.com/office/drawing/2014/main" id="{68C330CF-4249-4910-99D5-16B364C177BB}"/>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B95FE04D-A336-46A3-A579-05837A55A9EE}" type="slidenum">
              <a:rPr lang="zh-CN" altLang="en-US">
                <a:solidFill>
                  <a:schemeClr val="tx1"/>
                </a:solidFill>
                <a:latin typeface="Times New Roman" panose="02020603050405020304" pitchFamily="18" charset="0"/>
                <a:ea typeface="宋体" panose="02010600030101010101" pitchFamily="2" charset="-122"/>
              </a:rPr>
              <a:pPr eaLnBrk="1" hangingPunct="1"/>
              <a:t>17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26979" name="Rectangle 2">
            <a:extLst>
              <a:ext uri="{FF2B5EF4-FFF2-40B4-BE49-F238E27FC236}">
                <a16:creationId xmlns:a16="http://schemas.microsoft.com/office/drawing/2014/main" id="{E3CB478E-EF6E-4220-AB0C-92C5187F12BD}"/>
              </a:ext>
            </a:extLst>
          </p:cNvPr>
          <p:cNvSpPr>
            <a:spLocks noGrp="1" noChangeArrowheads="1"/>
          </p:cNvSpPr>
          <p:nvPr>
            <p:ph type="title"/>
          </p:nvPr>
        </p:nvSpPr>
        <p:spPr>
          <a:xfrm>
            <a:off x="685800" y="228600"/>
            <a:ext cx="7772400" cy="914400"/>
          </a:xfrm>
          <a:noFill/>
        </p:spPr>
        <p:txBody>
          <a:bodyPr/>
          <a:lstStyle/>
          <a:p>
            <a:pPr eaLnBrk="1" hangingPunct="1"/>
            <a:r>
              <a:rPr lang="zh-CN" altLang="en-US" sz="4800"/>
              <a:t>1.3	描述算法</a:t>
            </a:r>
          </a:p>
        </p:txBody>
      </p:sp>
      <p:sp>
        <p:nvSpPr>
          <p:cNvPr id="299011" name="Text Box 3">
            <a:extLst>
              <a:ext uri="{FF2B5EF4-FFF2-40B4-BE49-F238E27FC236}">
                <a16:creationId xmlns:a16="http://schemas.microsoft.com/office/drawing/2014/main" id="{97A0AD55-1BA2-459C-80BB-CA85468B9B0B}"/>
              </a:ext>
            </a:extLst>
          </p:cNvPr>
          <p:cNvSpPr txBox="1">
            <a:spLocks noChangeArrowheads="1"/>
          </p:cNvSpPr>
          <p:nvPr/>
        </p:nvSpPr>
        <p:spPr bwMode="auto">
          <a:xfrm>
            <a:off x="438150" y="1173163"/>
            <a:ext cx="2292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3200" b="1">
                <a:solidFill>
                  <a:srgbClr val="0000FF"/>
                </a:solidFill>
                <a:latin typeface="黑体" panose="02010609060101010101" pitchFamily="49" charset="-122"/>
                <a:ea typeface="黑体" panose="02010609060101010101" pitchFamily="49" charset="-122"/>
              </a:rPr>
              <a:t>6.通用方法</a:t>
            </a:r>
            <a:r>
              <a:rPr lang="zh-CN" altLang="en-US"/>
              <a:t> </a:t>
            </a:r>
          </a:p>
        </p:txBody>
      </p:sp>
      <p:sp>
        <p:nvSpPr>
          <p:cNvPr id="299012" name="Text Box 4">
            <a:extLst>
              <a:ext uri="{FF2B5EF4-FFF2-40B4-BE49-F238E27FC236}">
                <a16:creationId xmlns:a16="http://schemas.microsoft.com/office/drawing/2014/main" id="{03DE0DBB-663B-440E-B5DA-AD99B20FABF4}"/>
              </a:ext>
            </a:extLst>
          </p:cNvPr>
          <p:cNvSpPr txBox="1">
            <a:spLocks noChangeArrowheads="1"/>
          </p:cNvSpPr>
          <p:nvPr/>
        </p:nvSpPr>
        <p:spPr bwMode="auto">
          <a:xfrm>
            <a:off x="228600" y="1676400"/>
            <a:ext cx="4838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latin typeface="楷体_GB2312" panose="02010609030101010101" pitchFamily="49" charset="-122"/>
                <a:ea typeface="楷体_GB2312" panose="02010609030101010101" pitchFamily="49" charset="-122"/>
              </a:rPr>
              <a:t>（2）</a:t>
            </a:r>
            <a:r>
              <a:rPr lang="en-US" altLang="zh-CN" sz="2400" b="1">
                <a:solidFill>
                  <a:schemeClr val="tx1"/>
                </a:solidFill>
                <a:latin typeface="楷体_GB2312" panose="02010609030101010101" pitchFamily="49" charset="-122"/>
                <a:ea typeface="楷体_GB2312" panose="02010609030101010101" pitchFamily="49" charset="-122"/>
              </a:rPr>
              <a:t>java.lang.Comparable </a:t>
            </a:r>
            <a:r>
              <a:rPr lang="zh-CN" altLang="en-US" sz="2400" b="1">
                <a:solidFill>
                  <a:schemeClr val="tx1"/>
                </a:solidFill>
                <a:latin typeface="楷体_GB2312" panose="02010609030101010101" pitchFamily="49" charset="-122"/>
                <a:ea typeface="楷体_GB2312" panose="02010609030101010101" pitchFamily="49" charset="-122"/>
              </a:rPr>
              <a:t>界面</a:t>
            </a:r>
          </a:p>
        </p:txBody>
      </p:sp>
      <p:sp>
        <p:nvSpPr>
          <p:cNvPr id="299013" name="Text Box 5">
            <a:extLst>
              <a:ext uri="{FF2B5EF4-FFF2-40B4-BE49-F238E27FC236}">
                <a16:creationId xmlns:a16="http://schemas.microsoft.com/office/drawing/2014/main" id="{2E94DECE-6CD2-4208-9D4C-769E2B8D8DC3}"/>
              </a:ext>
            </a:extLst>
          </p:cNvPr>
          <p:cNvSpPr txBox="1">
            <a:spLocks noChangeArrowheads="1"/>
          </p:cNvSpPr>
          <p:nvPr/>
        </p:nvSpPr>
        <p:spPr bwMode="auto">
          <a:xfrm>
            <a:off x="425450" y="2057400"/>
            <a:ext cx="85661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chemeClr val="tx1"/>
                </a:solidFill>
                <a:latin typeface="楷体_GB2312" panose="02010609030101010101" pitchFamily="49" charset="-122"/>
                <a:ea typeface="楷体_GB2312" panose="02010609030101010101" pitchFamily="49" charset="-122"/>
              </a:rPr>
              <a:t>   Java</a:t>
            </a:r>
            <a:r>
              <a:rPr lang="zh-CN" altLang="en-US" sz="2400">
                <a:solidFill>
                  <a:schemeClr val="tx1"/>
                </a:solidFill>
                <a:latin typeface="楷体_GB2312" panose="02010609030101010101" pitchFamily="49" charset="-122"/>
                <a:ea typeface="楷体_GB2312" panose="02010609030101010101" pitchFamily="49" charset="-122"/>
              </a:rPr>
              <a:t>的</a:t>
            </a:r>
            <a:r>
              <a:rPr lang="en-US" altLang="zh-CN" sz="2400">
                <a:solidFill>
                  <a:schemeClr val="tx1"/>
                </a:solidFill>
                <a:latin typeface="楷体_GB2312" panose="02010609030101010101" pitchFamily="49" charset="-122"/>
                <a:ea typeface="楷体_GB2312" panose="02010609030101010101" pitchFamily="49" charset="-122"/>
              </a:rPr>
              <a:t>Comparable </a:t>
            </a:r>
            <a:r>
              <a:rPr lang="zh-CN" altLang="en-US" sz="2400">
                <a:solidFill>
                  <a:schemeClr val="tx1"/>
                </a:solidFill>
                <a:latin typeface="楷体_GB2312" panose="02010609030101010101" pitchFamily="49" charset="-122"/>
                <a:ea typeface="楷体_GB2312" panose="02010609030101010101" pitchFamily="49" charset="-122"/>
              </a:rPr>
              <a:t>界面中惟一的方法头</a:t>
            </a:r>
            <a:r>
              <a:rPr lang="en-US" altLang="zh-CN" sz="2400">
                <a:solidFill>
                  <a:schemeClr val="tx1"/>
                </a:solidFill>
                <a:latin typeface="楷体_GB2312" panose="02010609030101010101" pitchFamily="49" charset="-122"/>
                <a:ea typeface="楷体_GB2312" panose="02010609030101010101" pitchFamily="49" charset="-122"/>
              </a:rPr>
              <a:t>compareTo</a:t>
            </a:r>
            <a:r>
              <a:rPr lang="zh-CN" altLang="en-US" sz="2400">
                <a:solidFill>
                  <a:schemeClr val="tx1"/>
                </a:solidFill>
                <a:latin typeface="楷体_GB2312" panose="02010609030101010101" pitchFamily="49" charset="-122"/>
                <a:ea typeface="楷体_GB2312" panose="02010609030101010101" pitchFamily="49" charset="-122"/>
              </a:rPr>
              <a:t>用于比较</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2个元素的大小。例如</a:t>
            </a:r>
            <a:r>
              <a:rPr lang="en-US" altLang="zh-CN" sz="2400">
                <a:solidFill>
                  <a:schemeClr val="tx1"/>
                </a:solidFill>
                <a:latin typeface="楷体_GB2312" panose="02010609030101010101" pitchFamily="49" charset="-122"/>
                <a:ea typeface="楷体_GB2312" panose="02010609030101010101" pitchFamily="49" charset="-122"/>
              </a:rPr>
              <a:t>java.lang.Comparable.x.compareTo(y)</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返回</a:t>
            </a:r>
            <a:r>
              <a:rPr lang="en-US" altLang="zh-CN" sz="2400">
                <a:solidFill>
                  <a:schemeClr val="tx1"/>
                </a:solidFill>
                <a:latin typeface="楷体_GB2312" panose="02010609030101010101" pitchFamily="49" charset="-122"/>
                <a:ea typeface="楷体_GB2312" panose="02010609030101010101" pitchFamily="49" charset="-122"/>
              </a:rPr>
              <a:t>x-y</a:t>
            </a:r>
            <a:r>
              <a:rPr lang="zh-CN" altLang="en-US" sz="2400">
                <a:solidFill>
                  <a:schemeClr val="tx1"/>
                </a:solidFill>
                <a:latin typeface="楷体_GB2312" panose="02010609030101010101" pitchFamily="49" charset="-122"/>
                <a:ea typeface="楷体_GB2312" panose="02010609030101010101" pitchFamily="49" charset="-122"/>
              </a:rPr>
              <a:t>的符号，当</a:t>
            </a:r>
            <a:r>
              <a:rPr lang="en-US" altLang="zh-CN" sz="2400">
                <a:solidFill>
                  <a:schemeClr val="tx1"/>
                </a:solidFill>
                <a:latin typeface="楷体_GB2312" panose="02010609030101010101" pitchFamily="49" charset="-122"/>
                <a:ea typeface="楷体_GB2312" panose="02010609030101010101" pitchFamily="49" charset="-122"/>
              </a:rPr>
              <a:t>x&lt;y</a:t>
            </a:r>
            <a:r>
              <a:rPr lang="zh-CN" altLang="en-US" sz="2400">
                <a:solidFill>
                  <a:schemeClr val="tx1"/>
                </a:solidFill>
                <a:latin typeface="楷体_GB2312" panose="02010609030101010101" pitchFamily="49" charset="-122"/>
                <a:ea typeface="楷体_GB2312" panose="02010609030101010101" pitchFamily="49" charset="-122"/>
              </a:rPr>
              <a:t>时返回负数，当</a:t>
            </a:r>
            <a:r>
              <a:rPr lang="en-US" altLang="zh-CN" sz="2400">
                <a:solidFill>
                  <a:schemeClr val="tx1"/>
                </a:solidFill>
                <a:latin typeface="楷体_GB2312" panose="02010609030101010101" pitchFamily="49" charset="-122"/>
                <a:ea typeface="楷体_GB2312" panose="02010609030101010101" pitchFamily="49" charset="-122"/>
              </a:rPr>
              <a:t>x=y</a:t>
            </a:r>
            <a:r>
              <a:rPr lang="zh-CN" altLang="en-US" sz="2400">
                <a:solidFill>
                  <a:schemeClr val="tx1"/>
                </a:solidFill>
                <a:latin typeface="楷体_GB2312" panose="02010609030101010101" pitchFamily="49" charset="-122"/>
                <a:ea typeface="楷体_GB2312" panose="02010609030101010101" pitchFamily="49" charset="-122"/>
              </a:rPr>
              <a:t>时返回0，当</a:t>
            </a:r>
            <a:r>
              <a:rPr lang="en-US" altLang="zh-CN" sz="2400">
                <a:solidFill>
                  <a:schemeClr val="tx1"/>
                </a:solidFill>
                <a:latin typeface="楷体_GB2312" panose="02010609030101010101" pitchFamily="49" charset="-122"/>
                <a:ea typeface="楷体_GB2312" panose="02010609030101010101" pitchFamily="49" charset="-122"/>
              </a:rPr>
              <a:t>x&gt;y</a:t>
            </a:r>
            <a:r>
              <a:rPr lang="zh-CN" altLang="en-US" sz="2400">
                <a:solidFill>
                  <a:schemeClr val="tx1"/>
                </a:solidFill>
                <a:latin typeface="楷体_GB2312" panose="02010609030101010101" pitchFamily="49" charset="-122"/>
                <a:ea typeface="楷体_GB2312" panose="02010609030101010101" pitchFamily="49" charset="-122"/>
              </a:rPr>
              <a:t>时返</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回正数。</a:t>
            </a:r>
            <a:endParaRPr lang="en-US" altLang="zh-CN" sz="2400">
              <a:solidFill>
                <a:schemeClr val="tx1"/>
              </a:solidFill>
              <a:latin typeface="楷体_GB2312" panose="02010609030101010101" pitchFamily="49" charset="-122"/>
              <a:ea typeface="楷体_GB2312" panose="02010609030101010101" pitchFamily="49" charset="-122"/>
            </a:endParaRPr>
          </a:p>
        </p:txBody>
      </p:sp>
      <p:sp>
        <p:nvSpPr>
          <p:cNvPr id="299015" name="Text Box 7">
            <a:extLst>
              <a:ext uri="{FF2B5EF4-FFF2-40B4-BE49-F238E27FC236}">
                <a16:creationId xmlns:a16="http://schemas.microsoft.com/office/drawing/2014/main" id="{AFE42BDD-9C81-4D16-9A83-C1E0FE60A642}"/>
              </a:ext>
            </a:extLst>
          </p:cNvPr>
          <p:cNvSpPr txBox="1">
            <a:spLocks noChangeArrowheads="1"/>
          </p:cNvSpPr>
          <p:nvPr/>
        </p:nvSpPr>
        <p:spPr bwMode="auto">
          <a:xfrm>
            <a:off x="228600" y="35052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latin typeface="楷体_GB2312" panose="02010609030101010101" pitchFamily="49" charset="-122"/>
                <a:ea typeface="楷体_GB2312" panose="02010609030101010101" pitchFamily="49" charset="-122"/>
              </a:rPr>
              <a:t>（3）</a:t>
            </a:r>
            <a:r>
              <a:rPr lang="en-US" altLang="zh-CN" sz="2400" b="1">
                <a:solidFill>
                  <a:schemeClr val="tx1"/>
                </a:solidFill>
                <a:latin typeface="楷体_GB2312" panose="02010609030101010101" pitchFamily="49" charset="-122"/>
                <a:ea typeface="楷体_GB2312" panose="02010609030101010101" pitchFamily="49" charset="-122"/>
              </a:rPr>
              <a:t>Operable</a:t>
            </a:r>
            <a:r>
              <a:rPr lang="en-US" altLang="zh-CN" sz="2400" b="1">
                <a:solidFill>
                  <a:srgbClr val="0000FF"/>
                </a:solidFill>
                <a:latin typeface="楷体_GB2312" panose="02010609030101010101" pitchFamily="49" charset="-122"/>
                <a:ea typeface="楷体_GB2312" panose="02010609030101010101" pitchFamily="49" charset="-122"/>
              </a:rPr>
              <a:t> </a:t>
            </a:r>
            <a:r>
              <a:rPr lang="zh-CN" altLang="en-US" sz="2400" b="1">
                <a:solidFill>
                  <a:schemeClr val="tx1"/>
                </a:solidFill>
                <a:latin typeface="楷体_GB2312" panose="02010609030101010101" pitchFamily="49" charset="-122"/>
                <a:ea typeface="楷体_GB2312" panose="02010609030101010101" pitchFamily="49" charset="-122"/>
              </a:rPr>
              <a:t>界面</a:t>
            </a:r>
          </a:p>
        </p:txBody>
      </p:sp>
      <p:sp>
        <p:nvSpPr>
          <p:cNvPr id="299016" name="Text Box 8">
            <a:extLst>
              <a:ext uri="{FF2B5EF4-FFF2-40B4-BE49-F238E27FC236}">
                <a16:creationId xmlns:a16="http://schemas.microsoft.com/office/drawing/2014/main" id="{145EB1F4-500D-42CF-8F10-D1D48556C58C}"/>
              </a:ext>
            </a:extLst>
          </p:cNvPr>
          <p:cNvSpPr txBox="1">
            <a:spLocks noChangeArrowheads="1"/>
          </p:cNvSpPr>
          <p:nvPr/>
        </p:nvSpPr>
        <p:spPr bwMode="auto">
          <a:xfrm>
            <a:off x="457200" y="3886200"/>
            <a:ext cx="8413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有些通用方法同时需要</a:t>
            </a:r>
            <a:r>
              <a:rPr lang="en-US" altLang="zh-CN" sz="2400">
                <a:solidFill>
                  <a:schemeClr val="tx1"/>
                </a:solidFill>
                <a:latin typeface="楷体_GB2312" panose="02010609030101010101" pitchFamily="49" charset="-122"/>
                <a:ea typeface="楷体_GB2312" panose="02010609030101010101" pitchFamily="49" charset="-122"/>
              </a:rPr>
              <a:t>Computable</a:t>
            </a:r>
            <a:r>
              <a:rPr lang="zh-CN" altLang="en-US" sz="2400">
                <a:solidFill>
                  <a:schemeClr val="tx1"/>
                </a:solidFill>
                <a:latin typeface="楷体_GB2312" panose="02010609030101010101" pitchFamily="49" charset="-122"/>
                <a:ea typeface="楷体_GB2312" panose="02010609030101010101" pitchFamily="49" charset="-122"/>
              </a:rPr>
              <a:t>界面和</a:t>
            </a:r>
            <a:r>
              <a:rPr lang="en-US" altLang="zh-CN" sz="2400">
                <a:solidFill>
                  <a:schemeClr val="tx1"/>
                </a:solidFill>
                <a:latin typeface="楷体_GB2312" panose="02010609030101010101" pitchFamily="49" charset="-122"/>
                <a:ea typeface="楷体_GB2312" panose="02010609030101010101" pitchFamily="49" charset="-122"/>
              </a:rPr>
              <a:t>Comparable </a:t>
            </a:r>
            <a:r>
              <a:rPr lang="zh-CN" altLang="en-US" sz="2400">
                <a:solidFill>
                  <a:schemeClr val="tx1"/>
                </a:solidFill>
                <a:latin typeface="楷体_GB2312" panose="02010609030101010101" pitchFamily="49" charset="-122"/>
                <a:ea typeface="楷体_GB2312" panose="02010609030101010101" pitchFamily="49" charset="-122"/>
              </a:rPr>
              <a:t>界面</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的支持。为此可定义</a:t>
            </a:r>
            <a:r>
              <a:rPr lang="en-US" altLang="zh-CN" sz="2400">
                <a:solidFill>
                  <a:schemeClr val="tx1"/>
                </a:solidFill>
                <a:latin typeface="楷体_GB2312" panose="02010609030101010101" pitchFamily="49" charset="-122"/>
                <a:ea typeface="楷体_GB2312" panose="02010609030101010101" pitchFamily="49" charset="-122"/>
              </a:rPr>
              <a:t>Operable</a:t>
            </a:r>
            <a:r>
              <a:rPr lang="zh-CN" altLang="en-US" sz="2400">
                <a:solidFill>
                  <a:schemeClr val="tx1"/>
                </a:solidFill>
                <a:latin typeface="楷体_GB2312" panose="02010609030101010101" pitchFamily="49" charset="-122"/>
                <a:ea typeface="楷体_GB2312" panose="02010609030101010101" pitchFamily="49" charset="-122"/>
              </a:rPr>
              <a:t>界面如下:</a:t>
            </a:r>
            <a:endParaRPr lang="en-US" altLang="zh-CN" sz="2400">
              <a:solidFill>
                <a:schemeClr val="tx1"/>
              </a:solidFill>
              <a:latin typeface="楷体_GB2312" panose="02010609030101010101" pitchFamily="49" charset="-122"/>
              <a:ea typeface="楷体_GB2312" panose="02010609030101010101" pitchFamily="49" charset="-122"/>
            </a:endParaRPr>
          </a:p>
        </p:txBody>
      </p:sp>
      <p:sp>
        <p:nvSpPr>
          <p:cNvPr id="299017" name="Text Box 9">
            <a:extLst>
              <a:ext uri="{FF2B5EF4-FFF2-40B4-BE49-F238E27FC236}">
                <a16:creationId xmlns:a16="http://schemas.microsoft.com/office/drawing/2014/main" id="{5AAC2447-3F71-4F5F-9DB7-2A5FB91BBB50}"/>
              </a:ext>
            </a:extLst>
          </p:cNvPr>
          <p:cNvSpPr txBox="1">
            <a:spLocks noChangeArrowheads="1"/>
          </p:cNvSpPr>
          <p:nvPr/>
        </p:nvSpPr>
        <p:spPr bwMode="auto">
          <a:xfrm>
            <a:off x="962025" y="4648200"/>
            <a:ext cx="63531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000">
                <a:solidFill>
                  <a:schemeClr val="tx1"/>
                </a:solidFill>
                <a:latin typeface="Times New Roman" panose="02020603050405020304" pitchFamily="18" charset="0"/>
                <a:ea typeface="宋体" panose="02010600030101010101" pitchFamily="2" charset="-122"/>
              </a:rPr>
              <a:t>public interface </a:t>
            </a:r>
            <a:r>
              <a:rPr lang="en-US" altLang="zh-CN" sz="2000" b="1">
                <a:solidFill>
                  <a:schemeClr val="tx1"/>
                </a:solidFill>
                <a:latin typeface="Times New Roman" panose="02020603050405020304" pitchFamily="18" charset="0"/>
                <a:ea typeface="宋体" panose="02010600030101010101" pitchFamily="2" charset="-122"/>
              </a:rPr>
              <a:t>Operable</a:t>
            </a:r>
            <a:r>
              <a:rPr lang="en-US" altLang="zh-CN" sz="2000">
                <a:solidFill>
                  <a:schemeClr val="tx1"/>
                </a:solidFill>
                <a:latin typeface="Times New Roman" panose="02020603050405020304" pitchFamily="18" charset="0"/>
                <a:ea typeface="宋体" panose="02010600030101010101" pitchFamily="2" charset="-122"/>
              </a:rPr>
              <a:t> extends Computable, Comparable</a:t>
            </a:r>
          </a:p>
          <a:p>
            <a:pPr algn="l" eaLnBrk="1" hangingPunct="1"/>
            <a:r>
              <a:rPr lang="en-US" altLang="zh-CN" sz="2000">
                <a:solidFill>
                  <a:schemeClr val="tx1"/>
                </a:solidFill>
                <a:latin typeface="Times New Roman" panose="02020603050405020304" pitchFamily="18" charset="0"/>
                <a:ea typeface="宋体" panose="02010600030101010101" pitchFamily="2" charset="-122"/>
              </a:rPr>
              <a:t>{}</a:t>
            </a:r>
            <a:r>
              <a:rPr lang="en-US" altLang="zh-CN" sz="2000">
                <a:solidFill>
                  <a:schemeClr val="tx1"/>
                </a:solidFill>
                <a:latin typeface="Times New Roman" panose="02020603050405020304" pitchFamily="18" charset="0"/>
                <a:ea typeface="楷体_GB2312" panose="02010609030101010101" pitchFamily="49" charset="-122"/>
              </a:rPr>
              <a:t> </a:t>
            </a:r>
          </a:p>
        </p:txBody>
      </p:sp>
      <p:sp>
        <p:nvSpPr>
          <p:cNvPr id="299018" name="Text Box 10">
            <a:extLst>
              <a:ext uri="{FF2B5EF4-FFF2-40B4-BE49-F238E27FC236}">
                <a16:creationId xmlns:a16="http://schemas.microsoft.com/office/drawing/2014/main" id="{1EC6E73B-2E8D-4B56-B584-31F4D3C0BF18}"/>
              </a:ext>
            </a:extLst>
          </p:cNvPr>
          <p:cNvSpPr txBox="1">
            <a:spLocks noChangeArrowheads="1"/>
          </p:cNvSpPr>
          <p:nvPr/>
        </p:nvSpPr>
        <p:spPr bwMode="auto">
          <a:xfrm>
            <a:off x="228600" y="5334000"/>
            <a:ext cx="2803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latin typeface="楷体_GB2312" panose="02010609030101010101" pitchFamily="49" charset="-122"/>
                <a:ea typeface="楷体_GB2312" panose="02010609030101010101" pitchFamily="49" charset="-122"/>
              </a:rPr>
              <a:t>（4）自定义包装类</a:t>
            </a:r>
          </a:p>
        </p:txBody>
      </p:sp>
      <p:sp>
        <p:nvSpPr>
          <p:cNvPr id="299019" name="Text Box 11">
            <a:extLst>
              <a:ext uri="{FF2B5EF4-FFF2-40B4-BE49-F238E27FC236}">
                <a16:creationId xmlns:a16="http://schemas.microsoft.com/office/drawing/2014/main" id="{76E68813-A6E9-4247-8180-3231E3AD3E46}"/>
              </a:ext>
            </a:extLst>
          </p:cNvPr>
          <p:cNvSpPr txBox="1">
            <a:spLocks noChangeArrowheads="1"/>
          </p:cNvSpPr>
          <p:nvPr/>
        </p:nvSpPr>
        <p:spPr bwMode="auto">
          <a:xfrm>
            <a:off x="457200" y="5715000"/>
            <a:ext cx="8566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由于</a:t>
            </a:r>
            <a:r>
              <a:rPr lang="en-US" altLang="zh-CN" sz="2400">
                <a:solidFill>
                  <a:schemeClr val="tx1"/>
                </a:solidFill>
                <a:latin typeface="楷体_GB2312" panose="02010609030101010101" pitchFamily="49" charset="-122"/>
                <a:ea typeface="楷体_GB2312" panose="02010609030101010101" pitchFamily="49" charset="-122"/>
              </a:rPr>
              <a:t>Java</a:t>
            </a:r>
            <a:r>
              <a:rPr lang="zh-CN" altLang="en-US" sz="2400">
                <a:solidFill>
                  <a:schemeClr val="tx1"/>
                </a:solidFill>
                <a:latin typeface="楷体_GB2312" panose="02010609030101010101" pitchFamily="49" charset="-122"/>
                <a:ea typeface="楷体_GB2312" panose="02010609030101010101" pitchFamily="49" charset="-122"/>
              </a:rPr>
              <a:t>的包装类如</a:t>
            </a:r>
            <a:r>
              <a:rPr lang="en-US" altLang="zh-CN" sz="2400">
                <a:solidFill>
                  <a:schemeClr val="tx1"/>
                </a:solidFill>
                <a:latin typeface="楷体_GB2312" panose="02010609030101010101" pitchFamily="49" charset="-122"/>
                <a:ea typeface="楷体_GB2312" panose="02010609030101010101" pitchFamily="49" charset="-122"/>
              </a:rPr>
              <a:t>Integer</a:t>
            </a:r>
            <a:r>
              <a:rPr lang="zh-CN" altLang="en-US" sz="2400">
                <a:solidFill>
                  <a:schemeClr val="tx1"/>
                </a:solidFill>
                <a:latin typeface="楷体_GB2312" panose="02010609030101010101" pitchFamily="49" charset="-122"/>
                <a:ea typeface="楷体_GB2312" panose="02010609030101010101" pitchFamily="49" charset="-122"/>
              </a:rPr>
              <a:t>等已定义为</a:t>
            </a:r>
            <a:r>
              <a:rPr lang="en-US" altLang="zh-CN" sz="2400">
                <a:solidFill>
                  <a:schemeClr val="tx1"/>
                </a:solidFill>
                <a:latin typeface="楷体_GB2312" panose="02010609030101010101" pitchFamily="49" charset="-122"/>
                <a:ea typeface="楷体_GB2312" panose="02010609030101010101" pitchFamily="49" charset="-122"/>
              </a:rPr>
              <a:t>final</a:t>
            </a:r>
            <a:r>
              <a:rPr lang="zh-CN" altLang="en-US" sz="2400">
                <a:solidFill>
                  <a:schemeClr val="tx1"/>
                </a:solidFill>
                <a:latin typeface="楷体_GB2312" panose="02010609030101010101" pitchFamily="49" charset="-122"/>
                <a:ea typeface="楷体_GB2312" panose="02010609030101010101" pitchFamily="49" charset="-122"/>
              </a:rPr>
              <a:t>型，因此无法</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定义其子类，作进一步扩充。为了需要可自定义包装类。 </a:t>
            </a:r>
            <a:endParaRPr lang="en-US" altLang="zh-CN" sz="2400">
              <a:solidFill>
                <a:schemeClr val="tx1"/>
              </a:solidFill>
              <a:latin typeface="楷体_GB2312" panose="02010609030101010101" pitchFamily="49" charset="-122"/>
              <a:ea typeface="楷体_GB2312" panose="0201060903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99011"/>
                                        </p:tgtEl>
                                        <p:attrNameLst>
                                          <p:attrName>style.visibility</p:attrName>
                                        </p:attrNameLst>
                                      </p:cBhvr>
                                      <p:to>
                                        <p:strVal val="visible"/>
                                      </p:to>
                                    </p:set>
                                    <p:animEffect transition="in" filter="randombar(horizontal)">
                                      <p:cBhvr>
                                        <p:cTn id="7" dur="500"/>
                                        <p:tgtEl>
                                          <p:spTgt spid="2990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299012"/>
                                        </p:tgtEl>
                                        <p:attrNameLst>
                                          <p:attrName>style.visibility</p:attrName>
                                        </p:attrNameLst>
                                      </p:cBhvr>
                                      <p:to>
                                        <p:strVal val="visible"/>
                                      </p:to>
                                    </p:set>
                                    <p:anim calcmode="lin" valueType="num">
                                      <p:cBhvr>
                                        <p:cTn id="12" dur="500" fill="hold"/>
                                        <p:tgtEl>
                                          <p:spTgt spid="299012"/>
                                        </p:tgtEl>
                                        <p:attrNameLst>
                                          <p:attrName>ppt_w</p:attrName>
                                        </p:attrNameLst>
                                      </p:cBhvr>
                                      <p:tavLst>
                                        <p:tav tm="0">
                                          <p:val>
                                            <p:fltVal val="0"/>
                                          </p:val>
                                        </p:tav>
                                        <p:tav tm="100000">
                                          <p:val>
                                            <p:strVal val="#ppt_w"/>
                                          </p:val>
                                        </p:tav>
                                      </p:tavLst>
                                    </p:anim>
                                    <p:anim calcmode="lin" valueType="num">
                                      <p:cBhvr>
                                        <p:cTn id="13" dur="500" fill="hold"/>
                                        <p:tgtEl>
                                          <p:spTgt spid="29901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99013"/>
                                        </p:tgtEl>
                                        <p:attrNameLst>
                                          <p:attrName>style.visibility</p:attrName>
                                        </p:attrNameLst>
                                      </p:cBhvr>
                                      <p:to>
                                        <p:strVal val="visible"/>
                                      </p:to>
                                    </p:set>
                                    <p:animEffect transition="in" filter="blinds(horizontal)">
                                      <p:cBhvr>
                                        <p:cTn id="18" dur="500"/>
                                        <p:tgtEl>
                                          <p:spTgt spid="29901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299015"/>
                                        </p:tgtEl>
                                        <p:attrNameLst>
                                          <p:attrName>style.visibility</p:attrName>
                                        </p:attrNameLst>
                                      </p:cBhvr>
                                      <p:to>
                                        <p:strVal val="visible"/>
                                      </p:to>
                                    </p:set>
                                    <p:anim calcmode="lin" valueType="num">
                                      <p:cBhvr>
                                        <p:cTn id="23" dur="500" fill="hold"/>
                                        <p:tgtEl>
                                          <p:spTgt spid="299015"/>
                                        </p:tgtEl>
                                        <p:attrNameLst>
                                          <p:attrName>ppt_w</p:attrName>
                                        </p:attrNameLst>
                                      </p:cBhvr>
                                      <p:tavLst>
                                        <p:tav tm="0">
                                          <p:val>
                                            <p:fltVal val="0"/>
                                          </p:val>
                                        </p:tav>
                                        <p:tav tm="100000">
                                          <p:val>
                                            <p:strVal val="#ppt_w"/>
                                          </p:val>
                                        </p:tav>
                                      </p:tavLst>
                                    </p:anim>
                                    <p:anim calcmode="lin" valueType="num">
                                      <p:cBhvr>
                                        <p:cTn id="24" dur="500" fill="hold"/>
                                        <p:tgtEl>
                                          <p:spTgt spid="299015"/>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99016"/>
                                        </p:tgtEl>
                                        <p:attrNameLst>
                                          <p:attrName>style.visibility</p:attrName>
                                        </p:attrNameLst>
                                      </p:cBhvr>
                                      <p:to>
                                        <p:strVal val="visible"/>
                                      </p:to>
                                    </p:set>
                                    <p:animEffect transition="in" filter="blinds(horizontal)">
                                      <p:cBhvr>
                                        <p:cTn id="29" dur="500"/>
                                        <p:tgtEl>
                                          <p:spTgt spid="29901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299017"/>
                                        </p:tgtEl>
                                        <p:attrNameLst>
                                          <p:attrName>style.visibility</p:attrName>
                                        </p:attrNameLst>
                                      </p:cBhvr>
                                      <p:to>
                                        <p:strVal val="visible"/>
                                      </p:to>
                                    </p:set>
                                    <p:anim calcmode="lin" valueType="num">
                                      <p:cBhvr additive="base">
                                        <p:cTn id="34" dur="500" fill="hold"/>
                                        <p:tgtEl>
                                          <p:spTgt spid="299017"/>
                                        </p:tgtEl>
                                        <p:attrNameLst>
                                          <p:attrName>ppt_x</p:attrName>
                                        </p:attrNameLst>
                                      </p:cBhvr>
                                      <p:tavLst>
                                        <p:tav tm="0">
                                          <p:val>
                                            <p:strVal val="1+#ppt_w/2"/>
                                          </p:val>
                                        </p:tav>
                                        <p:tav tm="100000">
                                          <p:val>
                                            <p:strVal val="#ppt_x"/>
                                          </p:val>
                                        </p:tav>
                                      </p:tavLst>
                                    </p:anim>
                                    <p:anim calcmode="lin" valueType="num">
                                      <p:cBhvr additive="base">
                                        <p:cTn id="35" dur="500" fill="hold"/>
                                        <p:tgtEl>
                                          <p:spTgt spid="299017"/>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10" fill="hold" grpId="0" nodeType="clickEffect">
                                  <p:stCondLst>
                                    <p:cond delay="0"/>
                                  </p:stCondLst>
                                  <p:childTnLst>
                                    <p:set>
                                      <p:cBhvr>
                                        <p:cTn id="39" dur="1" fill="hold">
                                          <p:stCondLst>
                                            <p:cond delay="0"/>
                                          </p:stCondLst>
                                        </p:cTn>
                                        <p:tgtEl>
                                          <p:spTgt spid="299018"/>
                                        </p:tgtEl>
                                        <p:attrNameLst>
                                          <p:attrName>style.visibility</p:attrName>
                                        </p:attrNameLst>
                                      </p:cBhvr>
                                      <p:to>
                                        <p:strVal val="visible"/>
                                      </p:to>
                                    </p:set>
                                    <p:anim calcmode="lin" valueType="num">
                                      <p:cBhvr>
                                        <p:cTn id="40" dur="500" fill="hold"/>
                                        <p:tgtEl>
                                          <p:spTgt spid="299018"/>
                                        </p:tgtEl>
                                        <p:attrNameLst>
                                          <p:attrName>ppt_w</p:attrName>
                                        </p:attrNameLst>
                                      </p:cBhvr>
                                      <p:tavLst>
                                        <p:tav tm="0">
                                          <p:val>
                                            <p:fltVal val="0"/>
                                          </p:val>
                                        </p:tav>
                                        <p:tav tm="100000">
                                          <p:val>
                                            <p:strVal val="#ppt_w"/>
                                          </p:val>
                                        </p:tav>
                                      </p:tavLst>
                                    </p:anim>
                                    <p:anim calcmode="lin" valueType="num">
                                      <p:cBhvr>
                                        <p:cTn id="41" dur="500" fill="hold"/>
                                        <p:tgtEl>
                                          <p:spTgt spid="299018"/>
                                        </p:tgtEl>
                                        <p:attrNameLst>
                                          <p:attrName>ppt_h</p:attrName>
                                        </p:attrNameLst>
                                      </p:cBhvr>
                                      <p:tavLst>
                                        <p:tav tm="0">
                                          <p:val>
                                            <p:strVal val="#ppt_h"/>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99019"/>
                                        </p:tgtEl>
                                        <p:attrNameLst>
                                          <p:attrName>style.visibility</p:attrName>
                                        </p:attrNameLst>
                                      </p:cBhvr>
                                      <p:to>
                                        <p:strVal val="visible"/>
                                      </p:to>
                                    </p:set>
                                    <p:animEffect transition="in" filter="blinds(horizontal)">
                                      <p:cBhvr>
                                        <p:cTn id="46" dur="500"/>
                                        <p:tgtEl>
                                          <p:spTgt spid="299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autoUpdateAnimBg="0"/>
      <p:bldP spid="299012" grpId="0" autoUpdateAnimBg="0"/>
      <p:bldP spid="299013" grpId="0" autoUpdateAnimBg="0"/>
      <p:bldP spid="299015" grpId="0" autoUpdateAnimBg="0"/>
      <p:bldP spid="299016" grpId="0" autoUpdateAnimBg="0"/>
      <p:bldP spid="299017" grpId="0" autoUpdateAnimBg="0"/>
      <p:bldP spid="299018" grpId="0" autoUpdateAnimBg="0"/>
      <p:bldP spid="299019" grpId="0" autoUpdateAnimBg="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16ED8664-CC11-409E-8EBD-E210547DCD65}"/>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ECC2E64C-1BF2-4C09-93D5-9BFD657F8395}" type="slidenum">
              <a:rPr lang="zh-CN" altLang="en-US">
                <a:solidFill>
                  <a:schemeClr val="tx1"/>
                </a:solidFill>
                <a:latin typeface="Times New Roman" panose="02020603050405020304" pitchFamily="18" charset="0"/>
                <a:ea typeface="宋体" panose="02010600030101010101" pitchFamily="2" charset="-122"/>
              </a:rPr>
              <a:pPr eaLnBrk="1" hangingPunct="1"/>
              <a:t>170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31427" name="Rectangle 2">
            <a:extLst>
              <a:ext uri="{FF2B5EF4-FFF2-40B4-BE49-F238E27FC236}">
                <a16:creationId xmlns:a16="http://schemas.microsoft.com/office/drawing/2014/main" id="{8334B355-F491-41EF-9E45-94511E4A0B48}"/>
              </a:ext>
            </a:extLst>
          </p:cNvPr>
          <p:cNvSpPr>
            <a:spLocks noGrp="1" noChangeArrowheads="1"/>
          </p:cNvSpPr>
          <p:nvPr>
            <p:ph type="title"/>
          </p:nvPr>
        </p:nvSpPr>
        <p:spPr>
          <a:xfrm>
            <a:off x="687388" y="404813"/>
            <a:ext cx="7772400" cy="1143000"/>
          </a:xfrm>
        </p:spPr>
        <p:txBody>
          <a:bodyPr/>
          <a:lstStyle/>
          <a:p>
            <a:pPr eaLnBrk="1" hangingPunct="1"/>
            <a:r>
              <a:rPr lang="en-US" altLang="zh-CN">
                <a:latin typeface="黑体" panose="02010609060101010101" pitchFamily="49" charset="-122"/>
                <a:ea typeface="黑体" panose="02010609060101010101" pitchFamily="49" charset="-122"/>
              </a:rPr>
              <a:t>4.8 </a:t>
            </a:r>
            <a:r>
              <a:rPr lang="zh-CN" altLang="en-US">
                <a:latin typeface="黑体" panose="02010609060101010101" pitchFamily="49" charset="-122"/>
                <a:ea typeface="黑体" panose="02010609060101010101" pitchFamily="49" charset="-122"/>
              </a:rPr>
              <a:t>贪心算法的理论基础</a:t>
            </a:r>
          </a:p>
        </p:txBody>
      </p:sp>
      <p:sp>
        <p:nvSpPr>
          <p:cNvPr id="231428" name="Rectangle 3">
            <a:extLst>
              <a:ext uri="{FF2B5EF4-FFF2-40B4-BE49-F238E27FC236}">
                <a16:creationId xmlns:a16="http://schemas.microsoft.com/office/drawing/2014/main" id="{1456B5E3-470D-4F50-8D14-1595E7BDDA7E}"/>
              </a:ext>
            </a:extLst>
          </p:cNvPr>
          <p:cNvSpPr>
            <a:spLocks noGrp="1" noChangeArrowheads="1"/>
          </p:cNvSpPr>
          <p:nvPr>
            <p:ph type="body" idx="1"/>
          </p:nvPr>
        </p:nvSpPr>
        <p:spPr>
          <a:xfrm>
            <a:off x="684213" y="1628775"/>
            <a:ext cx="7772400" cy="4608513"/>
          </a:xfrm>
        </p:spPr>
        <p:txBody>
          <a:bodyPr/>
          <a:lstStyle/>
          <a:p>
            <a:pPr eaLnBrk="1" hangingPunct="1">
              <a:buFontTx/>
              <a:buNone/>
            </a:pPr>
            <a:r>
              <a:rPr lang="zh-CN" altLang="en-US" sz="1800">
                <a:ea typeface="楷体_GB2312" panose="02010609030101010101" pitchFamily="49" charset="-122"/>
              </a:rPr>
              <a:t>		</a:t>
            </a:r>
            <a:r>
              <a:rPr lang="zh-CN" altLang="en-US" sz="2400">
                <a:ea typeface="楷体_GB2312" panose="02010609030101010101" pitchFamily="49" charset="-122"/>
              </a:rPr>
              <a:t>借助于</a:t>
            </a:r>
            <a:r>
              <a:rPr lang="zh-CN" altLang="en-US" sz="2400" b="1">
                <a:solidFill>
                  <a:schemeClr val="accent2"/>
                </a:solidFill>
                <a:ea typeface="楷体_GB2312" panose="02010609030101010101" pitchFamily="49" charset="-122"/>
              </a:rPr>
              <a:t>拟阵</a:t>
            </a:r>
            <a:r>
              <a:rPr lang="zh-CN" altLang="en-US" sz="2400">
                <a:ea typeface="楷体_GB2312" panose="02010609030101010101" pitchFamily="49" charset="-122"/>
              </a:rPr>
              <a:t>工具，可建立关于贪心算法的较一般的理论。这个理论对</a:t>
            </a:r>
            <a:r>
              <a:rPr lang="zh-CN" altLang="en-US" sz="2400" b="1">
                <a:solidFill>
                  <a:schemeClr val="accent2"/>
                </a:solidFill>
                <a:ea typeface="楷体_GB2312" panose="02010609030101010101" pitchFamily="49" charset="-122"/>
              </a:rPr>
              <a:t>确定何时使用贪心算法</a:t>
            </a:r>
            <a:r>
              <a:rPr lang="zh-CN" altLang="en-US" sz="2400">
                <a:ea typeface="楷体_GB2312" panose="02010609030101010101" pitchFamily="49" charset="-122"/>
              </a:rPr>
              <a:t>可以得到问题的整体最优解十分有用。</a:t>
            </a:r>
          </a:p>
          <a:p>
            <a:pPr eaLnBrk="1" hangingPunct="1">
              <a:buFontTx/>
              <a:buNone/>
            </a:pPr>
            <a:r>
              <a:rPr lang="en-US" altLang="zh-CN" sz="2800" b="1">
                <a:solidFill>
                  <a:schemeClr val="accent2"/>
                </a:solidFill>
                <a:latin typeface="黑体" panose="02010609060101010101" pitchFamily="49" charset="-122"/>
                <a:ea typeface="黑体" panose="02010609060101010101" pitchFamily="49" charset="-122"/>
              </a:rPr>
              <a:t>1.</a:t>
            </a:r>
            <a:r>
              <a:rPr lang="zh-CN" altLang="en-US" sz="2800" b="1">
                <a:solidFill>
                  <a:schemeClr val="accent2"/>
                </a:solidFill>
                <a:latin typeface="黑体" panose="02010609060101010101" pitchFamily="49" charset="-122"/>
                <a:ea typeface="黑体" panose="02010609060101010101" pitchFamily="49" charset="-122"/>
              </a:rPr>
              <a:t>拟阵</a:t>
            </a:r>
          </a:p>
          <a:p>
            <a:pPr eaLnBrk="1" hangingPunct="1">
              <a:buFontTx/>
              <a:buNone/>
            </a:pPr>
            <a:r>
              <a:rPr lang="zh-CN" altLang="en-US" sz="2400">
                <a:latin typeface="楷体_GB2312" panose="02010609030101010101" pitchFamily="49" charset="-122"/>
                <a:ea typeface="楷体_GB2312" panose="02010609030101010101" pitchFamily="49" charset="-122"/>
              </a:rPr>
              <a:t>	拟阵</a:t>
            </a:r>
            <a:r>
              <a:rPr lang="en-US" altLang="zh-CN" sz="2400">
                <a:latin typeface="楷体_GB2312" panose="02010609030101010101" pitchFamily="49" charset="-122"/>
                <a:ea typeface="楷体_GB2312" panose="02010609030101010101" pitchFamily="49" charset="-122"/>
              </a:rPr>
              <a:t>M</a:t>
            </a:r>
            <a:r>
              <a:rPr lang="zh-CN" altLang="en-US" sz="2400">
                <a:latin typeface="楷体_GB2312" panose="02010609030101010101" pitchFamily="49" charset="-122"/>
                <a:ea typeface="楷体_GB2312" panose="02010609030101010101" pitchFamily="49" charset="-122"/>
              </a:rPr>
              <a:t>定义为满足下面</a:t>
            </a:r>
            <a:r>
              <a:rPr lang="en-US" altLang="zh-CN" sz="2400">
                <a:latin typeface="楷体_GB2312" panose="02010609030101010101" pitchFamily="49" charset="-122"/>
                <a:ea typeface="楷体_GB2312" panose="02010609030101010101" pitchFamily="49" charset="-122"/>
              </a:rPr>
              <a:t>3</a:t>
            </a:r>
            <a:r>
              <a:rPr lang="zh-CN" altLang="en-US" sz="2400">
                <a:latin typeface="楷体_GB2312" panose="02010609030101010101" pitchFamily="49" charset="-122"/>
                <a:ea typeface="楷体_GB2312" panose="02010609030101010101" pitchFamily="49" charset="-122"/>
              </a:rPr>
              <a:t>个条件的有序对</a:t>
            </a:r>
            <a:r>
              <a:rPr lang="en-US" altLang="zh-CN" sz="2400">
                <a:latin typeface="楷体_GB2312" panose="02010609030101010101" pitchFamily="49" charset="-122"/>
                <a:ea typeface="楷体_GB2312" panose="02010609030101010101" pitchFamily="49" charset="-122"/>
              </a:rPr>
              <a:t>(S,I)</a:t>
            </a:r>
            <a:r>
              <a:rPr lang="zh-CN" altLang="en-US" sz="2400">
                <a:latin typeface="楷体_GB2312" panose="02010609030101010101" pitchFamily="49" charset="-122"/>
                <a:ea typeface="楷体_GB2312" panose="02010609030101010101" pitchFamily="49" charset="-122"/>
              </a:rPr>
              <a:t>：</a:t>
            </a:r>
          </a:p>
          <a:p>
            <a:pPr eaLnBrk="1" hangingPunct="1">
              <a:buFontTx/>
              <a:buNone/>
            </a:pPr>
            <a:r>
              <a:rPr lang="en-US" altLang="zh-CN" sz="2400">
                <a:latin typeface="楷体_GB2312" panose="02010609030101010101" pitchFamily="49" charset="-122"/>
                <a:ea typeface="楷体_GB2312" panose="02010609030101010101" pitchFamily="49" charset="-122"/>
              </a:rPr>
              <a:t>	(1)S</a:t>
            </a:r>
            <a:r>
              <a:rPr lang="zh-CN" altLang="en-US" sz="2400">
                <a:latin typeface="楷体_GB2312" panose="02010609030101010101" pitchFamily="49" charset="-122"/>
                <a:ea typeface="楷体_GB2312" panose="02010609030101010101" pitchFamily="49" charset="-122"/>
              </a:rPr>
              <a:t>是非空有限集。</a:t>
            </a:r>
          </a:p>
          <a:p>
            <a:pPr eaLnBrk="1" hangingPunct="1">
              <a:buFontTx/>
              <a:buNone/>
            </a:pPr>
            <a:r>
              <a:rPr lang="en-US" altLang="zh-CN" sz="2400">
                <a:latin typeface="楷体_GB2312" panose="02010609030101010101" pitchFamily="49" charset="-122"/>
                <a:ea typeface="楷体_GB2312" panose="02010609030101010101" pitchFamily="49" charset="-122"/>
              </a:rPr>
              <a:t>	(2)I</a:t>
            </a:r>
            <a:r>
              <a:rPr lang="zh-CN" altLang="en-US" sz="2400">
                <a:latin typeface="楷体_GB2312" panose="02010609030101010101" pitchFamily="49" charset="-122"/>
                <a:ea typeface="楷体_GB2312" panose="02010609030101010101" pitchFamily="49" charset="-122"/>
              </a:rPr>
              <a:t>是</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的一类具有遗传性质的独立子集族，即若</a:t>
            </a:r>
            <a:r>
              <a:rPr lang="en-US" altLang="zh-CN" sz="2400">
                <a:latin typeface="楷体_GB2312" panose="02010609030101010101" pitchFamily="49" charset="-122"/>
                <a:ea typeface="楷体_GB2312" panose="02010609030101010101" pitchFamily="49" charset="-122"/>
              </a:rPr>
              <a:t>B</a:t>
            </a:r>
            <a:r>
              <a:rPr lang="en-US" altLang="zh-CN" sz="2400">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latin typeface="楷体_GB2312" panose="02010609030101010101" pitchFamily="49" charset="-122"/>
                <a:ea typeface="楷体_GB2312" panose="02010609030101010101" pitchFamily="49" charset="-122"/>
              </a:rPr>
              <a:t>I</a:t>
            </a:r>
            <a:r>
              <a:rPr lang="zh-CN" altLang="en-US" sz="2400">
                <a:latin typeface="楷体_GB2312" panose="02010609030101010101" pitchFamily="49" charset="-122"/>
                <a:ea typeface="楷体_GB2312" panose="02010609030101010101" pitchFamily="49" charset="-122"/>
              </a:rPr>
              <a:t>，则</a:t>
            </a:r>
            <a:r>
              <a:rPr lang="en-US" altLang="zh-CN" sz="2400">
                <a:latin typeface="楷体_GB2312" panose="02010609030101010101" pitchFamily="49" charset="-122"/>
                <a:ea typeface="楷体_GB2312" panose="02010609030101010101" pitchFamily="49" charset="-122"/>
              </a:rPr>
              <a:t>B</a:t>
            </a:r>
            <a:r>
              <a:rPr lang="zh-CN" altLang="en-US" sz="2400">
                <a:latin typeface="楷体_GB2312" panose="02010609030101010101" pitchFamily="49" charset="-122"/>
                <a:ea typeface="楷体_GB2312" panose="02010609030101010101" pitchFamily="49" charset="-122"/>
              </a:rPr>
              <a:t>是</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的独立子集，且</a:t>
            </a:r>
            <a:r>
              <a:rPr lang="en-US" altLang="zh-CN" sz="2400">
                <a:latin typeface="楷体_GB2312" panose="02010609030101010101" pitchFamily="49" charset="-122"/>
                <a:ea typeface="楷体_GB2312" panose="02010609030101010101" pitchFamily="49" charset="-122"/>
              </a:rPr>
              <a:t>B</a:t>
            </a:r>
            <a:r>
              <a:rPr lang="zh-CN" altLang="en-US" sz="2400">
                <a:latin typeface="楷体_GB2312" panose="02010609030101010101" pitchFamily="49" charset="-122"/>
                <a:ea typeface="楷体_GB2312" panose="02010609030101010101" pitchFamily="49" charset="-122"/>
              </a:rPr>
              <a:t>的任意子集也都是</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的独立子集。空集</a:t>
            </a:r>
            <a:r>
              <a:rPr lang="zh-CN" altLang="en-US" sz="2400">
                <a:latin typeface="楷体_GB2312" panose="02010609030101010101" pitchFamily="49" charset="-122"/>
                <a:ea typeface="楷体_GB2312" panose="02010609030101010101" pitchFamily="49" charset="-122"/>
                <a:sym typeface="Symbol" panose="05050102010706020507" pitchFamily="18" charset="2"/>
              </a:rPr>
              <a:t></a:t>
            </a:r>
            <a:r>
              <a:rPr lang="zh-CN" altLang="en-US" sz="2400">
                <a:latin typeface="楷体_GB2312" panose="02010609030101010101" pitchFamily="49" charset="-122"/>
                <a:ea typeface="楷体_GB2312" panose="02010609030101010101" pitchFamily="49" charset="-122"/>
              </a:rPr>
              <a:t>必为</a:t>
            </a:r>
            <a:r>
              <a:rPr lang="en-US" altLang="zh-CN" sz="2400">
                <a:latin typeface="楷体_GB2312" panose="02010609030101010101" pitchFamily="49" charset="-122"/>
                <a:ea typeface="楷体_GB2312" panose="02010609030101010101" pitchFamily="49" charset="-122"/>
              </a:rPr>
              <a:t>I</a:t>
            </a:r>
            <a:r>
              <a:rPr lang="zh-CN" altLang="en-US" sz="2400">
                <a:latin typeface="楷体_GB2312" panose="02010609030101010101" pitchFamily="49" charset="-122"/>
                <a:ea typeface="楷体_GB2312" panose="02010609030101010101" pitchFamily="49" charset="-122"/>
              </a:rPr>
              <a:t>的成员。</a:t>
            </a:r>
          </a:p>
          <a:p>
            <a:pPr eaLnBrk="1" hangingPunct="1">
              <a:buFontTx/>
              <a:buNone/>
            </a:pPr>
            <a:r>
              <a:rPr lang="en-US" altLang="zh-CN" sz="2400">
                <a:latin typeface="楷体_GB2312" panose="02010609030101010101" pitchFamily="49" charset="-122"/>
                <a:ea typeface="楷体_GB2312" panose="02010609030101010101" pitchFamily="49" charset="-122"/>
              </a:rPr>
              <a:t>	(3)I</a:t>
            </a:r>
            <a:r>
              <a:rPr lang="zh-CN" altLang="en-US" sz="2400">
                <a:latin typeface="楷体_GB2312" panose="02010609030101010101" pitchFamily="49" charset="-122"/>
                <a:ea typeface="楷体_GB2312" panose="02010609030101010101" pitchFamily="49" charset="-122"/>
              </a:rPr>
              <a:t>满足交换性质，即若</a:t>
            </a:r>
            <a:r>
              <a:rPr lang="en-US" altLang="zh-CN" sz="2400">
                <a:latin typeface="楷体_GB2312" panose="02010609030101010101" pitchFamily="49" charset="-122"/>
                <a:ea typeface="楷体_GB2312" panose="02010609030101010101" pitchFamily="49" charset="-122"/>
              </a:rPr>
              <a:t>A</a:t>
            </a:r>
            <a:r>
              <a:rPr lang="en-US" altLang="zh-CN" sz="2400">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latin typeface="楷体_GB2312" panose="02010609030101010101" pitchFamily="49" charset="-122"/>
                <a:ea typeface="楷体_GB2312" panose="02010609030101010101" pitchFamily="49" charset="-122"/>
              </a:rPr>
              <a:t>I,B</a:t>
            </a:r>
            <a:r>
              <a:rPr lang="en-US" altLang="zh-CN" sz="2400">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latin typeface="楷体_GB2312" panose="02010609030101010101" pitchFamily="49" charset="-122"/>
                <a:ea typeface="楷体_GB2312" panose="02010609030101010101" pitchFamily="49" charset="-122"/>
              </a:rPr>
              <a:t>I</a:t>
            </a:r>
            <a:r>
              <a:rPr lang="zh-CN" altLang="en-US" sz="2400">
                <a:latin typeface="楷体_GB2312" panose="02010609030101010101" pitchFamily="49" charset="-122"/>
                <a:ea typeface="楷体_GB2312" panose="02010609030101010101" pitchFamily="49" charset="-122"/>
              </a:rPr>
              <a:t>且</a:t>
            </a:r>
            <a:r>
              <a:rPr lang="en-US" altLang="zh-CN" sz="2400">
                <a:latin typeface="楷体_GB2312" panose="02010609030101010101" pitchFamily="49" charset="-122"/>
                <a:ea typeface="楷体_GB2312" panose="02010609030101010101" pitchFamily="49" charset="-122"/>
              </a:rPr>
              <a:t>|A|&lt;|B|</a:t>
            </a:r>
            <a:r>
              <a:rPr lang="zh-CN" altLang="en-US" sz="2400">
                <a:latin typeface="楷体_GB2312" panose="02010609030101010101" pitchFamily="49" charset="-122"/>
                <a:ea typeface="楷体_GB2312" panose="02010609030101010101" pitchFamily="49" charset="-122"/>
              </a:rPr>
              <a:t>，则存在某一元素</a:t>
            </a:r>
            <a:r>
              <a:rPr lang="en-US" altLang="zh-CN" sz="2400">
                <a:latin typeface="楷体_GB2312" panose="02010609030101010101" pitchFamily="49" charset="-122"/>
                <a:ea typeface="楷体_GB2312" panose="02010609030101010101" pitchFamily="49" charset="-122"/>
              </a:rPr>
              <a:t>x</a:t>
            </a:r>
            <a:r>
              <a:rPr lang="en-US" altLang="zh-CN" sz="2400">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latin typeface="楷体_GB2312" panose="02010609030101010101" pitchFamily="49" charset="-122"/>
                <a:ea typeface="楷体_GB2312" panose="02010609030101010101" pitchFamily="49" charset="-122"/>
              </a:rPr>
              <a:t>B-A</a:t>
            </a:r>
            <a:r>
              <a:rPr lang="zh-CN" altLang="en-US" sz="2400">
                <a:latin typeface="楷体_GB2312" panose="02010609030101010101" pitchFamily="49" charset="-122"/>
                <a:ea typeface="楷体_GB2312" panose="02010609030101010101" pitchFamily="49" charset="-122"/>
              </a:rPr>
              <a:t>，使得</a:t>
            </a:r>
            <a:r>
              <a:rPr lang="en-US" altLang="zh-CN" sz="2400">
                <a:latin typeface="楷体_GB2312" panose="02010609030101010101" pitchFamily="49" charset="-122"/>
                <a:ea typeface="楷体_GB2312" panose="02010609030101010101" pitchFamily="49" charset="-122"/>
              </a:rPr>
              <a:t>A∪{x}</a:t>
            </a:r>
            <a:r>
              <a:rPr lang="en-US" altLang="zh-CN" sz="2400">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latin typeface="楷体_GB2312" panose="02010609030101010101" pitchFamily="49" charset="-122"/>
                <a:ea typeface="楷体_GB2312" panose="02010609030101010101" pitchFamily="49" charset="-122"/>
              </a:rPr>
              <a:t>I</a:t>
            </a:r>
            <a:r>
              <a:rPr lang="zh-CN" altLang="en-US" sz="2400">
                <a:latin typeface="楷体_GB2312" panose="02010609030101010101" pitchFamily="49" charset="-122"/>
                <a:ea typeface="楷体_GB2312" panose="02010609030101010101" pitchFamily="49" charset="-122"/>
              </a:rPr>
              <a:t>。</a:t>
            </a:r>
          </a:p>
        </p:txBody>
      </p:sp>
    </p:spTree>
  </p:cSld>
  <p:clrMapOvr>
    <a:masterClrMapping/>
  </p:clrMapOvr>
  <p:transition>
    <p:random/>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C0A41B94-82D7-4AC3-8EB0-7235C1FE12E7}"/>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5982DBDA-7285-4FD6-98AA-37EB038C73C7}" type="slidenum">
              <a:rPr lang="zh-CN" altLang="en-US">
                <a:solidFill>
                  <a:schemeClr val="tx1"/>
                </a:solidFill>
                <a:latin typeface="Times New Roman" panose="02020603050405020304" pitchFamily="18" charset="0"/>
                <a:ea typeface="宋体" panose="02010600030101010101" pitchFamily="2" charset="-122"/>
              </a:rPr>
              <a:pPr eaLnBrk="1" hangingPunct="1"/>
              <a:t>171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4276" name="Rectangle 2">
            <a:extLst>
              <a:ext uri="{FF2B5EF4-FFF2-40B4-BE49-F238E27FC236}">
                <a16:creationId xmlns:a16="http://schemas.microsoft.com/office/drawing/2014/main" id="{4E987D29-F76C-417A-BFDE-2188F8D86CC7}"/>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4.8 </a:t>
            </a:r>
            <a:r>
              <a:rPr lang="zh-CN" altLang="en-US">
                <a:latin typeface="黑体" panose="02010609060101010101" pitchFamily="49" charset="-122"/>
                <a:ea typeface="黑体" panose="02010609060101010101" pitchFamily="49" charset="-122"/>
              </a:rPr>
              <a:t>贪心算法的理论基础</a:t>
            </a:r>
          </a:p>
        </p:txBody>
      </p:sp>
      <p:sp>
        <p:nvSpPr>
          <p:cNvPr id="54277" name="Rectangle 3">
            <a:extLst>
              <a:ext uri="{FF2B5EF4-FFF2-40B4-BE49-F238E27FC236}">
                <a16:creationId xmlns:a16="http://schemas.microsoft.com/office/drawing/2014/main" id="{84DEFED7-C350-4E23-92B3-5D07A8CC045D}"/>
              </a:ext>
            </a:extLst>
          </p:cNvPr>
          <p:cNvSpPr>
            <a:spLocks noGrp="1" noChangeArrowheads="1"/>
          </p:cNvSpPr>
          <p:nvPr>
            <p:ph type="body" idx="1"/>
          </p:nvPr>
        </p:nvSpPr>
        <p:spPr/>
        <p:txBody>
          <a:bodyPr/>
          <a:lstStyle/>
          <a:p>
            <a:pPr eaLnBrk="1" hangingPunct="1">
              <a:buFontTx/>
              <a:buNone/>
            </a:pPr>
            <a:r>
              <a:rPr lang="zh-CN" altLang="en-US" sz="2400">
                <a:latin typeface="楷体_GB2312" panose="02010609030101010101" pitchFamily="49" charset="-122"/>
                <a:ea typeface="楷体_GB2312" panose="02010609030101010101" pitchFamily="49" charset="-122"/>
              </a:rPr>
              <a:t>		</a:t>
            </a:r>
            <a:r>
              <a:rPr lang="zh-CN" altLang="en-US" sz="2400" b="1">
                <a:solidFill>
                  <a:schemeClr val="accent2"/>
                </a:solidFill>
                <a:latin typeface="楷体_GB2312" panose="02010609030101010101" pitchFamily="49" charset="-122"/>
                <a:ea typeface="楷体_GB2312" panose="02010609030101010101" pitchFamily="49" charset="-122"/>
              </a:rPr>
              <a:t>例如，</a:t>
            </a:r>
            <a:r>
              <a:rPr lang="zh-CN" altLang="en-US" sz="2400">
                <a:latin typeface="楷体_GB2312" panose="02010609030101010101" pitchFamily="49" charset="-122"/>
                <a:ea typeface="楷体_GB2312" panose="02010609030101010101" pitchFamily="49" charset="-122"/>
              </a:rPr>
              <a:t>设</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是一给定矩阵中行向量的集合，</a:t>
            </a:r>
            <a:r>
              <a:rPr lang="en-US" altLang="zh-CN" sz="2400">
                <a:latin typeface="楷体_GB2312" panose="02010609030101010101" pitchFamily="49" charset="-122"/>
                <a:ea typeface="楷体_GB2312" panose="02010609030101010101" pitchFamily="49" charset="-122"/>
              </a:rPr>
              <a:t>I</a:t>
            </a:r>
            <a:r>
              <a:rPr lang="zh-CN" altLang="en-US" sz="2400">
                <a:latin typeface="楷体_GB2312" panose="02010609030101010101" pitchFamily="49" charset="-122"/>
                <a:ea typeface="楷体_GB2312" panose="02010609030101010101" pitchFamily="49" charset="-122"/>
              </a:rPr>
              <a:t>是</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的线性独立子集族，则由线性空间理论容易证明</a:t>
            </a:r>
            <a:r>
              <a:rPr lang="en-US" altLang="zh-CN" sz="2400">
                <a:latin typeface="楷体_GB2312" panose="02010609030101010101" pitchFamily="49" charset="-122"/>
                <a:ea typeface="楷体_GB2312" panose="02010609030101010101" pitchFamily="49" charset="-122"/>
              </a:rPr>
              <a:t>(S,I)</a:t>
            </a:r>
            <a:r>
              <a:rPr lang="zh-CN" altLang="en-US" sz="2400">
                <a:latin typeface="楷体_GB2312" panose="02010609030101010101" pitchFamily="49" charset="-122"/>
                <a:ea typeface="楷体_GB2312" panose="02010609030101010101" pitchFamily="49" charset="-122"/>
              </a:rPr>
              <a:t>是一拟阵。拟阵的另一个例子是无向图</a:t>
            </a:r>
            <a:r>
              <a:rPr lang="en-US" altLang="zh-CN" sz="2400">
                <a:latin typeface="楷体_GB2312" panose="02010609030101010101" pitchFamily="49" charset="-122"/>
                <a:ea typeface="楷体_GB2312" panose="02010609030101010101" pitchFamily="49" charset="-122"/>
              </a:rPr>
              <a:t>G=(V,E)</a:t>
            </a:r>
            <a:r>
              <a:rPr lang="zh-CN" altLang="en-US" sz="2400">
                <a:latin typeface="楷体_GB2312" panose="02010609030101010101" pitchFamily="49" charset="-122"/>
                <a:ea typeface="楷体_GB2312" panose="02010609030101010101" pitchFamily="49" charset="-122"/>
              </a:rPr>
              <a:t>的图拟阵</a:t>
            </a:r>
          </a:p>
          <a:p>
            <a:pPr eaLnBrk="1" hangingPunct="1">
              <a:buFontTx/>
              <a:buNone/>
            </a:pPr>
            <a:r>
              <a:rPr lang="zh-CN" altLang="en-US" sz="2400">
                <a:latin typeface="楷体_GB2312" panose="02010609030101010101" pitchFamily="49" charset="-122"/>
                <a:ea typeface="楷体_GB2312" panose="02010609030101010101" pitchFamily="49" charset="-122"/>
              </a:rPr>
              <a:t>             。</a:t>
            </a:r>
          </a:p>
          <a:p>
            <a:pPr eaLnBrk="1" hangingPunct="1">
              <a:buFontTx/>
              <a:buNone/>
            </a:pPr>
            <a:r>
              <a:rPr lang="zh-CN" altLang="en-US" sz="2400">
                <a:latin typeface="楷体_GB2312" panose="02010609030101010101" pitchFamily="49" charset="-122"/>
                <a:ea typeface="楷体_GB2312" panose="02010609030101010101" pitchFamily="49" charset="-122"/>
              </a:rPr>
              <a:t>		给定拟阵</a:t>
            </a:r>
            <a:r>
              <a:rPr lang="en-US" altLang="zh-CN" sz="2400">
                <a:latin typeface="楷体_GB2312" panose="02010609030101010101" pitchFamily="49" charset="-122"/>
                <a:ea typeface="楷体_GB2312" panose="02010609030101010101" pitchFamily="49" charset="-122"/>
              </a:rPr>
              <a:t>M=(S,I)</a:t>
            </a:r>
            <a:r>
              <a:rPr lang="zh-CN" altLang="en-US" sz="2400">
                <a:latin typeface="楷体_GB2312" panose="02010609030101010101" pitchFamily="49" charset="-122"/>
                <a:ea typeface="楷体_GB2312" panose="02010609030101010101" pitchFamily="49" charset="-122"/>
              </a:rPr>
              <a:t>，对于</a:t>
            </a:r>
            <a:r>
              <a:rPr lang="en-US" altLang="zh-CN" sz="2400">
                <a:latin typeface="楷体_GB2312" panose="02010609030101010101" pitchFamily="49" charset="-122"/>
                <a:ea typeface="楷体_GB2312" panose="02010609030101010101" pitchFamily="49" charset="-122"/>
              </a:rPr>
              <a:t>I</a:t>
            </a:r>
            <a:r>
              <a:rPr lang="zh-CN" altLang="en-US" sz="2400">
                <a:latin typeface="楷体_GB2312" panose="02010609030101010101" pitchFamily="49" charset="-122"/>
                <a:ea typeface="楷体_GB2312" panose="02010609030101010101" pitchFamily="49" charset="-122"/>
              </a:rPr>
              <a:t>中的独立子集</a:t>
            </a:r>
            <a:r>
              <a:rPr lang="en-US" altLang="zh-CN" sz="2400">
                <a:latin typeface="楷体_GB2312" panose="02010609030101010101" pitchFamily="49" charset="-122"/>
                <a:ea typeface="楷体_GB2312" panose="02010609030101010101" pitchFamily="49" charset="-122"/>
              </a:rPr>
              <a:t>A</a:t>
            </a:r>
            <a:r>
              <a:rPr lang="en-US" altLang="zh-CN">
                <a:sym typeface="Symbol" panose="05050102010706020507" pitchFamily="18" charset="2"/>
              </a:rPr>
              <a:t></a:t>
            </a:r>
            <a:r>
              <a:rPr lang="en-US" altLang="zh-CN"/>
              <a:t> </a:t>
            </a:r>
            <a:r>
              <a:rPr lang="en-US" altLang="zh-CN" sz="2400">
                <a:latin typeface="楷体_GB2312" panose="02010609030101010101" pitchFamily="49" charset="-122"/>
                <a:ea typeface="楷体_GB2312" panose="02010609030101010101" pitchFamily="49" charset="-122"/>
              </a:rPr>
              <a:t>I</a:t>
            </a:r>
            <a:r>
              <a:rPr lang="zh-CN" altLang="en-US" sz="2400">
                <a:latin typeface="楷体_GB2312" panose="02010609030101010101" pitchFamily="49" charset="-122"/>
                <a:ea typeface="楷体_GB2312" panose="02010609030101010101" pitchFamily="49" charset="-122"/>
              </a:rPr>
              <a:t>，若</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有一元素</a:t>
            </a:r>
            <a:r>
              <a:rPr lang="en-US" altLang="zh-CN" sz="2400">
                <a:latin typeface="楷体_GB2312" panose="02010609030101010101" pitchFamily="49" charset="-122"/>
                <a:ea typeface="楷体_GB2312" panose="02010609030101010101" pitchFamily="49" charset="-122"/>
              </a:rPr>
              <a:t>x</a:t>
            </a:r>
            <a:r>
              <a:rPr lang="en-US" altLang="zh-CN">
                <a:sym typeface="Symbol" panose="05050102010706020507" pitchFamily="18" charset="2"/>
              </a:rPr>
              <a:t></a:t>
            </a:r>
            <a:r>
              <a:rPr lang="en-US" altLang="zh-CN"/>
              <a:t> </a:t>
            </a:r>
            <a:r>
              <a:rPr lang="en-US" altLang="zh-CN" sz="2400">
                <a:latin typeface="楷体_GB2312" panose="02010609030101010101" pitchFamily="49" charset="-122"/>
                <a:ea typeface="楷体_GB2312" panose="02010609030101010101" pitchFamily="49" charset="-122"/>
              </a:rPr>
              <a:t>A</a:t>
            </a:r>
            <a:r>
              <a:rPr lang="zh-CN" altLang="en-US" sz="2400">
                <a:latin typeface="楷体_GB2312" panose="02010609030101010101" pitchFamily="49" charset="-122"/>
                <a:ea typeface="楷体_GB2312" panose="02010609030101010101" pitchFamily="49" charset="-122"/>
              </a:rPr>
              <a:t>，使得将</a:t>
            </a:r>
            <a:r>
              <a:rPr lang="en-US" altLang="zh-CN" sz="2400">
                <a:latin typeface="楷体_GB2312" panose="02010609030101010101" pitchFamily="49" charset="-122"/>
                <a:ea typeface="楷体_GB2312" panose="02010609030101010101" pitchFamily="49" charset="-122"/>
              </a:rPr>
              <a:t>x</a:t>
            </a:r>
            <a:r>
              <a:rPr lang="zh-CN" altLang="en-US" sz="2400">
                <a:latin typeface="楷体_GB2312" panose="02010609030101010101" pitchFamily="49" charset="-122"/>
                <a:ea typeface="楷体_GB2312" panose="02010609030101010101" pitchFamily="49" charset="-122"/>
              </a:rPr>
              <a:t>加入</a:t>
            </a:r>
            <a:r>
              <a:rPr lang="en-US" altLang="zh-CN" sz="2400">
                <a:latin typeface="楷体_GB2312" panose="02010609030101010101" pitchFamily="49" charset="-122"/>
                <a:ea typeface="楷体_GB2312" panose="02010609030101010101" pitchFamily="49" charset="-122"/>
              </a:rPr>
              <a:t>A</a:t>
            </a:r>
            <a:r>
              <a:rPr lang="zh-CN" altLang="en-US" sz="2400">
                <a:latin typeface="楷体_GB2312" panose="02010609030101010101" pitchFamily="49" charset="-122"/>
                <a:ea typeface="楷体_GB2312" panose="02010609030101010101" pitchFamily="49" charset="-122"/>
              </a:rPr>
              <a:t>后仍保持独立性，即</a:t>
            </a:r>
            <a:r>
              <a:rPr lang="en-US" altLang="zh-CN" sz="2400">
                <a:latin typeface="楷体_GB2312" panose="02010609030101010101" pitchFamily="49" charset="-122"/>
                <a:ea typeface="楷体_GB2312" panose="02010609030101010101" pitchFamily="49" charset="-122"/>
              </a:rPr>
              <a:t>A∪{x} </a:t>
            </a:r>
            <a:r>
              <a:rPr lang="en-US" altLang="zh-CN">
                <a:sym typeface="Symbol" panose="05050102010706020507" pitchFamily="18" charset="2"/>
              </a:rPr>
              <a:t></a:t>
            </a:r>
            <a:r>
              <a:rPr lang="en-US" altLang="zh-CN"/>
              <a:t> </a:t>
            </a:r>
            <a:r>
              <a:rPr lang="en-US" altLang="zh-CN" sz="2400">
                <a:latin typeface="楷体_GB2312" panose="02010609030101010101" pitchFamily="49" charset="-122"/>
                <a:ea typeface="楷体_GB2312" panose="02010609030101010101" pitchFamily="49" charset="-122"/>
              </a:rPr>
              <a:t>I,</a:t>
            </a:r>
            <a:r>
              <a:rPr lang="zh-CN" altLang="en-US" sz="2400">
                <a:latin typeface="楷体_GB2312" panose="02010609030101010101" pitchFamily="49" charset="-122"/>
                <a:ea typeface="楷体_GB2312" panose="02010609030101010101" pitchFamily="49" charset="-122"/>
              </a:rPr>
              <a:t>则称</a:t>
            </a:r>
            <a:r>
              <a:rPr lang="en-US" altLang="zh-CN" sz="2400">
                <a:latin typeface="楷体_GB2312" panose="02010609030101010101" pitchFamily="49" charset="-122"/>
                <a:ea typeface="楷体_GB2312" panose="02010609030101010101" pitchFamily="49" charset="-122"/>
              </a:rPr>
              <a:t>x</a:t>
            </a:r>
            <a:r>
              <a:rPr lang="zh-CN" altLang="en-US" sz="2400">
                <a:latin typeface="楷体_GB2312" panose="02010609030101010101" pitchFamily="49" charset="-122"/>
                <a:ea typeface="楷体_GB2312" panose="02010609030101010101" pitchFamily="49" charset="-122"/>
              </a:rPr>
              <a:t>为</a:t>
            </a:r>
            <a:r>
              <a:rPr lang="en-US" altLang="zh-CN" sz="2400">
                <a:latin typeface="楷体_GB2312" panose="02010609030101010101" pitchFamily="49" charset="-122"/>
                <a:ea typeface="楷体_GB2312" panose="02010609030101010101" pitchFamily="49" charset="-122"/>
              </a:rPr>
              <a:t>A</a:t>
            </a:r>
            <a:r>
              <a:rPr lang="zh-CN" altLang="en-US" sz="2400">
                <a:latin typeface="楷体_GB2312" panose="02010609030101010101" pitchFamily="49" charset="-122"/>
                <a:ea typeface="楷体_GB2312" panose="02010609030101010101" pitchFamily="49" charset="-122"/>
              </a:rPr>
              <a:t>的</a:t>
            </a:r>
            <a:r>
              <a:rPr lang="zh-CN" altLang="en-US" sz="2400" b="1">
                <a:solidFill>
                  <a:schemeClr val="accent2"/>
                </a:solidFill>
                <a:latin typeface="楷体_GB2312" panose="02010609030101010101" pitchFamily="49" charset="-122"/>
                <a:ea typeface="楷体_GB2312" panose="02010609030101010101" pitchFamily="49" charset="-122"/>
              </a:rPr>
              <a:t>可扩展元素</a:t>
            </a:r>
            <a:r>
              <a:rPr lang="zh-CN" altLang="en-US" sz="2400">
                <a:latin typeface="楷体_GB2312" panose="02010609030101010101" pitchFamily="49" charset="-122"/>
                <a:ea typeface="楷体_GB2312" panose="02010609030101010101" pitchFamily="49" charset="-122"/>
              </a:rPr>
              <a:t>。</a:t>
            </a:r>
          </a:p>
          <a:p>
            <a:pPr eaLnBrk="1" hangingPunct="1">
              <a:buFontTx/>
              <a:buNone/>
            </a:pPr>
            <a:r>
              <a:rPr lang="zh-CN" altLang="en-US" sz="2400">
                <a:latin typeface="楷体_GB2312" panose="02010609030101010101" pitchFamily="49" charset="-122"/>
                <a:ea typeface="楷体_GB2312" panose="02010609030101010101" pitchFamily="49" charset="-122"/>
              </a:rPr>
              <a:t>		当拟阵</a:t>
            </a:r>
            <a:r>
              <a:rPr lang="en-US" altLang="zh-CN" sz="2400">
                <a:latin typeface="楷体_GB2312" panose="02010609030101010101" pitchFamily="49" charset="-122"/>
                <a:ea typeface="楷体_GB2312" panose="02010609030101010101" pitchFamily="49" charset="-122"/>
              </a:rPr>
              <a:t>M</a:t>
            </a:r>
            <a:r>
              <a:rPr lang="zh-CN" altLang="en-US" sz="2400">
                <a:latin typeface="楷体_GB2312" panose="02010609030101010101" pitchFamily="49" charset="-122"/>
                <a:ea typeface="楷体_GB2312" panose="02010609030101010101" pitchFamily="49" charset="-122"/>
              </a:rPr>
              <a:t>中的独立子集</a:t>
            </a:r>
            <a:r>
              <a:rPr lang="en-US" altLang="zh-CN" sz="2400">
                <a:latin typeface="楷体_GB2312" panose="02010609030101010101" pitchFamily="49" charset="-122"/>
                <a:ea typeface="楷体_GB2312" panose="02010609030101010101" pitchFamily="49" charset="-122"/>
              </a:rPr>
              <a:t>A</a:t>
            </a:r>
            <a:r>
              <a:rPr lang="zh-CN" altLang="en-US" sz="2400">
                <a:latin typeface="楷体_GB2312" panose="02010609030101010101" pitchFamily="49" charset="-122"/>
                <a:ea typeface="楷体_GB2312" panose="02010609030101010101" pitchFamily="49" charset="-122"/>
              </a:rPr>
              <a:t>没有可扩展元素时，称</a:t>
            </a:r>
            <a:r>
              <a:rPr lang="en-US" altLang="zh-CN" sz="2400">
                <a:latin typeface="楷体_GB2312" panose="02010609030101010101" pitchFamily="49" charset="-122"/>
                <a:ea typeface="楷体_GB2312" panose="02010609030101010101" pitchFamily="49" charset="-122"/>
              </a:rPr>
              <a:t>A</a:t>
            </a:r>
            <a:r>
              <a:rPr lang="zh-CN" altLang="en-US" sz="2400">
                <a:latin typeface="楷体_GB2312" panose="02010609030101010101" pitchFamily="49" charset="-122"/>
                <a:ea typeface="楷体_GB2312" panose="02010609030101010101" pitchFamily="49" charset="-122"/>
              </a:rPr>
              <a:t>为</a:t>
            </a:r>
            <a:r>
              <a:rPr lang="zh-CN" altLang="en-US" sz="2400" b="1">
                <a:solidFill>
                  <a:schemeClr val="accent2"/>
                </a:solidFill>
                <a:latin typeface="楷体_GB2312" panose="02010609030101010101" pitchFamily="49" charset="-122"/>
                <a:ea typeface="楷体_GB2312" panose="02010609030101010101" pitchFamily="49" charset="-122"/>
              </a:rPr>
              <a:t>极大独立子集</a:t>
            </a:r>
            <a:r>
              <a:rPr lang="zh-CN" altLang="en-US" sz="2400">
                <a:latin typeface="楷体_GB2312" panose="02010609030101010101" pitchFamily="49" charset="-122"/>
                <a:ea typeface="楷体_GB2312" panose="02010609030101010101" pitchFamily="49" charset="-122"/>
              </a:rPr>
              <a:t>。</a:t>
            </a:r>
          </a:p>
        </p:txBody>
      </p:sp>
      <p:sp>
        <p:nvSpPr>
          <p:cNvPr id="54278" name="Rectangle 4">
            <a:extLst>
              <a:ext uri="{FF2B5EF4-FFF2-40B4-BE49-F238E27FC236}">
                <a16:creationId xmlns:a16="http://schemas.microsoft.com/office/drawing/2014/main" id="{370CE992-C633-4229-BCD9-E8BFF0C49357}"/>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54274" name="Object 5">
            <a:extLst>
              <a:ext uri="{FF2B5EF4-FFF2-40B4-BE49-F238E27FC236}">
                <a16:creationId xmlns:a16="http://schemas.microsoft.com/office/drawing/2014/main" id="{9E32939D-3804-4C69-8A18-A55509640D56}"/>
              </a:ext>
            </a:extLst>
          </p:cNvPr>
          <p:cNvGraphicFramePr>
            <a:graphicFrameLocks noChangeAspect="1"/>
          </p:cNvGraphicFramePr>
          <p:nvPr/>
        </p:nvGraphicFramePr>
        <p:xfrm>
          <a:off x="1116013" y="3213100"/>
          <a:ext cx="1584325" cy="384175"/>
        </p:xfrm>
        <a:graphic>
          <a:graphicData uri="http://schemas.openxmlformats.org/presentationml/2006/ole">
            <mc:AlternateContent xmlns:mc="http://schemas.openxmlformats.org/markup-compatibility/2006">
              <mc:Choice xmlns:v="urn:schemas-microsoft-com:vml" Requires="v">
                <p:oleObj spid="_x0000_s54280" name="公式" r:id="rId3" imgW="939800" imgH="228600" progId="Equation.3">
                  <p:embed/>
                </p:oleObj>
              </mc:Choice>
              <mc:Fallback>
                <p:oleObj name="公式" r:id="rId3" imgW="9398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213100"/>
                        <a:ext cx="1584325"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81458626-0EDE-48CE-AA48-730858623513}"/>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B9B3A6D8-2D82-45D7-B9B3-146BD6ACA986}" type="slidenum">
              <a:rPr lang="zh-CN" altLang="en-US">
                <a:solidFill>
                  <a:schemeClr val="tx1"/>
                </a:solidFill>
                <a:latin typeface="Times New Roman" panose="02020603050405020304" pitchFamily="18" charset="0"/>
                <a:ea typeface="宋体" panose="02010600030101010101" pitchFamily="2" charset="-122"/>
              </a:rPr>
              <a:pPr eaLnBrk="1" hangingPunct="1"/>
              <a:t>172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5300" name="Rectangle 2">
            <a:extLst>
              <a:ext uri="{FF2B5EF4-FFF2-40B4-BE49-F238E27FC236}">
                <a16:creationId xmlns:a16="http://schemas.microsoft.com/office/drawing/2014/main" id="{E06A97F4-CDD1-407C-AE92-8548D1FC07F1}"/>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4.8 </a:t>
            </a:r>
            <a:r>
              <a:rPr lang="zh-CN" altLang="en-US">
                <a:latin typeface="黑体" panose="02010609060101010101" pitchFamily="49" charset="-122"/>
                <a:ea typeface="黑体" panose="02010609060101010101" pitchFamily="49" charset="-122"/>
              </a:rPr>
              <a:t>贪心算法的理论基础</a:t>
            </a:r>
          </a:p>
        </p:txBody>
      </p:sp>
      <p:sp>
        <p:nvSpPr>
          <p:cNvPr id="55301" name="Rectangle 3">
            <a:extLst>
              <a:ext uri="{FF2B5EF4-FFF2-40B4-BE49-F238E27FC236}">
                <a16:creationId xmlns:a16="http://schemas.microsoft.com/office/drawing/2014/main" id="{930EC0A0-6B02-484A-9E1E-1954DB4CC154}"/>
              </a:ext>
            </a:extLst>
          </p:cNvPr>
          <p:cNvSpPr>
            <a:spLocks noGrp="1" noChangeArrowheads="1"/>
          </p:cNvSpPr>
          <p:nvPr>
            <p:ph type="body" idx="1"/>
          </p:nvPr>
        </p:nvSpPr>
        <p:spPr/>
        <p:txBody>
          <a:bodyPr/>
          <a:lstStyle/>
          <a:p>
            <a:pPr eaLnBrk="1" hangingPunct="1">
              <a:lnSpc>
                <a:spcPct val="90000"/>
              </a:lnSpc>
              <a:buFontTx/>
              <a:buNone/>
            </a:pPr>
            <a:r>
              <a:rPr lang="zh-CN" altLang="en-US" sz="2400">
                <a:latin typeface="楷体_GB2312" panose="02010609030101010101" pitchFamily="49" charset="-122"/>
                <a:ea typeface="楷体_GB2312" panose="02010609030101010101" pitchFamily="49" charset="-122"/>
              </a:rPr>
              <a:t>	下面的关于</a:t>
            </a:r>
            <a:r>
              <a:rPr lang="zh-CN" altLang="en-US" sz="2400" b="1">
                <a:solidFill>
                  <a:schemeClr val="accent2"/>
                </a:solidFill>
                <a:latin typeface="楷体_GB2312" panose="02010609030101010101" pitchFamily="49" charset="-122"/>
                <a:ea typeface="楷体_GB2312" panose="02010609030101010101" pitchFamily="49" charset="-122"/>
              </a:rPr>
              <a:t>极大独立子集</a:t>
            </a:r>
            <a:r>
              <a:rPr lang="zh-CN" altLang="en-US" sz="2400">
                <a:latin typeface="楷体_GB2312" panose="02010609030101010101" pitchFamily="49" charset="-122"/>
                <a:ea typeface="楷体_GB2312" panose="02010609030101010101" pitchFamily="49" charset="-122"/>
              </a:rPr>
              <a:t>的性质是很有用的。</a:t>
            </a:r>
          </a:p>
          <a:p>
            <a:pPr eaLnBrk="1" hangingPunct="1">
              <a:lnSpc>
                <a:spcPct val="90000"/>
              </a:lnSpc>
              <a:buFontTx/>
              <a:buNone/>
            </a:pPr>
            <a:r>
              <a:rPr lang="zh-CN" altLang="en-US" sz="2400" b="1">
                <a:solidFill>
                  <a:schemeClr val="accent2"/>
                </a:solidFill>
                <a:latin typeface="楷体_GB2312" panose="02010609030101010101" pitchFamily="49" charset="-122"/>
                <a:ea typeface="楷体_GB2312" panose="02010609030101010101" pitchFamily="49" charset="-122"/>
              </a:rPr>
              <a:t>	定理</a:t>
            </a:r>
            <a:r>
              <a:rPr lang="en-US" altLang="zh-CN" sz="2400" b="1">
                <a:solidFill>
                  <a:schemeClr val="accent2"/>
                </a:solidFill>
                <a:latin typeface="楷体_GB2312" panose="02010609030101010101" pitchFamily="49" charset="-122"/>
                <a:ea typeface="楷体_GB2312" panose="02010609030101010101" pitchFamily="49" charset="-122"/>
              </a:rPr>
              <a:t>4.1</a:t>
            </a:r>
            <a:r>
              <a:rPr lang="zh-CN" altLang="en-US" sz="2400" b="1">
                <a:solidFill>
                  <a:schemeClr val="accent2"/>
                </a:solidFill>
                <a:latin typeface="楷体_GB2312" panose="02010609030101010101" pitchFamily="49" charset="-122"/>
                <a:ea typeface="楷体_GB2312" panose="02010609030101010101" pitchFamily="49" charset="-122"/>
              </a:rPr>
              <a:t>：</a:t>
            </a:r>
            <a:r>
              <a:rPr lang="zh-CN" altLang="en-US" sz="2400" b="1">
                <a:latin typeface="楷体_GB2312" panose="02010609030101010101" pitchFamily="49" charset="-122"/>
                <a:ea typeface="楷体_GB2312" panose="02010609030101010101" pitchFamily="49" charset="-122"/>
              </a:rPr>
              <a:t>拟阵</a:t>
            </a:r>
            <a:r>
              <a:rPr lang="en-US" altLang="zh-CN" sz="2400" b="1">
                <a:latin typeface="楷体_GB2312" panose="02010609030101010101" pitchFamily="49" charset="-122"/>
                <a:ea typeface="楷体_GB2312" panose="02010609030101010101" pitchFamily="49" charset="-122"/>
              </a:rPr>
              <a:t>M</a:t>
            </a:r>
            <a:r>
              <a:rPr lang="zh-CN" altLang="en-US" sz="2400" b="1">
                <a:latin typeface="楷体_GB2312" panose="02010609030101010101" pitchFamily="49" charset="-122"/>
                <a:ea typeface="楷体_GB2312" panose="02010609030101010101" pitchFamily="49" charset="-122"/>
              </a:rPr>
              <a:t>中所有极大独立子集大小相同。</a:t>
            </a:r>
          </a:p>
          <a:p>
            <a:pPr eaLnBrk="1" hangingPunct="1">
              <a:lnSpc>
                <a:spcPct val="90000"/>
              </a:lnSpc>
              <a:buFontTx/>
              <a:buNone/>
            </a:pPr>
            <a:r>
              <a:rPr lang="zh-CN" altLang="en-US" sz="2400" b="1">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这个定理可以用反证法证明。</a:t>
            </a:r>
          </a:p>
          <a:p>
            <a:pPr eaLnBrk="1" hangingPunct="1">
              <a:lnSpc>
                <a:spcPct val="90000"/>
              </a:lnSpc>
              <a:buFontTx/>
              <a:buNone/>
            </a:pPr>
            <a:r>
              <a:rPr lang="zh-CN" altLang="en-US" sz="2400">
                <a:latin typeface="楷体_GB2312" panose="02010609030101010101" pitchFamily="49" charset="-122"/>
                <a:ea typeface="楷体_GB2312" panose="02010609030101010101" pitchFamily="49" charset="-122"/>
              </a:rPr>
              <a:t>		若对拟阵</a:t>
            </a:r>
            <a:r>
              <a:rPr lang="en-US" altLang="zh-CN" sz="2400">
                <a:latin typeface="楷体_GB2312" panose="02010609030101010101" pitchFamily="49" charset="-122"/>
                <a:ea typeface="楷体_GB2312" panose="02010609030101010101" pitchFamily="49" charset="-122"/>
              </a:rPr>
              <a:t>M=(S,I)</a:t>
            </a:r>
            <a:r>
              <a:rPr lang="zh-CN" altLang="en-US" sz="2400">
                <a:latin typeface="楷体_GB2312" panose="02010609030101010101" pitchFamily="49" charset="-122"/>
                <a:ea typeface="楷体_GB2312" panose="02010609030101010101" pitchFamily="49" charset="-122"/>
              </a:rPr>
              <a:t>中的</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指定权函数</a:t>
            </a:r>
            <a:r>
              <a:rPr lang="en-US" altLang="zh-CN" sz="2400">
                <a:latin typeface="楷体_GB2312" panose="02010609030101010101" pitchFamily="49" charset="-122"/>
                <a:ea typeface="楷体_GB2312" panose="02010609030101010101" pitchFamily="49" charset="-122"/>
              </a:rPr>
              <a:t>W</a:t>
            </a:r>
            <a:r>
              <a:rPr lang="zh-CN" altLang="en-US" sz="2400">
                <a:latin typeface="楷体_GB2312" panose="02010609030101010101" pitchFamily="49" charset="-122"/>
                <a:ea typeface="楷体_GB2312" panose="02010609030101010101" pitchFamily="49" charset="-122"/>
              </a:rPr>
              <a:t>，使得对于任意</a:t>
            </a:r>
            <a:r>
              <a:rPr lang="en-US" altLang="zh-CN" sz="2400">
                <a:latin typeface="楷体_GB2312" panose="02010609030101010101" pitchFamily="49" charset="-122"/>
                <a:ea typeface="楷体_GB2312" panose="02010609030101010101" pitchFamily="49" charset="-122"/>
              </a:rPr>
              <a:t>x</a:t>
            </a:r>
            <a:r>
              <a:rPr lang="en-US" altLang="zh-CN">
                <a:sym typeface="Symbol" panose="05050102010706020507" pitchFamily="18" charset="2"/>
              </a:rPr>
              <a:t></a:t>
            </a:r>
            <a:r>
              <a:rPr lang="en-US" altLang="zh-CN"/>
              <a:t> </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，有</a:t>
            </a:r>
            <a:r>
              <a:rPr lang="en-US" altLang="zh-CN" sz="2400">
                <a:latin typeface="楷体_GB2312" panose="02010609030101010101" pitchFamily="49" charset="-122"/>
                <a:ea typeface="楷体_GB2312" panose="02010609030101010101" pitchFamily="49" charset="-122"/>
              </a:rPr>
              <a:t>W(x)&gt;0</a:t>
            </a:r>
            <a:r>
              <a:rPr lang="zh-CN" altLang="en-US" sz="2400">
                <a:latin typeface="楷体_GB2312" panose="02010609030101010101" pitchFamily="49" charset="-122"/>
                <a:ea typeface="楷体_GB2312" panose="02010609030101010101" pitchFamily="49" charset="-122"/>
              </a:rPr>
              <a:t>，则称拟阵</a:t>
            </a:r>
            <a:r>
              <a:rPr lang="en-US" altLang="zh-CN" sz="2400">
                <a:latin typeface="楷体_GB2312" panose="02010609030101010101" pitchFamily="49" charset="-122"/>
                <a:ea typeface="楷体_GB2312" panose="02010609030101010101" pitchFamily="49" charset="-122"/>
              </a:rPr>
              <a:t>M</a:t>
            </a:r>
            <a:r>
              <a:rPr lang="zh-CN" altLang="en-US" sz="2400">
                <a:latin typeface="楷体_GB2312" panose="02010609030101010101" pitchFamily="49" charset="-122"/>
                <a:ea typeface="楷体_GB2312" panose="02010609030101010101" pitchFamily="49" charset="-122"/>
              </a:rPr>
              <a:t>为</a:t>
            </a:r>
            <a:r>
              <a:rPr lang="zh-CN" altLang="en-US" sz="2400" b="1">
                <a:solidFill>
                  <a:schemeClr val="accent2"/>
                </a:solidFill>
                <a:latin typeface="楷体_GB2312" panose="02010609030101010101" pitchFamily="49" charset="-122"/>
                <a:ea typeface="楷体_GB2312" panose="02010609030101010101" pitchFamily="49" charset="-122"/>
              </a:rPr>
              <a:t>带权拟阵</a:t>
            </a:r>
            <a:r>
              <a:rPr lang="zh-CN" altLang="en-US" sz="2400">
                <a:latin typeface="楷体_GB2312" panose="02010609030101010101" pitchFamily="49" charset="-122"/>
                <a:ea typeface="楷体_GB2312" panose="02010609030101010101" pitchFamily="49" charset="-122"/>
              </a:rPr>
              <a:t>。依此权函数，</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的任一子集</a:t>
            </a:r>
            <a:r>
              <a:rPr lang="en-US" altLang="zh-CN" sz="2400">
                <a:latin typeface="楷体_GB2312" panose="02010609030101010101" pitchFamily="49" charset="-122"/>
                <a:ea typeface="楷体_GB2312" panose="02010609030101010101" pitchFamily="49" charset="-122"/>
              </a:rPr>
              <a:t>A</a:t>
            </a:r>
            <a:r>
              <a:rPr lang="zh-CN" altLang="en-US" sz="2400">
                <a:latin typeface="楷体_GB2312" panose="02010609030101010101" pitchFamily="49" charset="-122"/>
                <a:ea typeface="楷体_GB2312" panose="02010609030101010101" pitchFamily="49" charset="-122"/>
              </a:rPr>
              <a:t>的权定义为           。</a:t>
            </a:r>
          </a:p>
          <a:p>
            <a:pPr eaLnBrk="1" hangingPunct="1">
              <a:lnSpc>
                <a:spcPct val="90000"/>
              </a:lnSpc>
              <a:buFontTx/>
              <a:buNone/>
            </a:pPr>
            <a:endParaRPr lang="zh-CN" altLang="en-US" sz="2400">
              <a:latin typeface="楷体_GB2312" panose="02010609030101010101" pitchFamily="49" charset="-122"/>
              <a:ea typeface="楷体_GB2312" panose="02010609030101010101" pitchFamily="49" charset="-122"/>
            </a:endParaRPr>
          </a:p>
          <a:p>
            <a:pPr eaLnBrk="1" hangingPunct="1">
              <a:lnSpc>
                <a:spcPct val="90000"/>
              </a:lnSpc>
              <a:buFontTx/>
              <a:buNone/>
            </a:pPr>
            <a:r>
              <a:rPr lang="en-US" altLang="zh-CN" sz="2800" b="1">
                <a:solidFill>
                  <a:schemeClr val="accent2"/>
                </a:solidFill>
                <a:latin typeface="黑体" panose="02010609060101010101" pitchFamily="49" charset="-122"/>
                <a:ea typeface="黑体" panose="02010609060101010101" pitchFamily="49" charset="-122"/>
              </a:rPr>
              <a:t>2.</a:t>
            </a:r>
            <a:r>
              <a:rPr lang="zh-CN" altLang="en-US" sz="2800" b="1">
                <a:solidFill>
                  <a:schemeClr val="accent2"/>
                </a:solidFill>
                <a:latin typeface="黑体" panose="02010609060101010101" pitchFamily="49" charset="-122"/>
                <a:ea typeface="黑体" panose="02010609060101010101" pitchFamily="49" charset="-122"/>
              </a:rPr>
              <a:t>关于带权拟阵的贪心算法</a:t>
            </a:r>
          </a:p>
          <a:p>
            <a:pPr eaLnBrk="1" hangingPunct="1">
              <a:lnSpc>
                <a:spcPct val="90000"/>
              </a:lnSpc>
              <a:buFontTx/>
              <a:buNone/>
            </a:pPr>
            <a:r>
              <a:rPr lang="zh-CN" altLang="en-US" sz="2400">
                <a:ea typeface="楷体_GB2312" panose="02010609030101010101" pitchFamily="49" charset="-122"/>
              </a:rPr>
              <a:t>		许多可以用贪心算法求解的问题可以表示为求带权拟阵的</a:t>
            </a:r>
            <a:r>
              <a:rPr lang="zh-CN" altLang="en-US" sz="2400" b="1">
                <a:solidFill>
                  <a:schemeClr val="accent2"/>
                </a:solidFill>
                <a:ea typeface="楷体_GB2312" panose="02010609030101010101" pitchFamily="49" charset="-122"/>
              </a:rPr>
              <a:t>最大权独立子集问题</a:t>
            </a:r>
            <a:r>
              <a:rPr lang="zh-CN" altLang="en-US" sz="2400">
                <a:ea typeface="楷体_GB2312" panose="02010609030101010101" pitchFamily="49" charset="-122"/>
              </a:rPr>
              <a:t>。</a:t>
            </a:r>
            <a:r>
              <a:rPr lang="zh-CN" altLang="en-US"/>
              <a:t> </a:t>
            </a:r>
            <a:endParaRPr lang="zh-CN" altLang="en-US" sz="2400">
              <a:solidFill>
                <a:schemeClr val="accent2"/>
              </a:solidFill>
              <a:latin typeface="楷体_GB2312" panose="02010609030101010101" pitchFamily="49" charset="-122"/>
              <a:ea typeface="楷体_GB2312" panose="02010609030101010101" pitchFamily="49" charset="-122"/>
            </a:endParaRPr>
          </a:p>
          <a:p>
            <a:pPr eaLnBrk="1" hangingPunct="1">
              <a:lnSpc>
                <a:spcPct val="90000"/>
              </a:lnSpc>
              <a:buFontTx/>
              <a:buNone/>
            </a:pPr>
            <a:endParaRPr lang="zh-CN" altLang="en-US" sz="2400">
              <a:latin typeface="楷体_GB2312" panose="02010609030101010101" pitchFamily="49" charset="-122"/>
              <a:ea typeface="楷体_GB2312" panose="02010609030101010101" pitchFamily="49" charset="-122"/>
            </a:endParaRPr>
          </a:p>
          <a:p>
            <a:pPr eaLnBrk="1" hangingPunct="1">
              <a:lnSpc>
                <a:spcPct val="90000"/>
              </a:lnSpc>
              <a:buFontTx/>
              <a:buNone/>
            </a:pPr>
            <a:endParaRPr lang="zh-CN" altLang="en-US" sz="2400">
              <a:latin typeface="楷体_GB2312" panose="02010609030101010101" pitchFamily="49" charset="-122"/>
              <a:ea typeface="楷体_GB2312" panose="02010609030101010101" pitchFamily="49" charset="-122"/>
            </a:endParaRPr>
          </a:p>
          <a:p>
            <a:pPr eaLnBrk="1" hangingPunct="1">
              <a:lnSpc>
                <a:spcPct val="90000"/>
              </a:lnSpc>
              <a:buFontTx/>
              <a:buNone/>
            </a:pPr>
            <a:r>
              <a:rPr lang="zh-CN" altLang="en-US" sz="2400">
                <a:latin typeface="楷体_GB2312" panose="02010609030101010101" pitchFamily="49" charset="-122"/>
                <a:ea typeface="楷体_GB2312" panose="02010609030101010101" pitchFamily="49" charset="-122"/>
              </a:rPr>
              <a:t> </a:t>
            </a:r>
          </a:p>
        </p:txBody>
      </p:sp>
      <p:sp>
        <p:nvSpPr>
          <p:cNvPr id="55302" name="Rectangle 4">
            <a:extLst>
              <a:ext uri="{FF2B5EF4-FFF2-40B4-BE49-F238E27FC236}">
                <a16:creationId xmlns:a16="http://schemas.microsoft.com/office/drawing/2014/main" id="{3DA0BDA8-1948-46FC-B0AF-3FEC019B0723}"/>
              </a:ext>
            </a:extLst>
          </p:cNvPr>
          <p:cNvSpPr>
            <a:spLocks noChangeArrowheads="1"/>
          </p:cNvSpPr>
          <p:nvPr/>
        </p:nvSpPr>
        <p:spPr bwMode="auto">
          <a:xfrm>
            <a:off x="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55298" name="Object 5">
            <a:extLst>
              <a:ext uri="{FF2B5EF4-FFF2-40B4-BE49-F238E27FC236}">
                <a16:creationId xmlns:a16="http://schemas.microsoft.com/office/drawing/2014/main" id="{468AC5A0-76B6-4DF7-AFF3-D1F4B8CF569B}"/>
              </a:ext>
            </a:extLst>
          </p:cNvPr>
          <p:cNvGraphicFramePr>
            <a:graphicFrameLocks noChangeAspect="1"/>
          </p:cNvGraphicFramePr>
          <p:nvPr/>
        </p:nvGraphicFramePr>
        <p:xfrm>
          <a:off x="5457825" y="4005263"/>
          <a:ext cx="1562100" cy="506412"/>
        </p:xfrm>
        <a:graphic>
          <a:graphicData uri="http://schemas.openxmlformats.org/presentationml/2006/ole">
            <mc:AlternateContent xmlns:mc="http://schemas.openxmlformats.org/markup-compatibility/2006">
              <mc:Choice xmlns:v="urn:schemas-microsoft-com:vml" Requires="v">
                <p:oleObj spid="_x0000_s55304" name="公式" r:id="rId3" imgW="1054100" imgH="342900" progId="Equation.3">
                  <p:embed/>
                </p:oleObj>
              </mc:Choice>
              <mc:Fallback>
                <p:oleObj name="公式" r:id="rId3" imgW="1054100" imgH="3429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7825" y="4005263"/>
                        <a:ext cx="1562100"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64971178-2A51-470E-AB31-3E910F78FFF8}"/>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1E14E483-73DF-4F84-99ED-293790C104C5}" type="slidenum">
              <a:rPr lang="zh-CN" altLang="en-US">
                <a:solidFill>
                  <a:schemeClr val="tx1"/>
                </a:solidFill>
                <a:latin typeface="Times New Roman" panose="02020603050405020304" pitchFamily="18" charset="0"/>
                <a:ea typeface="宋体" panose="02010600030101010101" pitchFamily="2" charset="-122"/>
              </a:rPr>
              <a:pPr eaLnBrk="1" hangingPunct="1"/>
              <a:t>173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6324" name="Rectangle 2">
            <a:extLst>
              <a:ext uri="{FF2B5EF4-FFF2-40B4-BE49-F238E27FC236}">
                <a16:creationId xmlns:a16="http://schemas.microsoft.com/office/drawing/2014/main" id="{0E3A8986-C4A6-4B6D-9166-7AC3AC6EC17C}"/>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4.8 </a:t>
            </a:r>
            <a:r>
              <a:rPr lang="zh-CN" altLang="en-US">
                <a:latin typeface="黑体" panose="02010609060101010101" pitchFamily="49" charset="-122"/>
                <a:ea typeface="黑体" panose="02010609060101010101" pitchFamily="49" charset="-122"/>
              </a:rPr>
              <a:t>贪心算法的理论基础</a:t>
            </a:r>
          </a:p>
        </p:txBody>
      </p:sp>
      <p:sp>
        <p:nvSpPr>
          <p:cNvPr id="56325" name="Rectangle 3">
            <a:extLst>
              <a:ext uri="{FF2B5EF4-FFF2-40B4-BE49-F238E27FC236}">
                <a16:creationId xmlns:a16="http://schemas.microsoft.com/office/drawing/2014/main" id="{12B6123D-D26A-4C18-A52E-B7E52B648E89}"/>
              </a:ext>
            </a:extLst>
          </p:cNvPr>
          <p:cNvSpPr>
            <a:spLocks noGrp="1" noChangeArrowheads="1"/>
          </p:cNvSpPr>
          <p:nvPr>
            <p:ph type="body" idx="1"/>
          </p:nvPr>
        </p:nvSpPr>
        <p:spPr/>
        <p:txBody>
          <a:bodyPr/>
          <a:lstStyle/>
          <a:p>
            <a:pPr eaLnBrk="1" hangingPunct="1">
              <a:buFontTx/>
              <a:buNone/>
            </a:pPr>
            <a:r>
              <a:rPr lang="zh-CN" altLang="en-US" sz="2400">
                <a:latin typeface="楷体_GB2312" panose="02010609030101010101" pitchFamily="49" charset="-122"/>
                <a:ea typeface="楷体_GB2312" panose="02010609030101010101" pitchFamily="49" charset="-122"/>
              </a:rPr>
              <a:t>		给定带权拟阵</a:t>
            </a:r>
            <a:r>
              <a:rPr lang="en-US" altLang="zh-CN" sz="2400">
                <a:latin typeface="楷体_GB2312" panose="02010609030101010101" pitchFamily="49" charset="-122"/>
                <a:ea typeface="楷体_GB2312" panose="02010609030101010101" pitchFamily="49" charset="-122"/>
              </a:rPr>
              <a:t>M=(S,I)</a:t>
            </a:r>
            <a:r>
              <a:rPr lang="zh-CN" altLang="en-US" sz="2400">
                <a:latin typeface="楷体_GB2312" panose="02010609030101010101" pitchFamily="49" charset="-122"/>
                <a:ea typeface="楷体_GB2312" panose="02010609030101010101" pitchFamily="49" charset="-122"/>
              </a:rPr>
              <a:t>，确定</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的独立子集</a:t>
            </a:r>
            <a:r>
              <a:rPr lang="en-US" altLang="zh-CN" sz="2400">
                <a:latin typeface="楷体_GB2312" panose="02010609030101010101" pitchFamily="49" charset="-122"/>
                <a:ea typeface="楷体_GB2312" panose="02010609030101010101" pitchFamily="49" charset="-122"/>
              </a:rPr>
              <a:t>A</a:t>
            </a:r>
            <a:r>
              <a:rPr lang="en-US" altLang="zh-CN" sz="2400">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latin typeface="楷体_GB2312" panose="02010609030101010101" pitchFamily="49" charset="-122"/>
                <a:ea typeface="楷体_GB2312" panose="02010609030101010101" pitchFamily="49" charset="-122"/>
              </a:rPr>
              <a:t>I</a:t>
            </a:r>
            <a:r>
              <a:rPr lang="zh-CN" altLang="en-US" sz="2400">
                <a:latin typeface="楷体_GB2312" panose="02010609030101010101" pitchFamily="49" charset="-122"/>
                <a:ea typeface="楷体_GB2312" panose="02010609030101010101" pitchFamily="49" charset="-122"/>
              </a:rPr>
              <a:t>使得</a:t>
            </a:r>
            <a:r>
              <a:rPr lang="en-US" altLang="zh-CN" sz="2400">
                <a:latin typeface="楷体_GB2312" panose="02010609030101010101" pitchFamily="49" charset="-122"/>
                <a:ea typeface="楷体_GB2312" panose="02010609030101010101" pitchFamily="49" charset="-122"/>
              </a:rPr>
              <a:t>W(A)</a:t>
            </a:r>
            <a:r>
              <a:rPr lang="zh-CN" altLang="en-US" sz="2400">
                <a:latin typeface="楷体_GB2312" panose="02010609030101010101" pitchFamily="49" charset="-122"/>
                <a:ea typeface="楷体_GB2312" panose="02010609030101010101" pitchFamily="49" charset="-122"/>
              </a:rPr>
              <a:t>达到最大。这种使</a:t>
            </a:r>
            <a:r>
              <a:rPr lang="en-US" altLang="zh-CN" sz="2400">
                <a:latin typeface="楷体_GB2312" panose="02010609030101010101" pitchFamily="49" charset="-122"/>
                <a:ea typeface="楷体_GB2312" panose="02010609030101010101" pitchFamily="49" charset="-122"/>
              </a:rPr>
              <a:t>W(A)</a:t>
            </a:r>
            <a:r>
              <a:rPr lang="zh-CN" altLang="en-US" sz="2400">
                <a:latin typeface="楷体_GB2312" panose="02010609030101010101" pitchFamily="49" charset="-122"/>
                <a:ea typeface="楷体_GB2312" panose="02010609030101010101" pitchFamily="49" charset="-122"/>
              </a:rPr>
              <a:t>最大的独立子集</a:t>
            </a:r>
            <a:r>
              <a:rPr lang="en-US" altLang="zh-CN" sz="2400">
                <a:latin typeface="楷体_GB2312" panose="02010609030101010101" pitchFamily="49" charset="-122"/>
                <a:ea typeface="楷体_GB2312" panose="02010609030101010101" pitchFamily="49" charset="-122"/>
              </a:rPr>
              <a:t>A</a:t>
            </a:r>
            <a:r>
              <a:rPr lang="zh-CN" altLang="en-US" sz="2400">
                <a:latin typeface="楷体_GB2312" panose="02010609030101010101" pitchFamily="49" charset="-122"/>
                <a:ea typeface="楷体_GB2312" panose="02010609030101010101" pitchFamily="49" charset="-122"/>
              </a:rPr>
              <a:t>称为拟阵</a:t>
            </a:r>
            <a:r>
              <a:rPr lang="en-US" altLang="zh-CN" sz="2400">
                <a:latin typeface="楷体_GB2312" panose="02010609030101010101" pitchFamily="49" charset="-122"/>
                <a:ea typeface="楷体_GB2312" panose="02010609030101010101" pitchFamily="49" charset="-122"/>
              </a:rPr>
              <a:t>M</a:t>
            </a:r>
            <a:r>
              <a:rPr lang="zh-CN" altLang="en-US" sz="2400">
                <a:latin typeface="楷体_GB2312" panose="02010609030101010101" pitchFamily="49" charset="-122"/>
                <a:ea typeface="楷体_GB2312" panose="02010609030101010101" pitchFamily="49" charset="-122"/>
              </a:rPr>
              <a:t>的</a:t>
            </a:r>
            <a:r>
              <a:rPr lang="zh-CN" altLang="en-US" sz="2400" b="1">
                <a:solidFill>
                  <a:schemeClr val="accent2"/>
                </a:solidFill>
                <a:latin typeface="楷体_GB2312" panose="02010609030101010101" pitchFamily="49" charset="-122"/>
                <a:ea typeface="楷体_GB2312" panose="02010609030101010101" pitchFamily="49" charset="-122"/>
              </a:rPr>
              <a:t>最优子集</a:t>
            </a:r>
            <a:r>
              <a:rPr lang="zh-CN" altLang="en-US" sz="2400">
                <a:latin typeface="楷体_GB2312" panose="02010609030101010101" pitchFamily="49" charset="-122"/>
                <a:ea typeface="楷体_GB2312" panose="02010609030101010101" pitchFamily="49" charset="-122"/>
              </a:rPr>
              <a:t>。由于</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中任一元素</a:t>
            </a:r>
            <a:r>
              <a:rPr lang="en-US" altLang="zh-CN" sz="2400">
                <a:latin typeface="楷体_GB2312" panose="02010609030101010101" pitchFamily="49" charset="-122"/>
                <a:ea typeface="楷体_GB2312" panose="02010609030101010101" pitchFamily="49" charset="-122"/>
              </a:rPr>
              <a:t>x</a:t>
            </a:r>
            <a:r>
              <a:rPr lang="zh-CN" altLang="en-US" sz="2400">
                <a:latin typeface="楷体_GB2312" panose="02010609030101010101" pitchFamily="49" charset="-122"/>
                <a:ea typeface="楷体_GB2312" panose="02010609030101010101" pitchFamily="49" charset="-122"/>
              </a:rPr>
              <a:t>的权</a:t>
            </a:r>
            <a:r>
              <a:rPr lang="en-US" altLang="zh-CN" sz="2400">
                <a:latin typeface="楷体_GB2312" panose="02010609030101010101" pitchFamily="49" charset="-122"/>
                <a:ea typeface="楷体_GB2312" panose="02010609030101010101" pitchFamily="49" charset="-122"/>
              </a:rPr>
              <a:t>W(x)</a:t>
            </a:r>
            <a:r>
              <a:rPr lang="zh-CN" altLang="en-US" sz="2400">
                <a:latin typeface="楷体_GB2312" panose="02010609030101010101" pitchFamily="49" charset="-122"/>
                <a:ea typeface="楷体_GB2312" panose="02010609030101010101" pitchFamily="49" charset="-122"/>
              </a:rPr>
              <a:t>是正的，因此，</a:t>
            </a:r>
            <a:r>
              <a:rPr lang="zh-CN" altLang="en-US" sz="2400" b="1">
                <a:solidFill>
                  <a:schemeClr val="accent2"/>
                </a:solidFill>
                <a:latin typeface="楷体_GB2312" panose="02010609030101010101" pitchFamily="49" charset="-122"/>
                <a:ea typeface="楷体_GB2312" panose="02010609030101010101" pitchFamily="49" charset="-122"/>
              </a:rPr>
              <a:t>最优子集也一定是极大独立子集</a:t>
            </a:r>
            <a:r>
              <a:rPr lang="zh-CN" altLang="en-US" sz="2400">
                <a:latin typeface="楷体_GB2312" panose="02010609030101010101" pitchFamily="49" charset="-122"/>
                <a:ea typeface="楷体_GB2312" panose="02010609030101010101" pitchFamily="49" charset="-122"/>
              </a:rPr>
              <a:t>。</a:t>
            </a:r>
          </a:p>
          <a:p>
            <a:pPr eaLnBrk="1" hangingPunct="1">
              <a:buFontTx/>
              <a:buNone/>
            </a:pPr>
            <a:r>
              <a:rPr lang="zh-CN" altLang="en-US" sz="2400">
                <a:latin typeface="楷体_GB2312" panose="02010609030101010101" pitchFamily="49" charset="-122"/>
                <a:ea typeface="楷体_GB2312" panose="02010609030101010101" pitchFamily="49" charset="-122"/>
              </a:rPr>
              <a:t>	</a:t>
            </a:r>
            <a:r>
              <a:rPr lang="zh-CN" altLang="en-US" sz="2400" b="1">
                <a:solidFill>
                  <a:schemeClr val="accent2"/>
                </a:solidFill>
                <a:latin typeface="楷体_GB2312" panose="02010609030101010101" pitchFamily="49" charset="-122"/>
                <a:ea typeface="楷体_GB2312" panose="02010609030101010101" pitchFamily="49" charset="-122"/>
              </a:rPr>
              <a:t>	例如，</a:t>
            </a:r>
            <a:r>
              <a:rPr lang="zh-CN" altLang="en-US" sz="2400">
                <a:latin typeface="楷体_GB2312" panose="02010609030101010101" pitchFamily="49" charset="-122"/>
                <a:ea typeface="楷体_GB2312" panose="02010609030101010101" pitchFamily="49" charset="-122"/>
              </a:rPr>
              <a:t>在最小生成树问题可以表示为确定带权拟阵   的最优子集问题。求带权拟阵的最优子集</a:t>
            </a:r>
            <a:r>
              <a:rPr lang="en-US" altLang="zh-CN" sz="2400">
                <a:latin typeface="楷体_GB2312" panose="02010609030101010101" pitchFamily="49" charset="-122"/>
                <a:ea typeface="楷体_GB2312" panose="02010609030101010101" pitchFamily="49" charset="-122"/>
              </a:rPr>
              <a:t>A</a:t>
            </a:r>
            <a:r>
              <a:rPr lang="zh-CN" altLang="en-US" sz="2400">
                <a:latin typeface="楷体_GB2312" panose="02010609030101010101" pitchFamily="49" charset="-122"/>
                <a:ea typeface="楷体_GB2312" panose="02010609030101010101" pitchFamily="49" charset="-122"/>
              </a:rPr>
              <a:t>的算法可用于解最小生成树问题。</a:t>
            </a:r>
          </a:p>
          <a:p>
            <a:pPr eaLnBrk="1" hangingPunct="1">
              <a:buFontTx/>
              <a:buNone/>
            </a:pPr>
            <a:r>
              <a:rPr lang="zh-CN" altLang="en-US" sz="2400">
                <a:latin typeface="楷体_GB2312" panose="02010609030101010101" pitchFamily="49" charset="-122"/>
                <a:ea typeface="楷体_GB2312" panose="02010609030101010101" pitchFamily="49" charset="-122"/>
              </a:rPr>
              <a:t>		下面给出求</a:t>
            </a:r>
            <a:r>
              <a:rPr lang="zh-CN" altLang="en-US" sz="2400" b="1">
                <a:solidFill>
                  <a:schemeClr val="accent2"/>
                </a:solidFill>
                <a:latin typeface="楷体_GB2312" panose="02010609030101010101" pitchFamily="49" charset="-122"/>
                <a:ea typeface="楷体_GB2312" panose="02010609030101010101" pitchFamily="49" charset="-122"/>
              </a:rPr>
              <a:t>带权拟阵最优子集</a:t>
            </a:r>
            <a:r>
              <a:rPr lang="zh-CN" altLang="en-US" sz="2400">
                <a:latin typeface="楷体_GB2312" panose="02010609030101010101" pitchFamily="49" charset="-122"/>
                <a:ea typeface="楷体_GB2312" panose="02010609030101010101" pitchFamily="49" charset="-122"/>
              </a:rPr>
              <a:t>的贪心算法。该算法以具有正权函数</a:t>
            </a:r>
            <a:r>
              <a:rPr lang="en-US" altLang="zh-CN" sz="2400">
                <a:latin typeface="楷体_GB2312" panose="02010609030101010101" pitchFamily="49" charset="-122"/>
                <a:ea typeface="楷体_GB2312" panose="02010609030101010101" pitchFamily="49" charset="-122"/>
              </a:rPr>
              <a:t>W</a:t>
            </a:r>
            <a:r>
              <a:rPr lang="zh-CN" altLang="en-US" sz="2400">
                <a:latin typeface="楷体_GB2312" panose="02010609030101010101" pitchFamily="49" charset="-122"/>
                <a:ea typeface="楷体_GB2312" panose="02010609030101010101" pitchFamily="49" charset="-122"/>
              </a:rPr>
              <a:t>的带权拟阵</a:t>
            </a:r>
            <a:r>
              <a:rPr lang="en-US" altLang="zh-CN" sz="2400">
                <a:latin typeface="楷体_GB2312" panose="02010609030101010101" pitchFamily="49" charset="-122"/>
                <a:ea typeface="楷体_GB2312" panose="02010609030101010101" pitchFamily="49" charset="-122"/>
              </a:rPr>
              <a:t>M=(S,I)</a:t>
            </a:r>
            <a:r>
              <a:rPr lang="zh-CN" altLang="en-US" sz="2400">
                <a:latin typeface="楷体_GB2312" panose="02010609030101010101" pitchFamily="49" charset="-122"/>
                <a:ea typeface="楷体_GB2312" panose="02010609030101010101" pitchFamily="49" charset="-122"/>
              </a:rPr>
              <a:t>作为输入，经计算后输出</a:t>
            </a:r>
            <a:r>
              <a:rPr lang="en-US" altLang="zh-CN" sz="2400">
                <a:latin typeface="楷体_GB2312" panose="02010609030101010101" pitchFamily="49" charset="-122"/>
                <a:ea typeface="楷体_GB2312" panose="02010609030101010101" pitchFamily="49" charset="-122"/>
              </a:rPr>
              <a:t>M</a:t>
            </a:r>
            <a:r>
              <a:rPr lang="zh-CN" altLang="en-US" sz="2400">
                <a:latin typeface="楷体_GB2312" panose="02010609030101010101" pitchFamily="49" charset="-122"/>
                <a:ea typeface="楷体_GB2312" panose="02010609030101010101" pitchFamily="49" charset="-122"/>
              </a:rPr>
              <a:t>的最优子集</a:t>
            </a:r>
            <a:r>
              <a:rPr lang="en-US" altLang="zh-CN" sz="2400">
                <a:latin typeface="楷体_GB2312" panose="02010609030101010101" pitchFamily="49" charset="-122"/>
                <a:ea typeface="楷体_GB2312" panose="02010609030101010101" pitchFamily="49" charset="-122"/>
              </a:rPr>
              <a:t>A</a:t>
            </a:r>
            <a:r>
              <a:rPr lang="zh-CN" altLang="en-US" sz="2400">
                <a:latin typeface="楷体_GB2312" panose="02010609030101010101" pitchFamily="49" charset="-122"/>
                <a:ea typeface="楷体_GB2312" panose="02010609030101010101" pitchFamily="49" charset="-122"/>
              </a:rPr>
              <a:t>。</a:t>
            </a:r>
          </a:p>
          <a:p>
            <a:pPr eaLnBrk="1" hangingPunct="1">
              <a:buFontTx/>
              <a:buNone/>
            </a:pPr>
            <a:endParaRPr lang="zh-CN" altLang="en-US" sz="2400">
              <a:latin typeface="楷体_GB2312" panose="02010609030101010101" pitchFamily="49" charset="-122"/>
              <a:ea typeface="楷体_GB2312" panose="02010609030101010101" pitchFamily="49" charset="-122"/>
            </a:endParaRPr>
          </a:p>
        </p:txBody>
      </p:sp>
      <p:sp>
        <p:nvSpPr>
          <p:cNvPr id="56326" name="Rectangle 4">
            <a:extLst>
              <a:ext uri="{FF2B5EF4-FFF2-40B4-BE49-F238E27FC236}">
                <a16:creationId xmlns:a16="http://schemas.microsoft.com/office/drawing/2014/main" id="{FD1503F2-1533-4EB6-8E27-4617C4150F6E}"/>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56322" name="Object 5">
            <a:extLst>
              <a:ext uri="{FF2B5EF4-FFF2-40B4-BE49-F238E27FC236}">
                <a16:creationId xmlns:a16="http://schemas.microsoft.com/office/drawing/2014/main" id="{1F8E87B1-1711-4133-8755-9392AC836740}"/>
              </a:ext>
            </a:extLst>
          </p:cNvPr>
          <p:cNvGraphicFramePr>
            <a:graphicFrameLocks noChangeAspect="1"/>
          </p:cNvGraphicFramePr>
          <p:nvPr/>
        </p:nvGraphicFramePr>
        <p:xfrm>
          <a:off x="1403350" y="3935413"/>
          <a:ext cx="431800" cy="369887"/>
        </p:xfrm>
        <a:graphic>
          <a:graphicData uri="http://schemas.openxmlformats.org/presentationml/2006/ole">
            <mc:AlternateContent xmlns:mc="http://schemas.openxmlformats.org/markup-compatibility/2006">
              <mc:Choice xmlns:v="urn:schemas-microsoft-com:vml" Requires="v">
                <p:oleObj spid="_x0000_s56328" name="公式" r:id="rId3" imgW="266584" imgH="228501" progId="Equation.3">
                  <p:embed/>
                </p:oleObj>
              </mc:Choice>
              <mc:Fallback>
                <p:oleObj name="公式" r:id="rId3" imgW="266584" imgH="228501"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935413"/>
                        <a:ext cx="431800" cy="36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8890827-43A9-44E6-8C52-DB9D9BF6373E}"/>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0DF20713-E3F8-4D62-87A3-683EF90D402C}" type="slidenum">
              <a:rPr lang="zh-CN" altLang="en-US">
                <a:solidFill>
                  <a:schemeClr val="tx1"/>
                </a:solidFill>
                <a:latin typeface="Times New Roman" panose="02020603050405020304" pitchFamily="18" charset="0"/>
                <a:ea typeface="宋体" panose="02010600030101010101" pitchFamily="2" charset="-122"/>
              </a:rPr>
              <a:pPr eaLnBrk="1" hangingPunct="1"/>
              <a:t>174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32451" name="Rectangle 2">
            <a:extLst>
              <a:ext uri="{FF2B5EF4-FFF2-40B4-BE49-F238E27FC236}">
                <a16:creationId xmlns:a16="http://schemas.microsoft.com/office/drawing/2014/main" id="{5A940B02-46E3-4937-8D3D-FE08DCE99A2F}"/>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4.8 </a:t>
            </a:r>
            <a:r>
              <a:rPr lang="zh-CN" altLang="en-US">
                <a:latin typeface="黑体" panose="02010609060101010101" pitchFamily="49" charset="-122"/>
                <a:ea typeface="黑体" panose="02010609060101010101" pitchFamily="49" charset="-122"/>
              </a:rPr>
              <a:t>贪心算法的理论基础</a:t>
            </a:r>
          </a:p>
        </p:txBody>
      </p:sp>
      <p:sp>
        <p:nvSpPr>
          <p:cNvPr id="232452" name="Rectangle 3">
            <a:extLst>
              <a:ext uri="{FF2B5EF4-FFF2-40B4-BE49-F238E27FC236}">
                <a16:creationId xmlns:a16="http://schemas.microsoft.com/office/drawing/2014/main" id="{A2D886ED-EC99-4C7A-8E73-C661C692FEDC}"/>
              </a:ext>
            </a:extLst>
          </p:cNvPr>
          <p:cNvSpPr>
            <a:spLocks noGrp="1" noChangeArrowheads="1"/>
          </p:cNvSpPr>
          <p:nvPr>
            <p:ph type="body" idx="1"/>
          </p:nvPr>
        </p:nvSpPr>
        <p:spPr/>
        <p:txBody>
          <a:bodyPr/>
          <a:lstStyle/>
          <a:p>
            <a:pPr eaLnBrk="1" hangingPunct="1">
              <a:lnSpc>
                <a:spcPct val="90000"/>
              </a:lnSpc>
            </a:pPr>
            <a:r>
              <a:rPr lang="en-US" altLang="zh-CN" sz="2400">
                <a:latin typeface="楷体_GB2312" panose="02010609030101010101" pitchFamily="49" charset="-122"/>
                <a:ea typeface="楷体_GB2312" panose="02010609030101010101" pitchFamily="49" charset="-122"/>
              </a:rPr>
              <a:t>Set </a:t>
            </a:r>
            <a:r>
              <a:rPr lang="en-US" altLang="zh-CN" sz="2400" b="1">
                <a:latin typeface="楷体_GB2312" panose="02010609030101010101" pitchFamily="49" charset="-122"/>
                <a:ea typeface="楷体_GB2312" panose="02010609030101010101" pitchFamily="49" charset="-122"/>
              </a:rPr>
              <a:t>greedy</a:t>
            </a:r>
            <a:r>
              <a:rPr lang="en-US" altLang="zh-CN" sz="2400">
                <a:latin typeface="楷体_GB2312" panose="02010609030101010101" pitchFamily="49" charset="-122"/>
                <a:ea typeface="楷体_GB2312" panose="02010609030101010101" pitchFamily="49" charset="-122"/>
              </a:rPr>
              <a:t> (M,W)</a:t>
            </a:r>
          </a:p>
          <a:p>
            <a:pPr eaLnBrk="1" hangingPunct="1">
              <a:lnSpc>
                <a:spcPct val="90000"/>
              </a:lnSpc>
            </a:pPr>
            <a:r>
              <a:rPr lang="en-US" altLang="zh-CN" sz="2400">
                <a:latin typeface="楷体_GB2312" panose="02010609030101010101" pitchFamily="49" charset="-122"/>
                <a:ea typeface="楷体_GB2312" panose="02010609030101010101" pitchFamily="49" charset="-122"/>
              </a:rPr>
              <a:t>{A=</a:t>
            </a:r>
            <a:r>
              <a:rPr lang="en-US" altLang="zh-CN" sz="2400">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latin typeface="楷体_GB2312" panose="02010609030101010101" pitchFamily="49" charset="-122"/>
                <a:ea typeface="楷体_GB2312" panose="02010609030101010101" pitchFamily="49" charset="-122"/>
              </a:rPr>
              <a:t>;</a:t>
            </a:r>
          </a:p>
          <a:p>
            <a:pPr eaLnBrk="1" hangingPunct="1">
              <a:lnSpc>
                <a:spcPct val="90000"/>
              </a:lnSpc>
            </a:pP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将</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中元素依权值</a:t>
            </a:r>
            <a:r>
              <a:rPr lang="en-US" altLang="zh-CN" sz="2400">
                <a:latin typeface="楷体_GB2312" panose="02010609030101010101" pitchFamily="49" charset="-122"/>
                <a:ea typeface="楷体_GB2312" panose="02010609030101010101" pitchFamily="49" charset="-122"/>
              </a:rPr>
              <a:t>W</a:t>
            </a:r>
            <a:r>
              <a:rPr lang="zh-CN" altLang="en-US" sz="2400">
                <a:latin typeface="楷体_GB2312" panose="02010609030101010101" pitchFamily="49" charset="-122"/>
                <a:ea typeface="楷体_GB2312" panose="02010609030101010101" pitchFamily="49" charset="-122"/>
              </a:rPr>
              <a:t>（大者优先）组成优先队列；</a:t>
            </a:r>
          </a:p>
          <a:p>
            <a:pPr eaLnBrk="1" hangingPunct="1">
              <a:lnSpc>
                <a:spcPct val="90000"/>
              </a:lnSpc>
            </a:pPr>
            <a:r>
              <a:rPr lang="zh-CN" altLang="en-US" sz="2400">
                <a:latin typeface="楷体_GB2312" panose="02010609030101010101" pitchFamily="49" charset="-122"/>
                <a:ea typeface="楷体_GB2312" panose="02010609030101010101" pitchFamily="49" charset="-122"/>
              </a:rPr>
              <a:t>   </a:t>
            </a:r>
            <a:r>
              <a:rPr lang="en-US" altLang="zh-CN" sz="2400">
                <a:latin typeface="楷体_GB2312" panose="02010609030101010101" pitchFamily="49" charset="-122"/>
                <a:ea typeface="楷体_GB2312" panose="02010609030101010101" pitchFamily="49" charset="-122"/>
              </a:rPr>
              <a:t>while (S!=</a:t>
            </a:r>
            <a:r>
              <a:rPr lang="en-US" altLang="zh-CN" sz="2400">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latin typeface="楷体_GB2312" panose="02010609030101010101" pitchFamily="49" charset="-122"/>
                <a:ea typeface="楷体_GB2312" panose="02010609030101010101" pitchFamily="49" charset="-122"/>
              </a:rPr>
              <a:t>) {</a:t>
            </a:r>
          </a:p>
          <a:p>
            <a:pPr eaLnBrk="1" hangingPunct="1">
              <a:lnSpc>
                <a:spcPct val="90000"/>
              </a:lnSpc>
            </a:pPr>
            <a:r>
              <a:rPr lang="en-US" altLang="zh-CN" sz="2400">
                <a:latin typeface="楷体_GB2312" panose="02010609030101010101" pitchFamily="49" charset="-122"/>
                <a:ea typeface="楷体_GB2312" panose="02010609030101010101" pitchFamily="49" charset="-122"/>
              </a:rPr>
              <a:t>     S.removeMax(x);</a:t>
            </a:r>
          </a:p>
          <a:p>
            <a:pPr eaLnBrk="1" hangingPunct="1">
              <a:lnSpc>
                <a:spcPct val="90000"/>
              </a:lnSpc>
            </a:pPr>
            <a:r>
              <a:rPr lang="en-US" altLang="zh-CN" sz="2400">
                <a:latin typeface="楷体_GB2312" panose="02010609030101010101" pitchFamily="49" charset="-122"/>
                <a:ea typeface="楷体_GB2312" panose="02010609030101010101" pitchFamily="49" charset="-122"/>
              </a:rPr>
              <a:t>     if (A∪{x}</a:t>
            </a:r>
            <a:r>
              <a:rPr lang="en-US" altLang="zh-CN" sz="2400">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latin typeface="楷体_GB2312" panose="02010609030101010101" pitchFamily="49" charset="-122"/>
                <a:ea typeface="楷体_GB2312" panose="02010609030101010101" pitchFamily="49" charset="-122"/>
              </a:rPr>
              <a:t>I) A=A∪{x};</a:t>
            </a:r>
          </a:p>
          <a:p>
            <a:pPr eaLnBrk="1" hangingPunct="1">
              <a:lnSpc>
                <a:spcPct val="90000"/>
              </a:lnSpc>
            </a:pPr>
            <a:r>
              <a:rPr lang="en-US" altLang="zh-CN" sz="2400">
                <a:latin typeface="楷体_GB2312" panose="02010609030101010101" pitchFamily="49" charset="-122"/>
                <a:ea typeface="楷体_GB2312" panose="02010609030101010101" pitchFamily="49" charset="-122"/>
              </a:rPr>
              <a:t>     }</a:t>
            </a:r>
          </a:p>
          <a:p>
            <a:pPr eaLnBrk="1" hangingPunct="1">
              <a:lnSpc>
                <a:spcPct val="90000"/>
              </a:lnSpc>
            </a:pPr>
            <a:r>
              <a:rPr lang="en-US" altLang="zh-CN" sz="2400">
                <a:latin typeface="楷体_GB2312" panose="02010609030101010101" pitchFamily="49" charset="-122"/>
                <a:ea typeface="楷体_GB2312" panose="02010609030101010101" pitchFamily="49" charset="-122"/>
              </a:rPr>
              <a:t>   return A</a:t>
            </a:r>
          </a:p>
          <a:p>
            <a:pPr eaLnBrk="1" hangingPunct="1">
              <a:lnSpc>
                <a:spcPct val="90000"/>
              </a:lnSpc>
            </a:pPr>
            <a:r>
              <a:rPr lang="en-US" altLang="zh-CN" sz="2400">
                <a:latin typeface="楷体_GB2312" panose="02010609030101010101" pitchFamily="49" charset="-122"/>
                <a:ea typeface="楷体_GB2312" panose="02010609030101010101" pitchFamily="49" charset="-122"/>
              </a:rPr>
              <a:t>}</a:t>
            </a:r>
            <a:endParaRPr lang="zh-CN" altLang="en-US" sz="2400">
              <a:latin typeface="楷体_GB2312" panose="02010609030101010101" pitchFamily="49" charset="-122"/>
              <a:ea typeface="楷体_GB2312" panose="02010609030101010101" pitchFamily="49" charset="-122"/>
            </a:endParaRPr>
          </a:p>
        </p:txBody>
      </p:sp>
    </p:spTree>
  </p:cSld>
  <p:clrMapOvr>
    <a:masterClrMapping/>
  </p:clrMapOvr>
  <p:transition>
    <p:random/>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5EC30240-19E9-48D0-AA18-7C47B74525C4}"/>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E90976FD-D1B4-43F0-ACBF-AFED60E3B1B5}" type="slidenum">
              <a:rPr lang="zh-CN" altLang="en-US">
                <a:solidFill>
                  <a:schemeClr val="tx1"/>
                </a:solidFill>
                <a:latin typeface="Times New Roman" panose="02020603050405020304" pitchFamily="18" charset="0"/>
                <a:ea typeface="宋体" panose="02010600030101010101" pitchFamily="2" charset="-122"/>
              </a:rPr>
              <a:pPr eaLnBrk="1" hangingPunct="1"/>
              <a:t>175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7348" name="Rectangle 2">
            <a:extLst>
              <a:ext uri="{FF2B5EF4-FFF2-40B4-BE49-F238E27FC236}">
                <a16:creationId xmlns:a16="http://schemas.microsoft.com/office/drawing/2014/main" id="{E7FC658F-887E-4586-AD36-31C37C16997A}"/>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4.8 </a:t>
            </a:r>
            <a:r>
              <a:rPr lang="zh-CN" altLang="en-US">
                <a:latin typeface="黑体" panose="02010609060101010101" pitchFamily="49" charset="-122"/>
                <a:ea typeface="黑体" panose="02010609060101010101" pitchFamily="49" charset="-122"/>
              </a:rPr>
              <a:t>贪心算法的理论基础</a:t>
            </a:r>
          </a:p>
        </p:txBody>
      </p:sp>
      <p:sp>
        <p:nvSpPr>
          <p:cNvPr id="57349" name="Rectangle 3">
            <a:extLst>
              <a:ext uri="{FF2B5EF4-FFF2-40B4-BE49-F238E27FC236}">
                <a16:creationId xmlns:a16="http://schemas.microsoft.com/office/drawing/2014/main" id="{77B70A7E-7934-4A32-804F-ED695298624E}"/>
              </a:ext>
            </a:extLst>
          </p:cNvPr>
          <p:cNvSpPr>
            <a:spLocks noGrp="1" noChangeArrowheads="1"/>
          </p:cNvSpPr>
          <p:nvPr>
            <p:ph type="body" idx="1"/>
          </p:nvPr>
        </p:nvSpPr>
        <p:spPr/>
        <p:txBody>
          <a:bodyPr/>
          <a:lstStyle/>
          <a:p>
            <a:pPr eaLnBrk="1" hangingPunct="1">
              <a:buFontTx/>
              <a:buNone/>
            </a:pPr>
            <a:r>
              <a:rPr lang="zh-CN" altLang="en-US" sz="2400">
                <a:latin typeface="楷体_GB2312" panose="02010609030101010101" pitchFamily="49" charset="-122"/>
                <a:ea typeface="楷体_GB2312" panose="02010609030101010101" pitchFamily="49" charset="-122"/>
              </a:rPr>
              <a:t>		算法</a:t>
            </a:r>
            <a:r>
              <a:rPr lang="en-US" altLang="zh-CN" sz="2400" b="1">
                <a:latin typeface="楷体_GB2312" panose="02010609030101010101" pitchFamily="49" charset="-122"/>
                <a:ea typeface="楷体_GB2312" panose="02010609030101010101" pitchFamily="49" charset="-122"/>
              </a:rPr>
              <a:t>greedy</a:t>
            </a:r>
            <a:r>
              <a:rPr lang="zh-CN" altLang="en-US" sz="2400">
                <a:latin typeface="楷体_GB2312" panose="02010609030101010101" pitchFamily="49" charset="-122"/>
                <a:ea typeface="楷体_GB2312" panose="02010609030101010101" pitchFamily="49" charset="-122"/>
              </a:rPr>
              <a:t>的计算时间复杂性为             。</a:t>
            </a:r>
          </a:p>
          <a:p>
            <a:pPr eaLnBrk="1" hangingPunct="1">
              <a:buFontTx/>
              <a:buNone/>
            </a:pPr>
            <a:r>
              <a:rPr lang="zh-CN" altLang="en-US" sz="2400" b="1">
                <a:solidFill>
                  <a:schemeClr val="accent2"/>
                </a:solidFill>
                <a:latin typeface="楷体_GB2312" panose="02010609030101010101" pitchFamily="49" charset="-122"/>
                <a:ea typeface="楷体_GB2312" panose="02010609030101010101" pitchFamily="49" charset="-122"/>
              </a:rPr>
              <a:t>	引理</a:t>
            </a:r>
            <a:r>
              <a:rPr lang="en-US" altLang="zh-CN" sz="2400" b="1">
                <a:solidFill>
                  <a:schemeClr val="accent2"/>
                </a:solidFill>
                <a:latin typeface="楷体_GB2312" panose="02010609030101010101" pitchFamily="49" charset="-122"/>
                <a:ea typeface="楷体_GB2312" panose="02010609030101010101" pitchFamily="49" charset="-122"/>
              </a:rPr>
              <a:t>4.2</a:t>
            </a:r>
            <a:r>
              <a:rPr lang="en-US" altLang="zh-CN" sz="2400" b="1">
                <a:latin typeface="楷体_GB2312" panose="02010609030101010101" pitchFamily="49" charset="-122"/>
                <a:ea typeface="楷体_GB2312" panose="02010609030101010101" pitchFamily="49" charset="-122"/>
              </a:rPr>
              <a:t>(</a:t>
            </a:r>
            <a:r>
              <a:rPr lang="zh-CN" altLang="en-US" sz="2400" b="1">
                <a:latin typeface="楷体_GB2312" panose="02010609030101010101" pitchFamily="49" charset="-122"/>
                <a:ea typeface="楷体_GB2312" panose="02010609030101010101" pitchFamily="49" charset="-122"/>
              </a:rPr>
              <a:t>拟阵的贪心选择性质</a:t>
            </a:r>
            <a:r>
              <a:rPr lang="en-US" altLang="zh-CN" sz="2400" b="1">
                <a:latin typeface="楷体_GB2312" panose="02010609030101010101" pitchFamily="49" charset="-122"/>
                <a:ea typeface="楷体_GB2312" panose="02010609030101010101" pitchFamily="49" charset="-122"/>
              </a:rPr>
              <a:t>)</a:t>
            </a:r>
          </a:p>
          <a:p>
            <a:pPr eaLnBrk="1" hangingPunct="1">
              <a:buFontTx/>
              <a:buNone/>
            </a:pPr>
            <a:r>
              <a:rPr lang="zh-CN" altLang="en-US" sz="2400">
                <a:latin typeface="楷体_GB2312" panose="02010609030101010101" pitchFamily="49" charset="-122"/>
                <a:ea typeface="楷体_GB2312" panose="02010609030101010101" pitchFamily="49" charset="-122"/>
              </a:rPr>
              <a:t>		设</a:t>
            </a:r>
            <a:r>
              <a:rPr lang="en-US" altLang="zh-CN" sz="2400">
                <a:latin typeface="楷体_GB2312" panose="02010609030101010101" pitchFamily="49" charset="-122"/>
                <a:ea typeface="楷体_GB2312" panose="02010609030101010101" pitchFamily="49" charset="-122"/>
              </a:rPr>
              <a:t>M=(S,I)</a:t>
            </a:r>
            <a:r>
              <a:rPr lang="zh-CN" altLang="en-US" sz="2400">
                <a:latin typeface="楷体_GB2312" panose="02010609030101010101" pitchFamily="49" charset="-122"/>
                <a:ea typeface="楷体_GB2312" panose="02010609030101010101" pitchFamily="49" charset="-122"/>
              </a:rPr>
              <a:t>是具有权函数</a:t>
            </a:r>
            <a:r>
              <a:rPr lang="en-US" altLang="zh-CN" sz="2400">
                <a:latin typeface="楷体_GB2312" panose="02010609030101010101" pitchFamily="49" charset="-122"/>
                <a:ea typeface="楷体_GB2312" panose="02010609030101010101" pitchFamily="49" charset="-122"/>
              </a:rPr>
              <a:t>W</a:t>
            </a:r>
            <a:r>
              <a:rPr lang="zh-CN" altLang="en-US" sz="2400">
                <a:latin typeface="楷体_GB2312" panose="02010609030101010101" pitchFamily="49" charset="-122"/>
                <a:ea typeface="楷体_GB2312" panose="02010609030101010101" pitchFamily="49" charset="-122"/>
              </a:rPr>
              <a:t>的带权拟阵，且</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中元素依权值从大到小排列。又设</a:t>
            </a:r>
            <a:r>
              <a:rPr lang="en-US" altLang="zh-CN" sz="2400">
                <a:latin typeface="楷体_GB2312" panose="02010609030101010101" pitchFamily="49" charset="-122"/>
                <a:ea typeface="楷体_GB2312" panose="02010609030101010101" pitchFamily="49" charset="-122"/>
              </a:rPr>
              <a:t>x</a:t>
            </a:r>
            <a:r>
              <a:rPr lang="en-US" altLang="zh-CN" sz="2400">
                <a:sym typeface="Symbol" panose="05050102010706020507" pitchFamily="18" charset="2"/>
              </a:rPr>
              <a:t></a:t>
            </a:r>
            <a:r>
              <a:rPr lang="en-US" altLang="zh-CN" sz="2400"/>
              <a:t> </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是</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中第一个使得</a:t>
            </a:r>
            <a:r>
              <a:rPr lang="en-US" altLang="zh-CN" sz="2400">
                <a:latin typeface="楷体_GB2312" panose="02010609030101010101" pitchFamily="49" charset="-122"/>
                <a:ea typeface="楷体_GB2312" panose="02010609030101010101" pitchFamily="49" charset="-122"/>
              </a:rPr>
              <a:t>{x}</a:t>
            </a:r>
            <a:r>
              <a:rPr lang="zh-CN" altLang="en-US" sz="2400">
                <a:latin typeface="楷体_GB2312" panose="02010609030101010101" pitchFamily="49" charset="-122"/>
                <a:ea typeface="楷体_GB2312" panose="02010609030101010101" pitchFamily="49" charset="-122"/>
              </a:rPr>
              <a:t>是独立子集的元素，则存在</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的最优子集</a:t>
            </a:r>
            <a:r>
              <a:rPr lang="en-US" altLang="zh-CN" sz="2400">
                <a:latin typeface="楷体_GB2312" panose="02010609030101010101" pitchFamily="49" charset="-122"/>
                <a:ea typeface="楷体_GB2312" panose="02010609030101010101" pitchFamily="49" charset="-122"/>
              </a:rPr>
              <a:t>A</a:t>
            </a:r>
            <a:r>
              <a:rPr lang="zh-CN" altLang="en-US" sz="2400">
                <a:latin typeface="楷体_GB2312" panose="02010609030101010101" pitchFamily="49" charset="-122"/>
                <a:ea typeface="楷体_GB2312" panose="02010609030101010101" pitchFamily="49" charset="-122"/>
              </a:rPr>
              <a:t>使得</a:t>
            </a:r>
            <a:r>
              <a:rPr lang="en-US" altLang="zh-CN" sz="2400">
                <a:latin typeface="楷体_GB2312" panose="02010609030101010101" pitchFamily="49" charset="-122"/>
                <a:ea typeface="楷体_GB2312" panose="02010609030101010101" pitchFamily="49" charset="-122"/>
              </a:rPr>
              <a:t>x</a:t>
            </a:r>
            <a:r>
              <a:rPr lang="en-US" altLang="zh-CN" sz="2400">
                <a:sym typeface="Symbol" panose="05050102010706020507" pitchFamily="18" charset="2"/>
              </a:rPr>
              <a:t></a:t>
            </a:r>
            <a:r>
              <a:rPr lang="en-US" altLang="zh-CN" sz="2400"/>
              <a:t> </a:t>
            </a:r>
            <a:r>
              <a:rPr lang="en-US" altLang="zh-CN" sz="2400">
                <a:latin typeface="楷体_GB2312" panose="02010609030101010101" pitchFamily="49" charset="-122"/>
                <a:ea typeface="楷体_GB2312" panose="02010609030101010101" pitchFamily="49" charset="-122"/>
              </a:rPr>
              <a:t>A</a:t>
            </a:r>
            <a:r>
              <a:rPr lang="zh-CN" altLang="en-US" sz="2400">
                <a:latin typeface="楷体_GB2312" panose="02010609030101010101" pitchFamily="49" charset="-122"/>
                <a:ea typeface="楷体_GB2312" panose="02010609030101010101" pitchFamily="49" charset="-122"/>
              </a:rPr>
              <a:t>。</a:t>
            </a:r>
          </a:p>
          <a:p>
            <a:pPr eaLnBrk="1" hangingPunct="1">
              <a:buFontTx/>
              <a:buNone/>
            </a:pPr>
            <a:endParaRPr lang="zh-CN" altLang="en-US" sz="2400">
              <a:latin typeface="楷体_GB2312" panose="02010609030101010101" pitchFamily="49" charset="-122"/>
              <a:ea typeface="楷体_GB2312" panose="02010609030101010101" pitchFamily="49" charset="-122"/>
            </a:endParaRPr>
          </a:p>
          <a:p>
            <a:pPr eaLnBrk="1" hangingPunct="1">
              <a:buFontTx/>
              <a:buNone/>
            </a:pPr>
            <a:r>
              <a:rPr lang="zh-CN" altLang="en-US" sz="2400">
                <a:latin typeface="楷体_GB2312" panose="02010609030101010101" pitchFamily="49" charset="-122"/>
                <a:ea typeface="楷体_GB2312" panose="02010609030101010101" pitchFamily="49" charset="-122"/>
              </a:rPr>
              <a:t>		算法</a:t>
            </a:r>
            <a:r>
              <a:rPr lang="en-US" altLang="zh-CN" sz="2400" b="1">
                <a:latin typeface="楷体_GB2312" panose="02010609030101010101" pitchFamily="49" charset="-122"/>
                <a:ea typeface="楷体_GB2312" panose="02010609030101010101" pitchFamily="49" charset="-122"/>
              </a:rPr>
              <a:t>greedy</a:t>
            </a:r>
            <a:r>
              <a:rPr lang="zh-CN" altLang="en-US" sz="2400">
                <a:latin typeface="楷体_GB2312" panose="02010609030101010101" pitchFamily="49" charset="-122"/>
                <a:ea typeface="楷体_GB2312" panose="02010609030101010101" pitchFamily="49" charset="-122"/>
              </a:rPr>
              <a:t>在以贪心选择构造最优子集</a:t>
            </a:r>
            <a:r>
              <a:rPr lang="en-US" altLang="zh-CN" sz="2400">
                <a:latin typeface="楷体_GB2312" panose="02010609030101010101" pitchFamily="49" charset="-122"/>
                <a:ea typeface="楷体_GB2312" panose="02010609030101010101" pitchFamily="49" charset="-122"/>
              </a:rPr>
              <a:t>A</a:t>
            </a:r>
            <a:r>
              <a:rPr lang="zh-CN" altLang="en-US" sz="2400">
                <a:latin typeface="楷体_GB2312" panose="02010609030101010101" pitchFamily="49" charset="-122"/>
                <a:ea typeface="楷体_GB2312" panose="02010609030101010101" pitchFamily="49" charset="-122"/>
              </a:rPr>
              <a:t>时，首次选入集合</a:t>
            </a:r>
            <a:r>
              <a:rPr lang="en-US" altLang="zh-CN" sz="2400">
                <a:latin typeface="楷体_GB2312" panose="02010609030101010101" pitchFamily="49" charset="-122"/>
                <a:ea typeface="楷体_GB2312" panose="02010609030101010101" pitchFamily="49" charset="-122"/>
              </a:rPr>
              <a:t>A</a:t>
            </a:r>
            <a:r>
              <a:rPr lang="zh-CN" altLang="en-US" sz="2400">
                <a:latin typeface="楷体_GB2312" panose="02010609030101010101" pitchFamily="49" charset="-122"/>
                <a:ea typeface="楷体_GB2312" panose="02010609030101010101" pitchFamily="49" charset="-122"/>
              </a:rPr>
              <a:t>中的元素</a:t>
            </a:r>
            <a:r>
              <a:rPr lang="en-US" altLang="zh-CN" sz="2400">
                <a:latin typeface="楷体_GB2312" panose="02010609030101010101" pitchFamily="49" charset="-122"/>
                <a:ea typeface="楷体_GB2312" panose="02010609030101010101" pitchFamily="49" charset="-122"/>
              </a:rPr>
              <a:t>x</a:t>
            </a:r>
            <a:r>
              <a:rPr lang="zh-CN" altLang="en-US" sz="2400">
                <a:latin typeface="楷体_GB2312" panose="02010609030101010101" pitchFamily="49" charset="-122"/>
                <a:ea typeface="楷体_GB2312" panose="02010609030101010101" pitchFamily="49" charset="-122"/>
              </a:rPr>
              <a:t>是单元素独立集中具有最大权的元素。此时可能已经舍弃了</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中部分元素。可以证明这些被舍弃的元素不可能用于构造最优子集。</a:t>
            </a:r>
          </a:p>
          <a:p>
            <a:pPr eaLnBrk="1" hangingPunct="1">
              <a:buFontTx/>
              <a:buNone/>
            </a:pPr>
            <a:endParaRPr lang="zh-CN" altLang="en-US" sz="2400">
              <a:latin typeface="楷体_GB2312" panose="02010609030101010101" pitchFamily="49" charset="-122"/>
              <a:ea typeface="楷体_GB2312" panose="02010609030101010101" pitchFamily="49" charset="-122"/>
            </a:endParaRPr>
          </a:p>
        </p:txBody>
      </p:sp>
      <p:sp>
        <p:nvSpPr>
          <p:cNvPr id="57350" name="Rectangle 4">
            <a:extLst>
              <a:ext uri="{FF2B5EF4-FFF2-40B4-BE49-F238E27FC236}">
                <a16:creationId xmlns:a16="http://schemas.microsoft.com/office/drawing/2014/main" id="{C7C363AC-E785-4EB7-9D0B-F8766D306A7B}"/>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57346" name="Object 5">
            <a:extLst>
              <a:ext uri="{FF2B5EF4-FFF2-40B4-BE49-F238E27FC236}">
                <a16:creationId xmlns:a16="http://schemas.microsoft.com/office/drawing/2014/main" id="{6B99B285-DEE3-40A8-9463-C4DE6E95C1FB}"/>
              </a:ext>
            </a:extLst>
          </p:cNvPr>
          <p:cNvGraphicFramePr>
            <a:graphicFrameLocks noChangeAspect="1"/>
          </p:cNvGraphicFramePr>
          <p:nvPr/>
        </p:nvGraphicFramePr>
        <p:xfrm>
          <a:off x="5940425" y="2060575"/>
          <a:ext cx="2087563" cy="365125"/>
        </p:xfrm>
        <a:graphic>
          <a:graphicData uri="http://schemas.openxmlformats.org/presentationml/2006/ole">
            <mc:AlternateContent xmlns:mc="http://schemas.openxmlformats.org/markup-compatibility/2006">
              <mc:Choice xmlns:v="urn:schemas-microsoft-com:vml" Requires="v">
                <p:oleObj spid="_x0000_s57352" name="公式" r:id="rId3" imgW="1143000" imgH="203200" progId="Equation.3">
                  <p:embed/>
                </p:oleObj>
              </mc:Choice>
              <mc:Fallback>
                <p:oleObj name="公式" r:id="rId3" imgW="1143000" imgH="203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425" y="2060575"/>
                        <a:ext cx="2087563"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E4FD8F18-FF26-4F08-A4DA-EE826B2A4DDD}"/>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F5D00240-4F1E-4BD4-AE3D-BE28A7835065}" type="slidenum">
              <a:rPr lang="zh-CN" altLang="en-US">
                <a:solidFill>
                  <a:schemeClr val="tx1"/>
                </a:solidFill>
                <a:latin typeface="Times New Roman" panose="02020603050405020304" pitchFamily="18" charset="0"/>
                <a:ea typeface="宋体" panose="02010600030101010101" pitchFamily="2" charset="-122"/>
              </a:rPr>
              <a:pPr eaLnBrk="1" hangingPunct="1"/>
              <a:t>176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33475" name="Rectangle 2">
            <a:extLst>
              <a:ext uri="{FF2B5EF4-FFF2-40B4-BE49-F238E27FC236}">
                <a16:creationId xmlns:a16="http://schemas.microsoft.com/office/drawing/2014/main" id="{C02B1790-F521-41EF-AE72-A8011780D665}"/>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4.8 </a:t>
            </a:r>
            <a:r>
              <a:rPr lang="zh-CN" altLang="en-US">
                <a:latin typeface="黑体" panose="02010609060101010101" pitchFamily="49" charset="-122"/>
                <a:ea typeface="黑体" panose="02010609060101010101" pitchFamily="49" charset="-122"/>
              </a:rPr>
              <a:t>贪心算法的理论基础</a:t>
            </a:r>
          </a:p>
        </p:txBody>
      </p:sp>
      <p:sp>
        <p:nvSpPr>
          <p:cNvPr id="233476" name="Rectangle 3">
            <a:extLst>
              <a:ext uri="{FF2B5EF4-FFF2-40B4-BE49-F238E27FC236}">
                <a16:creationId xmlns:a16="http://schemas.microsoft.com/office/drawing/2014/main" id="{825601E2-E73E-4729-B1A5-512E781A0703}"/>
              </a:ext>
            </a:extLst>
          </p:cNvPr>
          <p:cNvSpPr>
            <a:spLocks noGrp="1" noChangeArrowheads="1"/>
          </p:cNvSpPr>
          <p:nvPr>
            <p:ph type="body" idx="1"/>
          </p:nvPr>
        </p:nvSpPr>
        <p:spPr/>
        <p:txBody>
          <a:bodyPr/>
          <a:lstStyle/>
          <a:p>
            <a:pPr eaLnBrk="1" hangingPunct="1">
              <a:buFontTx/>
              <a:buNone/>
            </a:pPr>
            <a:r>
              <a:rPr lang="zh-CN" altLang="en-US" sz="2400" b="1">
                <a:solidFill>
                  <a:schemeClr val="accent2"/>
                </a:solidFill>
                <a:latin typeface="楷体_GB2312" panose="02010609030101010101" pitchFamily="49" charset="-122"/>
                <a:ea typeface="楷体_GB2312" panose="02010609030101010101" pitchFamily="49" charset="-122"/>
              </a:rPr>
              <a:t>	引理</a:t>
            </a:r>
            <a:r>
              <a:rPr lang="en-US" altLang="zh-CN" sz="2400" b="1">
                <a:solidFill>
                  <a:schemeClr val="accent2"/>
                </a:solidFill>
                <a:latin typeface="楷体_GB2312" panose="02010609030101010101" pitchFamily="49" charset="-122"/>
                <a:ea typeface="楷体_GB2312" panose="02010609030101010101" pitchFamily="49" charset="-122"/>
              </a:rPr>
              <a:t>4.3</a:t>
            </a:r>
            <a:r>
              <a:rPr lang="zh-CN" altLang="en-US" sz="2400" b="1">
                <a:solidFill>
                  <a:schemeClr val="accent2"/>
                </a:solidFill>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设</a:t>
            </a:r>
            <a:r>
              <a:rPr lang="en-US" altLang="zh-CN" sz="2400">
                <a:latin typeface="楷体_GB2312" panose="02010609030101010101" pitchFamily="49" charset="-122"/>
                <a:ea typeface="楷体_GB2312" panose="02010609030101010101" pitchFamily="49" charset="-122"/>
              </a:rPr>
              <a:t>M=(S,I)</a:t>
            </a:r>
            <a:r>
              <a:rPr lang="zh-CN" altLang="en-US" sz="2400">
                <a:latin typeface="楷体_GB2312" panose="02010609030101010101" pitchFamily="49" charset="-122"/>
                <a:ea typeface="楷体_GB2312" panose="02010609030101010101" pitchFamily="49" charset="-122"/>
              </a:rPr>
              <a:t>是拟阵。若</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中元素</a:t>
            </a:r>
            <a:r>
              <a:rPr lang="en-US" altLang="zh-CN" sz="2400">
                <a:latin typeface="楷体_GB2312" panose="02010609030101010101" pitchFamily="49" charset="-122"/>
                <a:ea typeface="楷体_GB2312" panose="02010609030101010101" pitchFamily="49" charset="-122"/>
              </a:rPr>
              <a:t>x</a:t>
            </a:r>
            <a:r>
              <a:rPr lang="zh-CN" altLang="en-US" sz="2400">
                <a:latin typeface="楷体_GB2312" panose="02010609030101010101" pitchFamily="49" charset="-122"/>
                <a:ea typeface="楷体_GB2312" panose="02010609030101010101" pitchFamily="49" charset="-122"/>
              </a:rPr>
              <a:t>不是空集的可扩展元素，则</a:t>
            </a:r>
            <a:r>
              <a:rPr lang="en-US" altLang="zh-CN" sz="2400">
                <a:latin typeface="楷体_GB2312" panose="02010609030101010101" pitchFamily="49" charset="-122"/>
                <a:ea typeface="楷体_GB2312" panose="02010609030101010101" pitchFamily="49" charset="-122"/>
              </a:rPr>
              <a:t>x</a:t>
            </a:r>
            <a:r>
              <a:rPr lang="zh-CN" altLang="en-US" sz="2400">
                <a:latin typeface="楷体_GB2312" panose="02010609030101010101" pitchFamily="49" charset="-122"/>
                <a:ea typeface="楷体_GB2312" panose="02010609030101010101" pitchFamily="49" charset="-122"/>
              </a:rPr>
              <a:t>也不可能是</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中任一独立子集</a:t>
            </a:r>
            <a:r>
              <a:rPr lang="en-US" altLang="zh-CN" sz="2400">
                <a:latin typeface="楷体_GB2312" panose="02010609030101010101" pitchFamily="49" charset="-122"/>
                <a:ea typeface="楷体_GB2312" panose="02010609030101010101" pitchFamily="49" charset="-122"/>
              </a:rPr>
              <a:t>A</a:t>
            </a:r>
            <a:r>
              <a:rPr lang="zh-CN" altLang="en-US" sz="2400">
                <a:latin typeface="楷体_GB2312" panose="02010609030101010101" pitchFamily="49" charset="-122"/>
                <a:ea typeface="楷体_GB2312" panose="02010609030101010101" pitchFamily="49" charset="-122"/>
              </a:rPr>
              <a:t>的可扩展元素。</a:t>
            </a:r>
          </a:p>
          <a:p>
            <a:pPr eaLnBrk="1" hangingPunct="1">
              <a:buFontTx/>
              <a:buNone/>
            </a:pPr>
            <a:r>
              <a:rPr lang="zh-CN" altLang="en-US" sz="2400">
                <a:latin typeface="楷体_GB2312" panose="02010609030101010101" pitchFamily="49" charset="-122"/>
                <a:ea typeface="楷体_GB2312" panose="02010609030101010101" pitchFamily="49" charset="-122"/>
              </a:rPr>
              <a:t>	</a:t>
            </a:r>
            <a:r>
              <a:rPr lang="zh-CN" altLang="en-US" sz="2400" b="1">
                <a:solidFill>
                  <a:schemeClr val="accent2"/>
                </a:solidFill>
                <a:latin typeface="楷体_GB2312" panose="02010609030101010101" pitchFamily="49" charset="-122"/>
                <a:ea typeface="楷体_GB2312" panose="02010609030101010101" pitchFamily="49" charset="-122"/>
              </a:rPr>
              <a:t>引理</a:t>
            </a:r>
            <a:r>
              <a:rPr lang="en-US" altLang="zh-CN" sz="2400" b="1">
                <a:solidFill>
                  <a:schemeClr val="accent2"/>
                </a:solidFill>
                <a:latin typeface="楷体_GB2312" panose="02010609030101010101" pitchFamily="49" charset="-122"/>
                <a:ea typeface="楷体_GB2312" panose="02010609030101010101" pitchFamily="49" charset="-122"/>
              </a:rPr>
              <a:t>4.4(</a:t>
            </a:r>
            <a:r>
              <a:rPr lang="zh-CN" altLang="en-US" sz="2400" b="1">
                <a:solidFill>
                  <a:schemeClr val="accent2"/>
                </a:solidFill>
                <a:latin typeface="楷体_GB2312" panose="02010609030101010101" pitchFamily="49" charset="-122"/>
                <a:ea typeface="楷体_GB2312" panose="02010609030101010101" pitchFamily="49" charset="-122"/>
              </a:rPr>
              <a:t>拟阵的最优子结构性质</a:t>
            </a:r>
            <a:r>
              <a:rPr lang="en-US" altLang="zh-CN" sz="2400" b="1">
                <a:solidFill>
                  <a:schemeClr val="accent2"/>
                </a:solidFill>
                <a:latin typeface="楷体_GB2312" panose="02010609030101010101" pitchFamily="49" charset="-122"/>
                <a:ea typeface="楷体_GB2312" panose="02010609030101010101" pitchFamily="49" charset="-122"/>
              </a:rPr>
              <a:t>)</a:t>
            </a:r>
          </a:p>
          <a:p>
            <a:pPr eaLnBrk="1" hangingPunct="1">
              <a:buFontTx/>
              <a:buNone/>
            </a:pPr>
            <a:r>
              <a:rPr lang="zh-CN" altLang="en-US" sz="2400">
                <a:latin typeface="楷体_GB2312" panose="02010609030101010101" pitchFamily="49" charset="-122"/>
                <a:ea typeface="楷体_GB2312" panose="02010609030101010101" pitchFamily="49" charset="-122"/>
              </a:rPr>
              <a:t>		设</a:t>
            </a:r>
            <a:r>
              <a:rPr lang="en-US" altLang="zh-CN" sz="2400">
                <a:latin typeface="楷体_GB2312" panose="02010609030101010101" pitchFamily="49" charset="-122"/>
                <a:ea typeface="楷体_GB2312" panose="02010609030101010101" pitchFamily="49" charset="-122"/>
              </a:rPr>
              <a:t>x</a:t>
            </a:r>
            <a:r>
              <a:rPr lang="zh-CN" altLang="en-US" sz="2400">
                <a:latin typeface="楷体_GB2312" panose="02010609030101010101" pitchFamily="49" charset="-122"/>
                <a:ea typeface="楷体_GB2312" panose="02010609030101010101" pitchFamily="49" charset="-122"/>
              </a:rPr>
              <a:t>是求带权拟阵</a:t>
            </a:r>
            <a:r>
              <a:rPr lang="en-US" altLang="zh-CN" sz="2400">
                <a:latin typeface="楷体_GB2312" panose="02010609030101010101" pitchFamily="49" charset="-122"/>
                <a:ea typeface="楷体_GB2312" panose="02010609030101010101" pitchFamily="49" charset="-122"/>
              </a:rPr>
              <a:t>M</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I)</a:t>
            </a:r>
            <a:r>
              <a:rPr lang="zh-CN" altLang="en-US" sz="2400">
                <a:latin typeface="楷体_GB2312" panose="02010609030101010101" pitchFamily="49" charset="-122"/>
                <a:ea typeface="楷体_GB2312" panose="02010609030101010101" pitchFamily="49" charset="-122"/>
              </a:rPr>
              <a:t>的最优子集的贪心算法</a:t>
            </a:r>
            <a:r>
              <a:rPr lang="en-US" altLang="zh-CN" sz="2400" b="1">
                <a:latin typeface="楷体_GB2312" panose="02010609030101010101" pitchFamily="49" charset="-122"/>
                <a:ea typeface="楷体_GB2312" panose="02010609030101010101" pitchFamily="49" charset="-122"/>
              </a:rPr>
              <a:t>greedy</a:t>
            </a:r>
            <a:r>
              <a:rPr lang="zh-CN" altLang="en-US" sz="2400">
                <a:latin typeface="楷体_GB2312" panose="02010609030101010101" pitchFamily="49" charset="-122"/>
                <a:ea typeface="楷体_GB2312" panose="02010609030101010101" pitchFamily="49" charset="-122"/>
              </a:rPr>
              <a:t>所选择的</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中的第一个元素。那么，原问题可简化为求带权拟阵</a:t>
            </a:r>
            <a:r>
              <a:rPr lang="en-US" altLang="zh-CN" sz="2400">
                <a:latin typeface="楷体_GB2312" panose="02010609030101010101" pitchFamily="49" charset="-122"/>
                <a:ea typeface="楷体_GB2312" panose="02010609030101010101" pitchFamily="49" charset="-122"/>
              </a:rPr>
              <a:t>M</a:t>
            </a:r>
            <a:r>
              <a:rPr lang="en-US" altLang="zh-CN" sz="2400">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=(S</a:t>
            </a:r>
            <a:r>
              <a:rPr lang="en-US" altLang="zh-CN" sz="2400">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,I</a:t>
            </a:r>
            <a:r>
              <a:rPr lang="en-US" altLang="zh-CN" sz="2400">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的</a:t>
            </a:r>
            <a:r>
              <a:rPr lang="zh-CN" altLang="en-US" sz="2400" b="1">
                <a:solidFill>
                  <a:schemeClr val="accent2"/>
                </a:solidFill>
                <a:latin typeface="楷体_GB2312" panose="02010609030101010101" pitchFamily="49" charset="-122"/>
                <a:ea typeface="楷体_GB2312" panose="02010609030101010101" pitchFamily="49" charset="-122"/>
              </a:rPr>
              <a:t>最优子集</a:t>
            </a:r>
            <a:r>
              <a:rPr lang="zh-CN" altLang="en-US" sz="2400">
                <a:latin typeface="楷体_GB2312" panose="02010609030101010101" pitchFamily="49" charset="-122"/>
                <a:ea typeface="楷体_GB2312" panose="02010609030101010101" pitchFamily="49" charset="-122"/>
              </a:rPr>
              <a:t>问题，其中：</a:t>
            </a:r>
          </a:p>
          <a:p>
            <a:pPr eaLnBrk="1" hangingPunct="1">
              <a:buFontTx/>
              <a:buNone/>
            </a:pPr>
            <a:r>
              <a:rPr lang="en-US" altLang="zh-CN" sz="2400">
                <a:latin typeface="楷体_GB2312" panose="02010609030101010101" pitchFamily="49" charset="-122"/>
                <a:ea typeface="楷体_GB2312" panose="02010609030101010101" pitchFamily="49" charset="-122"/>
              </a:rPr>
              <a:t>			S</a:t>
            </a:r>
            <a:r>
              <a:rPr lang="en-US" altLang="zh-CN" sz="2400">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={y|y</a:t>
            </a:r>
            <a:r>
              <a:rPr lang="en-US" altLang="zh-CN" sz="2400">
                <a:sym typeface="Symbol" panose="05050102010706020507" pitchFamily="18" charset="2"/>
              </a:rPr>
              <a:t></a:t>
            </a:r>
            <a:r>
              <a:rPr lang="en-US" altLang="zh-CN" sz="2400"/>
              <a:t> </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且</a:t>
            </a:r>
            <a:r>
              <a:rPr lang="en-US" altLang="zh-CN" sz="2400">
                <a:latin typeface="楷体_GB2312" panose="02010609030101010101" pitchFamily="49" charset="-122"/>
                <a:ea typeface="楷体_GB2312" panose="02010609030101010101" pitchFamily="49" charset="-122"/>
              </a:rPr>
              <a:t>{x,y} </a:t>
            </a:r>
            <a:r>
              <a:rPr lang="en-US" altLang="zh-CN" sz="2400">
                <a:sym typeface="Symbol" panose="05050102010706020507" pitchFamily="18" charset="2"/>
              </a:rPr>
              <a:t></a:t>
            </a:r>
            <a:r>
              <a:rPr lang="en-US" altLang="zh-CN" sz="2400"/>
              <a:t> </a:t>
            </a:r>
            <a:r>
              <a:rPr lang="en-US" altLang="zh-CN" sz="2400">
                <a:latin typeface="楷体_GB2312" panose="02010609030101010101" pitchFamily="49" charset="-122"/>
                <a:ea typeface="楷体_GB2312" panose="02010609030101010101" pitchFamily="49" charset="-122"/>
              </a:rPr>
              <a:t>I}</a:t>
            </a:r>
          </a:p>
          <a:p>
            <a:pPr eaLnBrk="1" hangingPunct="1">
              <a:buFontTx/>
              <a:buNone/>
            </a:pPr>
            <a:r>
              <a:rPr lang="en-US" altLang="zh-CN" sz="2400">
                <a:latin typeface="楷体_GB2312" panose="02010609030101010101" pitchFamily="49" charset="-122"/>
                <a:ea typeface="楷体_GB2312" panose="02010609030101010101" pitchFamily="49" charset="-122"/>
              </a:rPr>
              <a:t>			I</a:t>
            </a:r>
            <a:r>
              <a:rPr lang="en-US" altLang="zh-CN" sz="2400">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={B|B</a:t>
            </a:r>
            <a:r>
              <a:rPr lang="en-US" altLang="zh-CN" sz="2400">
                <a:sym typeface="Symbol" panose="05050102010706020507" pitchFamily="18" charset="2"/>
              </a:rPr>
              <a:t> </a:t>
            </a:r>
            <a:r>
              <a:rPr lang="en-US" altLang="zh-CN" sz="2400"/>
              <a:t> </a:t>
            </a:r>
            <a:r>
              <a:rPr lang="en-US" altLang="zh-CN" sz="2400">
                <a:latin typeface="楷体_GB2312" panose="02010609030101010101" pitchFamily="49" charset="-122"/>
                <a:ea typeface="楷体_GB2312" panose="02010609030101010101" pitchFamily="49" charset="-122"/>
              </a:rPr>
              <a:t>S-{x}</a:t>
            </a:r>
            <a:r>
              <a:rPr lang="zh-CN" altLang="en-US" sz="2400">
                <a:latin typeface="楷体_GB2312" panose="02010609030101010101" pitchFamily="49" charset="-122"/>
                <a:ea typeface="楷体_GB2312" panose="02010609030101010101" pitchFamily="49" charset="-122"/>
              </a:rPr>
              <a:t>且</a:t>
            </a:r>
            <a:r>
              <a:rPr lang="en-US" altLang="zh-CN" sz="2400">
                <a:latin typeface="楷体_GB2312" panose="02010609030101010101" pitchFamily="49" charset="-122"/>
                <a:ea typeface="楷体_GB2312" panose="02010609030101010101" pitchFamily="49" charset="-122"/>
              </a:rPr>
              <a:t>B∪{x} </a:t>
            </a:r>
            <a:r>
              <a:rPr lang="en-US" altLang="zh-CN" sz="2400">
                <a:sym typeface="Symbol" panose="05050102010706020507" pitchFamily="18" charset="2"/>
              </a:rPr>
              <a:t></a:t>
            </a:r>
            <a:r>
              <a:rPr lang="en-US" altLang="zh-CN" sz="2400"/>
              <a:t> </a:t>
            </a:r>
            <a:r>
              <a:rPr lang="en-US" altLang="zh-CN" sz="2400">
                <a:latin typeface="楷体_GB2312" panose="02010609030101010101" pitchFamily="49" charset="-122"/>
                <a:ea typeface="楷体_GB2312" panose="02010609030101010101" pitchFamily="49" charset="-122"/>
              </a:rPr>
              <a:t>I}</a:t>
            </a:r>
          </a:p>
          <a:p>
            <a:pPr eaLnBrk="1" hangingPunct="1">
              <a:buFontTx/>
              <a:buNone/>
            </a:pPr>
            <a:r>
              <a:rPr lang="en-US" altLang="zh-CN" sz="2400">
                <a:latin typeface="楷体_GB2312" panose="02010609030101010101" pitchFamily="49" charset="-122"/>
                <a:ea typeface="楷体_GB2312" panose="02010609030101010101" pitchFamily="49" charset="-122"/>
              </a:rPr>
              <a:t>		M</a:t>
            </a:r>
            <a:r>
              <a:rPr lang="en-US" altLang="zh-CN"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的权函数是</a:t>
            </a:r>
            <a:r>
              <a:rPr lang="en-US" altLang="zh-CN" sz="2400">
                <a:latin typeface="楷体_GB2312" panose="02010609030101010101" pitchFamily="49" charset="-122"/>
                <a:ea typeface="楷体_GB2312" panose="02010609030101010101" pitchFamily="49" charset="-122"/>
              </a:rPr>
              <a:t>M</a:t>
            </a:r>
            <a:r>
              <a:rPr lang="zh-CN" altLang="en-US" sz="2400">
                <a:latin typeface="楷体_GB2312" panose="02010609030101010101" pitchFamily="49" charset="-122"/>
                <a:ea typeface="楷体_GB2312" panose="02010609030101010101" pitchFamily="49" charset="-122"/>
              </a:rPr>
              <a:t>的权函数在</a:t>
            </a:r>
            <a:r>
              <a:rPr lang="en-US" altLang="zh-CN" sz="2400">
                <a:latin typeface="楷体_GB2312" panose="02010609030101010101" pitchFamily="49" charset="-122"/>
                <a:ea typeface="楷体_GB2312" panose="02010609030101010101" pitchFamily="49" charset="-122"/>
              </a:rPr>
              <a:t>S</a:t>
            </a:r>
            <a:r>
              <a:rPr lang="en-US" altLang="zh-CN"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上的限制</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称</a:t>
            </a:r>
            <a:r>
              <a:rPr lang="en-US" altLang="zh-CN" sz="2400">
                <a:latin typeface="楷体_GB2312" panose="02010609030101010101" pitchFamily="49" charset="-122"/>
                <a:ea typeface="楷体_GB2312" panose="02010609030101010101" pitchFamily="49" charset="-122"/>
              </a:rPr>
              <a:t>M</a:t>
            </a:r>
            <a:r>
              <a:rPr lang="en-US" altLang="zh-CN"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为</a:t>
            </a:r>
            <a:r>
              <a:rPr lang="en-US" altLang="zh-CN" sz="2400">
                <a:latin typeface="楷体_GB2312" panose="02010609030101010101" pitchFamily="49" charset="-122"/>
                <a:ea typeface="楷体_GB2312" panose="02010609030101010101" pitchFamily="49" charset="-122"/>
              </a:rPr>
              <a:t>M</a:t>
            </a:r>
            <a:r>
              <a:rPr lang="zh-CN" altLang="en-US" sz="2400">
                <a:latin typeface="楷体_GB2312" panose="02010609030101010101" pitchFamily="49" charset="-122"/>
                <a:ea typeface="楷体_GB2312" panose="02010609030101010101" pitchFamily="49" charset="-122"/>
              </a:rPr>
              <a:t>关于元素</a:t>
            </a:r>
            <a:r>
              <a:rPr lang="en-US" altLang="zh-CN" sz="2400">
                <a:latin typeface="楷体_GB2312" panose="02010609030101010101" pitchFamily="49" charset="-122"/>
                <a:ea typeface="楷体_GB2312" panose="02010609030101010101" pitchFamily="49" charset="-122"/>
              </a:rPr>
              <a:t>x</a:t>
            </a:r>
            <a:r>
              <a:rPr lang="zh-CN" altLang="en-US" sz="2400">
                <a:latin typeface="楷体_GB2312" panose="02010609030101010101" pitchFamily="49" charset="-122"/>
                <a:ea typeface="楷体_GB2312" panose="02010609030101010101" pitchFamily="49" charset="-122"/>
              </a:rPr>
              <a:t>的</a:t>
            </a:r>
            <a:r>
              <a:rPr lang="zh-CN" altLang="en-US" sz="2400" b="1">
                <a:solidFill>
                  <a:schemeClr val="accent2"/>
                </a:solidFill>
                <a:latin typeface="楷体_GB2312" panose="02010609030101010101" pitchFamily="49" charset="-122"/>
                <a:ea typeface="楷体_GB2312" panose="02010609030101010101" pitchFamily="49" charset="-122"/>
              </a:rPr>
              <a:t>收缩</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a:t>
            </a:r>
          </a:p>
          <a:p>
            <a:pPr eaLnBrk="1" hangingPunct="1">
              <a:buFontTx/>
              <a:buNone/>
            </a:pPr>
            <a:endParaRPr lang="zh-CN" altLang="en-US" sz="2400">
              <a:latin typeface="楷体_GB2312" panose="02010609030101010101" pitchFamily="49" charset="-122"/>
              <a:ea typeface="楷体_GB2312" panose="02010609030101010101" pitchFamily="49" charset="-122"/>
            </a:endParaRPr>
          </a:p>
          <a:p>
            <a:pPr eaLnBrk="1" hangingPunct="1">
              <a:buFontTx/>
              <a:buNone/>
            </a:pPr>
            <a:endParaRPr lang="zh-CN" altLang="en-US" sz="2400">
              <a:latin typeface="楷体_GB2312" panose="02010609030101010101" pitchFamily="49" charset="-122"/>
              <a:ea typeface="楷体_GB2312" panose="02010609030101010101" pitchFamily="49" charset="-122"/>
            </a:endParaRPr>
          </a:p>
        </p:txBody>
      </p:sp>
    </p:spTree>
  </p:cSld>
  <p:clrMapOvr>
    <a:masterClrMapping/>
  </p:clrMapOvr>
  <p:transition>
    <p:random/>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1C657E53-6436-423D-BD2D-BB5BE71B67D2}"/>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E43038CE-939F-4B01-8295-273FC577649D}" type="slidenum">
              <a:rPr lang="zh-CN" altLang="en-US">
                <a:solidFill>
                  <a:schemeClr val="tx1"/>
                </a:solidFill>
                <a:latin typeface="Times New Roman" panose="02020603050405020304" pitchFamily="18" charset="0"/>
                <a:ea typeface="宋体" panose="02010600030101010101" pitchFamily="2" charset="-122"/>
              </a:rPr>
              <a:pPr eaLnBrk="1" hangingPunct="1"/>
              <a:t>177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34499" name="Rectangle 2">
            <a:extLst>
              <a:ext uri="{FF2B5EF4-FFF2-40B4-BE49-F238E27FC236}">
                <a16:creationId xmlns:a16="http://schemas.microsoft.com/office/drawing/2014/main" id="{2F2A9B72-7D25-4C24-BE79-65EC1CF26FD5}"/>
              </a:ext>
            </a:extLst>
          </p:cNvPr>
          <p:cNvSpPr>
            <a:spLocks noGrp="1" noChangeArrowheads="1"/>
          </p:cNvSpPr>
          <p:nvPr>
            <p:ph type="title"/>
          </p:nvPr>
        </p:nvSpPr>
        <p:spPr>
          <a:xfrm>
            <a:off x="685800" y="260350"/>
            <a:ext cx="7772400" cy="1143000"/>
          </a:xfrm>
        </p:spPr>
        <p:txBody>
          <a:bodyPr/>
          <a:lstStyle/>
          <a:p>
            <a:pPr eaLnBrk="1" hangingPunct="1"/>
            <a:r>
              <a:rPr lang="en-US" altLang="zh-CN">
                <a:latin typeface="黑体" panose="02010609060101010101" pitchFamily="49" charset="-122"/>
                <a:ea typeface="黑体" panose="02010609060101010101" pitchFamily="49" charset="-122"/>
              </a:rPr>
              <a:t>4.8 </a:t>
            </a:r>
            <a:r>
              <a:rPr lang="zh-CN" altLang="en-US">
                <a:latin typeface="黑体" panose="02010609060101010101" pitchFamily="49" charset="-122"/>
                <a:ea typeface="黑体" panose="02010609060101010101" pitchFamily="49" charset="-122"/>
              </a:rPr>
              <a:t>贪心算法的理论基础</a:t>
            </a:r>
          </a:p>
        </p:txBody>
      </p:sp>
      <p:sp>
        <p:nvSpPr>
          <p:cNvPr id="234500" name="Rectangle 3">
            <a:extLst>
              <a:ext uri="{FF2B5EF4-FFF2-40B4-BE49-F238E27FC236}">
                <a16:creationId xmlns:a16="http://schemas.microsoft.com/office/drawing/2014/main" id="{79A9B58A-5C12-4001-8BCA-A066EFB8F683}"/>
              </a:ext>
            </a:extLst>
          </p:cNvPr>
          <p:cNvSpPr>
            <a:spLocks noGrp="1" noChangeArrowheads="1"/>
          </p:cNvSpPr>
          <p:nvPr>
            <p:ph type="body" idx="1"/>
          </p:nvPr>
        </p:nvSpPr>
        <p:spPr>
          <a:xfrm>
            <a:off x="685800" y="1628775"/>
            <a:ext cx="7773988" cy="4464050"/>
          </a:xfrm>
        </p:spPr>
        <p:txBody>
          <a:bodyPr/>
          <a:lstStyle/>
          <a:p>
            <a:pPr eaLnBrk="1" hangingPunct="1">
              <a:buFontTx/>
              <a:buNone/>
            </a:pPr>
            <a:r>
              <a:rPr lang="zh-CN" altLang="en-US" sz="2400" b="1">
                <a:solidFill>
                  <a:schemeClr val="accent2"/>
                </a:solidFill>
                <a:latin typeface="楷体_GB2312" panose="02010609030101010101" pitchFamily="49" charset="-122"/>
                <a:ea typeface="楷体_GB2312" panose="02010609030101010101" pitchFamily="49" charset="-122"/>
              </a:rPr>
              <a:t>	定理</a:t>
            </a:r>
            <a:r>
              <a:rPr lang="en-US" altLang="zh-CN" sz="2400" b="1">
                <a:solidFill>
                  <a:schemeClr val="accent2"/>
                </a:solidFill>
                <a:latin typeface="楷体_GB2312" panose="02010609030101010101" pitchFamily="49" charset="-122"/>
                <a:ea typeface="楷体_GB2312" panose="02010609030101010101" pitchFamily="49" charset="-122"/>
              </a:rPr>
              <a:t>4.5(</a:t>
            </a:r>
            <a:r>
              <a:rPr lang="zh-CN" altLang="en-US" sz="2400" b="1">
                <a:solidFill>
                  <a:schemeClr val="accent2"/>
                </a:solidFill>
                <a:latin typeface="楷体_GB2312" panose="02010609030101010101" pitchFamily="49" charset="-122"/>
                <a:ea typeface="楷体_GB2312" panose="02010609030101010101" pitchFamily="49" charset="-122"/>
              </a:rPr>
              <a:t>带权拟阵贪心算法的正确性</a:t>
            </a:r>
            <a:r>
              <a:rPr lang="en-US" altLang="zh-CN" sz="2400" b="1">
                <a:solidFill>
                  <a:schemeClr val="accent2"/>
                </a:solidFill>
                <a:latin typeface="楷体_GB2312" panose="02010609030101010101" pitchFamily="49" charset="-122"/>
                <a:ea typeface="楷体_GB2312" panose="02010609030101010101" pitchFamily="49" charset="-122"/>
              </a:rPr>
              <a:t>)</a:t>
            </a:r>
          </a:p>
          <a:p>
            <a:pPr eaLnBrk="1" hangingPunct="1">
              <a:buFontTx/>
              <a:buNone/>
            </a:pPr>
            <a:r>
              <a:rPr lang="zh-CN" altLang="en-US" sz="2400">
                <a:latin typeface="楷体_GB2312" panose="02010609030101010101" pitchFamily="49" charset="-122"/>
                <a:ea typeface="楷体_GB2312" panose="02010609030101010101" pitchFamily="49" charset="-122"/>
              </a:rPr>
              <a:t>		设</a:t>
            </a:r>
            <a:r>
              <a:rPr lang="en-US" altLang="zh-CN" sz="2400">
                <a:latin typeface="楷体_GB2312" panose="02010609030101010101" pitchFamily="49" charset="-122"/>
                <a:ea typeface="楷体_GB2312" panose="02010609030101010101" pitchFamily="49" charset="-122"/>
              </a:rPr>
              <a:t>M</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(S,I)</a:t>
            </a:r>
            <a:r>
              <a:rPr lang="zh-CN" altLang="en-US" sz="2400">
                <a:latin typeface="楷体_GB2312" panose="02010609030101010101" pitchFamily="49" charset="-122"/>
                <a:ea typeface="楷体_GB2312" panose="02010609030101010101" pitchFamily="49" charset="-122"/>
              </a:rPr>
              <a:t>是具有权函数</a:t>
            </a:r>
            <a:r>
              <a:rPr lang="en-US" altLang="zh-CN" sz="2400">
                <a:latin typeface="楷体_GB2312" panose="02010609030101010101" pitchFamily="49" charset="-122"/>
                <a:ea typeface="楷体_GB2312" panose="02010609030101010101" pitchFamily="49" charset="-122"/>
              </a:rPr>
              <a:t>W</a:t>
            </a:r>
            <a:r>
              <a:rPr lang="zh-CN" altLang="en-US" sz="2400">
                <a:latin typeface="楷体_GB2312" panose="02010609030101010101" pitchFamily="49" charset="-122"/>
                <a:ea typeface="楷体_GB2312" panose="02010609030101010101" pitchFamily="49" charset="-122"/>
              </a:rPr>
              <a:t>的带权拟阵，算法</a:t>
            </a:r>
            <a:r>
              <a:rPr lang="en-US" altLang="zh-CN" sz="2400">
                <a:latin typeface="楷体_GB2312" panose="02010609030101010101" pitchFamily="49" charset="-122"/>
                <a:ea typeface="楷体_GB2312" panose="02010609030101010101" pitchFamily="49" charset="-122"/>
              </a:rPr>
              <a:t>greedy</a:t>
            </a:r>
            <a:r>
              <a:rPr lang="zh-CN" altLang="en-US" sz="2400">
                <a:latin typeface="楷体_GB2312" panose="02010609030101010101" pitchFamily="49" charset="-122"/>
                <a:ea typeface="楷体_GB2312" panose="02010609030101010101" pitchFamily="49" charset="-122"/>
              </a:rPr>
              <a:t>返回</a:t>
            </a:r>
            <a:r>
              <a:rPr lang="en-US" altLang="zh-CN" sz="2400">
                <a:latin typeface="楷体_GB2312" panose="02010609030101010101" pitchFamily="49" charset="-122"/>
                <a:ea typeface="楷体_GB2312" panose="02010609030101010101" pitchFamily="49" charset="-122"/>
              </a:rPr>
              <a:t>M</a:t>
            </a:r>
            <a:r>
              <a:rPr lang="zh-CN" altLang="en-US" sz="2400">
                <a:latin typeface="楷体_GB2312" panose="02010609030101010101" pitchFamily="49" charset="-122"/>
                <a:ea typeface="楷体_GB2312" panose="02010609030101010101" pitchFamily="49" charset="-122"/>
              </a:rPr>
              <a:t>的最优子集。</a:t>
            </a:r>
          </a:p>
          <a:p>
            <a:pPr eaLnBrk="1" hangingPunct="1">
              <a:buFontTx/>
              <a:buNone/>
            </a:pPr>
            <a:endParaRPr lang="zh-CN" altLang="en-US" sz="2400">
              <a:latin typeface="楷体_GB2312" panose="02010609030101010101" pitchFamily="49" charset="-122"/>
              <a:ea typeface="楷体_GB2312" panose="02010609030101010101" pitchFamily="49" charset="-122"/>
            </a:endParaRPr>
          </a:p>
          <a:p>
            <a:pPr eaLnBrk="1" hangingPunct="1">
              <a:buFontTx/>
              <a:buNone/>
            </a:pPr>
            <a:r>
              <a:rPr lang="en-US" altLang="zh-CN" b="1">
                <a:solidFill>
                  <a:schemeClr val="accent2"/>
                </a:solidFill>
                <a:latin typeface="黑体" panose="02010609060101010101" pitchFamily="49" charset="-122"/>
                <a:ea typeface="黑体" panose="02010609060101010101" pitchFamily="49" charset="-122"/>
              </a:rPr>
              <a:t>3.</a:t>
            </a:r>
            <a:r>
              <a:rPr lang="zh-CN" altLang="en-US" b="1">
                <a:solidFill>
                  <a:schemeClr val="accent2"/>
                </a:solidFill>
                <a:latin typeface="黑体" panose="02010609060101010101" pitchFamily="49" charset="-122"/>
                <a:ea typeface="黑体" panose="02010609060101010101" pitchFamily="49" charset="-122"/>
              </a:rPr>
              <a:t>任务时间表问题</a:t>
            </a:r>
          </a:p>
          <a:p>
            <a:pPr eaLnBrk="1" hangingPunct="1">
              <a:buFontTx/>
              <a:buNone/>
            </a:pPr>
            <a:r>
              <a:rPr lang="zh-CN" altLang="en-US" sz="28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给定一个</a:t>
            </a:r>
            <a:r>
              <a:rPr lang="zh-CN" altLang="en-US" sz="2400" b="1">
                <a:solidFill>
                  <a:schemeClr val="accent2"/>
                </a:solidFill>
                <a:latin typeface="楷体_GB2312" panose="02010609030101010101" pitchFamily="49" charset="-122"/>
                <a:ea typeface="楷体_GB2312" panose="02010609030101010101" pitchFamily="49" charset="-122"/>
              </a:rPr>
              <a:t>单位时间任务</a:t>
            </a:r>
            <a:r>
              <a:rPr lang="zh-CN" altLang="en-US" sz="2400">
                <a:latin typeface="楷体_GB2312" panose="02010609030101010101" pitchFamily="49" charset="-122"/>
                <a:ea typeface="楷体_GB2312" panose="02010609030101010101" pitchFamily="49" charset="-122"/>
              </a:rPr>
              <a:t>的有限集</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。关于</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的一个</a:t>
            </a:r>
            <a:r>
              <a:rPr lang="zh-CN" altLang="en-US" sz="2400" b="1">
                <a:solidFill>
                  <a:schemeClr val="accent2"/>
                </a:solidFill>
                <a:latin typeface="楷体_GB2312" panose="02010609030101010101" pitchFamily="49" charset="-122"/>
                <a:ea typeface="楷体_GB2312" panose="02010609030101010101" pitchFamily="49" charset="-122"/>
              </a:rPr>
              <a:t>时间表</a:t>
            </a:r>
            <a:r>
              <a:rPr lang="zh-CN" altLang="en-US" sz="2400">
                <a:latin typeface="楷体_GB2312" panose="02010609030101010101" pitchFamily="49" charset="-122"/>
                <a:ea typeface="楷体_GB2312" panose="02010609030101010101" pitchFamily="49" charset="-122"/>
              </a:rPr>
              <a:t>用于描述</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中单位时间任务的执行次序。时间表中第</a:t>
            </a:r>
            <a:r>
              <a:rPr lang="en-US" altLang="zh-CN" sz="2400">
                <a:latin typeface="楷体_GB2312" panose="02010609030101010101" pitchFamily="49" charset="-122"/>
                <a:ea typeface="楷体_GB2312" panose="02010609030101010101" pitchFamily="49" charset="-122"/>
              </a:rPr>
              <a:t>1</a:t>
            </a:r>
            <a:r>
              <a:rPr lang="zh-CN" altLang="en-US" sz="2400">
                <a:latin typeface="楷体_GB2312" panose="02010609030101010101" pitchFamily="49" charset="-122"/>
                <a:ea typeface="楷体_GB2312" panose="02010609030101010101" pitchFamily="49" charset="-122"/>
              </a:rPr>
              <a:t>个任务从时间</a:t>
            </a:r>
            <a:r>
              <a:rPr lang="en-US" altLang="zh-CN" sz="2400">
                <a:latin typeface="楷体_GB2312" panose="02010609030101010101" pitchFamily="49" charset="-122"/>
                <a:ea typeface="楷体_GB2312" panose="02010609030101010101" pitchFamily="49" charset="-122"/>
              </a:rPr>
              <a:t>0</a:t>
            </a:r>
            <a:r>
              <a:rPr lang="zh-CN" altLang="en-US" sz="2400">
                <a:latin typeface="楷体_GB2312" panose="02010609030101010101" pitchFamily="49" charset="-122"/>
                <a:ea typeface="楷体_GB2312" panose="02010609030101010101" pitchFamily="49" charset="-122"/>
              </a:rPr>
              <a:t>开始执行直至时间</a:t>
            </a:r>
            <a:r>
              <a:rPr lang="en-US" altLang="zh-CN" sz="2400">
                <a:latin typeface="楷体_GB2312" panose="02010609030101010101" pitchFamily="49" charset="-122"/>
                <a:ea typeface="楷体_GB2312" panose="02010609030101010101" pitchFamily="49" charset="-122"/>
              </a:rPr>
              <a:t>1</a:t>
            </a:r>
            <a:r>
              <a:rPr lang="zh-CN" altLang="en-US" sz="2400">
                <a:latin typeface="楷体_GB2312" panose="02010609030101010101" pitchFamily="49" charset="-122"/>
                <a:ea typeface="楷体_GB2312" panose="02010609030101010101" pitchFamily="49" charset="-122"/>
              </a:rPr>
              <a:t>结束，第</a:t>
            </a:r>
            <a:r>
              <a:rPr lang="en-US" altLang="zh-CN" sz="2400">
                <a:latin typeface="楷体_GB2312" panose="02010609030101010101" pitchFamily="49" charset="-122"/>
                <a:ea typeface="楷体_GB2312" panose="02010609030101010101" pitchFamily="49" charset="-122"/>
              </a:rPr>
              <a:t>2</a:t>
            </a:r>
            <a:r>
              <a:rPr lang="zh-CN" altLang="en-US" sz="2400">
                <a:latin typeface="楷体_GB2312" panose="02010609030101010101" pitchFamily="49" charset="-122"/>
                <a:ea typeface="楷体_GB2312" panose="02010609030101010101" pitchFamily="49" charset="-122"/>
              </a:rPr>
              <a:t>个任务从时间</a:t>
            </a:r>
            <a:r>
              <a:rPr lang="en-US" altLang="zh-CN" sz="2400">
                <a:latin typeface="楷体_GB2312" panose="02010609030101010101" pitchFamily="49" charset="-122"/>
                <a:ea typeface="楷体_GB2312" panose="02010609030101010101" pitchFamily="49" charset="-122"/>
              </a:rPr>
              <a:t>1</a:t>
            </a:r>
            <a:r>
              <a:rPr lang="zh-CN" altLang="en-US" sz="2400">
                <a:latin typeface="楷体_GB2312" panose="02010609030101010101" pitchFamily="49" charset="-122"/>
                <a:ea typeface="楷体_GB2312" panose="02010609030101010101" pitchFamily="49" charset="-122"/>
              </a:rPr>
              <a:t>开始执行至时间</a:t>
            </a:r>
            <a:r>
              <a:rPr lang="en-US" altLang="zh-CN" sz="2400">
                <a:latin typeface="楷体_GB2312" panose="02010609030101010101" pitchFamily="49" charset="-122"/>
                <a:ea typeface="楷体_GB2312" panose="02010609030101010101" pitchFamily="49" charset="-122"/>
              </a:rPr>
              <a:t>2</a:t>
            </a:r>
            <a:r>
              <a:rPr lang="zh-CN" altLang="en-US" sz="2400">
                <a:latin typeface="楷体_GB2312" panose="02010609030101010101" pitchFamily="49" charset="-122"/>
                <a:ea typeface="楷体_GB2312" panose="02010609030101010101" pitchFamily="49" charset="-122"/>
              </a:rPr>
              <a:t>结束，</a:t>
            </a:r>
            <a:r>
              <a:rPr lang="en-US" altLang="zh-CN"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，第</a:t>
            </a:r>
            <a:r>
              <a:rPr lang="en-US" altLang="zh-CN" sz="2400">
                <a:latin typeface="楷体_GB2312" panose="02010609030101010101" pitchFamily="49" charset="-122"/>
                <a:ea typeface="楷体_GB2312" panose="02010609030101010101" pitchFamily="49" charset="-122"/>
              </a:rPr>
              <a:t>n</a:t>
            </a:r>
            <a:r>
              <a:rPr lang="zh-CN" altLang="en-US" sz="2400">
                <a:latin typeface="楷体_GB2312" panose="02010609030101010101" pitchFamily="49" charset="-122"/>
                <a:ea typeface="楷体_GB2312" panose="02010609030101010101" pitchFamily="49" charset="-122"/>
              </a:rPr>
              <a:t>个任务从时间</a:t>
            </a:r>
            <a:r>
              <a:rPr lang="en-US" altLang="zh-CN" sz="2400">
                <a:latin typeface="楷体_GB2312" panose="02010609030101010101" pitchFamily="49" charset="-122"/>
                <a:ea typeface="楷体_GB2312" panose="02010609030101010101" pitchFamily="49" charset="-122"/>
              </a:rPr>
              <a:t>n-1</a:t>
            </a:r>
            <a:r>
              <a:rPr lang="zh-CN" altLang="en-US" sz="2400">
                <a:latin typeface="楷体_GB2312" panose="02010609030101010101" pitchFamily="49" charset="-122"/>
                <a:ea typeface="楷体_GB2312" panose="02010609030101010101" pitchFamily="49" charset="-122"/>
              </a:rPr>
              <a:t>开始执行直至时间</a:t>
            </a:r>
            <a:r>
              <a:rPr lang="en-US" altLang="zh-CN" sz="2400">
                <a:latin typeface="楷体_GB2312" panose="02010609030101010101" pitchFamily="49" charset="-122"/>
                <a:ea typeface="楷体_GB2312" panose="02010609030101010101" pitchFamily="49" charset="-122"/>
              </a:rPr>
              <a:t>n</a:t>
            </a:r>
            <a:r>
              <a:rPr lang="zh-CN" altLang="en-US" sz="2400">
                <a:latin typeface="楷体_GB2312" panose="02010609030101010101" pitchFamily="49" charset="-122"/>
                <a:ea typeface="楷体_GB2312" panose="02010609030101010101" pitchFamily="49" charset="-122"/>
              </a:rPr>
              <a:t>结束。</a:t>
            </a:r>
          </a:p>
          <a:p>
            <a:pPr eaLnBrk="1" hangingPunct="1">
              <a:buFontTx/>
              <a:buNone/>
            </a:pPr>
            <a:endParaRPr lang="zh-CN" altLang="en-US" sz="2800" b="1">
              <a:solidFill>
                <a:schemeClr val="accent2"/>
              </a:solidFill>
              <a:latin typeface="黑体" panose="02010609060101010101" pitchFamily="49" charset="-122"/>
              <a:ea typeface="黑体" panose="02010609060101010101" pitchFamily="49" charset="-122"/>
            </a:endParaRPr>
          </a:p>
          <a:p>
            <a:pPr eaLnBrk="1" hangingPunct="1">
              <a:buFontTx/>
              <a:buNone/>
            </a:pPr>
            <a:endParaRPr lang="zh-CN" altLang="en-US" sz="2800" b="1">
              <a:solidFill>
                <a:schemeClr val="accent2"/>
              </a:solidFill>
              <a:latin typeface="黑体" panose="02010609060101010101" pitchFamily="49" charset="-122"/>
              <a:ea typeface="黑体" panose="02010609060101010101" pitchFamily="49" charset="-122"/>
            </a:endParaRPr>
          </a:p>
        </p:txBody>
      </p:sp>
    </p:spTree>
  </p:cSld>
  <p:clrMapOvr>
    <a:masterClrMapping/>
  </p:clrMapOvr>
  <p:transition>
    <p:random/>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a:extLst>
              <a:ext uri="{FF2B5EF4-FFF2-40B4-BE49-F238E27FC236}">
                <a16:creationId xmlns:a16="http://schemas.microsoft.com/office/drawing/2014/main" id="{C6E0C839-94A7-435E-85A9-995C81E4CC8F}"/>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BCD656A7-857E-4047-9195-675B7DD95E8E}" type="slidenum">
              <a:rPr lang="zh-CN" altLang="en-US">
                <a:solidFill>
                  <a:schemeClr val="tx1"/>
                </a:solidFill>
                <a:latin typeface="Times New Roman" panose="02020603050405020304" pitchFamily="18" charset="0"/>
                <a:ea typeface="宋体" panose="02010600030101010101" pitchFamily="2" charset="-122"/>
              </a:rPr>
              <a:pPr eaLnBrk="1" hangingPunct="1"/>
              <a:t>178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8377" name="Rectangle 2">
            <a:extLst>
              <a:ext uri="{FF2B5EF4-FFF2-40B4-BE49-F238E27FC236}">
                <a16:creationId xmlns:a16="http://schemas.microsoft.com/office/drawing/2014/main" id="{6152C4C6-1C28-4129-9746-119A82372FF9}"/>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4.8 </a:t>
            </a:r>
            <a:r>
              <a:rPr lang="zh-CN" altLang="en-US">
                <a:latin typeface="黑体" panose="02010609060101010101" pitchFamily="49" charset="-122"/>
                <a:ea typeface="黑体" panose="02010609060101010101" pitchFamily="49" charset="-122"/>
              </a:rPr>
              <a:t>贪心算法的理论基础</a:t>
            </a:r>
          </a:p>
        </p:txBody>
      </p:sp>
      <p:sp>
        <p:nvSpPr>
          <p:cNvPr id="58378" name="Rectangle 3">
            <a:extLst>
              <a:ext uri="{FF2B5EF4-FFF2-40B4-BE49-F238E27FC236}">
                <a16:creationId xmlns:a16="http://schemas.microsoft.com/office/drawing/2014/main" id="{C8E13B37-A483-4138-B6CD-A30DA918764E}"/>
              </a:ext>
            </a:extLst>
          </p:cNvPr>
          <p:cNvSpPr>
            <a:spLocks noGrp="1" noChangeArrowheads="1"/>
          </p:cNvSpPr>
          <p:nvPr>
            <p:ph type="body" idx="1"/>
          </p:nvPr>
        </p:nvSpPr>
        <p:spPr/>
        <p:txBody>
          <a:bodyPr/>
          <a:lstStyle/>
          <a:p>
            <a:pPr eaLnBrk="1" hangingPunct="1">
              <a:buFontTx/>
              <a:buNone/>
            </a:pPr>
            <a:r>
              <a:rPr lang="zh-CN" altLang="en-US" sz="2400">
                <a:latin typeface="楷体_GB2312" panose="02010609030101010101" pitchFamily="49" charset="-122"/>
                <a:ea typeface="楷体_GB2312" panose="02010609030101010101" pitchFamily="49" charset="-122"/>
              </a:rPr>
              <a:t>		具有</a:t>
            </a:r>
            <a:r>
              <a:rPr lang="zh-CN" altLang="en-US" sz="2400" b="1">
                <a:solidFill>
                  <a:schemeClr val="accent2"/>
                </a:solidFill>
                <a:latin typeface="楷体_GB2312" panose="02010609030101010101" pitchFamily="49" charset="-122"/>
                <a:ea typeface="楷体_GB2312" panose="02010609030101010101" pitchFamily="49" charset="-122"/>
              </a:rPr>
              <a:t>截止时间</a:t>
            </a:r>
            <a:r>
              <a:rPr lang="zh-CN" altLang="en-US" sz="2400">
                <a:latin typeface="楷体_GB2312" panose="02010609030101010101" pitchFamily="49" charset="-122"/>
                <a:ea typeface="楷体_GB2312" panose="02010609030101010101" pitchFamily="49" charset="-122"/>
              </a:rPr>
              <a:t>和</a:t>
            </a:r>
            <a:r>
              <a:rPr lang="zh-CN" altLang="en-US" sz="2400" b="1">
                <a:solidFill>
                  <a:schemeClr val="accent2"/>
                </a:solidFill>
                <a:latin typeface="楷体_GB2312" panose="02010609030101010101" pitchFamily="49" charset="-122"/>
                <a:ea typeface="楷体_GB2312" panose="02010609030101010101" pitchFamily="49" charset="-122"/>
              </a:rPr>
              <a:t>误时惩罚</a:t>
            </a:r>
            <a:r>
              <a:rPr lang="zh-CN" altLang="en-US" sz="2400">
                <a:latin typeface="楷体_GB2312" panose="02010609030101010101" pitchFamily="49" charset="-122"/>
                <a:ea typeface="楷体_GB2312" panose="02010609030101010101" pitchFamily="49" charset="-122"/>
              </a:rPr>
              <a:t>的单位时间任务时间表问题可描述如下。</a:t>
            </a:r>
          </a:p>
          <a:p>
            <a:pPr eaLnBrk="1" hangingPunct="1">
              <a:buFontTx/>
              <a:buNone/>
            </a:pPr>
            <a:r>
              <a:rPr lang="en-US" altLang="zh-CN" sz="2400">
                <a:latin typeface="楷体_GB2312" panose="02010609030101010101" pitchFamily="49" charset="-122"/>
                <a:ea typeface="楷体_GB2312" panose="02010609030101010101" pitchFamily="49" charset="-122"/>
              </a:rPr>
              <a:t>		(1) n</a:t>
            </a:r>
            <a:r>
              <a:rPr lang="zh-CN" altLang="en-US" sz="2400">
                <a:latin typeface="楷体_GB2312" panose="02010609030101010101" pitchFamily="49" charset="-122"/>
                <a:ea typeface="楷体_GB2312" panose="02010609030101010101" pitchFamily="49" charset="-122"/>
              </a:rPr>
              <a:t>个单位时间任务的集合</a:t>
            </a:r>
            <a:r>
              <a:rPr lang="en-US" altLang="zh-CN" sz="2400">
                <a:latin typeface="楷体_GB2312" panose="02010609030101010101" pitchFamily="49" charset="-122"/>
                <a:ea typeface="楷体_GB2312" panose="02010609030101010101" pitchFamily="49" charset="-122"/>
              </a:rPr>
              <a:t>S={1,2,</a:t>
            </a:r>
            <a:r>
              <a:rPr lang="en-US" altLang="zh-CN" sz="2400">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,n}</a:t>
            </a:r>
            <a:r>
              <a:rPr lang="zh-CN" altLang="en-US" sz="2400">
                <a:latin typeface="楷体_GB2312" panose="02010609030101010101" pitchFamily="49" charset="-122"/>
                <a:ea typeface="楷体_GB2312" panose="02010609030101010101" pitchFamily="49" charset="-122"/>
              </a:rPr>
              <a:t>；</a:t>
            </a:r>
          </a:p>
          <a:p>
            <a:pPr eaLnBrk="1" hangingPunct="1">
              <a:buFontTx/>
              <a:buNone/>
            </a:pPr>
            <a:r>
              <a:rPr lang="en-US" altLang="zh-CN" sz="2400">
                <a:latin typeface="楷体_GB2312" panose="02010609030101010101" pitchFamily="49" charset="-122"/>
                <a:ea typeface="楷体_GB2312" panose="02010609030101010101" pitchFamily="49" charset="-122"/>
              </a:rPr>
              <a:t>		(2) </a:t>
            </a:r>
            <a:r>
              <a:rPr lang="zh-CN" altLang="en-US" sz="2400">
                <a:latin typeface="楷体_GB2312" panose="02010609030101010101" pitchFamily="49" charset="-122"/>
                <a:ea typeface="楷体_GB2312" panose="02010609030101010101" pitchFamily="49" charset="-122"/>
              </a:rPr>
              <a:t>任务</a:t>
            </a:r>
            <a:r>
              <a:rPr lang="en-US" altLang="zh-CN" sz="2400">
                <a:latin typeface="楷体_GB2312" panose="02010609030101010101" pitchFamily="49" charset="-122"/>
                <a:ea typeface="楷体_GB2312" panose="02010609030101010101" pitchFamily="49" charset="-122"/>
              </a:rPr>
              <a:t>i</a:t>
            </a:r>
            <a:r>
              <a:rPr lang="zh-CN" altLang="en-US" sz="2400">
                <a:latin typeface="楷体_GB2312" panose="02010609030101010101" pitchFamily="49" charset="-122"/>
                <a:ea typeface="楷体_GB2312" panose="02010609030101010101" pitchFamily="49" charset="-122"/>
              </a:rPr>
              <a:t>的截止时间  </a:t>
            </a:r>
            <a:r>
              <a:rPr lang="en-US" altLang="zh-CN" sz="2400">
                <a:latin typeface="楷体_GB2312" panose="02010609030101010101" pitchFamily="49" charset="-122"/>
                <a:ea typeface="楷体_GB2312" panose="02010609030101010101" pitchFamily="49" charset="-122"/>
              </a:rPr>
              <a:t>,1≤i≤n,1≤  ≤n</a:t>
            </a:r>
            <a:r>
              <a:rPr lang="zh-CN" altLang="en-US" sz="2400">
                <a:latin typeface="楷体_GB2312" panose="02010609030101010101" pitchFamily="49" charset="-122"/>
                <a:ea typeface="楷体_GB2312" panose="02010609030101010101" pitchFamily="49" charset="-122"/>
              </a:rPr>
              <a:t>，即要求任务</a:t>
            </a:r>
            <a:r>
              <a:rPr lang="en-US" altLang="zh-CN" sz="2400">
                <a:latin typeface="楷体_GB2312" panose="02010609030101010101" pitchFamily="49" charset="-122"/>
                <a:ea typeface="楷体_GB2312" panose="02010609030101010101" pitchFamily="49" charset="-122"/>
              </a:rPr>
              <a:t>i</a:t>
            </a:r>
            <a:r>
              <a:rPr lang="zh-CN" altLang="en-US" sz="2400">
                <a:latin typeface="楷体_GB2312" panose="02010609030101010101" pitchFamily="49" charset="-122"/>
                <a:ea typeface="楷体_GB2312" panose="02010609030101010101" pitchFamily="49" charset="-122"/>
              </a:rPr>
              <a:t>在时间  之前结束；</a:t>
            </a:r>
          </a:p>
          <a:p>
            <a:pPr eaLnBrk="1" hangingPunct="1">
              <a:buFontTx/>
              <a:buNone/>
            </a:pPr>
            <a:r>
              <a:rPr lang="en-US" altLang="zh-CN" sz="2400">
                <a:latin typeface="楷体_GB2312" panose="02010609030101010101" pitchFamily="49" charset="-122"/>
                <a:ea typeface="楷体_GB2312" panose="02010609030101010101" pitchFamily="49" charset="-122"/>
              </a:rPr>
              <a:t>		(3) </a:t>
            </a:r>
            <a:r>
              <a:rPr lang="zh-CN" altLang="en-US" sz="2400">
                <a:latin typeface="楷体_GB2312" panose="02010609030101010101" pitchFamily="49" charset="-122"/>
                <a:ea typeface="楷体_GB2312" panose="02010609030101010101" pitchFamily="49" charset="-122"/>
              </a:rPr>
              <a:t>任务</a:t>
            </a:r>
            <a:r>
              <a:rPr lang="en-US" altLang="zh-CN" sz="2400">
                <a:latin typeface="楷体_GB2312" panose="02010609030101010101" pitchFamily="49" charset="-122"/>
                <a:ea typeface="楷体_GB2312" panose="02010609030101010101" pitchFamily="49" charset="-122"/>
              </a:rPr>
              <a:t>i</a:t>
            </a:r>
            <a:r>
              <a:rPr lang="zh-CN" altLang="en-US" sz="2400">
                <a:latin typeface="楷体_GB2312" panose="02010609030101010101" pitchFamily="49" charset="-122"/>
                <a:ea typeface="楷体_GB2312" panose="02010609030101010101" pitchFamily="49" charset="-122"/>
              </a:rPr>
              <a:t>的误时惩罚  </a:t>
            </a:r>
            <a:r>
              <a:rPr lang="en-US" altLang="zh-CN" sz="2400">
                <a:latin typeface="楷体_GB2312" panose="02010609030101010101" pitchFamily="49" charset="-122"/>
                <a:ea typeface="楷体_GB2312" panose="02010609030101010101" pitchFamily="49" charset="-122"/>
              </a:rPr>
              <a:t>,1≤i≤n,</a:t>
            </a:r>
            <a:r>
              <a:rPr lang="zh-CN" altLang="en-US" sz="2400">
                <a:latin typeface="楷体_GB2312" panose="02010609030101010101" pitchFamily="49" charset="-122"/>
                <a:ea typeface="楷体_GB2312" panose="02010609030101010101" pitchFamily="49" charset="-122"/>
              </a:rPr>
              <a:t>即任务</a:t>
            </a:r>
            <a:r>
              <a:rPr lang="en-US" altLang="zh-CN" sz="2400">
                <a:latin typeface="楷体_GB2312" panose="02010609030101010101" pitchFamily="49" charset="-122"/>
                <a:ea typeface="楷体_GB2312" panose="02010609030101010101" pitchFamily="49" charset="-122"/>
              </a:rPr>
              <a:t>i</a:t>
            </a:r>
            <a:r>
              <a:rPr lang="zh-CN" altLang="en-US" sz="2400">
                <a:latin typeface="楷体_GB2312" panose="02010609030101010101" pitchFamily="49" charset="-122"/>
                <a:ea typeface="楷体_GB2312" panose="02010609030101010101" pitchFamily="49" charset="-122"/>
              </a:rPr>
              <a:t>未在时间  之前结束将招致的   惩罚；若按时完成则无惩罚。</a:t>
            </a:r>
          </a:p>
          <a:p>
            <a:pPr eaLnBrk="1" hangingPunct="1">
              <a:buFontTx/>
              <a:buNone/>
            </a:pPr>
            <a:r>
              <a:rPr lang="zh-CN" altLang="en-US" sz="2400">
                <a:latin typeface="楷体_GB2312" panose="02010609030101010101" pitchFamily="49" charset="-122"/>
                <a:ea typeface="楷体_GB2312" panose="02010609030101010101" pitchFamily="49" charset="-122"/>
              </a:rPr>
              <a:t>		</a:t>
            </a:r>
            <a:r>
              <a:rPr lang="zh-CN" altLang="en-US" sz="2400" b="1">
                <a:solidFill>
                  <a:schemeClr val="accent2"/>
                </a:solidFill>
                <a:latin typeface="楷体_GB2312" panose="02010609030101010101" pitchFamily="49" charset="-122"/>
                <a:ea typeface="楷体_GB2312" panose="02010609030101010101" pitchFamily="49" charset="-122"/>
              </a:rPr>
              <a:t>任务时间表问题</a:t>
            </a:r>
            <a:r>
              <a:rPr lang="zh-CN" altLang="en-US" sz="2400">
                <a:latin typeface="楷体_GB2312" panose="02010609030101010101" pitchFamily="49" charset="-122"/>
                <a:ea typeface="楷体_GB2312" panose="02010609030101010101" pitchFamily="49" charset="-122"/>
              </a:rPr>
              <a:t>要求确定</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的一个时间表（最优时间表）使得总误时惩罚达到最小。</a:t>
            </a:r>
          </a:p>
        </p:txBody>
      </p:sp>
      <p:sp>
        <p:nvSpPr>
          <p:cNvPr id="58379" name="Rectangle 4">
            <a:extLst>
              <a:ext uri="{FF2B5EF4-FFF2-40B4-BE49-F238E27FC236}">
                <a16:creationId xmlns:a16="http://schemas.microsoft.com/office/drawing/2014/main" id="{AB8190B2-C19F-46D1-9E4F-C795C8DB34BF}"/>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58370" name="Object 5">
            <a:extLst>
              <a:ext uri="{FF2B5EF4-FFF2-40B4-BE49-F238E27FC236}">
                <a16:creationId xmlns:a16="http://schemas.microsoft.com/office/drawing/2014/main" id="{3159A806-CED0-4599-9AF2-1C6E2661DBCC}"/>
              </a:ext>
            </a:extLst>
          </p:cNvPr>
          <p:cNvGraphicFramePr>
            <a:graphicFrameLocks noChangeAspect="1"/>
          </p:cNvGraphicFramePr>
          <p:nvPr/>
        </p:nvGraphicFramePr>
        <p:xfrm>
          <a:off x="4572000" y="3271838"/>
          <a:ext cx="314325" cy="444500"/>
        </p:xfrm>
        <a:graphic>
          <a:graphicData uri="http://schemas.openxmlformats.org/presentationml/2006/ole">
            <mc:AlternateContent xmlns:mc="http://schemas.openxmlformats.org/markup-compatibility/2006">
              <mc:Choice xmlns:v="urn:schemas-microsoft-com:vml" Requires="v">
                <p:oleObj spid="_x0000_s58391" name="公式" r:id="rId3" imgW="165028" imgH="228501" progId="Equation.3">
                  <p:embed/>
                </p:oleObj>
              </mc:Choice>
              <mc:Fallback>
                <p:oleObj name="公式" r:id="rId3" imgW="165028" imgH="228501"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271838"/>
                        <a:ext cx="314325"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80" name="Rectangle 6">
            <a:extLst>
              <a:ext uri="{FF2B5EF4-FFF2-40B4-BE49-F238E27FC236}">
                <a16:creationId xmlns:a16="http://schemas.microsoft.com/office/drawing/2014/main" id="{226DAF51-C865-42EB-A850-719B018E2A17}"/>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58371" name="Object 7">
            <a:extLst>
              <a:ext uri="{FF2B5EF4-FFF2-40B4-BE49-F238E27FC236}">
                <a16:creationId xmlns:a16="http://schemas.microsoft.com/office/drawing/2014/main" id="{A5198663-3CCA-4B54-8846-5FBA529EE3D2}"/>
              </a:ext>
            </a:extLst>
          </p:cNvPr>
          <p:cNvGraphicFramePr>
            <a:graphicFrameLocks noChangeAspect="1"/>
          </p:cNvGraphicFramePr>
          <p:nvPr/>
        </p:nvGraphicFramePr>
        <p:xfrm>
          <a:off x="6732588" y="3271838"/>
          <a:ext cx="314325" cy="444500"/>
        </p:xfrm>
        <a:graphic>
          <a:graphicData uri="http://schemas.openxmlformats.org/presentationml/2006/ole">
            <mc:AlternateContent xmlns:mc="http://schemas.openxmlformats.org/markup-compatibility/2006">
              <mc:Choice xmlns:v="urn:schemas-microsoft-com:vml" Requires="v">
                <p:oleObj spid="_x0000_s58392" name="公式" r:id="rId5" imgW="165028" imgH="228501" progId="Equation.3">
                  <p:embed/>
                </p:oleObj>
              </mc:Choice>
              <mc:Fallback>
                <p:oleObj name="公式" r:id="rId5" imgW="165028" imgH="228501"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588" y="3271838"/>
                        <a:ext cx="314325"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81" name="Rectangle 8">
            <a:extLst>
              <a:ext uri="{FF2B5EF4-FFF2-40B4-BE49-F238E27FC236}">
                <a16:creationId xmlns:a16="http://schemas.microsoft.com/office/drawing/2014/main" id="{F5068919-F605-4A00-85D5-7F149B519215}"/>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58372" name="Object 9">
            <a:extLst>
              <a:ext uri="{FF2B5EF4-FFF2-40B4-BE49-F238E27FC236}">
                <a16:creationId xmlns:a16="http://schemas.microsoft.com/office/drawing/2014/main" id="{95BD5E95-6D98-4546-A221-462F3D43E665}"/>
              </a:ext>
            </a:extLst>
          </p:cNvPr>
          <p:cNvGraphicFramePr>
            <a:graphicFrameLocks noChangeAspect="1"/>
          </p:cNvGraphicFramePr>
          <p:nvPr/>
        </p:nvGraphicFramePr>
        <p:xfrm>
          <a:off x="3394075" y="3632200"/>
          <a:ext cx="314325" cy="444500"/>
        </p:xfrm>
        <a:graphic>
          <a:graphicData uri="http://schemas.openxmlformats.org/presentationml/2006/ole">
            <mc:AlternateContent xmlns:mc="http://schemas.openxmlformats.org/markup-compatibility/2006">
              <mc:Choice xmlns:v="urn:schemas-microsoft-com:vml" Requires="v">
                <p:oleObj spid="_x0000_s58393" name="公式" r:id="rId6" imgW="165028" imgH="228501" progId="Equation.3">
                  <p:embed/>
                </p:oleObj>
              </mc:Choice>
              <mc:Fallback>
                <p:oleObj name="公式" r:id="rId6" imgW="165028" imgH="228501"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4075" y="3632200"/>
                        <a:ext cx="314325"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82" name="Rectangle 10">
            <a:extLst>
              <a:ext uri="{FF2B5EF4-FFF2-40B4-BE49-F238E27FC236}">
                <a16:creationId xmlns:a16="http://schemas.microsoft.com/office/drawing/2014/main" id="{E9CF25EC-399F-432D-8684-A0B9AEF3082B}"/>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58373" name="Object 11">
            <a:extLst>
              <a:ext uri="{FF2B5EF4-FFF2-40B4-BE49-F238E27FC236}">
                <a16:creationId xmlns:a16="http://schemas.microsoft.com/office/drawing/2014/main" id="{5483C1EC-A282-4038-8018-01C1EDEEB929}"/>
              </a:ext>
            </a:extLst>
          </p:cNvPr>
          <p:cNvGraphicFramePr>
            <a:graphicFrameLocks noChangeAspect="1"/>
          </p:cNvGraphicFramePr>
          <p:nvPr/>
        </p:nvGraphicFramePr>
        <p:xfrm>
          <a:off x="4500563" y="3992563"/>
          <a:ext cx="407987" cy="515937"/>
        </p:xfrm>
        <a:graphic>
          <a:graphicData uri="http://schemas.openxmlformats.org/presentationml/2006/ole">
            <mc:AlternateContent xmlns:mc="http://schemas.openxmlformats.org/markup-compatibility/2006">
              <mc:Choice xmlns:v="urn:schemas-microsoft-com:vml" Requires="v">
                <p:oleObj spid="_x0000_s58394" name="公式" r:id="rId7" imgW="177646" imgH="228402" progId="Equation.3">
                  <p:embed/>
                </p:oleObj>
              </mc:Choice>
              <mc:Fallback>
                <p:oleObj name="公式" r:id="rId7" imgW="177646" imgH="228402"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563" y="3992563"/>
                        <a:ext cx="407987"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83" name="Rectangle 12">
            <a:extLst>
              <a:ext uri="{FF2B5EF4-FFF2-40B4-BE49-F238E27FC236}">
                <a16:creationId xmlns:a16="http://schemas.microsoft.com/office/drawing/2014/main" id="{AEBCF701-8895-4169-90FF-05CF33DEB2E8}"/>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58374" name="Object 13">
            <a:extLst>
              <a:ext uri="{FF2B5EF4-FFF2-40B4-BE49-F238E27FC236}">
                <a16:creationId xmlns:a16="http://schemas.microsoft.com/office/drawing/2014/main" id="{B06F7C1B-D9A3-442F-AD7C-D0B9984B549D}"/>
              </a:ext>
            </a:extLst>
          </p:cNvPr>
          <p:cNvGraphicFramePr>
            <a:graphicFrameLocks noChangeAspect="1"/>
          </p:cNvGraphicFramePr>
          <p:nvPr/>
        </p:nvGraphicFramePr>
        <p:xfrm>
          <a:off x="4140200" y="4365625"/>
          <a:ext cx="409575" cy="515938"/>
        </p:xfrm>
        <a:graphic>
          <a:graphicData uri="http://schemas.openxmlformats.org/presentationml/2006/ole">
            <mc:AlternateContent xmlns:mc="http://schemas.openxmlformats.org/markup-compatibility/2006">
              <mc:Choice xmlns:v="urn:schemas-microsoft-com:vml" Requires="v">
                <p:oleObj spid="_x0000_s58395" name="公式" r:id="rId9" imgW="177646" imgH="228402" progId="Equation.3">
                  <p:embed/>
                </p:oleObj>
              </mc:Choice>
              <mc:Fallback>
                <p:oleObj name="公式" r:id="rId9" imgW="177646" imgH="228402"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0200" y="4365625"/>
                        <a:ext cx="409575"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84" name="Rectangle 14">
            <a:extLst>
              <a:ext uri="{FF2B5EF4-FFF2-40B4-BE49-F238E27FC236}">
                <a16:creationId xmlns:a16="http://schemas.microsoft.com/office/drawing/2014/main" id="{8C291156-10E6-48BD-A18E-2A9FDC53A4FE}"/>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58375" name="Object 15">
            <a:extLst>
              <a:ext uri="{FF2B5EF4-FFF2-40B4-BE49-F238E27FC236}">
                <a16:creationId xmlns:a16="http://schemas.microsoft.com/office/drawing/2014/main" id="{C60DA48B-8B65-4381-B167-519ECCEC79B8}"/>
              </a:ext>
            </a:extLst>
          </p:cNvPr>
          <p:cNvGraphicFramePr>
            <a:graphicFrameLocks noChangeAspect="1"/>
          </p:cNvGraphicFramePr>
          <p:nvPr/>
        </p:nvGraphicFramePr>
        <p:xfrm>
          <a:off x="1403350" y="4437063"/>
          <a:ext cx="306388" cy="433387"/>
        </p:xfrm>
        <a:graphic>
          <a:graphicData uri="http://schemas.openxmlformats.org/presentationml/2006/ole">
            <mc:AlternateContent xmlns:mc="http://schemas.openxmlformats.org/markup-compatibility/2006">
              <mc:Choice xmlns:v="urn:schemas-microsoft-com:vml" Requires="v">
                <p:oleObj spid="_x0000_s58396" name="公式" r:id="rId10" imgW="165028" imgH="228501" progId="Equation.3">
                  <p:embed/>
                </p:oleObj>
              </mc:Choice>
              <mc:Fallback>
                <p:oleObj name="公式" r:id="rId10" imgW="165028" imgH="228501"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4437063"/>
                        <a:ext cx="306388"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133A7DCD-F74F-4A50-A1B0-05A42108245D}"/>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666A0940-A49F-426B-ACEB-5A8F47F8EEA2}" type="slidenum">
              <a:rPr lang="zh-CN" altLang="en-US">
                <a:solidFill>
                  <a:schemeClr val="tx1"/>
                </a:solidFill>
                <a:latin typeface="Times New Roman" panose="02020603050405020304" pitchFamily="18" charset="0"/>
                <a:ea typeface="宋体" panose="02010600030101010101" pitchFamily="2" charset="-122"/>
              </a:rPr>
              <a:pPr eaLnBrk="1" hangingPunct="1"/>
              <a:t>179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35523" name="Rectangle 2">
            <a:extLst>
              <a:ext uri="{FF2B5EF4-FFF2-40B4-BE49-F238E27FC236}">
                <a16:creationId xmlns:a16="http://schemas.microsoft.com/office/drawing/2014/main" id="{EE8DEBA2-3207-4ECA-8A42-461453C46F92}"/>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4.8 </a:t>
            </a:r>
            <a:r>
              <a:rPr lang="zh-CN" altLang="en-US">
                <a:latin typeface="黑体" panose="02010609060101010101" pitchFamily="49" charset="-122"/>
                <a:ea typeface="黑体" panose="02010609060101010101" pitchFamily="49" charset="-122"/>
              </a:rPr>
              <a:t>贪心算法的理论基础</a:t>
            </a:r>
          </a:p>
        </p:txBody>
      </p:sp>
      <p:sp>
        <p:nvSpPr>
          <p:cNvPr id="235524" name="Rectangle 3">
            <a:extLst>
              <a:ext uri="{FF2B5EF4-FFF2-40B4-BE49-F238E27FC236}">
                <a16:creationId xmlns:a16="http://schemas.microsoft.com/office/drawing/2014/main" id="{B0FD68E5-F28F-4573-9566-C698BDC6B02C}"/>
              </a:ext>
            </a:extLst>
          </p:cNvPr>
          <p:cNvSpPr>
            <a:spLocks noGrp="1" noChangeArrowheads="1"/>
          </p:cNvSpPr>
          <p:nvPr>
            <p:ph type="body" idx="1"/>
          </p:nvPr>
        </p:nvSpPr>
        <p:spPr/>
        <p:txBody>
          <a:bodyPr/>
          <a:lstStyle/>
          <a:p>
            <a:pPr eaLnBrk="1" hangingPunct="1">
              <a:lnSpc>
                <a:spcPct val="90000"/>
              </a:lnSpc>
              <a:buFontTx/>
              <a:buNone/>
            </a:pPr>
            <a:r>
              <a:rPr lang="zh-CN" altLang="en-US" sz="2400">
                <a:ea typeface="楷体_GB2312" panose="02010609030101010101" pitchFamily="49" charset="-122"/>
              </a:rPr>
              <a:t>		这个问题看上去很复杂，然而借助于</a:t>
            </a:r>
            <a:r>
              <a:rPr lang="zh-CN" altLang="en-US" sz="2400" b="1">
                <a:solidFill>
                  <a:schemeClr val="accent2"/>
                </a:solidFill>
                <a:ea typeface="楷体_GB2312" panose="02010609030101010101" pitchFamily="49" charset="-122"/>
              </a:rPr>
              <a:t>拟阵</a:t>
            </a:r>
            <a:r>
              <a:rPr lang="zh-CN" altLang="en-US" sz="2400">
                <a:ea typeface="楷体_GB2312" panose="02010609030101010101" pitchFamily="49" charset="-122"/>
              </a:rPr>
              <a:t>，可以用</a:t>
            </a:r>
            <a:r>
              <a:rPr lang="zh-CN" altLang="en-US" sz="2400" b="1">
                <a:solidFill>
                  <a:schemeClr val="accent2"/>
                </a:solidFill>
                <a:ea typeface="楷体_GB2312" panose="02010609030101010101" pitchFamily="49" charset="-122"/>
              </a:rPr>
              <a:t>带权拟阵的贪心算法</a:t>
            </a:r>
            <a:r>
              <a:rPr lang="zh-CN" altLang="en-US" sz="2400">
                <a:ea typeface="楷体_GB2312" panose="02010609030101010101" pitchFamily="49" charset="-122"/>
              </a:rPr>
              <a:t>有效求解。</a:t>
            </a:r>
          </a:p>
          <a:p>
            <a:pPr eaLnBrk="1" hangingPunct="1">
              <a:lnSpc>
                <a:spcPct val="90000"/>
              </a:lnSpc>
              <a:buFontTx/>
              <a:buNone/>
            </a:pPr>
            <a:r>
              <a:rPr lang="zh-CN" altLang="en-US" sz="2400">
                <a:ea typeface="楷体_GB2312" panose="02010609030101010101" pitchFamily="49" charset="-122"/>
              </a:rPr>
              <a:t>		对于一个给定的</a:t>
            </a:r>
            <a:r>
              <a:rPr lang="en-US" altLang="zh-CN" sz="2400">
                <a:ea typeface="楷体_GB2312" panose="02010609030101010101" pitchFamily="49" charset="-122"/>
              </a:rPr>
              <a:t>S</a:t>
            </a:r>
            <a:r>
              <a:rPr lang="zh-CN" altLang="en-US" sz="2400">
                <a:ea typeface="楷体_GB2312" panose="02010609030101010101" pitchFamily="49" charset="-122"/>
              </a:rPr>
              <a:t>的时间表，在截止时间之前完成的任务称为</a:t>
            </a:r>
            <a:r>
              <a:rPr lang="zh-CN" altLang="en-US" sz="2400" b="1">
                <a:solidFill>
                  <a:schemeClr val="accent2"/>
                </a:solidFill>
                <a:ea typeface="楷体_GB2312" panose="02010609030101010101" pitchFamily="49" charset="-122"/>
              </a:rPr>
              <a:t>及时任务</a:t>
            </a:r>
            <a:r>
              <a:rPr lang="zh-CN" altLang="en-US" sz="2400">
                <a:ea typeface="楷体_GB2312" panose="02010609030101010101" pitchFamily="49" charset="-122"/>
              </a:rPr>
              <a:t>，在截止时间之后完成的任务称为</a:t>
            </a:r>
            <a:r>
              <a:rPr lang="zh-CN" altLang="en-US" sz="2400" b="1">
                <a:solidFill>
                  <a:schemeClr val="accent2"/>
                </a:solidFill>
                <a:ea typeface="楷体_GB2312" panose="02010609030101010101" pitchFamily="49" charset="-122"/>
              </a:rPr>
              <a:t>误时任务</a:t>
            </a:r>
            <a:r>
              <a:rPr lang="zh-CN" altLang="en-US" sz="2400">
                <a:ea typeface="楷体_GB2312" panose="02010609030101010101" pitchFamily="49" charset="-122"/>
              </a:rPr>
              <a:t>。</a:t>
            </a:r>
          </a:p>
          <a:p>
            <a:pPr eaLnBrk="1" hangingPunct="1">
              <a:lnSpc>
                <a:spcPct val="90000"/>
              </a:lnSpc>
              <a:buFontTx/>
              <a:buNone/>
            </a:pPr>
            <a:r>
              <a:rPr lang="en-US" altLang="zh-CN" sz="2400">
                <a:ea typeface="楷体_GB2312" panose="02010609030101010101" pitchFamily="49" charset="-122"/>
              </a:rPr>
              <a:t>		S</a:t>
            </a:r>
            <a:r>
              <a:rPr lang="zh-CN" altLang="en-US" sz="2400">
                <a:ea typeface="楷体_GB2312" panose="02010609030101010101" pitchFamily="49" charset="-122"/>
              </a:rPr>
              <a:t>的任一时间表可以调整成</a:t>
            </a:r>
            <a:r>
              <a:rPr lang="zh-CN" altLang="en-US" sz="2400" b="1">
                <a:solidFill>
                  <a:schemeClr val="accent2"/>
                </a:solidFill>
                <a:ea typeface="楷体_GB2312" panose="02010609030101010101" pitchFamily="49" charset="-122"/>
              </a:rPr>
              <a:t>及时优先形式</a:t>
            </a:r>
            <a:r>
              <a:rPr lang="zh-CN" altLang="en-US" sz="2400">
                <a:ea typeface="楷体_GB2312" panose="02010609030101010101" pitchFamily="49" charset="-122"/>
              </a:rPr>
              <a:t>，即其中所有及时任务先于误时任务，而不影响原时间表中各任务的及时或误时性质。</a:t>
            </a:r>
          </a:p>
          <a:p>
            <a:pPr eaLnBrk="1" hangingPunct="1">
              <a:lnSpc>
                <a:spcPct val="90000"/>
              </a:lnSpc>
              <a:buFontTx/>
              <a:buNone/>
            </a:pPr>
            <a:r>
              <a:rPr lang="zh-CN" altLang="en-US" sz="2400">
                <a:ea typeface="楷体_GB2312" panose="02010609030101010101" pitchFamily="49" charset="-122"/>
              </a:rPr>
              <a:t>		类似地，还可将</a:t>
            </a:r>
            <a:r>
              <a:rPr lang="en-US" altLang="zh-CN" sz="2400">
                <a:ea typeface="楷体_GB2312" panose="02010609030101010101" pitchFamily="49" charset="-122"/>
              </a:rPr>
              <a:t>S</a:t>
            </a:r>
            <a:r>
              <a:rPr lang="zh-CN" altLang="en-US" sz="2400">
                <a:ea typeface="楷体_GB2312" panose="02010609030101010101" pitchFamily="49" charset="-122"/>
              </a:rPr>
              <a:t>的任一时间表调整成为</a:t>
            </a:r>
            <a:r>
              <a:rPr lang="zh-CN" altLang="en-US" sz="2400" b="1">
                <a:solidFill>
                  <a:schemeClr val="accent2"/>
                </a:solidFill>
                <a:ea typeface="楷体_GB2312" panose="02010609030101010101" pitchFamily="49" charset="-122"/>
              </a:rPr>
              <a:t>规范形式</a:t>
            </a:r>
            <a:r>
              <a:rPr lang="zh-CN" altLang="en-US" sz="2400">
                <a:ea typeface="楷体_GB2312" panose="02010609030101010101" pitchFamily="49" charset="-122"/>
              </a:rPr>
              <a:t>，其中及时任务先于误时任务，且及时任务依其截止时间的非减序排列。</a:t>
            </a: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EF03FEF0-5CA9-4639-B3B4-2BC0A25BC31F}"/>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7AD78210-2206-4319-ADFC-D91EF7A9D969}" type="slidenum">
              <a:rPr lang="zh-CN" altLang="en-US">
                <a:solidFill>
                  <a:schemeClr val="tx1"/>
                </a:solidFill>
                <a:latin typeface="Times New Roman" panose="02020603050405020304" pitchFamily="18" charset="0"/>
                <a:ea typeface="宋体" panose="02010600030101010101" pitchFamily="2" charset="-122"/>
              </a:rPr>
              <a:pPr eaLnBrk="1" hangingPunct="1"/>
              <a:t>18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28003" name="Rectangle 2">
            <a:extLst>
              <a:ext uri="{FF2B5EF4-FFF2-40B4-BE49-F238E27FC236}">
                <a16:creationId xmlns:a16="http://schemas.microsoft.com/office/drawing/2014/main" id="{BD4E8C05-39BE-4239-A123-31845EFB9382}"/>
              </a:ext>
            </a:extLst>
          </p:cNvPr>
          <p:cNvSpPr>
            <a:spLocks noGrp="1" noChangeArrowheads="1"/>
          </p:cNvSpPr>
          <p:nvPr>
            <p:ph type="title"/>
          </p:nvPr>
        </p:nvSpPr>
        <p:spPr/>
        <p:txBody>
          <a:bodyPr/>
          <a:lstStyle/>
          <a:p>
            <a:pPr eaLnBrk="1" hangingPunct="1"/>
            <a:r>
              <a:rPr lang="zh-CN" altLang="en-US"/>
              <a:t>1.3	描述算法</a:t>
            </a:r>
          </a:p>
        </p:txBody>
      </p:sp>
      <p:sp>
        <p:nvSpPr>
          <p:cNvPr id="128004" name="Rectangle 3">
            <a:extLst>
              <a:ext uri="{FF2B5EF4-FFF2-40B4-BE49-F238E27FC236}">
                <a16:creationId xmlns:a16="http://schemas.microsoft.com/office/drawing/2014/main" id="{1C3D73A6-B110-455B-81C2-23086DF2B6AD}"/>
              </a:ext>
            </a:extLst>
          </p:cNvPr>
          <p:cNvSpPr>
            <a:spLocks noGrp="1" noChangeArrowheads="1"/>
          </p:cNvSpPr>
          <p:nvPr>
            <p:ph type="body" idx="1"/>
          </p:nvPr>
        </p:nvSpPr>
        <p:spPr>
          <a:xfrm>
            <a:off x="381000" y="1447800"/>
            <a:ext cx="7772400" cy="4114800"/>
          </a:xfrm>
        </p:spPr>
        <p:txBody>
          <a:bodyPr/>
          <a:lstStyle/>
          <a:p>
            <a:pPr eaLnBrk="1" hangingPunct="1">
              <a:buFontTx/>
              <a:buNone/>
            </a:pPr>
            <a:r>
              <a:rPr kumimoji="0" lang="zh-CN" altLang="en-US" b="1">
                <a:solidFill>
                  <a:srgbClr val="0000FF"/>
                </a:solidFill>
                <a:latin typeface="黑体" panose="02010609060101010101" pitchFamily="49" charset="-122"/>
                <a:ea typeface="黑体" panose="02010609060101010101" pitchFamily="49" charset="-122"/>
              </a:rPr>
              <a:t>7.垃圾收集</a:t>
            </a:r>
          </a:p>
          <a:p>
            <a:pPr eaLnBrk="1" hangingPunct="1">
              <a:buFontTx/>
              <a:buNone/>
            </a:pPr>
            <a:endParaRPr kumimoji="0" lang="zh-CN" altLang="en-US" b="1">
              <a:solidFill>
                <a:srgbClr val="0000FF"/>
              </a:solidFill>
              <a:latin typeface="黑体" panose="02010609060101010101" pitchFamily="49" charset="-122"/>
              <a:ea typeface="黑体" panose="02010609060101010101" pitchFamily="49" charset="-122"/>
            </a:endParaRPr>
          </a:p>
          <a:p>
            <a:pPr eaLnBrk="1" hangingPunct="1">
              <a:buFontTx/>
              <a:buNone/>
            </a:pPr>
            <a:endParaRPr kumimoji="0" lang="zh-CN" altLang="en-US" b="1">
              <a:solidFill>
                <a:srgbClr val="0000FF"/>
              </a:solidFill>
              <a:latin typeface="黑体" panose="02010609060101010101" pitchFamily="49" charset="-122"/>
              <a:ea typeface="黑体" panose="02010609060101010101" pitchFamily="49" charset="-122"/>
            </a:endParaRPr>
          </a:p>
          <a:p>
            <a:pPr eaLnBrk="1" hangingPunct="1">
              <a:buFontTx/>
              <a:buNone/>
            </a:pPr>
            <a:endParaRPr kumimoji="0" lang="zh-CN" altLang="en-US" b="1">
              <a:solidFill>
                <a:srgbClr val="0000FF"/>
              </a:solidFill>
              <a:latin typeface="黑体" panose="02010609060101010101" pitchFamily="49" charset="-122"/>
              <a:ea typeface="黑体" panose="02010609060101010101" pitchFamily="49" charset="-122"/>
            </a:endParaRPr>
          </a:p>
          <a:p>
            <a:pPr eaLnBrk="1" hangingPunct="1">
              <a:buFontTx/>
              <a:buNone/>
            </a:pPr>
            <a:r>
              <a:rPr kumimoji="0" lang="zh-CN" altLang="en-US" b="1">
                <a:solidFill>
                  <a:srgbClr val="0000FF"/>
                </a:solidFill>
                <a:latin typeface="黑体" panose="02010609060101010101" pitchFamily="49" charset="-122"/>
                <a:ea typeface="黑体" panose="02010609060101010101" pitchFamily="49" charset="-122"/>
              </a:rPr>
              <a:t>8.</a:t>
            </a:r>
            <a:r>
              <a:rPr kumimoji="0" lang="zh-CN" altLang="en-US" b="1">
                <a:solidFill>
                  <a:srgbClr val="0000FF"/>
                </a:solidFill>
                <a:latin typeface="黑体" panose="02010609060101010101" pitchFamily="49" charset="-122"/>
                <a:cs typeface="Times New Roman" panose="02020603050405020304" pitchFamily="18" charset="0"/>
              </a:rPr>
              <a:t>递归</a:t>
            </a:r>
            <a:endParaRPr kumimoji="0" lang="zh-CN" altLang="en-US" b="1">
              <a:solidFill>
                <a:srgbClr val="0000FF"/>
              </a:solidFill>
              <a:latin typeface="黑体" panose="02010609060101010101" pitchFamily="49" charset="-122"/>
              <a:ea typeface="黑体" panose="02010609060101010101" pitchFamily="49" charset="-122"/>
            </a:endParaRPr>
          </a:p>
          <a:p>
            <a:pPr eaLnBrk="1" hangingPunct="1">
              <a:buFontTx/>
              <a:buNone/>
            </a:pPr>
            <a:endParaRPr kumimoji="0" lang="zh-CN" altLang="en-US" b="1">
              <a:solidFill>
                <a:srgbClr val="0000FF"/>
              </a:solidFill>
              <a:latin typeface="黑体" panose="02010609060101010101" pitchFamily="49" charset="-122"/>
              <a:ea typeface="黑体" panose="02010609060101010101" pitchFamily="49" charset="-122"/>
            </a:endParaRPr>
          </a:p>
        </p:txBody>
      </p:sp>
      <p:sp>
        <p:nvSpPr>
          <p:cNvPr id="311300" name="Text Box 4">
            <a:extLst>
              <a:ext uri="{FF2B5EF4-FFF2-40B4-BE49-F238E27FC236}">
                <a16:creationId xmlns:a16="http://schemas.microsoft.com/office/drawing/2014/main" id="{F116AC36-D87B-49B7-9A99-A3C0C9301512}"/>
              </a:ext>
            </a:extLst>
          </p:cNvPr>
          <p:cNvSpPr txBox="1">
            <a:spLocks noChangeArrowheads="1"/>
          </p:cNvSpPr>
          <p:nvPr/>
        </p:nvSpPr>
        <p:spPr bwMode="auto">
          <a:xfrm>
            <a:off x="304800" y="1981200"/>
            <a:ext cx="857885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chemeClr val="tx1"/>
                </a:solidFill>
                <a:latin typeface="楷体_GB2312" panose="02010609030101010101" pitchFamily="49" charset="-122"/>
                <a:ea typeface="楷体_GB2312" panose="02010609030101010101" pitchFamily="49" charset="-122"/>
              </a:rPr>
              <a:t>	Java</a:t>
            </a:r>
            <a:r>
              <a:rPr lang="zh-CN" altLang="en-US" sz="2400">
                <a:solidFill>
                  <a:schemeClr val="tx1"/>
                </a:solidFill>
                <a:latin typeface="楷体_GB2312" panose="02010609030101010101" pitchFamily="49" charset="-122"/>
                <a:ea typeface="楷体_GB2312" panose="02010609030101010101" pitchFamily="49" charset="-122"/>
              </a:rPr>
              <a:t>的</a:t>
            </a:r>
            <a:r>
              <a:rPr lang="en-US" altLang="zh-CN" sz="2400" b="1">
                <a:solidFill>
                  <a:schemeClr val="tx1"/>
                </a:solidFill>
                <a:latin typeface="楷体_GB2312" panose="02010609030101010101" pitchFamily="49" charset="-122"/>
                <a:ea typeface="楷体_GB2312" panose="02010609030101010101" pitchFamily="49" charset="-122"/>
              </a:rPr>
              <a:t>new</a:t>
            </a:r>
            <a:r>
              <a:rPr lang="zh-CN" altLang="en-US" sz="2400">
                <a:solidFill>
                  <a:schemeClr val="tx1"/>
                </a:solidFill>
                <a:latin typeface="楷体_GB2312" panose="02010609030101010101" pitchFamily="49" charset="-122"/>
                <a:ea typeface="楷体_GB2312" panose="02010609030101010101" pitchFamily="49" charset="-122"/>
              </a:rPr>
              <a:t>运算用于分配所需的内存空间。</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例如， </a:t>
            </a:r>
            <a:r>
              <a:rPr lang="en-US" altLang="zh-CN" sz="2400">
                <a:solidFill>
                  <a:schemeClr val="tx1"/>
                </a:solidFill>
                <a:latin typeface="楷体_GB2312" panose="02010609030101010101" pitchFamily="49" charset="-122"/>
                <a:ea typeface="楷体_GB2312" panose="02010609030101010101" pitchFamily="49" charset="-122"/>
              </a:rPr>
              <a:t>int [] a = new int[500000]; </a:t>
            </a:r>
            <a:r>
              <a:rPr lang="zh-CN" altLang="en-US" sz="2400">
                <a:solidFill>
                  <a:schemeClr val="tx1"/>
                </a:solidFill>
                <a:latin typeface="楷体_GB2312" panose="02010609030101010101" pitchFamily="49" charset="-122"/>
                <a:ea typeface="楷体_GB2312" panose="02010609030101010101" pitchFamily="49" charset="-122"/>
              </a:rPr>
              <a:t>分配2000000字节空间</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给整型数组</a:t>
            </a:r>
            <a:r>
              <a:rPr lang="en-US" altLang="zh-CN" sz="2400">
                <a:solidFill>
                  <a:schemeClr val="tx1"/>
                </a:solidFill>
                <a:latin typeface="楷体_GB2312" panose="02010609030101010101" pitchFamily="49" charset="-122"/>
                <a:ea typeface="楷体_GB2312" panose="02010609030101010101" pitchFamily="49" charset="-122"/>
              </a:rPr>
              <a:t>a。</a:t>
            </a:r>
            <a:r>
              <a:rPr lang="zh-CN" altLang="en-US" sz="2400">
                <a:solidFill>
                  <a:schemeClr val="tx1"/>
                </a:solidFill>
                <a:latin typeface="楷体_GB2312" panose="02010609030101010101" pitchFamily="49" charset="-122"/>
                <a:ea typeface="楷体_GB2312" panose="02010609030101010101" pitchFamily="49" charset="-122"/>
              </a:rPr>
              <a:t>频繁用</a:t>
            </a:r>
            <a:r>
              <a:rPr lang="en-US" altLang="zh-CN" sz="2400">
                <a:solidFill>
                  <a:schemeClr val="tx1"/>
                </a:solidFill>
                <a:latin typeface="楷体_GB2312" panose="02010609030101010101" pitchFamily="49" charset="-122"/>
                <a:ea typeface="楷体_GB2312" panose="02010609030101010101" pitchFamily="49" charset="-122"/>
              </a:rPr>
              <a:t>new</a:t>
            </a:r>
            <a:r>
              <a:rPr lang="zh-CN" altLang="en-US" sz="2400">
                <a:solidFill>
                  <a:schemeClr val="tx1"/>
                </a:solidFill>
                <a:latin typeface="楷体_GB2312" panose="02010609030101010101" pitchFamily="49" charset="-122"/>
                <a:ea typeface="楷体_GB2312" panose="02010609030101010101" pitchFamily="49" charset="-122"/>
              </a:rPr>
              <a:t>分配空间可能会耗尽内存。</a:t>
            </a:r>
            <a:r>
              <a:rPr lang="en-US" altLang="zh-CN" sz="2400">
                <a:solidFill>
                  <a:schemeClr val="tx1"/>
                </a:solidFill>
                <a:latin typeface="楷体_GB2312" panose="02010609030101010101" pitchFamily="49" charset="-122"/>
                <a:ea typeface="楷体_GB2312" panose="02010609030101010101" pitchFamily="49" charset="-122"/>
              </a:rPr>
              <a:t>Java</a:t>
            </a:r>
            <a:r>
              <a:rPr lang="zh-CN" altLang="en-US" sz="2400">
                <a:solidFill>
                  <a:schemeClr val="tx1"/>
                </a:solidFill>
                <a:latin typeface="楷体_GB2312" panose="02010609030101010101" pitchFamily="49" charset="-122"/>
                <a:ea typeface="楷体_GB2312" panose="02010609030101010101" pitchFamily="49" charset="-122"/>
              </a:rPr>
              <a:t>的</a:t>
            </a:r>
            <a:r>
              <a:rPr lang="zh-CN" altLang="en-US" sz="2400" b="1">
                <a:solidFill>
                  <a:schemeClr val="tx1"/>
                </a:solidFill>
                <a:latin typeface="楷体_GB2312" panose="02010609030101010101" pitchFamily="49" charset="-122"/>
                <a:ea typeface="楷体_GB2312" panose="02010609030101010101" pitchFamily="49" charset="-122"/>
              </a:rPr>
              <a:t>垃</a:t>
            </a:r>
          </a:p>
          <a:p>
            <a:pPr algn="l" eaLnBrk="1" hangingPunct="1"/>
            <a:r>
              <a:rPr lang="zh-CN" altLang="en-US" sz="2400" b="1">
                <a:solidFill>
                  <a:schemeClr val="tx1"/>
                </a:solidFill>
                <a:latin typeface="楷体_GB2312" panose="02010609030101010101" pitchFamily="49" charset="-122"/>
                <a:ea typeface="楷体_GB2312" panose="02010609030101010101" pitchFamily="49" charset="-122"/>
              </a:rPr>
              <a:t>圾收集器</a:t>
            </a:r>
            <a:r>
              <a:rPr lang="zh-CN" altLang="en-US" sz="2400">
                <a:solidFill>
                  <a:schemeClr val="tx1"/>
                </a:solidFill>
                <a:latin typeface="楷体_GB2312" panose="02010609030101010101" pitchFamily="49" charset="-122"/>
                <a:ea typeface="楷体_GB2312" panose="02010609030101010101" pitchFamily="49" charset="-122"/>
              </a:rPr>
              <a:t>会适时扫描内存，回收不用的空间（垃圾）给</a:t>
            </a:r>
            <a:r>
              <a:rPr lang="en-US" altLang="zh-CN" sz="2400">
                <a:solidFill>
                  <a:schemeClr val="tx1"/>
                </a:solidFill>
                <a:latin typeface="楷体_GB2312" panose="02010609030101010101" pitchFamily="49" charset="-122"/>
                <a:ea typeface="楷体_GB2312" panose="02010609030101010101" pitchFamily="49" charset="-122"/>
              </a:rPr>
              <a:t>new</a:t>
            </a:r>
            <a:r>
              <a:rPr lang="zh-CN" altLang="en-US" sz="2400">
                <a:solidFill>
                  <a:schemeClr val="tx1"/>
                </a:solidFill>
                <a:latin typeface="楷体_GB2312" panose="02010609030101010101" pitchFamily="49" charset="-122"/>
                <a:ea typeface="楷体_GB2312" panose="02010609030101010101" pitchFamily="49" charset="-122"/>
              </a:rPr>
              <a:t>重新</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分配。 </a:t>
            </a:r>
            <a:endParaRPr lang="en-US" altLang="zh-CN" sz="2400">
              <a:solidFill>
                <a:schemeClr val="tx1"/>
              </a:solidFill>
              <a:latin typeface="楷体_GB2312" panose="02010609030101010101" pitchFamily="49" charset="-122"/>
              <a:ea typeface="楷体_GB2312" panose="02010609030101010101" pitchFamily="49" charset="-122"/>
            </a:endParaRPr>
          </a:p>
        </p:txBody>
      </p:sp>
      <p:sp>
        <p:nvSpPr>
          <p:cNvPr id="311301" name="Text Box 5">
            <a:extLst>
              <a:ext uri="{FF2B5EF4-FFF2-40B4-BE49-F238E27FC236}">
                <a16:creationId xmlns:a16="http://schemas.microsoft.com/office/drawing/2014/main" id="{EA10095C-F9EB-4FCC-8533-F5D83F937917}"/>
              </a:ext>
            </a:extLst>
          </p:cNvPr>
          <p:cNvSpPr txBox="1">
            <a:spLocks noChangeArrowheads="1"/>
          </p:cNvSpPr>
          <p:nvPr/>
        </p:nvSpPr>
        <p:spPr bwMode="auto">
          <a:xfrm>
            <a:off x="450850" y="4240213"/>
            <a:ext cx="184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endParaRPr lang="zh-CN" altLang="en-US" sz="3200" b="1">
              <a:solidFill>
                <a:srgbClr val="0000FF"/>
              </a:solidFill>
              <a:latin typeface="黑体" panose="02010609060101010101" pitchFamily="49" charset="-122"/>
              <a:ea typeface="黑体" panose="02010609060101010101" pitchFamily="49" charset="-122"/>
            </a:endParaRPr>
          </a:p>
        </p:txBody>
      </p:sp>
      <p:sp>
        <p:nvSpPr>
          <p:cNvPr id="311302" name="Text Box 6">
            <a:extLst>
              <a:ext uri="{FF2B5EF4-FFF2-40B4-BE49-F238E27FC236}">
                <a16:creationId xmlns:a16="http://schemas.microsoft.com/office/drawing/2014/main" id="{E2E42704-2EB9-499C-B008-A26E3E746DAD}"/>
              </a:ext>
            </a:extLst>
          </p:cNvPr>
          <p:cNvSpPr txBox="1">
            <a:spLocks noChangeArrowheads="1"/>
          </p:cNvSpPr>
          <p:nvPr/>
        </p:nvSpPr>
        <p:spPr bwMode="auto">
          <a:xfrm>
            <a:off x="762000" y="4267200"/>
            <a:ext cx="719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chemeClr val="tx1"/>
                </a:solidFill>
                <a:latin typeface="楷体_GB2312" panose="02010609030101010101" pitchFamily="49" charset="-122"/>
                <a:ea typeface="楷体_GB2312" panose="02010609030101010101" pitchFamily="49" charset="-122"/>
              </a:rPr>
              <a:t>Java</a:t>
            </a:r>
            <a:r>
              <a:rPr lang="zh-CN" altLang="en-US" sz="2400">
                <a:solidFill>
                  <a:schemeClr val="tx1"/>
                </a:solidFill>
                <a:latin typeface="楷体_GB2312" panose="02010609030101010101" pitchFamily="49" charset="-122"/>
                <a:ea typeface="楷体_GB2312" panose="02010609030101010101" pitchFamily="49" charset="-122"/>
              </a:rPr>
              <a:t>允许方法调用其自身。这类方法称为递归方法。</a:t>
            </a:r>
            <a:endParaRPr lang="en-US" altLang="zh-CN" sz="2400">
              <a:solidFill>
                <a:schemeClr val="tx1"/>
              </a:solidFill>
              <a:latin typeface="楷体_GB2312" panose="02010609030101010101" pitchFamily="49" charset="-122"/>
              <a:ea typeface="楷体_GB2312" panose="02010609030101010101" pitchFamily="49" charset="-122"/>
            </a:endParaRPr>
          </a:p>
        </p:txBody>
      </p:sp>
      <p:sp>
        <p:nvSpPr>
          <p:cNvPr id="311303" name="Text Box 7">
            <a:extLst>
              <a:ext uri="{FF2B5EF4-FFF2-40B4-BE49-F238E27FC236}">
                <a16:creationId xmlns:a16="http://schemas.microsoft.com/office/drawing/2014/main" id="{281EE709-8C70-4496-98D1-F3F7EE0D2C7C}"/>
              </a:ext>
            </a:extLst>
          </p:cNvPr>
          <p:cNvSpPr txBox="1">
            <a:spLocks noChangeArrowheads="1"/>
          </p:cNvSpPr>
          <p:nvPr/>
        </p:nvSpPr>
        <p:spPr bwMode="auto">
          <a:xfrm>
            <a:off x="685800" y="4800600"/>
            <a:ext cx="36861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public static int </a:t>
            </a:r>
            <a:r>
              <a:rPr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sum</a:t>
            </a:r>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 [] a, int n)</a:t>
            </a:r>
          </a:p>
          <a:p>
            <a:pPr algn="l" eaLnBrk="1" hangingPunct="1"/>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if (n==0) return 0;</a:t>
            </a:r>
          </a:p>
          <a:p>
            <a:pPr algn="l" eaLnBrk="1" hangingPunct="1"/>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else return a[n-1]+sum(a,n-1);</a:t>
            </a:r>
          </a:p>
          <a:p>
            <a:pPr algn="l" eaLnBrk="1" hangingPunct="1"/>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a:solidFill>
                  <a:schemeClr val="tx1"/>
                </a:solidFill>
                <a:latin typeface="Times New Roman" panose="02020603050405020304" pitchFamily="18" charset="0"/>
                <a:cs typeface="Times New Roman" panose="02020603050405020304" pitchFamily="18" charset="0"/>
              </a:rPr>
              <a:t> </a:t>
            </a:r>
            <a:endParaRPr lang="zh-CN" altLang="en-US" sz="2000">
              <a:solidFill>
                <a:schemeClr val="tx1"/>
              </a:solidFill>
              <a:latin typeface="Times New Roman" panose="02020603050405020304" pitchFamily="18" charset="0"/>
              <a:cs typeface="Times New Roman" panose="02020603050405020304" pitchFamily="18" charset="0"/>
            </a:endParaRPr>
          </a:p>
        </p:txBody>
      </p:sp>
      <p:sp>
        <p:nvSpPr>
          <p:cNvPr id="311304" name="AutoShape 8">
            <a:extLst>
              <a:ext uri="{FF2B5EF4-FFF2-40B4-BE49-F238E27FC236}">
                <a16:creationId xmlns:a16="http://schemas.microsoft.com/office/drawing/2014/main" id="{0AEDBDA3-8086-413B-B64A-5CE4D574B18F}"/>
              </a:ext>
            </a:extLst>
          </p:cNvPr>
          <p:cNvSpPr>
            <a:spLocks noChangeArrowheads="1"/>
          </p:cNvSpPr>
          <p:nvPr/>
        </p:nvSpPr>
        <p:spPr bwMode="auto">
          <a:xfrm>
            <a:off x="5486400" y="5181600"/>
            <a:ext cx="2971800" cy="1066800"/>
          </a:xfrm>
          <a:prstGeom prst="wedgeRoundRectCallout">
            <a:avLst>
              <a:gd name="adj1" fmla="val -129060"/>
              <a:gd name="adj2" fmla="val -56546"/>
              <a:gd name="adj3" fmla="val 16667"/>
            </a:avLst>
          </a:prstGeom>
          <a:solidFill>
            <a:schemeClr val="hlink"/>
          </a:solidFill>
          <a:ln w="6350">
            <a:solidFill>
              <a:schemeClr val="hlink"/>
            </a:solidFill>
            <a:miter lim="800000"/>
            <a:headEnd/>
            <a:tailEnd/>
          </a:ln>
        </p:spPr>
        <p:txBody>
          <a:bodyPr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zh-CN" altLang="en-US" sz="2000" b="1">
                <a:latin typeface="宋体" panose="02010600030101010101" pitchFamily="2" charset="-122"/>
                <a:ea typeface="宋体" panose="02010600030101010101" pitchFamily="2" charset="-122"/>
              </a:rPr>
              <a:t>计算一维整型数组前</a:t>
            </a:r>
            <a:r>
              <a:rPr lang="en-US" altLang="zh-CN" sz="2000" b="1">
                <a:latin typeface="宋体" panose="02010600030101010101" pitchFamily="2" charset="-122"/>
                <a:ea typeface="宋体" panose="02010600030101010101" pitchFamily="2" charset="-122"/>
              </a:rPr>
              <a:t>n</a:t>
            </a:r>
            <a:r>
              <a:rPr lang="zh-CN" altLang="en-US" sz="2000" b="1">
                <a:latin typeface="宋体" panose="02010600030101010101" pitchFamily="2" charset="-122"/>
                <a:ea typeface="宋体" panose="02010600030101010101" pitchFamily="2" charset="-122"/>
              </a:rPr>
              <a:t>个元素之和的递归方法</a:t>
            </a:r>
            <a:r>
              <a:rPr lang="en-US" altLang="zh-CN" sz="2000" b="1">
                <a:latin typeface="宋体" panose="02010600030101010101" pitchFamily="2" charset="-122"/>
                <a:ea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11300"/>
                                        </p:tgtEl>
                                        <p:attrNameLst>
                                          <p:attrName>style.visibility</p:attrName>
                                        </p:attrNameLst>
                                      </p:cBhvr>
                                      <p:to>
                                        <p:strVal val="visible"/>
                                      </p:to>
                                    </p:set>
                                    <p:animEffect transition="in" filter="checkerboard(across)">
                                      <p:cBhvr>
                                        <p:cTn id="7" dur="500"/>
                                        <p:tgtEl>
                                          <p:spTgt spid="3113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nodePh="1">
                                  <p:stCondLst>
                                    <p:cond delay="0"/>
                                  </p:stCondLst>
                                  <p:endCondLst>
                                    <p:cond evt="begin" delay="0">
                                      <p:tn val="10"/>
                                    </p:cond>
                                  </p:endCondLst>
                                  <p:childTnLst>
                                    <p:set>
                                      <p:cBhvr>
                                        <p:cTn id="11" dur="1" fill="hold">
                                          <p:stCondLst>
                                            <p:cond delay="0"/>
                                          </p:stCondLst>
                                        </p:cTn>
                                        <p:tgtEl>
                                          <p:spTgt spid="311301"/>
                                        </p:tgtEl>
                                        <p:attrNameLst>
                                          <p:attrName>style.visibility</p:attrName>
                                        </p:attrNameLst>
                                      </p:cBhvr>
                                      <p:to>
                                        <p:strVal val="visible"/>
                                      </p:to>
                                    </p:set>
                                    <p:animEffect transition="in" filter="randombar(horizontal)">
                                      <p:cBhvr>
                                        <p:cTn id="12" dur="500"/>
                                        <p:tgtEl>
                                          <p:spTgt spid="3113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11302"/>
                                        </p:tgtEl>
                                        <p:attrNameLst>
                                          <p:attrName>style.visibility</p:attrName>
                                        </p:attrNameLst>
                                      </p:cBhvr>
                                      <p:to>
                                        <p:strVal val="visible"/>
                                      </p:to>
                                    </p:set>
                                    <p:animEffect transition="in" filter="randombar(horizontal)">
                                      <p:cBhvr>
                                        <p:cTn id="17" dur="500"/>
                                        <p:tgtEl>
                                          <p:spTgt spid="3113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11303"/>
                                        </p:tgtEl>
                                        <p:attrNameLst>
                                          <p:attrName>style.visibility</p:attrName>
                                        </p:attrNameLst>
                                      </p:cBhvr>
                                      <p:to>
                                        <p:strVal val="visible"/>
                                      </p:to>
                                    </p:set>
                                    <p:anim calcmode="lin" valueType="num">
                                      <p:cBhvr additive="base">
                                        <p:cTn id="22" dur="500" fill="hold"/>
                                        <p:tgtEl>
                                          <p:spTgt spid="311303"/>
                                        </p:tgtEl>
                                        <p:attrNameLst>
                                          <p:attrName>ppt_x</p:attrName>
                                        </p:attrNameLst>
                                      </p:cBhvr>
                                      <p:tavLst>
                                        <p:tav tm="0">
                                          <p:val>
                                            <p:strVal val="#ppt_x"/>
                                          </p:val>
                                        </p:tav>
                                        <p:tav tm="100000">
                                          <p:val>
                                            <p:strVal val="#ppt_x"/>
                                          </p:val>
                                        </p:tav>
                                      </p:tavLst>
                                    </p:anim>
                                    <p:anim calcmode="lin" valueType="num">
                                      <p:cBhvr additive="base">
                                        <p:cTn id="23" dur="500" fill="hold"/>
                                        <p:tgtEl>
                                          <p:spTgt spid="311303"/>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311304"/>
                                        </p:tgtEl>
                                        <p:attrNameLst>
                                          <p:attrName>style.visibility</p:attrName>
                                        </p:attrNameLst>
                                      </p:cBhvr>
                                      <p:to>
                                        <p:strVal val="visible"/>
                                      </p:to>
                                    </p:set>
                                    <p:anim calcmode="lin" valueType="num">
                                      <p:cBhvr additive="base">
                                        <p:cTn id="28" dur="500" fill="hold"/>
                                        <p:tgtEl>
                                          <p:spTgt spid="311304"/>
                                        </p:tgtEl>
                                        <p:attrNameLst>
                                          <p:attrName>ppt_x</p:attrName>
                                        </p:attrNameLst>
                                      </p:cBhvr>
                                      <p:tavLst>
                                        <p:tav tm="0">
                                          <p:val>
                                            <p:strVal val="1+#ppt_w/2"/>
                                          </p:val>
                                        </p:tav>
                                        <p:tav tm="100000">
                                          <p:val>
                                            <p:strVal val="#ppt_x"/>
                                          </p:val>
                                        </p:tav>
                                      </p:tavLst>
                                    </p:anim>
                                    <p:anim calcmode="lin" valueType="num">
                                      <p:cBhvr additive="base">
                                        <p:cTn id="29" dur="500" fill="hold"/>
                                        <p:tgtEl>
                                          <p:spTgt spid="3113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0" grpId="0" autoUpdateAnimBg="0"/>
      <p:bldP spid="311301" grpId="0" autoUpdateAnimBg="0"/>
      <p:bldP spid="311302" grpId="0" autoUpdateAnimBg="0"/>
      <p:bldP spid="311303" grpId="0" autoUpdateAnimBg="0"/>
      <p:bldP spid="311304" grpId="0" animBg="1" autoUpdateAnimBg="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230ABD79-4DDB-4DD1-B188-828622172E32}"/>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F18EB52A-F7B4-4E47-BFC6-9ED7DDA357A6}" type="slidenum">
              <a:rPr lang="zh-CN" altLang="en-US">
                <a:solidFill>
                  <a:schemeClr val="tx1"/>
                </a:solidFill>
                <a:latin typeface="Times New Roman" panose="02020603050405020304" pitchFamily="18" charset="0"/>
                <a:ea typeface="宋体" panose="02010600030101010101" pitchFamily="2" charset="-122"/>
              </a:rPr>
              <a:pPr eaLnBrk="1" hangingPunct="1"/>
              <a:t>180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9396" name="Rectangle 2">
            <a:extLst>
              <a:ext uri="{FF2B5EF4-FFF2-40B4-BE49-F238E27FC236}">
                <a16:creationId xmlns:a16="http://schemas.microsoft.com/office/drawing/2014/main" id="{DE87E612-3DBB-48C0-B7E4-91460CCBC10B}"/>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4.8 </a:t>
            </a:r>
            <a:r>
              <a:rPr lang="zh-CN" altLang="en-US">
                <a:latin typeface="黑体" panose="02010609060101010101" pitchFamily="49" charset="-122"/>
                <a:ea typeface="黑体" panose="02010609060101010101" pitchFamily="49" charset="-122"/>
              </a:rPr>
              <a:t>贪心算法的理论基础</a:t>
            </a:r>
          </a:p>
        </p:txBody>
      </p:sp>
      <p:sp>
        <p:nvSpPr>
          <p:cNvPr id="59397" name="Rectangle 3">
            <a:extLst>
              <a:ext uri="{FF2B5EF4-FFF2-40B4-BE49-F238E27FC236}">
                <a16:creationId xmlns:a16="http://schemas.microsoft.com/office/drawing/2014/main" id="{CD645825-7333-408F-9A95-18184A5E84BF}"/>
              </a:ext>
            </a:extLst>
          </p:cNvPr>
          <p:cNvSpPr>
            <a:spLocks noGrp="1" noChangeArrowheads="1"/>
          </p:cNvSpPr>
          <p:nvPr>
            <p:ph type="body" idx="1"/>
          </p:nvPr>
        </p:nvSpPr>
        <p:spPr/>
        <p:txBody>
          <a:bodyPr/>
          <a:lstStyle/>
          <a:p>
            <a:pPr eaLnBrk="1" hangingPunct="1">
              <a:buFontTx/>
              <a:buNone/>
            </a:pPr>
            <a:r>
              <a:rPr lang="zh-CN" altLang="en-US" sz="2400">
                <a:solidFill>
                  <a:srgbClr val="000000"/>
                </a:solidFill>
                <a:ea typeface="楷体_GB2312" panose="02010609030101010101" pitchFamily="49" charset="-122"/>
                <a:cs typeface="Times New Roman" panose="02020603050405020304" pitchFamily="18" charset="0"/>
              </a:rPr>
              <a:t>		首先可将时间表调整为及时优先形式，然后再进一步调整及时任务的次序。</a:t>
            </a:r>
          </a:p>
          <a:p>
            <a:pPr eaLnBrk="1" hangingPunct="1">
              <a:buFontTx/>
              <a:buNone/>
            </a:pP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		</a:t>
            </a:r>
            <a:r>
              <a:rPr lang="zh-CN" altLang="en-US" sz="2400">
                <a:latin typeface="楷体_GB2312" panose="02010609030101010101" pitchFamily="49" charset="-122"/>
                <a:ea typeface="楷体_GB2312" panose="02010609030101010101" pitchFamily="49" charset="-122"/>
                <a:cs typeface="Times New Roman" panose="02020603050405020304" pitchFamily="18" charset="0"/>
              </a:rPr>
              <a:t>任务时间表问题</a:t>
            </a:r>
            <a:r>
              <a:rPr lang="zh-CN" altLang="en-US" sz="2400" b="1">
                <a:solidFill>
                  <a:schemeClr val="accent2"/>
                </a:solidFill>
                <a:latin typeface="楷体_GB2312" panose="02010609030101010101" pitchFamily="49" charset="-122"/>
                <a:ea typeface="楷体_GB2312" panose="02010609030101010101" pitchFamily="49" charset="-122"/>
                <a:cs typeface="Times New Roman" panose="02020603050405020304" pitchFamily="18" charset="0"/>
              </a:rPr>
              <a:t>等价于</a:t>
            </a:r>
            <a:r>
              <a:rPr lang="zh-CN" altLang="en-US" sz="2400">
                <a:latin typeface="楷体_GB2312" panose="02010609030101010101" pitchFamily="49" charset="-122"/>
                <a:ea typeface="楷体_GB2312" panose="02010609030101010101" pitchFamily="49" charset="-122"/>
                <a:cs typeface="Times New Roman" panose="02020603050405020304" pitchFamily="18" charset="0"/>
              </a:rPr>
              <a:t>确定最优时间表中</a:t>
            </a:r>
            <a:r>
              <a:rPr lang="zh-CN" altLang="en-US" sz="2400" b="1">
                <a:solidFill>
                  <a:schemeClr val="accent2"/>
                </a:solidFill>
                <a:latin typeface="楷体_GB2312" panose="02010609030101010101" pitchFamily="49" charset="-122"/>
                <a:ea typeface="楷体_GB2312" panose="02010609030101010101" pitchFamily="49" charset="-122"/>
                <a:cs typeface="Times New Roman" panose="02020603050405020304" pitchFamily="18" charset="0"/>
              </a:rPr>
              <a:t>及时任务子集</a:t>
            </a:r>
            <a:r>
              <a:rPr lang="en-US" altLang="zh-CN" sz="2400" b="1">
                <a:solidFill>
                  <a:schemeClr val="accent2"/>
                </a:solidFill>
                <a:latin typeface="楷体_GB2312" panose="02010609030101010101" pitchFamily="49" charset="-122"/>
                <a:ea typeface="楷体_GB2312" panose="02010609030101010101" pitchFamily="49" charset="-122"/>
                <a:cs typeface="Times New Roman" panose="02020603050405020304" pitchFamily="18" charset="0"/>
              </a:rPr>
              <a:t>A</a:t>
            </a:r>
            <a:r>
              <a:rPr lang="zh-CN" altLang="en-US" sz="2400">
                <a:latin typeface="楷体_GB2312" panose="02010609030101010101" pitchFamily="49" charset="-122"/>
                <a:ea typeface="楷体_GB2312" panose="02010609030101010101" pitchFamily="49" charset="-122"/>
                <a:cs typeface="Times New Roman" panose="02020603050405020304" pitchFamily="18" charset="0"/>
              </a:rPr>
              <a:t>的问题。一旦确定了及时任务子集</a:t>
            </a:r>
            <a:r>
              <a:rPr lang="en-US" altLang="zh-CN" sz="2400">
                <a:latin typeface="楷体_GB2312" panose="02010609030101010101" pitchFamily="49" charset="-122"/>
                <a:ea typeface="楷体_GB2312" panose="02010609030101010101" pitchFamily="49" charset="-122"/>
                <a:cs typeface="Times New Roman" panose="02020603050405020304" pitchFamily="18" charset="0"/>
              </a:rPr>
              <a:t>A</a:t>
            </a:r>
            <a:r>
              <a:rPr lang="zh-CN" altLang="en-US" sz="2400">
                <a:latin typeface="楷体_GB2312" panose="02010609030101010101" pitchFamily="49" charset="-122"/>
                <a:ea typeface="楷体_GB2312" panose="02010609030101010101" pitchFamily="49" charset="-122"/>
                <a:cs typeface="Times New Roman" panose="02020603050405020304" pitchFamily="18" charset="0"/>
              </a:rPr>
              <a:t>，将</a:t>
            </a:r>
            <a:r>
              <a:rPr lang="en-US" altLang="zh-CN" sz="2400">
                <a:latin typeface="楷体_GB2312" panose="02010609030101010101" pitchFamily="49" charset="-122"/>
                <a:ea typeface="楷体_GB2312" panose="02010609030101010101" pitchFamily="49" charset="-122"/>
                <a:cs typeface="Times New Roman" panose="02020603050405020304" pitchFamily="18" charset="0"/>
              </a:rPr>
              <a:t>A</a:t>
            </a:r>
            <a:r>
              <a:rPr lang="zh-CN" altLang="en-US" sz="2400">
                <a:latin typeface="楷体_GB2312" panose="02010609030101010101" pitchFamily="49" charset="-122"/>
                <a:ea typeface="楷体_GB2312" panose="02010609030101010101" pitchFamily="49" charset="-122"/>
                <a:cs typeface="Times New Roman" panose="02020603050405020304" pitchFamily="18" charset="0"/>
              </a:rPr>
              <a:t>中各任务依其截止时间的非减序列出，然后再以任意次序列出误时任务，即</a:t>
            </a:r>
            <a:r>
              <a:rPr lang="en-US" altLang="zh-CN" sz="2400">
                <a:latin typeface="楷体_GB2312" panose="02010609030101010101" pitchFamily="49" charset="-122"/>
                <a:ea typeface="楷体_GB2312" panose="02010609030101010101" pitchFamily="49" charset="-122"/>
                <a:cs typeface="Times New Roman" panose="02020603050405020304" pitchFamily="18" charset="0"/>
              </a:rPr>
              <a:t>S-A</a:t>
            </a:r>
            <a:r>
              <a:rPr lang="zh-CN" altLang="en-US" sz="2400">
                <a:latin typeface="楷体_GB2312" panose="02010609030101010101" pitchFamily="49" charset="-122"/>
                <a:ea typeface="楷体_GB2312" panose="02010609030101010101" pitchFamily="49" charset="-122"/>
                <a:cs typeface="Times New Roman" panose="02020603050405020304" pitchFamily="18" charset="0"/>
              </a:rPr>
              <a:t>中各任务，由此产生</a:t>
            </a:r>
            <a:r>
              <a:rPr lang="en-US" altLang="zh-CN" sz="2400">
                <a:latin typeface="楷体_GB2312" panose="02010609030101010101" pitchFamily="49" charset="-122"/>
                <a:ea typeface="楷体_GB2312" panose="02010609030101010101" pitchFamily="49" charset="-122"/>
                <a:cs typeface="Times New Roman" panose="02020603050405020304" pitchFamily="18" charset="0"/>
              </a:rPr>
              <a:t>S</a:t>
            </a:r>
            <a:r>
              <a:rPr lang="zh-CN" altLang="en-US" sz="2400">
                <a:latin typeface="楷体_GB2312" panose="02010609030101010101" pitchFamily="49" charset="-122"/>
                <a:ea typeface="楷体_GB2312" panose="02010609030101010101" pitchFamily="49" charset="-122"/>
                <a:cs typeface="Times New Roman" panose="02020603050405020304" pitchFamily="18" charset="0"/>
              </a:rPr>
              <a:t>的一个规范的最优时间表。</a:t>
            </a:r>
          </a:p>
          <a:p>
            <a:pPr eaLnBrk="1" hangingPunct="1">
              <a:buFontTx/>
              <a:buNone/>
            </a:pPr>
            <a:r>
              <a:rPr lang="zh-CN" altLang="en-US" sz="2400">
                <a:latin typeface="楷体_GB2312" panose="02010609030101010101" pitchFamily="49" charset="-122"/>
                <a:ea typeface="楷体_GB2312" panose="02010609030101010101" pitchFamily="49" charset="-122"/>
                <a:cs typeface="Times New Roman" panose="02020603050405020304" pitchFamily="18" charset="0"/>
              </a:rPr>
              <a:t>		对时间</a:t>
            </a:r>
            <a:r>
              <a:rPr lang="en-US" altLang="zh-CN" sz="2400">
                <a:latin typeface="楷体_GB2312" panose="02010609030101010101" pitchFamily="49" charset="-122"/>
                <a:ea typeface="楷体_GB2312" panose="02010609030101010101" pitchFamily="49" charset="-122"/>
                <a:cs typeface="Times New Roman" panose="02020603050405020304" pitchFamily="18" charset="0"/>
              </a:rPr>
              <a:t>t=1,2,</a:t>
            </a:r>
            <a:r>
              <a:rPr lang="en-US" altLang="zh-CN" sz="2400">
                <a:ea typeface="楷体_GB2312" panose="02010609030101010101" pitchFamily="49" charset="-122"/>
                <a:cs typeface="Times New Roman" panose="02020603050405020304" pitchFamily="18" charset="0"/>
              </a:rPr>
              <a:t>…</a:t>
            </a:r>
            <a:r>
              <a:rPr lang="en-US" altLang="zh-CN" sz="2400">
                <a:latin typeface="楷体_GB2312" panose="02010609030101010101" pitchFamily="49" charset="-122"/>
                <a:ea typeface="楷体_GB2312" panose="02010609030101010101" pitchFamily="49" charset="-122"/>
                <a:cs typeface="Times New Roman" panose="02020603050405020304" pitchFamily="18" charset="0"/>
              </a:rPr>
              <a:t>,n</a:t>
            </a:r>
            <a:r>
              <a:rPr lang="zh-CN" altLang="en-US" sz="2400">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2400" b="1">
                <a:solidFill>
                  <a:schemeClr val="accent2"/>
                </a:solidFill>
                <a:latin typeface="楷体_GB2312" panose="02010609030101010101" pitchFamily="49" charset="-122"/>
                <a:ea typeface="楷体_GB2312" panose="02010609030101010101" pitchFamily="49" charset="-122"/>
                <a:cs typeface="Times New Roman" panose="02020603050405020304" pitchFamily="18" charset="0"/>
              </a:rPr>
              <a:t>设</a:t>
            </a:r>
            <a:r>
              <a:rPr lang="zh-CN" altLang="en-US" sz="2400">
                <a:latin typeface="楷体_GB2312" panose="02010609030101010101" pitchFamily="49" charset="-122"/>
                <a:ea typeface="楷体_GB2312" panose="02010609030101010101" pitchFamily="49" charset="-122"/>
                <a:cs typeface="Times New Roman" panose="02020603050405020304" pitchFamily="18" charset="0"/>
              </a:rPr>
              <a:t>  </a:t>
            </a:r>
            <a:r>
              <a:rPr lang="en-US" altLang="zh-CN" sz="2400">
                <a:latin typeface="楷体_GB2312" panose="02010609030101010101" pitchFamily="49" charset="-122"/>
                <a:ea typeface="楷体_GB2312" panose="02010609030101010101" pitchFamily="49" charset="-122"/>
                <a:cs typeface="Times New Roman" panose="02020603050405020304" pitchFamily="18" charset="0"/>
              </a:rPr>
              <a:t>(A)</a:t>
            </a:r>
            <a:r>
              <a:rPr lang="zh-CN" altLang="en-US" sz="2400">
                <a:latin typeface="楷体_GB2312" panose="02010609030101010101" pitchFamily="49" charset="-122"/>
                <a:ea typeface="楷体_GB2312" panose="02010609030101010101" pitchFamily="49" charset="-122"/>
                <a:cs typeface="Times New Roman" panose="02020603050405020304" pitchFamily="18" charset="0"/>
              </a:rPr>
              <a:t>是任务子集</a:t>
            </a:r>
            <a:r>
              <a:rPr lang="en-US" altLang="zh-CN" sz="2400">
                <a:latin typeface="楷体_GB2312" panose="02010609030101010101" pitchFamily="49" charset="-122"/>
                <a:ea typeface="楷体_GB2312" panose="02010609030101010101" pitchFamily="49" charset="-122"/>
                <a:cs typeface="Times New Roman" panose="02020603050405020304" pitchFamily="18" charset="0"/>
              </a:rPr>
              <a:t>A</a:t>
            </a:r>
            <a:r>
              <a:rPr lang="zh-CN" altLang="en-US" sz="2400">
                <a:latin typeface="楷体_GB2312" panose="02010609030101010101" pitchFamily="49" charset="-122"/>
                <a:ea typeface="楷体_GB2312" panose="02010609030101010101" pitchFamily="49" charset="-122"/>
                <a:cs typeface="Times New Roman" panose="02020603050405020304" pitchFamily="18" charset="0"/>
              </a:rPr>
              <a:t>中所有截止时间是</a:t>
            </a:r>
            <a:r>
              <a:rPr lang="en-US" altLang="zh-CN" sz="2400">
                <a:latin typeface="楷体_GB2312" panose="02010609030101010101" pitchFamily="49" charset="-122"/>
                <a:ea typeface="楷体_GB2312" panose="02010609030101010101" pitchFamily="49" charset="-122"/>
                <a:cs typeface="Times New Roman" panose="02020603050405020304" pitchFamily="18" charset="0"/>
              </a:rPr>
              <a:t>t</a:t>
            </a:r>
            <a:r>
              <a:rPr lang="zh-CN" altLang="en-US" sz="2400">
                <a:latin typeface="楷体_GB2312" panose="02010609030101010101" pitchFamily="49" charset="-122"/>
                <a:ea typeface="楷体_GB2312" panose="02010609030101010101" pitchFamily="49" charset="-122"/>
                <a:cs typeface="Times New Roman" panose="02020603050405020304" pitchFamily="18" charset="0"/>
              </a:rPr>
              <a:t>或更早的任务数。考察任务子集</a:t>
            </a:r>
            <a:r>
              <a:rPr lang="en-US" altLang="zh-CN" sz="2400">
                <a:latin typeface="楷体_GB2312" panose="02010609030101010101" pitchFamily="49" charset="-122"/>
                <a:ea typeface="楷体_GB2312" panose="02010609030101010101" pitchFamily="49" charset="-122"/>
                <a:cs typeface="Times New Roman" panose="02020603050405020304" pitchFamily="18" charset="0"/>
              </a:rPr>
              <a:t>A</a:t>
            </a:r>
            <a:r>
              <a:rPr lang="zh-CN" altLang="en-US" sz="2400">
                <a:latin typeface="楷体_GB2312" panose="02010609030101010101" pitchFamily="49" charset="-122"/>
                <a:ea typeface="楷体_GB2312" panose="02010609030101010101" pitchFamily="49" charset="-122"/>
                <a:cs typeface="Times New Roman" panose="02020603050405020304" pitchFamily="18" charset="0"/>
              </a:rPr>
              <a:t>的独立性。</a:t>
            </a:r>
          </a:p>
          <a:p>
            <a:pPr eaLnBrk="1" hangingPunct="1">
              <a:buFontTx/>
              <a:buNone/>
            </a:pPr>
            <a:endParaRPr lang="zh-CN" altLang="en-US" sz="2400">
              <a:latin typeface="楷体_GB2312" panose="02010609030101010101" pitchFamily="49" charset="-122"/>
              <a:ea typeface="楷体_GB2312" panose="02010609030101010101" pitchFamily="49" charset="-122"/>
              <a:cs typeface="Times New Roman" panose="02020603050405020304" pitchFamily="18" charset="0"/>
            </a:endParaRPr>
          </a:p>
        </p:txBody>
      </p:sp>
      <p:sp>
        <p:nvSpPr>
          <p:cNvPr id="59398" name="Rectangle 4">
            <a:extLst>
              <a:ext uri="{FF2B5EF4-FFF2-40B4-BE49-F238E27FC236}">
                <a16:creationId xmlns:a16="http://schemas.microsoft.com/office/drawing/2014/main" id="{FB4BB7AC-D74D-43AE-BACF-253F7128A3D0}"/>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59394" name="Object 5">
            <a:extLst>
              <a:ext uri="{FF2B5EF4-FFF2-40B4-BE49-F238E27FC236}">
                <a16:creationId xmlns:a16="http://schemas.microsoft.com/office/drawing/2014/main" id="{F94D0C71-3205-4A68-B37B-4FE81DFEBA08}"/>
              </a:ext>
            </a:extLst>
          </p:cNvPr>
          <p:cNvGraphicFramePr>
            <a:graphicFrameLocks noChangeAspect="1"/>
          </p:cNvGraphicFramePr>
          <p:nvPr/>
        </p:nvGraphicFramePr>
        <p:xfrm>
          <a:off x="4716463" y="4683125"/>
          <a:ext cx="415925" cy="474663"/>
        </p:xfrm>
        <a:graphic>
          <a:graphicData uri="http://schemas.openxmlformats.org/presentationml/2006/ole">
            <mc:AlternateContent xmlns:mc="http://schemas.openxmlformats.org/markup-compatibility/2006">
              <mc:Choice xmlns:v="urn:schemas-microsoft-com:vml" Requires="v">
                <p:oleObj spid="_x0000_s59400" name="公式" r:id="rId3" imgW="203112" imgH="228501" progId="Equation.3">
                  <p:embed/>
                </p:oleObj>
              </mc:Choice>
              <mc:Fallback>
                <p:oleObj name="公式" r:id="rId3" imgW="203112" imgH="228501"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4683125"/>
                        <a:ext cx="415925"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08EDCA36-E47E-400A-B2EB-18418AB84D41}"/>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25C35744-1E58-4774-A192-EACF9A744620}" type="slidenum">
              <a:rPr lang="zh-CN" altLang="en-US">
                <a:solidFill>
                  <a:schemeClr val="tx1"/>
                </a:solidFill>
                <a:latin typeface="Times New Roman" panose="02020603050405020304" pitchFamily="18" charset="0"/>
                <a:ea typeface="宋体" panose="02010600030101010101" pitchFamily="2" charset="-122"/>
              </a:rPr>
              <a:pPr eaLnBrk="1" hangingPunct="1"/>
              <a:t>181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0420" name="Rectangle 2">
            <a:extLst>
              <a:ext uri="{FF2B5EF4-FFF2-40B4-BE49-F238E27FC236}">
                <a16:creationId xmlns:a16="http://schemas.microsoft.com/office/drawing/2014/main" id="{B3CE5E96-1CD8-4512-96DA-9A11C7DCC289}"/>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4.8 </a:t>
            </a:r>
            <a:r>
              <a:rPr lang="zh-CN" altLang="en-US">
                <a:latin typeface="黑体" panose="02010609060101010101" pitchFamily="49" charset="-122"/>
                <a:ea typeface="黑体" panose="02010609060101010101" pitchFamily="49" charset="-122"/>
              </a:rPr>
              <a:t>贪心算法的理论基础</a:t>
            </a:r>
          </a:p>
        </p:txBody>
      </p:sp>
      <p:sp>
        <p:nvSpPr>
          <p:cNvPr id="60421" name="Rectangle 3">
            <a:extLst>
              <a:ext uri="{FF2B5EF4-FFF2-40B4-BE49-F238E27FC236}">
                <a16:creationId xmlns:a16="http://schemas.microsoft.com/office/drawing/2014/main" id="{C4162589-7C14-4EE3-9384-3F43FDB970FF}"/>
              </a:ext>
            </a:extLst>
          </p:cNvPr>
          <p:cNvSpPr>
            <a:spLocks noGrp="1" noChangeArrowheads="1"/>
          </p:cNvSpPr>
          <p:nvPr>
            <p:ph type="body" idx="1"/>
          </p:nvPr>
        </p:nvSpPr>
        <p:spPr/>
        <p:txBody>
          <a:bodyPr/>
          <a:lstStyle/>
          <a:p>
            <a:pPr eaLnBrk="1" hangingPunct="1">
              <a:buFontTx/>
              <a:buNone/>
            </a:pPr>
            <a:r>
              <a:rPr lang="zh-CN" altLang="en-US" sz="2400" b="1">
                <a:latin typeface="楷体_GB2312" panose="02010609030101010101" pitchFamily="49" charset="-122"/>
                <a:ea typeface="楷体_GB2312" panose="02010609030101010101" pitchFamily="49" charset="-122"/>
              </a:rPr>
              <a:t>	</a:t>
            </a:r>
            <a:r>
              <a:rPr lang="zh-CN" altLang="en-US" sz="2400" b="1">
                <a:solidFill>
                  <a:schemeClr val="accent2"/>
                </a:solidFill>
                <a:latin typeface="楷体_GB2312" panose="02010609030101010101" pitchFamily="49" charset="-122"/>
                <a:ea typeface="楷体_GB2312" panose="02010609030101010101" pitchFamily="49" charset="-122"/>
              </a:rPr>
              <a:t>引理</a:t>
            </a:r>
            <a:r>
              <a:rPr lang="en-US" altLang="zh-CN" sz="2400" b="1">
                <a:solidFill>
                  <a:schemeClr val="accent2"/>
                </a:solidFill>
                <a:latin typeface="楷体_GB2312" panose="02010609030101010101" pitchFamily="49" charset="-122"/>
                <a:ea typeface="楷体_GB2312" panose="02010609030101010101" pitchFamily="49" charset="-122"/>
              </a:rPr>
              <a:t>4.6</a:t>
            </a:r>
            <a:r>
              <a:rPr lang="zh-CN" altLang="en-US" sz="2400" b="1">
                <a:solidFill>
                  <a:schemeClr val="accent2"/>
                </a:solidFill>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对于</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的任一任务子集</a:t>
            </a:r>
            <a:r>
              <a:rPr lang="en-US" altLang="zh-CN" sz="2400">
                <a:latin typeface="楷体_GB2312" panose="02010609030101010101" pitchFamily="49" charset="-122"/>
                <a:ea typeface="楷体_GB2312" panose="02010609030101010101" pitchFamily="49" charset="-122"/>
              </a:rPr>
              <a:t>A</a:t>
            </a:r>
            <a:r>
              <a:rPr lang="zh-CN" altLang="en-US" sz="2400">
                <a:latin typeface="楷体_GB2312" panose="02010609030101010101" pitchFamily="49" charset="-122"/>
                <a:ea typeface="楷体_GB2312" panose="02010609030101010101" pitchFamily="49" charset="-122"/>
              </a:rPr>
              <a:t>，下面的各命题是等价的。</a:t>
            </a:r>
          </a:p>
          <a:p>
            <a:pPr eaLnBrk="1" hangingPunct="1">
              <a:buFontTx/>
              <a:buNone/>
            </a:pPr>
            <a:r>
              <a:rPr lang="en-US" altLang="zh-CN" sz="2400">
                <a:latin typeface="楷体_GB2312" panose="02010609030101010101" pitchFamily="49" charset="-122"/>
                <a:ea typeface="楷体_GB2312" panose="02010609030101010101" pitchFamily="49" charset="-122"/>
              </a:rPr>
              <a:t>	(1) </a:t>
            </a:r>
            <a:r>
              <a:rPr lang="zh-CN" altLang="en-US" sz="2400">
                <a:latin typeface="楷体_GB2312" panose="02010609030101010101" pitchFamily="49" charset="-122"/>
                <a:ea typeface="楷体_GB2312" panose="02010609030101010101" pitchFamily="49" charset="-122"/>
              </a:rPr>
              <a:t>任务子集</a:t>
            </a:r>
            <a:r>
              <a:rPr lang="en-US" altLang="zh-CN" sz="2400">
                <a:latin typeface="楷体_GB2312" panose="02010609030101010101" pitchFamily="49" charset="-122"/>
                <a:ea typeface="楷体_GB2312" panose="02010609030101010101" pitchFamily="49" charset="-122"/>
              </a:rPr>
              <a:t>A</a:t>
            </a:r>
            <a:r>
              <a:rPr lang="zh-CN" altLang="en-US" sz="2400">
                <a:latin typeface="楷体_GB2312" panose="02010609030101010101" pitchFamily="49" charset="-122"/>
                <a:ea typeface="楷体_GB2312" panose="02010609030101010101" pitchFamily="49" charset="-122"/>
              </a:rPr>
              <a:t>是独立子集。</a:t>
            </a:r>
          </a:p>
          <a:p>
            <a:pPr eaLnBrk="1" hangingPunct="1">
              <a:buFontTx/>
              <a:buNone/>
            </a:pPr>
            <a:r>
              <a:rPr lang="en-US" altLang="zh-CN" sz="2400">
                <a:latin typeface="楷体_GB2312" panose="02010609030101010101" pitchFamily="49" charset="-122"/>
                <a:ea typeface="楷体_GB2312" panose="02010609030101010101" pitchFamily="49" charset="-122"/>
              </a:rPr>
              <a:t>	(2) </a:t>
            </a:r>
            <a:r>
              <a:rPr lang="zh-CN" altLang="en-US" sz="2400">
                <a:latin typeface="楷体_GB2312" panose="02010609030101010101" pitchFamily="49" charset="-122"/>
                <a:ea typeface="楷体_GB2312" panose="02010609030101010101" pitchFamily="49" charset="-122"/>
              </a:rPr>
              <a:t>对于</a:t>
            </a:r>
            <a:r>
              <a:rPr lang="en-US" altLang="zh-CN" sz="2400">
                <a:latin typeface="楷体_GB2312" panose="02010609030101010101" pitchFamily="49" charset="-122"/>
                <a:ea typeface="楷体_GB2312" panose="02010609030101010101" pitchFamily="49" charset="-122"/>
              </a:rPr>
              <a:t>t=1,2,</a:t>
            </a:r>
            <a:r>
              <a:rPr lang="en-US" altLang="zh-CN" sz="2400">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,n</a:t>
            </a:r>
            <a:r>
              <a:rPr lang="zh-CN" altLang="en-US" sz="2400">
                <a:latin typeface="楷体_GB2312" panose="02010609030101010101" pitchFamily="49" charset="-122"/>
                <a:ea typeface="楷体_GB2312" panose="02010609030101010101" pitchFamily="49" charset="-122"/>
              </a:rPr>
              <a:t>，  </a:t>
            </a:r>
            <a:r>
              <a:rPr lang="en-US" altLang="zh-CN" sz="2400">
                <a:latin typeface="楷体_GB2312" panose="02010609030101010101" pitchFamily="49" charset="-122"/>
                <a:ea typeface="楷体_GB2312" panose="02010609030101010101" pitchFamily="49" charset="-122"/>
              </a:rPr>
              <a:t>(A)≤t</a:t>
            </a:r>
            <a:r>
              <a:rPr lang="zh-CN" altLang="en-US" sz="2400">
                <a:latin typeface="楷体_GB2312" panose="02010609030101010101" pitchFamily="49" charset="-122"/>
                <a:ea typeface="楷体_GB2312" panose="02010609030101010101" pitchFamily="49" charset="-122"/>
              </a:rPr>
              <a:t>。</a:t>
            </a:r>
          </a:p>
          <a:p>
            <a:pPr eaLnBrk="1" hangingPunct="1">
              <a:buFontTx/>
              <a:buNone/>
            </a:pPr>
            <a:r>
              <a:rPr lang="en-US" altLang="zh-CN" sz="2400">
                <a:latin typeface="楷体_GB2312" panose="02010609030101010101" pitchFamily="49" charset="-122"/>
                <a:ea typeface="楷体_GB2312" panose="02010609030101010101" pitchFamily="49" charset="-122"/>
              </a:rPr>
              <a:t>	(3) </a:t>
            </a:r>
            <a:r>
              <a:rPr lang="zh-CN" altLang="en-US" sz="2400">
                <a:latin typeface="楷体_GB2312" panose="02010609030101010101" pitchFamily="49" charset="-122"/>
                <a:ea typeface="楷体_GB2312" panose="02010609030101010101" pitchFamily="49" charset="-122"/>
              </a:rPr>
              <a:t>若</a:t>
            </a:r>
            <a:r>
              <a:rPr lang="en-US" altLang="zh-CN" sz="2400">
                <a:latin typeface="楷体_GB2312" panose="02010609030101010101" pitchFamily="49" charset="-122"/>
                <a:ea typeface="楷体_GB2312" panose="02010609030101010101" pitchFamily="49" charset="-122"/>
              </a:rPr>
              <a:t>A</a:t>
            </a:r>
            <a:r>
              <a:rPr lang="zh-CN" altLang="en-US" sz="2400">
                <a:latin typeface="楷体_GB2312" panose="02010609030101010101" pitchFamily="49" charset="-122"/>
                <a:ea typeface="楷体_GB2312" panose="02010609030101010101" pitchFamily="49" charset="-122"/>
              </a:rPr>
              <a:t>中任务依其截止时间非减序排列，则</a:t>
            </a:r>
            <a:r>
              <a:rPr lang="en-US" altLang="zh-CN" sz="2400">
                <a:latin typeface="楷体_GB2312" panose="02010609030101010101" pitchFamily="49" charset="-122"/>
                <a:ea typeface="楷体_GB2312" panose="02010609030101010101" pitchFamily="49" charset="-122"/>
              </a:rPr>
              <a:t>A</a:t>
            </a:r>
            <a:r>
              <a:rPr lang="zh-CN" altLang="en-US" sz="2400">
                <a:latin typeface="楷体_GB2312" panose="02010609030101010101" pitchFamily="49" charset="-122"/>
                <a:ea typeface="楷体_GB2312" panose="02010609030101010101" pitchFamily="49" charset="-122"/>
              </a:rPr>
              <a:t>中所有任务都是及时的。</a:t>
            </a:r>
          </a:p>
          <a:p>
            <a:pPr eaLnBrk="1" hangingPunct="1">
              <a:buFontTx/>
              <a:buNone/>
            </a:pPr>
            <a:r>
              <a:rPr lang="zh-CN" altLang="en-US" sz="2400">
                <a:latin typeface="楷体_GB2312" panose="02010609030101010101" pitchFamily="49" charset="-122"/>
                <a:ea typeface="楷体_GB2312" panose="02010609030101010101" pitchFamily="49" charset="-122"/>
              </a:rPr>
              <a:t>		</a:t>
            </a:r>
            <a:r>
              <a:rPr lang="zh-CN" altLang="en-US" sz="2400" b="1">
                <a:solidFill>
                  <a:schemeClr val="accent2"/>
                </a:solidFill>
                <a:latin typeface="楷体_GB2312" panose="02010609030101010101" pitchFamily="49" charset="-122"/>
                <a:ea typeface="楷体_GB2312" panose="02010609030101010101" pitchFamily="49" charset="-122"/>
              </a:rPr>
              <a:t>任务时间表问题</a:t>
            </a:r>
            <a:r>
              <a:rPr lang="zh-CN" altLang="en-US" sz="2400">
                <a:latin typeface="楷体_GB2312" panose="02010609030101010101" pitchFamily="49" charset="-122"/>
                <a:ea typeface="楷体_GB2312" panose="02010609030101010101" pitchFamily="49" charset="-122"/>
              </a:rPr>
              <a:t>要求使总误时惩罚达到最小，这等价于使任务时间表中的及时任务的惩罚值之和达到最大。下面的</a:t>
            </a:r>
            <a:r>
              <a:rPr lang="zh-CN" altLang="en-US" sz="2400" b="1">
                <a:solidFill>
                  <a:schemeClr val="accent2"/>
                </a:solidFill>
                <a:latin typeface="楷体_GB2312" panose="02010609030101010101" pitchFamily="49" charset="-122"/>
                <a:ea typeface="楷体_GB2312" panose="02010609030101010101" pitchFamily="49" charset="-122"/>
              </a:rPr>
              <a:t>定理</a:t>
            </a:r>
            <a:r>
              <a:rPr lang="zh-CN" altLang="en-US" sz="2400">
                <a:latin typeface="楷体_GB2312" panose="02010609030101010101" pitchFamily="49" charset="-122"/>
                <a:ea typeface="楷体_GB2312" panose="02010609030101010101" pitchFamily="49" charset="-122"/>
              </a:rPr>
              <a:t>表明可用带权拟阵的贪心算法解任务时间表问题。</a:t>
            </a:r>
          </a:p>
        </p:txBody>
      </p:sp>
      <p:sp>
        <p:nvSpPr>
          <p:cNvPr id="60422" name="Rectangle 4">
            <a:extLst>
              <a:ext uri="{FF2B5EF4-FFF2-40B4-BE49-F238E27FC236}">
                <a16:creationId xmlns:a16="http://schemas.microsoft.com/office/drawing/2014/main" id="{851A48DE-6D2F-4F03-9035-C954D590B578}"/>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60418" name="Object 5">
            <a:extLst>
              <a:ext uri="{FF2B5EF4-FFF2-40B4-BE49-F238E27FC236}">
                <a16:creationId xmlns:a16="http://schemas.microsoft.com/office/drawing/2014/main" id="{E46B2588-D74E-4465-B88B-B409BB3DD58F}"/>
              </a:ext>
            </a:extLst>
          </p:cNvPr>
          <p:cNvGraphicFramePr>
            <a:graphicFrameLocks noChangeAspect="1"/>
          </p:cNvGraphicFramePr>
          <p:nvPr/>
        </p:nvGraphicFramePr>
        <p:xfrm>
          <a:off x="4094163" y="3213100"/>
          <a:ext cx="477837" cy="546100"/>
        </p:xfrm>
        <a:graphic>
          <a:graphicData uri="http://schemas.openxmlformats.org/presentationml/2006/ole">
            <mc:AlternateContent xmlns:mc="http://schemas.openxmlformats.org/markup-compatibility/2006">
              <mc:Choice xmlns:v="urn:schemas-microsoft-com:vml" Requires="v">
                <p:oleObj spid="_x0000_s60424" name="公式" r:id="rId3" imgW="203112" imgH="228501" progId="Equation.3">
                  <p:embed/>
                </p:oleObj>
              </mc:Choice>
              <mc:Fallback>
                <p:oleObj name="公式" r:id="rId3" imgW="203112" imgH="228501"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4163" y="3213100"/>
                        <a:ext cx="477837"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1CC09518-6CD8-41C7-8C9A-F1C155011EF3}"/>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D1536E82-6E66-4613-B3CC-389F3383A984}" type="slidenum">
              <a:rPr lang="zh-CN" altLang="en-US">
                <a:solidFill>
                  <a:schemeClr val="tx1"/>
                </a:solidFill>
                <a:latin typeface="Times New Roman" panose="02020603050405020304" pitchFamily="18" charset="0"/>
                <a:ea typeface="宋体" panose="02010600030101010101" pitchFamily="2" charset="-122"/>
              </a:rPr>
              <a:pPr eaLnBrk="1" hangingPunct="1"/>
              <a:t>182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1446" name="Rectangle 2">
            <a:extLst>
              <a:ext uri="{FF2B5EF4-FFF2-40B4-BE49-F238E27FC236}">
                <a16:creationId xmlns:a16="http://schemas.microsoft.com/office/drawing/2014/main" id="{C50904BB-8CC3-41AD-8F91-FEF506E6F440}"/>
              </a:ext>
            </a:extLst>
          </p:cNvPr>
          <p:cNvSpPr>
            <a:spLocks noGrp="1" noChangeArrowheads="1"/>
          </p:cNvSpPr>
          <p:nvPr>
            <p:ph type="title"/>
          </p:nvPr>
        </p:nvSpPr>
        <p:spPr>
          <a:xfrm>
            <a:off x="685800" y="404813"/>
            <a:ext cx="7772400" cy="1143000"/>
          </a:xfrm>
        </p:spPr>
        <p:txBody>
          <a:bodyPr/>
          <a:lstStyle/>
          <a:p>
            <a:pPr eaLnBrk="1" hangingPunct="1"/>
            <a:r>
              <a:rPr lang="en-US" altLang="zh-CN">
                <a:latin typeface="黑体" panose="02010609060101010101" pitchFamily="49" charset="-122"/>
                <a:ea typeface="黑体" panose="02010609060101010101" pitchFamily="49" charset="-122"/>
              </a:rPr>
              <a:t>4.8 </a:t>
            </a:r>
            <a:r>
              <a:rPr lang="zh-CN" altLang="en-US">
                <a:latin typeface="黑体" panose="02010609060101010101" pitchFamily="49" charset="-122"/>
                <a:ea typeface="黑体" panose="02010609060101010101" pitchFamily="49" charset="-122"/>
              </a:rPr>
              <a:t>贪心算法的理论基础</a:t>
            </a:r>
          </a:p>
        </p:txBody>
      </p:sp>
      <p:sp>
        <p:nvSpPr>
          <p:cNvPr id="61447" name="Rectangle 3">
            <a:extLst>
              <a:ext uri="{FF2B5EF4-FFF2-40B4-BE49-F238E27FC236}">
                <a16:creationId xmlns:a16="http://schemas.microsoft.com/office/drawing/2014/main" id="{29B0004A-37F3-4601-931B-78EEC15FBE68}"/>
              </a:ext>
            </a:extLst>
          </p:cNvPr>
          <p:cNvSpPr>
            <a:spLocks noGrp="1" noChangeArrowheads="1"/>
          </p:cNvSpPr>
          <p:nvPr>
            <p:ph type="body" idx="1"/>
          </p:nvPr>
        </p:nvSpPr>
        <p:spPr>
          <a:xfrm>
            <a:off x="323850" y="1771650"/>
            <a:ext cx="8135938" cy="4249738"/>
          </a:xfrm>
        </p:spPr>
        <p:txBody>
          <a:bodyPr/>
          <a:lstStyle/>
          <a:p>
            <a:pPr eaLnBrk="1" hangingPunct="1">
              <a:lnSpc>
                <a:spcPct val="90000"/>
              </a:lnSpc>
              <a:buFontTx/>
              <a:buNone/>
            </a:pPr>
            <a:r>
              <a:rPr lang="zh-CN" altLang="en-US" sz="2400" b="1">
                <a:solidFill>
                  <a:schemeClr val="accent2"/>
                </a:solidFill>
                <a:latin typeface="楷体_GB2312" panose="02010609030101010101" pitchFamily="49" charset="-122"/>
                <a:ea typeface="楷体_GB2312" panose="02010609030101010101" pitchFamily="49" charset="-122"/>
              </a:rPr>
              <a:t>		定理</a:t>
            </a:r>
            <a:r>
              <a:rPr lang="en-US" altLang="zh-CN" sz="2400" b="1">
                <a:solidFill>
                  <a:schemeClr val="accent2"/>
                </a:solidFill>
                <a:latin typeface="楷体_GB2312" panose="02010609030101010101" pitchFamily="49" charset="-122"/>
                <a:ea typeface="楷体_GB2312" panose="02010609030101010101" pitchFamily="49" charset="-122"/>
              </a:rPr>
              <a:t>4.7</a:t>
            </a:r>
            <a:r>
              <a:rPr lang="zh-CN" altLang="en-US" sz="2400" b="1">
                <a:solidFill>
                  <a:schemeClr val="accent2"/>
                </a:solidFill>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设</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是带有截止时间的单位时间任务集，</a:t>
            </a:r>
            <a:r>
              <a:rPr lang="en-US" altLang="zh-CN" sz="2400">
                <a:latin typeface="楷体_GB2312" panose="02010609030101010101" pitchFamily="49" charset="-122"/>
                <a:ea typeface="楷体_GB2312" panose="02010609030101010101" pitchFamily="49" charset="-122"/>
              </a:rPr>
              <a:t>I</a:t>
            </a:r>
            <a:r>
              <a:rPr lang="zh-CN" altLang="en-US" sz="2400">
                <a:latin typeface="楷体_GB2312" panose="02010609030101010101" pitchFamily="49" charset="-122"/>
                <a:ea typeface="楷体_GB2312" panose="02010609030101010101" pitchFamily="49" charset="-122"/>
              </a:rPr>
              <a:t>是</a:t>
            </a:r>
            <a:r>
              <a:rPr lang="en-US" altLang="zh-CN" sz="2400">
                <a:latin typeface="楷体_GB2312" panose="02010609030101010101" pitchFamily="49" charset="-122"/>
                <a:ea typeface="楷体_GB2312" panose="02010609030101010101" pitchFamily="49" charset="-122"/>
              </a:rPr>
              <a:t>S</a:t>
            </a:r>
            <a:r>
              <a:rPr lang="zh-CN" altLang="en-US" sz="2400">
                <a:latin typeface="楷体_GB2312" panose="02010609030101010101" pitchFamily="49" charset="-122"/>
                <a:ea typeface="楷体_GB2312" panose="02010609030101010101" pitchFamily="49" charset="-122"/>
              </a:rPr>
              <a:t>的所有独立任务子集构成的集合。则有序对</a:t>
            </a:r>
            <a:r>
              <a:rPr lang="en-US" altLang="zh-CN" sz="2400">
                <a:latin typeface="楷体_GB2312" panose="02010609030101010101" pitchFamily="49" charset="-122"/>
                <a:ea typeface="楷体_GB2312" panose="02010609030101010101" pitchFamily="49" charset="-122"/>
              </a:rPr>
              <a:t>(S,I)</a:t>
            </a:r>
            <a:r>
              <a:rPr lang="zh-CN" altLang="en-US" sz="2400">
                <a:latin typeface="楷体_GB2312" panose="02010609030101010101" pitchFamily="49" charset="-122"/>
                <a:ea typeface="楷体_GB2312" panose="02010609030101010101" pitchFamily="49" charset="-122"/>
              </a:rPr>
              <a:t>是拟阵。</a:t>
            </a:r>
          </a:p>
          <a:p>
            <a:pPr eaLnBrk="1" hangingPunct="1">
              <a:lnSpc>
                <a:spcPct val="90000"/>
              </a:lnSpc>
              <a:buFontTx/>
              <a:buNone/>
            </a:pPr>
            <a:r>
              <a:rPr lang="zh-CN" altLang="en-US" sz="2400">
                <a:latin typeface="楷体_GB2312" panose="02010609030101010101" pitchFamily="49" charset="-122"/>
                <a:ea typeface="楷体_GB2312" panose="02010609030101010101" pitchFamily="49" charset="-122"/>
              </a:rPr>
              <a:t>		由</a:t>
            </a:r>
            <a:r>
              <a:rPr lang="zh-CN" altLang="en-US" sz="2400" b="1">
                <a:solidFill>
                  <a:schemeClr val="accent2"/>
                </a:solidFill>
                <a:latin typeface="楷体_GB2312" panose="02010609030101010101" pitchFamily="49" charset="-122"/>
                <a:ea typeface="楷体_GB2312" panose="02010609030101010101" pitchFamily="49" charset="-122"/>
              </a:rPr>
              <a:t>定理</a:t>
            </a:r>
            <a:r>
              <a:rPr lang="en-US" altLang="zh-CN" sz="2400" b="1">
                <a:solidFill>
                  <a:schemeClr val="accent2"/>
                </a:solidFill>
                <a:latin typeface="楷体_GB2312" panose="02010609030101010101" pitchFamily="49" charset="-122"/>
                <a:ea typeface="楷体_GB2312" panose="02010609030101010101" pitchFamily="49" charset="-122"/>
              </a:rPr>
              <a:t>4.5</a:t>
            </a:r>
            <a:r>
              <a:rPr lang="zh-CN" altLang="en-US" sz="2400">
                <a:latin typeface="楷体_GB2312" panose="02010609030101010101" pitchFamily="49" charset="-122"/>
                <a:ea typeface="楷体_GB2312" panose="02010609030101010101" pitchFamily="49" charset="-122"/>
              </a:rPr>
              <a:t>可知，用带权拟阵的贪心算法可以求得最大权</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惩罚</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独立任务子集</a:t>
            </a:r>
            <a:r>
              <a:rPr lang="en-US" altLang="zh-CN" sz="2400">
                <a:latin typeface="楷体_GB2312" panose="02010609030101010101" pitchFamily="49" charset="-122"/>
                <a:ea typeface="楷体_GB2312" panose="02010609030101010101" pitchFamily="49" charset="-122"/>
              </a:rPr>
              <a:t>A</a:t>
            </a:r>
            <a:r>
              <a:rPr lang="zh-CN" altLang="en-US" sz="2400">
                <a:latin typeface="楷体_GB2312" panose="02010609030101010101" pitchFamily="49" charset="-122"/>
                <a:ea typeface="楷体_GB2312" panose="02010609030101010101" pitchFamily="49" charset="-122"/>
              </a:rPr>
              <a:t>，以</a:t>
            </a:r>
            <a:r>
              <a:rPr lang="en-US" altLang="zh-CN" sz="2400">
                <a:latin typeface="楷体_GB2312" panose="02010609030101010101" pitchFamily="49" charset="-122"/>
                <a:ea typeface="楷体_GB2312" panose="02010609030101010101" pitchFamily="49" charset="-122"/>
              </a:rPr>
              <a:t>A</a:t>
            </a:r>
            <a:r>
              <a:rPr lang="zh-CN" altLang="en-US" sz="2400">
                <a:latin typeface="楷体_GB2312" panose="02010609030101010101" pitchFamily="49" charset="-122"/>
                <a:ea typeface="楷体_GB2312" panose="02010609030101010101" pitchFamily="49" charset="-122"/>
              </a:rPr>
              <a:t>作为最优时间表中的及时任务子集，容易构造最优时间表。</a:t>
            </a:r>
          </a:p>
          <a:p>
            <a:pPr eaLnBrk="1" hangingPunct="1">
              <a:lnSpc>
                <a:spcPct val="90000"/>
              </a:lnSpc>
              <a:buFontTx/>
              <a:buNone/>
            </a:pPr>
            <a:r>
              <a:rPr lang="zh-CN" altLang="en-US" sz="2400">
                <a:latin typeface="楷体_GB2312" panose="02010609030101010101" pitchFamily="49" charset="-122"/>
                <a:ea typeface="楷体_GB2312" panose="02010609030101010101" pitchFamily="49" charset="-122"/>
              </a:rPr>
              <a:t>		任务时间表问题的贪心算法的</a:t>
            </a:r>
            <a:r>
              <a:rPr lang="zh-CN" altLang="en-US" sz="2400" b="1">
                <a:solidFill>
                  <a:schemeClr val="accent2"/>
                </a:solidFill>
                <a:latin typeface="楷体_GB2312" panose="02010609030101010101" pitchFamily="49" charset="-122"/>
                <a:ea typeface="楷体_GB2312" panose="02010609030101010101" pitchFamily="49" charset="-122"/>
              </a:rPr>
              <a:t>计算时间复杂性</a:t>
            </a:r>
            <a:r>
              <a:rPr lang="zh-CN" altLang="en-US" sz="2400">
                <a:latin typeface="楷体_GB2312" panose="02010609030101010101" pitchFamily="49" charset="-122"/>
                <a:ea typeface="楷体_GB2312" panose="02010609030101010101" pitchFamily="49" charset="-122"/>
              </a:rPr>
              <a:t>是            。其中</a:t>
            </a:r>
            <a:r>
              <a:rPr lang="en-US" altLang="zh-CN" sz="2400">
                <a:latin typeface="楷体_GB2312" panose="02010609030101010101" pitchFamily="49" charset="-122"/>
                <a:ea typeface="楷体_GB2312" panose="02010609030101010101" pitchFamily="49" charset="-122"/>
              </a:rPr>
              <a:t>f(n)</a:t>
            </a:r>
            <a:r>
              <a:rPr lang="zh-CN" altLang="en-US" sz="2400">
                <a:latin typeface="楷体_GB2312" panose="02010609030101010101" pitchFamily="49" charset="-122"/>
                <a:ea typeface="楷体_GB2312" panose="02010609030101010101" pitchFamily="49" charset="-122"/>
              </a:rPr>
              <a:t>是用于检测任务子集</a:t>
            </a:r>
            <a:r>
              <a:rPr lang="en-US" altLang="zh-CN" sz="2400">
                <a:latin typeface="楷体_GB2312" panose="02010609030101010101" pitchFamily="49" charset="-122"/>
                <a:ea typeface="楷体_GB2312" panose="02010609030101010101" pitchFamily="49" charset="-122"/>
              </a:rPr>
              <a:t>A</a:t>
            </a:r>
            <a:r>
              <a:rPr lang="zh-CN" altLang="en-US" sz="2400">
                <a:latin typeface="楷体_GB2312" panose="02010609030101010101" pitchFamily="49" charset="-122"/>
                <a:ea typeface="楷体_GB2312" panose="02010609030101010101" pitchFamily="49" charset="-122"/>
              </a:rPr>
              <a:t>的独立性所需的时间。用引理</a:t>
            </a:r>
            <a:r>
              <a:rPr lang="en-US" altLang="zh-CN" sz="2400">
                <a:latin typeface="楷体_GB2312" panose="02010609030101010101" pitchFamily="49" charset="-122"/>
                <a:ea typeface="楷体_GB2312" panose="02010609030101010101" pitchFamily="49" charset="-122"/>
              </a:rPr>
              <a:t>4.6</a:t>
            </a:r>
            <a:r>
              <a:rPr lang="zh-CN" altLang="en-US" sz="2400">
                <a:latin typeface="楷体_GB2312" panose="02010609030101010101" pitchFamily="49" charset="-122"/>
                <a:ea typeface="楷体_GB2312" panose="02010609030101010101" pitchFamily="49" charset="-122"/>
              </a:rPr>
              <a:t>中性质</a:t>
            </a:r>
            <a:r>
              <a:rPr lang="en-US" altLang="zh-CN" sz="2400">
                <a:latin typeface="楷体_GB2312" panose="02010609030101010101" pitchFamily="49" charset="-122"/>
                <a:ea typeface="楷体_GB2312" panose="02010609030101010101" pitchFamily="49" charset="-122"/>
              </a:rPr>
              <a:t>(2)</a:t>
            </a:r>
            <a:r>
              <a:rPr lang="zh-CN" altLang="en-US" sz="2400">
                <a:latin typeface="楷体_GB2312" panose="02010609030101010101" pitchFamily="49" charset="-122"/>
                <a:ea typeface="楷体_GB2312" panose="02010609030101010101" pitchFamily="49" charset="-122"/>
              </a:rPr>
              <a:t>容易设计一个                    时间算法来检测任务子集的独立性。因此，整个算法的</a:t>
            </a:r>
            <a:r>
              <a:rPr lang="zh-CN" altLang="en-US" sz="2400" b="1">
                <a:solidFill>
                  <a:schemeClr val="accent2"/>
                </a:solidFill>
                <a:latin typeface="楷体_GB2312" panose="02010609030101010101" pitchFamily="49" charset="-122"/>
                <a:ea typeface="楷体_GB2312" panose="02010609030101010101" pitchFamily="49" charset="-122"/>
              </a:rPr>
              <a:t>计算时间</a:t>
            </a:r>
            <a:r>
              <a:rPr lang="zh-CN" altLang="en-US" sz="2400">
                <a:latin typeface="楷体_GB2312" panose="02010609030101010101" pitchFamily="49" charset="-122"/>
                <a:ea typeface="楷体_GB2312" panose="02010609030101010101" pitchFamily="49" charset="-122"/>
              </a:rPr>
              <a:t>为     。具体算法</a:t>
            </a:r>
            <a:r>
              <a:rPr lang="en-US" altLang="zh-CN" sz="2400" b="1">
                <a:latin typeface="楷体_GB2312" panose="02010609030101010101" pitchFamily="49" charset="-122"/>
                <a:ea typeface="楷体_GB2312" panose="02010609030101010101" pitchFamily="49" charset="-122"/>
              </a:rPr>
              <a:t>greedyJob</a:t>
            </a:r>
            <a:r>
              <a:rPr lang="zh-CN" altLang="en-US" sz="2400">
                <a:latin typeface="楷体_GB2312" panose="02010609030101010101" pitchFamily="49" charset="-122"/>
                <a:ea typeface="楷体_GB2312" panose="02010609030101010101" pitchFamily="49" charset="-122"/>
              </a:rPr>
              <a:t>可描述如</a:t>
            </a:r>
            <a:r>
              <a:rPr lang="en-US" altLang="zh-CN" sz="2400">
                <a:latin typeface="楷体_GB2312" panose="02010609030101010101" pitchFamily="49" charset="-122"/>
                <a:ea typeface="楷体_GB2312" panose="02010609030101010101" pitchFamily="49" charset="-122"/>
              </a:rPr>
              <a:t>P130</a:t>
            </a:r>
            <a:r>
              <a:rPr lang="zh-CN" altLang="en-US" sz="2400">
                <a:latin typeface="楷体_GB2312" panose="02010609030101010101" pitchFamily="49" charset="-122"/>
                <a:ea typeface="楷体_GB2312" panose="02010609030101010101" pitchFamily="49" charset="-122"/>
              </a:rPr>
              <a:t>。</a:t>
            </a:r>
          </a:p>
        </p:txBody>
      </p:sp>
      <p:sp>
        <p:nvSpPr>
          <p:cNvPr id="61448" name="Rectangle 4">
            <a:extLst>
              <a:ext uri="{FF2B5EF4-FFF2-40B4-BE49-F238E27FC236}">
                <a16:creationId xmlns:a16="http://schemas.microsoft.com/office/drawing/2014/main" id="{860E6F80-AE68-4749-BB7E-D3F4D93C61D8}"/>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61442" name="Object 5">
            <a:extLst>
              <a:ext uri="{FF2B5EF4-FFF2-40B4-BE49-F238E27FC236}">
                <a16:creationId xmlns:a16="http://schemas.microsoft.com/office/drawing/2014/main" id="{0F25AA8F-4C38-4790-8515-FE181DCE34C7}"/>
              </a:ext>
            </a:extLst>
          </p:cNvPr>
          <p:cNvGraphicFramePr>
            <a:graphicFrameLocks noChangeAspect="1"/>
          </p:cNvGraphicFramePr>
          <p:nvPr/>
        </p:nvGraphicFramePr>
        <p:xfrm>
          <a:off x="2339975" y="5229225"/>
          <a:ext cx="719138" cy="392113"/>
        </p:xfrm>
        <a:graphic>
          <a:graphicData uri="http://schemas.openxmlformats.org/presentationml/2006/ole">
            <mc:AlternateContent xmlns:mc="http://schemas.openxmlformats.org/markup-compatibility/2006">
              <mc:Choice xmlns:v="urn:schemas-microsoft-com:vml" Requires="v">
                <p:oleObj spid="_x0000_s61454" name="公式" r:id="rId3" imgW="419100" imgH="228600" progId="Equation.3">
                  <p:embed/>
                </p:oleObj>
              </mc:Choice>
              <mc:Fallback>
                <p:oleObj name="公式" r:id="rId3" imgW="4191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5229225"/>
                        <a:ext cx="719138"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9" name="Rectangle 6">
            <a:extLst>
              <a:ext uri="{FF2B5EF4-FFF2-40B4-BE49-F238E27FC236}">
                <a16:creationId xmlns:a16="http://schemas.microsoft.com/office/drawing/2014/main" id="{655675F9-B69C-4DE2-B155-15951503A498}"/>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61443" name="Object 7">
            <a:extLst>
              <a:ext uri="{FF2B5EF4-FFF2-40B4-BE49-F238E27FC236}">
                <a16:creationId xmlns:a16="http://schemas.microsoft.com/office/drawing/2014/main" id="{DF4298F3-5A9C-4770-A544-738EEB6BE3F7}"/>
              </a:ext>
            </a:extLst>
          </p:cNvPr>
          <p:cNvGraphicFramePr>
            <a:graphicFrameLocks noChangeAspect="1"/>
          </p:cNvGraphicFramePr>
          <p:nvPr/>
        </p:nvGraphicFramePr>
        <p:xfrm>
          <a:off x="7451725" y="4605338"/>
          <a:ext cx="576263" cy="336550"/>
        </p:xfrm>
        <a:graphic>
          <a:graphicData uri="http://schemas.openxmlformats.org/presentationml/2006/ole">
            <mc:AlternateContent xmlns:mc="http://schemas.openxmlformats.org/markup-compatibility/2006">
              <mc:Choice xmlns:v="urn:schemas-microsoft-com:vml" Requires="v">
                <p:oleObj spid="_x0000_s61455" name="公式" r:id="rId5" imgW="342751" imgH="203112" progId="Equation.3">
                  <p:embed/>
                </p:oleObj>
              </mc:Choice>
              <mc:Fallback>
                <p:oleObj name="公式" r:id="rId5" imgW="342751" imgH="203112"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1725" y="4605338"/>
                        <a:ext cx="576263"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50" name="Rectangle 8">
            <a:extLst>
              <a:ext uri="{FF2B5EF4-FFF2-40B4-BE49-F238E27FC236}">
                <a16:creationId xmlns:a16="http://schemas.microsoft.com/office/drawing/2014/main" id="{DF3A366E-AF46-4426-B366-7A2C698238E6}"/>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61444" name="Object 9">
            <a:extLst>
              <a:ext uri="{FF2B5EF4-FFF2-40B4-BE49-F238E27FC236}">
                <a16:creationId xmlns:a16="http://schemas.microsoft.com/office/drawing/2014/main" id="{849120E2-3BEB-41C4-B8FD-25FFF5CEE6E3}"/>
              </a:ext>
            </a:extLst>
          </p:cNvPr>
          <p:cNvGraphicFramePr>
            <a:graphicFrameLocks noChangeAspect="1"/>
          </p:cNvGraphicFramePr>
          <p:nvPr/>
        </p:nvGraphicFramePr>
        <p:xfrm>
          <a:off x="971550" y="4292600"/>
          <a:ext cx="1944688" cy="339725"/>
        </p:xfrm>
        <a:graphic>
          <a:graphicData uri="http://schemas.openxmlformats.org/presentationml/2006/ole">
            <mc:AlternateContent xmlns:mc="http://schemas.openxmlformats.org/markup-compatibility/2006">
              <mc:Choice xmlns:v="urn:schemas-microsoft-com:vml" Requires="v">
                <p:oleObj spid="_x0000_s61456" name="公式" r:id="rId7" imgW="1143000" imgH="203200" progId="Equation.3">
                  <p:embed/>
                </p:oleObj>
              </mc:Choice>
              <mc:Fallback>
                <p:oleObj name="公式" r:id="rId7" imgW="1143000" imgH="2032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4292600"/>
                        <a:ext cx="1944688"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332ACDE1-EA23-4745-89F3-AA165DDD10A5}"/>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E2232089-60B4-40C9-B566-143374D017C6}" type="slidenum">
              <a:rPr lang="zh-CN" altLang="en-US">
                <a:solidFill>
                  <a:schemeClr val="tx1"/>
                </a:solidFill>
                <a:latin typeface="Times New Roman" panose="02020603050405020304" pitchFamily="18" charset="0"/>
                <a:ea typeface="宋体" panose="02010600030101010101" pitchFamily="2" charset="-122"/>
              </a:rPr>
              <a:pPr eaLnBrk="1" hangingPunct="1"/>
              <a:t>183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2468" name="Rectangle 2">
            <a:extLst>
              <a:ext uri="{FF2B5EF4-FFF2-40B4-BE49-F238E27FC236}">
                <a16:creationId xmlns:a16="http://schemas.microsoft.com/office/drawing/2014/main" id="{0EC0DCA4-9E04-42CA-A73D-7F07474C71DA}"/>
              </a:ext>
            </a:extLst>
          </p:cNvPr>
          <p:cNvSpPr>
            <a:spLocks noGrp="1" noChangeArrowheads="1"/>
          </p:cNvSpPr>
          <p:nvPr>
            <p:ph type="title"/>
          </p:nvPr>
        </p:nvSpPr>
        <p:spPr>
          <a:xfrm>
            <a:off x="685800" y="762000"/>
            <a:ext cx="7772400" cy="1143000"/>
          </a:xfrm>
        </p:spPr>
        <p:txBody>
          <a:bodyPr/>
          <a:lstStyle/>
          <a:p>
            <a:pPr eaLnBrk="1" hangingPunct="1"/>
            <a:r>
              <a:rPr lang="en-US" altLang="zh-CN">
                <a:latin typeface="黑体" panose="02010609060101010101" pitchFamily="49" charset="-122"/>
                <a:ea typeface="黑体" panose="02010609060101010101" pitchFamily="49" charset="-122"/>
              </a:rPr>
              <a:t>4.8 </a:t>
            </a:r>
            <a:r>
              <a:rPr lang="zh-CN" altLang="en-US">
                <a:latin typeface="黑体" panose="02010609060101010101" pitchFamily="49" charset="-122"/>
                <a:ea typeface="黑体" panose="02010609060101010101" pitchFamily="49" charset="-122"/>
              </a:rPr>
              <a:t>贪心算法的理论基础</a:t>
            </a:r>
          </a:p>
        </p:txBody>
      </p:sp>
      <p:sp>
        <p:nvSpPr>
          <p:cNvPr id="62469" name="Rectangle 3">
            <a:extLst>
              <a:ext uri="{FF2B5EF4-FFF2-40B4-BE49-F238E27FC236}">
                <a16:creationId xmlns:a16="http://schemas.microsoft.com/office/drawing/2014/main" id="{8C7648B5-5408-4C38-A995-73428C9D51A0}"/>
              </a:ext>
            </a:extLst>
          </p:cNvPr>
          <p:cNvSpPr>
            <a:spLocks noGrp="1" noChangeArrowheads="1"/>
          </p:cNvSpPr>
          <p:nvPr>
            <p:ph type="body" idx="1"/>
          </p:nvPr>
        </p:nvSpPr>
        <p:spPr>
          <a:xfrm>
            <a:off x="685800" y="2286000"/>
            <a:ext cx="7772400" cy="4114800"/>
          </a:xfrm>
        </p:spPr>
        <p:txBody>
          <a:bodyPr/>
          <a:lstStyle/>
          <a:p>
            <a:pPr eaLnBrk="1" hangingPunct="1">
              <a:buFontTx/>
              <a:buNone/>
            </a:pPr>
            <a:r>
              <a:rPr lang="zh-CN" altLang="en-US" sz="2400">
                <a:latin typeface="楷体_GB2312" panose="02010609030101010101" pitchFamily="49" charset="-122"/>
                <a:ea typeface="楷体_GB2312" panose="02010609030101010101" pitchFamily="49" charset="-122"/>
              </a:rPr>
              <a:t>		用抽象数据类型并查集</a:t>
            </a:r>
            <a:r>
              <a:rPr lang="en-US" altLang="zh-CN" sz="2400" b="1">
                <a:latin typeface="楷体_GB2312" panose="02010609030101010101" pitchFamily="49" charset="-122"/>
                <a:ea typeface="楷体_GB2312" panose="02010609030101010101" pitchFamily="49" charset="-122"/>
              </a:rPr>
              <a:t>UnionFind</a:t>
            </a:r>
            <a:r>
              <a:rPr lang="zh-CN" altLang="en-US" sz="2400">
                <a:latin typeface="楷体_GB2312" panose="02010609030101010101" pitchFamily="49" charset="-122"/>
                <a:ea typeface="楷体_GB2312" panose="02010609030101010101" pitchFamily="49" charset="-122"/>
              </a:rPr>
              <a:t>可对上述算法作进一步改进。如果不计预处理的时间，改进后的算法</a:t>
            </a:r>
            <a:r>
              <a:rPr lang="en-US" altLang="zh-CN" sz="2400" b="1">
                <a:latin typeface="楷体_GB2312" panose="02010609030101010101" pitchFamily="49" charset="-122"/>
                <a:ea typeface="楷体_GB2312" panose="02010609030101010101" pitchFamily="49" charset="-122"/>
              </a:rPr>
              <a:t>fasterJob</a:t>
            </a:r>
            <a:r>
              <a:rPr lang="zh-CN" altLang="en-US" sz="2400">
                <a:latin typeface="楷体_GB2312" panose="02010609030101010101" pitchFamily="49" charset="-122"/>
                <a:ea typeface="楷体_GB2312" panose="02010609030101010101" pitchFamily="49" charset="-122"/>
              </a:rPr>
              <a:t>所需的</a:t>
            </a:r>
            <a:r>
              <a:rPr lang="zh-CN" altLang="en-US" sz="2400" b="1">
                <a:solidFill>
                  <a:schemeClr val="accent2"/>
                </a:solidFill>
                <a:latin typeface="楷体_GB2312" panose="02010609030101010101" pitchFamily="49" charset="-122"/>
                <a:ea typeface="楷体_GB2312" panose="02010609030101010101" pitchFamily="49" charset="-122"/>
              </a:rPr>
              <a:t>计算时间</a:t>
            </a:r>
            <a:r>
              <a:rPr lang="zh-CN" altLang="en-US" sz="2400">
                <a:latin typeface="楷体_GB2312" panose="02010609030101010101" pitchFamily="49" charset="-122"/>
                <a:ea typeface="楷体_GB2312" panose="02010609030101010101" pitchFamily="49" charset="-122"/>
              </a:rPr>
              <a:t>为         。</a:t>
            </a:r>
            <a:r>
              <a:rPr lang="zh-CN" altLang="en-US"/>
              <a:t> </a:t>
            </a:r>
          </a:p>
        </p:txBody>
      </p:sp>
      <p:sp>
        <p:nvSpPr>
          <p:cNvPr id="62470" name="Rectangle 4">
            <a:extLst>
              <a:ext uri="{FF2B5EF4-FFF2-40B4-BE49-F238E27FC236}">
                <a16:creationId xmlns:a16="http://schemas.microsoft.com/office/drawing/2014/main" id="{AB5951F8-3D6C-4848-9E2E-AB6DA25629F0}"/>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62466" name="Object 5">
            <a:extLst>
              <a:ext uri="{FF2B5EF4-FFF2-40B4-BE49-F238E27FC236}">
                <a16:creationId xmlns:a16="http://schemas.microsoft.com/office/drawing/2014/main" id="{966D7549-ACF6-4D60-8E91-8AB86327F1C9}"/>
              </a:ext>
            </a:extLst>
          </p:cNvPr>
          <p:cNvGraphicFramePr>
            <a:graphicFrameLocks noChangeAspect="1"/>
          </p:cNvGraphicFramePr>
          <p:nvPr/>
        </p:nvGraphicFramePr>
        <p:xfrm>
          <a:off x="5029200" y="3200400"/>
          <a:ext cx="1152525" cy="368300"/>
        </p:xfrm>
        <a:graphic>
          <a:graphicData uri="http://schemas.openxmlformats.org/presentationml/2006/ole">
            <mc:AlternateContent xmlns:mc="http://schemas.openxmlformats.org/markup-compatibility/2006">
              <mc:Choice xmlns:v="urn:schemas-microsoft-com:vml" Requires="v">
                <p:oleObj spid="_x0000_s62472" name="公式" r:id="rId3" imgW="711200" imgH="228600" progId="Equation.3">
                  <p:embed/>
                </p:oleObj>
              </mc:Choice>
              <mc:Fallback>
                <p:oleObj name="公式" r:id="rId3" imgW="7112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3200400"/>
                        <a:ext cx="1152525"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a:extLst>
              <a:ext uri="{FF2B5EF4-FFF2-40B4-BE49-F238E27FC236}">
                <a16:creationId xmlns:a16="http://schemas.microsoft.com/office/drawing/2014/main" id="{DF7C07D2-0E07-4EBC-B271-157C54167FE7}"/>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FAC027CC-51A5-403F-8C54-7A2EA5E64B0E}" type="slidenum">
              <a:rPr lang="zh-CN" altLang="en-US">
                <a:solidFill>
                  <a:schemeClr val="tx1"/>
                </a:solidFill>
                <a:latin typeface="Times New Roman" panose="02020603050405020304" pitchFamily="18" charset="0"/>
                <a:ea typeface="宋体" panose="02010600030101010101" pitchFamily="2" charset="-122"/>
              </a:rPr>
              <a:pPr eaLnBrk="1" hangingPunct="1"/>
              <a:t>184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79234" name="Rectangle 2">
            <a:extLst>
              <a:ext uri="{FF2B5EF4-FFF2-40B4-BE49-F238E27FC236}">
                <a16:creationId xmlns:a16="http://schemas.microsoft.com/office/drawing/2014/main" id="{13EEB174-D4DB-4A59-BEF1-781DC1453B8E}"/>
              </a:ext>
            </a:extLst>
          </p:cNvPr>
          <p:cNvSpPr>
            <a:spLocks noGrp="1" noChangeArrowheads="1"/>
          </p:cNvSpPr>
          <p:nvPr>
            <p:ph type="ctrTitle"/>
          </p:nvPr>
        </p:nvSpPr>
        <p:spPr>
          <a:xfrm>
            <a:off x="684213" y="1916113"/>
            <a:ext cx="8064500" cy="1081087"/>
          </a:xfrm>
        </p:spPr>
        <p:txBody>
          <a:bodyPr/>
          <a:lstStyle/>
          <a:p>
            <a:pPr eaLnBrk="1" hangingPunct="1">
              <a:defRPr/>
            </a:pPr>
            <a:r>
              <a:rPr lang="zh-CN" altLang="en-US" sz="6000">
                <a:solidFill>
                  <a:srgbClr val="800000"/>
                </a:solidFill>
                <a:effectLst>
                  <a:outerShdw blurRad="38100" dist="38100" dir="2700000" algn="tl">
                    <a:srgbClr val="C0C0C0"/>
                  </a:outerShdw>
                </a:effectLst>
                <a:ea typeface="黑体" pitchFamily="2" charset="-122"/>
              </a:rPr>
              <a:t>第</a:t>
            </a:r>
            <a:r>
              <a:rPr lang="en-US" altLang="zh-CN" sz="6000">
                <a:solidFill>
                  <a:srgbClr val="800000"/>
                </a:solidFill>
                <a:effectLst>
                  <a:outerShdw blurRad="38100" dist="38100" dir="2700000" algn="tl">
                    <a:srgbClr val="C0C0C0"/>
                  </a:outerShdw>
                </a:effectLst>
                <a:ea typeface="黑体" pitchFamily="2" charset="-122"/>
              </a:rPr>
              <a:t>5</a:t>
            </a:r>
            <a:r>
              <a:rPr lang="zh-CN" altLang="en-US" sz="6000">
                <a:solidFill>
                  <a:srgbClr val="800000"/>
                </a:solidFill>
                <a:effectLst>
                  <a:outerShdw blurRad="38100" dist="38100" dir="2700000" algn="tl">
                    <a:srgbClr val="C0C0C0"/>
                  </a:outerShdw>
                </a:effectLst>
                <a:ea typeface="黑体" pitchFamily="2" charset="-122"/>
              </a:rPr>
              <a:t>章  回溯法</a:t>
            </a:r>
          </a:p>
        </p:txBody>
      </p:sp>
    </p:spTree>
  </p:cSld>
  <p:clrMapOvr>
    <a:masterClrMapping/>
  </p:clrMapOvr>
  <p:transition>
    <p:random/>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9D900289-54C6-4F4E-96D8-EEFA20657061}"/>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08D6E8C5-D307-4CFC-9B22-53E2AE99589E}" type="slidenum">
              <a:rPr lang="zh-CN" altLang="en-US">
                <a:solidFill>
                  <a:schemeClr val="tx1"/>
                </a:solidFill>
                <a:latin typeface="Times New Roman" panose="02020603050405020304" pitchFamily="18" charset="0"/>
                <a:ea typeface="宋体" panose="02010600030101010101" pitchFamily="2" charset="-122"/>
              </a:rPr>
              <a:pPr eaLnBrk="1" hangingPunct="1"/>
              <a:t>185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81282" name="Rectangle 2">
            <a:extLst>
              <a:ext uri="{FF2B5EF4-FFF2-40B4-BE49-F238E27FC236}">
                <a16:creationId xmlns:a16="http://schemas.microsoft.com/office/drawing/2014/main" id="{DEF2DEC8-6978-4D74-B1EF-047761227E32}"/>
              </a:ext>
            </a:extLst>
          </p:cNvPr>
          <p:cNvSpPr>
            <a:spLocks noGrp="1" noChangeArrowheads="1"/>
          </p:cNvSpPr>
          <p:nvPr>
            <p:ph type="title"/>
          </p:nvPr>
        </p:nvSpPr>
        <p:spPr/>
        <p:txBody>
          <a:bodyPr/>
          <a:lstStyle/>
          <a:p>
            <a:pPr eaLnBrk="1" hangingPunct="1">
              <a:defRPr/>
            </a:pPr>
            <a:r>
              <a:rPr lang="zh-CN" altLang="en-US">
                <a:effectLst>
                  <a:outerShdw blurRad="38100" dist="38100" dir="2700000" algn="tl">
                    <a:srgbClr val="C0C0C0"/>
                  </a:outerShdw>
                </a:effectLst>
                <a:ea typeface="黑体" pitchFamily="2" charset="-122"/>
              </a:rPr>
              <a:t>回溯法</a:t>
            </a:r>
          </a:p>
        </p:txBody>
      </p:sp>
      <p:sp>
        <p:nvSpPr>
          <p:cNvPr id="237572" name="Rectangle 3">
            <a:extLst>
              <a:ext uri="{FF2B5EF4-FFF2-40B4-BE49-F238E27FC236}">
                <a16:creationId xmlns:a16="http://schemas.microsoft.com/office/drawing/2014/main" id="{414DF70C-FCD5-4EEC-B1A3-9FD6AA6B7E24}"/>
              </a:ext>
            </a:extLst>
          </p:cNvPr>
          <p:cNvSpPr>
            <a:spLocks noChangeArrowheads="1"/>
          </p:cNvSpPr>
          <p:nvPr>
            <p:ph type="body" idx="1"/>
          </p:nvPr>
        </p:nvSpPr>
        <p:spPr>
          <a:xfrm>
            <a:off x="609600" y="1676400"/>
            <a:ext cx="7772400" cy="4800600"/>
          </a:xfrm>
          <a:noFill/>
        </p:spPr>
        <p:txBody>
          <a:bodyPr/>
          <a:lstStyle/>
          <a:p>
            <a:pPr eaLnBrk="1" hangingPunct="1"/>
            <a:r>
              <a:rPr lang="zh-CN" altLang="en-US" sz="2400">
                <a:ea typeface="楷体_GB2312" panose="02010609030101010101" pitchFamily="49" charset="-122"/>
              </a:rPr>
              <a:t>有许多问题，当需要找出它的解集或者要求回答什么解是满足某些约束条件的最佳解时，往往要使用回溯法。</a:t>
            </a:r>
            <a:endParaRPr lang="zh-CN" altLang="en-US" sz="2400">
              <a:latin typeface="黑体" panose="02010609060101010101" pitchFamily="49" charset="-122"/>
              <a:ea typeface="楷体_GB2312" panose="02010609030101010101" pitchFamily="49" charset="-122"/>
            </a:endParaRPr>
          </a:p>
          <a:p>
            <a:pPr eaLnBrk="1" hangingPunct="1"/>
            <a:r>
              <a:rPr lang="zh-CN" altLang="en-US" sz="2400">
                <a:latin typeface="黑体" panose="02010609060101010101" pitchFamily="49" charset="-122"/>
                <a:ea typeface="楷体_GB2312" panose="02010609030101010101" pitchFamily="49" charset="-122"/>
              </a:rPr>
              <a:t>回溯法的基本做法是搜索，或是一种组织得井井有条的，能避免不必要搜索的穷举式搜索法。这种方法适用于解一些组合数相当大的问题。</a:t>
            </a:r>
          </a:p>
          <a:p>
            <a:pPr eaLnBrk="1" hangingPunct="1"/>
            <a:r>
              <a:rPr lang="zh-CN" altLang="en-US" sz="2400">
                <a:ea typeface="楷体_GB2312" panose="02010609030101010101" pitchFamily="49" charset="-122"/>
              </a:rPr>
              <a:t>回溯法在问题的解空间树中，按深度优先策略，从根结点出发搜索解空间树。算法搜索至解空间树的任意一点时，先判断该结点是否包含问题的解。如果肯定不包含，则跳过对该结点为根的子树的搜索，逐层向其祖先结点回溯；否则，进入该子树，继续按深度优先策略搜索。</a:t>
            </a:r>
            <a:endParaRPr lang="ja-JP" altLang="en-US" sz="2400">
              <a:ea typeface="楷体_GB2312" panose="02010609030101010101" pitchFamily="49" charset="-122"/>
            </a:endParaRPr>
          </a:p>
        </p:txBody>
      </p:sp>
    </p:spTree>
  </p:cSld>
  <p:clrMapOvr>
    <a:masterClrMapping/>
  </p:clrMapOvr>
  <p:transition>
    <p:random/>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AF066994-FC48-4686-B557-F7B0289EC3B0}"/>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983F7D50-C948-4B7D-B528-555ECC4EBCE6}" type="slidenum">
              <a:rPr lang="zh-CN" altLang="en-US">
                <a:solidFill>
                  <a:schemeClr val="tx1"/>
                </a:solidFill>
                <a:latin typeface="Times New Roman" panose="02020603050405020304" pitchFamily="18" charset="0"/>
                <a:ea typeface="宋体" panose="02010600030101010101" pitchFamily="2" charset="-122"/>
              </a:rPr>
              <a:pPr eaLnBrk="1" hangingPunct="1"/>
              <a:t>186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82306" name="Rectangle 2">
            <a:extLst>
              <a:ext uri="{FF2B5EF4-FFF2-40B4-BE49-F238E27FC236}">
                <a16:creationId xmlns:a16="http://schemas.microsoft.com/office/drawing/2014/main" id="{71606198-495E-489A-BE54-50F766FFEA1E}"/>
              </a:ext>
            </a:extLst>
          </p:cNvPr>
          <p:cNvSpPr>
            <a:spLocks noGrp="1" noChangeArrowheads="1"/>
          </p:cNvSpPr>
          <p:nvPr>
            <p:ph type="title"/>
          </p:nvPr>
        </p:nvSpPr>
        <p:spPr>
          <a:xfrm>
            <a:off x="685800" y="0"/>
            <a:ext cx="7772400" cy="1143000"/>
          </a:xfrm>
        </p:spPr>
        <p:txBody>
          <a:bodyPr/>
          <a:lstStyle/>
          <a:p>
            <a:pPr eaLnBrk="1" hangingPunct="1">
              <a:defRPr/>
            </a:pPr>
            <a:r>
              <a:rPr lang="zh-CN" altLang="en-US">
                <a:effectLst>
                  <a:outerShdw blurRad="38100" dist="38100" dir="2700000" algn="tl">
                    <a:srgbClr val="C0C0C0"/>
                  </a:outerShdw>
                </a:effectLst>
                <a:ea typeface="黑体" pitchFamily="2" charset="-122"/>
              </a:rPr>
              <a:t>问题的解空间</a:t>
            </a:r>
          </a:p>
        </p:txBody>
      </p:sp>
      <p:sp>
        <p:nvSpPr>
          <p:cNvPr id="238596" name="Rectangle 3">
            <a:extLst>
              <a:ext uri="{FF2B5EF4-FFF2-40B4-BE49-F238E27FC236}">
                <a16:creationId xmlns:a16="http://schemas.microsoft.com/office/drawing/2014/main" id="{ACC72C06-E6C9-49BC-B47B-C72B981FF860}"/>
              </a:ext>
            </a:extLst>
          </p:cNvPr>
          <p:cNvSpPr>
            <a:spLocks noGrp="1" noChangeArrowheads="1"/>
          </p:cNvSpPr>
          <p:nvPr>
            <p:ph type="body" idx="1"/>
          </p:nvPr>
        </p:nvSpPr>
        <p:spPr>
          <a:xfrm>
            <a:off x="685800" y="1066800"/>
            <a:ext cx="8458200" cy="2209800"/>
          </a:xfrm>
        </p:spPr>
        <p:txBody>
          <a:bodyPr/>
          <a:lstStyle/>
          <a:p>
            <a:pPr eaLnBrk="1" hangingPunct="1">
              <a:lnSpc>
                <a:spcPct val="90000"/>
              </a:lnSpc>
              <a:buClr>
                <a:schemeClr val="accent2"/>
              </a:buClr>
            </a:pPr>
            <a:r>
              <a:rPr lang="zh-CN" altLang="en-US" sz="2400">
                <a:latin typeface="黑体" panose="02010609060101010101" pitchFamily="49" charset="-122"/>
                <a:ea typeface="黑体" panose="02010609060101010101" pitchFamily="49" charset="-122"/>
              </a:rPr>
              <a:t>问题的解向量：回溯法希望一个问题的解能够表示成一个</a:t>
            </a:r>
            <a:r>
              <a:rPr lang="en-US" altLang="zh-CN" sz="2400">
                <a:latin typeface="黑体" panose="02010609060101010101" pitchFamily="49" charset="-122"/>
                <a:ea typeface="黑体" panose="02010609060101010101" pitchFamily="49" charset="-122"/>
              </a:rPr>
              <a:t>n</a:t>
            </a:r>
            <a:r>
              <a:rPr lang="zh-CN" altLang="en-US" sz="2400">
                <a:latin typeface="黑体" panose="02010609060101010101" pitchFamily="49" charset="-122"/>
                <a:ea typeface="黑体" panose="02010609060101010101" pitchFamily="49" charset="-122"/>
              </a:rPr>
              <a:t>元式</a:t>
            </a:r>
            <a:r>
              <a:rPr lang="en-US" altLang="zh-CN" sz="2400">
                <a:latin typeface="黑体" panose="02010609060101010101" pitchFamily="49" charset="-122"/>
                <a:ea typeface="黑体" panose="02010609060101010101" pitchFamily="49" charset="-122"/>
              </a:rPr>
              <a:t>(x1,x2,</a:t>
            </a:r>
            <a:r>
              <a:rPr lang="en-US" altLang="zh-CN" sz="2400">
                <a:latin typeface="Arial" panose="020B0604020202020204" pitchFamily="34" charset="0"/>
                <a:ea typeface="黑体" panose="02010609060101010101" pitchFamily="49" charset="-122"/>
              </a:rPr>
              <a:t>…</a:t>
            </a:r>
            <a:r>
              <a:rPr lang="en-US" altLang="zh-CN" sz="2400">
                <a:latin typeface="黑体" panose="02010609060101010101" pitchFamily="49" charset="-122"/>
                <a:ea typeface="黑体" panose="02010609060101010101" pitchFamily="49" charset="-122"/>
              </a:rPr>
              <a:t>,xn)</a:t>
            </a:r>
            <a:r>
              <a:rPr lang="zh-CN" altLang="en-US" sz="2400">
                <a:latin typeface="黑体" panose="02010609060101010101" pitchFamily="49" charset="-122"/>
                <a:ea typeface="黑体" panose="02010609060101010101" pitchFamily="49" charset="-122"/>
              </a:rPr>
              <a:t>的形式。</a:t>
            </a:r>
          </a:p>
          <a:p>
            <a:pPr eaLnBrk="1" hangingPunct="1">
              <a:lnSpc>
                <a:spcPct val="90000"/>
              </a:lnSpc>
              <a:buClr>
                <a:schemeClr val="accent2"/>
              </a:buClr>
            </a:pPr>
            <a:r>
              <a:rPr lang="zh-CN" altLang="en-US" sz="2400">
                <a:latin typeface="黑体" panose="02010609060101010101" pitchFamily="49" charset="-122"/>
                <a:ea typeface="黑体" panose="02010609060101010101" pitchFamily="49" charset="-122"/>
              </a:rPr>
              <a:t>显约束：对分量</a:t>
            </a:r>
            <a:r>
              <a:rPr lang="en-US" altLang="zh-CN" sz="2400">
                <a:latin typeface="黑体" panose="02010609060101010101" pitchFamily="49" charset="-122"/>
                <a:ea typeface="黑体" panose="02010609060101010101" pitchFamily="49" charset="-122"/>
              </a:rPr>
              <a:t>xi</a:t>
            </a:r>
            <a:r>
              <a:rPr lang="zh-CN" altLang="en-US" sz="2400">
                <a:latin typeface="黑体" panose="02010609060101010101" pitchFamily="49" charset="-122"/>
                <a:ea typeface="黑体" panose="02010609060101010101" pitchFamily="49" charset="-122"/>
              </a:rPr>
              <a:t>的取值限定。</a:t>
            </a:r>
          </a:p>
          <a:p>
            <a:pPr eaLnBrk="1" hangingPunct="1">
              <a:lnSpc>
                <a:spcPct val="90000"/>
              </a:lnSpc>
              <a:buClr>
                <a:schemeClr val="accent2"/>
              </a:buClr>
            </a:pPr>
            <a:r>
              <a:rPr lang="zh-CN" altLang="en-US" sz="2400">
                <a:latin typeface="黑体" panose="02010609060101010101" pitchFamily="49" charset="-122"/>
                <a:ea typeface="黑体" panose="02010609060101010101" pitchFamily="49" charset="-122"/>
              </a:rPr>
              <a:t>隐约束：为满足问题的解而对不同分量之间施加的约束。</a:t>
            </a:r>
          </a:p>
          <a:p>
            <a:pPr eaLnBrk="1" hangingPunct="1">
              <a:lnSpc>
                <a:spcPct val="90000"/>
              </a:lnSpc>
              <a:spcBef>
                <a:spcPct val="0"/>
              </a:spcBef>
              <a:buClr>
                <a:schemeClr val="accent2"/>
              </a:buClr>
            </a:pPr>
            <a:r>
              <a:rPr lang="zh-CN" altLang="en-US" sz="2400">
                <a:latin typeface="黑体" panose="02010609060101010101" pitchFamily="49" charset="-122"/>
                <a:ea typeface="黑体" panose="02010609060101010101" pitchFamily="49" charset="-122"/>
              </a:rPr>
              <a:t>解空间：对于问题的一个实例，解向量满足显式约束条件的所有多元组，构成了该实例的一个解空间。</a:t>
            </a:r>
          </a:p>
          <a:p>
            <a:pPr eaLnBrk="1" hangingPunct="1">
              <a:lnSpc>
                <a:spcPct val="90000"/>
              </a:lnSpc>
            </a:pPr>
            <a:endParaRPr lang="zh-CN" altLang="en-US"/>
          </a:p>
        </p:txBody>
      </p:sp>
      <p:sp>
        <p:nvSpPr>
          <p:cNvPr id="238597" name="Text Box 4">
            <a:extLst>
              <a:ext uri="{FF2B5EF4-FFF2-40B4-BE49-F238E27FC236}">
                <a16:creationId xmlns:a16="http://schemas.microsoft.com/office/drawing/2014/main" id="{A7C03A63-3770-4628-9573-B44274EA0947}"/>
              </a:ext>
            </a:extLst>
          </p:cNvPr>
          <p:cNvSpPr txBox="1">
            <a:spLocks noChangeArrowheads="1"/>
          </p:cNvSpPr>
          <p:nvPr/>
        </p:nvSpPr>
        <p:spPr bwMode="auto">
          <a:xfrm>
            <a:off x="457200" y="3276600"/>
            <a:ext cx="8229600" cy="822325"/>
          </a:xfrm>
          <a:prstGeom prst="rect">
            <a:avLst/>
          </a:prstGeom>
          <a:solidFill>
            <a:srgbClr val="FFCC00"/>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zh-CN" altLang="en-US" sz="2400">
                <a:solidFill>
                  <a:schemeClr val="tx1"/>
                </a:solidFill>
                <a:ea typeface="楷体_GB2312" panose="02010609030101010101" pitchFamily="49" charset="-122"/>
              </a:rPr>
              <a:t>注意：同一个问题可以有多种表示，有些表示方法更简单，所需表示的状态空间更小（存储量少，搜索方法简单）。</a:t>
            </a:r>
            <a:endParaRPr lang="zh-CN" altLang="en-US" sz="2400">
              <a:solidFill>
                <a:schemeClr val="tx1"/>
              </a:solidFill>
              <a:ea typeface="楷体_GB2312" panose="02010609030101010101" pitchFamily="49" charset="-122"/>
            </a:endParaRPr>
          </a:p>
        </p:txBody>
      </p:sp>
      <p:pic>
        <p:nvPicPr>
          <p:cNvPr id="238598" name="Picture 5" descr="t51">
            <a:extLst>
              <a:ext uri="{FF2B5EF4-FFF2-40B4-BE49-F238E27FC236}">
                <a16:creationId xmlns:a16="http://schemas.microsoft.com/office/drawing/2014/main" id="{108D4644-B2BD-4F83-A8FE-ED7947993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1888" y="4140200"/>
            <a:ext cx="4048125"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599" name="Text Box 6">
            <a:extLst>
              <a:ext uri="{FF2B5EF4-FFF2-40B4-BE49-F238E27FC236}">
                <a16:creationId xmlns:a16="http://schemas.microsoft.com/office/drawing/2014/main" id="{7BF5ADBC-FBFE-4B35-BC31-DC61BB721A72}"/>
              </a:ext>
            </a:extLst>
          </p:cNvPr>
          <p:cNvSpPr txBox="1">
            <a:spLocks noChangeArrowheads="1"/>
          </p:cNvSpPr>
          <p:nvPr/>
        </p:nvSpPr>
        <p:spPr bwMode="auto">
          <a:xfrm>
            <a:off x="1104900" y="62484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chemeClr val="tx1"/>
                </a:solidFill>
                <a:ea typeface="楷体_GB2312" panose="02010609030101010101" pitchFamily="49" charset="-122"/>
              </a:rPr>
              <a:t>n=3</a:t>
            </a:r>
            <a:r>
              <a:rPr lang="zh-CN" altLang="en-US" sz="2400">
                <a:solidFill>
                  <a:schemeClr val="tx1"/>
                </a:solidFill>
                <a:ea typeface="楷体_GB2312" panose="02010609030101010101" pitchFamily="49" charset="-122"/>
              </a:rPr>
              <a:t>时的</a:t>
            </a:r>
            <a:r>
              <a:rPr lang="en-US" altLang="zh-CN" sz="2400">
                <a:solidFill>
                  <a:schemeClr val="tx1"/>
                </a:solidFill>
                <a:ea typeface="楷体_GB2312" panose="02010609030101010101" pitchFamily="49" charset="-122"/>
              </a:rPr>
              <a:t>0-1</a:t>
            </a:r>
            <a:r>
              <a:rPr lang="zh-CN" altLang="en-US" sz="2400">
                <a:solidFill>
                  <a:schemeClr val="tx1"/>
                </a:solidFill>
                <a:ea typeface="楷体_GB2312" panose="02010609030101010101" pitchFamily="49" charset="-122"/>
              </a:rPr>
              <a:t>背包问题用完全二叉树表示的解空间</a:t>
            </a:r>
          </a:p>
        </p:txBody>
      </p:sp>
    </p:spTree>
  </p:cSld>
  <p:clrMapOvr>
    <a:masterClrMapping/>
  </p:clrMapOvr>
  <p:transition>
    <p:random/>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F72D3CAE-4BFF-4CBA-9AE4-F15861CC0D4C}"/>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A68ACE65-825D-4C0E-907E-2B66214AD7C4}" type="slidenum">
              <a:rPr lang="zh-CN" altLang="en-US">
                <a:solidFill>
                  <a:schemeClr val="tx1"/>
                </a:solidFill>
                <a:latin typeface="Times New Roman" panose="02020603050405020304" pitchFamily="18" charset="0"/>
                <a:ea typeface="宋体" panose="02010600030101010101" pitchFamily="2" charset="-122"/>
              </a:rPr>
              <a:pPr eaLnBrk="1" hangingPunct="1"/>
              <a:t>187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83330" name="Rectangle 2">
            <a:extLst>
              <a:ext uri="{FF2B5EF4-FFF2-40B4-BE49-F238E27FC236}">
                <a16:creationId xmlns:a16="http://schemas.microsoft.com/office/drawing/2014/main" id="{0FF1B418-0254-48D9-A8C3-CAD7A0FAA139}"/>
              </a:ext>
            </a:extLst>
          </p:cNvPr>
          <p:cNvSpPr>
            <a:spLocks noGrp="1" noChangeArrowheads="1"/>
          </p:cNvSpPr>
          <p:nvPr>
            <p:ph type="title"/>
          </p:nvPr>
        </p:nvSpPr>
        <p:spPr>
          <a:xfrm>
            <a:off x="762000" y="152400"/>
            <a:ext cx="7772400" cy="1143000"/>
          </a:xfrm>
        </p:spPr>
        <p:txBody>
          <a:bodyPr/>
          <a:lstStyle/>
          <a:p>
            <a:pPr eaLnBrk="1" hangingPunct="1">
              <a:defRPr/>
            </a:pPr>
            <a:r>
              <a:rPr lang="zh-CN" altLang="en-US">
                <a:effectLst>
                  <a:outerShdw blurRad="38100" dist="38100" dir="2700000" algn="tl">
                    <a:srgbClr val="C0C0C0"/>
                  </a:outerShdw>
                </a:effectLst>
                <a:ea typeface="黑体" pitchFamily="2" charset="-122"/>
              </a:rPr>
              <a:t>生成问题状态的基本方法</a:t>
            </a:r>
          </a:p>
        </p:txBody>
      </p:sp>
      <p:sp>
        <p:nvSpPr>
          <p:cNvPr id="239620" name="Rectangle 3">
            <a:extLst>
              <a:ext uri="{FF2B5EF4-FFF2-40B4-BE49-F238E27FC236}">
                <a16:creationId xmlns:a16="http://schemas.microsoft.com/office/drawing/2014/main" id="{E1F9F5EC-D804-4B28-8865-B186CC71B2A0}"/>
              </a:ext>
            </a:extLst>
          </p:cNvPr>
          <p:cNvSpPr>
            <a:spLocks noGrp="1" noChangeArrowheads="1"/>
          </p:cNvSpPr>
          <p:nvPr>
            <p:ph type="body" idx="1"/>
          </p:nvPr>
        </p:nvSpPr>
        <p:spPr>
          <a:xfrm>
            <a:off x="685800" y="1143000"/>
            <a:ext cx="8153400" cy="5486400"/>
          </a:xfrm>
        </p:spPr>
        <p:txBody>
          <a:bodyPr/>
          <a:lstStyle/>
          <a:p>
            <a:pPr eaLnBrk="1" hangingPunct="1">
              <a:lnSpc>
                <a:spcPct val="90000"/>
              </a:lnSpc>
            </a:pPr>
            <a:r>
              <a:rPr lang="zh-CN" altLang="en-US" sz="2400">
                <a:ea typeface="黑体" panose="02010609060101010101" pitchFamily="49" charset="-122"/>
              </a:rPr>
              <a:t>扩展结点</a:t>
            </a:r>
            <a:r>
              <a:rPr lang="en-US" altLang="zh-CN" sz="2400">
                <a:ea typeface="黑体" panose="02010609060101010101" pitchFamily="49" charset="-122"/>
              </a:rPr>
              <a:t>:</a:t>
            </a:r>
            <a:r>
              <a:rPr lang="zh-CN" altLang="en-US" sz="2400">
                <a:ea typeface="黑体" panose="02010609060101010101" pitchFamily="49" charset="-122"/>
              </a:rPr>
              <a:t>一个正在产生儿子的结点称为扩展结点</a:t>
            </a:r>
          </a:p>
          <a:p>
            <a:pPr eaLnBrk="1" hangingPunct="1">
              <a:lnSpc>
                <a:spcPct val="90000"/>
              </a:lnSpc>
            </a:pPr>
            <a:r>
              <a:rPr lang="zh-CN" altLang="en-US" sz="2400">
                <a:ea typeface="黑体" panose="02010609060101010101" pitchFamily="49" charset="-122"/>
              </a:rPr>
              <a:t>活结点</a:t>
            </a:r>
            <a:r>
              <a:rPr lang="en-US" altLang="zh-CN" sz="2400">
                <a:ea typeface="黑体" panose="02010609060101010101" pitchFamily="49" charset="-122"/>
              </a:rPr>
              <a:t>:</a:t>
            </a:r>
            <a:r>
              <a:rPr lang="zh-CN" altLang="en-US" sz="2400">
                <a:ea typeface="黑体" panose="02010609060101010101" pitchFamily="49" charset="-122"/>
              </a:rPr>
              <a:t>一个自身已生成但其儿子还没有全部生成的节点称做活结点</a:t>
            </a:r>
          </a:p>
          <a:p>
            <a:pPr eaLnBrk="1" hangingPunct="1">
              <a:lnSpc>
                <a:spcPct val="90000"/>
              </a:lnSpc>
            </a:pPr>
            <a:r>
              <a:rPr lang="zh-CN" altLang="en-US" sz="2400">
                <a:ea typeface="黑体" panose="02010609060101010101" pitchFamily="49" charset="-122"/>
              </a:rPr>
              <a:t>死结点</a:t>
            </a:r>
            <a:r>
              <a:rPr lang="en-US" altLang="zh-CN" sz="2400">
                <a:ea typeface="黑体" panose="02010609060101010101" pitchFamily="49" charset="-122"/>
              </a:rPr>
              <a:t>:</a:t>
            </a:r>
            <a:r>
              <a:rPr lang="zh-CN" altLang="en-US" sz="2400">
                <a:ea typeface="黑体" panose="02010609060101010101" pitchFamily="49" charset="-122"/>
              </a:rPr>
              <a:t>一个所有儿子已经产生的结点称做死结点</a:t>
            </a:r>
          </a:p>
          <a:p>
            <a:pPr eaLnBrk="1" hangingPunct="1">
              <a:lnSpc>
                <a:spcPct val="90000"/>
              </a:lnSpc>
            </a:pPr>
            <a:r>
              <a:rPr lang="zh-CN" altLang="en-US" sz="2400">
                <a:ea typeface="黑体" panose="02010609060101010101" pitchFamily="49" charset="-122"/>
              </a:rPr>
              <a:t>深度优先的问题状态生成法：如果对一个扩展结点</a:t>
            </a:r>
            <a:r>
              <a:rPr lang="en-US" altLang="zh-CN" sz="2400">
                <a:ea typeface="黑体" panose="02010609060101010101" pitchFamily="49" charset="-122"/>
              </a:rPr>
              <a:t>R</a:t>
            </a:r>
            <a:r>
              <a:rPr lang="zh-CN" altLang="en-US" sz="2400">
                <a:ea typeface="黑体" panose="02010609060101010101" pitchFamily="49" charset="-122"/>
              </a:rPr>
              <a:t>，一旦产生了它的一个儿子</a:t>
            </a:r>
            <a:r>
              <a:rPr lang="en-US" altLang="zh-CN" sz="2400">
                <a:ea typeface="黑体" panose="02010609060101010101" pitchFamily="49" charset="-122"/>
              </a:rPr>
              <a:t>C</a:t>
            </a:r>
            <a:r>
              <a:rPr lang="zh-CN" altLang="en-US" sz="2400">
                <a:ea typeface="黑体" panose="02010609060101010101" pitchFamily="49" charset="-122"/>
              </a:rPr>
              <a:t>，就把</a:t>
            </a:r>
            <a:r>
              <a:rPr lang="en-US" altLang="zh-CN" sz="2400">
                <a:ea typeface="黑体" panose="02010609060101010101" pitchFamily="49" charset="-122"/>
              </a:rPr>
              <a:t>C</a:t>
            </a:r>
            <a:r>
              <a:rPr lang="zh-CN" altLang="en-US" sz="2400">
                <a:ea typeface="黑体" panose="02010609060101010101" pitchFamily="49" charset="-122"/>
              </a:rPr>
              <a:t>当做新的扩展结点。在完成对子树</a:t>
            </a:r>
            <a:r>
              <a:rPr lang="en-US" altLang="zh-CN" sz="2400">
                <a:ea typeface="黑体" panose="02010609060101010101" pitchFamily="49" charset="-122"/>
              </a:rPr>
              <a:t>C</a:t>
            </a:r>
            <a:r>
              <a:rPr lang="zh-CN" altLang="en-US" sz="2400">
                <a:ea typeface="黑体" panose="02010609060101010101" pitchFamily="49" charset="-122"/>
              </a:rPr>
              <a:t>（以</a:t>
            </a:r>
            <a:r>
              <a:rPr lang="en-US" altLang="zh-CN" sz="2400">
                <a:ea typeface="黑体" panose="02010609060101010101" pitchFamily="49" charset="-122"/>
              </a:rPr>
              <a:t>C</a:t>
            </a:r>
            <a:r>
              <a:rPr lang="zh-CN" altLang="en-US" sz="2400">
                <a:ea typeface="黑体" panose="02010609060101010101" pitchFamily="49" charset="-122"/>
              </a:rPr>
              <a:t>为根的子树）的穷尽搜索之后，将</a:t>
            </a:r>
            <a:r>
              <a:rPr lang="en-US" altLang="zh-CN" sz="2400">
                <a:ea typeface="黑体" panose="02010609060101010101" pitchFamily="49" charset="-122"/>
              </a:rPr>
              <a:t>R</a:t>
            </a:r>
            <a:r>
              <a:rPr lang="zh-CN" altLang="en-US" sz="2400">
                <a:ea typeface="黑体" panose="02010609060101010101" pitchFamily="49" charset="-122"/>
              </a:rPr>
              <a:t>重新变成扩展结点，继续生成</a:t>
            </a:r>
            <a:r>
              <a:rPr lang="en-US" altLang="zh-CN" sz="2400">
                <a:ea typeface="黑体" panose="02010609060101010101" pitchFamily="49" charset="-122"/>
              </a:rPr>
              <a:t>R</a:t>
            </a:r>
            <a:r>
              <a:rPr lang="zh-CN" altLang="en-US" sz="2400">
                <a:ea typeface="黑体" panose="02010609060101010101" pitchFamily="49" charset="-122"/>
              </a:rPr>
              <a:t>的下一个儿子（如果存在）</a:t>
            </a:r>
          </a:p>
          <a:p>
            <a:pPr eaLnBrk="1" hangingPunct="1">
              <a:lnSpc>
                <a:spcPct val="90000"/>
              </a:lnSpc>
            </a:pPr>
            <a:r>
              <a:rPr lang="zh-CN" altLang="en-US" sz="2400">
                <a:ea typeface="黑体" panose="02010609060101010101" pitchFamily="49" charset="-122"/>
              </a:rPr>
              <a:t>宽度优先的问题状态生成法：在一个扩展结点变成死结点之前，它一直是扩展结点</a:t>
            </a:r>
          </a:p>
          <a:p>
            <a:pPr eaLnBrk="1" hangingPunct="1">
              <a:lnSpc>
                <a:spcPct val="90000"/>
              </a:lnSpc>
            </a:pPr>
            <a:r>
              <a:rPr lang="zh-CN" altLang="en-US" sz="2400">
                <a:ea typeface="黑体" panose="02010609060101010101" pitchFamily="49" charset="-122"/>
              </a:rPr>
              <a:t>回溯法：为了避免生成那些不可能产生最佳解的问题状态，要不断地利用限界函数</a:t>
            </a:r>
            <a:r>
              <a:rPr lang="en-US" altLang="zh-CN" sz="2400">
                <a:ea typeface="黑体" panose="02010609060101010101" pitchFamily="49" charset="-122"/>
              </a:rPr>
              <a:t>(bounding function)</a:t>
            </a:r>
            <a:r>
              <a:rPr lang="zh-CN" altLang="en-US" sz="2400">
                <a:ea typeface="黑体" panose="02010609060101010101" pitchFamily="49" charset="-122"/>
              </a:rPr>
              <a:t>来处死那些实际上不可能产生所需解的活结点，以减少问题的计算量。</a:t>
            </a:r>
            <a:r>
              <a:rPr lang="zh-CN" altLang="en-US" sz="2400">
                <a:solidFill>
                  <a:srgbClr val="FF3300"/>
                </a:solidFill>
                <a:ea typeface="黑体" panose="02010609060101010101" pitchFamily="49" charset="-122"/>
              </a:rPr>
              <a:t>具有限界函数的深度优先生成法称为回溯法</a:t>
            </a:r>
            <a:endParaRPr lang="ja-JP" altLang="en-US" sz="2400">
              <a:solidFill>
                <a:srgbClr val="FF3300"/>
              </a:solidFill>
              <a:ea typeface="黑体" panose="02010609060101010101" pitchFamily="49" charset="-122"/>
            </a:endParaRPr>
          </a:p>
          <a:p>
            <a:pPr eaLnBrk="1" hangingPunct="1">
              <a:lnSpc>
                <a:spcPct val="90000"/>
              </a:lnSpc>
            </a:pPr>
            <a:endParaRPr lang="zh-CN" altLang="en-US"/>
          </a:p>
        </p:txBody>
      </p:sp>
    </p:spTree>
  </p:cSld>
  <p:clrMapOvr>
    <a:masterClrMapping/>
  </p:clrMapOvr>
  <p:transition>
    <p:random/>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C94AE7CC-249C-4F22-95E0-F3ABC87EDE41}"/>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FF2BF72B-F388-4F8C-A179-6F5E8539B2FA}" type="slidenum">
              <a:rPr lang="zh-CN" altLang="en-US">
                <a:solidFill>
                  <a:schemeClr val="tx1"/>
                </a:solidFill>
                <a:latin typeface="Times New Roman" panose="02020603050405020304" pitchFamily="18" charset="0"/>
                <a:ea typeface="宋体" panose="02010600030101010101" pitchFamily="2" charset="-122"/>
              </a:rPr>
              <a:pPr eaLnBrk="1" hangingPunct="1"/>
              <a:t>188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84354" name="Rectangle 2">
            <a:extLst>
              <a:ext uri="{FF2B5EF4-FFF2-40B4-BE49-F238E27FC236}">
                <a16:creationId xmlns:a16="http://schemas.microsoft.com/office/drawing/2014/main" id="{6F6B8CF9-D965-4B3C-988D-355077228F67}"/>
              </a:ext>
            </a:extLst>
          </p:cNvPr>
          <p:cNvSpPr>
            <a:spLocks noGrp="1" noChangeArrowheads="1"/>
          </p:cNvSpPr>
          <p:nvPr>
            <p:ph type="title"/>
          </p:nvPr>
        </p:nvSpPr>
        <p:spPr>
          <a:xfrm>
            <a:off x="685800" y="0"/>
            <a:ext cx="7772400" cy="1143000"/>
          </a:xfrm>
        </p:spPr>
        <p:txBody>
          <a:bodyPr/>
          <a:lstStyle/>
          <a:p>
            <a:pPr eaLnBrk="1" hangingPunct="1">
              <a:defRPr/>
            </a:pPr>
            <a:r>
              <a:rPr lang="zh-CN" altLang="en-US">
                <a:effectLst>
                  <a:outerShdw blurRad="38100" dist="38100" dir="2700000" algn="tl">
                    <a:srgbClr val="C0C0C0"/>
                  </a:outerShdw>
                </a:effectLst>
                <a:ea typeface="黑体" pitchFamily="2" charset="-122"/>
              </a:rPr>
              <a:t>回溯法的基本思想</a:t>
            </a:r>
          </a:p>
        </p:txBody>
      </p:sp>
      <p:sp>
        <p:nvSpPr>
          <p:cNvPr id="240644" name="Rectangle 3">
            <a:extLst>
              <a:ext uri="{FF2B5EF4-FFF2-40B4-BE49-F238E27FC236}">
                <a16:creationId xmlns:a16="http://schemas.microsoft.com/office/drawing/2014/main" id="{2B96653A-723D-41B8-BF5B-7EB31A154FBE}"/>
              </a:ext>
            </a:extLst>
          </p:cNvPr>
          <p:cNvSpPr>
            <a:spLocks noGrp="1" noChangeArrowheads="1"/>
          </p:cNvSpPr>
          <p:nvPr>
            <p:ph type="body" idx="1"/>
          </p:nvPr>
        </p:nvSpPr>
        <p:spPr>
          <a:xfrm>
            <a:off x="685800" y="1066800"/>
            <a:ext cx="7772400" cy="1981200"/>
          </a:xfrm>
        </p:spPr>
        <p:txBody>
          <a:bodyPr/>
          <a:lstStyle/>
          <a:p>
            <a:pPr eaLnBrk="1" hangingPunct="1">
              <a:spcBef>
                <a:spcPct val="0"/>
              </a:spcBef>
              <a:buFontTx/>
              <a:buNone/>
            </a:pPr>
            <a:r>
              <a:rPr kumimoji="0" lang="en-US" altLang="zh-CN" sz="2800">
                <a:latin typeface="Arial" panose="020B0604020202020204" pitchFamily="34" charset="0"/>
                <a:ea typeface="楷体_GB2312" panose="02010609030101010101" pitchFamily="49" charset="-122"/>
              </a:rPr>
              <a:t>(1)</a:t>
            </a:r>
            <a:r>
              <a:rPr kumimoji="0" lang="zh-CN" altLang="en-US" sz="2800">
                <a:latin typeface="Arial" panose="020B0604020202020204" pitchFamily="34" charset="0"/>
                <a:ea typeface="楷体_GB2312" panose="02010609030101010101" pitchFamily="49" charset="-122"/>
              </a:rPr>
              <a:t>针对所给问题，定义问题的解空间；</a:t>
            </a:r>
          </a:p>
          <a:p>
            <a:pPr eaLnBrk="1" hangingPunct="1">
              <a:spcBef>
                <a:spcPct val="0"/>
              </a:spcBef>
              <a:buFontTx/>
              <a:buNone/>
            </a:pPr>
            <a:r>
              <a:rPr kumimoji="0" lang="en-US" altLang="zh-CN" sz="2800">
                <a:latin typeface="Arial" panose="020B0604020202020204" pitchFamily="34" charset="0"/>
                <a:ea typeface="楷体_GB2312" panose="02010609030101010101" pitchFamily="49" charset="-122"/>
              </a:rPr>
              <a:t>(2)</a:t>
            </a:r>
            <a:r>
              <a:rPr kumimoji="0" lang="zh-CN" altLang="en-US" sz="2800">
                <a:latin typeface="Arial" panose="020B0604020202020204" pitchFamily="34" charset="0"/>
                <a:ea typeface="楷体_GB2312" panose="02010609030101010101" pitchFamily="49" charset="-122"/>
              </a:rPr>
              <a:t>确定易于搜索的解空间结构；</a:t>
            </a:r>
          </a:p>
          <a:p>
            <a:pPr eaLnBrk="1" hangingPunct="1">
              <a:spcBef>
                <a:spcPct val="0"/>
              </a:spcBef>
              <a:buFontTx/>
              <a:buNone/>
            </a:pPr>
            <a:r>
              <a:rPr kumimoji="0" lang="en-US" altLang="zh-CN" sz="2800">
                <a:latin typeface="Arial" panose="020B0604020202020204" pitchFamily="34" charset="0"/>
                <a:ea typeface="楷体_GB2312" panose="02010609030101010101" pitchFamily="49" charset="-122"/>
              </a:rPr>
              <a:t>(3)</a:t>
            </a:r>
            <a:r>
              <a:rPr kumimoji="0" lang="zh-CN" altLang="en-US" sz="2800">
                <a:latin typeface="Arial" panose="020B0604020202020204" pitchFamily="34" charset="0"/>
                <a:ea typeface="楷体_GB2312" panose="02010609030101010101" pitchFamily="49" charset="-122"/>
              </a:rPr>
              <a:t>以深度优先方式搜索解空间，并在搜索过程中用剪枝函数避免无效搜索。</a:t>
            </a:r>
          </a:p>
          <a:p>
            <a:pPr eaLnBrk="1" hangingPunct="1"/>
            <a:endParaRPr lang="zh-CN" altLang="en-US"/>
          </a:p>
        </p:txBody>
      </p:sp>
      <p:sp>
        <p:nvSpPr>
          <p:cNvPr id="240645" name="Text Box 4">
            <a:extLst>
              <a:ext uri="{FF2B5EF4-FFF2-40B4-BE49-F238E27FC236}">
                <a16:creationId xmlns:a16="http://schemas.microsoft.com/office/drawing/2014/main" id="{CD2B6F45-FD2D-4D24-88D9-11416D08347C}"/>
              </a:ext>
            </a:extLst>
          </p:cNvPr>
          <p:cNvSpPr txBox="1">
            <a:spLocks noChangeArrowheads="1"/>
          </p:cNvSpPr>
          <p:nvPr/>
        </p:nvSpPr>
        <p:spPr bwMode="auto">
          <a:xfrm>
            <a:off x="468313" y="3068638"/>
            <a:ext cx="8228012" cy="1373187"/>
          </a:xfrm>
          <a:prstGeom prst="rect">
            <a:avLst/>
          </a:prstGeom>
          <a:solidFill>
            <a:srgbClr val="FFCC00"/>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800">
                <a:solidFill>
                  <a:schemeClr val="tx1"/>
                </a:solidFill>
                <a:ea typeface="楷体_GB2312" panose="02010609030101010101" pitchFamily="49" charset="-122"/>
              </a:rPr>
              <a:t>常用剪枝函数：</a:t>
            </a:r>
          </a:p>
          <a:p>
            <a:pPr algn="l" eaLnBrk="1" hangingPunct="1"/>
            <a:r>
              <a:rPr lang="zh-CN" altLang="en-US" sz="2800">
                <a:solidFill>
                  <a:schemeClr val="tx1"/>
                </a:solidFill>
                <a:ea typeface="楷体_GB2312" panose="02010609030101010101" pitchFamily="49" charset="-122"/>
              </a:rPr>
              <a:t>用约束函数在扩展结点处剪去不满足约束的子树；</a:t>
            </a:r>
          </a:p>
          <a:p>
            <a:pPr algn="l" eaLnBrk="1" hangingPunct="1"/>
            <a:r>
              <a:rPr lang="zh-CN" altLang="en-US" sz="2800">
                <a:solidFill>
                  <a:schemeClr val="tx1"/>
                </a:solidFill>
                <a:ea typeface="楷体_GB2312" panose="02010609030101010101" pitchFamily="49" charset="-122"/>
              </a:rPr>
              <a:t>用限界函数剪去得不到最优解的子树。</a:t>
            </a:r>
            <a:endParaRPr lang="zh-CN" altLang="en-US" sz="2400">
              <a:solidFill>
                <a:schemeClr val="tx1"/>
              </a:solidFill>
              <a:ea typeface="楷体_GB2312" panose="02010609030101010101" pitchFamily="49" charset="-122"/>
            </a:endParaRPr>
          </a:p>
        </p:txBody>
      </p:sp>
      <p:sp>
        <p:nvSpPr>
          <p:cNvPr id="240646" name="Rectangle 5">
            <a:extLst>
              <a:ext uri="{FF2B5EF4-FFF2-40B4-BE49-F238E27FC236}">
                <a16:creationId xmlns:a16="http://schemas.microsoft.com/office/drawing/2014/main" id="{7C7F60AB-ECB7-43B2-AE95-38BF2FCD8724}"/>
              </a:ext>
            </a:extLst>
          </p:cNvPr>
          <p:cNvSpPr>
            <a:spLocks noChangeArrowheads="1"/>
          </p:cNvSpPr>
          <p:nvPr/>
        </p:nvSpPr>
        <p:spPr bwMode="auto">
          <a:xfrm>
            <a:off x="381000" y="4648200"/>
            <a:ext cx="85344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用回溯法解题的一个显著特征是在搜索过程中动态产生问题的解空间。在任何时刻，算法只保存从根结点到当前扩展结点的路径。如果解空间树中从根结点到叶结点的最长路径的长度为</a:t>
            </a:r>
            <a:r>
              <a:rPr lang="en-US" altLang="zh-CN" sz="2400">
                <a:solidFill>
                  <a:schemeClr val="tx1"/>
                </a:solidFill>
                <a:ea typeface="楷体_GB2312" panose="02010609030101010101" pitchFamily="49" charset="-122"/>
              </a:rPr>
              <a:t>h(n)</a:t>
            </a:r>
            <a:r>
              <a:rPr lang="zh-CN" altLang="en-US" sz="2400">
                <a:solidFill>
                  <a:schemeClr val="tx1"/>
                </a:solidFill>
                <a:ea typeface="楷体_GB2312" panose="02010609030101010101" pitchFamily="49" charset="-122"/>
              </a:rPr>
              <a:t>，则回溯法所需的计算空间通常为</a:t>
            </a:r>
            <a:r>
              <a:rPr lang="en-US" altLang="zh-CN" sz="2400">
                <a:solidFill>
                  <a:schemeClr val="tx1"/>
                </a:solidFill>
                <a:ea typeface="楷体_GB2312" panose="02010609030101010101" pitchFamily="49" charset="-122"/>
              </a:rPr>
              <a:t>O(h(n))</a:t>
            </a:r>
            <a:r>
              <a:rPr lang="zh-CN" altLang="en-US" sz="2400">
                <a:solidFill>
                  <a:schemeClr val="tx1"/>
                </a:solidFill>
                <a:ea typeface="楷体_GB2312" panose="02010609030101010101" pitchFamily="49" charset="-122"/>
              </a:rPr>
              <a:t>。而显式地存储整个解空间则需要</a:t>
            </a:r>
            <a:r>
              <a:rPr lang="en-US" altLang="zh-CN" sz="2400">
                <a:solidFill>
                  <a:schemeClr val="tx1"/>
                </a:solidFill>
                <a:ea typeface="楷体_GB2312" panose="02010609030101010101" pitchFamily="49" charset="-122"/>
              </a:rPr>
              <a:t>O(2</a:t>
            </a:r>
            <a:r>
              <a:rPr lang="en-US" altLang="zh-CN" sz="2400" baseline="30000">
                <a:solidFill>
                  <a:schemeClr val="tx1"/>
                </a:solidFill>
                <a:ea typeface="楷体_GB2312" panose="02010609030101010101" pitchFamily="49" charset="-122"/>
              </a:rPr>
              <a:t>h(n)</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或</a:t>
            </a:r>
            <a:r>
              <a:rPr lang="en-US" altLang="zh-CN" sz="2400">
                <a:solidFill>
                  <a:schemeClr val="tx1"/>
                </a:solidFill>
                <a:ea typeface="楷体_GB2312" panose="02010609030101010101" pitchFamily="49" charset="-122"/>
              </a:rPr>
              <a:t>O(h(n)!)</a:t>
            </a:r>
            <a:r>
              <a:rPr lang="zh-CN" altLang="en-US" sz="2400">
                <a:solidFill>
                  <a:schemeClr val="tx1"/>
                </a:solidFill>
                <a:ea typeface="楷体_GB2312" panose="02010609030101010101" pitchFamily="49" charset="-122"/>
              </a:rPr>
              <a:t>内存空间。</a:t>
            </a:r>
          </a:p>
        </p:txBody>
      </p:sp>
    </p:spTree>
  </p:cSld>
  <p:clrMapOvr>
    <a:masterClrMapping/>
  </p:clrMapOvr>
  <p:transition>
    <p:random/>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8ACEC3AC-0AEF-4B25-ACA2-E9CD64564C5F}"/>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A9CBB411-7B33-4C06-80E0-30439FAD9BAE}" type="slidenum">
              <a:rPr lang="zh-CN" altLang="en-US">
                <a:solidFill>
                  <a:schemeClr val="tx1"/>
                </a:solidFill>
                <a:latin typeface="Times New Roman" panose="02020603050405020304" pitchFamily="18" charset="0"/>
                <a:ea typeface="宋体" panose="02010600030101010101" pitchFamily="2" charset="-122"/>
              </a:rPr>
              <a:pPr eaLnBrk="1" hangingPunct="1"/>
              <a:t>189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85378" name="Rectangle 2">
            <a:extLst>
              <a:ext uri="{FF2B5EF4-FFF2-40B4-BE49-F238E27FC236}">
                <a16:creationId xmlns:a16="http://schemas.microsoft.com/office/drawing/2014/main" id="{ED423304-E450-4A91-B144-48A8EC00E4C3}"/>
              </a:ext>
            </a:extLst>
          </p:cNvPr>
          <p:cNvSpPr>
            <a:spLocks noGrp="1" noChangeArrowheads="1"/>
          </p:cNvSpPr>
          <p:nvPr>
            <p:ph type="title"/>
          </p:nvPr>
        </p:nvSpPr>
        <p:spPr>
          <a:xfrm>
            <a:off x="685800" y="304800"/>
            <a:ext cx="7772400" cy="1143000"/>
          </a:xfrm>
        </p:spPr>
        <p:txBody>
          <a:bodyPr/>
          <a:lstStyle/>
          <a:p>
            <a:pPr eaLnBrk="1" hangingPunct="1">
              <a:defRPr/>
            </a:pPr>
            <a:r>
              <a:rPr lang="zh-CN" altLang="en-US">
                <a:effectLst>
                  <a:outerShdw blurRad="38100" dist="38100" dir="2700000" algn="tl">
                    <a:srgbClr val="C0C0C0"/>
                  </a:outerShdw>
                </a:effectLst>
                <a:ea typeface="黑体" pitchFamily="2" charset="-122"/>
              </a:rPr>
              <a:t>递归回溯</a:t>
            </a:r>
          </a:p>
        </p:txBody>
      </p:sp>
      <p:sp>
        <p:nvSpPr>
          <p:cNvPr id="241668" name="Rectangle 3">
            <a:extLst>
              <a:ext uri="{FF2B5EF4-FFF2-40B4-BE49-F238E27FC236}">
                <a16:creationId xmlns:a16="http://schemas.microsoft.com/office/drawing/2014/main" id="{5D86CB54-1058-4787-8CC2-11AF98FDA6B3}"/>
              </a:ext>
            </a:extLst>
          </p:cNvPr>
          <p:cNvSpPr>
            <a:spLocks noGrp="1" noChangeArrowheads="1"/>
          </p:cNvSpPr>
          <p:nvPr>
            <p:ph type="body" idx="1"/>
          </p:nvPr>
        </p:nvSpPr>
        <p:spPr>
          <a:xfrm>
            <a:off x="685800" y="1371600"/>
            <a:ext cx="7772400" cy="4724400"/>
          </a:xfrm>
        </p:spPr>
        <p:txBody>
          <a:bodyPr/>
          <a:lstStyle/>
          <a:p>
            <a:pPr eaLnBrk="1" hangingPunct="1">
              <a:spcBef>
                <a:spcPct val="0"/>
              </a:spcBef>
              <a:buFontTx/>
              <a:buNone/>
            </a:pPr>
            <a:r>
              <a:rPr kumimoji="0" lang="zh-CN" altLang="en-US" sz="2400">
                <a:latin typeface="Arial" panose="020B0604020202020204" pitchFamily="34" charset="0"/>
                <a:ea typeface="楷体_GB2312" panose="02010609030101010101" pitchFamily="49" charset="-122"/>
              </a:rPr>
              <a:t>回溯法对解空间作深度优先搜索，因此，在一般情况下用递归方法实现回溯法。</a:t>
            </a:r>
          </a:p>
          <a:p>
            <a:pPr eaLnBrk="1" hangingPunct="1">
              <a:spcBef>
                <a:spcPct val="0"/>
              </a:spcBef>
              <a:buFontTx/>
              <a:buNone/>
            </a:pPr>
            <a:r>
              <a:rPr kumimoji="0" lang="en-US" altLang="zh-CN" sz="2400">
                <a:latin typeface="Arial" panose="020B0604020202020204" pitchFamily="34" charset="0"/>
                <a:ea typeface="楷体_GB2312" panose="02010609030101010101" pitchFamily="49" charset="-122"/>
              </a:rPr>
              <a:t>void </a:t>
            </a:r>
            <a:r>
              <a:rPr kumimoji="0" lang="en-US" altLang="zh-CN" sz="2400" b="1">
                <a:latin typeface="Arial" panose="020B0604020202020204" pitchFamily="34" charset="0"/>
                <a:ea typeface="楷体_GB2312" panose="02010609030101010101" pitchFamily="49" charset="-122"/>
              </a:rPr>
              <a:t>backtrack </a:t>
            </a:r>
            <a:r>
              <a:rPr kumimoji="0" lang="en-US" altLang="zh-CN" sz="2400">
                <a:latin typeface="Arial" panose="020B0604020202020204" pitchFamily="34" charset="0"/>
                <a:ea typeface="楷体_GB2312" panose="02010609030101010101" pitchFamily="49" charset="-122"/>
              </a:rPr>
              <a:t>(int t)</a:t>
            </a:r>
          </a:p>
          <a:p>
            <a:pPr eaLnBrk="1" hangingPunct="1">
              <a:spcBef>
                <a:spcPct val="0"/>
              </a:spcBef>
              <a:buFontTx/>
              <a:buNone/>
            </a:pPr>
            <a:r>
              <a:rPr kumimoji="0" lang="en-US" altLang="zh-CN" sz="2400">
                <a:latin typeface="Arial" panose="020B0604020202020204" pitchFamily="34" charset="0"/>
                <a:ea typeface="楷体_GB2312" panose="02010609030101010101" pitchFamily="49" charset="-122"/>
              </a:rPr>
              <a:t>{</a:t>
            </a:r>
          </a:p>
          <a:p>
            <a:pPr eaLnBrk="1" hangingPunct="1">
              <a:spcBef>
                <a:spcPct val="0"/>
              </a:spcBef>
              <a:buFontTx/>
              <a:buNone/>
            </a:pPr>
            <a:r>
              <a:rPr kumimoji="0" lang="en-US" altLang="zh-CN" sz="2400">
                <a:latin typeface="Arial" panose="020B0604020202020204" pitchFamily="34" charset="0"/>
                <a:ea typeface="楷体_GB2312" panose="02010609030101010101" pitchFamily="49" charset="-122"/>
              </a:rPr>
              <a:t>       </a:t>
            </a:r>
            <a:r>
              <a:rPr kumimoji="0" lang="en-US" altLang="zh-CN" sz="2400" b="1">
                <a:latin typeface="Arial" panose="020B0604020202020204" pitchFamily="34" charset="0"/>
                <a:ea typeface="楷体_GB2312" panose="02010609030101010101" pitchFamily="49" charset="-122"/>
              </a:rPr>
              <a:t>if</a:t>
            </a:r>
            <a:r>
              <a:rPr kumimoji="0" lang="en-US" altLang="zh-CN" sz="2400">
                <a:latin typeface="Arial" panose="020B0604020202020204" pitchFamily="34" charset="0"/>
                <a:ea typeface="楷体_GB2312" panose="02010609030101010101" pitchFamily="49" charset="-122"/>
              </a:rPr>
              <a:t> (t&gt;n) </a:t>
            </a:r>
            <a:r>
              <a:rPr kumimoji="0" lang="en-US" altLang="zh-CN" sz="2400" b="1">
                <a:latin typeface="Arial" panose="020B0604020202020204" pitchFamily="34" charset="0"/>
                <a:ea typeface="楷体_GB2312" panose="02010609030101010101" pitchFamily="49" charset="-122"/>
              </a:rPr>
              <a:t>output</a:t>
            </a:r>
            <a:r>
              <a:rPr kumimoji="0" lang="en-US" altLang="zh-CN" sz="2400">
                <a:latin typeface="Arial" panose="020B0604020202020204" pitchFamily="34" charset="0"/>
                <a:ea typeface="楷体_GB2312" panose="02010609030101010101" pitchFamily="49" charset="-122"/>
              </a:rPr>
              <a:t>(x);</a:t>
            </a:r>
          </a:p>
          <a:p>
            <a:pPr eaLnBrk="1" hangingPunct="1">
              <a:spcBef>
                <a:spcPct val="0"/>
              </a:spcBef>
              <a:buFontTx/>
              <a:buNone/>
            </a:pPr>
            <a:r>
              <a:rPr kumimoji="0" lang="en-US" altLang="zh-CN" sz="2400">
                <a:latin typeface="Arial" panose="020B0604020202020204" pitchFamily="34" charset="0"/>
                <a:ea typeface="楷体_GB2312" panose="02010609030101010101" pitchFamily="49" charset="-122"/>
              </a:rPr>
              <a:t>       </a:t>
            </a:r>
            <a:r>
              <a:rPr kumimoji="0" lang="en-US" altLang="zh-CN" sz="2400" b="1">
                <a:latin typeface="Arial" panose="020B0604020202020204" pitchFamily="34" charset="0"/>
                <a:ea typeface="楷体_GB2312" panose="02010609030101010101" pitchFamily="49" charset="-122"/>
              </a:rPr>
              <a:t>else</a:t>
            </a:r>
          </a:p>
          <a:p>
            <a:pPr eaLnBrk="1" hangingPunct="1">
              <a:spcBef>
                <a:spcPct val="0"/>
              </a:spcBef>
              <a:buFontTx/>
              <a:buNone/>
            </a:pPr>
            <a:r>
              <a:rPr kumimoji="0" lang="en-US" altLang="zh-CN" sz="2400" b="1">
                <a:latin typeface="Arial" panose="020B0604020202020204" pitchFamily="34" charset="0"/>
                <a:ea typeface="楷体_GB2312" panose="02010609030101010101" pitchFamily="49" charset="-122"/>
              </a:rPr>
              <a:t>         for</a:t>
            </a:r>
            <a:r>
              <a:rPr kumimoji="0" lang="en-US" altLang="zh-CN" sz="2400">
                <a:latin typeface="Arial" panose="020B0604020202020204" pitchFamily="34" charset="0"/>
                <a:ea typeface="楷体_GB2312" panose="02010609030101010101" pitchFamily="49" charset="-122"/>
              </a:rPr>
              <a:t> (int i=</a:t>
            </a:r>
            <a:r>
              <a:rPr kumimoji="0" lang="en-US" altLang="zh-CN" sz="2400" b="1">
                <a:latin typeface="Arial" panose="020B0604020202020204" pitchFamily="34" charset="0"/>
                <a:ea typeface="楷体_GB2312" panose="02010609030101010101" pitchFamily="49" charset="-122"/>
              </a:rPr>
              <a:t>f</a:t>
            </a:r>
            <a:r>
              <a:rPr kumimoji="0" lang="en-US" altLang="zh-CN" sz="2400">
                <a:latin typeface="Arial" panose="020B0604020202020204" pitchFamily="34" charset="0"/>
                <a:ea typeface="楷体_GB2312" panose="02010609030101010101" pitchFamily="49" charset="-122"/>
              </a:rPr>
              <a:t>(n,t);i&lt;=</a:t>
            </a:r>
            <a:r>
              <a:rPr kumimoji="0" lang="en-US" altLang="zh-CN" sz="2400" b="1">
                <a:latin typeface="Arial" panose="020B0604020202020204" pitchFamily="34" charset="0"/>
                <a:ea typeface="楷体_GB2312" panose="02010609030101010101" pitchFamily="49" charset="-122"/>
              </a:rPr>
              <a:t>g</a:t>
            </a:r>
            <a:r>
              <a:rPr kumimoji="0" lang="en-US" altLang="zh-CN" sz="2400">
                <a:latin typeface="Arial" panose="020B0604020202020204" pitchFamily="34" charset="0"/>
                <a:ea typeface="楷体_GB2312" panose="02010609030101010101" pitchFamily="49" charset="-122"/>
              </a:rPr>
              <a:t>(n,t);i++) {</a:t>
            </a:r>
          </a:p>
          <a:p>
            <a:pPr eaLnBrk="1" hangingPunct="1">
              <a:spcBef>
                <a:spcPct val="0"/>
              </a:spcBef>
              <a:buFontTx/>
              <a:buNone/>
            </a:pPr>
            <a:r>
              <a:rPr kumimoji="0" lang="en-US" altLang="zh-CN" sz="2400">
                <a:latin typeface="Arial" panose="020B0604020202020204" pitchFamily="34" charset="0"/>
                <a:ea typeface="楷体_GB2312" panose="02010609030101010101" pitchFamily="49" charset="-122"/>
              </a:rPr>
              <a:t>           x[t]=</a:t>
            </a:r>
            <a:r>
              <a:rPr kumimoji="0" lang="en-US" altLang="zh-CN" sz="2400" b="1">
                <a:latin typeface="Arial" panose="020B0604020202020204" pitchFamily="34" charset="0"/>
                <a:ea typeface="楷体_GB2312" panose="02010609030101010101" pitchFamily="49" charset="-122"/>
              </a:rPr>
              <a:t>h</a:t>
            </a:r>
            <a:r>
              <a:rPr kumimoji="0" lang="en-US" altLang="zh-CN" sz="2400">
                <a:latin typeface="Arial" panose="020B0604020202020204" pitchFamily="34" charset="0"/>
                <a:ea typeface="楷体_GB2312" panose="02010609030101010101" pitchFamily="49" charset="-122"/>
              </a:rPr>
              <a:t>(i);</a:t>
            </a:r>
          </a:p>
          <a:p>
            <a:pPr eaLnBrk="1" hangingPunct="1">
              <a:spcBef>
                <a:spcPct val="0"/>
              </a:spcBef>
              <a:buFontTx/>
              <a:buNone/>
            </a:pPr>
            <a:r>
              <a:rPr kumimoji="0" lang="en-US" altLang="zh-CN" sz="2400">
                <a:latin typeface="Arial" panose="020B0604020202020204" pitchFamily="34" charset="0"/>
                <a:ea typeface="楷体_GB2312" panose="02010609030101010101" pitchFamily="49" charset="-122"/>
              </a:rPr>
              <a:t>           if (</a:t>
            </a:r>
            <a:r>
              <a:rPr kumimoji="0" lang="en-US" altLang="zh-CN" sz="2400" b="1">
                <a:latin typeface="Arial" panose="020B0604020202020204" pitchFamily="34" charset="0"/>
                <a:ea typeface="楷体_GB2312" panose="02010609030101010101" pitchFamily="49" charset="-122"/>
              </a:rPr>
              <a:t>constraint</a:t>
            </a:r>
            <a:r>
              <a:rPr kumimoji="0" lang="en-US" altLang="zh-CN" sz="2400">
                <a:latin typeface="Arial" panose="020B0604020202020204" pitchFamily="34" charset="0"/>
                <a:ea typeface="楷体_GB2312" panose="02010609030101010101" pitchFamily="49" charset="-122"/>
              </a:rPr>
              <a:t>(t)&amp;&amp;</a:t>
            </a:r>
            <a:r>
              <a:rPr kumimoji="0" lang="en-US" altLang="zh-CN" sz="2400" b="1">
                <a:latin typeface="Arial" panose="020B0604020202020204" pitchFamily="34" charset="0"/>
                <a:ea typeface="楷体_GB2312" panose="02010609030101010101" pitchFamily="49" charset="-122"/>
              </a:rPr>
              <a:t>bound</a:t>
            </a:r>
            <a:r>
              <a:rPr kumimoji="0" lang="en-US" altLang="zh-CN" sz="2400">
                <a:latin typeface="Arial" panose="020B0604020202020204" pitchFamily="34" charset="0"/>
                <a:ea typeface="楷体_GB2312" panose="02010609030101010101" pitchFamily="49" charset="-122"/>
              </a:rPr>
              <a:t>(t)) </a:t>
            </a:r>
            <a:r>
              <a:rPr kumimoji="0" lang="en-US" altLang="zh-CN" sz="2400" b="1">
                <a:latin typeface="Arial" panose="020B0604020202020204" pitchFamily="34" charset="0"/>
                <a:ea typeface="楷体_GB2312" panose="02010609030101010101" pitchFamily="49" charset="-122"/>
              </a:rPr>
              <a:t>backtrack</a:t>
            </a:r>
            <a:r>
              <a:rPr kumimoji="0" lang="en-US" altLang="zh-CN" sz="2400">
                <a:latin typeface="Arial" panose="020B0604020202020204" pitchFamily="34" charset="0"/>
                <a:ea typeface="楷体_GB2312" panose="02010609030101010101" pitchFamily="49" charset="-122"/>
              </a:rPr>
              <a:t>(t+1);</a:t>
            </a:r>
          </a:p>
          <a:p>
            <a:pPr eaLnBrk="1" hangingPunct="1">
              <a:spcBef>
                <a:spcPct val="0"/>
              </a:spcBef>
              <a:buFontTx/>
              <a:buNone/>
            </a:pPr>
            <a:r>
              <a:rPr kumimoji="0" lang="en-US" altLang="zh-CN" sz="2400">
                <a:latin typeface="Arial" panose="020B0604020202020204" pitchFamily="34" charset="0"/>
                <a:ea typeface="楷体_GB2312" panose="02010609030101010101" pitchFamily="49" charset="-122"/>
              </a:rPr>
              <a:t>           }</a:t>
            </a:r>
          </a:p>
          <a:p>
            <a:pPr eaLnBrk="1" hangingPunct="1">
              <a:spcBef>
                <a:spcPct val="0"/>
              </a:spcBef>
              <a:buFontTx/>
              <a:buNone/>
            </a:pPr>
            <a:r>
              <a:rPr kumimoji="0" lang="en-US" altLang="zh-CN" sz="2400">
                <a:latin typeface="Arial" panose="020B0604020202020204" pitchFamily="34" charset="0"/>
                <a:ea typeface="楷体_GB2312" panose="02010609030101010101" pitchFamily="49" charset="-122"/>
              </a:rPr>
              <a:t>}</a:t>
            </a:r>
            <a:endParaRPr kumimoji="0" lang="zh-CN" altLang="en-US" sz="2400">
              <a:latin typeface="Arial" panose="020B0604020202020204" pitchFamily="34" charset="0"/>
              <a:ea typeface="楷体_GB2312" panose="02010609030101010101" pitchFamily="49" charset="-122"/>
            </a:endParaRPr>
          </a:p>
          <a:p>
            <a:pPr eaLnBrk="1" hangingPunct="1"/>
            <a:endParaRPr lang="zh-CN" altLang="en-US"/>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C0FD66D6-2CB9-4FB8-A45F-490F53F4D8E8}"/>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35426FEF-3E3A-4657-A089-6CA92F7847ED}" type="slidenum">
              <a:rPr lang="zh-CN" altLang="en-US">
                <a:solidFill>
                  <a:schemeClr val="tx1"/>
                </a:solidFill>
                <a:latin typeface="Times New Roman" panose="02020603050405020304" pitchFamily="18" charset="0"/>
                <a:ea typeface="宋体" panose="02010600030101010101" pitchFamily="2" charset="-122"/>
              </a:rPr>
              <a:pPr eaLnBrk="1" hangingPunct="1"/>
              <a:t>19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29027" name="Rectangle 2">
            <a:extLst>
              <a:ext uri="{FF2B5EF4-FFF2-40B4-BE49-F238E27FC236}">
                <a16:creationId xmlns:a16="http://schemas.microsoft.com/office/drawing/2014/main" id="{874AB226-E84B-4660-BBCB-57B861C1BEEF}"/>
              </a:ext>
            </a:extLst>
          </p:cNvPr>
          <p:cNvSpPr>
            <a:spLocks noGrp="1" noChangeArrowheads="1"/>
          </p:cNvSpPr>
          <p:nvPr>
            <p:ph type="title"/>
          </p:nvPr>
        </p:nvSpPr>
        <p:spPr>
          <a:noFill/>
        </p:spPr>
        <p:txBody>
          <a:bodyPr/>
          <a:lstStyle/>
          <a:p>
            <a:pPr eaLnBrk="1" hangingPunct="1"/>
            <a:r>
              <a:rPr lang="zh-CN" altLang="en-US" sz="4800"/>
              <a:t>1.4	算法复杂性分析</a:t>
            </a:r>
          </a:p>
        </p:txBody>
      </p:sp>
      <p:sp>
        <p:nvSpPr>
          <p:cNvPr id="291895" name="Text Box 55">
            <a:extLst>
              <a:ext uri="{FF2B5EF4-FFF2-40B4-BE49-F238E27FC236}">
                <a16:creationId xmlns:a16="http://schemas.microsoft.com/office/drawing/2014/main" id="{85166CC1-361F-468D-8CD9-75CBCB454CF3}"/>
              </a:ext>
            </a:extLst>
          </p:cNvPr>
          <p:cNvSpPr txBox="1">
            <a:spLocks noChangeArrowheads="1"/>
          </p:cNvSpPr>
          <p:nvPr/>
        </p:nvSpPr>
        <p:spPr bwMode="auto">
          <a:xfrm>
            <a:off x="152400" y="2008188"/>
            <a:ext cx="8991600" cy="393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Times New Roman" panose="02020603050405020304" pitchFamily="18" charset="0"/>
                <a:ea typeface="楷体_GB2312" panose="02010609030101010101" pitchFamily="49" charset="-122"/>
              </a:rPr>
              <a:t>         </a:t>
            </a:r>
            <a:r>
              <a:rPr lang="zh-CN" altLang="en-US" sz="2800">
                <a:solidFill>
                  <a:schemeClr val="tx1"/>
                </a:solidFill>
                <a:latin typeface="Times New Roman" panose="02020603050405020304" pitchFamily="18" charset="0"/>
                <a:ea typeface="楷体_GB2312" panose="02010609030101010101" pitchFamily="49" charset="-122"/>
              </a:rPr>
              <a:t>算法复杂性是算法运行所需要的计算机资源的量，</a:t>
            </a:r>
          </a:p>
          <a:p>
            <a:pPr algn="l" eaLnBrk="1" hangingPunct="1"/>
            <a:r>
              <a:rPr lang="zh-CN" altLang="en-US" sz="2800">
                <a:solidFill>
                  <a:schemeClr val="tx1"/>
                </a:solidFill>
                <a:latin typeface="Times New Roman" panose="02020603050405020304" pitchFamily="18" charset="0"/>
                <a:ea typeface="楷体_GB2312" panose="02010609030101010101" pitchFamily="49" charset="-122"/>
              </a:rPr>
              <a:t>需要时间资源的量称为</a:t>
            </a:r>
            <a:r>
              <a:rPr lang="zh-CN" altLang="en-US" sz="2800" b="1">
                <a:latin typeface="Times New Roman" panose="02020603050405020304" pitchFamily="18" charset="0"/>
                <a:ea typeface="楷体_GB2312" panose="02010609030101010101" pitchFamily="49" charset="-122"/>
              </a:rPr>
              <a:t>时间复杂性</a:t>
            </a:r>
            <a:r>
              <a:rPr lang="zh-CN" altLang="en-US" sz="2800">
                <a:solidFill>
                  <a:schemeClr val="tx1"/>
                </a:solidFill>
                <a:latin typeface="Times New Roman" panose="02020603050405020304" pitchFamily="18" charset="0"/>
                <a:ea typeface="楷体_GB2312" panose="02010609030101010101" pitchFamily="49" charset="-122"/>
              </a:rPr>
              <a:t>，需要的空间资源的</a:t>
            </a:r>
          </a:p>
          <a:p>
            <a:pPr algn="l" eaLnBrk="1" hangingPunct="1"/>
            <a:r>
              <a:rPr lang="zh-CN" altLang="en-US" sz="2800">
                <a:solidFill>
                  <a:schemeClr val="tx1"/>
                </a:solidFill>
                <a:latin typeface="Times New Roman" panose="02020603050405020304" pitchFamily="18" charset="0"/>
                <a:ea typeface="楷体_GB2312" panose="02010609030101010101" pitchFamily="49" charset="-122"/>
              </a:rPr>
              <a:t>量称为</a:t>
            </a:r>
            <a:r>
              <a:rPr lang="zh-CN" altLang="en-US" sz="2800" b="1">
                <a:latin typeface="Times New Roman" panose="02020603050405020304" pitchFamily="18" charset="0"/>
                <a:ea typeface="楷体_GB2312" panose="02010609030101010101" pitchFamily="49" charset="-122"/>
              </a:rPr>
              <a:t>空间复杂性</a:t>
            </a:r>
            <a:r>
              <a:rPr lang="zh-CN" altLang="en-US" sz="2800">
                <a:solidFill>
                  <a:schemeClr val="tx1"/>
                </a:solidFill>
                <a:latin typeface="Times New Roman" panose="02020603050405020304" pitchFamily="18" charset="0"/>
                <a:ea typeface="楷体_GB2312" panose="02010609030101010101" pitchFamily="49" charset="-122"/>
              </a:rPr>
              <a:t>。</a:t>
            </a:r>
            <a:r>
              <a:rPr lang="zh-CN" altLang="en-US" sz="2800">
                <a:solidFill>
                  <a:schemeClr val="tx1"/>
                </a:solidFill>
                <a:latin typeface="楷体_GB2312" panose="02010609030101010101" pitchFamily="49" charset="-122"/>
                <a:ea typeface="楷体_GB2312" panose="02010609030101010101" pitchFamily="49" charset="-122"/>
              </a:rPr>
              <a:t>这个量应该只依赖于算法要解的问</a:t>
            </a:r>
          </a:p>
          <a:p>
            <a:pPr algn="l" eaLnBrk="1" hangingPunct="1"/>
            <a:r>
              <a:rPr lang="zh-CN" altLang="en-US" sz="2800">
                <a:solidFill>
                  <a:schemeClr val="tx1"/>
                </a:solidFill>
                <a:latin typeface="楷体_GB2312" panose="02010609030101010101" pitchFamily="49" charset="-122"/>
                <a:ea typeface="楷体_GB2312" panose="02010609030101010101" pitchFamily="49" charset="-122"/>
              </a:rPr>
              <a:t>题的规模、算法的输入和算法本身的函数。如果分别用</a:t>
            </a:r>
          </a:p>
          <a:p>
            <a:pPr algn="l" eaLnBrk="1" hangingPunct="1"/>
            <a:r>
              <a:rPr lang="en-US" altLang="zh-CN" sz="2800">
                <a:solidFill>
                  <a:schemeClr val="tx1"/>
                </a:solidFill>
                <a:latin typeface="楷体_GB2312" panose="02010609030101010101" pitchFamily="49" charset="-122"/>
                <a:ea typeface="楷体_GB2312" panose="02010609030101010101" pitchFamily="49" charset="-122"/>
              </a:rPr>
              <a:t>N、I</a:t>
            </a:r>
            <a:r>
              <a:rPr lang="zh-CN" altLang="en-US" sz="2800">
                <a:solidFill>
                  <a:schemeClr val="tx1"/>
                </a:solidFill>
                <a:latin typeface="楷体_GB2312" panose="02010609030101010101" pitchFamily="49" charset="-122"/>
                <a:ea typeface="楷体_GB2312" panose="02010609030101010101" pitchFamily="49" charset="-122"/>
              </a:rPr>
              <a:t>和</a:t>
            </a:r>
            <a:r>
              <a:rPr lang="en-US" altLang="zh-CN" sz="2800">
                <a:solidFill>
                  <a:schemeClr val="tx1"/>
                </a:solidFill>
                <a:latin typeface="楷体_GB2312" panose="02010609030101010101" pitchFamily="49" charset="-122"/>
                <a:ea typeface="楷体_GB2312" panose="02010609030101010101" pitchFamily="49" charset="-122"/>
              </a:rPr>
              <a:t>A</a:t>
            </a:r>
            <a:r>
              <a:rPr lang="zh-CN" altLang="en-US" sz="2800">
                <a:solidFill>
                  <a:schemeClr val="tx1"/>
                </a:solidFill>
                <a:latin typeface="楷体_GB2312" panose="02010609030101010101" pitchFamily="49" charset="-122"/>
                <a:ea typeface="楷体_GB2312" panose="02010609030101010101" pitchFamily="49" charset="-122"/>
              </a:rPr>
              <a:t>表示算法要解问题的规模、算法的输入和算法</a:t>
            </a:r>
          </a:p>
          <a:p>
            <a:pPr algn="l" eaLnBrk="1" hangingPunct="1"/>
            <a:r>
              <a:rPr lang="zh-CN" altLang="en-US" sz="2800">
                <a:solidFill>
                  <a:schemeClr val="tx1"/>
                </a:solidFill>
                <a:latin typeface="楷体_GB2312" panose="02010609030101010101" pitchFamily="49" charset="-122"/>
                <a:ea typeface="楷体_GB2312" panose="02010609030101010101" pitchFamily="49" charset="-122"/>
              </a:rPr>
              <a:t>本身，而且用</a:t>
            </a:r>
            <a:r>
              <a:rPr lang="en-US" altLang="zh-CN" sz="2800">
                <a:solidFill>
                  <a:schemeClr val="tx1"/>
                </a:solidFill>
                <a:latin typeface="楷体_GB2312" panose="02010609030101010101" pitchFamily="49" charset="-122"/>
                <a:ea typeface="楷体_GB2312" panose="02010609030101010101" pitchFamily="49" charset="-122"/>
              </a:rPr>
              <a:t>C</a:t>
            </a:r>
            <a:r>
              <a:rPr lang="zh-CN" altLang="en-US" sz="2800">
                <a:solidFill>
                  <a:schemeClr val="tx1"/>
                </a:solidFill>
                <a:latin typeface="楷体_GB2312" panose="02010609030101010101" pitchFamily="49" charset="-122"/>
                <a:ea typeface="楷体_GB2312" panose="02010609030101010101" pitchFamily="49" charset="-122"/>
              </a:rPr>
              <a:t>表示复杂性，那么，应该有</a:t>
            </a:r>
            <a:r>
              <a:rPr lang="en-US" altLang="zh-CN" sz="2800">
                <a:solidFill>
                  <a:schemeClr val="tx1"/>
                </a:solidFill>
                <a:latin typeface="楷体_GB2312" panose="02010609030101010101" pitchFamily="49" charset="-122"/>
                <a:ea typeface="楷体_GB2312" panose="02010609030101010101" pitchFamily="49" charset="-122"/>
              </a:rPr>
              <a:t>C=F(N,I,A)。</a:t>
            </a:r>
          </a:p>
          <a:p>
            <a:pPr algn="l" eaLnBrk="1" hangingPunct="1"/>
            <a:r>
              <a:rPr lang="zh-CN" altLang="en-US" sz="2800">
                <a:solidFill>
                  <a:schemeClr val="tx1"/>
                </a:solidFill>
                <a:latin typeface="楷体_GB2312" panose="02010609030101010101" pitchFamily="49" charset="-122"/>
                <a:ea typeface="楷体_GB2312" panose="02010609030101010101" pitchFamily="49" charset="-122"/>
              </a:rPr>
              <a:t>一般把时间复杂性和空间复杂性分开，并分别用</a:t>
            </a:r>
            <a:r>
              <a:rPr lang="en-US" altLang="zh-CN" sz="2800">
                <a:solidFill>
                  <a:schemeClr val="tx1"/>
                </a:solidFill>
                <a:latin typeface="楷体_GB2312" panose="02010609030101010101" pitchFamily="49" charset="-122"/>
                <a:ea typeface="楷体_GB2312" panose="02010609030101010101" pitchFamily="49" charset="-122"/>
              </a:rPr>
              <a:t>T</a:t>
            </a:r>
            <a:r>
              <a:rPr lang="zh-CN" altLang="en-US" sz="2800">
                <a:solidFill>
                  <a:schemeClr val="tx1"/>
                </a:solidFill>
                <a:latin typeface="楷体_GB2312" panose="02010609030101010101" pitchFamily="49" charset="-122"/>
                <a:ea typeface="楷体_GB2312" panose="02010609030101010101" pitchFamily="49" charset="-122"/>
              </a:rPr>
              <a:t>和</a:t>
            </a:r>
            <a:r>
              <a:rPr lang="en-US" altLang="zh-CN" sz="2800">
                <a:solidFill>
                  <a:schemeClr val="tx1"/>
                </a:solidFill>
                <a:latin typeface="楷体_GB2312" panose="02010609030101010101" pitchFamily="49" charset="-122"/>
                <a:ea typeface="楷体_GB2312" panose="02010609030101010101" pitchFamily="49" charset="-122"/>
              </a:rPr>
              <a:t>S</a:t>
            </a:r>
            <a:r>
              <a:rPr lang="zh-CN" altLang="en-US" sz="2800">
                <a:solidFill>
                  <a:schemeClr val="tx1"/>
                </a:solidFill>
                <a:latin typeface="楷体_GB2312" panose="02010609030101010101" pitchFamily="49" charset="-122"/>
                <a:ea typeface="楷体_GB2312" panose="02010609030101010101" pitchFamily="49" charset="-122"/>
              </a:rPr>
              <a:t>来</a:t>
            </a:r>
          </a:p>
          <a:p>
            <a:pPr algn="l" eaLnBrk="1" hangingPunct="1"/>
            <a:r>
              <a:rPr lang="zh-CN" altLang="en-US" sz="2800">
                <a:solidFill>
                  <a:schemeClr val="tx1"/>
                </a:solidFill>
                <a:latin typeface="楷体_GB2312" panose="02010609030101010101" pitchFamily="49" charset="-122"/>
                <a:ea typeface="楷体_GB2312" panose="02010609030101010101" pitchFamily="49" charset="-122"/>
              </a:rPr>
              <a:t>表示，则有： </a:t>
            </a:r>
            <a:r>
              <a:rPr lang="en-US" altLang="zh-CN" sz="2800">
                <a:solidFill>
                  <a:schemeClr val="tx1"/>
                </a:solidFill>
                <a:latin typeface="楷体_GB2312" panose="02010609030101010101" pitchFamily="49" charset="-122"/>
                <a:ea typeface="楷体_GB2312" panose="02010609030101010101" pitchFamily="49" charset="-122"/>
              </a:rPr>
              <a:t>T=T(N,I)</a:t>
            </a:r>
            <a:r>
              <a:rPr lang="zh-CN" altLang="en-US" sz="2800">
                <a:solidFill>
                  <a:schemeClr val="tx1"/>
                </a:solidFill>
                <a:latin typeface="楷体_GB2312" panose="02010609030101010101" pitchFamily="49" charset="-122"/>
                <a:ea typeface="楷体_GB2312" panose="02010609030101010101" pitchFamily="49" charset="-122"/>
              </a:rPr>
              <a:t>和</a:t>
            </a:r>
            <a:r>
              <a:rPr lang="en-US" altLang="zh-CN" sz="2800">
                <a:solidFill>
                  <a:schemeClr val="tx1"/>
                </a:solidFill>
                <a:latin typeface="楷体_GB2312" panose="02010609030101010101" pitchFamily="49" charset="-122"/>
                <a:ea typeface="楷体_GB2312" panose="02010609030101010101" pitchFamily="49" charset="-122"/>
              </a:rPr>
              <a:t>S=S(N,I)</a:t>
            </a:r>
            <a:r>
              <a:rPr lang="zh-CN" altLang="en-US" sz="2800">
                <a:solidFill>
                  <a:schemeClr val="tx1"/>
                </a:solidFill>
                <a:latin typeface="楷体_GB2312" panose="02010609030101010101" pitchFamily="49" charset="-122"/>
                <a:ea typeface="楷体_GB2312" panose="02010609030101010101" pitchFamily="49" charset="-122"/>
              </a:rPr>
              <a:t> </a:t>
            </a:r>
            <a:r>
              <a:rPr lang="en-US" altLang="zh-CN" sz="2800">
                <a:solidFill>
                  <a:schemeClr val="tx1"/>
                </a:solidFill>
                <a:latin typeface="楷体_GB2312" panose="02010609030101010101" pitchFamily="49" charset="-122"/>
                <a:ea typeface="楷体_GB2312" panose="02010609030101010101" pitchFamily="49" charset="-122"/>
              </a:rPr>
              <a:t>。</a:t>
            </a:r>
          </a:p>
          <a:p>
            <a:pPr algn="l" eaLnBrk="1" hangingPunct="1"/>
            <a:r>
              <a:rPr lang="en-US" altLang="zh-CN" sz="2800">
                <a:solidFill>
                  <a:schemeClr val="tx1"/>
                </a:solidFill>
                <a:latin typeface="楷体_GB2312" panose="02010609030101010101" pitchFamily="49" charset="-122"/>
                <a:ea typeface="楷体_GB2312" panose="02010609030101010101" pitchFamily="49" charset="-122"/>
              </a:rPr>
              <a:t>		（</a:t>
            </a:r>
            <a:r>
              <a:rPr lang="zh-CN" altLang="en-US" sz="2800">
                <a:solidFill>
                  <a:schemeClr val="tx1"/>
                </a:solidFill>
                <a:latin typeface="楷体_GB2312" panose="02010609030101010101" pitchFamily="49" charset="-122"/>
                <a:ea typeface="楷体_GB2312" panose="02010609030101010101" pitchFamily="49" charset="-122"/>
              </a:rPr>
              <a:t>通常，让</a:t>
            </a:r>
            <a:r>
              <a:rPr lang="en-US" altLang="zh-CN" sz="2800">
                <a:solidFill>
                  <a:schemeClr val="tx1"/>
                </a:solidFill>
                <a:latin typeface="楷体_GB2312" panose="02010609030101010101" pitchFamily="49" charset="-122"/>
                <a:ea typeface="楷体_GB2312" panose="02010609030101010101" pitchFamily="49" charset="-122"/>
              </a:rPr>
              <a:t>A</a:t>
            </a:r>
            <a:r>
              <a:rPr lang="zh-CN" altLang="en-US" sz="2800">
                <a:solidFill>
                  <a:schemeClr val="tx1"/>
                </a:solidFill>
                <a:latin typeface="楷体_GB2312" panose="02010609030101010101" pitchFamily="49" charset="-122"/>
                <a:ea typeface="楷体_GB2312" panose="02010609030101010101" pitchFamily="49" charset="-122"/>
              </a:rPr>
              <a:t>隐含在复杂性函数名当中）</a:t>
            </a:r>
            <a:r>
              <a:rPr lang="zh-CN" altLang="en-US" sz="2400">
                <a:solidFill>
                  <a:schemeClr val="tx1"/>
                </a:solidFill>
                <a:latin typeface="楷体_GB2312" panose="02010609030101010101" pitchFamily="49" charset="-122"/>
                <a:ea typeface="楷体_GB2312" panose="02010609030101010101" pitchFamily="49" charset="-122"/>
              </a:rPr>
              <a:t> </a:t>
            </a:r>
            <a:endParaRPr lang="en-US" altLang="zh-CN" sz="2400">
              <a:solidFill>
                <a:schemeClr val="tx1"/>
              </a:solidFill>
              <a:latin typeface="楷体_GB2312" panose="02010609030101010101" pitchFamily="49" charset="-122"/>
              <a:ea typeface="楷体_GB2312" panose="0201060903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91895"/>
                                        </p:tgtEl>
                                        <p:attrNameLst>
                                          <p:attrName>style.visibility</p:attrName>
                                        </p:attrNameLst>
                                      </p:cBhvr>
                                      <p:to>
                                        <p:strVal val="visible"/>
                                      </p:to>
                                    </p:set>
                                    <p:animEffect transition="in" filter="strips(downRight)">
                                      <p:cBhvr>
                                        <p:cTn id="7" dur="500"/>
                                        <p:tgtEl>
                                          <p:spTgt spid="291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95" grpId="0" autoUpdateAnimBg="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7C8AC15B-66C6-4956-A773-8251C7605080}"/>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A4EA7835-7D09-45F1-B546-886A1A2A6032}" type="slidenum">
              <a:rPr lang="zh-CN" altLang="en-US">
                <a:solidFill>
                  <a:schemeClr val="tx1"/>
                </a:solidFill>
                <a:latin typeface="Times New Roman" panose="02020603050405020304" pitchFamily="18" charset="0"/>
                <a:ea typeface="宋体" panose="02010600030101010101" pitchFamily="2" charset="-122"/>
              </a:rPr>
              <a:pPr eaLnBrk="1" hangingPunct="1"/>
              <a:t>190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86402" name="Rectangle 2">
            <a:extLst>
              <a:ext uri="{FF2B5EF4-FFF2-40B4-BE49-F238E27FC236}">
                <a16:creationId xmlns:a16="http://schemas.microsoft.com/office/drawing/2014/main" id="{45BCA6B2-07D0-4070-A860-619BC4001E90}"/>
              </a:ext>
            </a:extLst>
          </p:cNvPr>
          <p:cNvSpPr>
            <a:spLocks noGrp="1" noChangeArrowheads="1"/>
          </p:cNvSpPr>
          <p:nvPr>
            <p:ph type="title"/>
          </p:nvPr>
        </p:nvSpPr>
        <p:spPr>
          <a:xfrm>
            <a:off x="685800" y="0"/>
            <a:ext cx="7772400" cy="1143000"/>
          </a:xfrm>
        </p:spPr>
        <p:txBody>
          <a:bodyPr/>
          <a:lstStyle/>
          <a:p>
            <a:pPr eaLnBrk="1" hangingPunct="1">
              <a:defRPr/>
            </a:pPr>
            <a:r>
              <a:rPr lang="zh-CN" altLang="en-US">
                <a:effectLst>
                  <a:outerShdw blurRad="38100" dist="38100" dir="2700000" algn="tl">
                    <a:srgbClr val="C0C0C0"/>
                  </a:outerShdw>
                </a:effectLst>
                <a:ea typeface="黑体" pitchFamily="2" charset="-122"/>
              </a:rPr>
              <a:t>迭代回溯</a:t>
            </a:r>
          </a:p>
        </p:txBody>
      </p:sp>
      <p:sp>
        <p:nvSpPr>
          <p:cNvPr id="242692" name="Rectangle 3">
            <a:extLst>
              <a:ext uri="{FF2B5EF4-FFF2-40B4-BE49-F238E27FC236}">
                <a16:creationId xmlns:a16="http://schemas.microsoft.com/office/drawing/2014/main" id="{A31661B1-C747-44D0-AF70-56CE021B667E}"/>
              </a:ext>
            </a:extLst>
          </p:cNvPr>
          <p:cNvSpPr>
            <a:spLocks noGrp="1" noChangeArrowheads="1"/>
          </p:cNvSpPr>
          <p:nvPr>
            <p:ph type="body" idx="1"/>
          </p:nvPr>
        </p:nvSpPr>
        <p:spPr>
          <a:xfrm>
            <a:off x="685800" y="1066800"/>
            <a:ext cx="8458200" cy="5791200"/>
          </a:xfrm>
        </p:spPr>
        <p:txBody>
          <a:bodyPr/>
          <a:lstStyle/>
          <a:p>
            <a:pPr eaLnBrk="1" hangingPunct="1">
              <a:lnSpc>
                <a:spcPct val="90000"/>
              </a:lnSpc>
              <a:spcBef>
                <a:spcPct val="0"/>
              </a:spcBef>
              <a:buFontTx/>
              <a:buNone/>
            </a:pPr>
            <a:r>
              <a:rPr kumimoji="0" lang="zh-CN" altLang="en-US" sz="2400">
                <a:latin typeface="Arial" panose="020B0604020202020204" pitchFamily="34" charset="0"/>
                <a:ea typeface="楷体_GB2312" panose="02010609030101010101" pitchFamily="49" charset="-122"/>
              </a:rPr>
              <a:t>采用树的非递归深度优先遍历算法，可将回溯法表示为一个非递归迭代过程。</a:t>
            </a:r>
          </a:p>
          <a:p>
            <a:pPr eaLnBrk="1" hangingPunct="1">
              <a:lnSpc>
                <a:spcPct val="90000"/>
              </a:lnSpc>
              <a:spcBef>
                <a:spcPct val="0"/>
              </a:spcBef>
              <a:buFontTx/>
              <a:buNone/>
            </a:pPr>
            <a:r>
              <a:rPr kumimoji="0" lang="en-US" altLang="zh-CN" sz="2400">
                <a:latin typeface="Arial" panose="020B0604020202020204" pitchFamily="34" charset="0"/>
                <a:ea typeface="楷体_GB2312" panose="02010609030101010101" pitchFamily="49" charset="-122"/>
              </a:rPr>
              <a:t>void </a:t>
            </a:r>
            <a:r>
              <a:rPr kumimoji="0" lang="en-US" altLang="zh-CN" sz="2400" b="1">
                <a:latin typeface="Arial" panose="020B0604020202020204" pitchFamily="34" charset="0"/>
                <a:ea typeface="楷体_GB2312" panose="02010609030101010101" pitchFamily="49" charset="-122"/>
              </a:rPr>
              <a:t>iterativeBacktrack</a:t>
            </a:r>
            <a:r>
              <a:rPr kumimoji="0" lang="en-US" altLang="zh-CN" sz="2400">
                <a:latin typeface="Arial" panose="020B0604020202020204" pitchFamily="34" charset="0"/>
                <a:ea typeface="楷体_GB2312" panose="02010609030101010101" pitchFamily="49" charset="-122"/>
              </a:rPr>
              <a:t> ()</a:t>
            </a:r>
          </a:p>
          <a:p>
            <a:pPr eaLnBrk="1" hangingPunct="1">
              <a:lnSpc>
                <a:spcPct val="90000"/>
              </a:lnSpc>
              <a:spcBef>
                <a:spcPct val="0"/>
              </a:spcBef>
              <a:buFontTx/>
              <a:buNone/>
            </a:pPr>
            <a:r>
              <a:rPr kumimoji="0" lang="en-US" altLang="zh-CN" sz="2400">
                <a:latin typeface="Arial" panose="020B0604020202020204" pitchFamily="34" charset="0"/>
                <a:ea typeface="楷体_GB2312" panose="02010609030101010101" pitchFamily="49" charset="-122"/>
              </a:rPr>
              <a:t>{</a:t>
            </a:r>
          </a:p>
          <a:p>
            <a:pPr eaLnBrk="1" hangingPunct="1">
              <a:lnSpc>
                <a:spcPct val="90000"/>
              </a:lnSpc>
              <a:spcBef>
                <a:spcPct val="0"/>
              </a:spcBef>
              <a:buFontTx/>
              <a:buNone/>
            </a:pPr>
            <a:r>
              <a:rPr kumimoji="0" lang="en-US" altLang="zh-CN" sz="2400">
                <a:latin typeface="Arial" panose="020B0604020202020204" pitchFamily="34" charset="0"/>
                <a:ea typeface="楷体_GB2312" panose="02010609030101010101" pitchFamily="49" charset="-122"/>
              </a:rPr>
              <a:t>  int t=1;</a:t>
            </a:r>
          </a:p>
          <a:p>
            <a:pPr eaLnBrk="1" hangingPunct="1">
              <a:lnSpc>
                <a:spcPct val="90000"/>
              </a:lnSpc>
              <a:spcBef>
                <a:spcPct val="0"/>
              </a:spcBef>
              <a:buFontTx/>
              <a:buNone/>
            </a:pPr>
            <a:r>
              <a:rPr kumimoji="0" lang="en-US" altLang="zh-CN" sz="2400">
                <a:latin typeface="Arial" panose="020B0604020202020204" pitchFamily="34" charset="0"/>
                <a:ea typeface="楷体_GB2312" panose="02010609030101010101" pitchFamily="49" charset="-122"/>
              </a:rPr>
              <a:t>  </a:t>
            </a:r>
            <a:r>
              <a:rPr kumimoji="0" lang="en-US" altLang="zh-CN" sz="2400" b="1">
                <a:latin typeface="Arial" panose="020B0604020202020204" pitchFamily="34" charset="0"/>
                <a:ea typeface="楷体_GB2312" panose="02010609030101010101" pitchFamily="49" charset="-122"/>
              </a:rPr>
              <a:t>while</a:t>
            </a:r>
            <a:r>
              <a:rPr kumimoji="0" lang="en-US" altLang="zh-CN" sz="2400">
                <a:latin typeface="Arial" panose="020B0604020202020204" pitchFamily="34" charset="0"/>
                <a:ea typeface="楷体_GB2312" panose="02010609030101010101" pitchFamily="49" charset="-122"/>
              </a:rPr>
              <a:t> (t&gt;0) {</a:t>
            </a:r>
          </a:p>
          <a:p>
            <a:pPr eaLnBrk="1" hangingPunct="1">
              <a:lnSpc>
                <a:spcPct val="90000"/>
              </a:lnSpc>
              <a:spcBef>
                <a:spcPct val="0"/>
              </a:spcBef>
              <a:buFontTx/>
              <a:buNone/>
            </a:pPr>
            <a:r>
              <a:rPr kumimoji="0" lang="en-US" altLang="zh-CN" sz="2400">
                <a:latin typeface="Arial" panose="020B0604020202020204" pitchFamily="34" charset="0"/>
                <a:ea typeface="楷体_GB2312" panose="02010609030101010101" pitchFamily="49" charset="-122"/>
              </a:rPr>
              <a:t>    </a:t>
            </a:r>
            <a:r>
              <a:rPr kumimoji="0" lang="en-US" altLang="zh-CN" sz="2400" b="1">
                <a:latin typeface="Arial" panose="020B0604020202020204" pitchFamily="34" charset="0"/>
                <a:ea typeface="楷体_GB2312" panose="02010609030101010101" pitchFamily="49" charset="-122"/>
              </a:rPr>
              <a:t>if</a:t>
            </a:r>
            <a:r>
              <a:rPr kumimoji="0" lang="en-US" altLang="zh-CN" sz="2400">
                <a:latin typeface="Arial" panose="020B0604020202020204" pitchFamily="34" charset="0"/>
                <a:ea typeface="楷体_GB2312" panose="02010609030101010101" pitchFamily="49" charset="-122"/>
              </a:rPr>
              <a:t> (</a:t>
            </a:r>
            <a:r>
              <a:rPr kumimoji="0" lang="en-US" altLang="zh-CN" sz="2400" b="1">
                <a:latin typeface="Arial" panose="020B0604020202020204" pitchFamily="34" charset="0"/>
                <a:ea typeface="楷体_GB2312" panose="02010609030101010101" pitchFamily="49" charset="-122"/>
              </a:rPr>
              <a:t>f</a:t>
            </a:r>
            <a:r>
              <a:rPr kumimoji="0" lang="en-US" altLang="zh-CN" sz="2400">
                <a:latin typeface="Arial" panose="020B0604020202020204" pitchFamily="34" charset="0"/>
                <a:ea typeface="楷体_GB2312" panose="02010609030101010101" pitchFamily="49" charset="-122"/>
              </a:rPr>
              <a:t>(n,t)&lt;=</a:t>
            </a:r>
            <a:r>
              <a:rPr kumimoji="0" lang="en-US" altLang="zh-CN" sz="2400" b="1">
                <a:latin typeface="Arial" panose="020B0604020202020204" pitchFamily="34" charset="0"/>
                <a:ea typeface="楷体_GB2312" panose="02010609030101010101" pitchFamily="49" charset="-122"/>
              </a:rPr>
              <a:t>g</a:t>
            </a:r>
            <a:r>
              <a:rPr kumimoji="0" lang="en-US" altLang="zh-CN" sz="2400">
                <a:latin typeface="Arial" panose="020B0604020202020204" pitchFamily="34" charset="0"/>
                <a:ea typeface="楷体_GB2312" panose="02010609030101010101" pitchFamily="49" charset="-122"/>
              </a:rPr>
              <a:t>(n,t)) </a:t>
            </a:r>
          </a:p>
          <a:p>
            <a:pPr eaLnBrk="1" hangingPunct="1">
              <a:lnSpc>
                <a:spcPct val="90000"/>
              </a:lnSpc>
              <a:spcBef>
                <a:spcPct val="0"/>
              </a:spcBef>
              <a:buFontTx/>
              <a:buNone/>
            </a:pPr>
            <a:r>
              <a:rPr kumimoji="0" lang="en-US" altLang="zh-CN" sz="2400">
                <a:latin typeface="Arial" panose="020B0604020202020204" pitchFamily="34" charset="0"/>
                <a:ea typeface="楷体_GB2312" panose="02010609030101010101" pitchFamily="49" charset="-122"/>
              </a:rPr>
              <a:t>      for (int i=</a:t>
            </a:r>
            <a:r>
              <a:rPr kumimoji="0" lang="en-US" altLang="zh-CN" sz="2400" b="1">
                <a:latin typeface="Arial" panose="020B0604020202020204" pitchFamily="34" charset="0"/>
                <a:ea typeface="楷体_GB2312" panose="02010609030101010101" pitchFamily="49" charset="-122"/>
              </a:rPr>
              <a:t>f</a:t>
            </a:r>
            <a:r>
              <a:rPr kumimoji="0" lang="en-US" altLang="zh-CN" sz="2400">
                <a:latin typeface="Arial" panose="020B0604020202020204" pitchFamily="34" charset="0"/>
                <a:ea typeface="楷体_GB2312" panose="02010609030101010101" pitchFamily="49" charset="-122"/>
              </a:rPr>
              <a:t>(n,t);i&lt;=</a:t>
            </a:r>
            <a:r>
              <a:rPr kumimoji="0" lang="en-US" altLang="zh-CN" sz="2400" b="1">
                <a:latin typeface="Arial" panose="020B0604020202020204" pitchFamily="34" charset="0"/>
                <a:ea typeface="楷体_GB2312" panose="02010609030101010101" pitchFamily="49" charset="-122"/>
              </a:rPr>
              <a:t>g</a:t>
            </a:r>
            <a:r>
              <a:rPr kumimoji="0" lang="en-US" altLang="zh-CN" sz="2400">
                <a:latin typeface="Arial" panose="020B0604020202020204" pitchFamily="34" charset="0"/>
                <a:ea typeface="楷体_GB2312" panose="02010609030101010101" pitchFamily="49" charset="-122"/>
              </a:rPr>
              <a:t>(n,t);i++) {</a:t>
            </a:r>
          </a:p>
          <a:p>
            <a:pPr eaLnBrk="1" hangingPunct="1">
              <a:lnSpc>
                <a:spcPct val="90000"/>
              </a:lnSpc>
              <a:spcBef>
                <a:spcPct val="0"/>
              </a:spcBef>
              <a:buFontTx/>
              <a:buNone/>
            </a:pPr>
            <a:r>
              <a:rPr kumimoji="0" lang="en-US" altLang="zh-CN" sz="2400">
                <a:latin typeface="Arial" panose="020B0604020202020204" pitchFamily="34" charset="0"/>
                <a:ea typeface="楷体_GB2312" panose="02010609030101010101" pitchFamily="49" charset="-122"/>
              </a:rPr>
              <a:t>        x[t]=</a:t>
            </a:r>
            <a:r>
              <a:rPr kumimoji="0" lang="en-US" altLang="zh-CN" sz="2400" b="1">
                <a:latin typeface="Arial" panose="020B0604020202020204" pitchFamily="34" charset="0"/>
                <a:ea typeface="楷体_GB2312" panose="02010609030101010101" pitchFamily="49" charset="-122"/>
              </a:rPr>
              <a:t>h</a:t>
            </a:r>
            <a:r>
              <a:rPr kumimoji="0" lang="en-US" altLang="zh-CN" sz="2400">
                <a:latin typeface="Arial" panose="020B0604020202020204" pitchFamily="34" charset="0"/>
                <a:ea typeface="楷体_GB2312" panose="02010609030101010101" pitchFamily="49" charset="-122"/>
              </a:rPr>
              <a:t>(i);</a:t>
            </a:r>
          </a:p>
          <a:p>
            <a:pPr eaLnBrk="1" hangingPunct="1">
              <a:lnSpc>
                <a:spcPct val="90000"/>
              </a:lnSpc>
              <a:spcBef>
                <a:spcPct val="0"/>
              </a:spcBef>
              <a:buFontTx/>
              <a:buNone/>
            </a:pPr>
            <a:r>
              <a:rPr kumimoji="0" lang="en-US" altLang="zh-CN" sz="2400">
                <a:latin typeface="Arial" panose="020B0604020202020204" pitchFamily="34" charset="0"/>
                <a:ea typeface="楷体_GB2312" panose="02010609030101010101" pitchFamily="49" charset="-122"/>
              </a:rPr>
              <a:t>        </a:t>
            </a:r>
            <a:r>
              <a:rPr kumimoji="0" lang="en-US" altLang="zh-CN" sz="2400" b="1">
                <a:latin typeface="Arial" panose="020B0604020202020204" pitchFamily="34" charset="0"/>
                <a:ea typeface="楷体_GB2312" panose="02010609030101010101" pitchFamily="49" charset="-122"/>
              </a:rPr>
              <a:t>if</a:t>
            </a:r>
            <a:r>
              <a:rPr kumimoji="0" lang="en-US" altLang="zh-CN" sz="2400">
                <a:latin typeface="Arial" panose="020B0604020202020204" pitchFamily="34" charset="0"/>
                <a:ea typeface="楷体_GB2312" panose="02010609030101010101" pitchFamily="49" charset="-122"/>
              </a:rPr>
              <a:t> (</a:t>
            </a:r>
            <a:r>
              <a:rPr kumimoji="0" lang="en-US" altLang="zh-CN" sz="2400" b="1">
                <a:latin typeface="Arial" panose="020B0604020202020204" pitchFamily="34" charset="0"/>
                <a:ea typeface="楷体_GB2312" panose="02010609030101010101" pitchFamily="49" charset="-122"/>
              </a:rPr>
              <a:t>constraint</a:t>
            </a:r>
            <a:r>
              <a:rPr kumimoji="0" lang="en-US" altLang="zh-CN" sz="2400">
                <a:latin typeface="Arial" panose="020B0604020202020204" pitchFamily="34" charset="0"/>
                <a:ea typeface="楷体_GB2312" panose="02010609030101010101" pitchFamily="49" charset="-122"/>
              </a:rPr>
              <a:t>(t)&amp;&amp;</a:t>
            </a:r>
            <a:r>
              <a:rPr kumimoji="0" lang="en-US" altLang="zh-CN" sz="2400" b="1">
                <a:latin typeface="Arial" panose="020B0604020202020204" pitchFamily="34" charset="0"/>
                <a:ea typeface="楷体_GB2312" panose="02010609030101010101" pitchFamily="49" charset="-122"/>
              </a:rPr>
              <a:t>bound</a:t>
            </a:r>
            <a:r>
              <a:rPr kumimoji="0" lang="en-US" altLang="zh-CN" sz="2400">
                <a:latin typeface="Arial" panose="020B0604020202020204" pitchFamily="34" charset="0"/>
                <a:ea typeface="楷体_GB2312" panose="02010609030101010101" pitchFamily="49" charset="-122"/>
              </a:rPr>
              <a:t>(t)) {</a:t>
            </a:r>
          </a:p>
          <a:p>
            <a:pPr eaLnBrk="1" hangingPunct="1">
              <a:lnSpc>
                <a:spcPct val="90000"/>
              </a:lnSpc>
              <a:spcBef>
                <a:spcPct val="0"/>
              </a:spcBef>
              <a:buFontTx/>
              <a:buNone/>
            </a:pPr>
            <a:r>
              <a:rPr kumimoji="0" lang="en-US" altLang="zh-CN" sz="2400">
                <a:latin typeface="Arial" panose="020B0604020202020204" pitchFamily="34" charset="0"/>
                <a:ea typeface="楷体_GB2312" panose="02010609030101010101" pitchFamily="49" charset="-122"/>
              </a:rPr>
              <a:t>          </a:t>
            </a:r>
            <a:r>
              <a:rPr kumimoji="0" lang="en-US" altLang="zh-CN" sz="2400" b="1">
                <a:latin typeface="Arial" panose="020B0604020202020204" pitchFamily="34" charset="0"/>
                <a:ea typeface="楷体_GB2312" panose="02010609030101010101" pitchFamily="49" charset="-122"/>
              </a:rPr>
              <a:t>if</a:t>
            </a:r>
            <a:r>
              <a:rPr kumimoji="0" lang="en-US" altLang="zh-CN" sz="2400">
                <a:latin typeface="Arial" panose="020B0604020202020204" pitchFamily="34" charset="0"/>
                <a:ea typeface="楷体_GB2312" panose="02010609030101010101" pitchFamily="49" charset="-122"/>
              </a:rPr>
              <a:t> (</a:t>
            </a:r>
            <a:r>
              <a:rPr kumimoji="0" lang="en-US" altLang="zh-CN" sz="2400" b="1">
                <a:latin typeface="Arial" panose="020B0604020202020204" pitchFamily="34" charset="0"/>
                <a:ea typeface="楷体_GB2312" panose="02010609030101010101" pitchFamily="49" charset="-122"/>
              </a:rPr>
              <a:t>solution</a:t>
            </a:r>
            <a:r>
              <a:rPr kumimoji="0" lang="en-US" altLang="zh-CN" sz="2400">
                <a:latin typeface="Arial" panose="020B0604020202020204" pitchFamily="34" charset="0"/>
                <a:ea typeface="楷体_GB2312" panose="02010609030101010101" pitchFamily="49" charset="-122"/>
              </a:rPr>
              <a:t>(t)) </a:t>
            </a:r>
            <a:r>
              <a:rPr kumimoji="0" lang="en-US" altLang="zh-CN" sz="2400" b="1">
                <a:latin typeface="Arial" panose="020B0604020202020204" pitchFamily="34" charset="0"/>
                <a:ea typeface="楷体_GB2312" panose="02010609030101010101" pitchFamily="49" charset="-122"/>
              </a:rPr>
              <a:t>output</a:t>
            </a:r>
            <a:r>
              <a:rPr kumimoji="0" lang="en-US" altLang="zh-CN" sz="2400">
                <a:latin typeface="Arial" panose="020B0604020202020204" pitchFamily="34" charset="0"/>
                <a:ea typeface="楷体_GB2312" panose="02010609030101010101" pitchFamily="49" charset="-122"/>
              </a:rPr>
              <a:t>(x);</a:t>
            </a:r>
          </a:p>
          <a:p>
            <a:pPr eaLnBrk="1" hangingPunct="1">
              <a:lnSpc>
                <a:spcPct val="90000"/>
              </a:lnSpc>
              <a:spcBef>
                <a:spcPct val="0"/>
              </a:spcBef>
              <a:buFontTx/>
              <a:buNone/>
            </a:pPr>
            <a:r>
              <a:rPr kumimoji="0" lang="en-US" altLang="zh-CN" sz="2400">
                <a:latin typeface="Arial" panose="020B0604020202020204" pitchFamily="34" charset="0"/>
                <a:ea typeface="楷体_GB2312" panose="02010609030101010101" pitchFamily="49" charset="-122"/>
              </a:rPr>
              <a:t>          </a:t>
            </a:r>
            <a:r>
              <a:rPr kumimoji="0" lang="en-US" altLang="zh-CN" sz="2400" b="1">
                <a:latin typeface="Arial" panose="020B0604020202020204" pitchFamily="34" charset="0"/>
                <a:ea typeface="楷体_GB2312" panose="02010609030101010101" pitchFamily="49" charset="-122"/>
              </a:rPr>
              <a:t>else</a:t>
            </a:r>
            <a:r>
              <a:rPr kumimoji="0" lang="en-US" altLang="zh-CN" sz="2400">
                <a:latin typeface="Arial" panose="020B0604020202020204" pitchFamily="34" charset="0"/>
                <a:ea typeface="楷体_GB2312" panose="02010609030101010101" pitchFamily="49" charset="-122"/>
              </a:rPr>
              <a:t> t++;}</a:t>
            </a:r>
          </a:p>
          <a:p>
            <a:pPr eaLnBrk="1" hangingPunct="1">
              <a:lnSpc>
                <a:spcPct val="90000"/>
              </a:lnSpc>
              <a:spcBef>
                <a:spcPct val="0"/>
              </a:spcBef>
              <a:buFontTx/>
              <a:buNone/>
            </a:pPr>
            <a:r>
              <a:rPr kumimoji="0" lang="en-US" altLang="zh-CN" sz="2400">
                <a:latin typeface="Arial" panose="020B0604020202020204" pitchFamily="34" charset="0"/>
                <a:ea typeface="楷体_GB2312" panose="02010609030101010101" pitchFamily="49" charset="-122"/>
              </a:rPr>
              <a:t>        }</a:t>
            </a:r>
          </a:p>
          <a:p>
            <a:pPr eaLnBrk="1" hangingPunct="1">
              <a:lnSpc>
                <a:spcPct val="90000"/>
              </a:lnSpc>
              <a:spcBef>
                <a:spcPct val="0"/>
              </a:spcBef>
              <a:buFontTx/>
              <a:buNone/>
            </a:pPr>
            <a:r>
              <a:rPr kumimoji="0" lang="en-US" altLang="zh-CN" sz="2400">
                <a:latin typeface="Arial" panose="020B0604020202020204" pitchFamily="34" charset="0"/>
                <a:ea typeface="楷体_GB2312" panose="02010609030101010101" pitchFamily="49" charset="-122"/>
              </a:rPr>
              <a:t>    </a:t>
            </a:r>
            <a:r>
              <a:rPr kumimoji="0" lang="en-US" altLang="zh-CN" sz="2400" b="1">
                <a:latin typeface="Arial" panose="020B0604020202020204" pitchFamily="34" charset="0"/>
                <a:ea typeface="楷体_GB2312" panose="02010609030101010101" pitchFamily="49" charset="-122"/>
              </a:rPr>
              <a:t>else</a:t>
            </a:r>
            <a:r>
              <a:rPr kumimoji="0" lang="en-US" altLang="zh-CN" sz="2400">
                <a:latin typeface="Arial" panose="020B0604020202020204" pitchFamily="34" charset="0"/>
                <a:ea typeface="楷体_GB2312" panose="02010609030101010101" pitchFamily="49" charset="-122"/>
              </a:rPr>
              <a:t> t--;</a:t>
            </a:r>
          </a:p>
          <a:p>
            <a:pPr eaLnBrk="1" hangingPunct="1">
              <a:lnSpc>
                <a:spcPct val="90000"/>
              </a:lnSpc>
              <a:spcBef>
                <a:spcPct val="0"/>
              </a:spcBef>
              <a:buFontTx/>
              <a:buNone/>
            </a:pPr>
            <a:r>
              <a:rPr kumimoji="0" lang="en-US" altLang="zh-CN" sz="2400">
                <a:latin typeface="Arial" panose="020B0604020202020204" pitchFamily="34" charset="0"/>
                <a:ea typeface="楷体_GB2312" panose="02010609030101010101" pitchFamily="49" charset="-122"/>
              </a:rPr>
              <a:t>    }</a:t>
            </a:r>
          </a:p>
          <a:p>
            <a:pPr eaLnBrk="1" hangingPunct="1">
              <a:lnSpc>
                <a:spcPct val="90000"/>
              </a:lnSpc>
              <a:spcBef>
                <a:spcPct val="0"/>
              </a:spcBef>
              <a:buFontTx/>
              <a:buNone/>
            </a:pPr>
            <a:r>
              <a:rPr kumimoji="0" lang="en-US" altLang="zh-CN" sz="2400">
                <a:latin typeface="Arial" panose="020B0604020202020204" pitchFamily="34" charset="0"/>
                <a:ea typeface="楷体_GB2312" panose="02010609030101010101" pitchFamily="49" charset="-122"/>
              </a:rPr>
              <a:t>}</a:t>
            </a:r>
            <a:endParaRPr kumimoji="0" lang="zh-CN" altLang="en-US" sz="2400">
              <a:latin typeface="Arial" panose="020B0604020202020204" pitchFamily="34" charset="0"/>
              <a:ea typeface="楷体_GB2312" panose="02010609030101010101" pitchFamily="49" charset="-122"/>
            </a:endParaRPr>
          </a:p>
          <a:p>
            <a:pPr eaLnBrk="1" hangingPunct="1">
              <a:lnSpc>
                <a:spcPct val="90000"/>
              </a:lnSpc>
            </a:pPr>
            <a:endParaRPr lang="zh-CN" altLang="en-US"/>
          </a:p>
        </p:txBody>
      </p:sp>
    </p:spTree>
  </p:cSld>
  <p:clrMapOvr>
    <a:masterClrMapping/>
  </p:clrMapOvr>
  <p:transition>
    <p:random/>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C3C14AB1-30D8-4119-8289-3A2391C4D372}"/>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E15ABB69-95F6-4E1D-821E-D2114FB65102}" type="slidenum">
              <a:rPr lang="zh-CN" altLang="en-US">
                <a:solidFill>
                  <a:schemeClr val="tx1"/>
                </a:solidFill>
                <a:latin typeface="Times New Roman" panose="02020603050405020304" pitchFamily="18" charset="0"/>
                <a:ea typeface="宋体" panose="02010600030101010101" pitchFamily="2" charset="-122"/>
              </a:rPr>
              <a:pPr eaLnBrk="1" hangingPunct="1"/>
              <a:t>191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87426" name="Rectangle 2">
            <a:extLst>
              <a:ext uri="{FF2B5EF4-FFF2-40B4-BE49-F238E27FC236}">
                <a16:creationId xmlns:a16="http://schemas.microsoft.com/office/drawing/2014/main" id="{EF49B89D-0FDE-4D8D-A96F-A1F30A09A751}"/>
              </a:ext>
            </a:extLst>
          </p:cNvPr>
          <p:cNvSpPr>
            <a:spLocks noGrp="1" noChangeArrowheads="1"/>
          </p:cNvSpPr>
          <p:nvPr>
            <p:ph type="title"/>
          </p:nvPr>
        </p:nvSpPr>
        <p:spPr>
          <a:xfrm>
            <a:off x="228600" y="0"/>
            <a:ext cx="7772400" cy="1143000"/>
          </a:xfrm>
        </p:spPr>
        <p:txBody>
          <a:bodyPr/>
          <a:lstStyle/>
          <a:p>
            <a:pPr eaLnBrk="1" hangingPunct="1">
              <a:defRPr/>
            </a:pPr>
            <a:r>
              <a:rPr lang="zh-CN" altLang="en-US">
                <a:effectLst>
                  <a:outerShdw blurRad="38100" dist="38100" dir="2700000" algn="tl">
                    <a:srgbClr val="C0C0C0"/>
                  </a:outerShdw>
                </a:effectLst>
                <a:ea typeface="黑体" pitchFamily="2" charset="-122"/>
              </a:rPr>
              <a:t>子集树与排列树</a:t>
            </a:r>
          </a:p>
        </p:txBody>
      </p:sp>
      <p:pic>
        <p:nvPicPr>
          <p:cNvPr id="243716" name="Picture 3" descr="t51">
            <a:extLst>
              <a:ext uri="{FF2B5EF4-FFF2-40B4-BE49-F238E27FC236}">
                <a16:creationId xmlns:a16="http://schemas.microsoft.com/office/drawing/2014/main" id="{612AFDD5-DC4D-426D-B9C2-AC1364AF79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96975"/>
            <a:ext cx="367188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3717" name="Picture 4" descr="t53">
            <a:extLst>
              <a:ext uri="{FF2B5EF4-FFF2-40B4-BE49-F238E27FC236}">
                <a16:creationId xmlns:a16="http://schemas.microsoft.com/office/drawing/2014/main" id="{0A564C5F-9678-4FEA-AB18-97E45023B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914400"/>
            <a:ext cx="316865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718" name="Text Box 5">
            <a:extLst>
              <a:ext uri="{FF2B5EF4-FFF2-40B4-BE49-F238E27FC236}">
                <a16:creationId xmlns:a16="http://schemas.microsoft.com/office/drawing/2014/main" id="{67564A47-875B-4B35-86E0-69115AC6E169}"/>
              </a:ext>
            </a:extLst>
          </p:cNvPr>
          <p:cNvSpPr txBox="1">
            <a:spLocks noChangeArrowheads="1"/>
          </p:cNvSpPr>
          <p:nvPr/>
        </p:nvSpPr>
        <p:spPr bwMode="auto">
          <a:xfrm>
            <a:off x="180975" y="3141663"/>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zh-CN" altLang="en-US" sz="2400">
                <a:solidFill>
                  <a:schemeClr val="tx1"/>
                </a:solidFill>
                <a:ea typeface="楷体_GB2312" panose="02010609030101010101" pitchFamily="49" charset="-122"/>
              </a:rPr>
              <a:t>遍历子集树需</a:t>
            </a:r>
            <a:r>
              <a:rPr lang="en-US" altLang="zh-CN" sz="2400">
                <a:solidFill>
                  <a:schemeClr val="tx1"/>
                </a:solidFill>
                <a:ea typeface="楷体_GB2312" panose="02010609030101010101" pitchFamily="49" charset="-122"/>
              </a:rPr>
              <a:t>O(2</a:t>
            </a:r>
            <a:r>
              <a:rPr lang="en-US" altLang="zh-CN" sz="2400" baseline="30000">
                <a:solidFill>
                  <a:schemeClr val="tx1"/>
                </a:solidFill>
                <a:ea typeface="楷体_GB2312" panose="02010609030101010101" pitchFamily="49" charset="-122"/>
              </a:rPr>
              <a:t>n</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计算时间 </a:t>
            </a:r>
          </a:p>
        </p:txBody>
      </p:sp>
      <p:sp>
        <p:nvSpPr>
          <p:cNvPr id="243719" name="Text Box 6">
            <a:extLst>
              <a:ext uri="{FF2B5EF4-FFF2-40B4-BE49-F238E27FC236}">
                <a16:creationId xmlns:a16="http://schemas.microsoft.com/office/drawing/2014/main" id="{9C282410-B7D1-4AEB-BDA8-4B9FA54217EF}"/>
              </a:ext>
            </a:extLst>
          </p:cNvPr>
          <p:cNvSpPr txBox="1">
            <a:spLocks noChangeArrowheads="1"/>
          </p:cNvSpPr>
          <p:nvPr/>
        </p:nvSpPr>
        <p:spPr bwMode="auto">
          <a:xfrm>
            <a:off x="4829175" y="3141663"/>
            <a:ext cx="431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zh-CN" altLang="en-US" sz="2400">
                <a:solidFill>
                  <a:schemeClr val="tx1"/>
                </a:solidFill>
                <a:ea typeface="楷体_GB2312" panose="02010609030101010101" pitchFamily="49" charset="-122"/>
              </a:rPr>
              <a:t>遍历排列树需要</a:t>
            </a:r>
            <a:r>
              <a:rPr lang="en-US" altLang="zh-CN" sz="2400">
                <a:solidFill>
                  <a:schemeClr val="tx1"/>
                </a:solidFill>
                <a:ea typeface="楷体_GB2312" panose="02010609030101010101" pitchFamily="49" charset="-122"/>
              </a:rPr>
              <a:t>O(n!)</a:t>
            </a:r>
            <a:r>
              <a:rPr lang="zh-CN" altLang="en-US" sz="2400">
                <a:solidFill>
                  <a:schemeClr val="tx1"/>
                </a:solidFill>
                <a:ea typeface="楷体_GB2312" panose="02010609030101010101" pitchFamily="49" charset="-122"/>
              </a:rPr>
              <a:t>计算时间 </a:t>
            </a:r>
          </a:p>
        </p:txBody>
      </p:sp>
      <p:sp>
        <p:nvSpPr>
          <p:cNvPr id="243720" name="Text Box 7">
            <a:extLst>
              <a:ext uri="{FF2B5EF4-FFF2-40B4-BE49-F238E27FC236}">
                <a16:creationId xmlns:a16="http://schemas.microsoft.com/office/drawing/2014/main" id="{141AC63F-B1D9-4B6B-BF03-5763FB7449F2}"/>
              </a:ext>
            </a:extLst>
          </p:cNvPr>
          <p:cNvSpPr txBox="1">
            <a:spLocks noChangeArrowheads="1"/>
          </p:cNvSpPr>
          <p:nvPr/>
        </p:nvSpPr>
        <p:spPr bwMode="auto">
          <a:xfrm>
            <a:off x="395288" y="3644900"/>
            <a:ext cx="3636962"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000">
                <a:solidFill>
                  <a:schemeClr val="tx1"/>
                </a:solidFill>
                <a:ea typeface="楷体_GB2312" panose="02010609030101010101" pitchFamily="49" charset="-122"/>
              </a:rPr>
              <a:t>void </a:t>
            </a:r>
            <a:r>
              <a:rPr lang="en-US" altLang="zh-CN" sz="2000" b="1">
                <a:solidFill>
                  <a:schemeClr val="tx1"/>
                </a:solidFill>
                <a:ea typeface="楷体_GB2312" panose="02010609030101010101" pitchFamily="49" charset="-122"/>
              </a:rPr>
              <a:t>backtrack</a:t>
            </a:r>
            <a:r>
              <a:rPr lang="en-US" altLang="zh-CN" sz="2000">
                <a:solidFill>
                  <a:schemeClr val="tx1"/>
                </a:solidFill>
                <a:ea typeface="楷体_GB2312" panose="02010609030101010101" pitchFamily="49" charset="-122"/>
              </a:rPr>
              <a:t> (int t)</a:t>
            </a:r>
          </a:p>
          <a:p>
            <a:pPr algn="l" eaLnBrk="1" hangingPunct="1"/>
            <a:r>
              <a:rPr lang="en-US" altLang="zh-CN" sz="2000">
                <a:solidFill>
                  <a:schemeClr val="tx1"/>
                </a:solidFill>
                <a:ea typeface="楷体_GB2312" panose="02010609030101010101" pitchFamily="49" charset="-122"/>
              </a:rPr>
              <a:t>{</a:t>
            </a:r>
          </a:p>
          <a:p>
            <a:pPr algn="l" eaLnBrk="1" hangingPunct="1"/>
            <a:r>
              <a:rPr lang="en-US" altLang="zh-CN" sz="2000">
                <a:solidFill>
                  <a:schemeClr val="tx1"/>
                </a:solidFill>
                <a:ea typeface="楷体_GB2312" panose="02010609030101010101" pitchFamily="49" charset="-122"/>
              </a:rPr>
              <a:t>  if (t&gt;n) output(x);</a:t>
            </a:r>
          </a:p>
          <a:p>
            <a:pPr algn="l" eaLnBrk="1" hangingPunct="1"/>
            <a:r>
              <a:rPr lang="en-US" altLang="zh-CN" sz="2000">
                <a:solidFill>
                  <a:schemeClr val="tx1"/>
                </a:solidFill>
                <a:ea typeface="楷体_GB2312" panose="02010609030101010101" pitchFamily="49" charset="-122"/>
              </a:rPr>
              <a:t>    else</a:t>
            </a:r>
          </a:p>
          <a:p>
            <a:pPr algn="l" eaLnBrk="1" hangingPunct="1"/>
            <a:r>
              <a:rPr lang="en-US" altLang="zh-CN" sz="2000">
                <a:solidFill>
                  <a:schemeClr val="tx1"/>
                </a:solidFill>
                <a:ea typeface="楷体_GB2312" panose="02010609030101010101" pitchFamily="49" charset="-122"/>
              </a:rPr>
              <a:t>      for (int i=0;i&lt;=1;i++) {</a:t>
            </a:r>
          </a:p>
          <a:p>
            <a:pPr algn="l" eaLnBrk="1" hangingPunct="1"/>
            <a:r>
              <a:rPr lang="en-US" altLang="zh-CN" sz="2000">
                <a:solidFill>
                  <a:schemeClr val="tx1"/>
                </a:solidFill>
                <a:ea typeface="楷体_GB2312" panose="02010609030101010101" pitchFamily="49" charset="-122"/>
              </a:rPr>
              <a:t>        x[t]=i;</a:t>
            </a:r>
          </a:p>
          <a:p>
            <a:pPr algn="l" eaLnBrk="1" hangingPunct="1"/>
            <a:r>
              <a:rPr lang="en-US" altLang="zh-CN" sz="2000">
                <a:solidFill>
                  <a:schemeClr val="tx1"/>
                </a:solidFill>
                <a:ea typeface="楷体_GB2312" panose="02010609030101010101" pitchFamily="49" charset="-122"/>
              </a:rPr>
              <a:t>        if (legal(t)) backtrack(t+1);</a:t>
            </a:r>
          </a:p>
          <a:p>
            <a:pPr algn="l" eaLnBrk="1" hangingPunct="1"/>
            <a:r>
              <a:rPr lang="en-US" altLang="zh-CN" sz="2000">
                <a:solidFill>
                  <a:schemeClr val="tx1"/>
                </a:solidFill>
                <a:ea typeface="楷体_GB2312" panose="02010609030101010101" pitchFamily="49" charset="-122"/>
              </a:rPr>
              <a:t>      }</a:t>
            </a:r>
          </a:p>
          <a:p>
            <a:pPr algn="l" eaLnBrk="1" hangingPunct="1"/>
            <a:r>
              <a:rPr lang="en-US" altLang="zh-CN" sz="2000">
                <a:solidFill>
                  <a:schemeClr val="tx1"/>
                </a:solidFill>
                <a:ea typeface="楷体_GB2312" panose="02010609030101010101" pitchFamily="49" charset="-122"/>
              </a:rPr>
              <a:t>}</a:t>
            </a:r>
            <a:endParaRPr lang="zh-CN" altLang="en-US" sz="2000">
              <a:solidFill>
                <a:schemeClr val="tx1"/>
              </a:solidFill>
              <a:ea typeface="楷体_GB2312" panose="02010609030101010101" pitchFamily="49" charset="-122"/>
            </a:endParaRPr>
          </a:p>
        </p:txBody>
      </p:sp>
      <p:sp>
        <p:nvSpPr>
          <p:cNvPr id="243721" name="Text Box 8">
            <a:extLst>
              <a:ext uri="{FF2B5EF4-FFF2-40B4-BE49-F238E27FC236}">
                <a16:creationId xmlns:a16="http://schemas.microsoft.com/office/drawing/2014/main" id="{C570EE0B-3BD2-40F4-8300-8740262D9F21}"/>
              </a:ext>
            </a:extLst>
          </p:cNvPr>
          <p:cNvSpPr txBox="1">
            <a:spLocks noChangeArrowheads="1"/>
          </p:cNvSpPr>
          <p:nvPr/>
        </p:nvSpPr>
        <p:spPr bwMode="auto">
          <a:xfrm>
            <a:off x="5219700" y="3500438"/>
            <a:ext cx="3636963"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000">
                <a:solidFill>
                  <a:schemeClr val="tx1"/>
                </a:solidFill>
                <a:ea typeface="楷体_GB2312" panose="02010609030101010101" pitchFamily="49" charset="-122"/>
              </a:rPr>
              <a:t>void </a:t>
            </a:r>
            <a:r>
              <a:rPr lang="en-US" altLang="zh-CN" sz="2000" b="1">
                <a:solidFill>
                  <a:schemeClr val="tx1"/>
                </a:solidFill>
                <a:ea typeface="楷体_GB2312" panose="02010609030101010101" pitchFamily="49" charset="-122"/>
              </a:rPr>
              <a:t>backtrack</a:t>
            </a:r>
            <a:r>
              <a:rPr lang="en-US" altLang="zh-CN" sz="2000">
                <a:solidFill>
                  <a:schemeClr val="tx1"/>
                </a:solidFill>
                <a:ea typeface="楷体_GB2312" panose="02010609030101010101" pitchFamily="49" charset="-122"/>
              </a:rPr>
              <a:t> (int t)</a:t>
            </a:r>
          </a:p>
          <a:p>
            <a:pPr algn="l" eaLnBrk="1" hangingPunct="1"/>
            <a:r>
              <a:rPr lang="en-US" altLang="zh-CN" sz="2000">
                <a:solidFill>
                  <a:schemeClr val="tx1"/>
                </a:solidFill>
                <a:ea typeface="楷体_GB2312" panose="02010609030101010101" pitchFamily="49" charset="-122"/>
              </a:rPr>
              <a:t>{</a:t>
            </a:r>
          </a:p>
          <a:p>
            <a:pPr algn="l" eaLnBrk="1" hangingPunct="1"/>
            <a:r>
              <a:rPr lang="en-US" altLang="zh-CN" sz="2000">
                <a:solidFill>
                  <a:schemeClr val="tx1"/>
                </a:solidFill>
                <a:ea typeface="楷体_GB2312" panose="02010609030101010101" pitchFamily="49" charset="-122"/>
              </a:rPr>
              <a:t>  if (t&gt;n) output(x);</a:t>
            </a:r>
          </a:p>
          <a:p>
            <a:pPr algn="l" eaLnBrk="1" hangingPunct="1"/>
            <a:r>
              <a:rPr lang="en-US" altLang="zh-CN" sz="2000">
                <a:solidFill>
                  <a:schemeClr val="tx1"/>
                </a:solidFill>
                <a:ea typeface="楷体_GB2312" panose="02010609030101010101" pitchFamily="49" charset="-122"/>
              </a:rPr>
              <a:t>    else</a:t>
            </a:r>
          </a:p>
          <a:p>
            <a:pPr algn="l" eaLnBrk="1" hangingPunct="1"/>
            <a:r>
              <a:rPr lang="en-US" altLang="zh-CN" sz="2000">
                <a:solidFill>
                  <a:schemeClr val="tx1"/>
                </a:solidFill>
                <a:ea typeface="楷体_GB2312" panose="02010609030101010101" pitchFamily="49" charset="-122"/>
              </a:rPr>
              <a:t>      for (int i=t;i&lt;=n;i++) {</a:t>
            </a:r>
          </a:p>
          <a:p>
            <a:pPr algn="l" eaLnBrk="1" hangingPunct="1"/>
            <a:r>
              <a:rPr lang="en-US" altLang="zh-CN" sz="2000">
                <a:solidFill>
                  <a:schemeClr val="tx1"/>
                </a:solidFill>
                <a:ea typeface="楷体_GB2312" panose="02010609030101010101" pitchFamily="49" charset="-122"/>
              </a:rPr>
              <a:t>        swap(x[t], x[i]);</a:t>
            </a:r>
          </a:p>
          <a:p>
            <a:pPr algn="l" eaLnBrk="1" hangingPunct="1"/>
            <a:r>
              <a:rPr lang="en-US" altLang="zh-CN" sz="2000">
                <a:solidFill>
                  <a:schemeClr val="tx1"/>
                </a:solidFill>
                <a:ea typeface="楷体_GB2312" panose="02010609030101010101" pitchFamily="49" charset="-122"/>
              </a:rPr>
              <a:t>        if (legal(t)) backtrack(t+1);</a:t>
            </a:r>
          </a:p>
          <a:p>
            <a:pPr algn="l" eaLnBrk="1" hangingPunct="1"/>
            <a:r>
              <a:rPr lang="en-US" altLang="zh-CN" sz="2000">
                <a:solidFill>
                  <a:schemeClr val="tx1"/>
                </a:solidFill>
                <a:ea typeface="楷体_GB2312" panose="02010609030101010101" pitchFamily="49" charset="-122"/>
              </a:rPr>
              <a:t>        swap(x[t], x[i]);</a:t>
            </a:r>
          </a:p>
          <a:p>
            <a:pPr algn="l" eaLnBrk="1" hangingPunct="1"/>
            <a:r>
              <a:rPr lang="en-US" altLang="zh-CN" sz="2000">
                <a:solidFill>
                  <a:schemeClr val="tx1"/>
                </a:solidFill>
                <a:ea typeface="楷体_GB2312" panose="02010609030101010101" pitchFamily="49" charset="-122"/>
              </a:rPr>
              <a:t>      }</a:t>
            </a:r>
          </a:p>
          <a:p>
            <a:pPr algn="l" eaLnBrk="1" hangingPunct="1"/>
            <a:r>
              <a:rPr lang="en-US" altLang="zh-CN" sz="2000">
                <a:solidFill>
                  <a:schemeClr val="tx1"/>
                </a:solidFill>
                <a:ea typeface="楷体_GB2312" panose="02010609030101010101" pitchFamily="49" charset="-122"/>
              </a:rPr>
              <a:t>} </a:t>
            </a:r>
            <a:endParaRPr lang="zh-CN" altLang="en-US" sz="2000">
              <a:solidFill>
                <a:schemeClr val="tx1"/>
              </a:solidFill>
              <a:ea typeface="楷体_GB2312" panose="02010609030101010101" pitchFamily="49" charset="-122"/>
            </a:endParaRPr>
          </a:p>
        </p:txBody>
      </p:sp>
    </p:spTree>
  </p:cSld>
  <p:clrMapOvr>
    <a:masterClrMapping/>
  </p:clrMapOvr>
  <p:transition>
    <p:random/>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C79DE05A-3EAE-4827-94BF-B0A57B77C26F}"/>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05288923-D52D-44A6-A1CA-A0DE8861CD58}" type="slidenum">
              <a:rPr lang="zh-CN" altLang="en-US">
                <a:solidFill>
                  <a:schemeClr val="tx1"/>
                </a:solidFill>
                <a:latin typeface="Times New Roman" panose="02020603050405020304" pitchFamily="18" charset="0"/>
                <a:ea typeface="宋体" panose="02010600030101010101" pitchFamily="2" charset="-122"/>
              </a:rPr>
              <a:pPr eaLnBrk="1" hangingPunct="1"/>
              <a:t>192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88450" name="Rectangle 2">
            <a:extLst>
              <a:ext uri="{FF2B5EF4-FFF2-40B4-BE49-F238E27FC236}">
                <a16:creationId xmlns:a16="http://schemas.microsoft.com/office/drawing/2014/main" id="{658E086C-3B41-4F1C-A4E1-7F6AA438E687}"/>
              </a:ext>
            </a:extLst>
          </p:cNvPr>
          <p:cNvSpPr>
            <a:spLocks noGrp="1" noChangeArrowheads="1"/>
          </p:cNvSpPr>
          <p:nvPr>
            <p:ph type="title"/>
          </p:nvPr>
        </p:nvSpPr>
        <p:spPr>
          <a:xfrm>
            <a:off x="685800" y="0"/>
            <a:ext cx="7772400" cy="1143000"/>
          </a:xfrm>
        </p:spPr>
        <p:txBody>
          <a:bodyPr/>
          <a:lstStyle/>
          <a:p>
            <a:pPr eaLnBrk="1" hangingPunct="1">
              <a:defRPr/>
            </a:pPr>
            <a:r>
              <a:rPr lang="zh-CN" altLang="en-US">
                <a:effectLst>
                  <a:outerShdw blurRad="38100" dist="38100" dir="2700000" algn="tl">
                    <a:srgbClr val="C0C0C0"/>
                  </a:outerShdw>
                </a:effectLst>
                <a:ea typeface="黑体" pitchFamily="2" charset="-122"/>
              </a:rPr>
              <a:t>装载问题</a:t>
            </a:r>
          </a:p>
        </p:txBody>
      </p:sp>
      <p:sp>
        <p:nvSpPr>
          <p:cNvPr id="63494" name="Text Box 3">
            <a:extLst>
              <a:ext uri="{FF2B5EF4-FFF2-40B4-BE49-F238E27FC236}">
                <a16:creationId xmlns:a16="http://schemas.microsoft.com/office/drawing/2014/main" id="{69F5E7F2-1E2D-49FC-AC8B-B197D218DB48}"/>
              </a:ext>
            </a:extLst>
          </p:cNvPr>
          <p:cNvSpPr txBox="1">
            <a:spLocks noChangeArrowheads="1"/>
          </p:cNvSpPr>
          <p:nvPr/>
        </p:nvSpPr>
        <p:spPr bwMode="auto">
          <a:xfrm>
            <a:off x="228600" y="838200"/>
            <a:ext cx="84439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黑体" panose="02010609060101010101" pitchFamily="49" charset="-122"/>
                <a:ea typeface="黑体" panose="02010609060101010101" pitchFamily="49" charset="-122"/>
              </a:rPr>
              <a:t>有一批共</a:t>
            </a:r>
            <a:r>
              <a:rPr lang="en-US" altLang="zh-CN" sz="2400">
                <a:solidFill>
                  <a:schemeClr val="tx1"/>
                </a:solidFill>
                <a:latin typeface="黑体" panose="02010609060101010101" pitchFamily="49" charset="-122"/>
                <a:ea typeface="黑体" panose="02010609060101010101" pitchFamily="49" charset="-122"/>
              </a:rPr>
              <a:t>n</a:t>
            </a:r>
            <a:r>
              <a:rPr lang="zh-CN" altLang="en-US" sz="2400">
                <a:solidFill>
                  <a:schemeClr val="tx1"/>
                </a:solidFill>
                <a:latin typeface="黑体" panose="02010609060101010101" pitchFamily="49" charset="-122"/>
                <a:ea typeface="黑体" panose="02010609060101010101" pitchFamily="49" charset="-122"/>
              </a:rPr>
              <a:t>个集装箱要装上</a:t>
            </a:r>
            <a:r>
              <a:rPr lang="en-US" altLang="zh-CN" sz="2400">
                <a:solidFill>
                  <a:schemeClr val="tx1"/>
                </a:solidFill>
                <a:latin typeface="黑体" panose="02010609060101010101" pitchFamily="49" charset="-122"/>
                <a:ea typeface="黑体" panose="02010609060101010101" pitchFamily="49" charset="-122"/>
              </a:rPr>
              <a:t>2</a:t>
            </a:r>
            <a:r>
              <a:rPr lang="zh-CN" altLang="en-US" sz="2400">
                <a:solidFill>
                  <a:schemeClr val="tx1"/>
                </a:solidFill>
                <a:latin typeface="黑体" panose="02010609060101010101" pitchFamily="49" charset="-122"/>
                <a:ea typeface="黑体" panose="02010609060101010101" pitchFamily="49" charset="-122"/>
              </a:rPr>
              <a:t>艘载重量分别为</a:t>
            </a:r>
            <a:r>
              <a:rPr lang="en-US" altLang="zh-CN" sz="2400">
                <a:solidFill>
                  <a:schemeClr val="tx1"/>
                </a:solidFill>
                <a:latin typeface="黑体" panose="02010609060101010101" pitchFamily="49" charset="-122"/>
                <a:ea typeface="黑体" panose="02010609060101010101" pitchFamily="49" charset="-122"/>
              </a:rPr>
              <a:t>c1</a:t>
            </a:r>
            <a:r>
              <a:rPr lang="zh-CN" altLang="en-US" sz="2400">
                <a:solidFill>
                  <a:schemeClr val="tx1"/>
                </a:solidFill>
                <a:latin typeface="黑体" panose="02010609060101010101" pitchFamily="49" charset="-122"/>
                <a:ea typeface="黑体" panose="02010609060101010101" pitchFamily="49" charset="-122"/>
              </a:rPr>
              <a:t>和</a:t>
            </a:r>
            <a:r>
              <a:rPr lang="en-US" altLang="zh-CN" sz="2400">
                <a:solidFill>
                  <a:schemeClr val="tx1"/>
                </a:solidFill>
                <a:latin typeface="黑体" panose="02010609060101010101" pitchFamily="49" charset="-122"/>
                <a:ea typeface="黑体" panose="02010609060101010101" pitchFamily="49" charset="-122"/>
              </a:rPr>
              <a:t>c2</a:t>
            </a:r>
            <a:r>
              <a:rPr lang="zh-CN" altLang="en-US" sz="2400">
                <a:solidFill>
                  <a:schemeClr val="tx1"/>
                </a:solidFill>
                <a:latin typeface="黑体" panose="02010609060101010101" pitchFamily="49" charset="-122"/>
                <a:ea typeface="黑体" panose="02010609060101010101" pitchFamily="49" charset="-122"/>
              </a:rPr>
              <a:t>的轮船，其中集装箱</a:t>
            </a:r>
            <a:r>
              <a:rPr lang="en-US" altLang="zh-CN" sz="2400">
                <a:solidFill>
                  <a:schemeClr val="tx1"/>
                </a:solidFill>
                <a:latin typeface="黑体" panose="02010609060101010101" pitchFamily="49" charset="-122"/>
                <a:ea typeface="黑体" panose="02010609060101010101" pitchFamily="49" charset="-122"/>
              </a:rPr>
              <a:t>i</a:t>
            </a:r>
            <a:r>
              <a:rPr lang="zh-CN" altLang="en-US" sz="2400">
                <a:solidFill>
                  <a:schemeClr val="tx1"/>
                </a:solidFill>
                <a:latin typeface="黑体" panose="02010609060101010101" pitchFamily="49" charset="-122"/>
                <a:ea typeface="黑体" panose="02010609060101010101" pitchFamily="49" charset="-122"/>
              </a:rPr>
              <a:t>的重量为</a:t>
            </a:r>
            <a:r>
              <a:rPr lang="en-US" altLang="zh-CN" sz="2400">
                <a:solidFill>
                  <a:schemeClr val="tx1"/>
                </a:solidFill>
                <a:latin typeface="黑体" panose="02010609060101010101" pitchFamily="49" charset="-122"/>
                <a:ea typeface="黑体" panose="02010609060101010101" pitchFamily="49" charset="-122"/>
              </a:rPr>
              <a:t>wi</a:t>
            </a:r>
            <a:r>
              <a:rPr lang="zh-CN" altLang="en-US" sz="2400">
                <a:solidFill>
                  <a:schemeClr val="tx1"/>
                </a:solidFill>
                <a:latin typeface="黑体" panose="02010609060101010101" pitchFamily="49" charset="-122"/>
                <a:ea typeface="黑体" panose="02010609060101010101" pitchFamily="49" charset="-122"/>
              </a:rPr>
              <a:t>，且</a:t>
            </a:r>
          </a:p>
        </p:txBody>
      </p:sp>
      <p:graphicFrame>
        <p:nvGraphicFramePr>
          <p:cNvPr id="63490" name="Object 4">
            <a:extLst>
              <a:ext uri="{FF2B5EF4-FFF2-40B4-BE49-F238E27FC236}">
                <a16:creationId xmlns:a16="http://schemas.microsoft.com/office/drawing/2014/main" id="{D8DC2023-BFC9-46CC-A57D-C1D72D055003}"/>
              </a:ext>
            </a:extLst>
          </p:cNvPr>
          <p:cNvGraphicFramePr>
            <a:graphicFrameLocks noChangeAspect="1"/>
          </p:cNvGraphicFramePr>
          <p:nvPr/>
        </p:nvGraphicFramePr>
        <p:xfrm>
          <a:off x="3924300" y="1117600"/>
          <a:ext cx="1511300" cy="698500"/>
        </p:xfrm>
        <a:graphic>
          <a:graphicData uri="http://schemas.openxmlformats.org/presentationml/2006/ole">
            <mc:AlternateContent xmlns:mc="http://schemas.openxmlformats.org/markup-compatibility/2006">
              <mc:Choice xmlns:v="urn:schemas-microsoft-com:vml" Requires="v">
                <p:oleObj spid="_x0000_s63499" name="公式" r:id="rId3" imgW="927100" imgH="431800" progId="Equation.3">
                  <p:embed/>
                </p:oleObj>
              </mc:Choice>
              <mc:Fallback>
                <p:oleObj name="公式" r:id="rId3" imgW="9271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1117600"/>
                        <a:ext cx="1511300"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495" name="Text Box 5">
            <a:extLst>
              <a:ext uri="{FF2B5EF4-FFF2-40B4-BE49-F238E27FC236}">
                <a16:creationId xmlns:a16="http://schemas.microsoft.com/office/drawing/2014/main" id="{1C8B0480-A77E-40F3-9D92-0F93F8F6D08A}"/>
              </a:ext>
            </a:extLst>
          </p:cNvPr>
          <p:cNvSpPr txBox="1">
            <a:spLocks noChangeArrowheads="1"/>
          </p:cNvSpPr>
          <p:nvPr/>
        </p:nvSpPr>
        <p:spPr bwMode="auto">
          <a:xfrm>
            <a:off x="250825" y="1692275"/>
            <a:ext cx="8589963"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黑体" panose="02010609060101010101" pitchFamily="49" charset="-122"/>
                <a:ea typeface="黑体" panose="02010609060101010101" pitchFamily="49" charset="-122"/>
              </a:rPr>
              <a:t>装载问题要求确定是否有一个合理的装载方案可将这个集装箱装上这</a:t>
            </a:r>
            <a:r>
              <a:rPr lang="en-US" altLang="zh-CN" sz="2400">
                <a:solidFill>
                  <a:schemeClr val="tx1"/>
                </a:solidFill>
                <a:latin typeface="黑体" panose="02010609060101010101" pitchFamily="49" charset="-122"/>
                <a:ea typeface="黑体" panose="02010609060101010101" pitchFamily="49" charset="-122"/>
              </a:rPr>
              <a:t>2</a:t>
            </a:r>
            <a:r>
              <a:rPr lang="zh-CN" altLang="en-US" sz="2400">
                <a:solidFill>
                  <a:schemeClr val="tx1"/>
                </a:solidFill>
                <a:latin typeface="黑体" panose="02010609060101010101" pitchFamily="49" charset="-122"/>
                <a:ea typeface="黑体" panose="02010609060101010101" pitchFamily="49" charset="-122"/>
              </a:rPr>
              <a:t>艘轮船。如果有，找出一种装载方案。</a:t>
            </a:r>
          </a:p>
          <a:p>
            <a:pPr algn="l" eaLnBrk="1" hangingPunct="1"/>
            <a:r>
              <a:rPr lang="zh-CN" altLang="en-US" sz="2400">
                <a:solidFill>
                  <a:schemeClr val="tx1"/>
                </a:solidFill>
                <a:ea typeface="楷体_GB2312" panose="02010609030101010101" pitchFamily="49" charset="-122"/>
              </a:rPr>
              <a:t>容易证明，如果一个给定装载问题有解，则采用下面的策略可得到最优装载方案。</a:t>
            </a:r>
          </a:p>
          <a:p>
            <a:pPr algn="l" eaLnBrk="1" hangingPunct="1"/>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首先将第一艘轮船尽可能装满；</a:t>
            </a:r>
          </a:p>
          <a:p>
            <a:pPr algn="l" eaLnBrk="1" hangingPunct="1"/>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将剩余的集装箱装上第二艘轮船。</a:t>
            </a:r>
          </a:p>
          <a:p>
            <a:pPr algn="l" eaLnBrk="1" hangingPunct="1"/>
            <a:r>
              <a:rPr lang="zh-CN" altLang="en-US" sz="2400">
                <a:solidFill>
                  <a:schemeClr val="tx1"/>
                </a:solidFill>
                <a:ea typeface="楷体_GB2312" panose="02010609030101010101" pitchFamily="49" charset="-122"/>
              </a:rPr>
              <a:t>将第一艘轮船尽可能装满等价于选取全体集装箱的一个子集，使该子集中集装箱重量之和最接近。由此可知，装载问题等价于以下特殊的</a:t>
            </a:r>
            <a:r>
              <a:rPr lang="en-US" altLang="zh-CN" sz="2400">
                <a:solidFill>
                  <a:schemeClr val="tx1"/>
                </a:solidFill>
                <a:ea typeface="楷体_GB2312" panose="02010609030101010101" pitchFamily="49" charset="-122"/>
              </a:rPr>
              <a:t>0-1</a:t>
            </a:r>
            <a:r>
              <a:rPr lang="zh-CN" altLang="en-US" sz="2400">
                <a:solidFill>
                  <a:schemeClr val="tx1"/>
                </a:solidFill>
                <a:ea typeface="楷体_GB2312" panose="02010609030101010101" pitchFamily="49" charset="-122"/>
              </a:rPr>
              <a:t>背包问题。</a:t>
            </a:r>
          </a:p>
        </p:txBody>
      </p:sp>
      <p:graphicFrame>
        <p:nvGraphicFramePr>
          <p:cNvPr id="63491" name="Object 6">
            <a:extLst>
              <a:ext uri="{FF2B5EF4-FFF2-40B4-BE49-F238E27FC236}">
                <a16:creationId xmlns:a16="http://schemas.microsoft.com/office/drawing/2014/main" id="{2C503EC2-499B-42AF-B0D2-EC7D0573D260}"/>
              </a:ext>
            </a:extLst>
          </p:cNvPr>
          <p:cNvGraphicFramePr>
            <a:graphicFrameLocks noChangeAspect="1"/>
          </p:cNvGraphicFramePr>
          <p:nvPr/>
        </p:nvGraphicFramePr>
        <p:xfrm>
          <a:off x="1403350" y="4999038"/>
          <a:ext cx="1871663" cy="1851025"/>
        </p:xfrm>
        <a:graphic>
          <a:graphicData uri="http://schemas.openxmlformats.org/presentationml/2006/ole">
            <mc:AlternateContent xmlns:mc="http://schemas.openxmlformats.org/markup-compatibility/2006">
              <mc:Choice xmlns:v="urn:schemas-microsoft-com:vml" Requires="v">
                <p:oleObj spid="_x0000_s63500" name="公式" r:id="rId5" imgW="1104840" imgH="1104840" progId="Equation.3">
                  <p:embed/>
                </p:oleObj>
              </mc:Choice>
              <mc:Fallback>
                <p:oleObj name="公式" r:id="rId5" imgW="1104840" imgH="11048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4999038"/>
                        <a:ext cx="1871663" cy="185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8455" name="Text Box 7">
            <a:extLst>
              <a:ext uri="{FF2B5EF4-FFF2-40B4-BE49-F238E27FC236}">
                <a16:creationId xmlns:a16="http://schemas.microsoft.com/office/drawing/2014/main" id="{0CD698F1-94FF-45DD-9FF2-321E1752F420}"/>
              </a:ext>
            </a:extLst>
          </p:cNvPr>
          <p:cNvSpPr txBox="1">
            <a:spLocks noChangeArrowheads="1"/>
          </p:cNvSpPr>
          <p:nvPr/>
        </p:nvSpPr>
        <p:spPr bwMode="auto">
          <a:xfrm>
            <a:off x="3779838" y="5221288"/>
            <a:ext cx="4968875" cy="1238250"/>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用回溯法设计解装载问题的</a:t>
            </a:r>
            <a:r>
              <a:rPr lang="en-US" altLang="zh-CN" sz="2400">
                <a:solidFill>
                  <a:schemeClr val="tx1"/>
                </a:solidFill>
                <a:ea typeface="楷体_GB2312" panose="02010609030101010101" pitchFamily="49" charset="-122"/>
              </a:rPr>
              <a:t>O(2</a:t>
            </a:r>
            <a:r>
              <a:rPr lang="en-US" altLang="zh-CN" sz="2400" baseline="30000">
                <a:solidFill>
                  <a:schemeClr val="tx1"/>
                </a:solidFill>
                <a:ea typeface="楷体_GB2312" panose="02010609030101010101" pitchFamily="49" charset="-122"/>
              </a:rPr>
              <a:t>n</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计算时间算法。在某些情况下该算法优于动态规划算法。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8455"/>
                                        </p:tgtEl>
                                        <p:attrNameLst>
                                          <p:attrName>style.visibility</p:attrName>
                                        </p:attrNameLst>
                                      </p:cBhvr>
                                      <p:to>
                                        <p:strVal val="visible"/>
                                      </p:to>
                                    </p:set>
                                    <p:animEffect transition="in" filter="blinds(horizontal)">
                                      <p:cBhvr>
                                        <p:cTn id="7" dur="500"/>
                                        <p:tgtEl>
                                          <p:spTgt spid="488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5" grpId="0" animBg="1" autoUpdateAnimBg="0"/>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FD04C234-FEFD-4D04-99CE-5542DFD93104}"/>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FAACD506-9643-4730-A8F1-1BCD3AA41B6D}" type="slidenum">
              <a:rPr lang="zh-CN" altLang="en-US">
                <a:solidFill>
                  <a:schemeClr val="tx1"/>
                </a:solidFill>
                <a:latin typeface="Times New Roman" panose="02020603050405020304" pitchFamily="18" charset="0"/>
                <a:ea typeface="宋体" panose="02010600030101010101" pitchFamily="2" charset="-122"/>
              </a:rPr>
              <a:pPr eaLnBrk="1" hangingPunct="1"/>
              <a:t>193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89474" name="Rectangle 2">
            <a:extLst>
              <a:ext uri="{FF2B5EF4-FFF2-40B4-BE49-F238E27FC236}">
                <a16:creationId xmlns:a16="http://schemas.microsoft.com/office/drawing/2014/main" id="{BDD4A60C-C44E-4AB8-9B82-FBB9FA43591A}"/>
              </a:ext>
            </a:extLst>
          </p:cNvPr>
          <p:cNvSpPr>
            <a:spLocks noChangeArrowheads="1"/>
          </p:cNvSpPr>
          <p:nvPr/>
        </p:nvSpPr>
        <p:spPr bwMode="auto">
          <a:xfrm>
            <a:off x="611188" y="0"/>
            <a:ext cx="7772400" cy="803275"/>
          </a:xfrm>
          <a:prstGeom prst="rect">
            <a:avLst/>
          </a:prstGeom>
          <a:noFill/>
          <a:ln w="9525">
            <a:noFill/>
            <a:miter lim="800000"/>
            <a:headEnd/>
            <a:tailEnd/>
          </a:ln>
          <a:effectLst/>
        </p:spPr>
        <p:txBody>
          <a:bodyPr anchor="ctr"/>
          <a:lstStyle/>
          <a:p>
            <a:pPr>
              <a:defRPr/>
            </a:pPr>
            <a:r>
              <a:rPr kumimoji="1" lang="zh-CN" altLang="en-US" sz="4400" b="1">
                <a:solidFill>
                  <a:srgbClr val="663300"/>
                </a:solidFill>
                <a:effectLst>
                  <a:outerShdw blurRad="38100" dist="38100" dir="2700000" algn="tl">
                    <a:srgbClr val="C0C0C0"/>
                  </a:outerShdw>
                </a:effectLst>
                <a:latin typeface="Times New Roman" charset="0"/>
                <a:ea typeface="黑体" pitchFamily="2" charset="-122"/>
              </a:rPr>
              <a:t>装载问题</a:t>
            </a:r>
          </a:p>
        </p:txBody>
      </p:sp>
      <p:sp>
        <p:nvSpPr>
          <p:cNvPr id="64517" name="Text Box 3">
            <a:extLst>
              <a:ext uri="{FF2B5EF4-FFF2-40B4-BE49-F238E27FC236}">
                <a16:creationId xmlns:a16="http://schemas.microsoft.com/office/drawing/2014/main" id="{DE6ABC1E-AAAC-4DE6-802A-54DF53990D84}"/>
              </a:ext>
            </a:extLst>
          </p:cNvPr>
          <p:cNvSpPr txBox="1">
            <a:spLocks noChangeArrowheads="1"/>
          </p:cNvSpPr>
          <p:nvPr/>
        </p:nvSpPr>
        <p:spPr bwMode="auto">
          <a:xfrm>
            <a:off x="395288" y="620713"/>
            <a:ext cx="83534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buFontTx/>
              <a:buChar char="•"/>
            </a:pPr>
            <a:r>
              <a:rPr lang="zh-CN" altLang="en-US" sz="2400">
                <a:solidFill>
                  <a:schemeClr val="tx1"/>
                </a:solidFill>
                <a:ea typeface="楷体_GB2312" panose="02010609030101010101" pitchFamily="49" charset="-122"/>
              </a:rPr>
              <a:t>解空间：子集树</a:t>
            </a:r>
          </a:p>
          <a:p>
            <a:pPr algn="l" eaLnBrk="1" hangingPunct="1">
              <a:buClr>
                <a:schemeClr val="accent2"/>
              </a:buClr>
              <a:buFontTx/>
              <a:buChar char="•"/>
            </a:pPr>
            <a:r>
              <a:rPr lang="zh-CN" altLang="en-US" sz="2400">
                <a:solidFill>
                  <a:schemeClr val="tx1"/>
                </a:solidFill>
                <a:ea typeface="楷体_GB2312" panose="02010609030101010101" pitchFamily="49" charset="-122"/>
              </a:rPr>
              <a:t>可行性约束函数</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选择当前元素</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a:t>
            </a:r>
          </a:p>
          <a:p>
            <a:pPr algn="l" eaLnBrk="1" hangingPunct="1">
              <a:buClr>
                <a:schemeClr val="accent2"/>
              </a:buClr>
              <a:buFontTx/>
              <a:buChar char="•"/>
            </a:pPr>
            <a:r>
              <a:rPr lang="zh-CN" altLang="en-US" sz="2400">
                <a:solidFill>
                  <a:schemeClr val="tx1"/>
                </a:solidFill>
                <a:ea typeface="楷体_GB2312" panose="02010609030101010101" pitchFamily="49" charset="-122"/>
              </a:rPr>
              <a:t>上界函数</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不选择当前元素</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a:t>
            </a:r>
          </a:p>
          <a:p>
            <a:pPr algn="l" eaLnBrk="1" hangingPunct="1">
              <a:buClr>
                <a:schemeClr val="accent2"/>
              </a:buClr>
            </a:pPr>
            <a:r>
              <a:rPr lang="zh-CN" altLang="en-US" sz="2400">
                <a:solidFill>
                  <a:schemeClr val="tx1"/>
                </a:solidFill>
                <a:ea typeface="楷体_GB2312" panose="02010609030101010101" pitchFamily="49" charset="-122"/>
              </a:rPr>
              <a:t>当前载重量</a:t>
            </a:r>
            <a:r>
              <a:rPr lang="en-US" altLang="zh-CN" sz="2400">
                <a:solidFill>
                  <a:schemeClr val="tx1"/>
                </a:solidFill>
                <a:ea typeface="楷体_GB2312" panose="02010609030101010101" pitchFamily="49" charset="-122"/>
              </a:rPr>
              <a:t>cw+</a:t>
            </a:r>
            <a:r>
              <a:rPr lang="zh-CN" altLang="en-US" sz="2400">
                <a:solidFill>
                  <a:schemeClr val="tx1"/>
                </a:solidFill>
                <a:ea typeface="楷体_GB2312" panose="02010609030101010101" pitchFamily="49" charset="-122"/>
              </a:rPr>
              <a:t>剩余集装箱的重量</a:t>
            </a:r>
            <a:r>
              <a:rPr lang="en-US" altLang="zh-CN" sz="2400">
                <a:solidFill>
                  <a:schemeClr val="tx1"/>
                </a:solidFill>
                <a:ea typeface="楷体_GB2312" panose="02010609030101010101" pitchFamily="49" charset="-122"/>
              </a:rPr>
              <a:t>r</a:t>
            </a:r>
            <a:r>
              <a:rPr lang="en-US" altLang="zh-CN" sz="2400">
                <a:solidFill>
                  <a:schemeClr val="tx1"/>
                </a:solidFill>
                <a:ea typeface="楷体_GB2312" panose="02010609030101010101" pitchFamily="49" charset="-122"/>
                <a:sym typeface="Symbol" panose="05050102010706020507" pitchFamily="18" charset="2"/>
              </a:rPr>
              <a:t></a:t>
            </a:r>
            <a:r>
              <a:rPr lang="zh-CN" altLang="en-US" sz="2400">
                <a:solidFill>
                  <a:schemeClr val="tx1"/>
                </a:solidFill>
                <a:ea typeface="楷体_GB2312" panose="02010609030101010101" pitchFamily="49" charset="-122"/>
              </a:rPr>
              <a:t>当前最优载重量</a:t>
            </a:r>
            <a:r>
              <a:rPr lang="en-US" altLang="zh-CN" sz="2400">
                <a:solidFill>
                  <a:schemeClr val="tx1"/>
                </a:solidFill>
                <a:ea typeface="楷体_GB2312" panose="02010609030101010101" pitchFamily="49" charset="-122"/>
              </a:rPr>
              <a:t>bestw</a:t>
            </a:r>
          </a:p>
        </p:txBody>
      </p:sp>
      <p:graphicFrame>
        <p:nvGraphicFramePr>
          <p:cNvPr id="64514" name="Object 4">
            <a:extLst>
              <a:ext uri="{FF2B5EF4-FFF2-40B4-BE49-F238E27FC236}">
                <a16:creationId xmlns:a16="http://schemas.microsoft.com/office/drawing/2014/main" id="{085DABDC-A22A-41B6-92AA-D45ED14778E6}"/>
              </a:ext>
            </a:extLst>
          </p:cNvPr>
          <p:cNvGraphicFramePr>
            <a:graphicFrameLocks noChangeAspect="1"/>
          </p:cNvGraphicFramePr>
          <p:nvPr/>
        </p:nvGraphicFramePr>
        <p:xfrm>
          <a:off x="4932363" y="836613"/>
          <a:ext cx="1368425" cy="768350"/>
        </p:xfrm>
        <a:graphic>
          <a:graphicData uri="http://schemas.openxmlformats.org/presentationml/2006/ole">
            <mc:AlternateContent xmlns:mc="http://schemas.openxmlformats.org/markup-compatibility/2006">
              <mc:Choice xmlns:v="urn:schemas-microsoft-com:vml" Requires="v">
                <p:oleObj spid="_x0000_s64521" name="公式" r:id="rId3" imgW="761669" imgH="431613" progId="Equation.3">
                  <p:embed/>
                </p:oleObj>
              </mc:Choice>
              <mc:Fallback>
                <p:oleObj name="公式" r:id="rId3" imgW="761669"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836613"/>
                        <a:ext cx="1368425"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4518" name="Picture 5" descr="t51">
            <a:extLst>
              <a:ext uri="{FF2B5EF4-FFF2-40B4-BE49-F238E27FC236}">
                <a16:creationId xmlns:a16="http://schemas.microsoft.com/office/drawing/2014/main" id="{1355BC3B-257E-422A-86BB-B57BC5937F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4437063"/>
            <a:ext cx="367188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9" name="Rectangle 6">
            <a:extLst>
              <a:ext uri="{FF2B5EF4-FFF2-40B4-BE49-F238E27FC236}">
                <a16:creationId xmlns:a16="http://schemas.microsoft.com/office/drawing/2014/main" id="{B3C17A56-796C-491D-A854-D039AA9431F9}"/>
              </a:ext>
            </a:extLst>
          </p:cNvPr>
          <p:cNvSpPr>
            <a:spLocks noChangeArrowheads="1"/>
          </p:cNvSpPr>
          <p:nvPr/>
        </p:nvSpPr>
        <p:spPr bwMode="auto">
          <a:xfrm>
            <a:off x="395288" y="2193925"/>
            <a:ext cx="4437062"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nchor="ctr">
            <a:spAutoFit/>
          </a:bodyPr>
          <a:lstStyle>
            <a:lvl1pPr indent="266700"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en-US" altLang="zh-CN" sz="2000">
                <a:solidFill>
                  <a:schemeClr val="tx1"/>
                </a:solidFill>
                <a:ea typeface="楷体_GB2312" panose="02010609030101010101" pitchFamily="49" charset="-122"/>
              </a:rPr>
              <a:t>private static void </a:t>
            </a:r>
            <a:r>
              <a:rPr kumimoji="1" lang="en-US" altLang="zh-CN" sz="2000" b="1">
                <a:solidFill>
                  <a:schemeClr val="tx1"/>
                </a:solidFill>
                <a:ea typeface="楷体_GB2312" panose="02010609030101010101" pitchFamily="49" charset="-122"/>
              </a:rPr>
              <a:t>backtrack</a:t>
            </a:r>
            <a:r>
              <a:rPr kumimoji="1" lang="en-US" altLang="zh-CN" sz="2000">
                <a:solidFill>
                  <a:schemeClr val="tx1"/>
                </a:solidFill>
                <a:ea typeface="楷体_GB2312" panose="02010609030101010101" pitchFamily="49" charset="-122"/>
              </a:rPr>
              <a:t> (int i)</a:t>
            </a:r>
          </a:p>
          <a:p>
            <a:pPr algn="l" eaLnBrk="1" hangingPunct="1"/>
            <a:r>
              <a:rPr kumimoji="1" lang="en-US" altLang="zh-CN" sz="2000">
                <a:solidFill>
                  <a:schemeClr val="tx1"/>
                </a:solidFill>
                <a:ea typeface="楷体_GB2312" panose="02010609030101010101" pitchFamily="49" charset="-122"/>
              </a:rPr>
              <a:t>   {// </a:t>
            </a:r>
            <a:r>
              <a:rPr kumimoji="1" lang="zh-CN" altLang="en-US" sz="2000">
                <a:solidFill>
                  <a:schemeClr val="tx1"/>
                </a:solidFill>
                <a:ea typeface="楷体_GB2312" panose="02010609030101010101" pitchFamily="49" charset="-122"/>
              </a:rPr>
              <a:t>搜索第</a:t>
            </a:r>
            <a:r>
              <a:rPr kumimoji="1" lang="en-US" altLang="zh-CN" sz="2000">
                <a:solidFill>
                  <a:schemeClr val="tx1"/>
                </a:solidFill>
                <a:ea typeface="楷体_GB2312" panose="02010609030101010101" pitchFamily="49" charset="-122"/>
              </a:rPr>
              <a:t>i</a:t>
            </a:r>
            <a:r>
              <a:rPr kumimoji="1" lang="zh-CN" altLang="en-US" sz="2000">
                <a:solidFill>
                  <a:schemeClr val="tx1"/>
                </a:solidFill>
                <a:ea typeface="楷体_GB2312" panose="02010609030101010101" pitchFamily="49" charset="-122"/>
              </a:rPr>
              <a:t>层结点</a:t>
            </a:r>
          </a:p>
          <a:p>
            <a:pPr algn="l" eaLnBrk="1" hangingPunct="1"/>
            <a:r>
              <a:rPr kumimoji="1" lang="zh-CN" altLang="en-US" sz="2000">
                <a:solidFill>
                  <a:schemeClr val="tx1"/>
                </a:solidFill>
                <a:ea typeface="楷体_GB2312" panose="02010609030101010101" pitchFamily="49" charset="-122"/>
              </a:rPr>
              <a:t>      </a:t>
            </a:r>
            <a:r>
              <a:rPr kumimoji="1" lang="en-US" altLang="zh-CN" sz="2000" b="1">
                <a:solidFill>
                  <a:schemeClr val="tx1"/>
                </a:solidFill>
                <a:ea typeface="楷体_GB2312" panose="02010609030101010101" pitchFamily="49" charset="-122"/>
              </a:rPr>
              <a:t>if</a:t>
            </a:r>
            <a:r>
              <a:rPr kumimoji="1" lang="en-US" altLang="zh-CN" sz="2000">
                <a:solidFill>
                  <a:schemeClr val="tx1"/>
                </a:solidFill>
                <a:ea typeface="楷体_GB2312" panose="02010609030101010101" pitchFamily="49" charset="-122"/>
              </a:rPr>
              <a:t> (i &gt; n)  // </a:t>
            </a:r>
            <a:r>
              <a:rPr kumimoji="1" lang="zh-CN" altLang="en-US" sz="2000">
                <a:solidFill>
                  <a:schemeClr val="tx1"/>
                </a:solidFill>
                <a:ea typeface="楷体_GB2312" panose="02010609030101010101" pitchFamily="49" charset="-122"/>
              </a:rPr>
              <a:t>到达叶结点</a:t>
            </a:r>
          </a:p>
          <a:p>
            <a:pPr algn="l" eaLnBrk="1" hangingPunct="1"/>
            <a:r>
              <a:rPr kumimoji="1" lang="zh-CN" altLang="en-US" sz="2000">
                <a:solidFill>
                  <a:schemeClr val="tx1"/>
                </a:solidFill>
                <a:ea typeface="楷体_GB2312" panose="02010609030101010101" pitchFamily="49" charset="-122"/>
              </a:rPr>
              <a:t>      更新最优解</a:t>
            </a:r>
            <a:r>
              <a:rPr kumimoji="1" lang="en-US" altLang="zh-CN" sz="2000">
                <a:solidFill>
                  <a:schemeClr val="tx1"/>
                </a:solidFill>
                <a:ea typeface="楷体_GB2312" panose="02010609030101010101" pitchFamily="49" charset="-122"/>
              </a:rPr>
              <a:t>bestx,bestw;return;</a:t>
            </a:r>
          </a:p>
          <a:p>
            <a:pPr algn="l" eaLnBrk="1" hangingPunct="1"/>
            <a:r>
              <a:rPr kumimoji="1" lang="en-US" altLang="zh-CN" sz="2000">
                <a:solidFill>
                  <a:schemeClr val="tx1"/>
                </a:solidFill>
                <a:ea typeface="楷体_GB2312" panose="02010609030101010101" pitchFamily="49" charset="-122"/>
              </a:rPr>
              <a:t>      r -= w[i];</a:t>
            </a:r>
          </a:p>
          <a:p>
            <a:pPr algn="l" eaLnBrk="1" hangingPunct="1"/>
            <a:r>
              <a:rPr kumimoji="1" lang="en-US" altLang="zh-CN" sz="2000">
                <a:solidFill>
                  <a:schemeClr val="tx1"/>
                </a:solidFill>
                <a:ea typeface="楷体_GB2312" panose="02010609030101010101" pitchFamily="49" charset="-122"/>
              </a:rPr>
              <a:t>      </a:t>
            </a:r>
            <a:r>
              <a:rPr kumimoji="1" lang="en-US" altLang="zh-CN" sz="2000" b="1">
                <a:solidFill>
                  <a:schemeClr val="tx1"/>
                </a:solidFill>
                <a:ea typeface="楷体_GB2312" panose="02010609030101010101" pitchFamily="49" charset="-122"/>
              </a:rPr>
              <a:t>if </a:t>
            </a:r>
            <a:r>
              <a:rPr kumimoji="1" lang="en-US" altLang="zh-CN" sz="2000">
                <a:solidFill>
                  <a:schemeClr val="tx1"/>
                </a:solidFill>
                <a:ea typeface="楷体_GB2312" panose="02010609030101010101" pitchFamily="49" charset="-122"/>
              </a:rPr>
              <a:t>(cw + w[i] &lt;= c) {// </a:t>
            </a:r>
            <a:r>
              <a:rPr kumimoji="1" lang="zh-CN" altLang="en-US" sz="2000">
                <a:solidFill>
                  <a:schemeClr val="tx1"/>
                </a:solidFill>
                <a:ea typeface="楷体_GB2312" panose="02010609030101010101" pitchFamily="49" charset="-122"/>
              </a:rPr>
              <a:t>搜索左子树</a:t>
            </a:r>
          </a:p>
          <a:p>
            <a:pPr algn="l" eaLnBrk="1" hangingPunct="1"/>
            <a:r>
              <a:rPr kumimoji="1" lang="zh-CN" altLang="en-US" sz="2000">
                <a:solidFill>
                  <a:schemeClr val="tx1"/>
                </a:solidFill>
                <a:ea typeface="楷体_GB2312" panose="02010609030101010101" pitchFamily="49" charset="-122"/>
              </a:rPr>
              <a:t>         </a:t>
            </a:r>
            <a:r>
              <a:rPr kumimoji="1" lang="en-US" altLang="zh-CN" sz="2000">
                <a:solidFill>
                  <a:schemeClr val="tx1"/>
                </a:solidFill>
                <a:ea typeface="楷体_GB2312" panose="02010609030101010101" pitchFamily="49" charset="-122"/>
              </a:rPr>
              <a:t>x[i] = 1;</a:t>
            </a:r>
          </a:p>
          <a:p>
            <a:pPr algn="l" eaLnBrk="1" hangingPunct="1"/>
            <a:r>
              <a:rPr kumimoji="1" lang="en-US" altLang="zh-CN" sz="2000">
                <a:solidFill>
                  <a:schemeClr val="tx1"/>
                </a:solidFill>
                <a:ea typeface="楷体_GB2312" panose="02010609030101010101" pitchFamily="49" charset="-122"/>
              </a:rPr>
              <a:t>         cw += w[i];</a:t>
            </a:r>
          </a:p>
          <a:p>
            <a:pPr algn="l" eaLnBrk="1" hangingPunct="1"/>
            <a:r>
              <a:rPr kumimoji="1" lang="en-US" altLang="zh-CN" sz="2000">
                <a:solidFill>
                  <a:schemeClr val="tx1"/>
                </a:solidFill>
                <a:ea typeface="楷体_GB2312" panose="02010609030101010101" pitchFamily="49" charset="-122"/>
              </a:rPr>
              <a:t>         </a:t>
            </a:r>
            <a:r>
              <a:rPr kumimoji="1" lang="en-US" altLang="zh-CN" sz="2000" b="1">
                <a:solidFill>
                  <a:schemeClr val="tx1"/>
                </a:solidFill>
                <a:ea typeface="楷体_GB2312" panose="02010609030101010101" pitchFamily="49" charset="-122"/>
              </a:rPr>
              <a:t>backtrack</a:t>
            </a:r>
            <a:r>
              <a:rPr kumimoji="1" lang="en-US" altLang="zh-CN" sz="2000">
                <a:solidFill>
                  <a:schemeClr val="tx1"/>
                </a:solidFill>
                <a:ea typeface="楷体_GB2312" panose="02010609030101010101" pitchFamily="49" charset="-122"/>
              </a:rPr>
              <a:t>(i + 1);</a:t>
            </a:r>
          </a:p>
          <a:p>
            <a:pPr algn="l" eaLnBrk="1" hangingPunct="1"/>
            <a:r>
              <a:rPr kumimoji="1" lang="en-US" altLang="zh-CN" sz="2000">
                <a:solidFill>
                  <a:schemeClr val="tx1"/>
                </a:solidFill>
                <a:ea typeface="楷体_GB2312" panose="02010609030101010101" pitchFamily="49" charset="-122"/>
              </a:rPr>
              <a:t>         cw -= w[i];      }</a:t>
            </a:r>
          </a:p>
          <a:p>
            <a:pPr algn="l" eaLnBrk="1" hangingPunct="1"/>
            <a:r>
              <a:rPr kumimoji="1" lang="en-US" altLang="zh-CN" sz="2000">
                <a:solidFill>
                  <a:schemeClr val="tx1"/>
                </a:solidFill>
                <a:ea typeface="楷体_GB2312" panose="02010609030101010101" pitchFamily="49" charset="-122"/>
              </a:rPr>
              <a:t>      </a:t>
            </a:r>
            <a:r>
              <a:rPr kumimoji="1" lang="en-US" altLang="zh-CN" sz="2000" b="1">
                <a:solidFill>
                  <a:schemeClr val="tx1"/>
                </a:solidFill>
                <a:ea typeface="楷体_GB2312" panose="02010609030101010101" pitchFamily="49" charset="-122"/>
              </a:rPr>
              <a:t>if </a:t>
            </a:r>
            <a:r>
              <a:rPr kumimoji="1" lang="en-US" altLang="zh-CN" sz="2000">
                <a:solidFill>
                  <a:schemeClr val="tx1"/>
                </a:solidFill>
                <a:ea typeface="楷体_GB2312" panose="02010609030101010101" pitchFamily="49" charset="-122"/>
              </a:rPr>
              <a:t>(cw + r &gt; bestw)  {</a:t>
            </a:r>
          </a:p>
          <a:p>
            <a:pPr algn="l" eaLnBrk="1" hangingPunct="1"/>
            <a:r>
              <a:rPr kumimoji="1" lang="en-US" altLang="zh-CN" sz="2000">
                <a:solidFill>
                  <a:schemeClr val="tx1"/>
                </a:solidFill>
                <a:ea typeface="楷体_GB2312" panose="02010609030101010101" pitchFamily="49" charset="-122"/>
              </a:rPr>
              <a:t>         x[i] = 0;  // </a:t>
            </a:r>
            <a:r>
              <a:rPr kumimoji="1" lang="zh-CN" altLang="en-US" sz="2000">
                <a:solidFill>
                  <a:schemeClr val="tx1"/>
                </a:solidFill>
                <a:ea typeface="楷体_GB2312" panose="02010609030101010101" pitchFamily="49" charset="-122"/>
              </a:rPr>
              <a:t>搜索右子树</a:t>
            </a:r>
          </a:p>
          <a:p>
            <a:pPr algn="l" eaLnBrk="1" hangingPunct="1"/>
            <a:r>
              <a:rPr kumimoji="1" lang="zh-CN" altLang="en-US" sz="2000">
                <a:solidFill>
                  <a:schemeClr val="tx1"/>
                </a:solidFill>
                <a:ea typeface="楷体_GB2312" panose="02010609030101010101" pitchFamily="49" charset="-122"/>
              </a:rPr>
              <a:t>         </a:t>
            </a:r>
            <a:r>
              <a:rPr kumimoji="1" lang="en-US" altLang="zh-CN" sz="2000" b="1">
                <a:solidFill>
                  <a:schemeClr val="tx1"/>
                </a:solidFill>
                <a:ea typeface="楷体_GB2312" panose="02010609030101010101" pitchFamily="49" charset="-122"/>
              </a:rPr>
              <a:t>backtrack</a:t>
            </a:r>
            <a:r>
              <a:rPr kumimoji="1" lang="en-US" altLang="zh-CN" sz="2000">
                <a:solidFill>
                  <a:schemeClr val="tx1"/>
                </a:solidFill>
                <a:ea typeface="楷体_GB2312" panose="02010609030101010101" pitchFamily="49" charset="-122"/>
              </a:rPr>
              <a:t>(i + 1);      }</a:t>
            </a:r>
          </a:p>
          <a:p>
            <a:pPr algn="l" eaLnBrk="1" hangingPunct="1"/>
            <a:r>
              <a:rPr kumimoji="1" lang="en-US" altLang="zh-CN" sz="2000">
                <a:solidFill>
                  <a:schemeClr val="tx1"/>
                </a:solidFill>
                <a:ea typeface="楷体_GB2312" panose="02010609030101010101" pitchFamily="49" charset="-122"/>
              </a:rPr>
              <a:t>      r += w[i];</a:t>
            </a:r>
          </a:p>
          <a:p>
            <a:pPr algn="l" eaLnBrk="1" hangingPunct="1"/>
            <a:r>
              <a:rPr kumimoji="1" lang="en-US" altLang="zh-CN" sz="2000">
                <a:solidFill>
                  <a:schemeClr val="tx1"/>
                </a:solidFill>
                <a:ea typeface="楷体_GB2312" panose="02010609030101010101" pitchFamily="49" charset="-122"/>
              </a:rPr>
              <a:t>   }</a:t>
            </a:r>
          </a:p>
        </p:txBody>
      </p:sp>
    </p:spTree>
  </p:cSld>
  <p:clrMapOvr>
    <a:masterClrMapping/>
  </p:clrMapOvr>
  <p:transition>
    <p:random/>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5">
            <a:extLst>
              <a:ext uri="{FF2B5EF4-FFF2-40B4-BE49-F238E27FC236}">
                <a16:creationId xmlns:a16="http://schemas.microsoft.com/office/drawing/2014/main" id="{35CAF896-29F5-48C1-B33C-3305177833EA}"/>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5C3D2C37-71E9-4C7F-8CFF-A953EDC6B6F4}" type="slidenum">
              <a:rPr lang="zh-CN" altLang="en-US">
                <a:solidFill>
                  <a:schemeClr val="tx1"/>
                </a:solidFill>
                <a:latin typeface="Times New Roman" panose="02020603050405020304" pitchFamily="18" charset="0"/>
                <a:ea typeface="宋体" panose="02010600030101010101" pitchFamily="2" charset="-122"/>
              </a:rPr>
              <a:pPr eaLnBrk="1" hangingPunct="1"/>
              <a:t>194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90498" name="Rectangle 2">
            <a:extLst>
              <a:ext uri="{FF2B5EF4-FFF2-40B4-BE49-F238E27FC236}">
                <a16:creationId xmlns:a16="http://schemas.microsoft.com/office/drawing/2014/main" id="{EB29CDE7-9F02-4CD5-831B-8639D034547A}"/>
              </a:ext>
            </a:extLst>
          </p:cNvPr>
          <p:cNvSpPr>
            <a:spLocks noGrp="1" noChangeArrowheads="1"/>
          </p:cNvSpPr>
          <p:nvPr>
            <p:ph type="title"/>
          </p:nvPr>
        </p:nvSpPr>
        <p:spPr>
          <a:xfrm>
            <a:off x="609600" y="-228600"/>
            <a:ext cx="7772400" cy="1143000"/>
          </a:xfrm>
        </p:spPr>
        <p:txBody>
          <a:bodyPr/>
          <a:lstStyle/>
          <a:p>
            <a:pPr eaLnBrk="1" hangingPunct="1">
              <a:defRPr/>
            </a:pPr>
            <a:r>
              <a:rPr lang="zh-CN" altLang="en-US">
                <a:effectLst>
                  <a:outerShdw blurRad="38100" dist="38100" dir="2700000" algn="tl">
                    <a:srgbClr val="C0C0C0"/>
                  </a:outerShdw>
                </a:effectLst>
                <a:ea typeface="黑体" pitchFamily="2" charset="-122"/>
              </a:rPr>
              <a:t>批处理作业调度</a:t>
            </a:r>
          </a:p>
        </p:txBody>
      </p:sp>
      <p:sp>
        <p:nvSpPr>
          <p:cNvPr id="490499" name="Rectangle 3">
            <a:extLst>
              <a:ext uri="{FF2B5EF4-FFF2-40B4-BE49-F238E27FC236}">
                <a16:creationId xmlns:a16="http://schemas.microsoft.com/office/drawing/2014/main" id="{E2D3773B-F619-481C-86FA-F7EABE949C83}"/>
              </a:ext>
            </a:extLst>
          </p:cNvPr>
          <p:cNvSpPr>
            <a:spLocks noChangeArrowheads="1"/>
          </p:cNvSpPr>
          <p:nvPr/>
        </p:nvSpPr>
        <p:spPr bwMode="auto">
          <a:xfrm>
            <a:off x="611188" y="0"/>
            <a:ext cx="7772400" cy="803275"/>
          </a:xfrm>
          <a:prstGeom prst="rect">
            <a:avLst/>
          </a:prstGeom>
          <a:noFill/>
          <a:ln w="9525">
            <a:noFill/>
            <a:miter lim="800000"/>
            <a:headEnd/>
            <a:tailEnd/>
          </a:ln>
          <a:effectLst/>
        </p:spPr>
        <p:txBody>
          <a:bodyPr anchor="ctr"/>
          <a:lstStyle/>
          <a:p>
            <a:pPr>
              <a:defRPr/>
            </a:pPr>
            <a:endParaRPr kumimoji="1" lang="zh-CN" altLang="en-US" sz="4400" b="1">
              <a:solidFill>
                <a:srgbClr val="663300"/>
              </a:solidFill>
              <a:effectLst>
                <a:outerShdw blurRad="38100" dist="38100" dir="2700000" algn="tl">
                  <a:srgbClr val="C0C0C0"/>
                </a:outerShdw>
              </a:effectLst>
              <a:latin typeface="Times New Roman" charset="0"/>
              <a:ea typeface="黑体" pitchFamily="2" charset="-122"/>
            </a:endParaRPr>
          </a:p>
        </p:txBody>
      </p:sp>
      <p:sp>
        <p:nvSpPr>
          <p:cNvPr id="65542" name="Text Box 4">
            <a:extLst>
              <a:ext uri="{FF2B5EF4-FFF2-40B4-BE49-F238E27FC236}">
                <a16:creationId xmlns:a16="http://schemas.microsoft.com/office/drawing/2014/main" id="{E473BB0D-ACC5-4074-A29E-6D10AD17739C}"/>
              </a:ext>
            </a:extLst>
          </p:cNvPr>
          <p:cNvSpPr txBox="1">
            <a:spLocks noChangeArrowheads="1"/>
          </p:cNvSpPr>
          <p:nvPr/>
        </p:nvSpPr>
        <p:spPr bwMode="auto">
          <a:xfrm>
            <a:off x="0" y="765175"/>
            <a:ext cx="88011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给定</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个作业的集合</a:t>
            </a:r>
            <a:r>
              <a:rPr lang="en-US" altLang="zh-CN" sz="2400">
                <a:solidFill>
                  <a:schemeClr val="tx1"/>
                </a:solidFill>
                <a:ea typeface="楷体_GB2312" panose="02010609030101010101" pitchFamily="49" charset="-122"/>
              </a:rPr>
              <a:t>{J</a:t>
            </a:r>
            <a:r>
              <a:rPr lang="en-US" altLang="zh-CN" sz="2400" baseline="-25000">
                <a:solidFill>
                  <a:schemeClr val="tx1"/>
                </a:solidFill>
                <a:ea typeface="楷体_GB2312" panose="02010609030101010101" pitchFamily="49" charset="-122"/>
              </a:rPr>
              <a:t>1</a:t>
            </a:r>
            <a:r>
              <a:rPr lang="en-US" altLang="zh-CN" sz="2400">
                <a:solidFill>
                  <a:schemeClr val="tx1"/>
                </a:solidFill>
                <a:ea typeface="楷体_GB2312" panose="02010609030101010101" pitchFamily="49" charset="-122"/>
              </a:rPr>
              <a:t>,J</a:t>
            </a:r>
            <a:r>
              <a:rPr lang="en-US" altLang="zh-CN" sz="2400" baseline="-25000">
                <a:solidFill>
                  <a:schemeClr val="tx1"/>
                </a:solidFill>
                <a:ea typeface="楷体_GB2312" panose="02010609030101010101" pitchFamily="49" charset="-122"/>
              </a:rPr>
              <a:t>2</a:t>
            </a:r>
            <a:r>
              <a:rPr lang="en-US" altLang="zh-CN" sz="2400">
                <a:solidFill>
                  <a:schemeClr val="tx1"/>
                </a:solidFill>
                <a:ea typeface="楷体_GB2312" panose="02010609030101010101" pitchFamily="49" charset="-122"/>
              </a:rPr>
              <a:t>,…,J</a:t>
            </a:r>
            <a:r>
              <a:rPr lang="en-US" altLang="zh-CN" sz="2400" baseline="-25000">
                <a:solidFill>
                  <a:schemeClr val="tx1"/>
                </a:solidFill>
                <a:ea typeface="楷体_GB2312" panose="02010609030101010101" pitchFamily="49" charset="-122"/>
              </a:rPr>
              <a:t>n</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。每个作业必须先由机器</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处理，然后由机器</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处理。作业</a:t>
            </a:r>
            <a:r>
              <a:rPr lang="en-US" altLang="zh-CN" sz="2400">
                <a:solidFill>
                  <a:schemeClr val="tx1"/>
                </a:solidFill>
                <a:ea typeface="楷体_GB2312" panose="02010609030101010101" pitchFamily="49" charset="-122"/>
              </a:rPr>
              <a:t>J</a:t>
            </a:r>
            <a:r>
              <a:rPr lang="en-US" altLang="zh-CN" sz="2400" baseline="-250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需要机器</a:t>
            </a:r>
            <a:r>
              <a:rPr lang="en-US" altLang="zh-CN" sz="24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的处理时间为</a:t>
            </a:r>
            <a:r>
              <a:rPr lang="en-US" altLang="zh-CN" sz="2400">
                <a:solidFill>
                  <a:schemeClr val="tx1"/>
                </a:solidFill>
                <a:ea typeface="楷体_GB2312" panose="02010609030101010101" pitchFamily="49" charset="-122"/>
              </a:rPr>
              <a:t>t</a:t>
            </a:r>
            <a:r>
              <a:rPr lang="en-US" altLang="zh-CN" sz="2400" baseline="-25000">
                <a:solidFill>
                  <a:schemeClr val="tx1"/>
                </a:solidFill>
                <a:ea typeface="楷体_GB2312" panose="02010609030101010101" pitchFamily="49" charset="-122"/>
              </a:rPr>
              <a:t>ji</a:t>
            </a:r>
            <a:r>
              <a:rPr lang="zh-CN" altLang="en-US" sz="2400">
                <a:solidFill>
                  <a:schemeClr val="tx1"/>
                </a:solidFill>
                <a:ea typeface="楷体_GB2312" panose="02010609030101010101" pitchFamily="49" charset="-122"/>
              </a:rPr>
              <a:t>。对于一个确定的作业调度，设</a:t>
            </a:r>
            <a:r>
              <a:rPr lang="en-US" altLang="zh-CN" sz="2400">
                <a:solidFill>
                  <a:schemeClr val="tx1"/>
                </a:solidFill>
                <a:ea typeface="楷体_GB2312" panose="02010609030101010101" pitchFamily="49" charset="-122"/>
              </a:rPr>
              <a:t>F</a:t>
            </a:r>
            <a:r>
              <a:rPr lang="en-US" altLang="zh-CN" sz="2400" baseline="-25000">
                <a:solidFill>
                  <a:schemeClr val="tx1"/>
                </a:solidFill>
                <a:ea typeface="楷体_GB2312" panose="02010609030101010101" pitchFamily="49" charset="-122"/>
              </a:rPr>
              <a:t>ji</a:t>
            </a:r>
            <a:r>
              <a:rPr lang="zh-CN" altLang="en-US" sz="2400">
                <a:solidFill>
                  <a:schemeClr val="tx1"/>
                </a:solidFill>
                <a:ea typeface="楷体_GB2312" panose="02010609030101010101" pitchFamily="49" charset="-122"/>
              </a:rPr>
              <a:t>是作业</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在机器</a:t>
            </a:r>
            <a:r>
              <a:rPr lang="en-US" altLang="zh-CN" sz="24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上完成处理的时间。所有作业在机器</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上完成处理的时间和称为该作业调度的完成时间和。</a:t>
            </a:r>
          </a:p>
          <a:p>
            <a:pPr algn="l" eaLnBrk="1" hangingPunct="1"/>
            <a:r>
              <a:rPr lang="zh-CN" altLang="en-US" sz="2400">
                <a:solidFill>
                  <a:schemeClr val="tx1"/>
                </a:solidFill>
                <a:latin typeface="黑体" panose="02010609060101010101" pitchFamily="49" charset="-122"/>
                <a:ea typeface="黑体" panose="02010609060101010101" pitchFamily="49" charset="-122"/>
              </a:rPr>
              <a:t>批处理作业调度问题要求对于给定的</a:t>
            </a:r>
            <a:r>
              <a:rPr lang="en-US" altLang="zh-CN" sz="2400">
                <a:solidFill>
                  <a:schemeClr val="tx1"/>
                </a:solidFill>
                <a:latin typeface="黑体" panose="02010609060101010101" pitchFamily="49" charset="-122"/>
                <a:ea typeface="黑体" panose="02010609060101010101" pitchFamily="49" charset="-122"/>
              </a:rPr>
              <a:t>n</a:t>
            </a:r>
            <a:r>
              <a:rPr lang="zh-CN" altLang="en-US" sz="2400">
                <a:solidFill>
                  <a:schemeClr val="tx1"/>
                </a:solidFill>
                <a:latin typeface="黑体" panose="02010609060101010101" pitchFamily="49" charset="-122"/>
                <a:ea typeface="黑体" panose="02010609060101010101" pitchFamily="49" charset="-122"/>
              </a:rPr>
              <a:t>个作业，制定最佳作业调度方案，使其完成时间和达到最小。</a:t>
            </a:r>
          </a:p>
        </p:txBody>
      </p:sp>
      <p:sp>
        <p:nvSpPr>
          <p:cNvPr id="65543" name="Rectangle 5">
            <a:extLst>
              <a:ext uri="{FF2B5EF4-FFF2-40B4-BE49-F238E27FC236}">
                <a16:creationId xmlns:a16="http://schemas.microsoft.com/office/drawing/2014/main" id="{EFB11FBA-09C6-491F-8AE4-61716E2A9122}"/>
              </a:ext>
            </a:extLst>
          </p:cNvPr>
          <p:cNvSpPr>
            <a:spLocks noChangeArrowheads="1"/>
          </p:cNvSpPr>
          <p:nvPr/>
        </p:nvSpPr>
        <p:spPr bwMode="auto">
          <a:xfrm>
            <a:off x="1771650" y="2803525"/>
            <a:ext cx="592138"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65538" name="Object 6">
            <a:extLst>
              <a:ext uri="{FF2B5EF4-FFF2-40B4-BE49-F238E27FC236}">
                <a16:creationId xmlns:a16="http://schemas.microsoft.com/office/drawing/2014/main" id="{A8F5CF7B-C8B6-459F-8382-ED0754A3280B}"/>
              </a:ext>
            </a:extLst>
          </p:cNvPr>
          <p:cNvGraphicFramePr>
            <a:graphicFrameLocks noChangeAspect="1"/>
          </p:cNvGraphicFramePr>
          <p:nvPr/>
        </p:nvGraphicFramePr>
        <p:xfrm>
          <a:off x="1771650" y="2803525"/>
          <a:ext cx="161925" cy="238125"/>
        </p:xfrm>
        <a:graphic>
          <a:graphicData uri="http://schemas.openxmlformats.org/presentationml/2006/ole">
            <mc:AlternateContent xmlns:mc="http://schemas.openxmlformats.org/markup-compatibility/2006">
              <mc:Choice xmlns:v="urn:schemas-microsoft-com:vml" Requires="v">
                <p:oleObj spid="_x0000_s65564" name="公式" r:id="rId3" imgW="164957" imgH="241091" progId="Equation.3">
                  <p:embed/>
                </p:oleObj>
              </mc:Choice>
              <mc:Fallback>
                <p:oleObj name="公式" r:id="rId3" imgW="164957" imgH="241091"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650" y="2803525"/>
                        <a:ext cx="16192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0503" name="Group 7">
            <a:extLst>
              <a:ext uri="{FF2B5EF4-FFF2-40B4-BE49-F238E27FC236}">
                <a16:creationId xmlns:a16="http://schemas.microsoft.com/office/drawing/2014/main" id="{149A58BA-F16A-4212-B307-F982E34AFF6E}"/>
              </a:ext>
            </a:extLst>
          </p:cNvPr>
          <p:cNvGraphicFramePr>
            <a:graphicFrameLocks noGrp="1"/>
          </p:cNvGraphicFramePr>
          <p:nvPr/>
        </p:nvGraphicFramePr>
        <p:xfrm>
          <a:off x="2987675" y="3141663"/>
          <a:ext cx="2881313" cy="1692275"/>
        </p:xfrm>
        <a:graphic>
          <a:graphicData uri="http://schemas.openxmlformats.org/drawingml/2006/table">
            <a:tbl>
              <a:tblPr/>
              <a:tblGrid>
                <a:gridCol w="819150">
                  <a:extLst>
                    <a:ext uri="{9D8B030D-6E8A-4147-A177-3AD203B41FA5}">
                      <a16:colId xmlns:a16="http://schemas.microsoft.com/office/drawing/2014/main" val="1839496686"/>
                    </a:ext>
                  </a:extLst>
                </a:gridCol>
                <a:gridCol w="1031875">
                  <a:extLst>
                    <a:ext uri="{9D8B030D-6E8A-4147-A177-3AD203B41FA5}">
                      <a16:colId xmlns:a16="http://schemas.microsoft.com/office/drawing/2014/main" val="2665505909"/>
                    </a:ext>
                  </a:extLst>
                </a:gridCol>
                <a:gridCol w="1030288">
                  <a:extLst>
                    <a:ext uri="{9D8B030D-6E8A-4147-A177-3AD203B41FA5}">
                      <a16:colId xmlns:a16="http://schemas.microsoft.com/office/drawing/2014/main" val="492939846"/>
                    </a:ext>
                  </a:extLst>
                </a:gridCol>
              </a:tblGrid>
              <a:tr h="503238">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Arial" panose="020B0604020202020204" pitchFamily="34" charset="0"/>
                          <a:ea typeface="楷体_GB2312" panose="02010609030101010101" pitchFamily="49" charset="-122"/>
                        </a:rPr>
                        <a:t>t</a:t>
                      </a:r>
                      <a:r>
                        <a:rPr kumimoji="1" lang="en-US" altLang="zh-CN" sz="2000" b="0" i="0" u="none" strike="noStrike" cap="none" normalizeH="0" baseline="-25000">
                          <a:ln>
                            <a:noFill/>
                          </a:ln>
                          <a:solidFill>
                            <a:schemeClr val="tx1"/>
                          </a:solidFill>
                          <a:effectLst/>
                          <a:latin typeface="Arial" panose="020B0604020202020204" pitchFamily="34" charset="0"/>
                          <a:ea typeface="楷体_GB2312" panose="02010609030101010101" pitchFamily="49" charset="-122"/>
                        </a:rPr>
                        <a:t>ji</a:t>
                      </a: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cs typeface="Times New Roman" panose="02020603050405020304" pitchFamily="18" charset="0"/>
                        </a:rPr>
                        <a:t>机器</a:t>
                      </a:r>
                      <a:r>
                        <a:rPr kumimoji="1" lang="en-US" altLang="zh-CN" sz="20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cs typeface="Times New Roman" panose="02020603050405020304" pitchFamily="18" charset="0"/>
                        </a:rPr>
                        <a:t>机器</a:t>
                      </a:r>
                      <a:r>
                        <a:rPr kumimoji="1" lang="en-US" altLang="zh-CN" sz="20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cs typeface="Times New Roman" panose="02020603050405020304" pitchFamily="18" charset="0"/>
                        </a:rPr>
                        <a:t>2</a:t>
                      </a: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4623368"/>
                  </a:ext>
                </a:extLst>
              </a:tr>
              <a:tr h="282575">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cs typeface="Times New Roman" panose="02020603050405020304" pitchFamily="18" charset="0"/>
                        </a:rPr>
                        <a:t>作业</a:t>
                      </a:r>
                      <a:r>
                        <a:rPr kumimoji="1" lang="en-US" altLang="zh-CN" sz="20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cs typeface="Times New Roman" panose="02020603050405020304" pitchFamily="18" charset="0"/>
                        </a:rPr>
                        <a:t>1</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cs typeface="Times New Roman" panose="02020603050405020304"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358119669"/>
                  </a:ext>
                </a:extLst>
              </a:tr>
              <a:tr h="282575">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cs typeface="Times New Roman" panose="02020603050405020304" pitchFamily="18" charset="0"/>
                        </a:rPr>
                        <a:t>作业</a:t>
                      </a:r>
                      <a:r>
                        <a:rPr kumimoji="1" lang="en-US" altLang="zh-CN" sz="20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cs typeface="Times New Roman" panose="02020603050405020304" pitchFamily="18" charset="0"/>
                        </a:rPr>
                        <a:t>2</a:t>
                      </a: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cs typeface="Times New Roman" panose="02020603050405020304"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2835133950"/>
                  </a:ext>
                </a:extLst>
              </a:tr>
              <a:tr h="282575">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cs typeface="Times New Roman" panose="02020603050405020304" pitchFamily="18" charset="0"/>
                        </a:rPr>
                        <a:t>作业</a:t>
                      </a:r>
                      <a:r>
                        <a:rPr kumimoji="1" lang="en-US" altLang="zh-CN" sz="20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cs typeface="Times New Roman" panose="02020603050405020304" pitchFamily="18" charset="0"/>
                        </a:rPr>
                        <a:t>3</a:t>
                      </a:r>
                    </a:p>
                  </a:txBody>
                  <a:tcP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cs typeface="Times New Roman" panose="02020603050405020304"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楷体_GB2312" panose="02010609030101010101" pitchFamily="49" charset="-122"/>
                          <a:ea typeface="楷体_GB2312" panose="02010609030101010101" pitchFamily="49" charset="-122"/>
                          <a:cs typeface="Times New Roman" panose="02020603050405020304" pitchFamily="18" charset="0"/>
                        </a:rPr>
                        <a:t>3</a:t>
                      </a:r>
                    </a:p>
                  </a:txBody>
                  <a:tcP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96576736"/>
                  </a:ext>
                </a:extLst>
              </a:tr>
            </a:tbl>
          </a:graphicData>
        </a:graphic>
      </p:graphicFrame>
      <p:sp>
        <p:nvSpPr>
          <p:cNvPr id="65562" name="Text Box 31">
            <a:extLst>
              <a:ext uri="{FF2B5EF4-FFF2-40B4-BE49-F238E27FC236}">
                <a16:creationId xmlns:a16="http://schemas.microsoft.com/office/drawing/2014/main" id="{7C0CA158-5EC3-4579-8787-E3284D92DF0C}"/>
              </a:ext>
            </a:extLst>
          </p:cNvPr>
          <p:cNvSpPr txBox="1">
            <a:spLocks noChangeArrowheads="1"/>
          </p:cNvSpPr>
          <p:nvPr/>
        </p:nvSpPr>
        <p:spPr bwMode="auto">
          <a:xfrm>
            <a:off x="323850" y="5084763"/>
            <a:ext cx="8588375" cy="1552575"/>
          </a:xfrm>
          <a:prstGeom prst="rect">
            <a:avLst/>
          </a:prstGeom>
          <a:solidFill>
            <a:srgbClr val="FFCC00"/>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这</a:t>
            </a:r>
            <a:r>
              <a:rPr lang="en-US" altLang="zh-CN" sz="2400">
                <a:solidFill>
                  <a:schemeClr val="tx1"/>
                </a:solidFill>
                <a:ea typeface="楷体_GB2312" panose="02010609030101010101" pitchFamily="49" charset="-122"/>
              </a:rPr>
              <a:t>3</a:t>
            </a:r>
            <a:r>
              <a:rPr lang="zh-CN" altLang="en-US" sz="2400">
                <a:solidFill>
                  <a:schemeClr val="tx1"/>
                </a:solidFill>
                <a:ea typeface="楷体_GB2312" panose="02010609030101010101" pitchFamily="49" charset="-122"/>
              </a:rPr>
              <a:t>个作业的</a:t>
            </a:r>
            <a:r>
              <a:rPr lang="en-US" altLang="zh-CN" sz="2400">
                <a:solidFill>
                  <a:schemeClr val="tx1"/>
                </a:solidFill>
                <a:ea typeface="楷体_GB2312" panose="02010609030101010101" pitchFamily="49" charset="-122"/>
              </a:rPr>
              <a:t>6</a:t>
            </a:r>
            <a:r>
              <a:rPr lang="zh-CN" altLang="en-US" sz="2400">
                <a:solidFill>
                  <a:schemeClr val="tx1"/>
                </a:solidFill>
                <a:ea typeface="楷体_GB2312" panose="02010609030101010101" pitchFamily="49" charset="-122"/>
              </a:rPr>
              <a:t>种可能的调度方案是</a:t>
            </a:r>
            <a:r>
              <a:rPr lang="en-US" altLang="zh-CN" sz="2400">
                <a:solidFill>
                  <a:schemeClr val="tx1"/>
                </a:solidFill>
                <a:ea typeface="楷体_GB2312" panose="02010609030101010101" pitchFamily="49" charset="-122"/>
              </a:rPr>
              <a:t>1,2,3</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1,3,2</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2,1,3</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2,3,1</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3,1,2</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3,2,1</a:t>
            </a:r>
            <a:r>
              <a:rPr lang="zh-CN" altLang="en-US" sz="2400">
                <a:solidFill>
                  <a:schemeClr val="tx1"/>
                </a:solidFill>
                <a:ea typeface="楷体_GB2312" panose="02010609030101010101" pitchFamily="49" charset="-122"/>
              </a:rPr>
              <a:t>；它们所相应的完成时间和分别是</a:t>
            </a:r>
            <a:r>
              <a:rPr lang="en-US" altLang="zh-CN" sz="2400">
                <a:solidFill>
                  <a:schemeClr val="tx1"/>
                </a:solidFill>
                <a:ea typeface="楷体_GB2312" panose="02010609030101010101" pitchFamily="49" charset="-122"/>
              </a:rPr>
              <a:t>19</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18</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20</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21</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19</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19</a:t>
            </a:r>
            <a:r>
              <a:rPr lang="zh-CN" altLang="en-US" sz="2400">
                <a:solidFill>
                  <a:schemeClr val="tx1"/>
                </a:solidFill>
                <a:ea typeface="楷体_GB2312" panose="02010609030101010101" pitchFamily="49" charset="-122"/>
              </a:rPr>
              <a:t>。易见，最佳调度方案是</a:t>
            </a:r>
            <a:r>
              <a:rPr lang="en-US" altLang="zh-CN" sz="2400">
                <a:solidFill>
                  <a:schemeClr val="tx1"/>
                </a:solidFill>
                <a:ea typeface="楷体_GB2312" panose="02010609030101010101" pitchFamily="49" charset="-122"/>
              </a:rPr>
              <a:t>1,3,2</a:t>
            </a:r>
            <a:r>
              <a:rPr lang="zh-CN" altLang="en-US" sz="2400">
                <a:solidFill>
                  <a:schemeClr val="tx1"/>
                </a:solidFill>
                <a:ea typeface="楷体_GB2312" panose="02010609030101010101" pitchFamily="49" charset="-122"/>
              </a:rPr>
              <a:t>，其完成时间和为</a:t>
            </a:r>
            <a:r>
              <a:rPr lang="en-US" altLang="zh-CN" sz="2400">
                <a:solidFill>
                  <a:schemeClr val="tx1"/>
                </a:solidFill>
                <a:ea typeface="楷体_GB2312" panose="02010609030101010101" pitchFamily="49" charset="-122"/>
              </a:rPr>
              <a:t>18</a:t>
            </a:r>
            <a:r>
              <a:rPr lang="zh-CN" altLang="en-US" sz="2400">
                <a:solidFill>
                  <a:schemeClr val="tx1"/>
                </a:solidFill>
                <a:ea typeface="楷体_GB2312" panose="02010609030101010101" pitchFamily="49" charset="-122"/>
              </a:rPr>
              <a:t>。</a:t>
            </a:r>
          </a:p>
        </p:txBody>
      </p:sp>
    </p:spTree>
  </p:cSld>
  <p:clrMapOvr>
    <a:masterClrMapping/>
  </p:clrMapOvr>
  <p:transition>
    <p:random/>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37CBCB42-ABC6-4BE8-8ADE-8A814BB380F4}"/>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C574A803-E44C-40DC-9E11-4C1E77AC871A}" type="slidenum">
              <a:rPr lang="zh-CN" altLang="en-US">
                <a:solidFill>
                  <a:schemeClr val="tx1"/>
                </a:solidFill>
                <a:latin typeface="Times New Roman" panose="02020603050405020304" pitchFamily="18" charset="0"/>
                <a:ea typeface="宋体" panose="02010600030101010101" pitchFamily="2" charset="-122"/>
              </a:rPr>
              <a:pPr eaLnBrk="1" hangingPunct="1"/>
              <a:t>195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91522" name="Rectangle 2">
            <a:extLst>
              <a:ext uri="{FF2B5EF4-FFF2-40B4-BE49-F238E27FC236}">
                <a16:creationId xmlns:a16="http://schemas.microsoft.com/office/drawing/2014/main" id="{86F73F72-3A85-4E82-A7DA-1C2279EA9321}"/>
              </a:ext>
            </a:extLst>
          </p:cNvPr>
          <p:cNvSpPr>
            <a:spLocks noChangeArrowheads="1"/>
          </p:cNvSpPr>
          <p:nvPr/>
        </p:nvSpPr>
        <p:spPr bwMode="auto">
          <a:xfrm>
            <a:off x="611188" y="0"/>
            <a:ext cx="7772400" cy="803275"/>
          </a:xfrm>
          <a:prstGeom prst="rect">
            <a:avLst/>
          </a:prstGeom>
          <a:noFill/>
          <a:ln w="9525">
            <a:noFill/>
            <a:miter lim="800000"/>
            <a:headEnd/>
            <a:tailEnd/>
          </a:ln>
          <a:effectLst/>
        </p:spPr>
        <p:txBody>
          <a:bodyPr anchor="ctr"/>
          <a:lstStyle/>
          <a:p>
            <a:pPr>
              <a:defRPr/>
            </a:pPr>
            <a:r>
              <a:rPr kumimoji="1" lang="zh-CN" altLang="en-US" sz="4400" b="1">
                <a:solidFill>
                  <a:srgbClr val="663300"/>
                </a:solidFill>
                <a:effectLst>
                  <a:outerShdw blurRad="38100" dist="38100" dir="2700000" algn="tl">
                    <a:srgbClr val="C0C0C0"/>
                  </a:outerShdw>
                </a:effectLst>
                <a:latin typeface="Times New Roman" charset="0"/>
                <a:ea typeface="黑体" pitchFamily="2" charset="-122"/>
              </a:rPr>
              <a:t>批处理作业调度</a:t>
            </a:r>
          </a:p>
        </p:txBody>
      </p:sp>
      <p:sp>
        <p:nvSpPr>
          <p:cNvPr id="244740" name="Text Box 3">
            <a:extLst>
              <a:ext uri="{FF2B5EF4-FFF2-40B4-BE49-F238E27FC236}">
                <a16:creationId xmlns:a16="http://schemas.microsoft.com/office/drawing/2014/main" id="{06F08899-530A-40F2-A2D2-C905FAC91B76}"/>
              </a:ext>
            </a:extLst>
          </p:cNvPr>
          <p:cNvSpPr txBox="1">
            <a:spLocks noChangeArrowheads="1"/>
          </p:cNvSpPr>
          <p:nvPr/>
        </p:nvSpPr>
        <p:spPr bwMode="auto">
          <a:xfrm>
            <a:off x="395288" y="692150"/>
            <a:ext cx="7867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buFontTx/>
              <a:buChar char="•"/>
            </a:pPr>
            <a:r>
              <a:rPr lang="zh-CN" altLang="en-US" sz="2400">
                <a:solidFill>
                  <a:schemeClr val="tx1"/>
                </a:solidFill>
                <a:ea typeface="楷体_GB2312" panose="02010609030101010101" pitchFamily="49" charset="-122"/>
              </a:rPr>
              <a:t>解空间：排列树</a:t>
            </a:r>
          </a:p>
        </p:txBody>
      </p:sp>
      <p:sp>
        <p:nvSpPr>
          <p:cNvPr id="244741" name="Text Box 4">
            <a:extLst>
              <a:ext uri="{FF2B5EF4-FFF2-40B4-BE49-F238E27FC236}">
                <a16:creationId xmlns:a16="http://schemas.microsoft.com/office/drawing/2014/main" id="{B72C560F-BD7D-4ED5-B066-DBAC7F578B10}"/>
              </a:ext>
            </a:extLst>
          </p:cNvPr>
          <p:cNvSpPr txBox="1">
            <a:spLocks noChangeArrowheads="1"/>
          </p:cNvSpPr>
          <p:nvPr/>
        </p:nvSpPr>
        <p:spPr bwMode="auto">
          <a:xfrm>
            <a:off x="250825" y="1125538"/>
            <a:ext cx="4897438" cy="531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a:solidFill>
                  <a:schemeClr val="tx1"/>
                </a:solidFill>
                <a:ea typeface="楷体_GB2312" panose="02010609030101010101" pitchFamily="49" charset="-122"/>
              </a:rPr>
              <a:t>private static void </a:t>
            </a:r>
            <a:r>
              <a:rPr lang="en-US" altLang="zh-CN" b="1">
                <a:solidFill>
                  <a:schemeClr val="tx1"/>
                </a:solidFill>
                <a:ea typeface="楷体_GB2312" panose="02010609030101010101" pitchFamily="49" charset="-122"/>
              </a:rPr>
              <a:t>backtrack</a:t>
            </a:r>
            <a:r>
              <a:rPr lang="en-US" altLang="zh-CN">
                <a:solidFill>
                  <a:schemeClr val="tx1"/>
                </a:solidFill>
                <a:ea typeface="楷体_GB2312" panose="02010609030101010101" pitchFamily="49" charset="-122"/>
              </a:rPr>
              <a:t>(int i)</a:t>
            </a:r>
          </a:p>
          <a:p>
            <a:pPr algn="l" eaLnBrk="1" hangingPunct="1"/>
            <a:r>
              <a:rPr lang="en-US" altLang="zh-CN">
                <a:solidFill>
                  <a:schemeClr val="tx1"/>
                </a:solidFill>
                <a:ea typeface="楷体_GB2312" panose="02010609030101010101" pitchFamily="49" charset="-122"/>
              </a:rPr>
              <a:t>   {</a:t>
            </a:r>
          </a:p>
          <a:p>
            <a:pPr algn="l" eaLnBrk="1" hangingPunct="1"/>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if </a:t>
            </a:r>
            <a:r>
              <a:rPr lang="en-US" altLang="zh-CN">
                <a:solidFill>
                  <a:schemeClr val="tx1"/>
                </a:solidFill>
                <a:ea typeface="楷体_GB2312" panose="02010609030101010101" pitchFamily="49" charset="-122"/>
              </a:rPr>
              <a:t>(i &gt; n) {</a:t>
            </a:r>
          </a:p>
          <a:p>
            <a:pPr algn="l" eaLnBrk="1" hangingPunct="1"/>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for</a:t>
            </a:r>
            <a:r>
              <a:rPr lang="en-US" altLang="zh-CN">
                <a:solidFill>
                  <a:schemeClr val="tx1"/>
                </a:solidFill>
                <a:ea typeface="楷体_GB2312" panose="02010609030101010101" pitchFamily="49" charset="-122"/>
              </a:rPr>
              <a:t> (int j = 1; j &lt;= n; j++) bestx[j] = x[j];</a:t>
            </a:r>
          </a:p>
          <a:p>
            <a:pPr algn="l" eaLnBrk="1" hangingPunct="1"/>
            <a:r>
              <a:rPr lang="en-US" altLang="zh-CN">
                <a:solidFill>
                  <a:schemeClr val="tx1"/>
                </a:solidFill>
                <a:ea typeface="楷体_GB2312" panose="02010609030101010101" pitchFamily="49" charset="-122"/>
              </a:rPr>
              <a:t>        bestf = f;</a:t>
            </a:r>
          </a:p>
          <a:p>
            <a:pPr algn="l" eaLnBrk="1" hangingPunct="1"/>
            <a:r>
              <a:rPr lang="en-US" altLang="zh-CN">
                <a:solidFill>
                  <a:schemeClr val="tx1"/>
                </a:solidFill>
                <a:ea typeface="楷体_GB2312" panose="02010609030101010101" pitchFamily="49" charset="-122"/>
              </a:rPr>
              <a:t>       }  </a:t>
            </a:r>
            <a:r>
              <a:rPr lang="en-US" altLang="zh-CN" b="1">
                <a:solidFill>
                  <a:schemeClr val="tx1"/>
                </a:solidFill>
                <a:ea typeface="楷体_GB2312" panose="02010609030101010101" pitchFamily="49" charset="-122"/>
              </a:rPr>
              <a:t>else</a:t>
            </a:r>
          </a:p>
          <a:p>
            <a:pPr algn="l" eaLnBrk="1" hangingPunct="1"/>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for</a:t>
            </a:r>
            <a:r>
              <a:rPr lang="en-US" altLang="zh-CN">
                <a:solidFill>
                  <a:schemeClr val="tx1"/>
                </a:solidFill>
                <a:ea typeface="楷体_GB2312" panose="02010609030101010101" pitchFamily="49" charset="-122"/>
              </a:rPr>
              <a:t> (int j = i; j &lt;= n; j++) {</a:t>
            </a:r>
          </a:p>
          <a:p>
            <a:pPr algn="l" eaLnBrk="1" hangingPunct="1"/>
            <a:r>
              <a:rPr lang="en-US" altLang="zh-CN">
                <a:solidFill>
                  <a:schemeClr val="tx1"/>
                </a:solidFill>
                <a:ea typeface="楷体_GB2312" panose="02010609030101010101" pitchFamily="49" charset="-122"/>
              </a:rPr>
              <a:t>          f1+=m[x[j]][1];</a:t>
            </a:r>
          </a:p>
          <a:p>
            <a:pPr algn="l" eaLnBrk="1" hangingPunct="1"/>
            <a:r>
              <a:rPr lang="en-US" altLang="zh-CN">
                <a:solidFill>
                  <a:schemeClr val="tx1"/>
                </a:solidFill>
                <a:ea typeface="楷体_GB2312" panose="02010609030101010101" pitchFamily="49" charset="-122"/>
              </a:rPr>
              <a:t>          f2[i]=((f2[i-1]&gt;f1)?f2[i-1]:f1)+m[x[j]][2];</a:t>
            </a:r>
          </a:p>
          <a:p>
            <a:pPr algn="l" eaLnBrk="1" hangingPunct="1"/>
            <a:r>
              <a:rPr lang="en-US" altLang="zh-CN">
                <a:solidFill>
                  <a:schemeClr val="tx1"/>
                </a:solidFill>
                <a:ea typeface="楷体_GB2312" panose="02010609030101010101" pitchFamily="49" charset="-122"/>
              </a:rPr>
              <a:t>          f+=f2[i];</a:t>
            </a:r>
          </a:p>
          <a:p>
            <a:pPr algn="l" eaLnBrk="1" hangingPunct="1"/>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if</a:t>
            </a:r>
            <a:r>
              <a:rPr lang="en-US" altLang="zh-CN">
                <a:solidFill>
                  <a:schemeClr val="tx1"/>
                </a:solidFill>
                <a:ea typeface="楷体_GB2312" panose="02010609030101010101" pitchFamily="49" charset="-122"/>
              </a:rPr>
              <a:t> (f &lt; bestf) {</a:t>
            </a:r>
          </a:p>
          <a:p>
            <a:pPr algn="l" eaLnBrk="1" hangingPunct="1"/>
            <a:r>
              <a:rPr lang="en-US" altLang="zh-CN">
                <a:solidFill>
                  <a:schemeClr val="tx1"/>
                </a:solidFill>
                <a:ea typeface="楷体_GB2312" panose="02010609030101010101" pitchFamily="49" charset="-122"/>
              </a:rPr>
              <a:t>            MyMath.</a:t>
            </a:r>
            <a:r>
              <a:rPr lang="en-US" altLang="zh-CN" b="1">
                <a:solidFill>
                  <a:schemeClr val="tx1"/>
                </a:solidFill>
                <a:ea typeface="楷体_GB2312" panose="02010609030101010101" pitchFamily="49" charset="-122"/>
              </a:rPr>
              <a:t>swap</a:t>
            </a:r>
            <a:r>
              <a:rPr lang="en-US" altLang="zh-CN">
                <a:solidFill>
                  <a:schemeClr val="tx1"/>
                </a:solidFill>
                <a:ea typeface="楷体_GB2312" panose="02010609030101010101" pitchFamily="49" charset="-122"/>
              </a:rPr>
              <a:t>(x,i,j);</a:t>
            </a:r>
          </a:p>
          <a:p>
            <a:pPr algn="l" eaLnBrk="1" hangingPunct="1"/>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backtrack</a:t>
            </a:r>
            <a:r>
              <a:rPr lang="en-US" altLang="zh-CN">
                <a:solidFill>
                  <a:schemeClr val="tx1"/>
                </a:solidFill>
                <a:ea typeface="楷体_GB2312" panose="02010609030101010101" pitchFamily="49" charset="-122"/>
              </a:rPr>
              <a:t>(i+1);</a:t>
            </a:r>
          </a:p>
          <a:p>
            <a:pPr algn="l" eaLnBrk="1" hangingPunct="1"/>
            <a:r>
              <a:rPr lang="en-US" altLang="zh-CN">
                <a:solidFill>
                  <a:schemeClr val="tx1"/>
                </a:solidFill>
                <a:ea typeface="楷体_GB2312" panose="02010609030101010101" pitchFamily="49" charset="-122"/>
              </a:rPr>
              <a:t>            MyMath.</a:t>
            </a:r>
            <a:r>
              <a:rPr lang="en-US" altLang="zh-CN" b="1">
                <a:solidFill>
                  <a:schemeClr val="tx1"/>
                </a:solidFill>
                <a:ea typeface="楷体_GB2312" panose="02010609030101010101" pitchFamily="49" charset="-122"/>
              </a:rPr>
              <a:t>swap</a:t>
            </a:r>
            <a:r>
              <a:rPr lang="en-US" altLang="zh-CN">
                <a:solidFill>
                  <a:schemeClr val="tx1"/>
                </a:solidFill>
                <a:ea typeface="楷体_GB2312" panose="02010609030101010101" pitchFamily="49" charset="-122"/>
              </a:rPr>
              <a:t>(x,i,j);</a:t>
            </a:r>
          </a:p>
          <a:p>
            <a:pPr algn="l" eaLnBrk="1" hangingPunct="1"/>
            <a:r>
              <a:rPr lang="en-US" altLang="zh-CN">
                <a:solidFill>
                  <a:schemeClr val="tx1"/>
                </a:solidFill>
                <a:ea typeface="楷体_GB2312" panose="02010609030101010101" pitchFamily="49" charset="-122"/>
              </a:rPr>
              <a:t>            }</a:t>
            </a:r>
          </a:p>
          <a:p>
            <a:pPr algn="l" eaLnBrk="1" hangingPunct="1"/>
            <a:r>
              <a:rPr lang="en-US" altLang="zh-CN">
                <a:solidFill>
                  <a:schemeClr val="tx1"/>
                </a:solidFill>
                <a:ea typeface="楷体_GB2312" panose="02010609030101010101" pitchFamily="49" charset="-122"/>
              </a:rPr>
              <a:t>          f1-=m[x[j]][1];</a:t>
            </a:r>
          </a:p>
          <a:p>
            <a:pPr algn="l" eaLnBrk="1" hangingPunct="1"/>
            <a:r>
              <a:rPr lang="en-US" altLang="zh-CN">
                <a:solidFill>
                  <a:schemeClr val="tx1"/>
                </a:solidFill>
                <a:ea typeface="楷体_GB2312" panose="02010609030101010101" pitchFamily="49" charset="-122"/>
              </a:rPr>
              <a:t>          f-=f2[i];</a:t>
            </a:r>
          </a:p>
          <a:p>
            <a:pPr algn="l" eaLnBrk="1" hangingPunct="1"/>
            <a:r>
              <a:rPr lang="en-US" altLang="zh-CN">
                <a:solidFill>
                  <a:schemeClr val="tx1"/>
                </a:solidFill>
                <a:ea typeface="楷体_GB2312" panose="02010609030101010101" pitchFamily="49" charset="-122"/>
              </a:rPr>
              <a:t>          }</a:t>
            </a:r>
          </a:p>
          <a:p>
            <a:pPr algn="l" eaLnBrk="1" hangingPunct="1"/>
            <a:r>
              <a:rPr lang="en-US" altLang="zh-CN">
                <a:solidFill>
                  <a:schemeClr val="tx1"/>
                </a:solidFill>
                <a:ea typeface="楷体_GB2312" panose="02010609030101010101" pitchFamily="49" charset="-122"/>
              </a:rPr>
              <a:t>   }</a:t>
            </a:r>
            <a:endParaRPr lang="zh-CN" altLang="en-US">
              <a:solidFill>
                <a:schemeClr val="tx1"/>
              </a:solidFill>
              <a:ea typeface="楷体_GB2312" panose="02010609030101010101" pitchFamily="49" charset="-122"/>
            </a:endParaRPr>
          </a:p>
        </p:txBody>
      </p:sp>
      <p:pic>
        <p:nvPicPr>
          <p:cNvPr id="244742" name="Picture 5" descr="t53">
            <a:extLst>
              <a:ext uri="{FF2B5EF4-FFF2-40B4-BE49-F238E27FC236}">
                <a16:creationId xmlns:a16="http://schemas.microsoft.com/office/drawing/2014/main" id="{64B8D0A4-20DB-42B5-9A9C-9E343D6FA2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981075"/>
            <a:ext cx="316865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4743" name="Text Box 6">
            <a:extLst>
              <a:ext uri="{FF2B5EF4-FFF2-40B4-BE49-F238E27FC236}">
                <a16:creationId xmlns:a16="http://schemas.microsoft.com/office/drawing/2014/main" id="{0474E31D-C6FE-49C9-A747-DEB0A23A23E8}"/>
              </a:ext>
            </a:extLst>
          </p:cNvPr>
          <p:cNvSpPr txBox="1">
            <a:spLocks noChangeArrowheads="1"/>
          </p:cNvSpPr>
          <p:nvPr/>
        </p:nvSpPr>
        <p:spPr bwMode="auto">
          <a:xfrm>
            <a:off x="3924300" y="3789363"/>
            <a:ext cx="4968875" cy="2614612"/>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a:solidFill>
                  <a:schemeClr val="tx1"/>
                </a:solidFill>
                <a:ea typeface="楷体_GB2312" panose="02010609030101010101" pitchFamily="49" charset="-122"/>
              </a:rPr>
              <a:t>public class</a:t>
            </a:r>
            <a:r>
              <a:rPr lang="en-US" altLang="zh-CN" b="1">
                <a:solidFill>
                  <a:schemeClr val="tx1"/>
                </a:solidFill>
                <a:ea typeface="楷体_GB2312" panose="02010609030101010101" pitchFamily="49" charset="-122"/>
              </a:rPr>
              <a:t> FlowShop</a:t>
            </a:r>
            <a:endParaRPr lang="en-US" altLang="zh-CN">
              <a:solidFill>
                <a:schemeClr val="tx1"/>
              </a:solidFill>
              <a:ea typeface="楷体_GB2312" panose="02010609030101010101" pitchFamily="49" charset="-122"/>
            </a:endParaRPr>
          </a:p>
          <a:p>
            <a:pPr algn="l" eaLnBrk="1" hangingPunct="1"/>
            <a:r>
              <a:rPr lang="en-US" altLang="zh-CN">
                <a:solidFill>
                  <a:schemeClr val="tx1"/>
                </a:solidFill>
                <a:ea typeface="楷体_GB2312" panose="02010609030101010101" pitchFamily="49" charset="-122"/>
              </a:rPr>
              <a:t>      static int  n,      // </a:t>
            </a:r>
            <a:r>
              <a:rPr lang="zh-CN" altLang="en-US">
                <a:solidFill>
                  <a:schemeClr val="tx1"/>
                </a:solidFill>
                <a:ea typeface="楷体_GB2312" panose="02010609030101010101" pitchFamily="49" charset="-122"/>
              </a:rPr>
              <a:t>作业数</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f1,     // </a:t>
            </a:r>
            <a:r>
              <a:rPr lang="zh-CN" altLang="en-US">
                <a:solidFill>
                  <a:schemeClr val="tx1"/>
                </a:solidFill>
                <a:ea typeface="楷体_GB2312" panose="02010609030101010101" pitchFamily="49" charset="-122"/>
              </a:rPr>
              <a:t>机器</a:t>
            </a:r>
            <a:r>
              <a:rPr lang="en-US" altLang="zh-CN">
                <a:solidFill>
                  <a:schemeClr val="tx1"/>
                </a:solidFill>
                <a:ea typeface="楷体_GB2312" panose="02010609030101010101" pitchFamily="49" charset="-122"/>
              </a:rPr>
              <a:t>1</a:t>
            </a:r>
            <a:r>
              <a:rPr lang="zh-CN" altLang="en-US">
                <a:solidFill>
                  <a:schemeClr val="tx1"/>
                </a:solidFill>
                <a:ea typeface="楷体_GB2312" panose="02010609030101010101" pitchFamily="49" charset="-122"/>
              </a:rPr>
              <a:t>完成处理时间</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f,      // </a:t>
            </a:r>
            <a:r>
              <a:rPr lang="zh-CN" altLang="en-US">
                <a:solidFill>
                  <a:schemeClr val="tx1"/>
                </a:solidFill>
                <a:ea typeface="楷体_GB2312" panose="02010609030101010101" pitchFamily="49" charset="-122"/>
              </a:rPr>
              <a:t>完成时间和</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bestf;   // </a:t>
            </a:r>
            <a:r>
              <a:rPr lang="zh-CN" altLang="en-US">
                <a:solidFill>
                  <a:schemeClr val="tx1"/>
                </a:solidFill>
                <a:ea typeface="楷体_GB2312" panose="02010609030101010101" pitchFamily="49" charset="-122"/>
              </a:rPr>
              <a:t>当前最优值</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static int [][] m;   // </a:t>
            </a:r>
            <a:r>
              <a:rPr lang="zh-CN" altLang="en-US">
                <a:solidFill>
                  <a:schemeClr val="tx1"/>
                </a:solidFill>
                <a:ea typeface="楷体_GB2312" panose="02010609030101010101" pitchFamily="49" charset="-122"/>
              </a:rPr>
              <a:t>各作业所需的处理时间</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static int [] x;     // </a:t>
            </a:r>
            <a:r>
              <a:rPr lang="zh-CN" altLang="en-US">
                <a:solidFill>
                  <a:schemeClr val="tx1"/>
                </a:solidFill>
                <a:ea typeface="楷体_GB2312" panose="02010609030101010101" pitchFamily="49" charset="-122"/>
              </a:rPr>
              <a:t>当前作业调度</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static int [] bestx;  // </a:t>
            </a:r>
            <a:r>
              <a:rPr lang="zh-CN" altLang="en-US">
                <a:solidFill>
                  <a:schemeClr val="tx1"/>
                </a:solidFill>
                <a:ea typeface="楷体_GB2312" panose="02010609030101010101" pitchFamily="49" charset="-122"/>
              </a:rPr>
              <a:t>当前最优作业调度</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static int [] f2;    // </a:t>
            </a:r>
            <a:r>
              <a:rPr lang="zh-CN" altLang="en-US">
                <a:solidFill>
                  <a:schemeClr val="tx1"/>
                </a:solidFill>
                <a:ea typeface="楷体_GB2312" panose="02010609030101010101" pitchFamily="49" charset="-122"/>
              </a:rPr>
              <a:t>机器</a:t>
            </a:r>
            <a:r>
              <a:rPr lang="en-US" altLang="zh-CN">
                <a:solidFill>
                  <a:schemeClr val="tx1"/>
                </a:solidFill>
                <a:ea typeface="楷体_GB2312" panose="02010609030101010101" pitchFamily="49" charset="-122"/>
              </a:rPr>
              <a:t>2</a:t>
            </a:r>
            <a:r>
              <a:rPr lang="zh-CN" altLang="en-US">
                <a:solidFill>
                  <a:schemeClr val="tx1"/>
                </a:solidFill>
                <a:ea typeface="楷体_GB2312" panose="02010609030101010101" pitchFamily="49" charset="-122"/>
              </a:rPr>
              <a:t>完成处理时间</a:t>
            </a:r>
          </a:p>
        </p:txBody>
      </p:sp>
    </p:spTree>
  </p:cSld>
  <p:clrMapOvr>
    <a:masterClrMapping/>
  </p:clrMapOvr>
  <p:transition>
    <p:random/>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AAD80F5D-7DBF-4EED-BC6C-858CC31FC333}"/>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D717492B-427B-480D-AC88-0C30D21A8278}" type="slidenum">
              <a:rPr lang="zh-CN" altLang="en-US">
                <a:solidFill>
                  <a:schemeClr val="tx1"/>
                </a:solidFill>
                <a:latin typeface="Times New Roman" panose="02020603050405020304" pitchFamily="18" charset="0"/>
                <a:ea typeface="宋体" panose="02010600030101010101" pitchFamily="2" charset="-122"/>
              </a:rPr>
              <a:pPr eaLnBrk="1" hangingPunct="1"/>
              <a:t>196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92546" name="Rectangle 2">
            <a:extLst>
              <a:ext uri="{FF2B5EF4-FFF2-40B4-BE49-F238E27FC236}">
                <a16:creationId xmlns:a16="http://schemas.microsoft.com/office/drawing/2014/main" id="{6EC8FC24-AA73-46DE-A7E2-C2221B92759F}"/>
              </a:ext>
            </a:extLst>
          </p:cNvPr>
          <p:cNvSpPr>
            <a:spLocks noGrp="1" noChangeArrowheads="1"/>
          </p:cNvSpPr>
          <p:nvPr>
            <p:ph type="title"/>
          </p:nvPr>
        </p:nvSpPr>
        <p:spPr>
          <a:xfrm>
            <a:off x="838200" y="0"/>
            <a:ext cx="7772400" cy="1143000"/>
          </a:xfrm>
        </p:spPr>
        <p:txBody>
          <a:bodyPr/>
          <a:lstStyle/>
          <a:p>
            <a:pPr eaLnBrk="1" hangingPunct="1">
              <a:defRPr/>
            </a:pPr>
            <a:r>
              <a:rPr lang="zh-CN" altLang="en-US">
                <a:effectLst>
                  <a:outerShdw blurRad="38100" dist="38100" dir="2700000" algn="tl">
                    <a:srgbClr val="C0C0C0"/>
                  </a:outerShdw>
                </a:effectLst>
                <a:ea typeface="黑体" pitchFamily="2" charset="-122"/>
              </a:rPr>
              <a:t>符号三角形问题</a:t>
            </a:r>
          </a:p>
        </p:txBody>
      </p:sp>
      <p:sp>
        <p:nvSpPr>
          <p:cNvPr id="245764" name="Text Box 3">
            <a:extLst>
              <a:ext uri="{FF2B5EF4-FFF2-40B4-BE49-F238E27FC236}">
                <a16:creationId xmlns:a16="http://schemas.microsoft.com/office/drawing/2014/main" id="{9106216F-BA7C-450B-93F9-1524339C1DC1}"/>
              </a:ext>
            </a:extLst>
          </p:cNvPr>
          <p:cNvSpPr txBox="1">
            <a:spLocks noChangeArrowheads="1"/>
          </p:cNvSpPr>
          <p:nvPr/>
        </p:nvSpPr>
        <p:spPr bwMode="auto">
          <a:xfrm>
            <a:off x="3038475" y="1771650"/>
            <a:ext cx="279082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en-US" altLang="zh-CN" sz="2400" b="1">
                <a:solidFill>
                  <a:srgbClr val="000000"/>
                </a:solidFill>
                <a:ea typeface="宋体" panose="02010600030101010101" pitchFamily="2" charset="-122"/>
                <a:cs typeface="Times New Roman" panose="02020603050405020304" pitchFamily="18" charset="0"/>
              </a:rPr>
              <a:t>+   +   -   +   -   +   +</a:t>
            </a:r>
          </a:p>
          <a:p>
            <a:pPr eaLnBrk="1" hangingPunct="1"/>
            <a:r>
              <a:rPr lang="en-US" altLang="zh-CN" sz="2400" b="1">
                <a:solidFill>
                  <a:srgbClr val="000000"/>
                </a:solidFill>
                <a:ea typeface="宋体" panose="02010600030101010101" pitchFamily="2" charset="-122"/>
                <a:cs typeface="Times New Roman" panose="02020603050405020304" pitchFamily="18" charset="0"/>
              </a:rPr>
              <a:t>+   -   -   -   -   +</a:t>
            </a:r>
          </a:p>
          <a:p>
            <a:pPr eaLnBrk="1" hangingPunct="1"/>
            <a:r>
              <a:rPr lang="en-US" altLang="zh-CN" sz="2400" b="1">
                <a:solidFill>
                  <a:srgbClr val="000000"/>
                </a:solidFill>
                <a:ea typeface="宋体" panose="02010600030101010101" pitchFamily="2" charset="-122"/>
                <a:cs typeface="Times New Roman" panose="02020603050405020304" pitchFamily="18" charset="0"/>
              </a:rPr>
              <a:t>-   +   +   +   -</a:t>
            </a:r>
          </a:p>
          <a:p>
            <a:pPr eaLnBrk="1" hangingPunct="1"/>
            <a:r>
              <a:rPr lang="en-US" altLang="zh-CN" sz="2400" b="1">
                <a:solidFill>
                  <a:srgbClr val="000000"/>
                </a:solidFill>
                <a:ea typeface="宋体" panose="02010600030101010101" pitchFamily="2" charset="-122"/>
                <a:cs typeface="Times New Roman" panose="02020603050405020304" pitchFamily="18" charset="0"/>
              </a:rPr>
              <a:t>   -   +   +   -</a:t>
            </a:r>
          </a:p>
          <a:p>
            <a:pPr eaLnBrk="1" hangingPunct="1"/>
            <a:r>
              <a:rPr lang="en-US" altLang="zh-CN" sz="2400" b="1">
                <a:solidFill>
                  <a:srgbClr val="000000"/>
                </a:solidFill>
                <a:ea typeface="宋体" panose="02010600030101010101" pitchFamily="2" charset="-122"/>
                <a:cs typeface="Times New Roman" panose="02020603050405020304" pitchFamily="18" charset="0"/>
              </a:rPr>
              <a:t>   -   +   -</a:t>
            </a:r>
          </a:p>
          <a:p>
            <a:pPr eaLnBrk="1" hangingPunct="1"/>
            <a:r>
              <a:rPr lang="en-US" altLang="zh-CN" sz="2400" b="1">
                <a:solidFill>
                  <a:srgbClr val="000000"/>
                </a:solidFill>
                <a:ea typeface="宋体" panose="02010600030101010101" pitchFamily="2" charset="-122"/>
                <a:cs typeface="Times New Roman" panose="02020603050405020304" pitchFamily="18" charset="0"/>
              </a:rPr>
              <a:t>   -   -</a:t>
            </a:r>
          </a:p>
          <a:p>
            <a:pPr eaLnBrk="1" hangingPunct="1"/>
            <a:r>
              <a:rPr lang="en-US" altLang="zh-CN" sz="2400" b="1">
                <a:solidFill>
                  <a:srgbClr val="000000"/>
                </a:solidFill>
                <a:ea typeface="宋体" panose="02010600030101010101" pitchFamily="2" charset="-122"/>
                <a:cs typeface="Times New Roman" panose="02020603050405020304" pitchFamily="18" charset="0"/>
              </a:rPr>
              <a:t>   +</a:t>
            </a:r>
            <a:endParaRPr lang="zh-CN" altLang="en-US" sz="2400" b="1">
              <a:solidFill>
                <a:srgbClr val="000000"/>
              </a:solidFill>
              <a:ea typeface="宋体" panose="02010600030101010101" pitchFamily="2" charset="-122"/>
              <a:cs typeface="Times New Roman" panose="02020603050405020304" pitchFamily="18" charset="0"/>
            </a:endParaRPr>
          </a:p>
        </p:txBody>
      </p:sp>
      <p:sp>
        <p:nvSpPr>
          <p:cNvPr id="245765" name="Text Box 4">
            <a:extLst>
              <a:ext uri="{FF2B5EF4-FFF2-40B4-BE49-F238E27FC236}">
                <a16:creationId xmlns:a16="http://schemas.microsoft.com/office/drawing/2014/main" id="{7D55BBDB-60E0-4C02-B0C0-30D25CB04550}"/>
              </a:ext>
            </a:extLst>
          </p:cNvPr>
          <p:cNvSpPr txBox="1">
            <a:spLocks noChangeArrowheads="1"/>
          </p:cNvSpPr>
          <p:nvPr/>
        </p:nvSpPr>
        <p:spPr bwMode="auto">
          <a:xfrm>
            <a:off x="323850" y="908050"/>
            <a:ext cx="83010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黑体" panose="02010609060101010101" pitchFamily="49" charset="-122"/>
                <a:ea typeface="黑体" panose="02010609060101010101" pitchFamily="49" charset="-122"/>
              </a:rPr>
              <a:t>下图是由</a:t>
            </a:r>
            <a:r>
              <a:rPr lang="en-US" altLang="zh-CN" sz="2400">
                <a:solidFill>
                  <a:schemeClr val="tx1"/>
                </a:solidFill>
                <a:latin typeface="黑体" panose="02010609060101010101" pitchFamily="49" charset="-122"/>
                <a:ea typeface="黑体" panose="02010609060101010101" pitchFamily="49" charset="-122"/>
              </a:rPr>
              <a:t>14</a:t>
            </a:r>
            <a:r>
              <a:rPr lang="zh-CN" altLang="en-US" sz="2400">
                <a:solidFill>
                  <a:schemeClr val="tx1"/>
                </a:solidFill>
                <a:latin typeface="黑体" panose="02010609060101010101" pitchFamily="49" charset="-122"/>
                <a:ea typeface="黑体" panose="02010609060101010101" pitchFamily="49" charset="-122"/>
              </a:rPr>
              <a:t>个</a:t>
            </a:r>
            <a:r>
              <a:rPr lang="zh-CN" altLang="en-US" sz="2400">
                <a:solidFill>
                  <a:schemeClr val="tx1"/>
                </a:solidFill>
                <a:ea typeface="黑体" panose="02010609060101010101" pitchFamily="49" charset="-122"/>
              </a:rPr>
              <a:t>“</a:t>
            </a:r>
            <a:r>
              <a:rPr lang="en-US" altLang="zh-CN" sz="2400">
                <a:solidFill>
                  <a:schemeClr val="tx1"/>
                </a:solidFill>
                <a:latin typeface="黑体" panose="02010609060101010101" pitchFamily="49" charset="-122"/>
                <a:ea typeface="黑体" panose="02010609060101010101" pitchFamily="49" charset="-122"/>
              </a:rPr>
              <a:t>+</a:t>
            </a:r>
            <a:r>
              <a:rPr lang="en-US" altLang="zh-CN" sz="2400">
                <a:solidFill>
                  <a:schemeClr val="tx1"/>
                </a:solidFill>
                <a:ea typeface="黑体" panose="02010609060101010101" pitchFamily="49" charset="-122"/>
              </a:rPr>
              <a:t>”</a:t>
            </a:r>
            <a:r>
              <a:rPr lang="zh-CN" altLang="en-US" sz="2400">
                <a:solidFill>
                  <a:schemeClr val="tx1"/>
                </a:solidFill>
                <a:latin typeface="黑体" panose="02010609060101010101" pitchFamily="49" charset="-122"/>
                <a:ea typeface="黑体" panose="02010609060101010101" pitchFamily="49" charset="-122"/>
              </a:rPr>
              <a:t>和</a:t>
            </a:r>
            <a:r>
              <a:rPr lang="en-US" altLang="zh-CN" sz="2400">
                <a:solidFill>
                  <a:schemeClr val="tx1"/>
                </a:solidFill>
                <a:latin typeface="黑体" panose="02010609060101010101" pitchFamily="49" charset="-122"/>
                <a:ea typeface="黑体" panose="02010609060101010101" pitchFamily="49" charset="-122"/>
              </a:rPr>
              <a:t>14</a:t>
            </a:r>
            <a:r>
              <a:rPr lang="zh-CN" altLang="en-US" sz="2400">
                <a:solidFill>
                  <a:schemeClr val="tx1"/>
                </a:solidFill>
                <a:latin typeface="黑体" panose="02010609060101010101" pitchFamily="49" charset="-122"/>
                <a:ea typeface="黑体" panose="02010609060101010101" pitchFamily="49" charset="-122"/>
              </a:rPr>
              <a:t>个</a:t>
            </a:r>
            <a:r>
              <a:rPr lang="zh-CN" altLang="en-US" sz="2400">
                <a:solidFill>
                  <a:schemeClr val="tx1"/>
                </a:solidFill>
                <a:ea typeface="黑体" panose="02010609060101010101" pitchFamily="49" charset="-122"/>
              </a:rPr>
              <a:t>“</a:t>
            </a:r>
            <a:r>
              <a:rPr lang="en-US" altLang="zh-CN" sz="2400">
                <a:solidFill>
                  <a:schemeClr val="tx1"/>
                </a:solidFill>
                <a:latin typeface="黑体" panose="02010609060101010101" pitchFamily="49" charset="-122"/>
                <a:ea typeface="黑体" panose="02010609060101010101" pitchFamily="49" charset="-122"/>
              </a:rPr>
              <a:t>-</a:t>
            </a:r>
            <a:r>
              <a:rPr lang="en-US" altLang="zh-CN" sz="2400">
                <a:solidFill>
                  <a:schemeClr val="tx1"/>
                </a:solidFill>
                <a:ea typeface="黑体" panose="02010609060101010101" pitchFamily="49" charset="-122"/>
              </a:rPr>
              <a:t>”</a:t>
            </a:r>
            <a:r>
              <a:rPr lang="zh-CN" altLang="en-US" sz="2400">
                <a:solidFill>
                  <a:schemeClr val="tx1"/>
                </a:solidFill>
                <a:latin typeface="黑体" panose="02010609060101010101" pitchFamily="49" charset="-122"/>
                <a:ea typeface="黑体" panose="02010609060101010101" pitchFamily="49" charset="-122"/>
              </a:rPr>
              <a:t>组成的符号三角形。</a:t>
            </a:r>
            <a:r>
              <a:rPr lang="en-US" altLang="zh-CN" sz="2400">
                <a:solidFill>
                  <a:schemeClr val="tx1"/>
                </a:solidFill>
                <a:latin typeface="黑体" panose="02010609060101010101" pitchFamily="49" charset="-122"/>
                <a:ea typeface="黑体" panose="02010609060101010101" pitchFamily="49" charset="-122"/>
              </a:rPr>
              <a:t>2</a:t>
            </a:r>
            <a:r>
              <a:rPr lang="zh-CN" altLang="en-US" sz="2400">
                <a:solidFill>
                  <a:schemeClr val="tx1"/>
                </a:solidFill>
                <a:latin typeface="黑体" panose="02010609060101010101" pitchFamily="49" charset="-122"/>
                <a:ea typeface="黑体" panose="02010609060101010101" pitchFamily="49" charset="-122"/>
              </a:rPr>
              <a:t>个同号下面都是</a:t>
            </a:r>
            <a:r>
              <a:rPr lang="zh-CN" altLang="en-US" sz="2400">
                <a:solidFill>
                  <a:schemeClr val="tx1"/>
                </a:solidFill>
                <a:ea typeface="黑体" panose="02010609060101010101" pitchFamily="49" charset="-122"/>
              </a:rPr>
              <a:t>“</a:t>
            </a:r>
            <a:r>
              <a:rPr lang="en-US" altLang="zh-CN" sz="2400">
                <a:solidFill>
                  <a:schemeClr val="tx1"/>
                </a:solidFill>
                <a:latin typeface="黑体" panose="02010609060101010101" pitchFamily="49" charset="-122"/>
                <a:ea typeface="黑体" panose="02010609060101010101" pitchFamily="49" charset="-122"/>
              </a:rPr>
              <a:t>+</a:t>
            </a:r>
            <a:r>
              <a:rPr lang="en-US" altLang="zh-CN" sz="2400">
                <a:solidFill>
                  <a:schemeClr val="tx1"/>
                </a:solidFill>
                <a:ea typeface="黑体" panose="02010609060101010101" pitchFamily="49" charset="-122"/>
              </a:rPr>
              <a:t>”</a:t>
            </a:r>
            <a:r>
              <a:rPr lang="zh-CN" altLang="en-US" sz="2400">
                <a:solidFill>
                  <a:schemeClr val="tx1"/>
                </a:solidFill>
                <a:latin typeface="黑体" panose="02010609060101010101" pitchFamily="49" charset="-122"/>
                <a:ea typeface="黑体" panose="02010609060101010101" pitchFamily="49" charset="-122"/>
              </a:rPr>
              <a:t>，</a:t>
            </a:r>
            <a:r>
              <a:rPr lang="en-US" altLang="zh-CN" sz="2400">
                <a:solidFill>
                  <a:schemeClr val="tx1"/>
                </a:solidFill>
                <a:latin typeface="黑体" panose="02010609060101010101" pitchFamily="49" charset="-122"/>
                <a:ea typeface="黑体" panose="02010609060101010101" pitchFamily="49" charset="-122"/>
              </a:rPr>
              <a:t>2</a:t>
            </a:r>
            <a:r>
              <a:rPr lang="zh-CN" altLang="en-US" sz="2400">
                <a:solidFill>
                  <a:schemeClr val="tx1"/>
                </a:solidFill>
                <a:latin typeface="黑体" panose="02010609060101010101" pitchFamily="49" charset="-122"/>
                <a:ea typeface="黑体" panose="02010609060101010101" pitchFamily="49" charset="-122"/>
              </a:rPr>
              <a:t>个异号下面都是</a:t>
            </a:r>
            <a:r>
              <a:rPr lang="zh-CN" altLang="en-US" sz="2400">
                <a:solidFill>
                  <a:schemeClr val="tx1"/>
                </a:solidFill>
                <a:ea typeface="黑体" panose="02010609060101010101" pitchFamily="49" charset="-122"/>
              </a:rPr>
              <a:t>“</a:t>
            </a:r>
            <a:r>
              <a:rPr lang="en-US" altLang="zh-CN" sz="2400">
                <a:solidFill>
                  <a:schemeClr val="tx1"/>
                </a:solidFill>
                <a:latin typeface="黑体" panose="02010609060101010101" pitchFamily="49" charset="-122"/>
                <a:ea typeface="黑体" panose="02010609060101010101" pitchFamily="49" charset="-122"/>
              </a:rPr>
              <a:t>-</a:t>
            </a:r>
            <a:r>
              <a:rPr lang="en-US" altLang="zh-CN" sz="2400">
                <a:solidFill>
                  <a:schemeClr val="tx1"/>
                </a:solidFill>
                <a:ea typeface="黑体" panose="02010609060101010101" pitchFamily="49" charset="-122"/>
              </a:rPr>
              <a:t>”</a:t>
            </a:r>
            <a:r>
              <a:rPr lang="zh-CN" altLang="en-US" sz="2400">
                <a:solidFill>
                  <a:schemeClr val="tx1"/>
                </a:solidFill>
                <a:latin typeface="黑体" panose="02010609060101010101" pitchFamily="49" charset="-122"/>
                <a:ea typeface="黑体" panose="02010609060101010101" pitchFamily="49" charset="-122"/>
              </a:rPr>
              <a:t>。</a:t>
            </a:r>
          </a:p>
        </p:txBody>
      </p:sp>
      <p:sp>
        <p:nvSpPr>
          <p:cNvPr id="245766" name="Text Box 5">
            <a:extLst>
              <a:ext uri="{FF2B5EF4-FFF2-40B4-BE49-F238E27FC236}">
                <a16:creationId xmlns:a16="http://schemas.microsoft.com/office/drawing/2014/main" id="{E97BA0C9-7C79-478D-97C6-58689589870A}"/>
              </a:ext>
            </a:extLst>
          </p:cNvPr>
          <p:cNvSpPr txBox="1">
            <a:spLocks noChangeArrowheads="1"/>
          </p:cNvSpPr>
          <p:nvPr/>
        </p:nvSpPr>
        <p:spPr bwMode="auto">
          <a:xfrm>
            <a:off x="376238" y="4527550"/>
            <a:ext cx="82994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黑体" panose="02010609060101010101" pitchFamily="49" charset="-122"/>
                <a:ea typeface="黑体" panose="02010609060101010101" pitchFamily="49" charset="-122"/>
              </a:rPr>
              <a:t>在一般情况下，符号三角形的第一行有</a:t>
            </a:r>
            <a:r>
              <a:rPr lang="en-US" altLang="zh-CN" sz="2400">
                <a:solidFill>
                  <a:schemeClr val="tx1"/>
                </a:solidFill>
                <a:latin typeface="黑体" panose="02010609060101010101" pitchFamily="49" charset="-122"/>
                <a:ea typeface="黑体" panose="02010609060101010101" pitchFamily="49" charset="-122"/>
              </a:rPr>
              <a:t>n</a:t>
            </a:r>
            <a:r>
              <a:rPr lang="zh-CN" altLang="en-US" sz="2400">
                <a:solidFill>
                  <a:schemeClr val="tx1"/>
                </a:solidFill>
                <a:latin typeface="黑体" panose="02010609060101010101" pitchFamily="49" charset="-122"/>
                <a:ea typeface="黑体" panose="02010609060101010101" pitchFamily="49" charset="-122"/>
              </a:rPr>
              <a:t>个符号。符号三角形问题要求对于给定的</a:t>
            </a:r>
            <a:r>
              <a:rPr lang="en-US" altLang="zh-CN" sz="2400">
                <a:solidFill>
                  <a:schemeClr val="tx1"/>
                </a:solidFill>
                <a:latin typeface="黑体" panose="02010609060101010101" pitchFamily="49" charset="-122"/>
                <a:ea typeface="黑体" panose="02010609060101010101" pitchFamily="49" charset="-122"/>
              </a:rPr>
              <a:t>n</a:t>
            </a:r>
            <a:r>
              <a:rPr lang="zh-CN" altLang="en-US" sz="2400">
                <a:solidFill>
                  <a:schemeClr val="tx1"/>
                </a:solidFill>
                <a:latin typeface="黑体" panose="02010609060101010101" pitchFamily="49" charset="-122"/>
                <a:ea typeface="黑体" panose="02010609060101010101" pitchFamily="49" charset="-122"/>
              </a:rPr>
              <a:t>，计算有多少个不同的符号三角形，使其所含的</a:t>
            </a:r>
            <a:r>
              <a:rPr lang="zh-CN" altLang="en-US" sz="2400">
                <a:solidFill>
                  <a:schemeClr val="tx1"/>
                </a:solidFill>
                <a:ea typeface="黑体" panose="02010609060101010101" pitchFamily="49" charset="-122"/>
              </a:rPr>
              <a:t>“</a:t>
            </a:r>
            <a:r>
              <a:rPr lang="en-US" altLang="zh-CN" sz="2400">
                <a:solidFill>
                  <a:schemeClr val="tx1"/>
                </a:solidFill>
                <a:latin typeface="黑体" panose="02010609060101010101" pitchFamily="49" charset="-122"/>
                <a:ea typeface="黑体" panose="02010609060101010101" pitchFamily="49" charset="-122"/>
              </a:rPr>
              <a:t>+</a:t>
            </a:r>
            <a:r>
              <a:rPr lang="en-US" altLang="zh-CN" sz="2400">
                <a:solidFill>
                  <a:schemeClr val="tx1"/>
                </a:solidFill>
                <a:ea typeface="黑体" panose="02010609060101010101" pitchFamily="49" charset="-122"/>
              </a:rPr>
              <a:t>”</a:t>
            </a:r>
            <a:r>
              <a:rPr lang="zh-CN" altLang="en-US" sz="2400">
                <a:solidFill>
                  <a:schemeClr val="tx1"/>
                </a:solidFill>
                <a:latin typeface="黑体" panose="02010609060101010101" pitchFamily="49" charset="-122"/>
                <a:ea typeface="黑体" panose="02010609060101010101" pitchFamily="49" charset="-122"/>
              </a:rPr>
              <a:t>和</a:t>
            </a:r>
            <a:r>
              <a:rPr lang="zh-CN" altLang="en-US" sz="2400">
                <a:solidFill>
                  <a:schemeClr val="tx1"/>
                </a:solidFill>
                <a:ea typeface="黑体" panose="02010609060101010101" pitchFamily="49" charset="-122"/>
              </a:rPr>
              <a:t>“</a:t>
            </a:r>
            <a:r>
              <a:rPr lang="en-US" altLang="zh-CN" sz="2400">
                <a:solidFill>
                  <a:schemeClr val="tx1"/>
                </a:solidFill>
                <a:latin typeface="黑体" panose="02010609060101010101" pitchFamily="49" charset="-122"/>
                <a:ea typeface="黑体" panose="02010609060101010101" pitchFamily="49" charset="-122"/>
              </a:rPr>
              <a:t>-</a:t>
            </a:r>
            <a:r>
              <a:rPr lang="en-US" altLang="zh-CN" sz="2400">
                <a:solidFill>
                  <a:schemeClr val="tx1"/>
                </a:solidFill>
                <a:ea typeface="黑体" panose="02010609060101010101" pitchFamily="49" charset="-122"/>
              </a:rPr>
              <a:t>”</a:t>
            </a:r>
            <a:r>
              <a:rPr lang="zh-CN" altLang="en-US" sz="2400">
                <a:solidFill>
                  <a:schemeClr val="tx1"/>
                </a:solidFill>
                <a:latin typeface="黑体" panose="02010609060101010101" pitchFamily="49" charset="-122"/>
                <a:ea typeface="黑体" panose="02010609060101010101" pitchFamily="49" charset="-122"/>
              </a:rPr>
              <a:t>的个数相同。</a:t>
            </a:r>
          </a:p>
        </p:txBody>
      </p:sp>
    </p:spTree>
  </p:cSld>
  <p:clrMapOvr>
    <a:masterClrMapping/>
  </p:clrMapOvr>
  <p:transition>
    <p:random/>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D07C5DEA-4323-4E81-988F-8759DE8D9A67}"/>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2A401FD8-31A2-4DA5-8E71-CAA016FDF941}" type="slidenum">
              <a:rPr lang="zh-CN" altLang="en-US">
                <a:solidFill>
                  <a:schemeClr val="tx1"/>
                </a:solidFill>
                <a:latin typeface="Times New Roman" panose="02020603050405020304" pitchFamily="18" charset="0"/>
                <a:ea typeface="宋体" panose="02010600030101010101" pitchFamily="2" charset="-122"/>
              </a:rPr>
              <a:pPr eaLnBrk="1" hangingPunct="1"/>
              <a:t>197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93570" name="Rectangle 2">
            <a:extLst>
              <a:ext uri="{FF2B5EF4-FFF2-40B4-BE49-F238E27FC236}">
                <a16:creationId xmlns:a16="http://schemas.microsoft.com/office/drawing/2014/main" id="{C90882B5-C98F-4CDC-B173-C95F0ED70642}"/>
              </a:ext>
            </a:extLst>
          </p:cNvPr>
          <p:cNvSpPr>
            <a:spLocks noChangeArrowheads="1"/>
          </p:cNvSpPr>
          <p:nvPr/>
        </p:nvSpPr>
        <p:spPr bwMode="auto">
          <a:xfrm>
            <a:off x="611188" y="0"/>
            <a:ext cx="7772400" cy="803275"/>
          </a:xfrm>
          <a:prstGeom prst="rect">
            <a:avLst/>
          </a:prstGeom>
          <a:noFill/>
          <a:ln w="9525">
            <a:noFill/>
            <a:miter lim="800000"/>
            <a:headEnd/>
            <a:tailEnd/>
          </a:ln>
          <a:effectLst/>
        </p:spPr>
        <p:txBody>
          <a:bodyPr anchor="ctr"/>
          <a:lstStyle/>
          <a:p>
            <a:pPr>
              <a:defRPr/>
            </a:pPr>
            <a:r>
              <a:rPr kumimoji="1" lang="zh-CN" altLang="en-US" sz="4400" b="1">
                <a:solidFill>
                  <a:srgbClr val="663300"/>
                </a:solidFill>
                <a:effectLst>
                  <a:outerShdw blurRad="38100" dist="38100" dir="2700000" algn="tl">
                    <a:srgbClr val="C0C0C0"/>
                  </a:outerShdw>
                </a:effectLst>
                <a:latin typeface="Times New Roman" charset="0"/>
                <a:ea typeface="黑体" pitchFamily="2" charset="-122"/>
              </a:rPr>
              <a:t>符号三角形问题</a:t>
            </a:r>
          </a:p>
        </p:txBody>
      </p:sp>
      <p:sp>
        <p:nvSpPr>
          <p:cNvPr id="246788" name="Text Box 3">
            <a:extLst>
              <a:ext uri="{FF2B5EF4-FFF2-40B4-BE49-F238E27FC236}">
                <a16:creationId xmlns:a16="http://schemas.microsoft.com/office/drawing/2014/main" id="{E4C3267B-8C74-4A41-B7DE-F5DE9028954D}"/>
              </a:ext>
            </a:extLst>
          </p:cNvPr>
          <p:cNvSpPr txBox="1">
            <a:spLocks noChangeArrowheads="1"/>
          </p:cNvSpPr>
          <p:nvPr/>
        </p:nvSpPr>
        <p:spPr bwMode="auto">
          <a:xfrm>
            <a:off x="468313" y="765175"/>
            <a:ext cx="83724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buFontTx/>
              <a:buChar char="•"/>
            </a:pPr>
            <a:r>
              <a:rPr lang="zh-CN" altLang="en-US" sz="2400">
                <a:solidFill>
                  <a:schemeClr val="tx1"/>
                </a:solidFill>
                <a:ea typeface="楷体_GB2312" panose="02010609030101010101" pitchFamily="49" charset="-122"/>
              </a:rPr>
              <a:t>解</a:t>
            </a:r>
            <a:r>
              <a:rPr kumimoji="1" lang="zh-CN" altLang="en-US" sz="2400">
                <a:solidFill>
                  <a:schemeClr val="tx1"/>
                </a:solidFill>
                <a:ea typeface="楷体_GB2312" panose="02010609030101010101" pitchFamily="49" charset="-122"/>
              </a:rPr>
              <a:t>向量</a:t>
            </a:r>
            <a:r>
              <a:rPr lang="zh-CN" altLang="en-US" sz="2400">
                <a:solidFill>
                  <a:schemeClr val="tx1"/>
                </a:solidFill>
                <a:ea typeface="楷体_GB2312" panose="02010609030101010101" pitchFamily="49" charset="-122"/>
              </a:rPr>
              <a:t>：用</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元组</a:t>
            </a:r>
            <a:r>
              <a:rPr lang="en-US" altLang="zh-CN" sz="2400">
                <a:solidFill>
                  <a:schemeClr val="tx1"/>
                </a:solidFill>
                <a:ea typeface="楷体_GB2312" panose="02010609030101010101" pitchFamily="49" charset="-122"/>
              </a:rPr>
              <a:t>x[1:n]</a:t>
            </a:r>
            <a:r>
              <a:rPr lang="zh-CN" altLang="en-US" sz="2400">
                <a:solidFill>
                  <a:schemeClr val="tx1"/>
                </a:solidFill>
                <a:ea typeface="楷体_GB2312" panose="02010609030101010101" pitchFamily="49" charset="-122"/>
              </a:rPr>
              <a:t>表示符号三角形的第一行。 </a:t>
            </a:r>
          </a:p>
          <a:p>
            <a:pPr algn="l" eaLnBrk="1" hangingPunct="1">
              <a:buClr>
                <a:schemeClr val="accent2"/>
              </a:buClr>
              <a:buFontTx/>
              <a:buChar char="•"/>
            </a:pPr>
            <a:r>
              <a:rPr lang="zh-CN" altLang="en-US" sz="2400">
                <a:solidFill>
                  <a:schemeClr val="tx1"/>
                </a:solidFill>
                <a:ea typeface="楷体_GB2312" panose="02010609030101010101" pitchFamily="49" charset="-122"/>
              </a:rPr>
              <a:t>可行性约束函数：当前符号三角形所包含的“</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个数与“</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个数均不超过</a:t>
            </a:r>
            <a:r>
              <a:rPr lang="en-US" altLang="zh-CN" sz="2400">
                <a:solidFill>
                  <a:schemeClr val="tx1"/>
                </a:solidFill>
                <a:ea typeface="楷体_GB2312" panose="02010609030101010101" pitchFamily="49" charset="-122"/>
              </a:rPr>
              <a:t>n*(n+1)/4 </a:t>
            </a:r>
          </a:p>
          <a:p>
            <a:pPr algn="l" eaLnBrk="1" hangingPunct="1">
              <a:buClr>
                <a:schemeClr val="accent2"/>
              </a:buClr>
              <a:buFontTx/>
              <a:buChar char="•"/>
            </a:pPr>
            <a:r>
              <a:rPr lang="zh-CN" altLang="en-US" sz="2400">
                <a:solidFill>
                  <a:schemeClr val="tx1"/>
                </a:solidFill>
                <a:ea typeface="楷体_GB2312" panose="02010609030101010101" pitchFamily="49" charset="-122"/>
              </a:rPr>
              <a:t>无解的判断：</a:t>
            </a:r>
            <a:r>
              <a:rPr lang="en-US" altLang="zh-CN" sz="2400">
                <a:solidFill>
                  <a:schemeClr val="tx1"/>
                </a:solidFill>
                <a:ea typeface="楷体_GB2312" panose="02010609030101010101" pitchFamily="49" charset="-122"/>
              </a:rPr>
              <a:t>n*(n+1)/2</a:t>
            </a:r>
            <a:r>
              <a:rPr lang="zh-CN" altLang="en-US" sz="2400">
                <a:solidFill>
                  <a:schemeClr val="tx1"/>
                </a:solidFill>
                <a:ea typeface="楷体_GB2312" panose="02010609030101010101" pitchFamily="49" charset="-122"/>
              </a:rPr>
              <a:t>为奇数 </a:t>
            </a:r>
          </a:p>
        </p:txBody>
      </p:sp>
      <p:sp>
        <p:nvSpPr>
          <p:cNvPr id="246789" name="Text Box 4">
            <a:extLst>
              <a:ext uri="{FF2B5EF4-FFF2-40B4-BE49-F238E27FC236}">
                <a16:creationId xmlns:a16="http://schemas.microsoft.com/office/drawing/2014/main" id="{B145DEF5-1A91-4FE7-BD85-70F744BF48E5}"/>
              </a:ext>
            </a:extLst>
          </p:cNvPr>
          <p:cNvSpPr txBox="1">
            <a:spLocks noChangeArrowheads="1"/>
          </p:cNvSpPr>
          <p:nvPr/>
        </p:nvSpPr>
        <p:spPr bwMode="auto">
          <a:xfrm>
            <a:off x="250825" y="2276475"/>
            <a:ext cx="5153025"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a:solidFill>
                  <a:schemeClr val="tx1"/>
                </a:solidFill>
                <a:ea typeface="楷体_GB2312" panose="02010609030101010101" pitchFamily="49" charset="-122"/>
              </a:rPr>
              <a:t>private static void </a:t>
            </a:r>
            <a:r>
              <a:rPr lang="en-US" altLang="zh-CN" b="1">
                <a:solidFill>
                  <a:schemeClr val="tx1"/>
                </a:solidFill>
                <a:ea typeface="楷体_GB2312" panose="02010609030101010101" pitchFamily="49" charset="-122"/>
              </a:rPr>
              <a:t>backtrack </a:t>
            </a:r>
            <a:r>
              <a:rPr lang="en-US" altLang="zh-CN">
                <a:solidFill>
                  <a:schemeClr val="tx1"/>
                </a:solidFill>
                <a:ea typeface="楷体_GB2312" panose="02010609030101010101" pitchFamily="49" charset="-122"/>
              </a:rPr>
              <a:t>(int t)</a:t>
            </a:r>
          </a:p>
          <a:p>
            <a:pPr algn="l" eaLnBrk="1" hangingPunct="1"/>
            <a:r>
              <a:rPr lang="en-US" altLang="zh-CN">
                <a:solidFill>
                  <a:schemeClr val="tx1"/>
                </a:solidFill>
                <a:ea typeface="楷体_GB2312" panose="02010609030101010101" pitchFamily="49" charset="-122"/>
              </a:rPr>
              <a:t>   {</a:t>
            </a:r>
          </a:p>
          <a:p>
            <a:pPr algn="l" eaLnBrk="1" hangingPunct="1"/>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if</a:t>
            </a:r>
            <a:r>
              <a:rPr lang="en-US" altLang="zh-CN">
                <a:solidFill>
                  <a:schemeClr val="tx1"/>
                </a:solidFill>
                <a:ea typeface="楷体_GB2312" panose="02010609030101010101" pitchFamily="49" charset="-122"/>
              </a:rPr>
              <a:t> ((count&gt;half)||(t*(t-1)/2-count&gt;half)) </a:t>
            </a:r>
            <a:r>
              <a:rPr lang="en-US" altLang="zh-CN" b="1">
                <a:solidFill>
                  <a:schemeClr val="tx1"/>
                </a:solidFill>
                <a:ea typeface="楷体_GB2312" panose="02010609030101010101" pitchFamily="49" charset="-122"/>
              </a:rPr>
              <a:t>return</a:t>
            </a:r>
            <a:r>
              <a:rPr lang="en-US" altLang="zh-CN">
                <a:solidFill>
                  <a:schemeClr val="tx1"/>
                </a:solidFill>
                <a:ea typeface="楷体_GB2312" panose="02010609030101010101" pitchFamily="49" charset="-122"/>
              </a:rPr>
              <a:t>;</a:t>
            </a:r>
          </a:p>
          <a:p>
            <a:pPr algn="l" eaLnBrk="1" hangingPunct="1"/>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if</a:t>
            </a:r>
            <a:r>
              <a:rPr lang="en-US" altLang="zh-CN">
                <a:solidFill>
                  <a:schemeClr val="tx1"/>
                </a:solidFill>
                <a:ea typeface="楷体_GB2312" panose="02010609030101010101" pitchFamily="49" charset="-122"/>
              </a:rPr>
              <a:t> (t&gt;n) sum++;</a:t>
            </a:r>
          </a:p>
          <a:p>
            <a:pPr algn="l" eaLnBrk="1" hangingPunct="1"/>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else for</a:t>
            </a:r>
            <a:r>
              <a:rPr lang="en-US" altLang="zh-CN">
                <a:solidFill>
                  <a:schemeClr val="tx1"/>
                </a:solidFill>
                <a:ea typeface="楷体_GB2312" panose="02010609030101010101" pitchFamily="49" charset="-122"/>
              </a:rPr>
              <a:t> (int i=0;i&lt;2;i++) {</a:t>
            </a:r>
          </a:p>
          <a:p>
            <a:pPr algn="l" eaLnBrk="1" hangingPunct="1"/>
            <a:r>
              <a:rPr lang="en-US" altLang="zh-CN">
                <a:solidFill>
                  <a:schemeClr val="tx1"/>
                </a:solidFill>
                <a:ea typeface="楷体_GB2312" panose="02010609030101010101" pitchFamily="49" charset="-122"/>
              </a:rPr>
              <a:t>           p[1][t]=i;</a:t>
            </a:r>
          </a:p>
          <a:p>
            <a:pPr algn="l" eaLnBrk="1" hangingPunct="1"/>
            <a:r>
              <a:rPr lang="en-US" altLang="zh-CN">
                <a:solidFill>
                  <a:schemeClr val="tx1"/>
                </a:solidFill>
                <a:ea typeface="楷体_GB2312" panose="02010609030101010101" pitchFamily="49" charset="-122"/>
              </a:rPr>
              <a:t>           count+=i;</a:t>
            </a:r>
          </a:p>
          <a:p>
            <a:pPr algn="l" eaLnBrk="1" hangingPunct="1"/>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for</a:t>
            </a:r>
            <a:r>
              <a:rPr lang="en-US" altLang="zh-CN">
                <a:solidFill>
                  <a:schemeClr val="tx1"/>
                </a:solidFill>
                <a:ea typeface="楷体_GB2312" panose="02010609030101010101" pitchFamily="49" charset="-122"/>
              </a:rPr>
              <a:t> (int j=2;j&lt;=t;j++) {</a:t>
            </a:r>
          </a:p>
          <a:p>
            <a:pPr algn="l" eaLnBrk="1" hangingPunct="1"/>
            <a:r>
              <a:rPr lang="en-US" altLang="zh-CN">
                <a:solidFill>
                  <a:schemeClr val="tx1"/>
                </a:solidFill>
                <a:ea typeface="楷体_GB2312" panose="02010609030101010101" pitchFamily="49" charset="-122"/>
              </a:rPr>
              <a:t>             p[j][t-j+1]=p[j-1][t-j+1]^p[j-1][t-j+2];</a:t>
            </a:r>
          </a:p>
          <a:p>
            <a:pPr algn="l" eaLnBrk="1" hangingPunct="1"/>
            <a:r>
              <a:rPr lang="en-US" altLang="zh-CN">
                <a:solidFill>
                  <a:schemeClr val="tx1"/>
                </a:solidFill>
                <a:ea typeface="楷体_GB2312" panose="02010609030101010101" pitchFamily="49" charset="-122"/>
              </a:rPr>
              <a:t>             count+=p[j][t-j+1];</a:t>
            </a:r>
          </a:p>
          <a:p>
            <a:pPr algn="l" eaLnBrk="1" hangingPunct="1"/>
            <a:r>
              <a:rPr lang="en-US" altLang="zh-CN">
                <a:solidFill>
                  <a:schemeClr val="tx1"/>
                </a:solidFill>
                <a:ea typeface="楷体_GB2312" panose="02010609030101010101" pitchFamily="49" charset="-122"/>
              </a:rPr>
              <a:t>             }</a:t>
            </a:r>
          </a:p>
          <a:p>
            <a:pPr algn="l" eaLnBrk="1" hangingPunct="1"/>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backtrack</a:t>
            </a:r>
            <a:r>
              <a:rPr lang="en-US" altLang="zh-CN">
                <a:solidFill>
                  <a:schemeClr val="tx1"/>
                </a:solidFill>
                <a:ea typeface="楷体_GB2312" panose="02010609030101010101" pitchFamily="49" charset="-122"/>
              </a:rPr>
              <a:t>(t+1);</a:t>
            </a:r>
          </a:p>
          <a:p>
            <a:pPr algn="l" eaLnBrk="1" hangingPunct="1"/>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for</a:t>
            </a:r>
            <a:r>
              <a:rPr lang="en-US" altLang="zh-CN">
                <a:solidFill>
                  <a:schemeClr val="tx1"/>
                </a:solidFill>
                <a:ea typeface="楷体_GB2312" panose="02010609030101010101" pitchFamily="49" charset="-122"/>
              </a:rPr>
              <a:t> (int j=2;j&lt;=t;j++)  count-=p[j][t-j+1];</a:t>
            </a:r>
          </a:p>
          <a:p>
            <a:pPr algn="l" eaLnBrk="1" hangingPunct="1"/>
            <a:r>
              <a:rPr lang="en-US" altLang="zh-CN">
                <a:solidFill>
                  <a:schemeClr val="tx1"/>
                </a:solidFill>
                <a:ea typeface="楷体_GB2312" panose="02010609030101010101" pitchFamily="49" charset="-122"/>
              </a:rPr>
              <a:t>           count-=i;</a:t>
            </a:r>
          </a:p>
          <a:p>
            <a:pPr algn="l" eaLnBrk="1" hangingPunct="1"/>
            <a:r>
              <a:rPr lang="en-US" altLang="zh-CN">
                <a:solidFill>
                  <a:schemeClr val="tx1"/>
                </a:solidFill>
                <a:ea typeface="楷体_GB2312" panose="02010609030101010101" pitchFamily="49" charset="-122"/>
              </a:rPr>
              <a:t>           }</a:t>
            </a:r>
          </a:p>
          <a:p>
            <a:pPr algn="l" eaLnBrk="1" hangingPunct="1"/>
            <a:r>
              <a:rPr lang="en-US" altLang="zh-CN">
                <a:solidFill>
                  <a:schemeClr val="tx1"/>
                </a:solidFill>
                <a:ea typeface="楷体_GB2312" panose="02010609030101010101" pitchFamily="49" charset="-122"/>
              </a:rPr>
              <a:t>   }</a:t>
            </a:r>
            <a:endParaRPr lang="zh-CN" altLang="en-US">
              <a:solidFill>
                <a:schemeClr val="tx1"/>
              </a:solidFill>
              <a:ea typeface="楷体_GB2312" panose="02010609030101010101" pitchFamily="49" charset="-122"/>
            </a:endParaRPr>
          </a:p>
        </p:txBody>
      </p:sp>
      <p:sp>
        <p:nvSpPr>
          <p:cNvPr id="246790" name="Text Box 5">
            <a:extLst>
              <a:ext uri="{FF2B5EF4-FFF2-40B4-BE49-F238E27FC236}">
                <a16:creationId xmlns:a16="http://schemas.microsoft.com/office/drawing/2014/main" id="{2547D6E7-D183-40F9-B40F-923207B3017B}"/>
              </a:ext>
            </a:extLst>
          </p:cNvPr>
          <p:cNvSpPr txBox="1">
            <a:spLocks noChangeArrowheads="1"/>
          </p:cNvSpPr>
          <p:nvPr/>
        </p:nvSpPr>
        <p:spPr bwMode="auto">
          <a:xfrm>
            <a:off x="5219700" y="1773238"/>
            <a:ext cx="32766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en-US" altLang="zh-CN" sz="2400" b="1">
                <a:solidFill>
                  <a:srgbClr val="000000"/>
                </a:solidFill>
                <a:ea typeface="宋体" panose="02010600030101010101" pitchFamily="2" charset="-122"/>
                <a:cs typeface="Times New Roman" panose="02020603050405020304" pitchFamily="18" charset="0"/>
              </a:rPr>
              <a:t>+   +   -   +   -   +   +</a:t>
            </a:r>
          </a:p>
          <a:p>
            <a:pPr eaLnBrk="1" hangingPunct="1"/>
            <a:r>
              <a:rPr lang="en-US" altLang="zh-CN" sz="2400" b="1">
                <a:solidFill>
                  <a:srgbClr val="000000"/>
                </a:solidFill>
                <a:ea typeface="宋体" panose="02010600030101010101" pitchFamily="2" charset="-122"/>
                <a:cs typeface="Times New Roman" panose="02020603050405020304" pitchFamily="18" charset="0"/>
              </a:rPr>
              <a:t>+   -   -   -   -   +</a:t>
            </a:r>
          </a:p>
          <a:p>
            <a:pPr eaLnBrk="1" hangingPunct="1"/>
            <a:r>
              <a:rPr lang="en-US" altLang="zh-CN" sz="2400" b="1">
                <a:solidFill>
                  <a:srgbClr val="000000"/>
                </a:solidFill>
                <a:ea typeface="宋体" panose="02010600030101010101" pitchFamily="2" charset="-122"/>
                <a:cs typeface="Times New Roman" panose="02020603050405020304" pitchFamily="18" charset="0"/>
              </a:rPr>
              <a:t>-   +   +   +   -</a:t>
            </a:r>
          </a:p>
          <a:p>
            <a:pPr eaLnBrk="1" hangingPunct="1"/>
            <a:r>
              <a:rPr lang="en-US" altLang="zh-CN" sz="2400" b="1">
                <a:solidFill>
                  <a:srgbClr val="000000"/>
                </a:solidFill>
                <a:ea typeface="宋体" panose="02010600030101010101" pitchFamily="2" charset="-122"/>
                <a:cs typeface="Times New Roman" panose="02020603050405020304" pitchFamily="18" charset="0"/>
              </a:rPr>
              <a:t>   -   +   +   -</a:t>
            </a:r>
          </a:p>
          <a:p>
            <a:pPr eaLnBrk="1" hangingPunct="1"/>
            <a:r>
              <a:rPr lang="en-US" altLang="zh-CN" sz="2400" b="1">
                <a:solidFill>
                  <a:srgbClr val="000000"/>
                </a:solidFill>
                <a:ea typeface="宋体" panose="02010600030101010101" pitchFamily="2" charset="-122"/>
                <a:cs typeface="Times New Roman" panose="02020603050405020304" pitchFamily="18" charset="0"/>
              </a:rPr>
              <a:t>   -   +   -</a:t>
            </a:r>
          </a:p>
          <a:p>
            <a:pPr eaLnBrk="1" hangingPunct="1"/>
            <a:r>
              <a:rPr lang="en-US" altLang="zh-CN" sz="2400" b="1">
                <a:solidFill>
                  <a:srgbClr val="000000"/>
                </a:solidFill>
                <a:ea typeface="宋体" panose="02010600030101010101" pitchFamily="2" charset="-122"/>
                <a:cs typeface="Times New Roman" panose="02020603050405020304" pitchFamily="18" charset="0"/>
              </a:rPr>
              <a:t>   -   -</a:t>
            </a:r>
          </a:p>
          <a:p>
            <a:pPr eaLnBrk="1" hangingPunct="1"/>
            <a:r>
              <a:rPr lang="en-US" altLang="zh-CN" sz="2400" b="1">
                <a:solidFill>
                  <a:srgbClr val="000000"/>
                </a:solidFill>
                <a:ea typeface="宋体" panose="02010600030101010101" pitchFamily="2" charset="-122"/>
                <a:cs typeface="Times New Roman" panose="02020603050405020304" pitchFamily="18" charset="0"/>
              </a:rPr>
              <a:t>   +</a:t>
            </a:r>
            <a:endParaRPr lang="zh-CN" altLang="en-US" sz="2400" b="1">
              <a:solidFill>
                <a:srgbClr val="000000"/>
              </a:solidFill>
              <a:ea typeface="宋体" panose="02010600030101010101" pitchFamily="2" charset="-122"/>
              <a:cs typeface="Times New Roman" panose="02020603050405020304" pitchFamily="18" charset="0"/>
            </a:endParaRPr>
          </a:p>
        </p:txBody>
      </p:sp>
      <p:sp>
        <p:nvSpPr>
          <p:cNvPr id="493574" name="AutoShape 6">
            <a:extLst>
              <a:ext uri="{FF2B5EF4-FFF2-40B4-BE49-F238E27FC236}">
                <a16:creationId xmlns:a16="http://schemas.microsoft.com/office/drawing/2014/main" id="{6A4FC403-852F-48EE-BA77-6F3345D447CC}"/>
              </a:ext>
            </a:extLst>
          </p:cNvPr>
          <p:cNvSpPr>
            <a:spLocks noChangeArrowheads="1"/>
          </p:cNvSpPr>
          <p:nvPr/>
        </p:nvSpPr>
        <p:spPr bwMode="auto">
          <a:xfrm>
            <a:off x="1344613" y="2503488"/>
            <a:ext cx="6985000" cy="1749425"/>
          </a:xfrm>
          <a:prstGeom prst="roundRect">
            <a:avLst>
              <a:gd name="adj" fmla="val 16667"/>
            </a:avLst>
          </a:prstGeom>
          <a:solidFill>
            <a:schemeClr val="bg1"/>
          </a:solidFill>
          <a:ln w="38100">
            <a:solidFill>
              <a:srgbClr val="063DE8"/>
            </a:solidFill>
            <a:round/>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a:r>
              <a:rPr lang="zh-CN" altLang="en-US" sz="2400" b="1">
                <a:solidFill>
                  <a:schemeClr val="tx1"/>
                </a:solidFill>
                <a:ea typeface="黑体" panose="02010609060101010101" pitchFamily="49" charset="-122"/>
              </a:rPr>
              <a:t>复杂度分析</a:t>
            </a:r>
          </a:p>
          <a:p>
            <a:pPr algn="l"/>
            <a:r>
              <a:rPr lang="en-US" altLang="zh-CN" sz="2400">
                <a:solidFill>
                  <a:schemeClr val="tx1"/>
                </a:solidFill>
                <a:ea typeface="楷体_GB2312" panose="02010609030101010101" pitchFamily="49" charset="-122"/>
                <a:sym typeface="Wingdings" panose="05000000000000000000" pitchFamily="2" charset="2"/>
              </a:rPr>
              <a:t>计算可行性约束需要O(n)时间，在最坏情况下有 O(2</a:t>
            </a:r>
            <a:r>
              <a:rPr lang="en-US" altLang="zh-CN" sz="2400" baseline="30000">
                <a:solidFill>
                  <a:schemeClr val="tx1"/>
                </a:solidFill>
                <a:ea typeface="楷体_GB2312" panose="02010609030101010101" pitchFamily="49" charset="-122"/>
                <a:sym typeface="Wingdings" panose="05000000000000000000" pitchFamily="2" charset="2"/>
              </a:rPr>
              <a:t>n</a:t>
            </a:r>
            <a:r>
              <a:rPr lang="en-US" altLang="zh-CN" sz="2400">
                <a:solidFill>
                  <a:schemeClr val="tx1"/>
                </a:solidFill>
                <a:ea typeface="楷体_GB2312" panose="02010609030101010101" pitchFamily="49" charset="-122"/>
                <a:sym typeface="Wingdings" panose="05000000000000000000" pitchFamily="2" charset="2"/>
              </a:rPr>
              <a:t>)个结点需要计算可行性约束，故解符号三角形问题的回溯算法所需的计算时间为 O(n2</a:t>
            </a:r>
            <a:r>
              <a:rPr lang="en-US" altLang="zh-CN" sz="2400" baseline="30000">
                <a:solidFill>
                  <a:schemeClr val="tx1"/>
                </a:solidFill>
                <a:ea typeface="楷体_GB2312" panose="02010609030101010101" pitchFamily="49" charset="-122"/>
                <a:sym typeface="Wingdings" panose="05000000000000000000" pitchFamily="2" charset="2"/>
              </a:rPr>
              <a:t>n</a:t>
            </a:r>
            <a:r>
              <a:rPr lang="en-US" altLang="zh-CN" sz="2400">
                <a:solidFill>
                  <a:schemeClr val="tx1"/>
                </a:solidFill>
                <a:ea typeface="楷体_GB2312" panose="02010609030101010101" pitchFamily="49" charset="-122"/>
                <a:sym typeface="Wingdings" panose="05000000000000000000" pitchFamily="2" charset="2"/>
              </a:rPr>
              <a:t>)。</a:t>
            </a:r>
            <a:endParaRPr lang="zh-CN" altLang="en-US" sz="2400">
              <a:solidFill>
                <a:schemeClr val="tx1"/>
              </a:solidFill>
              <a:ea typeface="楷体_GB2312" panose="02010609030101010101" pitchFamily="49" charset="-122"/>
              <a:sym typeface="Wingdings" panose="05000000000000000000" pitchFamily="2" charset="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3574"/>
                                        </p:tgtEl>
                                        <p:attrNameLst>
                                          <p:attrName>style.visibility</p:attrName>
                                        </p:attrNameLst>
                                      </p:cBhvr>
                                      <p:to>
                                        <p:strVal val="visible"/>
                                      </p:to>
                                    </p:set>
                                    <p:animEffect transition="in" filter="blinds(horizontal)">
                                      <p:cBhvr>
                                        <p:cTn id="7" dur="500"/>
                                        <p:tgtEl>
                                          <p:spTgt spid="493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4" grpId="0" animBg="1"/>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5">
            <a:extLst>
              <a:ext uri="{FF2B5EF4-FFF2-40B4-BE49-F238E27FC236}">
                <a16:creationId xmlns:a16="http://schemas.microsoft.com/office/drawing/2014/main" id="{021B098F-D55C-431E-8407-CE56D3BF4A8C}"/>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BBDA4A6B-7046-42CA-A831-D93C9F05E21F}" type="slidenum">
              <a:rPr lang="zh-CN" altLang="en-US">
                <a:solidFill>
                  <a:schemeClr val="tx1"/>
                </a:solidFill>
                <a:latin typeface="Times New Roman" panose="02020603050405020304" pitchFamily="18" charset="0"/>
                <a:ea typeface="宋体" panose="02010600030101010101" pitchFamily="2" charset="-122"/>
              </a:rPr>
              <a:pPr eaLnBrk="1" hangingPunct="1"/>
              <a:t>198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94594" name="Rectangle 2">
            <a:extLst>
              <a:ext uri="{FF2B5EF4-FFF2-40B4-BE49-F238E27FC236}">
                <a16:creationId xmlns:a16="http://schemas.microsoft.com/office/drawing/2014/main" id="{D8678AA9-7CB3-4922-BE3D-B28279640350}"/>
              </a:ext>
            </a:extLst>
          </p:cNvPr>
          <p:cNvSpPr>
            <a:spLocks noGrp="1" noChangeArrowheads="1"/>
          </p:cNvSpPr>
          <p:nvPr>
            <p:ph type="title"/>
          </p:nvPr>
        </p:nvSpPr>
        <p:spPr>
          <a:xfrm>
            <a:off x="685800" y="0"/>
            <a:ext cx="7772400" cy="1143000"/>
          </a:xfrm>
        </p:spPr>
        <p:txBody>
          <a:bodyPr/>
          <a:lstStyle/>
          <a:p>
            <a:pPr eaLnBrk="1" hangingPunct="1">
              <a:defRPr/>
            </a:pPr>
            <a:r>
              <a:rPr lang="en-US" altLang="zh-CN">
                <a:effectLst>
                  <a:outerShdw blurRad="38100" dist="38100" dir="2700000" algn="tl">
                    <a:srgbClr val="C0C0C0"/>
                  </a:outerShdw>
                </a:effectLst>
                <a:latin typeface="Arial" charset="0"/>
                <a:ea typeface="黑体" pitchFamily="2" charset="-122"/>
              </a:rPr>
              <a:t>n</a:t>
            </a:r>
            <a:r>
              <a:rPr lang="zh-CN" altLang="en-US">
                <a:effectLst>
                  <a:outerShdw blurRad="38100" dist="38100" dir="2700000" algn="tl">
                    <a:srgbClr val="C0C0C0"/>
                  </a:outerShdw>
                </a:effectLst>
                <a:ea typeface="黑体" pitchFamily="2" charset="-122"/>
              </a:rPr>
              <a:t>后问题</a:t>
            </a:r>
          </a:p>
        </p:txBody>
      </p:sp>
      <p:sp>
        <p:nvSpPr>
          <p:cNvPr id="247812" name="Text Box 3">
            <a:extLst>
              <a:ext uri="{FF2B5EF4-FFF2-40B4-BE49-F238E27FC236}">
                <a16:creationId xmlns:a16="http://schemas.microsoft.com/office/drawing/2014/main" id="{6DA3A11F-29F7-48AF-BCFE-22D6881E0934}"/>
              </a:ext>
            </a:extLst>
          </p:cNvPr>
          <p:cNvSpPr txBox="1">
            <a:spLocks noChangeArrowheads="1"/>
          </p:cNvSpPr>
          <p:nvPr/>
        </p:nvSpPr>
        <p:spPr bwMode="auto">
          <a:xfrm>
            <a:off x="250825" y="836613"/>
            <a:ext cx="84963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在</a:t>
            </a:r>
            <a:r>
              <a:rPr lang="en-US" altLang="zh-CN" sz="2400">
                <a:solidFill>
                  <a:schemeClr val="tx1"/>
                </a:solidFill>
                <a:ea typeface="楷体_GB2312" panose="02010609030101010101" pitchFamily="49" charset="-122"/>
              </a:rPr>
              <a:t>n×n</a:t>
            </a:r>
            <a:r>
              <a:rPr lang="zh-CN" altLang="en-US" sz="2400">
                <a:solidFill>
                  <a:schemeClr val="tx1"/>
                </a:solidFill>
                <a:ea typeface="楷体_GB2312" panose="02010609030101010101" pitchFamily="49" charset="-122"/>
              </a:rPr>
              <a:t>格的棋盘上放置彼此不受攻击的</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个皇后。按照国际象棋的规则，皇后可以攻击与之处在同一行或同一列或同一斜线上的棋子。</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后问题等价于在</a:t>
            </a:r>
            <a:r>
              <a:rPr lang="en-US" altLang="zh-CN" sz="2400">
                <a:solidFill>
                  <a:schemeClr val="tx1"/>
                </a:solidFill>
                <a:ea typeface="楷体_GB2312" panose="02010609030101010101" pitchFamily="49" charset="-122"/>
              </a:rPr>
              <a:t>n×n</a:t>
            </a:r>
            <a:r>
              <a:rPr lang="zh-CN" altLang="en-US" sz="2400">
                <a:solidFill>
                  <a:schemeClr val="tx1"/>
                </a:solidFill>
                <a:ea typeface="楷体_GB2312" panose="02010609030101010101" pitchFamily="49" charset="-122"/>
              </a:rPr>
              <a:t>格的棋盘上放置</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个皇后，任何</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个皇后不放在同一行或同一列或同一斜线上。</a:t>
            </a:r>
          </a:p>
        </p:txBody>
      </p:sp>
      <p:grpSp>
        <p:nvGrpSpPr>
          <p:cNvPr id="247813" name="Group 4">
            <a:extLst>
              <a:ext uri="{FF2B5EF4-FFF2-40B4-BE49-F238E27FC236}">
                <a16:creationId xmlns:a16="http://schemas.microsoft.com/office/drawing/2014/main" id="{1E082B8D-17C1-4C2C-BEE8-19CEED2F4BB8}"/>
              </a:ext>
            </a:extLst>
          </p:cNvPr>
          <p:cNvGrpSpPr>
            <a:grpSpLocks/>
          </p:cNvGrpSpPr>
          <p:nvPr/>
        </p:nvGrpSpPr>
        <p:grpSpPr bwMode="auto">
          <a:xfrm>
            <a:off x="1979613" y="2492375"/>
            <a:ext cx="4598987" cy="4000500"/>
            <a:chOff x="1282" y="1724"/>
            <a:chExt cx="2897" cy="2520"/>
          </a:xfrm>
        </p:grpSpPr>
        <p:sp>
          <p:nvSpPr>
            <p:cNvPr id="247814" name="Rectangle 5">
              <a:extLst>
                <a:ext uri="{FF2B5EF4-FFF2-40B4-BE49-F238E27FC236}">
                  <a16:creationId xmlns:a16="http://schemas.microsoft.com/office/drawing/2014/main" id="{06CDB827-3D59-43F7-8081-A8CC2009417E}"/>
                </a:ext>
              </a:extLst>
            </p:cNvPr>
            <p:cNvSpPr>
              <a:spLocks noChangeArrowheads="1"/>
            </p:cNvSpPr>
            <p:nvPr/>
          </p:nvSpPr>
          <p:spPr bwMode="auto">
            <a:xfrm>
              <a:off x="1617" y="1728"/>
              <a:ext cx="2544" cy="2208"/>
            </a:xfrm>
            <a:prstGeom prst="rect">
              <a:avLst/>
            </a:prstGeom>
            <a:solidFill>
              <a:schemeClr val="accent1"/>
            </a:solidFill>
            <a:ln w="19050">
              <a:solidFill>
                <a:schemeClr val="tx1"/>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247815" name="Line 6">
              <a:extLst>
                <a:ext uri="{FF2B5EF4-FFF2-40B4-BE49-F238E27FC236}">
                  <a16:creationId xmlns:a16="http://schemas.microsoft.com/office/drawing/2014/main" id="{5CD6556D-A68E-48BF-A2C2-A6211A4CA0B0}"/>
                </a:ext>
              </a:extLst>
            </p:cNvPr>
            <p:cNvSpPr>
              <a:spLocks noChangeShapeType="1"/>
            </p:cNvSpPr>
            <p:nvPr/>
          </p:nvSpPr>
          <p:spPr bwMode="auto">
            <a:xfrm flipV="1">
              <a:off x="1616" y="2864"/>
              <a:ext cx="2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7816" name="Line 7">
              <a:extLst>
                <a:ext uri="{FF2B5EF4-FFF2-40B4-BE49-F238E27FC236}">
                  <a16:creationId xmlns:a16="http://schemas.microsoft.com/office/drawing/2014/main" id="{70C1AA2C-8397-4A76-8EE4-5F27381DD50A}"/>
                </a:ext>
              </a:extLst>
            </p:cNvPr>
            <p:cNvSpPr>
              <a:spLocks noChangeShapeType="1"/>
            </p:cNvSpPr>
            <p:nvPr/>
          </p:nvSpPr>
          <p:spPr bwMode="auto">
            <a:xfrm>
              <a:off x="2888" y="1732"/>
              <a:ext cx="0" cy="22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7817" name="Line 8">
              <a:extLst>
                <a:ext uri="{FF2B5EF4-FFF2-40B4-BE49-F238E27FC236}">
                  <a16:creationId xmlns:a16="http://schemas.microsoft.com/office/drawing/2014/main" id="{3840B227-2AED-4911-AD80-AD4242B51525}"/>
                </a:ext>
              </a:extLst>
            </p:cNvPr>
            <p:cNvSpPr>
              <a:spLocks noChangeShapeType="1"/>
            </p:cNvSpPr>
            <p:nvPr/>
          </p:nvSpPr>
          <p:spPr bwMode="auto">
            <a:xfrm flipV="1">
              <a:off x="1621" y="3152"/>
              <a:ext cx="2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7818" name="Line 9">
              <a:extLst>
                <a:ext uri="{FF2B5EF4-FFF2-40B4-BE49-F238E27FC236}">
                  <a16:creationId xmlns:a16="http://schemas.microsoft.com/office/drawing/2014/main" id="{06E23075-BA0D-4E90-AA3A-0F4772B1D80D}"/>
                </a:ext>
              </a:extLst>
            </p:cNvPr>
            <p:cNvSpPr>
              <a:spLocks noChangeShapeType="1"/>
            </p:cNvSpPr>
            <p:nvPr/>
          </p:nvSpPr>
          <p:spPr bwMode="auto">
            <a:xfrm flipV="1">
              <a:off x="1619" y="3414"/>
              <a:ext cx="2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7819" name="Line 10">
              <a:extLst>
                <a:ext uri="{FF2B5EF4-FFF2-40B4-BE49-F238E27FC236}">
                  <a16:creationId xmlns:a16="http://schemas.microsoft.com/office/drawing/2014/main" id="{3B98CCB8-F887-423F-BF8C-0CD13DE43E64}"/>
                </a:ext>
              </a:extLst>
            </p:cNvPr>
            <p:cNvSpPr>
              <a:spLocks noChangeShapeType="1"/>
            </p:cNvSpPr>
            <p:nvPr/>
          </p:nvSpPr>
          <p:spPr bwMode="auto">
            <a:xfrm flipV="1">
              <a:off x="1621" y="3677"/>
              <a:ext cx="2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7820" name="Line 11">
              <a:extLst>
                <a:ext uri="{FF2B5EF4-FFF2-40B4-BE49-F238E27FC236}">
                  <a16:creationId xmlns:a16="http://schemas.microsoft.com/office/drawing/2014/main" id="{06B30BED-05D2-4977-8EAA-EDCDF0E699F8}"/>
                </a:ext>
              </a:extLst>
            </p:cNvPr>
            <p:cNvSpPr>
              <a:spLocks noChangeShapeType="1"/>
            </p:cNvSpPr>
            <p:nvPr/>
          </p:nvSpPr>
          <p:spPr bwMode="auto">
            <a:xfrm flipV="1">
              <a:off x="1620" y="2604"/>
              <a:ext cx="2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7821" name="Line 12">
              <a:extLst>
                <a:ext uri="{FF2B5EF4-FFF2-40B4-BE49-F238E27FC236}">
                  <a16:creationId xmlns:a16="http://schemas.microsoft.com/office/drawing/2014/main" id="{AFE6275C-8667-47B4-81B5-FF5E88A88AC9}"/>
                </a:ext>
              </a:extLst>
            </p:cNvPr>
            <p:cNvSpPr>
              <a:spLocks noChangeShapeType="1"/>
            </p:cNvSpPr>
            <p:nvPr/>
          </p:nvSpPr>
          <p:spPr bwMode="auto">
            <a:xfrm flipV="1">
              <a:off x="1624" y="2048"/>
              <a:ext cx="2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7822" name="Line 13">
              <a:extLst>
                <a:ext uri="{FF2B5EF4-FFF2-40B4-BE49-F238E27FC236}">
                  <a16:creationId xmlns:a16="http://schemas.microsoft.com/office/drawing/2014/main" id="{CDFC341D-AA11-4B7C-BA1A-E407D14EAD6C}"/>
                </a:ext>
              </a:extLst>
            </p:cNvPr>
            <p:cNvSpPr>
              <a:spLocks noChangeShapeType="1"/>
            </p:cNvSpPr>
            <p:nvPr/>
          </p:nvSpPr>
          <p:spPr bwMode="auto">
            <a:xfrm flipV="1">
              <a:off x="1624" y="2336"/>
              <a:ext cx="2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7823" name="Line 14">
              <a:extLst>
                <a:ext uri="{FF2B5EF4-FFF2-40B4-BE49-F238E27FC236}">
                  <a16:creationId xmlns:a16="http://schemas.microsoft.com/office/drawing/2014/main" id="{CCA80889-8C53-4229-87C5-152FEE90D80B}"/>
                </a:ext>
              </a:extLst>
            </p:cNvPr>
            <p:cNvSpPr>
              <a:spLocks noChangeShapeType="1"/>
            </p:cNvSpPr>
            <p:nvPr/>
          </p:nvSpPr>
          <p:spPr bwMode="auto">
            <a:xfrm>
              <a:off x="1918" y="1724"/>
              <a:ext cx="0" cy="22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7824" name="Line 15">
              <a:extLst>
                <a:ext uri="{FF2B5EF4-FFF2-40B4-BE49-F238E27FC236}">
                  <a16:creationId xmlns:a16="http://schemas.microsoft.com/office/drawing/2014/main" id="{9BA60DF2-9C19-4668-B037-C00C20A7B689}"/>
                </a:ext>
              </a:extLst>
            </p:cNvPr>
            <p:cNvSpPr>
              <a:spLocks noChangeShapeType="1"/>
            </p:cNvSpPr>
            <p:nvPr/>
          </p:nvSpPr>
          <p:spPr bwMode="auto">
            <a:xfrm>
              <a:off x="2566" y="1727"/>
              <a:ext cx="0" cy="22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7825" name="Line 16">
              <a:extLst>
                <a:ext uri="{FF2B5EF4-FFF2-40B4-BE49-F238E27FC236}">
                  <a16:creationId xmlns:a16="http://schemas.microsoft.com/office/drawing/2014/main" id="{4517AD83-54F7-4BC9-945E-36E172E72033}"/>
                </a:ext>
              </a:extLst>
            </p:cNvPr>
            <p:cNvSpPr>
              <a:spLocks noChangeShapeType="1"/>
            </p:cNvSpPr>
            <p:nvPr/>
          </p:nvSpPr>
          <p:spPr bwMode="auto">
            <a:xfrm>
              <a:off x="2256" y="1727"/>
              <a:ext cx="0" cy="22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7826" name="Line 17">
              <a:extLst>
                <a:ext uri="{FF2B5EF4-FFF2-40B4-BE49-F238E27FC236}">
                  <a16:creationId xmlns:a16="http://schemas.microsoft.com/office/drawing/2014/main" id="{B520D412-11E9-4450-B0E4-0B48D2176345}"/>
                </a:ext>
              </a:extLst>
            </p:cNvPr>
            <p:cNvSpPr>
              <a:spLocks noChangeShapeType="1"/>
            </p:cNvSpPr>
            <p:nvPr/>
          </p:nvSpPr>
          <p:spPr bwMode="auto">
            <a:xfrm>
              <a:off x="3184" y="1730"/>
              <a:ext cx="0" cy="22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7827" name="Line 18">
              <a:extLst>
                <a:ext uri="{FF2B5EF4-FFF2-40B4-BE49-F238E27FC236}">
                  <a16:creationId xmlns:a16="http://schemas.microsoft.com/office/drawing/2014/main" id="{6F9CF306-B8A0-4B9A-B24A-4A29D6CA137D}"/>
                </a:ext>
              </a:extLst>
            </p:cNvPr>
            <p:cNvSpPr>
              <a:spLocks noChangeShapeType="1"/>
            </p:cNvSpPr>
            <p:nvPr/>
          </p:nvSpPr>
          <p:spPr bwMode="auto">
            <a:xfrm>
              <a:off x="3832" y="1729"/>
              <a:ext cx="0" cy="22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7828" name="Line 19">
              <a:extLst>
                <a:ext uri="{FF2B5EF4-FFF2-40B4-BE49-F238E27FC236}">
                  <a16:creationId xmlns:a16="http://schemas.microsoft.com/office/drawing/2014/main" id="{A96D6607-68E5-4A45-A346-8038C67BF89D}"/>
                </a:ext>
              </a:extLst>
            </p:cNvPr>
            <p:cNvSpPr>
              <a:spLocks noChangeShapeType="1"/>
            </p:cNvSpPr>
            <p:nvPr/>
          </p:nvSpPr>
          <p:spPr bwMode="auto">
            <a:xfrm>
              <a:off x="3507" y="1729"/>
              <a:ext cx="0" cy="22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7829" name="Text Box 20">
              <a:extLst>
                <a:ext uri="{FF2B5EF4-FFF2-40B4-BE49-F238E27FC236}">
                  <a16:creationId xmlns:a16="http://schemas.microsoft.com/office/drawing/2014/main" id="{80EF238B-BB98-4D07-B195-3E1E35F26D3E}"/>
                </a:ext>
              </a:extLst>
            </p:cNvPr>
            <p:cNvSpPr txBox="1">
              <a:spLocks noChangeArrowheads="1"/>
            </p:cNvSpPr>
            <p:nvPr/>
          </p:nvSpPr>
          <p:spPr bwMode="auto">
            <a:xfrm>
              <a:off x="1591" y="3956"/>
              <a:ext cx="25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ja-JP" altLang="en-US" sz="2400">
                  <a:solidFill>
                    <a:schemeClr val="tx1"/>
                  </a:solidFill>
                  <a:latin typeface="Verdana" panose="020B0604030504040204" pitchFamily="34" charset="0"/>
                  <a:ea typeface="黑体" panose="02010609060101010101" pitchFamily="49" charset="-122"/>
                </a:rPr>
                <a:t>1    2   3   4   5   6   7   8</a:t>
              </a:r>
            </a:p>
          </p:txBody>
        </p:sp>
        <p:sp>
          <p:nvSpPr>
            <p:cNvPr id="247830" name="Text Box 21">
              <a:extLst>
                <a:ext uri="{FF2B5EF4-FFF2-40B4-BE49-F238E27FC236}">
                  <a16:creationId xmlns:a16="http://schemas.microsoft.com/office/drawing/2014/main" id="{D7E5BD21-5607-49F1-990C-00B18361D851}"/>
                </a:ext>
              </a:extLst>
            </p:cNvPr>
            <p:cNvSpPr txBox="1">
              <a:spLocks noChangeArrowheads="1"/>
            </p:cNvSpPr>
            <p:nvPr/>
          </p:nvSpPr>
          <p:spPr bwMode="auto">
            <a:xfrm>
              <a:off x="1302" y="1728"/>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ja-JP" altLang="en-US" sz="2400">
                  <a:solidFill>
                    <a:schemeClr val="tx1"/>
                  </a:solidFill>
                  <a:latin typeface="Verdana" panose="020B0604030504040204" pitchFamily="34" charset="0"/>
                  <a:ea typeface="黑体" panose="02010609060101010101" pitchFamily="49" charset="-122"/>
                </a:rPr>
                <a:t>1</a:t>
              </a:r>
            </a:p>
          </p:txBody>
        </p:sp>
        <p:sp>
          <p:nvSpPr>
            <p:cNvPr id="247831" name="Text Box 22">
              <a:extLst>
                <a:ext uri="{FF2B5EF4-FFF2-40B4-BE49-F238E27FC236}">
                  <a16:creationId xmlns:a16="http://schemas.microsoft.com/office/drawing/2014/main" id="{4FAD8646-A5E0-4619-BAD4-CFE237895BF6}"/>
                </a:ext>
              </a:extLst>
            </p:cNvPr>
            <p:cNvSpPr txBox="1">
              <a:spLocks noChangeArrowheads="1"/>
            </p:cNvSpPr>
            <p:nvPr/>
          </p:nvSpPr>
          <p:spPr bwMode="auto">
            <a:xfrm>
              <a:off x="1302" y="2028"/>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ja-JP" altLang="en-US" sz="2400">
                  <a:solidFill>
                    <a:schemeClr val="tx1"/>
                  </a:solidFill>
                  <a:latin typeface="Verdana" panose="020B0604030504040204" pitchFamily="34" charset="0"/>
                  <a:ea typeface="黑体" panose="02010609060101010101" pitchFamily="49" charset="-122"/>
                </a:rPr>
                <a:t>2</a:t>
              </a:r>
            </a:p>
          </p:txBody>
        </p:sp>
        <p:sp>
          <p:nvSpPr>
            <p:cNvPr id="247832" name="Text Box 23">
              <a:extLst>
                <a:ext uri="{FF2B5EF4-FFF2-40B4-BE49-F238E27FC236}">
                  <a16:creationId xmlns:a16="http://schemas.microsoft.com/office/drawing/2014/main" id="{CB8F2238-B805-435C-8BE6-232BBFD0B566}"/>
                </a:ext>
              </a:extLst>
            </p:cNvPr>
            <p:cNvSpPr txBox="1">
              <a:spLocks noChangeArrowheads="1"/>
            </p:cNvSpPr>
            <p:nvPr/>
          </p:nvSpPr>
          <p:spPr bwMode="auto">
            <a:xfrm>
              <a:off x="1298" y="2312"/>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ja-JP" altLang="en-US" sz="2400">
                  <a:solidFill>
                    <a:schemeClr val="tx1"/>
                  </a:solidFill>
                  <a:latin typeface="Verdana" panose="020B0604030504040204" pitchFamily="34" charset="0"/>
                  <a:ea typeface="黑体" panose="02010609060101010101" pitchFamily="49" charset="-122"/>
                </a:rPr>
                <a:t>3</a:t>
              </a:r>
            </a:p>
          </p:txBody>
        </p:sp>
        <p:sp>
          <p:nvSpPr>
            <p:cNvPr id="247833" name="Text Box 24">
              <a:extLst>
                <a:ext uri="{FF2B5EF4-FFF2-40B4-BE49-F238E27FC236}">
                  <a16:creationId xmlns:a16="http://schemas.microsoft.com/office/drawing/2014/main" id="{16051419-907F-4B5D-9B8B-77E14BBF6DB7}"/>
                </a:ext>
              </a:extLst>
            </p:cNvPr>
            <p:cNvSpPr txBox="1">
              <a:spLocks noChangeArrowheads="1"/>
            </p:cNvSpPr>
            <p:nvPr/>
          </p:nvSpPr>
          <p:spPr bwMode="auto">
            <a:xfrm>
              <a:off x="1290" y="2588"/>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ja-JP" altLang="en-US" sz="2400">
                  <a:solidFill>
                    <a:schemeClr val="tx1"/>
                  </a:solidFill>
                  <a:latin typeface="Verdana" panose="020B0604030504040204" pitchFamily="34" charset="0"/>
                  <a:ea typeface="黑体" panose="02010609060101010101" pitchFamily="49" charset="-122"/>
                </a:rPr>
                <a:t>4</a:t>
              </a:r>
            </a:p>
          </p:txBody>
        </p:sp>
        <p:sp>
          <p:nvSpPr>
            <p:cNvPr id="247834" name="Text Box 25">
              <a:extLst>
                <a:ext uri="{FF2B5EF4-FFF2-40B4-BE49-F238E27FC236}">
                  <a16:creationId xmlns:a16="http://schemas.microsoft.com/office/drawing/2014/main" id="{3E549807-6A7D-4A1D-9859-339623305A89}"/>
                </a:ext>
              </a:extLst>
            </p:cNvPr>
            <p:cNvSpPr txBox="1">
              <a:spLocks noChangeArrowheads="1"/>
            </p:cNvSpPr>
            <p:nvPr/>
          </p:nvSpPr>
          <p:spPr bwMode="auto">
            <a:xfrm>
              <a:off x="1286" y="2848"/>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ja-JP" altLang="en-US" sz="2400">
                  <a:solidFill>
                    <a:schemeClr val="tx1"/>
                  </a:solidFill>
                  <a:latin typeface="Verdana" panose="020B0604030504040204" pitchFamily="34" charset="0"/>
                  <a:ea typeface="黑体" panose="02010609060101010101" pitchFamily="49" charset="-122"/>
                </a:rPr>
                <a:t>5</a:t>
              </a:r>
            </a:p>
          </p:txBody>
        </p:sp>
        <p:sp>
          <p:nvSpPr>
            <p:cNvPr id="247835" name="Text Box 26">
              <a:extLst>
                <a:ext uri="{FF2B5EF4-FFF2-40B4-BE49-F238E27FC236}">
                  <a16:creationId xmlns:a16="http://schemas.microsoft.com/office/drawing/2014/main" id="{FB5D33AF-C772-4944-9C3F-6C56A355B6C9}"/>
                </a:ext>
              </a:extLst>
            </p:cNvPr>
            <p:cNvSpPr txBox="1">
              <a:spLocks noChangeArrowheads="1"/>
            </p:cNvSpPr>
            <p:nvPr/>
          </p:nvSpPr>
          <p:spPr bwMode="auto">
            <a:xfrm>
              <a:off x="1286" y="3152"/>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ja-JP" altLang="en-US" sz="2400">
                  <a:solidFill>
                    <a:schemeClr val="tx1"/>
                  </a:solidFill>
                  <a:latin typeface="Verdana" panose="020B0604030504040204" pitchFamily="34" charset="0"/>
                  <a:ea typeface="黑体" panose="02010609060101010101" pitchFamily="49" charset="-122"/>
                </a:rPr>
                <a:t>6</a:t>
              </a:r>
            </a:p>
          </p:txBody>
        </p:sp>
        <p:sp>
          <p:nvSpPr>
            <p:cNvPr id="247836" name="Text Box 27">
              <a:extLst>
                <a:ext uri="{FF2B5EF4-FFF2-40B4-BE49-F238E27FC236}">
                  <a16:creationId xmlns:a16="http://schemas.microsoft.com/office/drawing/2014/main" id="{1160B46C-2E7D-4A98-8DE3-B9DEA16B9A11}"/>
                </a:ext>
              </a:extLst>
            </p:cNvPr>
            <p:cNvSpPr txBox="1">
              <a:spLocks noChangeArrowheads="1"/>
            </p:cNvSpPr>
            <p:nvPr/>
          </p:nvSpPr>
          <p:spPr bwMode="auto">
            <a:xfrm>
              <a:off x="1282" y="3392"/>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ja-JP" altLang="en-US" sz="2400">
                  <a:solidFill>
                    <a:schemeClr val="tx1"/>
                  </a:solidFill>
                  <a:latin typeface="Verdana" panose="020B0604030504040204" pitchFamily="34" charset="0"/>
                  <a:ea typeface="黑体" panose="02010609060101010101" pitchFamily="49" charset="-122"/>
                </a:rPr>
                <a:t>7</a:t>
              </a:r>
            </a:p>
          </p:txBody>
        </p:sp>
        <p:sp>
          <p:nvSpPr>
            <p:cNvPr id="247837" name="Text Box 28">
              <a:extLst>
                <a:ext uri="{FF2B5EF4-FFF2-40B4-BE49-F238E27FC236}">
                  <a16:creationId xmlns:a16="http://schemas.microsoft.com/office/drawing/2014/main" id="{A9ACC18C-B0F4-4907-B21A-03EC0DFB29AD}"/>
                </a:ext>
              </a:extLst>
            </p:cNvPr>
            <p:cNvSpPr txBox="1">
              <a:spLocks noChangeArrowheads="1"/>
            </p:cNvSpPr>
            <p:nvPr/>
          </p:nvSpPr>
          <p:spPr bwMode="auto">
            <a:xfrm>
              <a:off x="1282" y="3652"/>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ja-JP" altLang="en-US" sz="2400">
                  <a:solidFill>
                    <a:schemeClr val="tx1"/>
                  </a:solidFill>
                  <a:latin typeface="Verdana" panose="020B0604030504040204" pitchFamily="34" charset="0"/>
                  <a:ea typeface="黑体" panose="02010609060101010101" pitchFamily="49" charset="-122"/>
                </a:rPr>
                <a:t>8</a:t>
              </a:r>
            </a:p>
          </p:txBody>
        </p:sp>
        <p:sp>
          <p:nvSpPr>
            <p:cNvPr id="247838" name="Text Box 29">
              <a:extLst>
                <a:ext uri="{FF2B5EF4-FFF2-40B4-BE49-F238E27FC236}">
                  <a16:creationId xmlns:a16="http://schemas.microsoft.com/office/drawing/2014/main" id="{06E14B17-CA98-4112-ADF9-CE778B43D4ED}"/>
                </a:ext>
              </a:extLst>
            </p:cNvPr>
            <p:cNvSpPr txBox="1">
              <a:spLocks noChangeArrowheads="1"/>
            </p:cNvSpPr>
            <p:nvPr/>
          </p:nvSpPr>
          <p:spPr bwMode="auto">
            <a:xfrm>
              <a:off x="3206" y="2048"/>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en-US" altLang="ja-JP" sz="2400">
                  <a:solidFill>
                    <a:schemeClr val="tx1"/>
                  </a:solidFill>
                  <a:latin typeface="Verdana" panose="020B0604030504040204" pitchFamily="34" charset="0"/>
                  <a:ea typeface="黑体" panose="02010609060101010101" pitchFamily="49" charset="-122"/>
                </a:rPr>
                <a:t>Q</a:t>
              </a:r>
            </a:p>
          </p:txBody>
        </p:sp>
        <p:sp>
          <p:nvSpPr>
            <p:cNvPr id="247839" name="Text Box 30">
              <a:extLst>
                <a:ext uri="{FF2B5EF4-FFF2-40B4-BE49-F238E27FC236}">
                  <a16:creationId xmlns:a16="http://schemas.microsoft.com/office/drawing/2014/main" id="{51695818-528D-4BBE-8728-BF6B55B49374}"/>
                </a:ext>
              </a:extLst>
            </p:cNvPr>
            <p:cNvSpPr txBox="1">
              <a:spLocks noChangeArrowheads="1"/>
            </p:cNvSpPr>
            <p:nvPr/>
          </p:nvSpPr>
          <p:spPr bwMode="auto">
            <a:xfrm>
              <a:off x="3854" y="2328"/>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en-US" altLang="ja-JP" sz="2400">
                  <a:solidFill>
                    <a:schemeClr val="tx1"/>
                  </a:solidFill>
                  <a:latin typeface="Verdana" panose="020B0604030504040204" pitchFamily="34" charset="0"/>
                  <a:ea typeface="黑体" panose="02010609060101010101" pitchFamily="49" charset="-122"/>
                </a:rPr>
                <a:t>Q</a:t>
              </a:r>
            </a:p>
          </p:txBody>
        </p:sp>
        <p:sp>
          <p:nvSpPr>
            <p:cNvPr id="247840" name="Text Box 31">
              <a:extLst>
                <a:ext uri="{FF2B5EF4-FFF2-40B4-BE49-F238E27FC236}">
                  <a16:creationId xmlns:a16="http://schemas.microsoft.com/office/drawing/2014/main" id="{A97DE9E9-829E-4F75-AAB5-5E8A1CA20181}"/>
                </a:ext>
              </a:extLst>
            </p:cNvPr>
            <p:cNvSpPr txBox="1">
              <a:spLocks noChangeArrowheads="1"/>
            </p:cNvSpPr>
            <p:nvPr/>
          </p:nvSpPr>
          <p:spPr bwMode="auto">
            <a:xfrm>
              <a:off x="1958" y="2588"/>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en-US" altLang="ja-JP" sz="2400">
                  <a:solidFill>
                    <a:schemeClr val="tx1"/>
                  </a:solidFill>
                  <a:latin typeface="Verdana" panose="020B0604030504040204" pitchFamily="34" charset="0"/>
                  <a:ea typeface="黑体" panose="02010609060101010101" pitchFamily="49" charset="-122"/>
                </a:rPr>
                <a:t>Q</a:t>
              </a:r>
            </a:p>
          </p:txBody>
        </p:sp>
        <p:sp>
          <p:nvSpPr>
            <p:cNvPr id="247841" name="Text Box 32">
              <a:extLst>
                <a:ext uri="{FF2B5EF4-FFF2-40B4-BE49-F238E27FC236}">
                  <a16:creationId xmlns:a16="http://schemas.microsoft.com/office/drawing/2014/main" id="{3AFCECA8-AB21-486E-B5BC-D65728849EE2}"/>
                </a:ext>
              </a:extLst>
            </p:cNvPr>
            <p:cNvSpPr txBox="1">
              <a:spLocks noChangeArrowheads="1"/>
            </p:cNvSpPr>
            <p:nvPr/>
          </p:nvSpPr>
          <p:spPr bwMode="auto">
            <a:xfrm>
              <a:off x="3534" y="2868"/>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en-US" altLang="ja-JP" sz="2400">
                  <a:solidFill>
                    <a:schemeClr val="tx1"/>
                  </a:solidFill>
                  <a:latin typeface="Verdana" panose="020B0604030504040204" pitchFamily="34" charset="0"/>
                  <a:ea typeface="黑体" panose="02010609060101010101" pitchFamily="49" charset="-122"/>
                </a:rPr>
                <a:t>Q</a:t>
              </a:r>
            </a:p>
          </p:txBody>
        </p:sp>
        <p:sp>
          <p:nvSpPr>
            <p:cNvPr id="247842" name="Text Box 33">
              <a:extLst>
                <a:ext uri="{FF2B5EF4-FFF2-40B4-BE49-F238E27FC236}">
                  <a16:creationId xmlns:a16="http://schemas.microsoft.com/office/drawing/2014/main" id="{429E5229-0D84-47E7-896E-CFCF1541B20F}"/>
                </a:ext>
              </a:extLst>
            </p:cNvPr>
            <p:cNvSpPr txBox="1">
              <a:spLocks noChangeArrowheads="1"/>
            </p:cNvSpPr>
            <p:nvPr/>
          </p:nvSpPr>
          <p:spPr bwMode="auto">
            <a:xfrm>
              <a:off x="2278" y="3396"/>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en-US" altLang="ja-JP" sz="2400">
                  <a:solidFill>
                    <a:schemeClr val="tx1"/>
                  </a:solidFill>
                  <a:latin typeface="Verdana" panose="020B0604030504040204" pitchFamily="34" charset="0"/>
                  <a:ea typeface="黑体" panose="02010609060101010101" pitchFamily="49" charset="-122"/>
                </a:rPr>
                <a:t>Q</a:t>
              </a:r>
            </a:p>
          </p:txBody>
        </p:sp>
        <p:sp>
          <p:nvSpPr>
            <p:cNvPr id="247843" name="Text Box 34">
              <a:extLst>
                <a:ext uri="{FF2B5EF4-FFF2-40B4-BE49-F238E27FC236}">
                  <a16:creationId xmlns:a16="http://schemas.microsoft.com/office/drawing/2014/main" id="{196D1672-4C12-411B-9CDB-50F1B4152002}"/>
                </a:ext>
              </a:extLst>
            </p:cNvPr>
            <p:cNvSpPr txBox="1">
              <a:spLocks noChangeArrowheads="1"/>
            </p:cNvSpPr>
            <p:nvPr/>
          </p:nvSpPr>
          <p:spPr bwMode="auto">
            <a:xfrm>
              <a:off x="1634" y="3136"/>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en-US" altLang="ja-JP" sz="2400">
                  <a:solidFill>
                    <a:schemeClr val="tx1"/>
                  </a:solidFill>
                  <a:latin typeface="Verdana" panose="020B0604030504040204" pitchFamily="34" charset="0"/>
                  <a:ea typeface="黑体" panose="02010609060101010101" pitchFamily="49" charset="-122"/>
                </a:rPr>
                <a:t>Q</a:t>
              </a:r>
            </a:p>
          </p:txBody>
        </p:sp>
        <p:sp>
          <p:nvSpPr>
            <p:cNvPr id="247844" name="Text Box 35">
              <a:extLst>
                <a:ext uri="{FF2B5EF4-FFF2-40B4-BE49-F238E27FC236}">
                  <a16:creationId xmlns:a16="http://schemas.microsoft.com/office/drawing/2014/main" id="{6EAA8713-6594-46E6-8E3D-804D0F483002}"/>
                </a:ext>
              </a:extLst>
            </p:cNvPr>
            <p:cNvSpPr txBox="1">
              <a:spLocks noChangeArrowheads="1"/>
            </p:cNvSpPr>
            <p:nvPr/>
          </p:nvSpPr>
          <p:spPr bwMode="auto">
            <a:xfrm>
              <a:off x="2902" y="3664"/>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en-US" altLang="ja-JP" sz="2400">
                  <a:solidFill>
                    <a:schemeClr val="tx1"/>
                  </a:solidFill>
                  <a:latin typeface="Verdana" panose="020B0604030504040204" pitchFamily="34" charset="0"/>
                  <a:ea typeface="黑体" panose="02010609060101010101" pitchFamily="49" charset="-122"/>
                </a:rPr>
                <a:t>Q</a:t>
              </a:r>
            </a:p>
          </p:txBody>
        </p:sp>
        <p:sp>
          <p:nvSpPr>
            <p:cNvPr id="247845" name="Text Box 36">
              <a:extLst>
                <a:ext uri="{FF2B5EF4-FFF2-40B4-BE49-F238E27FC236}">
                  <a16:creationId xmlns:a16="http://schemas.microsoft.com/office/drawing/2014/main" id="{5C80BC07-C750-4B12-937B-9B7E661FC8A4}"/>
                </a:ext>
              </a:extLst>
            </p:cNvPr>
            <p:cNvSpPr txBox="1">
              <a:spLocks noChangeArrowheads="1"/>
            </p:cNvSpPr>
            <p:nvPr/>
          </p:nvSpPr>
          <p:spPr bwMode="auto">
            <a:xfrm>
              <a:off x="2594" y="1752"/>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en-US" altLang="ja-JP" sz="2400">
                  <a:solidFill>
                    <a:schemeClr val="tx1"/>
                  </a:solidFill>
                  <a:latin typeface="Verdana" panose="020B0604030504040204" pitchFamily="34" charset="0"/>
                  <a:ea typeface="黑体" panose="02010609060101010101" pitchFamily="49" charset="-122"/>
                </a:rPr>
                <a:t>Q</a:t>
              </a:r>
            </a:p>
          </p:txBody>
        </p:sp>
      </p:grpSp>
    </p:spTree>
  </p:cSld>
  <p:clrMapOvr>
    <a:masterClrMapping/>
  </p:clrMapOvr>
  <p:transition>
    <p:random/>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4902BC0A-EF11-4DD6-AD05-9FDF170EA390}"/>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6349345C-5EAD-46C4-80C2-EE8243AD18B8}" type="slidenum">
              <a:rPr lang="zh-CN" altLang="en-US">
                <a:solidFill>
                  <a:schemeClr val="tx1"/>
                </a:solidFill>
                <a:latin typeface="Times New Roman" panose="02020603050405020304" pitchFamily="18" charset="0"/>
                <a:ea typeface="宋体" panose="02010600030101010101" pitchFamily="2" charset="-122"/>
              </a:rPr>
              <a:pPr eaLnBrk="1" hangingPunct="1"/>
              <a:t>199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48835" name="Text Box 2">
            <a:extLst>
              <a:ext uri="{FF2B5EF4-FFF2-40B4-BE49-F238E27FC236}">
                <a16:creationId xmlns:a16="http://schemas.microsoft.com/office/drawing/2014/main" id="{CA6BA1D6-3847-4533-A554-A856CCFEA359}"/>
              </a:ext>
            </a:extLst>
          </p:cNvPr>
          <p:cNvSpPr txBox="1">
            <a:spLocks noChangeArrowheads="1"/>
          </p:cNvSpPr>
          <p:nvPr/>
        </p:nvSpPr>
        <p:spPr bwMode="auto">
          <a:xfrm>
            <a:off x="395288" y="692150"/>
            <a:ext cx="56673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buFontTx/>
              <a:buChar char="•"/>
            </a:pPr>
            <a:r>
              <a:rPr lang="zh-CN" altLang="en-US" sz="2400">
                <a:solidFill>
                  <a:schemeClr val="tx1"/>
                </a:solidFill>
                <a:ea typeface="楷体_GB2312" panose="02010609030101010101" pitchFamily="49" charset="-122"/>
              </a:rPr>
              <a:t>解向量：</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1</a:t>
            </a:r>
            <a:r>
              <a:rPr lang="en-US" altLang="zh-CN" sz="2400">
                <a:solidFill>
                  <a:schemeClr val="tx1"/>
                </a:solidFill>
                <a:ea typeface="楷体_GB2312" panose="02010609030101010101" pitchFamily="49" charset="-122"/>
              </a:rPr>
              <a:t>, x</a:t>
            </a:r>
            <a:r>
              <a:rPr lang="en-US" altLang="zh-CN" sz="2400" baseline="-25000">
                <a:solidFill>
                  <a:schemeClr val="tx1"/>
                </a:solidFill>
                <a:ea typeface="楷体_GB2312" panose="02010609030101010101" pitchFamily="49" charset="-122"/>
              </a:rPr>
              <a:t>2</a:t>
            </a:r>
            <a:r>
              <a:rPr lang="en-US" altLang="zh-CN" sz="2400">
                <a:solidFill>
                  <a:schemeClr val="tx1"/>
                </a:solidFill>
                <a:ea typeface="楷体_GB2312" panose="02010609030101010101" pitchFamily="49" charset="-122"/>
              </a:rPr>
              <a:t>, … , x</a:t>
            </a:r>
            <a:r>
              <a:rPr lang="en-US" altLang="zh-CN" sz="2400" baseline="-25000">
                <a:solidFill>
                  <a:schemeClr val="tx1"/>
                </a:solidFill>
                <a:ea typeface="楷体_GB2312" panose="02010609030101010101" pitchFamily="49" charset="-122"/>
              </a:rPr>
              <a:t>n</a:t>
            </a:r>
            <a:r>
              <a:rPr lang="en-US" altLang="zh-CN" sz="2400">
                <a:solidFill>
                  <a:schemeClr val="tx1"/>
                </a:solidFill>
                <a:ea typeface="楷体_GB2312" panose="02010609030101010101" pitchFamily="49" charset="-122"/>
              </a:rPr>
              <a:t>)</a:t>
            </a:r>
          </a:p>
          <a:p>
            <a:pPr algn="l" eaLnBrk="1" hangingPunct="1">
              <a:buClr>
                <a:schemeClr val="accent2"/>
              </a:buClr>
              <a:buFontTx/>
              <a:buChar char="•"/>
            </a:pPr>
            <a:r>
              <a:rPr lang="zh-CN" altLang="en-US" sz="2400">
                <a:solidFill>
                  <a:schemeClr val="tx1"/>
                </a:solidFill>
                <a:ea typeface="楷体_GB2312" panose="02010609030101010101" pitchFamily="49" charset="-122"/>
              </a:rPr>
              <a:t>显约束：</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i</a:t>
            </a:r>
            <a:r>
              <a:rPr lang="en-US" altLang="zh-CN" sz="2400">
                <a:solidFill>
                  <a:schemeClr val="tx1"/>
                </a:solidFill>
                <a:ea typeface="楷体_GB2312" panose="02010609030101010101" pitchFamily="49" charset="-122"/>
              </a:rPr>
              <a:t>=1,2, … ,n</a:t>
            </a:r>
          </a:p>
          <a:p>
            <a:pPr algn="l" eaLnBrk="1" hangingPunct="1">
              <a:buClr>
                <a:schemeClr val="accent2"/>
              </a:buClr>
              <a:buFontTx/>
              <a:buChar char="•"/>
            </a:pPr>
            <a:r>
              <a:rPr lang="zh-CN" altLang="en-US" sz="2400">
                <a:solidFill>
                  <a:schemeClr val="tx1"/>
                </a:solidFill>
                <a:ea typeface="楷体_GB2312" panose="02010609030101010101" pitchFamily="49" charset="-122"/>
              </a:rPr>
              <a:t>隐约束：</a:t>
            </a:r>
          </a:p>
          <a:p>
            <a:pPr algn="l" eaLnBrk="1" hangingPunct="1">
              <a:buClr>
                <a:schemeClr val="accent2"/>
              </a:buClr>
            </a:pPr>
            <a:r>
              <a:rPr lang="en-US" altLang="zh-CN" sz="2400">
                <a:solidFill>
                  <a:schemeClr val="tx1"/>
                </a:solidFill>
                <a:ea typeface="楷体_GB2312" panose="02010609030101010101" pitchFamily="49" charset="-122"/>
              </a:rPr>
              <a:t>    1)</a:t>
            </a:r>
            <a:r>
              <a:rPr lang="zh-CN" altLang="en-US" sz="2400">
                <a:solidFill>
                  <a:schemeClr val="tx1"/>
                </a:solidFill>
                <a:ea typeface="楷体_GB2312" panose="02010609030101010101" pitchFamily="49" charset="-122"/>
              </a:rPr>
              <a:t>不同列：</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i</a:t>
            </a:r>
            <a:r>
              <a:rPr kumimoji="1" lang="en-US" altLang="zh-CN" sz="2400" b="1">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j</a:t>
            </a:r>
          </a:p>
          <a:p>
            <a:pPr algn="l" eaLnBrk="1" hangingPunct="1">
              <a:buClr>
                <a:schemeClr val="accent2"/>
              </a:buClr>
            </a:pPr>
            <a:r>
              <a:rPr lang="en-US" altLang="zh-CN" sz="2400">
                <a:solidFill>
                  <a:schemeClr val="tx1"/>
                </a:solidFill>
                <a:ea typeface="楷体_GB2312" panose="02010609030101010101" pitchFamily="49" charset="-122"/>
              </a:rPr>
              <a:t>    2)</a:t>
            </a:r>
            <a:r>
              <a:rPr lang="zh-CN" altLang="en-US" sz="2400">
                <a:solidFill>
                  <a:schemeClr val="tx1"/>
                </a:solidFill>
                <a:ea typeface="楷体_GB2312" panose="02010609030101010101" pitchFamily="49" charset="-122"/>
              </a:rPr>
              <a:t>不处于同一正、反对角线：</a:t>
            </a:r>
            <a:r>
              <a:rPr lang="en-US" altLang="zh-CN" sz="2400">
                <a:solidFill>
                  <a:schemeClr val="tx1"/>
                </a:solidFill>
                <a:ea typeface="楷体_GB2312" panose="02010609030101010101" pitchFamily="49" charset="-122"/>
                <a:sym typeface="Wingdings" panose="05000000000000000000" pitchFamily="2" charset="2"/>
              </a:rPr>
              <a:t>|i-j|</a:t>
            </a:r>
            <a:r>
              <a:rPr kumimoji="1" lang="en-US" altLang="zh-CN" sz="2400" b="1">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sym typeface="Wingdings" panose="05000000000000000000" pitchFamily="2" charset="2"/>
              </a:rPr>
              <a:t>|x</a:t>
            </a:r>
            <a:r>
              <a:rPr lang="en-US" altLang="zh-CN" sz="2400" baseline="-25000">
                <a:solidFill>
                  <a:schemeClr val="tx1"/>
                </a:solidFill>
                <a:ea typeface="楷体_GB2312" panose="02010609030101010101" pitchFamily="49" charset="-122"/>
                <a:sym typeface="Wingdings" panose="05000000000000000000" pitchFamily="2" charset="2"/>
              </a:rPr>
              <a:t>i</a:t>
            </a:r>
            <a:r>
              <a:rPr lang="en-US" altLang="zh-CN" sz="2400">
                <a:solidFill>
                  <a:schemeClr val="tx1"/>
                </a:solidFill>
                <a:ea typeface="楷体_GB2312" panose="02010609030101010101" pitchFamily="49" charset="-122"/>
                <a:sym typeface="Wingdings" panose="05000000000000000000" pitchFamily="2" charset="2"/>
              </a:rPr>
              <a:t>-x</a:t>
            </a:r>
            <a:r>
              <a:rPr lang="en-US" altLang="zh-CN" sz="2400" baseline="-25000">
                <a:solidFill>
                  <a:schemeClr val="tx1"/>
                </a:solidFill>
                <a:ea typeface="楷体_GB2312" panose="02010609030101010101" pitchFamily="49" charset="-122"/>
                <a:sym typeface="Wingdings" panose="05000000000000000000" pitchFamily="2" charset="2"/>
              </a:rPr>
              <a:t>j</a:t>
            </a:r>
            <a:r>
              <a:rPr lang="en-US" altLang="zh-CN" sz="2400">
                <a:solidFill>
                  <a:schemeClr val="tx1"/>
                </a:solidFill>
                <a:ea typeface="楷体_GB2312" panose="02010609030101010101" pitchFamily="49" charset="-122"/>
                <a:sym typeface="Wingdings" panose="05000000000000000000" pitchFamily="2" charset="2"/>
              </a:rPr>
              <a:t>|</a:t>
            </a:r>
            <a:endParaRPr lang="en-US" altLang="zh-CN" sz="2400">
              <a:solidFill>
                <a:schemeClr val="tx1"/>
              </a:solidFill>
              <a:ea typeface="楷体_GB2312" panose="02010609030101010101" pitchFamily="49" charset="-122"/>
            </a:endParaRPr>
          </a:p>
        </p:txBody>
      </p:sp>
      <p:sp>
        <p:nvSpPr>
          <p:cNvPr id="495619" name="Rectangle 3">
            <a:extLst>
              <a:ext uri="{FF2B5EF4-FFF2-40B4-BE49-F238E27FC236}">
                <a16:creationId xmlns:a16="http://schemas.microsoft.com/office/drawing/2014/main" id="{BC059F33-26A9-4F3C-B24E-405657DBE3C8}"/>
              </a:ext>
            </a:extLst>
          </p:cNvPr>
          <p:cNvSpPr>
            <a:spLocks noChangeArrowheads="1"/>
          </p:cNvSpPr>
          <p:nvPr/>
        </p:nvSpPr>
        <p:spPr bwMode="auto">
          <a:xfrm>
            <a:off x="611188" y="0"/>
            <a:ext cx="7772400" cy="803275"/>
          </a:xfrm>
          <a:prstGeom prst="rect">
            <a:avLst/>
          </a:prstGeom>
          <a:noFill/>
          <a:ln w="9525">
            <a:noFill/>
            <a:miter lim="800000"/>
            <a:headEnd/>
            <a:tailEnd/>
          </a:ln>
          <a:effectLst/>
        </p:spPr>
        <p:txBody>
          <a:bodyPr anchor="ctr"/>
          <a:lstStyle/>
          <a:p>
            <a:pPr>
              <a:defRPr/>
            </a:pPr>
            <a:r>
              <a:rPr kumimoji="1" lang="en-US" altLang="zh-CN" sz="4400" b="1">
                <a:solidFill>
                  <a:srgbClr val="663300"/>
                </a:solidFill>
                <a:effectLst>
                  <a:outerShdw blurRad="38100" dist="38100" dir="2700000" algn="tl">
                    <a:srgbClr val="C0C0C0"/>
                  </a:outerShdw>
                </a:effectLst>
                <a:latin typeface="Arial" charset="0"/>
                <a:ea typeface="黑体" pitchFamily="2" charset="-122"/>
              </a:rPr>
              <a:t>n</a:t>
            </a:r>
            <a:r>
              <a:rPr kumimoji="1" lang="zh-CN" altLang="en-US" sz="4400" b="1">
                <a:solidFill>
                  <a:srgbClr val="663300"/>
                </a:solidFill>
                <a:effectLst>
                  <a:outerShdw blurRad="38100" dist="38100" dir="2700000" algn="tl">
                    <a:srgbClr val="C0C0C0"/>
                  </a:outerShdw>
                </a:effectLst>
                <a:latin typeface="Times New Roman" charset="0"/>
                <a:ea typeface="黑体" pitchFamily="2" charset="-122"/>
              </a:rPr>
              <a:t>后问题</a:t>
            </a:r>
          </a:p>
        </p:txBody>
      </p:sp>
      <p:sp>
        <p:nvSpPr>
          <p:cNvPr id="248837" name="Text Box 4">
            <a:extLst>
              <a:ext uri="{FF2B5EF4-FFF2-40B4-BE49-F238E27FC236}">
                <a16:creationId xmlns:a16="http://schemas.microsoft.com/office/drawing/2014/main" id="{39276F56-CF57-40E2-89B4-E7C7EAE9A9A5}"/>
              </a:ext>
            </a:extLst>
          </p:cNvPr>
          <p:cNvSpPr txBox="1">
            <a:spLocks noChangeArrowheads="1"/>
          </p:cNvSpPr>
          <p:nvPr/>
        </p:nvSpPr>
        <p:spPr bwMode="auto">
          <a:xfrm>
            <a:off x="250825" y="2498725"/>
            <a:ext cx="7745413"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000">
                <a:solidFill>
                  <a:schemeClr val="tx1"/>
                </a:solidFill>
                <a:ea typeface="楷体_GB2312" panose="02010609030101010101" pitchFamily="49" charset="-122"/>
              </a:rPr>
              <a:t>   </a:t>
            </a:r>
            <a:r>
              <a:rPr lang="en-US" altLang="zh-CN" sz="2000">
                <a:solidFill>
                  <a:schemeClr val="tx1"/>
                </a:solidFill>
                <a:ea typeface="楷体_GB2312" panose="02010609030101010101" pitchFamily="49" charset="-122"/>
              </a:rPr>
              <a:t>private static boolean </a:t>
            </a:r>
            <a:r>
              <a:rPr lang="en-US" altLang="zh-CN" sz="2000" b="1">
                <a:solidFill>
                  <a:schemeClr val="tx1"/>
                </a:solidFill>
                <a:ea typeface="楷体_GB2312" panose="02010609030101010101" pitchFamily="49" charset="-122"/>
              </a:rPr>
              <a:t>place</a:t>
            </a:r>
            <a:r>
              <a:rPr lang="en-US" altLang="zh-CN" sz="2000">
                <a:solidFill>
                  <a:schemeClr val="tx1"/>
                </a:solidFill>
                <a:ea typeface="楷体_GB2312" panose="02010609030101010101" pitchFamily="49" charset="-122"/>
              </a:rPr>
              <a:t> (int k)</a:t>
            </a:r>
          </a:p>
          <a:p>
            <a:pPr algn="l" eaLnBrk="1" hangingPunct="1"/>
            <a:r>
              <a:rPr lang="en-US" altLang="zh-CN" sz="2000">
                <a:solidFill>
                  <a:schemeClr val="tx1"/>
                </a:solidFill>
                <a:ea typeface="楷体_GB2312" panose="02010609030101010101" pitchFamily="49" charset="-122"/>
              </a:rPr>
              <a:t>   {</a:t>
            </a:r>
          </a:p>
          <a:p>
            <a:pPr algn="l" eaLnBrk="1" hangingPunct="1"/>
            <a:r>
              <a:rPr lang="en-US" altLang="zh-CN"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for</a:t>
            </a:r>
            <a:r>
              <a:rPr lang="en-US" altLang="zh-CN" sz="2000">
                <a:solidFill>
                  <a:schemeClr val="tx1"/>
                </a:solidFill>
                <a:ea typeface="楷体_GB2312" panose="02010609030101010101" pitchFamily="49" charset="-122"/>
              </a:rPr>
              <a:t> (int j=1;j&lt;k;j++)</a:t>
            </a:r>
          </a:p>
          <a:p>
            <a:pPr algn="l" eaLnBrk="1" hangingPunct="1"/>
            <a:r>
              <a:rPr lang="en-US" altLang="zh-CN"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if</a:t>
            </a:r>
            <a:r>
              <a:rPr lang="en-US" altLang="zh-CN" sz="2000">
                <a:solidFill>
                  <a:schemeClr val="tx1"/>
                </a:solidFill>
                <a:ea typeface="楷体_GB2312" panose="02010609030101010101" pitchFamily="49" charset="-122"/>
              </a:rPr>
              <a:t> ((Math.abs(k-j)==Math.abs(x[j]-x[k]))||(x[j]==x[k])) </a:t>
            </a:r>
            <a:r>
              <a:rPr lang="en-US" altLang="zh-CN" sz="2000" b="1">
                <a:solidFill>
                  <a:schemeClr val="tx1"/>
                </a:solidFill>
                <a:ea typeface="楷体_GB2312" panose="02010609030101010101" pitchFamily="49" charset="-122"/>
              </a:rPr>
              <a:t>return</a:t>
            </a:r>
            <a:r>
              <a:rPr lang="en-US" altLang="zh-CN" sz="2000">
                <a:solidFill>
                  <a:schemeClr val="tx1"/>
                </a:solidFill>
                <a:ea typeface="楷体_GB2312" panose="02010609030101010101" pitchFamily="49" charset="-122"/>
              </a:rPr>
              <a:t> false;</a:t>
            </a:r>
          </a:p>
          <a:p>
            <a:pPr algn="l" eaLnBrk="1" hangingPunct="1"/>
            <a:r>
              <a:rPr lang="en-US" altLang="zh-CN"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return</a:t>
            </a:r>
            <a:r>
              <a:rPr lang="en-US" altLang="zh-CN" sz="2000">
                <a:solidFill>
                  <a:schemeClr val="tx1"/>
                </a:solidFill>
                <a:ea typeface="楷体_GB2312" panose="02010609030101010101" pitchFamily="49" charset="-122"/>
              </a:rPr>
              <a:t> true;</a:t>
            </a:r>
          </a:p>
          <a:p>
            <a:pPr algn="l" eaLnBrk="1" hangingPunct="1"/>
            <a:r>
              <a:rPr lang="en-US" altLang="zh-CN" sz="2000">
                <a:solidFill>
                  <a:schemeClr val="tx1"/>
                </a:solidFill>
                <a:ea typeface="楷体_GB2312" panose="02010609030101010101" pitchFamily="49" charset="-122"/>
              </a:rPr>
              <a:t>   } </a:t>
            </a:r>
          </a:p>
          <a:p>
            <a:pPr algn="l" eaLnBrk="1" hangingPunct="1"/>
            <a:r>
              <a:rPr lang="en-US" altLang="zh-CN" sz="2000">
                <a:solidFill>
                  <a:schemeClr val="tx1"/>
                </a:solidFill>
                <a:ea typeface="楷体_GB2312" panose="02010609030101010101" pitchFamily="49" charset="-122"/>
              </a:rPr>
              <a:t>   private static void </a:t>
            </a:r>
            <a:r>
              <a:rPr lang="en-US" altLang="zh-CN" sz="2000" b="1">
                <a:solidFill>
                  <a:schemeClr val="tx1"/>
                </a:solidFill>
                <a:ea typeface="楷体_GB2312" panose="02010609030101010101" pitchFamily="49" charset="-122"/>
              </a:rPr>
              <a:t>backtrack</a:t>
            </a:r>
            <a:r>
              <a:rPr lang="en-US" altLang="zh-CN" sz="2000">
                <a:solidFill>
                  <a:schemeClr val="tx1"/>
                </a:solidFill>
                <a:ea typeface="楷体_GB2312" panose="02010609030101010101" pitchFamily="49" charset="-122"/>
              </a:rPr>
              <a:t> (int t)</a:t>
            </a:r>
          </a:p>
          <a:p>
            <a:pPr algn="l" eaLnBrk="1" hangingPunct="1"/>
            <a:r>
              <a:rPr lang="en-US" altLang="zh-CN" sz="2000">
                <a:solidFill>
                  <a:schemeClr val="tx1"/>
                </a:solidFill>
                <a:ea typeface="楷体_GB2312" panose="02010609030101010101" pitchFamily="49" charset="-122"/>
              </a:rPr>
              <a:t>   {</a:t>
            </a:r>
          </a:p>
          <a:p>
            <a:pPr algn="l" eaLnBrk="1" hangingPunct="1"/>
            <a:r>
              <a:rPr lang="en-US" altLang="zh-CN"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if</a:t>
            </a:r>
            <a:r>
              <a:rPr lang="en-US" altLang="zh-CN" sz="2000">
                <a:solidFill>
                  <a:schemeClr val="tx1"/>
                </a:solidFill>
                <a:ea typeface="楷体_GB2312" panose="02010609030101010101" pitchFamily="49" charset="-122"/>
              </a:rPr>
              <a:t> (t&gt;n) sum++;</a:t>
            </a:r>
          </a:p>
          <a:p>
            <a:pPr algn="l" eaLnBrk="1" hangingPunct="1"/>
            <a:r>
              <a:rPr lang="en-US" altLang="zh-CN"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else</a:t>
            </a:r>
          </a:p>
          <a:p>
            <a:pPr algn="l" eaLnBrk="1" hangingPunct="1"/>
            <a:r>
              <a:rPr lang="en-US" altLang="zh-CN" sz="2000" b="1">
                <a:solidFill>
                  <a:schemeClr val="tx1"/>
                </a:solidFill>
                <a:ea typeface="楷体_GB2312" panose="02010609030101010101" pitchFamily="49" charset="-122"/>
              </a:rPr>
              <a:t>          for</a:t>
            </a:r>
            <a:r>
              <a:rPr lang="en-US" altLang="zh-CN" sz="2000">
                <a:solidFill>
                  <a:schemeClr val="tx1"/>
                </a:solidFill>
                <a:ea typeface="楷体_GB2312" panose="02010609030101010101" pitchFamily="49" charset="-122"/>
              </a:rPr>
              <a:t> (int i=1;i&lt;=n;i++) {</a:t>
            </a:r>
          </a:p>
          <a:p>
            <a:pPr algn="l" eaLnBrk="1" hangingPunct="1"/>
            <a:r>
              <a:rPr lang="en-US" altLang="zh-CN" sz="2000">
                <a:solidFill>
                  <a:schemeClr val="tx1"/>
                </a:solidFill>
                <a:ea typeface="楷体_GB2312" panose="02010609030101010101" pitchFamily="49" charset="-122"/>
              </a:rPr>
              <a:t>            x[t]=i;</a:t>
            </a:r>
          </a:p>
          <a:p>
            <a:pPr algn="l" eaLnBrk="1" hangingPunct="1"/>
            <a:r>
              <a:rPr lang="en-US" altLang="zh-CN"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if</a:t>
            </a:r>
            <a:r>
              <a:rPr lang="en-US" altLang="zh-CN"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place</a:t>
            </a:r>
            <a:r>
              <a:rPr lang="en-US" altLang="zh-CN" sz="2000">
                <a:solidFill>
                  <a:schemeClr val="tx1"/>
                </a:solidFill>
                <a:ea typeface="楷体_GB2312" panose="02010609030101010101" pitchFamily="49" charset="-122"/>
              </a:rPr>
              <a:t>(t)) </a:t>
            </a:r>
            <a:r>
              <a:rPr lang="en-US" altLang="zh-CN" sz="2000" b="1">
                <a:solidFill>
                  <a:schemeClr val="tx1"/>
                </a:solidFill>
                <a:ea typeface="楷体_GB2312" panose="02010609030101010101" pitchFamily="49" charset="-122"/>
              </a:rPr>
              <a:t>backtrack</a:t>
            </a:r>
            <a:r>
              <a:rPr lang="en-US" altLang="zh-CN" sz="2000">
                <a:solidFill>
                  <a:schemeClr val="tx1"/>
                </a:solidFill>
                <a:ea typeface="楷体_GB2312" panose="02010609030101010101" pitchFamily="49" charset="-122"/>
              </a:rPr>
              <a:t>(t+1);</a:t>
            </a:r>
          </a:p>
          <a:p>
            <a:pPr algn="l" eaLnBrk="1" hangingPunct="1"/>
            <a:r>
              <a:rPr lang="en-US" altLang="zh-CN" sz="2000">
                <a:solidFill>
                  <a:schemeClr val="tx1"/>
                </a:solidFill>
                <a:ea typeface="楷体_GB2312" panose="02010609030101010101" pitchFamily="49" charset="-122"/>
              </a:rPr>
              <a:t>           }</a:t>
            </a:r>
            <a:endParaRPr lang="zh-CN" altLang="en-US" sz="2000">
              <a:solidFill>
                <a:schemeClr val="tx1"/>
              </a:solidFill>
              <a:ea typeface="楷体_GB2312" panose="02010609030101010101" pitchFamily="49" charset="-122"/>
            </a:endParaRP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7A9468CD-503D-4F1D-9A7C-F0C0BD04EAA0}"/>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16385FFC-5C10-4545-95C0-A6283227DA36}" type="slidenum">
              <a:rPr lang="zh-CN" altLang="en-US">
                <a:solidFill>
                  <a:schemeClr val="tx1"/>
                </a:solidFill>
                <a:latin typeface="Times New Roman" panose="02020603050405020304" pitchFamily="18" charset="0"/>
                <a:ea typeface="宋体" panose="02010600030101010101" pitchFamily="2" charset="-122"/>
              </a:rPr>
              <a:pPr eaLnBrk="1" hangingPunct="1"/>
              <a:t>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12643" name="Rectangle 2">
            <a:extLst>
              <a:ext uri="{FF2B5EF4-FFF2-40B4-BE49-F238E27FC236}">
                <a16:creationId xmlns:a16="http://schemas.microsoft.com/office/drawing/2014/main" id="{5E57B8D3-3D51-424F-91CA-90C7D7BE3A1B}"/>
              </a:ext>
            </a:extLst>
          </p:cNvPr>
          <p:cNvSpPr>
            <a:spLocks noGrp="1" noChangeArrowheads="1"/>
          </p:cNvSpPr>
          <p:nvPr>
            <p:ph type="title"/>
          </p:nvPr>
        </p:nvSpPr>
        <p:spPr>
          <a:xfrm>
            <a:off x="228600" y="685800"/>
            <a:ext cx="7772400" cy="1143000"/>
          </a:xfrm>
        </p:spPr>
        <p:txBody>
          <a:bodyPr/>
          <a:lstStyle/>
          <a:p>
            <a:pPr eaLnBrk="1" hangingPunct="1"/>
            <a:r>
              <a:rPr lang="zh-CN" altLang="en-US">
                <a:ea typeface="黑体" panose="02010609060101010101" pitchFamily="49" charset="-122"/>
              </a:rPr>
              <a:t>主要内容介绍</a:t>
            </a:r>
          </a:p>
        </p:txBody>
      </p:sp>
      <p:sp>
        <p:nvSpPr>
          <p:cNvPr id="282627" name="Rectangle 3">
            <a:extLst>
              <a:ext uri="{FF2B5EF4-FFF2-40B4-BE49-F238E27FC236}">
                <a16:creationId xmlns:a16="http://schemas.microsoft.com/office/drawing/2014/main" id="{93842A48-95CF-4300-9317-F06F97BF147B}"/>
              </a:ext>
            </a:extLst>
          </p:cNvPr>
          <p:cNvSpPr>
            <a:spLocks noGrp="1" noChangeArrowheads="1"/>
          </p:cNvSpPr>
          <p:nvPr>
            <p:ph type="body" idx="1"/>
          </p:nvPr>
        </p:nvSpPr>
        <p:spPr/>
        <p:txBody>
          <a:bodyPr/>
          <a:lstStyle/>
          <a:p>
            <a:pPr eaLnBrk="1" hangingPunct="1"/>
            <a:r>
              <a:rPr lang="zh-CN" altLang="en-US">
                <a:latin typeface="黑体" panose="02010609060101010101" pitchFamily="49" charset="-122"/>
                <a:ea typeface="黑体" panose="02010609060101010101" pitchFamily="49" charset="-122"/>
              </a:rPr>
              <a:t>第1章	算法引论</a:t>
            </a:r>
          </a:p>
          <a:p>
            <a:pPr eaLnBrk="1" hangingPunct="1"/>
            <a:r>
              <a:rPr lang="zh-CN" altLang="en-US">
                <a:latin typeface="黑体" panose="02010609060101010101" pitchFamily="49" charset="-122"/>
                <a:ea typeface="黑体" panose="02010609060101010101" pitchFamily="49" charset="-122"/>
              </a:rPr>
              <a:t>第2章	递归与分治策略</a:t>
            </a:r>
          </a:p>
          <a:p>
            <a:pPr eaLnBrk="1" hangingPunct="1"/>
            <a:r>
              <a:rPr lang="zh-CN" altLang="en-US">
                <a:latin typeface="黑体" panose="02010609060101010101" pitchFamily="49" charset="-122"/>
                <a:ea typeface="黑体" panose="02010609060101010101" pitchFamily="49" charset="-122"/>
              </a:rPr>
              <a:t>第3章	动态规划</a:t>
            </a:r>
          </a:p>
          <a:p>
            <a:pPr eaLnBrk="1" hangingPunct="1"/>
            <a:r>
              <a:rPr lang="zh-CN" altLang="en-US">
                <a:latin typeface="黑体" panose="02010609060101010101" pitchFamily="49" charset="-122"/>
                <a:ea typeface="黑体" panose="02010609060101010101" pitchFamily="49" charset="-122"/>
              </a:rPr>
              <a:t>第4章	贪心算法</a:t>
            </a:r>
          </a:p>
          <a:p>
            <a:pPr eaLnBrk="1" hangingPunct="1"/>
            <a:r>
              <a:rPr lang="zh-CN" altLang="en-US">
                <a:latin typeface="黑体" panose="02010609060101010101" pitchFamily="49" charset="-122"/>
                <a:ea typeface="黑体" panose="02010609060101010101" pitchFamily="49" charset="-122"/>
              </a:rPr>
              <a:t>第5章	回溯法</a:t>
            </a:r>
          </a:p>
          <a:p>
            <a:pPr eaLnBrk="1" hangingPunct="1"/>
            <a:r>
              <a:rPr lang="zh-CN" altLang="en-US">
                <a:latin typeface="黑体" panose="02010609060101010101" pitchFamily="49" charset="-122"/>
                <a:ea typeface="黑体" panose="02010609060101010101" pitchFamily="49" charset="-122"/>
              </a:rPr>
              <a:t>第6章	分支限界法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animEffect transition="in" filter="blinds(horizontal)">
                                      <p:cBhvr>
                                        <p:cTn id="7" dur="500"/>
                                        <p:tgtEl>
                                          <p:spTgt spid="282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2627">
                                            <p:txEl>
                                              <p:pRg st="1" end="1"/>
                                            </p:txEl>
                                          </p:spTgt>
                                        </p:tgtEl>
                                        <p:attrNameLst>
                                          <p:attrName>style.visibility</p:attrName>
                                        </p:attrNameLst>
                                      </p:cBhvr>
                                      <p:to>
                                        <p:strVal val="visible"/>
                                      </p:to>
                                    </p:set>
                                    <p:animEffect transition="in" filter="blinds(horizontal)">
                                      <p:cBhvr>
                                        <p:cTn id="12" dur="500"/>
                                        <p:tgtEl>
                                          <p:spTgt spid="2826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2627">
                                            <p:txEl>
                                              <p:pRg st="2" end="2"/>
                                            </p:txEl>
                                          </p:spTgt>
                                        </p:tgtEl>
                                        <p:attrNameLst>
                                          <p:attrName>style.visibility</p:attrName>
                                        </p:attrNameLst>
                                      </p:cBhvr>
                                      <p:to>
                                        <p:strVal val="visible"/>
                                      </p:to>
                                    </p:set>
                                    <p:animEffect transition="in" filter="blinds(horizontal)">
                                      <p:cBhvr>
                                        <p:cTn id="17" dur="500"/>
                                        <p:tgtEl>
                                          <p:spTgt spid="2826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2627">
                                            <p:txEl>
                                              <p:pRg st="3" end="3"/>
                                            </p:txEl>
                                          </p:spTgt>
                                        </p:tgtEl>
                                        <p:attrNameLst>
                                          <p:attrName>style.visibility</p:attrName>
                                        </p:attrNameLst>
                                      </p:cBhvr>
                                      <p:to>
                                        <p:strVal val="visible"/>
                                      </p:to>
                                    </p:set>
                                    <p:animEffect transition="in" filter="blinds(horizontal)">
                                      <p:cBhvr>
                                        <p:cTn id="22" dur="500"/>
                                        <p:tgtEl>
                                          <p:spTgt spid="2826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2627">
                                            <p:txEl>
                                              <p:pRg st="4" end="4"/>
                                            </p:txEl>
                                          </p:spTgt>
                                        </p:tgtEl>
                                        <p:attrNameLst>
                                          <p:attrName>style.visibility</p:attrName>
                                        </p:attrNameLst>
                                      </p:cBhvr>
                                      <p:to>
                                        <p:strVal val="visible"/>
                                      </p:to>
                                    </p:set>
                                    <p:animEffect transition="in" filter="blinds(horizontal)">
                                      <p:cBhvr>
                                        <p:cTn id="27" dur="500"/>
                                        <p:tgtEl>
                                          <p:spTgt spid="2826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82627">
                                            <p:txEl>
                                              <p:pRg st="5" end="5"/>
                                            </p:txEl>
                                          </p:spTgt>
                                        </p:tgtEl>
                                        <p:attrNameLst>
                                          <p:attrName>style.visibility</p:attrName>
                                        </p:attrNameLst>
                                      </p:cBhvr>
                                      <p:to>
                                        <p:strVal val="visible"/>
                                      </p:to>
                                    </p:set>
                                    <p:animEffect transition="in" filter="blinds(horizontal)">
                                      <p:cBhvr>
                                        <p:cTn id="32" dur="500"/>
                                        <p:tgtEl>
                                          <p:spTgt spid="282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灯片编号占位符 5">
            <a:extLst>
              <a:ext uri="{FF2B5EF4-FFF2-40B4-BE49-F238E27FC236}">
                <a16:creationId xmlns:a16="http://schemas.microsoft.com/office/drawing/2014/main" id="{A0FA005A-3D5F-4789-8B8A-E09A09431A36}"/>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C4D8E19A-6AD8-43B8-922A-C2BA8BBB5888}" type="slidenum">
              <a:rPr lang="zh-CN" altLang="en-US">
                <a:solidFill>
                  <a:schemeClr val="tx1"/>
                </a:solidFill>
                <a:latin typeface="Times New Roman" panose="02020603050405020304" pitchFamily="18" charset="0"/>
                <a:ea typeface="宋体" panose="02010600030101010101" pitchFamily="2" charset="-122"/>
              </a:rPr>
              <a:pPr eaLnBrk="1" hangingPunct="1"/>
              <a:t>20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063" name="Rectangle 2">
            <a:extLst>
              <a:ext uri="{FF2B5EF4-FFF2-40B4-BE49-F238E27FC236}">
                <a16:creationId xmlns:a16="http://schemas.microsoft.com/office/drawing/2014/main" id="{6863EE69-61D8-41DF-9A5E-335E873E9EE6}"/>
              </a:ext>
            </a:extLst>
          </p:cNvPr>
          <p:cNvSpPr>
            <a:spLocks noGrp="1" noChangeArrowheads="1"/>
          </p:cNvSpPr>
          <p:nvPr>
            <p:ph type="title"/>
          </p:nvPr>
        </p:nvSpPr>
        <p:spPr>
          <a:xfrm>
            <a:off x="685800" y="609600"/>
            <a:ext cx="7772400" cy="1066800"/>
          </a:xfrm>
          <a:noFill/>
        </p:spPr>
        <p:txBody>
          <a:bodyPr/>
          <a:lstStyle/>
          <a:p>
            <a:pPr eaLnBrk="1" hangingPunct="1"/>
            <a:r>
              <a:rPr lang="zh-CN" altLang="en-US" sz="4800"/>
              <a:t>1.4	算法复杂性分析</a:t>
            </a:r>
          </a:p>
        </p:txBody>
      </p:sp>
      <p:sp>
        <p:nvSpPr>
          <p:cNvPr id="301059" name="Text Box 3">
            <a:extLst>
              <a:ext uri="{FF2B5EF4-FFF2-40B4-BE49-F238E27FC236}">
                <a16:creationId xmlns:a16="http://schemas.microsoft.com/office/drawing/2014/main" id="{DC4A9CAC-6CEE-4EA4-A7D2-B368E6707389}"/>
              </a:ext>
            </a:extLst>
          </p:cNvPr>
          <p:cNvSpPr txBox="1">
            <a:spLocks noChangeArrowheads="1"/>
          </p:cNvSpPr>
          <p:nvPr/>
        </p:nvSpPr>
        <p:spPr bwMode="auto">
          <a:xfrm>
            <a:off x="457200" y="16764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最坏情况下的时间复杂性：</a:t>
            </a:r>
          </a:p>
        </p:txBody>
      </p:sp>
      <p:grpSp>
        <p:nvGrpSpPr>
          <p:cNvPr id="2" name="Group 4">
            <a:extLst>
              <a:ext uri="{FF2B5EF4-FFF2-40B4-BE49-F238E27FC236}">
                <a16:creationId xmlns:a16="http://schemas.microsoft.com/office/drawing/2014/main" id="{ED8DB98B-EFCF-4F92-A18A-F70428943AD3}"/>
              </a:ext>
            </a:extLst>
          </p:cNvPr>
          <p:cNvGrpSpPr>
            <a:grpSpLocks/>
          </p:cNvGrpSpPr>
          <p:nvPr/>
        </p:nvGrpSpPr>
        <p:grpSpPr bwMode="auto">
          <a:xfrm>
            <a:off x="1143000" y="2133600"/>
            <a:ext cx="6172200" cy="593725"/>
            <a:chOff x="864" y="656"/>
            <a:chExt cx="3888" cy="374"/>
          </a:xfrm>
        </p:grpSpPr>
        <p:graphicFrame>
          <p:nvGraphicFramePr>
            <p:cNvPr id="2058" name="Object 5">
              <a:extLst>
                <a:ext uri="{FF2B5EF4-FFF2-40B4-BE49-F238E27FC236}">
                  <a16:creationId xmlns:a16="http://schemas.microsoft.com/office/drawing/2014/main" id="{B000821E-302D-4958-9390-67E0BEB3D840}"/>
                </a:ext>
              </a:extLst>
            </p:cNvPr>
            <p:cNvGraphicFramePr>
              <a:graphicFrameLocks noChangeAspect="1"/>
            </p:cNvGraphicFramePr>
            <p:nvPr/>
          </p:nvGraphicFramePr>
          <p:xfrm>
            <a:off x="864" y="731"/>
            <a:ext cx="1296" cy="276"/>
          </p:xfrm>
          <a:graphic>
            <a:graphicData uri="http://schemas.openxmlformats.org/presentationml/2006/ole">
              <mc:AlternateContent xmlns:mc="http://schemas.openxmlformats.org/markup-compatibility/2006">
                <mc:Choice xmlns:v="urn:schemas-microsoft-com:vml" Requires="v">
                  <p:oleObj spid="_x0000_s2084" r:id="rId3" imgW="1384300" imgH="292100" progId="Equation.3">
                    <p:embed/>
                  </p:oleObj>
                </mc:Choice>
                <mc:Fallback>
                  <p:oleObj r:id="rId3" imgW="1384300" imgH="2921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731"/>
                          <a:ext cx="1296"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9" name="Object 6">
              <a:extLst>
                <a:ext uri="{FF2B5EF4-FFF2-40B4-BE49-F238E27FC236}">
                  <a16:creationId xmlns:a16="http://schemas.microsoft.com/office/drawing/2014/main" id="{A5767C85-A8A8-43C4-9C61-632B8A968708}"/>
                </a:ext>
              </a:extLst>
            </p:cNvPr>
            <p:cNvGraphicFramePr>
              <a:graphicFrameLocks noChangeAspect="1"/>
            </p:cNvGraphicFramePr>
            <p:nvPr/>
          </p:nvGraphicFramePr>
          <p:xfrm>
            <a:off x="2160" y="656"/>
            <a:ext cx="1056" cy="374"/>
          </p:xfrm>
          <a:graphic>
            <a:graphicData uri="http://schemas.openxmlformats.org/presentationml/2006/ole">
              <mc:AlternateContent xmlns:mc="http://schemas.openxmlformats.org/markup-compatibility/2006">
                <mc:Choice xmlns:v="urn:schemas-microsoft-com:vml" Requires="v">
                  <p:oleObj spid="_x0000_s2085" r:id="rId5" imgW="1206500" imgH="431800" progId="Equation.3">
                    <p:embed/>
                  </p:oleObj>
                </mc:Choice>
                <mc:Fallback>
                  <p:oleObj r:id="rId5" imgW="1206500" imgH="431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 y="656"/>
                          <a:ext cx="1056" cy="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0" name="Object 7">
              <a:extLst>
                <a:ext uri="{FF2B5EF4-FFF2-40B4-BE49-F238E27FC236}">
                  <a16:creationId xmlns:a16="http://schemas.microsoft.com/office/drawing/2014/main" id="{4583075E-92ED-400C-A790-89488A164DAE}"/>
                </a:ext>
              </a:extLst>
            </p:cNvPr>
            <p:cNvGraphicFramePr>
              <a:graphicFrameLocks noChangeAspect="1"/>
            </p:cNvGraphicFramePr>
            <p:nvPr/>
          </p:nvGraphicFramePr>
          <p:xfrm>
            <a:off x="3216" y="672"/>
            <a:ext cx="864" cy="354"/>
          </p:xfrm>
          <a:graphic>
            <a:graphicData uri="http://schemas.openxmlformats.org/presentationml/2006/ole">
              <mc:AlternateContent xmlns:mc="http://schemas.openxmlformats.org/markup-compatibility/2006">
                <mc:Choice xmlns:v="urn:schemas-microsoft-com:vml" Requires="v">
                  <p:oleObj spid="_x0000_s2086" r:id="rId7" imgW="977900" imgH="431800" progId="Equation.3">
                    <p:embed/>
                  </p:oleObj>
                </mc:Choice>
                <mc:Fallback>
                  <p:oleObj r:id="rId7" imgW="977900" imgH="4318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6" y="672"/>
                          <a:ext cx="864" cy="3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1" name="Object 8">
              <a:extLst>
                <a:ext uri="{FF2B5EF4-FFF2-40B4-BE49-F238E27FC236}">
                  <a16:creationId xmlns:a16="http://schemas.microsoft.com/office/drawing/2014/main" id="{710D1F64-DBE7-477D-B33A-EF2630036514}"/>
                </a:ext>
              </a:extLst>
            </p:cNvPr>
            <p:cNvGraphicFramePr>
              <a:graphicFrameLocks noChangeAspect="1"/>
            </p:cNvGraphicFramePr>
            <p:nvPr/>
          </p:nvGraphicFramePr>
          <p:xfrm>
            <a:off x="4080" y="720"/>
            <a:ext cx="672" cy="239"/>
          </p:xfrm>
          <a:graphic>
            <a:graphicData uri="http://schemas.openxmlformats.org/presentationml/2006/ole">
              <mc:AlternateContent xmlns:mc="http://schemas.openxmlformats.org/markup-compatibility/2006">
                <mc:Choice xmlns:v="urn:schemas-microsoft-com:vml" Requires="v">
                  <p:oleObj spid="_x0000_s2087" r:id="rId9" imgW="698500" imgH="228600" progId="Equation.3">
                    <p:embed/>
                  </p:oleObj>
                </mc:Choice>
                <mc:Fallback>
                  <p:oleObj r:id="rId9" imgW="698500" imgH="2286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0" y="720"/>
                          <a:ext cx="672" cy="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01065" name="Text Box 9">
            <a:extLst>
              <a:ext uri="{FF2B5EF4-FFF2-40B4-BE49-F238E27FC236}">
                <a16:creationId xmlns:a16="http://schemas.microsoft.com/office/drawing/2014/main" id="{4DDE9409-A9AA-44C5-91E2-A36703BBAC1F}"/>
              </a:ext>
            </a:extLst>
          </p:cNvPr>
          <p:cNvSpPr txBox="1">
            <a:spLocks noChangeArrowheads="1"/>
          </p:cNvSpPr>
          <p:nvPr/>
        </p:nvSpPr>
        <p:spPr bwMode="auto">
          <a:xfrm>
            <a:off x="457200" y="27432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最好情况下的时间复杂性：</a:t>
            </a:r>
          </a:p>
        </p:txBody>
      </p:sp>
      <p:grpSp>
        <p:nvGrpSpPr>
          <p:cNvPr id="3" name="Group 10">
            <a:extLst>
              <a:ext uri="{FF2B5EF4-FFF2-40B4-BE49-F238E27FC236}">
                <a16:creationId xmlns:a16="http://schemas.microsoft.com/office/drawing/2014/main" id="{41B5D40D-DD7E-4ABA-A1E2-4674FBA3FA0A}"/>
              </a:ext>
            </a:extLst>
          </p:cNvPr>
          <p:cNvGrpSpPr>
            <a:grpSpLocks/>
          </p:cNvGrpSpPr>
          <p:nvPr/>
        </p:nvGrpSpPr>
        <p:grpSpPr bwMode="auto">
          <a:xfrm>
            <a:off x="1143000" y="3200400"/>
            <a:ext cx="6172200" cy="604838"/>
            <a:chOff x="912" y="1344"/>
            <a:chExt cx="3888" cy="381"/>
          </a:xfrm>
        </p:grpSpPr>
        <p:graphicFrame>
          <p:nvGraphicFramePr>
            <p:cNvPr id="2054" name="Object 11">
              <a:extLst>
                <a:ext uri="{FF2B5EF4-FFF2-40B4-BE49-F238E27FC236}">
                  <a16:creationId xmlns:a16="http://schemas.microsoft.com/office/drawing/2014/main" id="{ED04BE06-83D6-4DEB-90F8-0EA754526469}"/>
                </a:ext>
              </a:extLst>
            </p:cNvPr>
            <p:cNvGraphicFramePr>
              <a:graphicFrameLocks noChangeAspect="1"/>
            </p:cNvGraphicFramePr>
            <p:nvPr/>
          </p:nvGraphicFramePr>
          <p:xfrm>
            <a:off x="912" y="1440"/>
            <a:ext cx="1248" cy="274"/>
          </p:xfrm>
          <a:graphic>
            <a:graphicData uri="http://schemas.openxmlformats.org/presentationml/2006/ole">
              <mc:AlternateContent xmlns:mc="http://schemas.openxmlformats.org/markup-compatibility/2006">
                <mc:Choice xmlns:v="urn:schemas-microsoft-com:vml" Requires="v">
                  <p:oleObj spid="_x0000_s2088" r:id="rId11" imgW="1346200" imgH="292100" progId="Equation.3">
                    <p:embed/>
                  </p:oleObj>
                </mc:Choice>
                <mc:Fallback>
                  <p:oleObj r:id="rId11" imgW="1346200" imgH="2921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2" y="1440"/>
                          <a:ext cx="1248" cy="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5" name="Object 12">
              <a:extLst>
                <a:ext uri="{FF2B5EF4-FFF2-40B4-BE49-F238E27FC236}">
                  <a16:creationId xmlns:a16="http://schemas.microsoft.com/office/drawing/2014/main" id="{2C7CE0BD-0FFD-4CB8-B251-B0B8AC0C7F0F}"/>
                </a:ext>
              </a:extLst>
            </p:cNvPr>
            <p:cNvGraphicFramePr>
              <a:graphicFrameLocks noChangeAspect="1"/>
            </p:cNvGraphicFramePr>
            <p:nvPr/>
          </p:nvGraphicFramePr>
          <p:xfrm>
            <a:off x="2160" y="1344"/>
            <a:ext cx="1104" cy="381"/>
          </p:xfrm>
          <a:graphic>
            <a:graphicData uri="http://schemas.openxmlformats.org/presentationml/2006/ole">
              <mc:AlternateContent xmlns:mc="http://schemas.openxmlformats.org/markup-compatibility/2006">
                <mc:Choice xmlns:v="urn:schemas-microsoft-com:vml" Requires="v">
                  <p:oleObj spid="_x0000_s2089" r:id="rId13" imgW="1180588" imgH="431613" progId="Equation.3">
                    <p:embed/>
                  </p:oleObj>
                </mc:Choice>
                <mc:Fallback>
                  <p:oleObj r:id="rId13" imgW="1180588" imgH="431613"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60" y="1344"/>
                          <a:ext cx="1104" cy="3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6" name="Object 13">
              <a:extLst>
                <a:ext uri="{FF2B5EF4-FFF2-40B4-BE49-F238E27FC236}">
                  <a16:creationId xmlns:a16="http://schemas.microsoft.com/office/drawing/2014/main" id="{47CB1974-C075-4236-B7CE-F6D4686F7FD2}"/>
                </a:ext>
              </a:extLst>
            </p:cNvPr>
            <p:cNvGraphicFramePr>
              <a:graphicFrameLocks noChangeAspect="1"/>
            </p:cNvGraphicFramePr>
            <p:nvPr/>
          </p:nvGraphicFramePr>
          <p:xfrm>
            <a:off x="3264" y="1344"/>
            <a:ext cx="864" cy="366"/>
          </p:xfrm>
          <a:graphic>
            <a:graphicData uri="http://schemas.openxmlformats.org/presentationml/2006/ole">
              <mc:AlternateContent xmlns:mc="http://schemas.openxmlformats.org/markup-compatibility/2006">
                <mc:Choice xmlns:v="urn:schemas-microsoft-com:vml" Requires="v">
                  <p:oleObj spid="_x0000_s2090" r:id="rId15" imgW="939392" imgH="431613" progId="Equation.3">
                    <p:embed/>
                  </p:oleObj>
                </mc:Choice>
                <mc:Fallback>
                  <p:oleObj r:id="rId15" imgW="939392" imgH="431613"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64" y="1344"/>
                          <a:ext cx="864" cy="3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7" name="Object 14">
              <a:extLst>
                <a:ext uri="{FF2B5EF4-FFF2-40B4-BE49-F238E27FC236}">
                  <a16:creationId xmlns:a16="http://schemas.microsoft.com/office/drawing/2014/main" id="{52B36928-F72C-4DAB-8991-DADA761F5500}"/>
                </a:ext>
              </a:extLst>
            </p:cNvPr>
            <p:cNvGraphicFramePr>
              <a:graphicFrameLocks noChangeAspect="1"/>
            </p:cNvGraphicFramePr>
            <p:nvPr/>
          </p:nvGraphicFramePr>
          <p:xfrm>
            <a:off x="4128" y="1392"/>
            <a:ext cx="672" cy="246"/>
          </p:xfrm>
          <a:graphic>
            <a:graphicData uri="http://schemas.openxmlformats.org/presentationml/2006/ole">
              <mc:AlternateContent xmlns:mc="http://schemas.openxmlformats.org/markup-compatibility/2006">
                <mc:Choice xmlns:v="urn:schemas-microsoft-com:vml" Requires="v">
                  <p:oleObj spid="_x0000_s2091" r:id="rId17" imgW="647700" imgH="241300" progId="Equation.3">
                    <p:embed/>
                  </p:oleObj>
                </mc:Choice>
                <mc:Fallback>
                  <p:oleObj r:id="rId17" imgW="647700" imgH="241300" progId="Equation.3">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28" y="1392"/>
                          <a:ext cx="672"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01071" name="Text Box 15">
            <a:extLst>
              <a:ext uri="{FF2B5EF4-FFF2-40B4-BE49-F238E27FC236}">
                <a16:creationId xmlns:a16="http://schemas.microsoft.com/office/drawing/2014/main" id="{D497DE4F-5549-403C-B01B-0CD1224283EF}"/>
              </a:ext>
            </a:extLst>
          </p:cNvPr>
          <p:cNvSpPr txBox="1">
            <a:spLocks noChangeArrowheads="1"/>
          </p:cNvSpPr>
          <p:nvPr/>
        </p:nvSpPr>
        <p:spPr bwMode="auto">
          <a:xfrm>
            <a:off x="457200" y="38862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平均情况下的时间复杂性：</a:t>
            </a:r>
          </a:p>
        </p:txBody>
      </p:sp>
      <p:grpSp>
        <p:nvGrpSpPr>
          <p:cNvPr id="4" name="Group 16">
            <a:extLst>
              <a:ext uri="{FF2B5EF4-FFF2-40B4-BE49-F238E27FC236}">
                <a16:creationId xmlns:a16="http://schemas.microsoft.com/office/drawing/2014/main" id="{BB72EC45-FF31-43BD-94F5-7AC50D0913D4}"/>
              </a:ext>
            </a:extLst>
          </p:cNvPr>
          <p:cNvGrpSpPr>
            <a:grpSpLocks/>
          </p:cNvGrpSpPr>
          <p:nvPr/>
        </p:nvGrpSpPr>
        <p:grpSpPr bwMode="auto">
          <a:xfrm>
            <a:off x="1143000" y="4397375"/>
            <a:ext cx="4267200" cy="631825"/>
            <a:chOff x="1488" y="1815"/>
            <a:chExt cx="2688" cy="398"/>
          </a:xfrm>
        </p:grpSpPr>
        <p:graphicFrame>
          <p:nvGraphicFramePr>
            <p:cNvPr id="2052" name="Object 17">
              <a:extLst>
                <a:ext uri="{FF2B5EF4-FFF2-40B4-BE49-F238E27FC236}">
                  <a16:creationId xmlns:a16="http://schemas.microsoft.com/office/drawing/2014/main" id="{A78F1B6D-45EA-4442-9784-AE16949C1433}"/>
                </a:ext>
              </a:extLst>
            </p:cNvPr>
            <p:cNvGraphicFramePr>
              <a:graphicFrameLocks noChangeAspect="1"/>
            </p:cNvGraphicFramePr>
            <p:nvPr/>
          </p:nvGraphicFramePr>
          <p:xfrm>
            <a:off x="1488" y="1872"/>
            <a:ext cx="1440" cy="341"/>
          </p:xfrm>
          <a:graphic>
            <a:graphicData uri="http://schemas.openxmlformats.org/presentationml/2006/ole">
              <mc:AlternateContent xmlns:mc="http://schemas.openxmlformats.org/markup-compatibility/2006">
                <mc:Choice xmlns:v="urn:schemas-microsoft-com:vml" Requires="v">
                  <p:oleObj spid="_x0000_s2092" r:id="rId19" imgW="1574800" imgH="368300" progId="Equation.3">
                    <p:embed/>
                  </p:oleObj>
                </mc:Choice>
                <mc:Fallback>
                  <p:oleObj r:id="rId19" imgW="1574800" imgH="368300" progId="Equation.3">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88" y="1872"/>
                          <a:ext cx="1440" cy="3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18">
              <a:extLst>
                <a:ext uri="{FF2B5EF4-FFF2-40B4-BE49-F238E27FC236}">
                  <a16:creationId xmlns:a16="http://schemas.microsoft.com/office/drawing/2014/main" id="{A38998EA-BD52-4464-8ACA-6EDF26588B01}"/>
                </a:ext>
              </a:extLst>
            </p:cNvPr>
            <p:cNvGraphicFramePr>
              <a:graphicFrameLocks noChangeAspect="1"/>
            </p:cNvGraphicFramePr>
            <p:nvPr/>
          </p:nvGraphicFramePr>
          <p:xfrm>
            <a:off x="2928" y="1815"/>
            <a:ext cx="1248" cy="393"/>
          </p:xfrm>
          <a:graphic>
            <a:graphicData uri="http://schemas.openxmlformats.org/presentationml/2006/ole">
              <mc:AlternateContent xmlns:mc="http://schemas.openxmlformats.org/markup-compatibility/2006">
                <mc:Choice xmlns:v="urn:schemas-microsoft-com:vml" Requires="v">
                  <p:oleObj spid="_x0000_s2093" r:id="rId21" imgW="1447800" imgH="457200" progId="Equation.3">
                    <p:embed/>
                  </p:oleObj>
                </mc:Choice>
                <mc:Fallback>
                  <p:oleObj r:id="rId21" imgW="1447800" imgH="457200" progId="Equation.3">
                    <p:embed/>
                    <p:pic>
                      <p:nvPicPr>
                        <p:cNvPr id="0"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28" y="1815"/>
                          <a:ext cx="1248" cy="3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19">
            <a:extLst>
              <a:ext uri="{FF2B5EF4-FFF2-40B4-BE49-F238E27FC236}">
                <a16:creationId xmlns:a16="http://schemas.microsoft.com/office/drawing/2014/main" id="{C42DE2DF-221D-49A2-B6CD-E52F487470AF}"/>
              </a:ext>
            </a:extLst>
          </p:cNvPr>
          <p:cNvGrpSpPr>
            <a:grpSpLocks/>
          </p:cNvGrpSpPr>
          <p:nvPr/>
        </p:nvGrpSpPr>
        <p:grpSpPr bwMode="auto">
          <a:xfrm>
            <a:off x="381000" y="5105400"/>
            <a:ext cx="8362950" cy="1187450"/>
            <a:chOff x="240" y="2125"/>
            <a:chExt cx="5268" cy="748"/>
          </a:xfrm>
        </p:grpSpPr>
        <p:sp>
          <p:nvSpPr>
            <p:cNvPr id="2071" name="Text Box 20">
              <a:extLst>
                <a:ext uri="{FF2B5EF4-FFF2-40B4-BE49-F238E27FC236}">
                  <a16:creationId xmlns:a16="http://schemas.microsoft.com/office/drawing/2014/main" id="{4AD7931D-430B-463E-AA1B-7A3A2F7171BB}"/>
                </a:ext>
              </a:extLst>
            </p:cNvPr>
            <p:cNvSpPr txBox="1">
              <a:spLocks noChangeArrowheads="1"/>
            </p:cNvSpPr>
            <p:nvPr/>
          </p:nvSpPr>
          <p:spPr bwMode="auto">
            <a:xfrm>
              <a:off x="240" y="2125"/>
              <a:ext cx="526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其中</a:t>
              </a:r>
              <a:r>
                <a:rPr lang="en-US" altLang="zh-CN" sz="2400">
                  <a:solidFill>
                    <a:schemeClr val="tx1"/>
                  </a:solidFill>
                  <a:latin typeface="楷体_GB2312" panose="02010609030101010101" pitchFamily="49" charset="-122"/>
                  <a:ea typeface="楷体_GB2312" panose="02010609030101010101" pitchFamily="49" charset="-122"/>
                </a:rPr>
                <a:t>D</a:t>
              </a:r>
              <a:r>
                <a:rPr lang="en-US" altLang="zh-CN" sz="2400" baseline="-250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是规模为</a:t>
              </a:r>
              <a:r>
                <a:rPr lang="en-US" altLang="zh-CN" sz="24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的合法输入的集合；</a:t>
              </a:r>
              <a:r>
                <a:rPr lang="en-US" altLang="zh-CN" sz="2400">
                  <a:solidFill>
                    <a:schemeClr val="tx1"/>
                  </a:solidFill>
                  <a:latin typeface="楷体_GB2312" panose="02010609030101010101" pitchFamily="49" charset="-122"/>
                  <a:ea typeface="楷体_GB2312" panose="02010609030101010101" pitchFamily="49" charset="-122"/>
                </a:rPr>
                <a:t>I</a:t>
              </a:r>
              <a:r>
                <a:rPr lang="en-US" altLang="zh-CN" sz="2400" baseline="30000">
                  <a:solidFill>
                    <a:schemeClr val="tx1"/>
                  </a:solidFill>
                  <a:latin typeface="楷体_GB2312" panose="02010609030101010101" pitchFamily="49" charset="-122"/>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是</a:t>
              </a:r>
              <a:r>
                <a:rPr lang="en-US" altLang="zh-CN" sz="2400">
                  <a:solidFill>
                    <a:schemeClr val="tx1"/>
                  </a:solidFill>
                  <a:latin typeface="楷体_GB2312" panose="02010609030101010101" pitchFamily="49" charset="-122"/>
                  <a:ea typeface="楷体_GB2312" panose="02010609030101010101" pitchFamily="49" charset="-122"/>
                </a:rPr>
                <a:t>D</a:t>
              </a:r>
              <a:r>
                <a:rPr lang="en-US" altLang="zh-CN" sz="2400" baseline="-250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中使</a:t>
              </a:r>
              <a:r>
                <a:rPr lang="en-US" altLang="zh-CN" sz="2400">
                  <a:solidFill>
                    <a:schemeClr val="tx1"/>
                  </a:solidFill>
                  <a:latin typeface="楷体_GB2312" panose="02010609030101010101" pitchFamily="49" charset="-122"/>
                  <a:ea typeface="楷体_GB2312" panose="02010609030101010101" pitchFamily="49" charset="-122"/>
                </a:rPr>
                <a:t>T(N, I</a:t>
              </a:r>
              <a:r>
                <a:rPr lang="en-US" altLang="zh-CN" sz="2400" baseline="30000">
                  <a:solidFill>
                    <a:schemeClr val="tx1"/>
                  </a:solidFill>
                  <a:latin typeface="楷体_GB2312" panose="02010609030101010101" pitchFamily="49" charset="-122"/>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rPr>
                <a:t>)</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达到</a:t>
              </a:r>
              <a:r>
                <a:rPr lang="en-US" altLang="zh-CN" sz="2400">
                  <a:solidFill>
                    <a:schemeClr val="tx1"/>
                  </a:solidFill>
                  <a:latin typeface="楷体_GB2312" panose="02010609030101010101" pitchFamily="49" charset="-122"/>
                  <a:ea typeface="楷体_GB2312" panose="02010609030101010101" pitchFamily="49" charset="-122"/>
                </a:rPr>
                <a:t>T</a:t>
              </a:r>
              <a:r>
                <a:rPr lang="en-US" altLang="zh-CN" sz="2400" baseline="-25000">
                  <a:solidFill>
                    <a:schemeClr val="tx1"/>
                  </a:solidFill>
                  <a:latin typeface="楷体_GB2312" panose="02010609030101010101" pitchFamily="49" charset="-122"/>
                  <a:ea typeface="楷体_GB2312" panose="02010609030101010101" pitchFamily="49" charset="-122"/>
                </a:rPr>
                <a:t>max</a:t>
              </a:r>
              <a:r>
                <a:rPr lang="en-US" altLang="zh-CN" sz="24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的合法输入；  是中使</a:t>
              </a:r>
              <a:r>
                <a:rPr lang="en-US" altLang="zh-CN" sz="2400">
                  <a:solidFill>
                    <a:schemeClr val="tx1"/>
                  </a:solidFill>
                  <a:latin typeface="楷体_GB2312" panose="02010609030101010101" pitchFamily="49" charset="-122"/>
                  <a:ea typeface="楷体_GB2312" panose="02010609030101010101" pitchFamily="49" charset="-122"/>
                </a:rPr>
                <a:t>T(N,  )</a:t>
              </a:r>
              <a:r>
                <a:rPr lang="zh-CN" altLang="en-US" sz="2400">
                  <a:solidFill>
                    <a:schemeClr val="tx1"/>
                  </a:solidFill>
                  <a:latin typeface="楷体_GB2312" panose="02010609030101010101" pitchFamily="49" charset="-122"/>
                  <a:ea typeface="楷体_GB2312" panose="02010609030101010101" pitchFamily="49" charset="-122"/>
                </a:rPr>
                <a:t>达到</a:t>
              </a:r>
              <a:r>
                <a:rPr lang="en-US" altLang="zh-CN" sz="2400">
                  <a:solidFill>
                    <a:schemeClr val="tx1"/>
                  </a:solidFill>
                  <a:latin typeface="楷体_GB2312" panose="02010609030101010101" pitchFamily="49" charset="-122"/>
                  <a:ea typeface="楷体_GB2312" panose="02010609030101010101" pitchFamily="49" charset="-122"/>
                </a:rPr>
                <a:t>T</a:t>
              </a:r>
              <a:r>
                <a:rPr lang="en-US" altLang="zh-CN" sz="2400" baseline="-25000">
                  <a:solidFill>
                    <a:schemeClr val="tx1"/>
                  </a:solidFill>
                  <a:latin typeface="楷体_GB2312" panose="02010609030101010101" pitchFamily="49" charset="-122"/>
                  <a:ea typeface="楷体_GB2312" panose="02010609030101010101" pitchFamily="49" charset="-122"/>
                </a:rPr>
                <a:t>min</a:t>
              </a:r>
              <a:r>
                <a:rPr lang="en-US" altLang="zh-CN" sz="24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的合法</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输入；而</a:t>
              </a:r>
              <a:r>
                <a:rPr lang="en-US" altLang="zh-CN" sz="2400">
                  <a:solidFill>
                    <a:schemeClr val="tx1"/>
                  </a:solidFill>
                  <a:latin typeface="楷体_GB2312" panose="02010609030101010101" pitchFamily="49" charset="-122"/>
                  <a:ea typeface="楷体_GB2312" panose="02010609030101010101" pitchFamily="49" charset="-122"/>
                </a:rPr>
                <a:t>P(I)</a:t>
              </a:r>
              <a:r>
                <a:rPr lang="zh-CN" altLang="en-US" sz="2400">
                  <a:solidFill>
                    <a:schemeClr val="tx1"/>
                  </a:solidFill>
                  <a:latin typeface="楷体_GB2312" panose="02010609030101010101" pitchFamily="49" charset="-122"/>
                  <a:ea typeface="楷体_GB2312" panose="02010609030101010101" pitchFamily="49" charset="-122"/>
                </a:rPr>
                <a:t>是在算法的应用中出现输入</a:t>
              </a:r>
              <a:r>
                <a:rPr lang="en-US" altLang="zh-CN" sz="2400">
                  <a:solidFill>
                    <a:schemeClr val="tx1"/>
                  </a:solidFill>
                  <a:latin typeface="楷体_GB2312" panose="02010609030101010101" pitchFamily="49" charset="-122"/>
                  <a:ea typeface="楷体_GB2312" panose="02010609030101010101" pitchFamily="49" charset="-122"/>
                </a:rPr>
                <a:t>I</a:t>
              </a:r>
              <a:r>
                <a:rPr lang="zh-CN" altLang="en-US" sz="2400">
                  <a:solidFill>
                    <a:schemeClr val="tx1"/>
                  </a:solidFill>
                  <a:latin typeface="楷体_GB2312" panose="02010609030101010101" pitchFamily="49" charset="-122"/>
                  <a:ea typeface="楷体_GB2312" panose="02010609030101010101" pitchFamily="49" charset="-122"/>
                </a:rPr>
                <a:t>的概率。</a:t>
              </a:r>
            </a:p>
          </p:txBody>
        </p:sp>
        <p:graphicFrame>
          <p:nvGraphicFramePr>
            <p:cNvPr id="2050" name="Object 21">
              <a:extLst>
                <a:ext uri="{FF2B5EF4-FFF2-40B4-BE49-F238E27FC236}">
                  <a16:creationId xmlns:a16="http://schemas.microsoft.com/office/drawing/2014/main" id="{8D9C6F31-F2C6-4FDC-9FCD-8B94F1632F55}"/>
                </a:ext>
              </a:extLst>
            </p:cNvPr>
            <p:cNvGraphicFramePr>
              <a:graphicFrameLocks noChangeAspect="1"/>
            </p:cNvGraphicFramePr>
            <p:nvPr/>
          </p:nvGraphicFramePr>
          <p:xfrm>
            <a:off x="2432" y="2376"/>
            <a:ext cx="171" cy="240"/>
          </p:xfrm>
          <a:graphic>
            <a:graphicData uri="http://schemas.openxmlformats.org/presentationml/2006/ole">
              <mc:AlternateContent xmlns:mc="http://schemas.openxmlformats.org/markup-compatibility/2006">
                <mc:Choice xmlns:v="urn:schemas-microsoft-com:vml" Requires="v">
                  <p:oleObj spid="_x0000_s2094" r:id="rId23" imgW="139639" imgH="203112" progId="Equation.3">
                    <p:embed/>
                  </p:oleObj>
                </mc:Choice>
                <mc:Fallback>
                  <p:oleObj r:id="rId23" imgW="139639" imgH="203112" progId="Equation.3">
                    <p:embed/>
                    <p:pic>
                      <p:nvPicPr>
                        <p:cNvPr id="0"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32" y="2376"/>
                          <a:ext cx="171"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22">
              <a:extLst>
                <a:ext uri="{FF2B5EF4-FFF2-40B4-BE49-F238E27FC236}">
                  <a16:creationId xmlns:a16="http://schemas.microsoft.com/office/drawing/2014/main" id="{7205B7A6-CF78-46B9-91BC-944090850EFA}"/>
                </a:ext>
              </a:extLst>
            </p:cNvPr>
            <p:cNvGraphicFramePr>
              <a:graphicFrameLocks noChangeAspect="1"/>
            </p:cNvGraphicFramePr>
            <p:nvPr/>
          </p:nvGraphicFramePr>
          <p:xfrm>
            <a:off x="3589" y="2376"/>
            <a:ext cx="171" cy="240"/>
          </p:xfrm>
          <a:graphic>
            <a:graphicData uri="http://schemas.openxmlformats.org/presentationml/2006/ole">
              <mc:AlternateContent xmlns:mc="http://schemas.openxmlformats.org/markup-compatibility/2006">
                <mc:Choice xmlns:v="urn:schemas-microsoft-com:vml" Requires="v">
                  <p:oleObj spid="_x0000_s2095" r:id="rId25" imgW="139639" imgH="203112" progId="Equation.3">
                    <p:embed/>
                  </p:oleObj>
                </mc:Choice>
                <mc:Fallback>
                  <p:oleObj r:id="rId25" imgW="139639" imgH="203112" progId="Equation.3">
                    <p:embed/>
                    <p:pic>
                      <p:nvPicPr>
                        <p:cNvPr id="0" name="Object 2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89" y="2376"/>
                          <a:ext cx="171"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1059"/>
                                        </p:tgtEl>
                                        <p:attrNameLst>
                                          <p:attrName>style.visibility</p:attrName>
                                        </p:attrNameLst>
                                      </p:cBhvr>
                                      <p:to>
                                        <p:strVal val="visible"/>
                                      </p:to>
                                    </p:set>
                                    <p:anim calcmode="lin" valueType="num">
                                      <p:cBhvr additive="base">
                                        <p:cTn id="7" dur="500" fill="hold"/>
                                        <p:tgtEl>
                                          <p:spTgt spid="301059"/>
                                        </p:tgtEl>
                                        <p:attrNameLst>
                                          <p:attrName>ppt_x</p:attrName>
                                        </p:attrNameLst>
                                      </p:cBhvr>
                                      <p:tavLst>
                                        <p:tav tm="0">
                                          <p:val>
                                            <p:strVal val="0-#ppt_w/2"/>
                                          </p:val>
                                        </p:tav>
                                        <p:tav tm="100000">
                                          <p:val>
                                            <p:strVal val="#ppt_x"/>
                                          </p:val>
                                        </p:tav>
                                      </p:tavLst>
                                    </p:anim>
                                    <p:anim calcmode="lin" valueType="num">
                                      <p:cBhvr additive="base">
                                        <p:cTn id="8" dur="500" fill="hold"/>
                                        <p:tgtEl>
                                          <p:spTgt spid="3010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01065"/>
                                        </p:tgtEl>
                                        <p:attrNameLst>
                                          <p:attrName>style.visibility</p:attrName>
                                        </p:attrNameLst>
                                      </p:cBhvr>
                                      <p:to>
                                        <p:strVal val="visible"/>
                                      </p:to>
                                    </p:set>
                                    <p:anim calcmode="lin" valueType="num">
                                      <p:cBhvr additive="base">
                                        <p:cTn id="18" dur="500" fill="hold"/>
                                        <p:tgtEl>
                                          <p:spTgt spid="301065"/>
                                        </p:tgtEl>
                                        <p:attrNameLst>
                                          <p:attrName>ppt_x</p:attrName>
                                        </p:attrNameLst>
                                      </p:cBhvr>
                                      <p:tavLst>
                                        <p:tav tm="0">
                                          <p:val>
                                            <p:strVal val="0-#ppt_w/2"/>
                                          </p:val>
                                        </p:tav>
                                        <p:tav tm="100000">
                                          <p:val>
                                            <p:strVal val="#ppt_x"/>
                                          </p:val>
                                        </p:tav>
                                      </p:tavLst>
                                    </p:anim>
                                    <p:anim calcmode="lin" valueType="num">
                                      <p:cBhvr additive="base">
                                        <p:cTn id="19" dur="500" fill="hold"/>
                                        <p:tgtEl>
                                          <p:spTgt spid="30106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linds(horizontal)">
                                      <p:cBhvr>
                                        <p:cTn id="24" dur="5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01071"/>
                                        </p:tgtEl>
                                        <p:attrNameLst>
                                          <p:attrName>style.visibility</p:attrName>
                                        </p:attrNameLst>
                                      </p:cBhvr>
                                      <p:to>
                                        <p:strVal val="visible"/>
                                      </p:to>
                                    </p:set>
                                    <p:anim calcmode="lin" valueType="num">
                                      <p:cBhvr additive="base">
                                        <p:cTn id="29" dur="500" fill="hold"/>
                                        <p:tgtEl>
                                          <p:spTgt spid="301071"/>
                                        </p:tgtEl>
                                        <p:attrNameLst>
                                          <p:attrName>ppt_x</p:attrName>
                                        </p:attrNameLst>
                                      </p:cBhvr>
                                      <p:tavLst>
                                        <p:tav tm="0">
                                          <p:val>
                                            <p:strVal val="0-#ppt_w/2"/>
                                          </p:val>
                                        </p:tav>
                                        <p:tav tm="100000">
                                          <p:val>
                                            <p:strVal val="#ppt_x"/>
                                          </p:val>
                                        </p:tav>
                                      </p:tavLst>
                                    </p:anim>
                                    <p:anim calcmode="lin" valueType="num">
                                      <p:cBhvr additive="base">
                                        <p:cTn id="30" dur="500" fill="hold"/>
                                        <p:tgtEl>
                                          <p:spTgt spid="301071"/>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linds(horizontal)">
                                      <p:cBhvr>
                                        <p:cTn id="35" dur="500"/>
                                        <p:tgtEl>
                                          <p:spTgt spid="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500" fill="hold"/>
                                        <p:tgtEl>
                                          <p:spTgt spid="5"/>
                                        </p:tgtEl>
                                        <p:attrNameLst>
                                          <p:attrName>ppt_x</p:attrName>
                                        </p:attrNameLst>
                                      </p:cBhvr>
                                      <p:tavLst>
                                        <p:tav tm="0">
                                          <p:val>
                                            <p:strVal val="#ppt_x"/>
                                          </p:val>
                                        </p:tav>
                                        <p:tav tm="100000">
                                          <p:val>
                                            <p:strVal val="#ppt_x"/>
                                          </p:val>
                                        </p:tav>
                                      </p:tavLst>
                                    </p:anim>
                                    <p:anim calcmode="lin" valueType="num">
                                      <p:cBhvr additive="base">
                                        <p:cTn id="4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autoUpdateAnimBg="0"/>
      <p:bldP spid="301065" grpId="0" autoUpdateAnimBg="0"/>
      <p:bldP spid="301071" grpId="0" autoUpdateAnimBg="0"/>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5FCE5AEB-CDBB-4BD5-8C6B-CA21F69A1A94}"/>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960E5DDC-9B72-4664-98EE-690D4E3C07C7}" type="slidenum">
              <a:rPr lang="zh-CN" altLang="en-US">
                <a:solidFill>
                  <a:schemeClr val="tx1"/>
                </a:solidFill>
                <a:latin typeface="Times New Roman" panose="02020603050405020304" pitchFamily="18" charset="0"/>
                <a:ea typeface="宋体" panose="02010600030101010101" pitchFamily="2" charset="-122"/>
              </a:rPr>
              <a:pPr eaLnBrk="1" hangingPunct="1"/>
              <a:t>200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96642" name="Rectangle 2">
            <a:extLst>
              <a:ext uri="{FF2B5EF4-FFF2-40B4-BE49-F238E27FC236}">
                <a16:creationId xmlns:a16="http://schemas.microsoft.com/office/drawing/2014/main" id="{75D232F1-5470-48E9-9EF9-99D12D35532C}"/>
              </a:ext>
            </a:extLst>
          </p:cNvPr>
          <p:cNvSpPr>
            <a:spLocks noGrp="1" noChangeArrowheads="1"/>
          </p:cNvSpPr>
          <p:nvPr>
            <p:ph type="title"/>
          </p:nvPr>
        </p:nvSpPr>
        <p:spPr>
          <a:xfrm>
            <a:off x="685800" y="0"/>
            <a:ext cx="7772400" cy="1143000"/>
          </a:xfrm>
        </p:spPr>
        <p:txBody>
          <a:bodyPr/>
          <a:lstStyle/>
          <a:p>
            <a:pPr eaLnBrk="1" hangingPunct="1">
              <a:defRPr/>
            </a:pPr>
            <a:r>
              <a:rPr lang="en-US" altLang="en-US">
                <a:effectLst>
                  <a:outerShdw blurRad="38100" dist="38100" dir="2700000" algn="tl">
                    <a:srgbClr val="C0C0C0"/>
                  </a:outerShdw>
                </a:effectLst>
                <a:ea typeface="黑体" pitchFamily="2" charset="-122"/>
              </a:rPr>
              <a:t>0-1背包问题</a:t>
            </a:r>
            <a:endParaRPr lang="zh-CN" altLang="en-US">
              <a:effectLst>
                <a:outerShdw blurRad="38100" dist="38100" dir="2700000" algn="tl">
                  <a:srgbClr val="C0C0C0"/>
                </a:outerShdw>
              </a:effectLst>
              <a:ea typeface="黑体" pitchFamily="2" charset="-122"/>
            </a:endParaRPr>
          </a:p>
        </p:txBody>
      </p:sp>
      <p:sp>
        <p:nvSpPr>
          <p:cNvPr id="66565" name="Text Box 3">
            <a:extLst>
              <a:ext uri="{FF2B5EF4-FFF2-40B4-BE49-F238E27FC236}">
                <a16:creationId xmlns:a16="http://schemas.microsoft.com/office/drawing/2014/main" id="{A5A68853-0B47-4B92-864F-578C38EB6F39}"/>
              </a:ext>
            </a:extLst>
          </p:cNvPr>
          <p:cNvSpPr txBox="1">
            <a:spLocks noChangeArrowheads="1"/>
          </p:cNvSpPr>
          <p:nvPr/>
        </p:nvSpPr>
        <p:spPr bwMode="auto">
          <a:xfrm>
            <a:off x="323850" y="765175"/>
            <a:ext cx="78676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buFontTx/>
              <a:buChar char="•"/>
            </a:pPr>
            <a:r>
              <a:rPr lang="zh-CN" altLang="en-US" sz="2400">
                <a:solidFill>
                  <a:schemeClr val="tx1"/>
                </a:solidFill>
                <a:ea typeface="楷体_GB2312" panose="02010609030101010101" pitchFamily="49" charset="-122"/>
              </a:rPr>
              <a:t>解空间：子集树</a:t>
            </a:r>
          </a:p>
          <a:p>
            <a:pPr algn="l" eaLnBrk="1" hangingPunct="1">
              <a:buClr>
                <a:schemeClr val="accent2"/>
              </a:buClr>
              <a:buFontTx/>
              <a:buChar char="•"/>
            </a:pPr>
            <a:r>
              <a:rPr lang="zh-CN" altLang="en-US" sz="2400">
                <a:solidFill>
                  <a:schemeClr val="tx1"/>
                </a:solidFill>
                <a:ea typeface="楷体_GB2312" panose="02010609030101010101" pitchFamily="49" charset="-122"/>
              </a:rPr>
              <a:t>可行性约束函数：</a:t>
            </a:r>
          </a:p>
          <a:p>
            <a:pPr algn="l" eaLnBrk="1" hangingPunct="1">
              <a:buClr>
                <a:schemeClr val="accent2"/>
              </a:buClr>
              <a:buFontTx/>
              <a:buChar char="•"/>
            </a:pPr>
            <a:r>
              <a:rPr lang="zh-CN" altLang="en-US" sz="2400">
                <a:solidFill>
                  <a:schemeClr val="tx1"/>
                </a:solidFill>
                <a:ea typeface="楷体_GB2312" panose="02010609030101010101" pitchFamily="49" charset="-122"/>
              </a:rPr>
              <a:t>上界函数：</a:t>
            </a:r>
            <a:endParaRPr lang="en-US" altLang="zh-CN" sz="2400">
              <a:solidFill>
                <a:schemeClr val="tx1"/>
              </a:solidFill>
              <a:ea typeface="楷体_GB2312" panose="02010609030101010101" pitchFamily="49" charset="-122"/>
            </a:endParaRPr>
          </a:p>
        </p:txBody>
      </p:sp>
      <p:pic>
        <p:nvPicPr>
          <p:cNvPr id="66566" name="Picture 4" descr="t51">
            <a:extLst>
              <a:ext uri="{FF2B5EF4-FFF2-40B4-BE49-F238E27FC236}">
                <a16:creationId xmlns:a16="http://schemas.microsoft.com/office/drawing/2014/main" id="{9A8796CD-42BE-4B18-A318-DDB994C81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1125538"/>
            <a:ext cx="367188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6562" name="Object 5">
            <a:extLst>
              <a:ext uri="{FF2B5EF4-FFF2-40B4-BE49-F238E27FC236}">
                <a16:creationId xmlns:a16="http://schemas.microsoft.com/office/drawing/2014/main" id="{B1915C69-D101-43B7-A926-933BC3621FB6}"/>
              </a:ext>
            </a:extLst>
          </p:cNvPr>
          <p:cNvGraphicFramePr>
            <a:graphicFrameLocks noChangeAspect="1"/>
          </p:cNvGraphicFramePr>
          <p:nvPr/>
        </p:nvGraphicFramePr>
        <p:xfrm>
          <a:off x="2843213" y="981075"/>
          <a:ext cx="1368425" cy="768350"/>
        </p:xfrm>
        <a:graphic>
          <a:graphicData uri="http://schemas.openxmlformats.org/presentationml/2006/ole">
            <mc:AlternateContent xmlns:mc="http://schemas.openxmlformats.org/markup-compatibility/2006">
              <mc:Choice xmlns:v="urn:schemas-microsoft-com:vml" Requires="v">
                <p:oleObj spid="_x0000_s66569" name="公式" r:id="rId4" imgW="761669" imgH="431613" progId="Equation.3">
                  <p:embed/>
                </p:oleObj>
              </mc:Choice>
              <mc:Fallback>
                <p:oleObj name="公式" r:id="rId4" imgW="761669" imgH="431613"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981075"/>
                        <a:ext cx="1368425"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7" name="Text Box 6">
            <a:extLst>
              <a:ext uri="{FF2B5EF4-FFF2-40B4-BE49-F238E27FC236}">
                <a16:creationId xmlns:a16="http://schemas.microsoft.com/office/drawing/2014/main" id="{F374F9DA-AD78-4B27-8104-D3BCD543EA97}"/>
              </a:ext>
            </a:extLst>
          </p:cNvPr>
          <p:cNvSpPr txBox="1">
            <a:spLocks noChangeArrowheads="1"/>
          </p:cNvSpPr>
          <p:nvPr/>
        </p:nvSpPr>
        <p:spPr bwMode="auto">
          <a:xfrm>
            <a:off x="468313" y="1916113"/>
            <a:ext cx="5637212"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000">
                <a:solidFill>
                  <a:schemeClr val="tx1"/>
                </a:solidFill>
                <a:ea typeface="楷体_GB2312" panose="02010609030101010101" pitchFamily="49" charset="-122"/>
              </a:rPr>
              <a:t>private static double </a:t>
            </a:r>
            <a:r>
              <a:rPr lang="en-US" altLang="zh-CN" sz="2000" b="1">
                <a:solidFill>
                  <a:schemeClr val="tx1"/>
                </a:solidFill>
                <a:ea typeface="楷体_GB2312" panose="02010609030101010101" pitchFamily="49" charset="-122"/>
              </a:rPr>
              <a:t>bound</a:t>
            </a:r>
            <a:r>
              <a:rPr lang="en-US" altLang="zh-CN" sz="2000">
                <a:solidFill>
                  <a:schemeClr val="tx1"/>
                </a:solidFill>
                <a:ea typeface="楷体_GB2312" panose="02010609030101010101" pitchFamily="49" charset="-122"/>
              </a:rPr>
              <a:t>(int i)</a:t>
            </a:r>
          </a:p>
          <a:p>
            <a:pPr algn="l" eaLnBrk="1" hangingPunct="1"/>
            <a:r>
              <a:rPr lang="en-US" altLang="zh-CN" sz="2000">
                <a:solidFill>
                  <a:schemeClr val="tx1"/>
                </a:solidFill>
                <a:ea typeface="楷体_GB2312" panose="02010609030101010101" pitchFamily="49" charset="-122"/>
              </a:rPr>
              <a:t>   {// </a:t>
            </a:r>
            <a:r>
              <a:rPr lang="zh-CN" altLang="en-US" sz="2000">
                <a:solidFill>
                  <a:schemeClr val="tx1"/>
                </a:solidFill>
                <a:ea typeface="楷体_GB2312" panose="02010609030101010101" pitchFamily="49" charset="-122"/>
              </a:rPr>
              <a:t>计算上界</a:t>
            </a:r>
          </a:p>
          <a:p>
            <a:pPr algn="l" eaLnBrk="1" hangingPunct="1"/>
            <a:r>
              <a:rPr lang="zh-CN" altLang="en-US" sz="2000">
                <a:solidFill>
                  <a:schemeClr val="tx1"/>
                </a:solidFill>
                <a:ea typeface="楷体_GB2312" panose="02010609030101010101" pitchFamily="49" charset="-122"/>
              </a:rPr>
              <a:t>      </a:t>
            </a:r>
            <a:r>
              <a:rPr lang="en-US" altLang="zh-CN" sz="2000">
                <a:solidFill>
                  <a:schemeClr val="tx1"/>
                </a:solidFill>
                <a:ea typeface="楷体_GB2312" panose="02010609030101010101" pitchFamily="49" charset="-122"/>
              </a:rPr>
              <a:t>double cleft = c - cw;   // </a:t>
            </a:r>
            <a:r>
              <a:rPr lang="zh-CN" altLang="en-US" sz="2000">
                <a:solidFill>
                  <a:schemeClr val="tx1"/>
                </a:solidFill>
                <a:ea typeface="楷体_GB2312" panose="02010609030101010101" pitchFamily="49" charset="-122"/>
              </a:rPr>
              <a:t>剩余容量</a:t>
            </a:r>
          </a:p>
          <a:p>
            <a:pPr algn="l" eaLnBrk="1" hangingPunct="1"/>
            <a:r>
              <a:rPr lang="zh-CN" altLang="en-US" sz="2000">
                <a:solidFill>
                  <a:schemeClr val="tx1"/>
                </a:solidFill>
                <a:ea typeface="楷体_GB2312" panose="02010609030101010101" pitchFamily="49" charset="-122"/>
              </a:rPr>
              <a:t>      </a:t>
            </a:r>
            <a:r>
              <a:rPr lang="en-US" altLang="zh-CN" sz="2000">
                <a:solidFill>
                  <a:schemeClr val="tx1"/>
                </a:solidFill>
                <a:ea typeface="楷体_GB2312" panose="02010609030101010101" pitchFamily="49" charset="-122"/>
              </a:rPr>
              <a:t>double bound = cp;</a:t>
            </a:r>
          </a:p>
          <a:p>
            <a:pPr algn="l" eaLnBrk="1" hangingPunct="1"/>
            <a:r>
              <a:rPr lang="en-US" altLang="zh-CN" sz="2000">
                <a:solidFill>
                  <a:schemeClr val="tx1"/>
                </a:solidFill>
                <a:ea typeface="楷体_GB2312" panose="02010609030101010101" pitchFamily="49" charset="-122"/>
              </a:rPr>
              <a:t>      // </a:t>
            </a:r>
            <a:r>
              <a:rPr lang="zh-CN" altLang="en-US" sz="2000">
                <a:solidFill>
                  <a:schemeClr val="tx1"/>
                </a:solidFill>
                <a:ea typeface="楷体_GB2312" panose="02010609030101010101" pitchFamily="49" charset="-122"/>
              </a:rPr>
              <a:t>以物品单位重量价值递减序装入物品</a:t>
            </a:r>
          </a:p>
          <a:p>
            <a:pPr algn="l" eaLnBrk="1" hangingPunct="1"/>
            <a:r>
              <a:rPr lang="zh-CN" altLang="en-US"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while</a:t>
            </a:r>
            <a:r>
              <a:rPr lang="en-US" altLang="zh-CN" sz="2000">
                <a:solidFill>
                  <a:schemeClr val="tx1"/>
                </a:solidFill>
                <a:ea typeface="楷体_GB2312" panose="02010609030101010101" pitchFamily="49" charset="-122"/>
              </a:rPr>
              <a:t> (i &lt;= n &amp;&amp;  w[i] &lt;= cleft)</a:t>
            </a:r>
          </a:p>
          <a:p>
            <a:pPr algn="l" eaLnBrk="1" hangingPunct="1"/>
            <a:r>
              <a:rPr lang="en-US" altLang="zh-CN" sz="2000">
                <a:solidFill>
                  <a:schemeClr val="tx1"/>
                </a:solidFill>
                <a:ea typeface="楷体_GB2312" panose="02010609030101010101" pitchFamily="49" charset="-122"/>
              </a:rPr>
              <a:t>      {</a:t>
            </a:r>
          </a:p>
          <a:p>
            <a:pPr algn="l" eaLnBrk="1" hangingPunct="1"/>
            <a:r>
              <a:rPr lang="en-US" altLang="zh-CN" sz="2000">
                <a:solidFill>
                  <a:schemeClr val="tx1"/>
                </a:solidFill>
                <a:ea typeface="楷体_GB2312" panose="02010609030101010101" pitchFamily="49" charset="-122"/>
              </a:rPr>
              <a:t>         cleft -= w[i];</a:t>
            </a:r>
          </a:p>
          <a:p>
            <a:pPr algn="l" eaLnBrk="1" hangingPunct="1"/>
            <a:r>
              <a:rPr lang="en-US" altLang="zh-CN" sz="2000">
                <a:solidFill>
                  <a:schemeClr val="tx1"/>
                </a:solidFill>
                <a:ea typeface="楷体_GB2312" panose="02010609030101010101" pitchFamily="49" charset="-122"/>
              </a:rPr>
              <a:t>         bound += p[i];</a:t>
            </a:r>
          </a:p>
          <a:p>
            <a:pPr algn="l" eaLnBrk="1" hangingPunct="1"/>
            <a:r>
              <a:rPr lang="en-US" altLang="zh-CN" sz="2000">
                <a:solidFill>
                  <a:schemeClr val="tx1"/>
                </a:solidFill>
                <a:ea typeface="楷体_GB2312" panose="02010609030101010101" pitchFamily="49" charset="-122"/>
              </a:rPr>
              <a:t>         i++;</a:t>
            </a:r>
          </a:p>
          <a:p>
            <a:pPr algn="l" eaLnBrk="1" hangingPunct="1"/>
            <a:r>
              <a:rPr lang="en-US" altLang="zh-CN" sz="2000">
                <a:solidFill>
                  <a:schemeClr val="tx1"/>
                </a:solidFill>
                <a:ea typeface="楷体_GB2312" panose="02010609030101010101" pitchFamily="49" charset="-122"/>
              </a:rPr>
              <a:t>      }</a:t>
            </a:r>
          </a:p>
          <a:p>
            <a:pPr algn="l" eaLnBrk="1" hangingPunct="1"/>
            <a:r>
              <a:rPr lang="en-US" altLang="zh-CN" sz="2000">
                <a:solidFill>
                  <a:schemeClr val="tx1"/>
                </a:solidFill>
                <a:ea typeface="楷体_GB2312" panose="02010609030101010101" pitchFamily="49" charset="-122"/>
              </a:rPr>
              <a:t>      // </a:t>
            </a:r>
            <a:r>
              <a:rPr lang="zh-CN" altLang="en-US" sz="2000">
                <a:solidFill>
                  <a:schemeClr val="tx1"/>
                </a:solidFill>
                <a:ea typeface="楷体_GB2312" panose="02010609030101010101" pitchFamily="49" charset="-122"/>
              </a:rPr>
              <a:t>装满背包</a:t>
            </a:r>
          </a:p>
          <a:p>
            <a:pPr algn="l" eaLnBrk="1" hangingPunct="1"/>
            <a:r>
              <a:rPr lang="zh-CN" altLang="en-US" sz="2000">
                <a:solidFill>
                  <a:schemeClr val="tx1"/>
                </a:solidFill>
                <a:ea typeface="楷体_GB2312" panose="02010609030101010101" pitchFamily="49" charset="-122"/>
              </a:rPr>
              <a:t>      </a:t>
            </a:r>
            <a:r>
              <a:rPr lang="en-US" altLang="zh-CN" sz="2000">
                <a:solidFill>
                  <a:schemeClr val="tx1"/>
                </a:solidFill>
                <a:ea typeface="楷体_GB2312" panose="02010609030101010101" pitchFamily="49" charset="-122"/>
              </a:rPr>
              <a:t>if (i &lt;= n)     </a:t>
            </a:r>
            <a:r>
              <a:rPr lang="en-US" altLang="zh-CN" sz="2000" b="1">
                <a:solidFill>
                  <a:schemeClr val="tx1"/>
                </a:solidFill>
                <a:ea typeface="楷体_GB2312" panose="02010609030101010101" pitchFamily="49" charset="-122"/>
              </a:rPr>
              <a:t>bound</a:t>
            </a:r>
            <a:r>
              <a:rPr lang="en-US" altLang="zh-CN" sz="2000">
                <a:solidFill>
                  <a:schemeClr val="tx1"/>
                </a:solidFill>
                <a:ea typeface="楷体_GB2312" panose="02010609030101010101" pitchFamily="49" charset="-122"/>
              </a:rPr>
              <a:t> += p[i] / w[i] * cleft;</a:t>
            </a:r>
          </a:p>
          <a:p>
            <a:pPr algn="l" eaLnBrk="1" hangingPunct="1"/>
            <a:r>
              <a:rPr lang="en-US" altLang="zh-CN"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return</a:t>
            </a:r>
            <a:r>
              <a:rPr lang="en-US" altLang="zh-CN" sz="2000">
                <a:solidFill>
                  <a:schemeClr val="tx1"/>
                </a:solidFill>
                <a:ea typeface="楷体_GB2312" panose="02010609030101010101" pitchFamily="49" charset="-122"/>
              </a:rPr>
              <a:t> bound;</a:t>
            </a:r>
          </a:p>
          <a:p>
            <a:pPr algn="l" eaLnBrk="1" hangingPunct="1"/>
            <a:r>
              <a:rPr lang="en-US" altLang="zh-CN" sz="2000">
                <a:solidFill>
                  <a:schemeClr val="tx1"/>
                </a:solidFill>
                <a:ea typeface="楷体_GB2312" panose="02010609030101010101" pitchFamily="49" charset="-122"/>
              </a:rPr>
              <a:t>   }</a:t>
            </a:r>
            <a:endParaRPr lang="zh-CN" altLang="en-US" sz="2000">
              <a:solidFill>
                <a:schemeClr val="tx1"/>
              </a:solidFill>
              <a:ea typeface="楷体_GB2312" panose="02010609030101010101" pitchFamily="49" charset="-122"/>
            </a:endParaRPr>
          </a:p>
        </p:txBody>
      </p:sp>
    </p:spTree>
  </p:cSld>
  <p:clrMapOvr>
    <a:masterClrMapping/>
  </p:clrMapOvr>
  <p:transition>
    <p:random/>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5">
            <a:extLst>
              <a:ext uri="{FF2B5EF4-FFF2-40B4-BE49-F238E27FC236}">
                <a16:creationId xmlns:a16="http://schemas.microsoft.com/office/drawing/2014/main" id="{5F02279F-91CB-4F4E-8A62-77A6A88FCC58}"/>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82348E5D-1195-4C77-BD7C-3528F6CED68E}" type="slidenum">
              <a:rPr lang="zh-CN" altLang="en-US">
                <a:solidFill>
                  <a:schemeClr val="tx1"/>
                </a:solidFill>
                <a:latin typeface="Times New Roman" panose="02020603050405020304" pitchFamily="18" charset="0"/>
                <a:ea typeface="宋体" panose="02010600030101010101" pitchFamily="2" charset="-122"/>
              </a:rPr>
              <a:pPr eaLnBrk="1" hangingPunct="1"/>
              <a:t>201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97666" name="Rectangle 2">
            <a:extLst>
              <a:ext uri="{FF2B5EF4-FFF2-40B4-BE49-F238E27FC236}">
                <a16:creationId xmlns:a16="http://schemas.microsoft.com/office/drawing/2014/main" id="{CB4F5FE1-7EE8-49C9-958A-CD18CF1918D3}"/>
              </a:ext>
            </a:extLst>
          </p:cNvPr>
          <p:cNvSpPr>
            <a:spLocks noGrp="1" noChangeArrowheads="1"/>
          </p:cNvSpPr>
          <p:nvPr>
            <p:ph type="title"/>
          </p:nvPr>
        </p:nvSpPr>
        <p:spPr>
          <a:xfrm>
            <a:off x="685800" y="0"/>
            <a:ext cx="7772400" cy="1143000"/>
          </a:xfrm>
        </p:spPr>
        <p:txBody>
          <a:bodyPr/>
          <a:lstStyle/>
          <a:p>
            <a:pPr eaLnBrk="1" hangingPunct="1">
              <a:defRPr/>
            </a:pPr>
            <a:r>
              <a:rPr lang="en-US" altLang="en-US">
                <a:effectLst>
                  <a:outerShdw blurRad="38100" dist="38100" dir="2700000" algn="tl">
                    <a:srgbClr val="C0C0C0"/>
                  </a:outerShdw>
                </a:effectLst>
                <a:ea typeface="黑体" pitchFamily="2" charset="-122"/>
              </a:rPr>
              <a:t>最大团问题</a:t>
            </a:r>
            <a:endParaRPr lang="zh-CN" altLang="en-US">
              <a:effectLst>
                <a:outerShdw blurRad="38100" dist="38100" dir="2700000" algn="tl">
                  <a:srgbClr val="C0C0C0"/>
                </a:outerShdw>
              </a:effectLst>
              <a:ea typeface="黑体" pitchFamily="2" charset="-122"/>
            </a:endParaRPr>
          </a:p>
        </p:txBody>
      </p:sp>
      <p:sp>
        <p:nvSpPr>
          <p:cNvPr id="249860" name="Text Box 3">
            <a:extLst>
              <a:ext uri="{FF2B5EF4-FFF2-40B4-BE49-F238E27FC236}">
                <a16:creationId xmlns:a16="http://schemas.microsoft.com/office/drawing/2014/main" id="{1BD81BE2-C2B7-49DA-A3F3-93DD78E192D5}"/>
              </a:ext>
            </a:extLst>
          </p:cNvPr>
          <p:cNvSpPr txBox="1">
            <a:spLocks noChangeArrowheads="1"/>
          </p:cNvSpPr>
          <p:nvPr/>
        </p:nvSpPr>
        <p:spPr bwMode="auto">
          <a:xfrm>
            <a:off x="250825" y="836613"/>
            <a:ext cx="84455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给定无向图</a:t>
            </a:r>
            <a:r>
              <a:rPr lang="en-US" altLang="zh-CN" sz="2400">
                <a:solidFill>
                  <a:schemeClr val="tx1"/>
                </a:solidFill>
                <a:ea typeface="楷体_GB2312" panose="02010609030101010101" pitchFamily="49" charset="-122"/>
              </a:rPr>
              <a:t>G=(V</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E)</a:t>
            </a:r>
            <a:r>
              <a:rPr lang="zh-CN" altLang="en-US" sz="2400">
                <a:solidFill>
                  <a:schemeClr val="tx1"/>
                </a:solidFill>
                <a:ea typeface="楷体_GB2312" panose="02010609030101010101" pitchFamily="49" charset="-122"/>
              </a:rPr>
              <a:t>。如果</a:t>
            </a:r>
            <a:r>
              <a:rPr lang="en-US" altLang="zh-CN" sz="2400">
                <a:solidFill>
                  <a:schemeClr val="tx1"/>
                </a:solidFill>
                <a:ea typeface="楷体_GB2312" panose="02010609030101010101" pitchFamily="49" charset="-122"/>
              </a:rPr>
              <a:t>U</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V</a:t>
            </a:r>
            <a:r>
              <a:rPr lang="zh-CN" altLang="en-US" sz="2400">
                <a:solidFill>
                  <a:schemeClr val="tx1"/>
                </a:solidFill>
                <a:ea typeface="楷体_GB2312" panose="02010609030101010101" pitchFamily="49" charset="-122"/>
              </a:rPr>
              <a:t>，且对任意</a:t>
            </a:r>
            <a:r>
              <a:rPr lang="en-US" altLang="zh-CN" sz="2400">
                <a:solidFill>
                  <a:schemeClr val="tx1"/>
                </a:solidFill>
                <a:ea typeface="楷体_GB2312" panose="02010609030101010101" pitchFamily="49" charset="-122"/>
              </a:rPr>
              <a:t>u</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v</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U</a:t>
            </a:r>
            <a:r>
              <a:rPr lang="zh-CN" altLang="en-US" sz="2400">
                <a:solidFill>
                  <a:schemeClr val="tx1"/>
                </a:solidFill>
                <a:ea typeface="楷体_GB2312" panose="02010609030101010101" pitchFamily="49" charset="-122"/>
              </a:rPr>
              <a:t>有</a:t>
            </a:r>
            <a:r>
              <a:rPr lang="en-US" altLang="zh-CN" sz="2400">
                <a:solidFill>
                  <a:schemeClr val="tx1"/>
                </a:solidFill>
                <a:ea typeface="楷体_GB2312" panose="02010609030101010101" pitchFamily="49" charset="-122"/>
              </a:rPr>
              <a:t>(u</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v)</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E</a:t>
            </a:r>
            <a:r>
              <a:rPr lang="zh-CN" altLang="en-US" sz="2400">
                <a:solidFill>
                  <a:schemeClr val="tx1"/>
                </a:solidFill>
                <a:ea typeface="楷体_GB2312" panose="02010609030101010101" pitchFamily="49" charset="-122"/>
              </a:rPr>
              <a:t>，则称</a:t>
            </a:r>
            <a:r>
              <a:rPr lang="en-US" altLang="zh-CN" sz="2400">
                <a:solidFill>
                  <a:schemeClr val="tx1"/>
                </a:solidFill>
                <a:ea typeface="楷体_GB2312" panose="02010609030101010101" pitchFamily="49" charset="-122"/>
              </a:rPr>
              <a:t>U</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G</a:t>
            </a:r>
            <a:r>
              <a:rPr lang="zh-CN" altLang="en-US" sz="2400">
                <a:solidFill>
                  <a:schemeClr val="tx1"/>
                </a:solidFill>
                <a:ea typeface="楷体_GB2312" panose="02010609030101010101" pitchFamily="49" charset="-122"/>
              </a:rPr>
              <a:t>的</a:t>
            </a:r>
            <a:r>
              <a:rPr lang="zh-CN" altLang="en-US" sz="2400">
                <a:solidFill>
                  <a:schemeClr val="tx1"/>
                </a:solidFill>
                <a:ea typeface="黑体" panose="02010609060101010101" pitchFamily="49" charset="-122"/>
              </a:rPr>
              <a:t>完全子图</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G</a:t>
            </a:r>
            <a:r>
              <a:rPr lang="zh-CN" altLang="en-US" sz="2400">
                <a:solidFill>
                  <a:schemeClr val="tx1"/>
                </a:solidFill>
                <a:ea typeface="楷体_GB2312" panose="02010609030101010101" pitchFamily="49" charset="-122"/>
              </a:rPr>
              <a:t>的完全子图</a:t>
            </a:r>
            <a:r>
              <a:rPr lang="en-US" altLang="zh-CN" sz="2400">
                <a:solidFill>
                  <a:schemeClr val="tx1"/>
                </a:solidFill>
                <a:ea typeface="楷体_GB2312" panose="02010609030101010101" pitchFamily="49" charset="-122"/>
              </a:rPr>
              <a:t>U</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G</a:t>
            </a:r>
            <a:r>
              <a:rPr lang="zh-CN" altLang="en-US" sz="2400">
                <a:solidFill>
                  <a:schemeClr val="tx1"/>
                </a:solidFill>
                <a:ea typeface="楷体_GB2312" panose="02010609030101010101" pitchFamily="49" charset="-122"/>
              </a:rPr>
              <a:t>的团当且仅当</a:t>
            </a:r>
            <a:r>
              <a:rPr lang="en-US" altLang="zh-CN" sz="2400">
                <a:solidFill>
                  <a:schemeClr val="tx1"/>
                </a:solidFill>
                <a:ea typeface="楷体_GB2312" panose="02010609030101010101" pitchFamily="49" charset="-122"/>
              </a:rPr>
              <a:t>U</a:t>
            </a:r>
            <a:r>
              <a:rPr lang="zh-CN" altLang="en-US" sz="2400">
                <a:solidFill>
                  <a:schemeClr val="tx1"/>
                </a:solidFill>
                <a:ea typeface="楷体_GB2312" panose="02010609030101010101" pitchFamily="49" charset="-122"/>
              </a:rPr>
              <a:t>不包含在</a:t>
            </a:r>
            <a:r>
              <a:rPr lang="en-US" altLang="zh-CN" sz="2400">
                <a:solidFill>
                  <a:schemeClr val="tx1"/>
                </a:solidFill>
                <a:ea typeface="楷体_GB2312" panose="02010609030101010101" pitchFamily="49" charset="-122"/>
              </a:rPr>
              <a:t>G</a:t>
            </a:r>
            <a:r>
              <a:rPr lang="zh-CN" altLang="en-US" sz="2400">
                <a:solidFill>
                  <a:schemeClr val="tx1"/>
                </a:solidFill>
                <a:ea typeface="楷体_GB2312" panose="02010609030101010101" pitchFamily="49" charset="-122"/>
              </a:rPr>
              <a:t>的更大的完全子图中。</a:t>
            </a:r>
            <a:r>
              <a:rPr lang="en-US" altLang="zh-CN" sz="2400">
                <a:solidFill>
                  <a:schemeClr val="tx1"/>
                </a:solidFill>
                <a:ea typeface="楷体_GB2312" panose="02010609030101010101" pitchFamily="49" charset="-122"/>
              </a:rPr>
              <a:t>G</a:t>
            </a:r>
            <a:r>
              <a:rPr lang="zh-CN" altLang="en-US" sz="2400">
                <a:solidFill>
                  <a:schemeClr val="tx1"/>
                </a:solidFill>
                <a:ea typeface="楷体_GB2312" panose="02010609030101010101" pitchFamily="49" charset="-122"/>
              </a:rPr>
              <a:t>的</a:t>
            </a:r>
            <a:r>
              <a:rPr lang="zh-CN" altLang="en-US" sz="2400">
                <a:solidFill>
                  <a:schemeClr val="tx1"/>
                </a:solidFill>
                <a:ea typeface="黑体" panose="02010609060101010101" pitchFamily="49" charset="-122"/>
              </a:rPr>
              <a:t>最大团</a:t>
            </a:r>
            <a:r>
              <a:rPr lang="zh-CN" altLang="en-US" sz="2400">
                <a:solidFill>
                  <a:schemeClr val="tx1"/>
                </a:solidFill>
                <a:ea typeface="楷体_GB2312" panose="02010609030101010101" pitchFamily="49" charset="-122"/>
              </a:rPr>
              <a:t>是指</a:t>
            </a:r>
            <a:r>
              <a:rPr lang="en-US" altLang="zh-CN" sz="2400">
                <a:solidFill>
                  <a:schemeClr val="tx1"/>
                </a:solidFill>
                <a:ea typeface="楷体_GB2312" panose="02010609030101010101" pitchFamily="49" charset="-122"/>
              </a:rPr>
              <a:t>G</a:t>
            </a:r>
            <a:r>
              <a:rPr lang="zh-CN" altLang="en-US" sz="2400">
                <a:solidFill>
                  <a:schemeClr val="tx1"/>
                </a:solidFill>
                <a:ea typeface="楷体_GB2312" panose="02010609030101010101" pitchFamily="49" charset="-122"/>
              </a:rPr>
              <a:t>中所含顶点数最多的团。</a:t>
            </a:r>
          </a:p>
          <a:p>
            <a:pPr algn="l" eaLnBrk="1" hangingPunct="1"/>
            <a:r>
              <a:rPr lang="zh-CN" altLang="en-US" sz="2400">
                <a:solidFill>
                  <a:schemeClr val="tx1"/>
                </a:solidFill>
                <a:ea typeface="楷体_GB2312" panose="02010609030101010101" pitchFamily="49" charset="-122"/>
              </a:rPr>
              <a:t>如果</a:t>
            </a:r>
            <a:r>
              <a:rPr lang="en-US" altLang="zh-CN" sz="2400">
                <a:solidFill>
                  <a:schemeClr val="tx1"/>
                </a:solidFill>
                <a:ea typeface="楷体_GB2312" panose="02010609030101010101" pitchFamily="49" charset="-122"/>
              </a:rPr>
              <a:t>U</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V</a:t>
            </a:r>
            <a:r>
              <a:rPr lang="zh-CN" altLang="en-US" sz="2400">
                <a:solidFill>
                  <a:schemeClr val="tx1"/>
                </a:solidFill>
                <a:ea typeface="楷体_GB2312" panose="02010609030101010101" pitchFamily="49" charset="-122"/>
              </a:rPr>
              <a:t>且对任意</a:t>
            </a:r>
            <a:r>
              <a:rPr lang="en-US" altLang="zh-CN" sz="2400">
                <a:solidFill>
                  <a:schemeClr val="tx1"/>
                </a:solidFill>
                <a:ea typeface="楷体_GB2312" panose="02010609030101010101" pitchFamily="49" charset="-122"/>
              </a:rPr>
              <a:t>u</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v</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U</a:t>
            </a:r>
            <a:r>
              <a:rPr lang="zh-CN" altLang="en-US" sz="2400">
                <a:solidFill>
                  <a:schemeClr val="tx1"/>
                </a:solidFill>
                <a:ea typeface="楷体_GB2312" panose="02010609030101010101" pitchFamily="49" charset="-122"/>
              </a:rPr>
              <a:t>有</a:t>
            </a:r>
            <a:r>
              <a:rPr lang="en-US" altLang="zh-CN" sz="2400">
                <a:solidFill>
                  <a:schemeClr val="tx1"/>
                </a:solidFill>
                <a:ea typeface="楷体_GB2312" panose="02010609030101010101" pitchFamily="49" charset="-122"/>
              </a:rPr>
              <a:t>(u</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v)</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E</a:t>
            </a:r>
            <a:r>
              <a:rPr lang="zh-CN" altLang="en-US" sz="2400">
                <a:solidFill>
                  <a:schemeClr val="tx1"/>
                </a:solidFill>
                <a:ea typeface="楷体_GB2312" panose="02010609030101010101" pitchFamily="49" charset="-122"/>
              </a:rPr>
              <a:t>，则称</a:t>
            </a:r>
            <a:r>
              <a:rPr lang="en-US" altLang="zh-CN" sz="2400">
                <a:solidFill>
                  <a:schemeClr val="tx1"/>
                </a:solidFill>
                <a:ea typeface="楷体_GB2312" panose="02010609030101010101" pitchFamily="49" charset="-122"/>
              </a:rPr>
              <a:t>U</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G</a:t>
            </a:r>
            <a:r>
              <a:rPr lang="zh-CN" altLang="en-US" sz="2400">
                <a:solidFill>
                  <a:schemeClr val="tx1"/>
                </a:solidFill>
                <a:ea typeface="楷体_GB2312" panose="02010609030101010101" pitchFamily="49" charset="-122"/>
              </a:rPr>
              <a:t>的</a:t>
            </a:r>
            <a:r>
              <a:rPr lang="zh-CN" altLang="en-US" sz="2400">
                <a:solidFill>
                  <a:schemeClr val="tx1"/>
                </a:solidFill>
                <a:ea typeface="黑体" panose="02010609060101010101" pitchFamily="49" charset="-122"/>
              </a:rPr>
              <a:t>空子图</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G</a:t>
            </a:r>
            <a:r>
              <a:rPr lang="zh-CN" altLang="en-US" sz="2400">
                <a:solidFill>
                  <a:schemeClr val="tx1"/>
                </a:solidFill>
                <a:ea typeface="楷体_GB2312" panose="02010609030101010101" pitchFamily="49" charset="-122"/>
              </a:rPr>
              <a:t>的空子图</a:t>
            </a:r>
            <a:r>
              <a:rPr lang="en-US" altLang="zh-CN" sz="2400">
                <a:solidFill>
                  <a:schemeClr val="tx1"/>
                </a:solidFill>
                <a:ea typeface="楷体_GB2312" panose="02010609030101010101" pitchFamily="49" charset="-122"/>
              </a:rPr>
              <a:t>U</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G</a:t>
            </a:r>
            <a:r>
              <a:rPr lang="zh-CN" altLang="en-US" sz="2400">
                <a:solidFill>
                  <a:schemeClr val="tx1"/>
                </a:solidFill>
                <a:ea typeface="楷体_GB2312" panose="02010609030101010101" pitchFamily="49" charset="-122"/>
              </a:rPr>
              <a:t>的</a:t>
            </a:r>
            <a:r>
              <a:rPr lang="zh-CN" altLang="en-US" sz="2400">
                <a:solidFill>
                  <a:schemeClr val="tx1"/>
                </a:solidFill>
                <a:ea typeface="黑体" panose="02010609060101010101" pitchFamily="49" charset="-122"/>
              </a:rPr>
              <a:t>独立集</a:t>
            </a:r>
            <a:r>
              <a:rPr lang="zh-CN" altLang="en-US" sz="2400">
                <a:solidFill>
                  <a:schemeClr val="tx1"/>
                </a:solidFill>
                <a:ea typeface="楷体_GB2312" panose="02010609030101010101" pitchFamily="49" charset="-122"/>
              </a:rPr>
              <a:t>当且仅当</a:t>
            </a:r>
            <a:r>
              <a:rPr lang="en-US" altLang="zh-CN" sz="2400">
                <a:solidFill>
                  <a:schemeClr val="tx1"/>
                </a:solidFill>
                <a:ea typeface="楷体_GB2312" panose="02010609030101010101" pitchFamily="49" charset="-122"/>
              </a:rPr>
              <a:t>U</a:t>
            </a:r>
            <a:r>
              <a:rPr lang="zh-CN" altLang="en-US" sz="2400">
                <a:solidFill>
                  <a:schemeClr val="tx1"/>
                </a:solidFill>
                <a:ea typeface="楷体_GB2312" panose="02010609030101010101" pitchFamily="49" charset="-122"/>
              </a:rPr>
              <a:t>不包含在</a:t>
            </a:r>
            <a:r>
              <a:rPr lang="en-US" altLang="zh-CN" sz="2400">
                <a:solidFill>
                  <a:schemeClr val="tx1"/>
                </a:solidFill>
                <a:ea typeface="楷体_GB2312" panose="02010609030101010101" pitchFamily="49" charset="-122"/>
              </a:rPr>
              <a:t>G</a:t>
            </a:r>
            <a:r>
              <a:rPr lang="zh-CN" altLang="en-US" sz="2400">
                <a:solidFill>
                  <a:schemeClr val="tx1"/>
                </a:solidFill>
                <a:ea typeface="楷体_GB2312" panose="02010609030101010101" pitchFamily="49" charset="-122"/>
              </a:rPr>
              <a:t>的更大的空子图中。</a:t>
            </a:r>
            <a:r>
              <a:rPr lang="en-US" altLang="zh-CN" sz="2400">
                <a:solidFill>
                  <a:schemeClr val="tx1"/>
                </a:solidFill>
                <a:ea typeface="楷体_GB2312" panose="02010609030101010101" pitchFamily="49" charset="-122"/>
              </a:rPr>
              <a:t>G</a:t>
            </a:r>
            <a:r>
              <a:rPr lang="zh-CN" altLang="en-US" sz="2400">
                <a:solidFill>
                  <a:schemeClr val="tx1"/>
                </a:solidFill>
                <a:ea typeface="楷体_GB2312" panose="02010609030101010101" pitchFamily="49" charset="-122"/>
              </a:rPr>
              <a:t>的</a:t>
            </a:r>
            <a:r>
              <a:rPr lang="zh-CN" altLang="en-US" sz="2400">
                <a:solidFill>
                  <a:schemeClr val="tx1"/>
                </a:solidFill>
                <a:ea typeface="黑体" panose="02010609060101010101" pitchFamily="49" charset="-122"/>
              </a:rPr>
              <a:t>最大独立集</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G</a:t>
            </a:r>
            <a:r>
              <a:rPr lang="zh-CN" altLang="en-US" sz="2400">
                <a:solidFill>
                  <a:schemeClr val="tx1"/>
                </a:solidFill>
                <a:ea typeface="楷体_GB2312" panose="02010609030101010101" pitchFamily="49" charset="-122"/>
              </a:rPr>
              <a:t>中所含顶点数最多的独立集。</a:t>
            </a:r>
          </a:p>
          <a:p>
            <a:pPr algn="l" eaLnBrk="1" hangingPunct="1"/>
            <a:r>
              <a:rPr lang="zh-CN" altLang="en-US" sz="2400">
                <a:solidFill>
                  <a:schemeClr val="tx1"/>
                </a:solidFill>
                <a:ea typeface="楷体_GB2312" panose="02010609030101010101" pitchFamily="49" charset="-122"/>
              </a:rPr>
              <a:t>对于任一无向图</a:t>
            </a:r>
            <a:r>
              <a:rPr lang="en-US" altLang="zh-CN" sz="2400">
                <a:solidFill>
                  <a:schemeClr val="tx1"/>
                </a:solidFill>
                <a:ea typeface="楷体_GB2312" panose="02010609030101010101" pitchFamily="49" charset="-122"/>
              </a:rPr>
              <a:t>G=(V</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E)</a:t>
            </a:r>
            <a:r>
              <a:rPr lang="zh-CN" altLang="en-US" sz="2400">
                <a:solidFill>
                  <a:schemeClr val="tx1"/>
                </a:solidFill>
                <a:ea typeface="楷体_GB2312" panose="02010609030101010101" pitchFamily="49" charset="-122"/>
              </a:rPr>
              <a:t>其</a:t>
            </a:r>
            <a:r>
              <a:rPr lang="zh-CN" altLang="en-US" sz="2400">
                <a:solidFill>
                  <a:schemeClr val="tx1"/>
                </a:solidFill>
                <a:ea typeface="黑体" panose="02010609060101010101" pitchFamily="49" charset="-122"/>
              </a:rPr>
              <a:t>补图</a:t>
            </a:r>
            <a:r>
              <a:rPr lang="en-US" altLang="zh-CN" sz="2400">
                <a:solidFill>
                  <a:schemeClr val="tx1"/>
                </a:solidFill>
                <a:ea typeface="黑体" panose="02010609060101010101" pitchFamily="49" charset="-122"/>
              </a:rPr>
              <a:t>G</a:t>
            </a:r>
            <a:r>
              <a:rPr lang="en-US" altLang="zh-CN" sz="2400">
                <a:solidFill>
                  <a:schemeClr val="tx1"/>
                </a:solidFill>
                <a:ea typeface="楷体_GB2312" panose="02010609030101010101" pitchFamily="49" charset="-122"/>
              </a:rPr>
              <a:t>=(V1</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E1)</a:t>
            </a:r>
            <a:r>
              <a:rPr lang="zh-CN" altLang="en-US" sz="2400">
                <a:solidFill>
                  <a:schemeClr val="tx1"/>
                </a:solidFill>
                <a:ea typeface="楷体_GB2312" panose="02010609030101010101" pitchFamily="49" charset="-122"/>
              </a:rPr>
              <a:t>定义为：</a:t>
            </a:r>
            <a:r>
              <a:rPr lang="en-US" altLang="zh-CN" sz="2400">
                <a:solidFill>
                  <a:schemeClr val="tx1"/>
                </a:solidFill>
                <a:ea typeface="楷体_GB2312" panose="02010609030101010101" pitchFamily="49" charset="-122"/>
              </a:rPr>
              <a:t>V1=V</a:t>
            </a:r>
            <a:r>
              <a:rPr lang="zh-CN" altLang="en-US" sz="2400">
                <a:solidFill>
                  <a:schemeClr val="tx1"/>
                </a:solidFill>
                <a:ea typeface="楷体_GB2312" panose="02010609030101010101" pitchFamily="49" charset="-122"/>
              </a:rPr>
              <a:t>，且</a:t>
            </a:r>
            <a:r>
              <a:rPr lang="en-US" altLang="zh-CN" sz="2400">
                <a:solidFill>
                  <a:schemeClr val="tx1"/>
                </a:solidFill>
                <a:ea typeface="楷体_GB2312" panose="02010609030101010101" pitchFamily="49" charset="-122"/>
              </a:rPr>
              <a:t>(u</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v)</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E1</a:t>
            </a:r>
            <a:r>
              <a:rPr lang="zh-CN" altLang="en-US" sz="2400">
                <a:solidFill>
                  <a:schemeClr val="tx1"/>
                </a:solidFill>
                <a:ea typeface="楷体_GB2312" panose="02010609030101010101" pitchFamily="49" charset="-122"/>
              </a:rPr>
              <a:t>当且仅当</a:t>
            </a:r>
            <a:r>
              <a:rPr lang="en-US" altLang="zh-CN" sz="2400">
                <a:solidFill>
                  <a:schemeClr val="tx1"/>
                </a:solidFill>
                <a:ea typeface="楷体_GB2312" panose="02010609030101010101" pitchFamily="49" charset="-122"/>
              </a:rPr>
              <a:t>(u</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v)</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E</a:t>
            </a:r>
            <a:r>
              <a:rPr lang="zh-CN" altLang="en-US" sz="2400">
                <a:solidFill>
                  <a:schemeClr val="tx1"/>
                </a:solidFill>
                <a:ea typeface="楷体_GB2312" panose="02010609030101010101" pitchFamily="49" charset="-122"/>
              </a:rPr>
              <a:t>。</a:t>
            </a:r>
          </a:p>
        </p:txBody>
      </p:sp>
      <p:sp>
        <p:nvSpPr>
          <p:cNvPr id="249861" name="Text Box 4">
            <a:extLst>
              <a:ext uri="{FF2B5EF4-FFF2-40B4-BE49-F238E27FC236}">
                <a16:creationId xmlns:a16="http://schemas.microsoft.com/office/drawing/2014/main" id="{51911FCE-1C96-494B-86D8-2D1F6C3E136E}"/>
              </a:ext>
            </a:extLst>
          </p:cNvPr>
          <p:cNvSpPr txBox="1">
            <a:spLocks noChangeArrowheads="1"/>
          </p:cNvSpPr>
          <p:nvPr/>
        </p:nvSpPr>
        <p:spPr bwMode="auto">
          <a:xfrm>
            <a:off x="323850" y="4292600"/>
            <a:ext cx="6029325" cy="457200"/>
          </a:xfrm>
          <a:prstGeom prst="rect">
            <a:avLst/>
          </a:prstGeom>
          <a:solidFill>
            <a:srgbClr val="FFCC00"/>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b="1">
                <a:solidFill>
                  <a:schemeClr val="tx1"/>
                </a:solidFill>
                <a:latin typeface="黑体" panose="02010609060101010101" pitchFamily="49" charset="-122"/>
                <a:ea typeface="黑体" panose="02010609060101010101" pitchFamily="49" charset="-122"/>
              </a:rPr>
              <a:t>U</a:t>
            </a:r>
            <a:r>
              <a:rPr lang="zh-CN" altLang="en-US" sz="2400" b="1">
                <a:solidFill>
                  <a:schemeClr val="tx1"/>
                </a:solidFill>
                <a:latin typeface="黑体" panose="02010609060101010101" pitchFamily="49" charset="-122"/>
                <a:ea typeface="黑体" panose="02010609060101010101" pitchFamily="49" charset="-122"/>
              </a:rPr>
              <a:t>是</a:t>
            </a:r>
            <a:r>
              <a:rPr lang="en-US" altLang="zh-CN" sz="2400" b="1">
                <a:solidFill>
                  <a:schemeClr val="tx1"/>
                </a:solidFill>
                <a:latin typeface="黑体" panose="02010609060101010101" pitchFamily="49" charset="-122"/>
                <a:ea typeface="黑体" panose="02010609060101010101" pitchFamily="49" charset="-122"/>
              </a:rPr>
              <a:t>G</a:t>
            </a:r>
            <a:r>
              <a:rPr lang="zh-CN" altLang="en-US" sz="2400" b="1">
                <a:solidFill>
                  <a:schemeClr val="tx1"/>
                </a:solidFill>
                <a:latin typeface="黑体" panose="02010609060101010101" pitchFamily="49" charset="-122"/>
                <a:ea typeface="黑体" panose="02010609060101010101" pitchFamily="49" charset="-122"/>
              </a:rPr>
              <a:t>的最大团当且仅当</a:t>
            </a:r>
            <a:r>
              <a:rPr lang="en-US" altLang="zh-CN" sz="2400" b="1">
                <a:solidFill>
                  <a:schemeClr val="tx1"/>
                </a:solidFill>
                <a:latin typeface="黑体" panose="02010609060101010101" pitchFamily="49" charset="-122"/>
                <a:ea typeface="黑体" panose="02010609060101010101" pitchFamily="49" charset="-122"/>
              </a:rPr>
              <a:t>U</a:t>
            </a:r>
            <a:r>
              <a:rPr lang="zh-CN" altLang="en-US" sz="2400" b="1">
                <a:solidFill>
                  <a:schemeClr val="tx1"/>
                </a:solidFill>
                <a:latin typeface="黑体" panose="02010609060101010101" pitchFamily="49" charset="-122"/>
                <a:ea typeface="黑体" panose="02010609060101010101" pitchFamily="49" charset="-122"/>
              </a:rPr>
              <a:t>是</a:t>
            </a:r>
            <a:r>
              <a:rPr lang="en-US" altLang="zh-CN" sz="2400" b="1">
                <a:solidFill>
                  <a:schemeClr val="tx1"/>
                </a:solidFill>
                <a:latin typeface="黑体" panose="02010609060101010101" pitchFamily="49" charset="-122"/>
                <a:ea typeface="黑体" panose="02010609060101010101" pitchFamily="49" charset="-122"/>
              </a:rPr>
              <a:t>G</a:t>
            </a:r>
            <a:r>
              <a:rPr lang="zh-CN" altLang="en-US" sz="2400" b="1">
                <a:solidFill>
                  <a:schemeClr val="tx1"/>
                </a:solidFill>
                <a:latin typeface="黑体" panose="02010609060101010101" pitchFamily="49" charset="-122"/>
                <a:ea typeface="黑体" panose="02010609060101010101" pitchFamily="49" charset="-122"/>
              </a:rPr>
              <a:t>的最大独立集。</a:t>
            </a:r>
          </a:p>
        </p:txBody>
      </p:sp>
      <p:sp>
        <p:nvSpPr>
          <p:cNvPr id="249862" name="Line 5">
            <a:extLst>
              <a:ext uri="{FF2B5EF4-FFF2-40B4-BE49-F238E27FC236}">
                <a16:creationId xmlns:a16="http://schemas.microsoft.com/office/drawing/2014/main" id="{45C79567-F0FB-4B96-AB34-0750D7609002}"/>
              </a:ext>
            </a:extLst>
          </p:cNvPr>
          <p:cNvSpPr>
            <a:spLocks noChangeShapeType="1"/>
          </p:cNvSpPr>
          <p:nvPr/>
        </p:nvSpPr>
        <p:spPr bwMode="auto">
          <a:xfrm>
            <a:off x="4716463" y="3429000"/>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49863" name="Line 6">
            <a:extLst>
              <a:ext uri="{FF2B5EF4-FFF2-40B4-BE49-F238E27FC236}">
                <a16:creationId xmlns:a16="http://schemas.microsoft.com/office/drawing/2014/main" id="{83B513EB-6335-4D14-A1A4-031260029B61}"/>
              </a:ext>
            </a:extLst>
          </p:cNvPr>
          <p:cNvSpPr>
            <a:spLocks noChangeShapeType="1"/>
          </p:cNvSpPr>
          <p:nvPr/>
        </p:nvSpPr>
        <p:spPr bwMode="auto">
          <a:xfrm>
            <a:off x="3924300" y="4365625"/>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nvGrpSpPr>
          <p:cNvPr id="249864" name="Group 7">
            <a:extLst>
              <a:ext uri="{FF2B5EF4-FFF2-40B4-BE49-F238E27FC236}">
                <a16:creationId xmlns:a16="http://schemas.microsoft.com/office/drawing/2014/main" id="{77350C73-D646-467F-AA42-B21654E071CC}"/>
              </a:ext>
            </a:extLst>
          </p:cNvPr>
          <p:cNvGrpSpPr>
            <a:grpSpLocks/>
          </p:cNvGrpSpPr>
          <p:nvPr/>
        </p:nvGrpSpPr>
        <p:grpSpPr bwMode="auto">
          <a:xfrm>
            <a:off x="1379538" y="4930775"/>
            <a:ext cx="2667000" cy="1400175"/>
            <a:chOff x="869" y="3106"/>
            <a:chExt cx="1680" cy="882"/>
          </a:xfrm>
        </p:grpSpPr>
        <p:sp>
          <p:nvSpPr>
            <p:cNvPr id="249874" name="Oval 8">
              <a:extLst>
                <a:ext uri="{FF2B5EF4-FFF2-40B4-BE49-F238E27FC236}">
                  <a16:creationId xmlns:a16="http://schemas.microsoft.com/office/drawing/2014/main" id="{D7F82C33-581B-4D0E-9E0C-6DDF4F4D051B}"/>
                </a:ext>
              </a:extLst>
            </p:cNvPr>
            <p:cNvSpPr>
              <a:spLocks noChangeArrowheads="1"/>
            </p:cNvSpPr>
            <p:nvPr/>
          </p:nvSpPr>
          <p:spPr bwMode="auto">
            <a:xfrm>
              <a:off x="886" y="3106"/>
              <a:ext cx="199" cy="229"/>
            </a:xfrm>
            <a:prstGeom prst="ellipse">
              <a:avLst/>
            </a:prstGeom>
            <a:solidFill>
              <a:srgbClr val="99CC00"/>
            </a:solidFill>
            <a:ln w="12700" algn="ctr">
              <a:solidFill>
                <a:schemeClr val="tx1"/>
              </a:solidFill>
              <a:round/>
              <a:headEnd/>
              <a:tailEnd/>
            </a:ln>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en-US" altLang="zh-CN" sz="1200" b="1">
                  <a:solidFill>
                    <a:schemeClr val="tx1"/>
                  </a:solidFill>
                  <a:ea typeface="楷体_GB2312" panose="02010609030101010101" pitchFamily="49" charset="-122"/>
                </a:rPr>
                <a:t>1</a:t>
              </a:r>
            </a:p>
          </p:txBody>
        </p:sp>
        <p:sp>
          <p:nvSpPr>
            <p:cNvPr id="249875" name="Oval 9">
              <a:extLst>
                <a:ext uri="{FF2B5EF4-FFF2-40B4-BE49-F238E27FC236}">
                  <a16:creationId xmlns:a16="http://schemas.microsoft.com/office/drawing/2014/main" id="{E0FBF4F7-3DFF-40E2-B921-E2607E072655}"/>
                </a:ext>
              </a:extLst>
            </p:cNvPr>
            <p:cNvSpPr>
              <a:spLocks noChangeArrowheads="1"/>
            </p:cNvSpPr>
            <p:nvPr/>
          </p:nvSpPr>
          <p:spPr bwMode="auto">
            <a:xfrm>
              <a:off x="1699" y="3107"/>
              <a:ext cx="199" cy="229"/>
            </a:xfrm>
            <a:prstGeom prst="ellipse">
              <a:avLst/>
            </a:prstGeom>
            <a:solidFill>
              <a:srgbClr val="99CC00"/>
            </a:solidFill>
            <a:ln w="12700" algn="ctr">
              <a:solidFill>
                <a:schemeClr val="tx1"/>
              </a:solidFill>
              <a:round/>
              <a:headEnd/>
              <a:tailEnd/>
            </a:ln>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en-US" altLang="zh-CN" sz="1200" b="1">
                  <a:solidFill>
                    <a:schemeClr val="tx1"/>
                  </a:solidFill>
                  <a:ea typeface="楷体_GB2312" panose="02010609030101010101" pitchFamily="49" charset="-122"/>
                </a:rPr>
                <a:t>2</a:t>
              </a:r>
            </a:p>
          </p:txBody>
        </p:sp>
        <p:sp>
          <p:nvSpPr>
            <p:cNvPr id="249876" name="Oval 10">
              <a:extLst>
                <a:ext uri="{FF2B5EF4-FFF2-40B4-BE49-F238E27FC236}">
                  <a16:creationId xmlns:a16="http://schemas.microsoft.com/office/drawing/2014/main" id="{CDFC7AA6-CA58-4A13-ABBD-1827B1003877}"/>
                </a:ext>
              </a:extLst>
            </p:cNvPr>
            <p:cNvSpPr>
              <a:spLocks noChangeArrowheads="1"/>
            </p:cNvSpPr>
            <p:nvPr/>
          </p:nvSpPr>
          <p:spPr bwMode="auto">
            <a:xfrm>
              <a:off x="869" y="3759"/>
              <a:ext cx="199" cy="229"/>
            </a:xfrm>
            <a:prstGeom prst="ellipse">
              <a:avLst/>
            </a:prstGeom>
            <a:solidFill>
              <a:srgbClr val="FFCC00"/>
            </a:solidFill>
            <a:ln w="12700" algn="ctr">
              <a:solidFill>
                <a:schemeClr val="tx1"/>
              </a:solidFill>
              <a:round/>
              <a:headEnd/>
              <a:tailEnd/>
            </a:ln>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en-US" altLang="zh-CN" sz="1200" b="1">
                  <a:solidFill>
                    <a:schemeClr val="tx1"/>
                  </a:solidFill>
                  <a:ea typeface="楷体_GB2312" panose="02010609030101010101" pitchFamily="49" charset="-122"/>
                </a:rPr>
                <a:t>4</a:t>
              </a:r>
            </a:p>
          </p:txBody>
        </p:sp>
        <p:sp>
          <p:nvSpPr>
            <p:cNvPr id="249877" name="Oval 11">
              <a:extLst>
                <a:ext uri="{FF2B5EF4-FFF2-40B4-BE49-F238E27FC236}">
                  <a16:creationId xmlns:a16="http://schemas.microsoft.com/office/drawing/2014/main" id="{664FDF23-F2D0-4C9F-89C2-39E721916FC3}"/>
                </a:ext>
              </a:extLst>
            </p:cNvPr>
            <p:cNvSpPr>
              <a:spLocks noChangeArrowheads="1"/>
            </p:cNvSpPr>
            <p:nvPr/>
          </p:nvSpPr>
          <p:spPr bwMode="auto">
            <a:xfrm>
              <a:off x="1699" y="3759"/>
              <a:ext cx="199" cy="229"/>
            </a:xfrm>
            <a:prstGeom prst="ellipse">
              <a:avLst/>
            </a:prstGeom>
            <a:solidFill>
              <a:srgbClr val="99CC00"/>
            </a:solidFill>
            <a:ln w="12700" algn="ctr">
              <a:solidFill>
                <a:schemeClr val="tx1"/>
              </a:solidFill>
              <a:round/>
              <a:headEnd/>
              <a:tailEnd/>
            </a:ln>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en-US" altLang="zh-CN" sz="1200" b="1">
                  <a:solidFill>
                    <a:schemeClr val="tx1"/>
                  </a:solidFill>
                  <a:ea typeface="楷体_GB2312" panose="02010609030101010101" pitchFamily="49" charset="-122"/>
                </a:rPr>
                <a:t>5</a:t>
              </a:r>
            </a:p>
          </p:txBody>
        </p:sp>
        <p:sp>
          <p:nvSpPr>
            <p:cNvPr id="249878" name="Oval 12">
              <a:extLst>
                <a:ext uri="{FF2B5EF4-FFF2-40B4-BE49-F238E27FC236}">
                  <a16:creationId xmlns:a16="http://schemas.microsoft.com/office/drawing/2014/main" id="{7829FC1E-9789-435F-839D-AE8770B66344}"/>
                </a:ext>
              </a:extLst>
            </p:cNvPr>
            <p:cNvSpPr>
              <a:spLocks noChangeArrowheads="1"/>
            </p:cNvSpPr>
            <p:nvPr/>
          </p:nvSpPr>
          <p:spPr bwMode="auto">
            <a:xfrm>
              <a:off x="2350" y="3404"/>
              <a:ext cx="199" cy="229"/>
            </a:xfrm>
            <a:prstGeom prst="ellipse">
              <a:avLst/>
            </a:prstGeom>
            <a:solidFill>
              <a:srgbClr val="FFCC00"/>
            </a:solidFill>
            <a:ln w="12700" algn="ctr">
              <a:solidFill>
                <a:schemeClr val="tx1"/>
              </a:solidFill>
              <a:round/>
              <a:headEnd/>
              <a:tailEnd/>
            </a:ln>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en-US" altLang="zh-CN" sz="1200" b="1">
                  <a:solidFill>
                    <a:schemeClr val="tx1"/>
                  </a:solidFill>
                  <a:ea typeface="楷体_GB2312" panose="02010609030101010101" pitchFamily="49" charset="-122"/>
                </a:rPr>
                <a:t>3</a:t>
              </a:r>
            </a:p>
          </p:txBody>
        </p:sp>
        <p:cxnSp>
          <p:nvCxnSpPr>
            <p:cNvPr id="249879" name="AutoShape 13">
              <a:extLst>
                <a:ext uri="{FF2B5EF4-FFF2-40B4-BE49-F238E27FC236}">
                  <a16:creationId xmlns:a16="http://schemas.microsoft.com/office/drawing/2014/main" id="{20302A67-21F8-4E34-9E0E-A1BD5FDDBEFA}"/>
                </a:ext>
              </a:extLst>
            </p:cNvPr>
            <p:cNvCxnSpPr>
              <a:cxnSpLocks noChangeShapeType="1"/>
              <a:stCxn id="249874" idx="6"/>
              <a:endCxn id="249875" idx="2"/>
            </p:cNvCxnSpPr>
            <p:nvPr/>
          </p:nvCxnSpPr>
          <p:spPr bwMode="auto">
            <a:xfrm>
              <a:off x="1085" y="3221"/>
              <a:ext cx="614" cy="1"/>
            </a:xfrm>
            <a:prstGeom prst="straightConnector1">
              <a:avLst/>
            </a:prstGeom>
            <a:noFill/>
            <a:ln w="50800">
              <a:solidFill>
                <a:srgbClr val="FF6600"/>
              </a:solidFill>
              <a:round/>
              <a:headEnd/>
              <a:tailEnd/>
            </a:ln>
            <a:extLst>
              <a:ext uri="{909E8E84-426E-40DD-AFC4-6F175D3DCCD1}">
                <a14:hiddenFill xmlns:a14="http://schemas.microsoft.com/office/drawing/2010/main">
                  <a:noFill/>
                </a14:hiddenFill>
              </a:ext>
            </a:extLst>
          </p:spPr>
        </p:cxnSp>
        <p:cxnSp>
          <p:nvCxnSpPr>
            <p:cNvPr id="249880" name="AutoShape 14">
              <a:extLst>
                <a:ext uri="{FF2B5EF4-FFF2-40B4-BE49-F238E27FC236}">
                  <a16:creationId xmlns:a16="http://schemas.microsoft.com/office/drawing/2014/main" id="{F74AE928-A46D-4A4C-B792-624851B852CA}"/>
                </a:ext>
              </a:extLst>
            </p:cNvPr>
            <p:cNvCxnSpPr>
              <a:cxnSpLocks noChangeShapeType="1"/>
              <a:stCxn id="249874" idx="4"/>
              <a:endCxn id="249876" idx="0"/>
            </p:cNvCxnSpPr>
            <p:nvPr/>
          </p:nvCxnSpPr>
          <p:spPr bwMode="auto">
            <a:xfrm flipH="1">
              <a:off x="969" y="3335"/>
              <a:ext cx="17" cy="424"/>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249881" name="AutoShape 15">
              <a:extLst>
                <a:ext uri="{FF2B5EF4-FFF2-40B4-BE49-F238E27FC236}">
                  <a16:creationId xmlns:a16="http://schemas.microsoft.com/office/drawing/2014/main" id="{4087A84D-74FC-45EC-8ECA-2FC501D58288}"/>
                </a:ext>
              </a:extLst>
            </p:cNvPr>
            <p:cNvCxnSpPr>
              <a:cxnSpLocks noChangeShapeType="1"/>
              <a:stCxn id="249876" idx="6"/>
              <a:endCxn id="249877" idx="2"/>
            </p:cNvCxnSpPr>
            <p:nvPr/>
          </p:nvCxnSpPr>
          <p:spPr bwMode="auto">
            <a:xfrm>
              <a:off x="1068" y="3874"/>
              <a:ext cx="631" cy="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249882" name="AutoShape 16">
              <a:extLst>
                <a:ext uri="{FF2B5EF4-FFF2-40B4-BE49-F238E27FC236}">
                  <a16:creationId xmlns:a16="http://schemas.microsoft.com/office/drawing/2014/main" id="{50E66C83-1710-416A-99D6-2CB4CF1EA494}"/>
                </a:ext>
              </a:extLst>
            </p:cNvPr>
            <p:cNvCxnSpPr>
              <a:cxnSpLocks noChangeShapeType="1"/>
              <a:stCxn id="249877" idx="0"/>
              <a:endCxn id="249875" idx="4"/>
            </p:cNvCxnSpPr>
            <p:nvPr/>
          </p:nvCxnSpPr>
          <p:spPr bwMode="auto">
            <a:xfrm flipV="1">
              <a:off x="1799" y="3336"/>
              <a:ext cx="0" cy="423"/>
            </a:xfrm>
            <a:prstGeom prst="straightConnector1">
              <a:avLst/>
            </a:prstGeom>
            <a:noFill/>
            <a:ln w="50800">
              <a:solidFill>
                <a:srgbClr val="FF6600"/>
              </a:solidFill>
              <a:round/>
              <a:headEnd/>
              <a:tailEnd/>
            </a:ln>
            <a:extLst>
              <a:ext uri="{909E8E84-426E-40DD-AFC4-6F175D3DCCD1}">
                <a14:hiddenFill xmlns:a14="http://schemas.microsoft.com/office/drawing/2010/main">
                  <a:noFill/>
                </a14:hiddenFill>
              </a:ext>
            </a:extLst>
          </p:spPr>
        </p:cxnSp>
        <p:cxnSp>
          <p:nvCxnSpPr>
            <p:cNvPr id="249883" name="AutoShape 17">
              <a:extLst>
                <a:ext uri="{FF2B5EF4-FFF2-40B4-BE49-F238E27FC236}">
                  <a16:creationId xmlns:a16="http://schemas.microsoft.com/office/drawing/2014/main" id="{A9EB7EC3-2131-41AE-BC6B-8AF9A094EAC2}"/>
                </a:ext>
              </a:extLst>
            </p:cNvPr>
            <p:cNvCxnSpPr>
              <a:cxnSpLocks noChangeShapeType="1"/>
              <a:stCxn id="249874" idx="5"/>
              <a:endCxn id="249877" idx="1"/>
            </p:cNvCxnSpPr>
            <p:nvPr/>
          </p:nvCxnSpPr>
          <p:spPr bwMode="auto">
            <a:xfrm>
              <a:off x="1056" y="3301"/>
              <a:ext cx="672" cy="492"/>
            </a:xfrm>
            <a:prstGeom prst="straightConnector1">
              <a:avLst/>
            </a:prstGeom>
            <a:noFill/>
            <a:ln w="50800">
              <a:solidFill>
                <a:srgbClr val="FF6600"/>
              </a:solidFill>
              <a:round/>
              <a:headEnd/>
              <a:tailEnd/>
            </a:ln>
            <a:extLst>
              <a:ext uri="{909E8E84-426E-40DD-AFC4-6F175D3DCCD1}">
                <a14:hiddenFill xmlns:a14="http://schemas.microsoft.com/office/drawing/2010/main">
                  <a:noFill/>
                </a14:hiddenFill>
              </a:ext>
            </a:extLst>
          </p:spPr>
        </p:cxnSp>
        <p:cxnSp>
          <p:nvCxnSpPr>
            <p:cNvPr id="249884" name="AutoShape 18">
              <a:extLst>
                <a:ext uri="{FF2B5EF4-FFF2-40B4-BE49-F238E27FC236}">
                  <a16:creationId xmlns:a16="http://schemas.microsoft.com/office/drawing/2014/main" id="{926F7C81-EAB1-4B14-A23B-CFEB242E858A}"/>
                </a:ext>
              </a:extLst>
            </p:cNvPr>
            <p:cNvCxnSpPr>
              <a:cxnSpLocks noChangeShapeType="1"/>
              <a:stCxn id="249878" idx="1"/>
              <a:endCxn id="249875" idx="6"/>
            </p:cNvCxnSpPr>
            <p:nvPr/>
          </p:nvCxnSpPr>
          <p:spPr bwMode="auto">
            <a:xfrm flipH="1" flipV="1">
              <a:off x="1898" y="3222"/>
              <a:ext cx="481" cy="216"/>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249885" name="AutoShape 19">
              <a:extLst>
                <a:ext uri="{FF2B5EF4-FFF2-40B4-BE49-F238E27FC236}">
                  <a16:creationId xmlns:a16="http://schemas.microsoft.com/office/drawing/2014/main" id="{C4999A8A-C7D1-4349-8D92-7E7DFBCD1608}"/>
                </a:ext>
              </a:extLst>
            </p:cNvPr>
            <p:cNvCxnSpPr>
              <a:cxnSpLocks noChangeShapeType="1"/>
              <a:stCxn id="249877" idx="6"/>
              <a:endCxn id="249878" idx="3"/>
            </p:cNvCxnSpPr>
            <p:nvPr/>
          </p:nvCxnSpPr>
          <p:spPr bwMode="auto">
            <a:xfrm flipV="1">
              <a:off x="1898" y="3599"/>
              <a:ext cx="481" cy="27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grpSp>
      <p:grpSp>
        <p:nvGrpSpPr>
          <p:cNvPr id="249865" name="Group 20">
            <a:extLst>
              <a:ext uri="{FF2B5EF4-FFF2-40B4-BE49-F238E27FC236}">
                <a16:creationId xmlns:a16="http://schemas.microsoft.com/office/drawing/2014/main" id="{6178C7B3-F1B6-41B4-AD86-4805B5EF227A}"/>
              </a:ext>
            </a:extLst>
          </p:cNvPr>
          <p:cNvGrpSpPr>
            <a:grpSpLocks/>
          </p:cNvGrpSpPr>
          <p:nvPr/>
        </p:nvGrpSpPr>
        <p:grpSpPr bwMode="auto">
          <a:xfrm>
            <a:off x="4956175" y="5016500"/>
            <a:ext cx="2365375" cy="1303338"/>
            <a:chOff x="2362" y="3217"/>
            <a:chExt cx="1309" cy="722"/>
          </a:xfrm>
        </p:grpSpPr>
        <p:sp>
          <p:nvSpPr>
            <p:cNvPr id="249866" name="Oval 21">
              <a:extLst>
                <a:ext uri="{FF2B5EF4-FFF2-40B4-BE49-F238E27FC236}">
                  <a16:creationId xmlns:a16="http://schemas.microsoft.com/office/drawing/2014/main" id="{65B1F434-FAC3-44C1-8A86-E2D7BE5F16F7}"/>
                </a:ext>
              </a:extLst>
            </p:cNvPr>
            <p:cNvSpPr>
              <a:spLocks noChangeArrowheads="1"/>
            </p:cNvSpPr>
            <p:nvPr/>
          </p:nvSpPr>
          <p:spPr bwMode="auto">
            <a:xfrm>
              <a:off x="2375" y="3237"/>
              <a:ext cx="175" cy="202"/>
            </a:xfrm>
            <a:prstGeom prst="ellipse">
              <a:avLst/>
            </a:prstGeom>
            <a:solidFill>
              <a:srgbClr val="99CC00"/>
            </a:solidFill>
            <a:ln w="12700" algn="ctr">
              <a:solidFill>
                <a:schemeClr val="tx1"/>
              </a:solidFill>
              <a:round/>
              <a:headEnd/>
              <a:tailEnd/>
            </a:ln>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en-US" altLang="zh-CN" sz="1200" b="1">
                  <a:solidFill>
                    <a:schemeClr val="tx1"/>
                  </a:solidFill>
                  <a:ea typeface="楷体_GB2312" panose="02010609030101010101" pitchFamily="49" charset="-122"/>
                </a:rPr>
                <a:t>1</a:t>
              </a:r>
            </a:p>
          </p:txBody>
        </p:sp>
        <p:sp>
          <p:nvSpPr>
            <p:cNvPr id="249867" name="Oval 22">
              <a:extLst>
                <a:ext uri="{FF2B5EF4-FFF2-40B4-BE49-F238E27FC236}">
                  <a16:creationId xmlns:a16="http://schemas.microsoft.com/office/drawing/2014/main" id="{9929BF67-44E6-4455-9326-F40339A3CE35}"/>
                </a:ext>
              </a:extLst>
            </p:cNvPr>
            <p:cNvSpPr>
              <a:spLocks noChangeArrowheads="1"/>
            </p:cNvSpPr>
            <p:nvPr/>
          </p:nvSpPr>
          <p:spPr bwMode="auto">
            <a:xfrm>
              <a:off x="3119" y="3217"/>
              <a:ext cx="175" cy="201"/>
            </a:xfrm>
            <a:prstGeom prst="ellipse">
              <a:avLst/>
            </a:prstGeom>
            <a:solidFill>
              <a:srgbClr val="99CC00"/>
            </a:solidFill>
            <a:ln w="12700" algn="ctr">
              <a:solidFill>
                <a:schemeClr val="tx1"/>
              </a:solidFill>
              <a:round/>
              <a:headEnd/>
              <a:tailEnd/>
            </a:ln>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en-US" altLang="zh-CN" sz="1200" b="1">
                  <a:solidFill>
                    <a:schemeClr val="tx1"/>
                  </a:solidFill>
                  <a:ea typeface="楷体_GB2312" panose="02010609030101010101" pitchFamily="49" charset="-122"/>
                </a:rPr>
                <a:t>2</a:t>
              </a:r>
            </a:p>
          </p:txBody>
        </p:sp>
        <p:sp>
          <p:nvSpPr>
            <p:cNvPr id="249868" name="Oval 23">
              <a:extLst>
                <a:ext uri="{FF2B5EF4-FFF2-40B4-BE49-F238E27FC236}">
                  <a16:creationId xmlns:a16="http://schemas.microsoft.com/office/drawing/2014/main" id="{99AE046F-9D56-4FC3-864B-B60FE7547B0E}"/>
                </a:ext>
              </a:extLst>
            </p:cNvPr>
            <p:cNvSpPr>
              <a:spLocks noChangeArrowheads="1"/>
            </p:cNvSpPr>
            <p:nvPr/>
          </p:nvSpPr>
          <p:spPr bwMode="auto">
            <a:xfrm>
              <a:off x="2362" y="3738"/>
              <a:ext cx="175" cy="201"/>
            </a:xfrm>
            <a:prstGeom prst="ellipse">
              <a:avLst/>
            </a:prstGeom>
            <a:solidFill>
              <a:srgbClr val="FFCC00"/>
            </a:solidFill>
            <a:ln w="12700" algn="ctr">
              <a:solidFill>
                <a:schemeClr val="tx1"/>
              </a:solidFill>
              <a:round/>
              <a:headEnd/>
              <a:tailEnd/>
            </a:ln>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en-US" altLang="zh-CN" sz="1200" b="1">
                  <a:solidFill>
                    <a:schemeClr val="tx1"/>
                  </a:solidFill>
                  <a:ea typeface="楷体_GB2312" panose="02010609030101010101" pitchFamily="49" charset="-122"/>
                </a:rPr>
                <a:t>4</a:t>
              </a:r>
            </a:p>
          </p:txBody>
        </p:sp>
        <p:sp>
          <p:nvSpPr>
            <p:cNvPr id="249869" name="Oval 24">
              <a:extLst>
                <a:ext uri="{FF2B5EF4-FFF2-40B4-BE49-F238E27FC236}">
                  <a16:creationId xmlns:a16="http://schemas.microsoft.com/office/drawing/2014/main" id="{C8B80889-2573-421E-826F-536DF8C5B46A}"/>
                </a:ext>
              </a:extLst>
            </p:cNvPr>
            <p:cNvSpPr>
              <a:spLocks noChangeArrowheads="1"/>
            </p:cNvSpPr>
            <p:nvPr/>
          </p:nvSpPr>
          <p:spPr bwMode="auto">
            <a:xfrm>
              <a:off x="3119" y="3716"/>
              <a:ext cx="175" cy="201"/>
            </a:xfrm>
            <a:prstGeom prst="ellipse">
              <a:avLst/>
            </a:prstGeom>
            <a:solidFill>
              <a:srgbClr val="99CC00"/>
            </a:solidFill>
            <a:ln w="12700" algn="ctr">
              <a:solidFill>
                <a:schemeClr val="tx1"/>
              </a:solidFill>
              <a:round/>
              <a:headEnd/>
              <a:tailEnd/>
            </a:ln>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en-US" altLang="zh-CN" sz="1200" b="1">
                  <a:solidFill>
                    <a:schemeClr val="tx1"/>
                  </a:solidFill>
                  <a:ea typeface="楷体_GB2312" panose="02010609030101010101" pitchFamily="49" charset="-122"/>
                </a:rPr>
                <a:t>5</a:t>
              </a:r>
            </a:p>
          </p:txBody>
        </p:sp>
        <p:sp>
          <p:nvSpPr>
            <p:cNvPr id="249870" name="Oval 25">
              <a:extLst>
                <a:ext uri="{FF2B5EF4-FFF2-40B4-BE49-F238E27FC236}">
                  <a16:creationId xmlns:a16="http://schemas.microsoft.com/office/drawing/2014/main" id="{15CF0F33-B5F0-4E04-8AA5-422FD625720C}"/>
                </a:ext>
              </a:extLst>
            </p:cNvPr>
            <p:cNvSpPr>
              <a:spLocks noChangeArrowheads="1"/>
            </p:cNvSpPr>
            <p:nvPr/>
          </p:nvSpPr>
          <p:spPr bwMode="auto">
            <a:xfrm>
              <a:off x="3496" y="3466"/>
              <a:ext cx="175" cy="201"/>
            </a:xfrm>
            <a:prstGeom prst="ellipse">
              <a:avLst/>
            </a:prstGeom>
            <a:solidFill>
              <a:srgbClr val="FFCC00"/>
            </a:solidFill>
            <a:ln w="12700" algn="ctr">
              <a:solidFill>
                <a:schemeClr val="tx1"/>
              </a:solidFill>
              <a:round/>
              <a:headEnd/>
              <a:tailEnd/>
            </a:ln>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en-US" altLang="zh-CN" sz="1200" b="1">
                  <a:solidFill>
                    <a:schemeClr val="tx1"/>
                  </a:solidFill>
                  <a:ea typeface="楷体_GB2312" panose="02010609030101010101" pitchFamily="49" charset="-122"/>
                </a:rPr>
                <a:t>3</a:t>
              </a:r>
            </a:p>
          </p:txBody>
        </p:sp>
        <p:cxnSp>
          <p:nvCxnSpPr>
            <p:cNvPr id="249871" name="AutoShape 26">
              <a:extLst>
                <a:ext uri="{FF2B5EF4-FFF2-40B4-BE49-F238E27FC236}">
                  <a16:creationId xmlns:a16="http://schemas.microsoft.com/office/drawing/2014/main" id="{C541B442-9D52-4106-8EED-3FBC8AEACCFE}"/>
                </a:ext>
              </a:extLst>
            </p:cNvPr>
            <p:cNvCxnSpPr>
              <a:cxnSpLocks noChangeShapeType="1"/>
              <a:stCxn id="249866" idx="6"/>
              <a:endCxn id="249870" idx="2"/>
            </p:cNvCxnSpPr>
            <p:nvPr/>
          </p:nvCxnSpPr>
          <p:spPr bwMode="auto">
            <a:xfrm>
              <a:off x="2562" y="3339"/>
              <a:ext cx="922" cy="228"/>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249872" name="AutoShape 27">
              <a:extLst>
                <a:ext uri="{FF2B5EF4-FFF2-40B4-BE49-F238E27FC236}">
                  <a16:creationId xmlns:a16="http://schemas.microsoft.com/office/drawing/2014/main" id="{484838C3-4449-42B9-A0DE-8A3682BF52D0}"/>
                </a:ext>
              </a:extLst>
            </p:cNvPr>
            <p:cNvCxnSpPr>
              <a:cxnSpLocks noChangeShapeType="1"/>
              <a:stCxn id="249868" idx="7"/>
              <a:endCxn id="249870" idx="2"/>
            </p:cNvCxnSpPr>
            <p:nvPr/>
          </p:nvCxnSpPr>
          <p:spPr bwMode="auto">
            <a:xfrm flipV="1">
              <a:off x="2520" y="3567"/>
              <a:ext cx="964" cy="191"/>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249873" name="AutoShape 28">
              <a:extLst>
                <a:ext uri="{FF2B5EF4-FFF2-40B4-BE49-F238E27FC236}">
                  <a16:creationId xmlns:a16="http://schemas.microsoft.com/office/drawing/2014/main" id="{D1E391AE-0A8C-4E87-86C2-2F57731F37D0}"/>
                </a:ext>
              </a:extLst>
            </p:cNvPr>
            <p:cNvCxnSpPr>
              <a:cxnSpLocks noChangeShapeType="1"/>
              <a:stCxn id="249868" idx="7"/>
              <a:endCxn id="249867" idx="2"/>
            </p:cNvCxnSpPr>
            <p:nvPr/>
          </p:nvCxnSpPr>
          <p:spPr bwMode="auto">
            <a:xfrm flipV="1">
              <a:off x="2520" y="3318"/>
              <a:ext cx="587" cy="44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grpSp>
    </p:spTree>
  </p:cSld>
  <p:clrMapOvr>
    <a:masterClrMapping/>
  </p:clrMapOvr>
  <p:transition>
    <p:random/>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a:extLst>
              <a:ext uri="{FF2B5EF4-FFF2-40B4-BE49-F238E27FC236}">
                <a16:creationId xmlns:a16="http://schemas.microsoft.com/office/drawing/2014/main" id="{BB4BC373-74C3-45C3-B005-2BC2707F55DB}"/>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5ACAF5B9-1062-4C3A-84F9-EE95D81854ED}" type="slidenum">
              <a:rPr lang="zh-CN" altLang="en-US">
                <a:solidFill>
                  <a:schemeClr val="tx1"/>
                </a:solidFill>
                <a:latin typeface="Times New Roman" panose="02020603050405020304" pitchFamily="18" charset="0"/>
                <a:ea typeface="宋体" panose="02010600030101010101" pitchFamily="2" charset="-122"/>
              </a:rPr>
              <a:pPr eaLnBrk="1" hangingPunct="1"/>
              <a:t>202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98690" name="Rectangle 2">
            <a:extLst>
              <a:ext uri="{FF2B5EF4-FFF2-40B4-BE49-F238E27FC236}">
                <a16:creationId xmlns:a16="http://schemas.microsoft.com/office/drawing/2014/main" id="{8D8ED662-29DC-4145-B905-65CB98AA81F5}"/>
              </a:ext>
            </a:extLst>
          </p:cNvPr>
          <p:cNvSpPr>
            <a:spLocks noChangeArrowheads="1"/>
          </p:cNvSpPr>
          <p:nvPr/>
        </p:nvSpPr>
        <p:spPr bwMode="auto">
          <a:xfrm>
            <a:off x="611188" y="0"/>
            <a:ext cx="7772400" cy="803275"/>
          </a:xfrm>
          <a:prstGeom prst="rect">
            <a:avLst/>
          </a:prstGeom>
          <a:noFill/>
          <a:ln w="9525">
            <a:noFill/>
            <a:miter lim="800000"/>
            <a:headEnd/>
            <a:tailEnd/>
          </a:ln>
          <a:effectLst/>
        </p:spPr>
        <p:txBody>
          <a:bodyPr anchor="ctr"/>
          <a:lstStyle/>
          <a:p>
            <a:pPr>
              <a:defRPr/>
            </a:pPr>
            <a:r>
              <a:rPr kumimoji="1" lang="en-US" altLang="en-US" sz="4400" b="1">
                <a:solidFill>
                  <a:srgbClr val="663300"/>
                </a:solidFill>
                <a:effectLst>
                  <a:outerShdw blurRad="38100" dist="38100" dir="2700000" algn="tl">
                    <a:srgbClr val="C0C0C0"/>
                  </a:outerShdw>
                </a:effectLst>
                <a:latin typeface="Times New Roman" charset="0"/>
                <a:ea typeface="黑体" pitchFamily="2" charset="-122"/>
              </a:rPr>
              <a:t>最大团问题</a:t>
            </a:r>
            <a:endParaRPr kumimoji="1" lang="zh-CN" altLang="en-US" sz="4400" b="1">
              <a:solidFill>
                <a:srgbClr val="663300"/>
              </a:solidFill>
              <a:effectLst>
                <a:outerShdw blurRad="38100" dist="38100" dir="2700000" algn="tl">
                  <a:srgbClr val="C0C0C0"/>
                </a:outerShdw>
              </a:effectLst>
              <a:latin typeface="Times New Roman" charset="0"/>
              <a:ea typeface="黑体" pitchFamily="2" charset="-122"/>
            </a:endParaRPr>
          </a:p>
        </p:txBody>
      </p:sp>
      <p:sp>
        <p:nvSpPr>
          <p:cNvPr id="250884" name="Text Box 3">
            <a:extLst>
              <a:ext uri="{FF2B5EF4-FFF2-40B4-BE49-F238E27FC236}">
                <a16:creationId xmlns:a16="http://schemas.microsoft.com/office/drawing/2014/main" id="{D661663B-6986-40B0-BAA9-6CE4D7BD2FB7}"/>
              </a:ext>
            </a:extLst>
          </p:cNvPr>
          <p:cNvSpPr txBox="1">
            <a:spLocks noChangeArrowheads="1"/>
          </p:cNvSpPr>
          <p:nvPr/>
        </p:nvSpPr>
        <p:spPr bwMode="auto">
          <a:xfrm>
            <a:off x="395288" y="765175"/>
            <a:ext cx="849788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buFontTx/>
              <a:buChar char="•"/>
            </a:pPr>
            <a:r>
              <a:rPr lang="zh-CN" altLang="en-US" sz="2000">
                <a:solidFill>
                  <a:schemeClr val="tx1"/>
                </a:solidFill>
                <a:ea typeface="楷体_GB2312" panose="02010609030101010101" pitchFamily="49" charset="-122"/>
              </a:rPr>
              <a:t>解空间：子集树</a:t>
            </a:r>
          </a:p>
          <a:p>
            <a:pPr algn="l" eaLnBrk="1" hangingPunct="1">
              <a:buClr>
                <a:schemeClr val="accent2"/>
              </a:buClr>
              <a:buFontTx/>
              <a:buChar char="•"/>
            </a:pPr>
            <a:r>
              <a:rPr lang="zh-CN" altLang="en-US" sz="2000">
                <a:solidFill>
                  <a:schemeClr val="tx1"/>
                </a:solidFill>
                <a:ea typeface="楷体_GB2312" panose="02010609030101010101" pitchFamily="49" charset="-122"/>
              </a:rPr>
              <a:t>可行性约束函数：顶点</a:t>
            </a:r>
            <a:r>
              <a:rPr lang="en-US" altLang="zh-CN" sz="2000">
                <a:solidFill>
                  <a:schemeClr val="tx1"/>
                </a:solidFill>
                <a:ea typeface="楷体_GB2312" panose="02010609030101010101" pitchFamily="49" charset="-122"/>
              </a:rPr>
              <a:t>i</a:t>
            </a:r>
            <a:r>
              <a:rPr lang="zh-CN" altLang="en-US" sz="2000">
                <a:solidFill>
                  <a:schemeClr val="tx1"/>
                </a:solidFill>
                <a:ea typeface="楷体_GB2312" panose="02010609030101010101" pitchFamily="49" charset="-122"/>
              </a:rPr>
              <a:t>到已选入的顶点集中每一个顶点都有边相连。 </a:t>
            </a:r>
          </a:p>
          <a:p>
            <a:pPr algn="l" eaLnBrk="1" hangingPunct="1">
              <a:buClr>
                <a:schemeClr val="accent2"/>
              </a:buClr>
              <a:buFontTx/>
              <a:buChar char="•"/>
            </a:pPr>
            <a:r>
              <a:rPr lang="zh-CN" altLang="en-US" sz="2000">
                <a:solidFill>
                  <a:schemeClr val="tx1"/>
                </a:solidFill>
                <a:ea typeface="楷体_GB2312" panose="02010609030101010101" pitchFamily="49" charset="-122"/>
              </a:rPr>
              <a:t>上界函数：有足够多的可选择顶点使得算法有可能在右子树中找到更大的团。 </a:t>
            </a:r>
          </a:p>
        </p:txBody>
      </p:sp>
      <p:sp>
        <p:nvSpPr>
          <p:cNvPr id="250885" name="Text Box 4">
            <a:extLst>
              <a:ext uri="{FF2B5EF4-FFF2-40B4-BE49-F238E27FC236}">
                <a16:creationId xmlns:a16="http://schemas.microsoft.com/office/drawing/2014/main" id="{5C4C5B5C-FECE-4251-98C9-ED132244AA39}"/>
              </a:ext>
            </a:extLst>
          </p:cNvPr>
          <p:cNvSpPr txBox="1">
            <a:spLocks noChangeArrowheads="1"/>
          </p:cNvSpPr>
          <p:nvPr/>
        </p:nvSpPr>
        <p:spPr bwMode="auto">
          <a:xfrm>
            <a:off x="323850" y="2097088"/>
            <a:ext cx="4654550" cy="476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a:solidFill>
                  <a:schemeClr val="tx1"/>
                </a:solidFill>
                <a:ea typeface="楷体_GB2312" panose="02010609030101010101" pitchFamily="49" charset="-122"/>
              </a:rPr>
              <a:t>private static void </a:t>
            </a:r>
            <a:r>
              <a:rPr lang="en-US" altLang="zh-CN" b="1">
                <a:solidFill>
                  <a:schemeClr val="tx1"/>
                </a:solidFill>
                <a:ea typeface="楷体_GB2312" panose="02010609030101010101" pitchFamily="49" charset="-122"/>
              </a:rPr>
              <a:t>backtrack</a:t>
            </a:r>
            <a:r>
              <a:rPr lang="en-US" altLang="zh-CN">
                <a:solidFill>
                  <a:schemeClr val="tx1"/>
                </a:solidFill>
                <a:ea typeface="楷体_GB2312" panose="02010609030101010101" pitchFamily="49" charset="-122"/>
              </a:rPr>
              <a:t>(int i)</a:t>
            </a:r>
          </a:p>
          <a:p>
            <a:pPr algn="l" eaLnBrk="1" hangingPunct="1"/>
            <a:r>
              <a:rPr lang="en-US" altLang="zh-CN">
                <a:solidFill>
                  <a:schemeClr val="tx1"/>
                </a:solidFill>
                <a:ea typeface="楷体_GB2312" panose="02010609030101010101" pitchFamily="49" charset="-122"/>
              </a:rPr>
              <a:t>   {</a:t>
            </a:r>
          </a:p>
          <a:p>
            <a:pPr algn="l" eaLnBrk="1" hangingPunct="1"/>
            <a:r>
              <a:rPr lang="en-US" altLang="zh-CN">
                <a:solidFill>
                  <a:schemeClr val="tx1"/>
                </a:solidFill>
                <a:ea typeface="楷体_GB2312" panose="02010609030101010101" pitchFamily="49" charset="-122"/>
              </a:rPr>
              <a:t>      if (i &gt; n)   {// </a:t>
            </a:r>
            <a:r>
              <a:rPr lang="zh-CN" altLang="en-US">
                <a:solidFill>
                  <a:schemeClr val="tx1"/>
                </a:solidFill>
                <a:ea typeface="楷体_GB2312" panose="02010609030101010101" pitchFamily="49" charset="-122"/>
              </a:rPr>
              <a:t>到达叶结点</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for (int j = 1; j &lt;= n; j++)   bestx[j] = x[j];</a:t>
            </a:r>
          </a:p>
          <a:p>
            <a:pPr algn="l" eaLnBrk="1" hangingPunct="1"/>
            <a:r>
              <a:rPr lang="en-US" altLang="zh-CN">
                <a:solidFill>
                  <a:schemeClr val="tx1"/>
                </a:solidFill>
                <a:ea typeface="楷体_GB2312" panose="02010609030101010101" pitchFamily="49" charset="-122"/>
              </a:rPr>
              <a:t>         bestn = cn;   return;      }</a:t>
            </a:r>
          </a:p>
          <a:p>
            <a:pPr algn="l" eaLnBrk="1" hangingPunct="1"/>
            <a:r>
              <a:rPr lang="en-US" altLang="zh-CN">
                <a:solidFill>
                  <a:schemeClr val="tx1"/>
                </a:solidFill>
                <a:ea typeface="楷体_GB2312" panose="02010609030101010101" pitchFamily="49" charset="-122"/>
              </a:rPr>
              <a:t>      // </a:t>
            </a:r>
            <a:r>
              <a:rPr lang="zh-CN" altLang="en-US">
                <a:solidFill>
                  <a:schemeClr val="tx1"/>
                </a:solidFill>
                <a:ea typeface="楷体_GB2312" panose="02010609030101010101" pitchFamily="49" charset="-122"/>
              </a:rPr>
              <a:t>检查顶点 </a:t>
            </a:r>
            <a:r>
              <a:rPr lang="en-US" altLang="zh-CN">
                <a:solidFill>
                  <a:schemeClr val="tx1"/>
                </a:solidFill>
                <a:ea typeface="楷体_GB2312" panose="02010609030101010101" pitchFamily="49" charset="-122"/>
              </a:rPr>
              <a:t>i </a:t>
            </a:r>
            <a:r>
              <a:rPr lang="zh-CN" altLang="en-US">
                <a:solidFill>
                  <a:schemeClr val="tx1"/>
                </a:solidFill>
                <a:ea typeface="楷体_GB2312" panose="02010609030101010101" pitchFamily="49" charset="-122"/>
              </a:rPr>
              <a:t>与当前团的连接</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boolean ok = true;</a:t>
            </a:r>
          </a:p>
          <a:p>
            <a:pPr algn="l" eaLnBrk="1" hangingPunct="1"/>
            <a:r>
              <a:rPr lang="en-US" altLang="zh-CN">
                <a:solidFill>
                  <a:schemeClr val="tx1"/>
                </a:solidFill>
                <a:ea typeface="楷体_GB2312" panose="02010609030101010101" pitchFamily="49" charset="-122"/>
              </a:rPr>
              <a:t>      for (int j = 1; j &lt; i; j++)</a:t>
            </a:r>
          </a:p>
          <a:p>
            <a:pPr algn="l" eaLnBrk="1" hangingPunct="1"/>
            <a:r>
              <a:rPr lang="en-US" altLang="zh-CN">
                <a:solidFill>
                  <a:schemeClr val="tx1"/>
                </a:solidFill>
                <a:ea typeface="楷体_GB2312" panose="02010609030101010101" pitchFamily="49" charset="-122"/>
              </a:rPr>
              <a:t>         if (x[j] == 1 &amp;&amp; !a[i][j])    {// i</a:t>
            </a:r>
            <a:r>
              <a:rPr lang="zh-CN" altLang="en-US">
                <a:solidFill>
                  <a:schemeClr val="tx1"/>
                </a:solidFill>
                <a:ea typeface="楷体_GB2312" panose="02010609030101010101" pitchFamily="49" charset="-122"/>
              </a:rPr>
              <a:t>与</a:t>
            </a:r>
            <a:r>
              <a:rPr lang="en-US" altLang="zh-CN">
                <a:solidFill>
                  <a:schemeClr val="tx1"/>
                </a:solidFill>
                <a:ea typeface="楷体_GB2312" panose="02010609030101010101" pitchFamily="49" charset="-122"/>
              </a:rPr>
              <a:t>j</a:t>
            </a:r>
            <a:r>
              <a:rPr lang="zh-CN" altLang="en-US">
                <a:solidFill>
                  <a:schemeClr val="tx1"/>
                </a:solidFill>
                <a:ea typeface="楷体_GB2312" panose="02010609030101010101" pitchFamily="49" charset="-122"/>
              </a:rPr>
              <a:t>不相连</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ok = false;     break;    }</a:t>
            </a:r>
          </a:p>
          <a:p>
            <a:pPr algn="l" eaLnBrk="1" hangingPunct="1"/>
            <a:r>
              <a:rPr lang="en-US" altLang="zh-CN">
                <a:solidFill>
                  <a:schemeClr val="tx1"/>
                </a:solidFill>
                <a:ea typeface="楷体_GB2312" panose="02010609030101010101" pitchFamily="49" charset="-122"/>
              </a:rPr>
              <a:t>      if (ok)    {// </a:t>
            </a:r>
            <a:r>
              <a:rPr lang="zh-CN" altLang="en-US">
                <a:solidFill>
                  <a:schemeClr val="tx1"/>
                </a:solidFill>
                <a:ea typeface="楷体_GB2312" panose="02010609030101010101" pitchFamily="49" charset="-122"/>
              </a:rPr>
              <a:t>进入左子树</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x[i] = 1;  cn++;</a:t>
            </a:r>
          </a:p>
          <a:p>
            <a:pPr algn="l" eaLnBrk="1" hangingPunct="1"/>
            <a:r>
              <a:rPr lang="en-US" altLang="zh-CN">
                <a:solidFill>
                  <a:schemeClr val="tx1"/>
                </a:solidFill>
                <a:ea typeface="楷体_GB2312" panose="02010609030101010101" pitchFamily="49" charset="-122"/>
              </a:rPr>
              <a:t>         backtrack(i + 1);</a:t>
            </a:r>
          </a:p>
          <a:p>
            <a:pPr algn="l" eaLnBrk="1" hangingPunct="1"/>
            <a:r>
              <a:rPr lang="en-US" altLang="zh-CN">
                <a:solidFill>
                  <a:schemeClr val="tx1"/>
                </a:solidFill>
                <a:ea typeface="楷体_GB2312" panose="02010609030101010101" pitchFamily="49" charset="-122"/>
              </a:rPr>
              <a:t>         cn--;      }</a:t>
            </a:r>
          </a:p>
          <a:p>
            <a:pPr algn="l" eaLnBrk="1" hangingPunct="1"/>
            <a:r>
              <a:rPr lang="en-US" altLang="zh-CN">
                <a:solidFill>
                  <a:schemeClr val="tx1"/>
                </a:solidFill>
                <a:ea typeface="楷体_GB2312" panose="02010609030101010101" pitchFamily="49" charset="-122"/>
              </a:rPr>
              <a:t>      if (cn + n - i &gt; bestn)      {// </a:t>
            </a:r>
            <a:r>
              <a:rPr lang="zh-CN" altLang="en-US">
                <a:solidFill>
                  <a:schemeClr val="tx1"/>
                </a:solidFill>
                <a:ea typeface="楷体_GB2312" panose="02010609030101010101" pitchFamily="49" charset="-122"/>
              </a:rPr>
              <a:t>进入右子树</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x[i] = 0;</a:t>
            </a:r>
          </a:p>
          <a:p>
            <a:pPr algn="l" eaLnBrk="1" hangingPunct="1"/>
            <a:r>
              <a:rPr lang="en-US" altLang="zh-CN">
                <a:solidFill>
                  <a:schemeClr val="tx1"/>
                </a:solidFill>
                <a:ea typeface="楷体_GB2312" panose="02010609030101010101" pitchFamily="49" charset="-122"/>
              </a:rPr>
              <a:t>         backtrack(i + 1);      }   }}</a:t>
            </a:r>
            <a:endParaRPr lang="zh-CN" altLang="en-US">
              <a:solidFill>
                <a:schemeClr val="tx1"/>
              </a:solidFill>
              <a:ea typeface="楷体_GB2312" panose="02010609030101010101" pitchFamily="49" charset="-122"/>
            </a:endParaRPr>
          </a:p>
        </p:txBody>
      </p:sp>
      <p:sp>
        <p:nvSpPr>
          <p:cNvPr id="498693" name="AutoShape 5">
            <a:extLst>
              <a:ext uri="{FF2B5EF4-FFF2-40B4-BE49-F238E27FC236}">
                <a16:creationId xmlns:a16="http://schemas.microsoft.com/office/drawing/2014/main" id="{3BEE8E1E-1CB1-4EC9-80CF-9EE3DC7C8781}"/>
              </a:ext>
            </a:extLst>
          </p:cNvPr>
          <p:cNvSpPr>
            <a:spLocks noChangeArrowheads="1"/>
          </p:cNvSpPr>
          <p:nvPr/>
        </p:nvSpPr>
        <p:spPr bwMode="auto">
          <a:xfrm>
            <a:off x="1187450" y="3500438"/>
            <a:ext cx="6943725" cy="1346200"/>
          </a:xfrm>
          <a:prstGeom prst="roundRect">
            <a:avLst>
              <a:gd name="adj" fmla="val 16667"/>
            </a:avLst>
          </a:prstGeom>
          <a:solidFill>
            <a:schemeClr val="bg1"/>
          </a:solidFill>
          <a:ln w="38100">
            <a:solidFill>
              <a:srgbClr val="063DE8"/>
            </a:solidFill>
            <a:round/>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a:r>
              <a:rPr lang="zh-CN" altLang="en-US" sz="2400" b="1">
                <a:solidFill>
                  <a:schemeClr val="tx1"/>
                </a:solidFill>
                <a:ea typeface="黑体" panose="02010609060101010101" pitchFamily="49" charset="-122"/>
              </a:rPr>
              <a:t>复杂度分析</a:t>
            </a:r>
          </a:p>
          <a:p>
            <a:pPr algn="l"/>
            <a:r>
              <a:rPr lang="zh-CN" altLang="en-US" sz="2400">
                <a:solidFill>
                  <a:schemeClr val="tx1"/>
                </a:solidFill>
                <a:ea typeface="楷体_GB2312" panose="02010609030101010101" pitchFamily="49" charset="-122"/>
                <a:sym typeface="Wingdings" panose="05000000000000000000" pitchFamily="2" charset="2"/>
              </a:rPr>
              <a:t>最大团问题的回溯算法</a:t>
            </a:r>
            <a:r>
              <a:rPr lang="en-US" altLang="zh-CN" sz="2400" b="1">
                <a:solidFill>
                  <a:schemeClr val="tx1"/>
                </a:solidFill>
                <a:ea typeface="楷体_GB2312" panose="02010609030101010101" pitchFamily="49" charset="-122"/>
                <a:sym typeface="Wingdings" panose="05000000000000000000" pitchFamily="2" charset="2"/>
              </a:rPr>
              <a:t>backtrack</a:t>
            </a:r>
            <a:r>
              <a:rPr lang="zh-CN" altLang="en-US" sz="2400">
                <a:solidFill>
                  <a:schemeClr val="tx1"/>
                </a:solidFill>
                <a:ea typeface="楷体_GB2312" panose="02010609030101010101" pitchFamily="49" charset="-122"/>
                <a:sym typeface="Wingdings" panose="05000000000000000000" pitchFamily="2" charset="2"/>
              </a:rPr>
              <a:t>所需的计算时间显然为</a:t>
            </a:r>
            <a:r>
              <a:rPr lang="en-US" altLang="zh-CN" sz="2400">
                <a:solidFill>
                  <a:schemeClr val="tx1"/>
                </a:solidFill>
                <a:ea typeface="楷体_GB2312" panose="02010609030101010101" pitchFamily="49" charset="-122"/>
                <a:sym typeface="Wingdings" panose="05000000000000000000" pitchFamily="2" charset="2"/>
              </a:rPr>
              <a:t>O(n2</a:t>
            </a:r>
            <a:r>
              <a:rPr lang="en-US" altLang="zh-CN" sz="2400" baseline="30000">
                <a:solidFill>
                  <a:schemeClr val="tx1"/>
                </a:solidFill>
                <a:ea typeface="楷体_GB2312" panose="02010609030101010101" pitchFamily="49" charset="-122"/>
                <a:sym typeface="Wingdings" panose="05000000000000000000" pitchFamily="2" charset="2"/>
              </a:rPr>
              <a:t>n</a:t>
            </a:r>
            <a:r>
              <a:rPr lang="en-US" altLang="zh-CN" sz="2400">
                <a:solidFill>
                  <a:schemeClr val="tx1"/>
                </a:solidFill>
                <a:ea typeface="楷体_GB2312" panose="02010609030101010101" pitchFamily="49" charset="-122"/>
                <a:sym typeface="Wingdings" panose="05000000000000000000" pitchFamily="2" charset="2"/>
              </a:rPr>
              <a:t>)</a:t>
            </a:r>
            <a:r>
              <a:rPr lang="zh-CN" altLang="en-US" sz="2400">
                <a:solidFill>
                  <a:schemeClr val="tx1"/>
                </a:solidFill>
                <a:ea typeface="楷体_GB2312" panose="02010609030101010101" pitchFamily="49" charset="-122"/>
                <a:sym typeface="Wingdings" panose="05000000000000000000" pitchFamily="2" charset="2"/>
              </a:rPr>
              <a:t>。</a:t>
            </a:r>
          </a:p>
        </p:txBody>
      </p:sp>
      <p:grpSp>
        <p:nvGrpSpPr>
          <p:cNvPr id="250887" name="Group 6">
            <a:extLst>
              <a:ext uri="{FF2B5EF4-FFF2-40B4-BE49-F238E27FC236}">
                <a16:creationId xmlns:a16="http://schemas.microsoft.com/office/drawing/2014/main" id="{FE308EBD-35CE-4849-B08C-499F97EE5687}"/>
              </a:ext>
            </a:extLst>
          </p:cNvPr>
          <p:cNvGrpSpPr>
            <a:grpSpLocks/>
          </p:cNvGrpSpPr>
          <p:nvPr/>
        </p:nvGrpSpPr>
        <p:grpSpPr bwMode="auto">
          <a:xfrm>
            <a:off x="5599113" y="1938338"/>
            <a:ext cx="2338387" cy="1258887"/>
            <a:chOff x="1258" y="3306"/>
            <a:chExt cx="1311" cy="705"/>
          </a:xfrm>
        </p:grpSpPr>
        <p:sp>
          <p:nvSpPr>
            <p:cNvPr id="250888" name="Oval 7">
              <a:extLst>
                <a:ext uri="{FF2B5EF4-FFF2-40B4-BE49-F238E27FC236}">
                  <a16:creationId xmlns:a16="http://schemas.microsoft.com/office/drawing/2014/main" id="{2BC3CDD3-BB58-4DA3-841D-9D359A12CB30}"/>
                </a:ext>
              </a:extLst>
            </p:cNvPr>
            <p:cNvSpPr>
              <a:spLocks noChangeArrowheads="1"/>
            </p:cNvSpPr>
            <p:nvPr/>
          </p:nvSpPr>
          <p:spPr bwMode="auto">
            <a:xfrm>
              <a:off x="1270" y="3306"/>
              <a:ext cx="178" cy="204"/>
            </a:xfrm>
            <a:prstGeom prst="ellipse">
              <a:avLst/>
            </a:prstGeom>
            <a:solidFill>
              <a:srgbClr val="99CC00"/>
            </a:solidFill>
            <a:ln w="12700" algn="ctr">
              <a:solidFill>
                <a:schemeClr val="tx1"/>
              </a:solidFill>
              <a:round/>
              <a:headEnd/>
              <a:tailEnd/>
            </a:ln>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en-US" altLang="zh-CN" sz="1200" b="1">
                  <a:solidFill>
                    <a:schemeClr val="tx1"/>
                  </a:solidFill>
                  <a:ea typeface="楷体_GB2312" panose="02010609030101010101" pitchFamily="49" charset="-122"/>
                </a:rPr>
                <a:t>1</a:t>
              </a:r>
            </a:p>
          </p:txBody>
        </p:sp>
        <p:sp>
          <p:nvSpPr>
            <p:cNvPr id="250889" name="Oval 8">
              <a:extLst>
                <a:ext uri="{FF2B5EF4-FFF2-40B4-BE49-F238E27FC236}">
                  <a16:creationId xmlns:a16="http://schemas.microsoft.com/office/drawing/2014/main" id="{F00AF7A8-679E-431C-892B-F59329D9A104}"/>
                </a:ext>
              </a:extLst>
            </p:cNvPr>
            <p:cNvSpPr>
              <a:spLocks noChangeArrowheads="1"/>
            </p:cNvSpPr>
            <p:nvPr/>
          </p:nvSpPr>
          <p:spPr bwMode="auto">
            <a:xfrm>
              <a:off x="1882" y="3307"/>
              <a:ext cx="199" cy="204"/>
            </a:xfrm>
            <a:prstGeom prst="ellipse">
              <a:avLst/>
            </a:prstGeom>
            <a:solidFill>
              <a:srgbClr val="99CC00"/>
            </a:solidFill>
            <a:ln w="12700" algn="ctr">
              <a:solidFill>
                <a:schemeClr val="tx1"/>
              </a:solidFill>
              <a:round/>
              <a:headEnd/>
              <a:tailEnd/>
            </a:ln>
          </p:spPr>
          <p:txBody>
            <a:bodyPr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en-US" altLang="zh-CN" sz="1200" b="1">
                  <a:solidFill>
                    <a:schemeClr val="tx1"/>
                  </a:solidFill>
                  <a:ea typeface="楷体_GB2312" panose="02010609030101010101" pitchFamily="49" charset="-122"/>
                </a:rPr>
                <a:t>2</a:t>
              </a:r>
            </a:p>
          </p:txBody>
        </p:sp>
        <p:sp>
          <p:nvSpPr>
            <p:cNvPr id="250890" name="Oval 9">
              <a:extLst>
                <a:ext uri="{FF2B5EF4-FFF2-40B4-BE49-F238E27FC236}">
                  <a16:creationId xmlns:a16="http://schemas.microsoft.com/office/drawing/2014/main" id="{2BCEA764-9502-4CF5-98E6-481D931D4E3B}"/>
                </a:ext>
              </a:extLst>
            </p:cNvPr>
            <p:cNvSpPr>
              <a:spLocks noChangeArrowheads="1"/>
            </p:cNvSpPr>
            <p:nvPr/>
          </p:nvSpPr>
          <p:spPr bwMode="auto">
            <a:xfrm>
              <a:off x="1258" y="3807"/>
              <a:ext cx="177" cy="204"/>
            </a:xfrm>
            <a:prstGeom prst="ellipse">
              <a:avLst/>
            </a:prstGeom>
            <a:solidFill>
              <a:srgbClr val="FFCC00"/>
            </a:solidFill>
            <a:ln w="12700" algn="ctr">
              <a:solidFill>
                <a:schemeClr val="tx1"/>
              </a:solidFill>
              <a:round/>
              <a:headEnd/>
              <a:tailEnd/>
            </a:ln>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en-US" altLang="zh-CN" sz="1200" b="1">
                  <a:solidFill>
                    <a:schemeClr val="tx1"/>
                  </a:solidFill>
                  <a:ea typeface="楷体_GB2312" panose="02010609030101010101" pitchFamily="49" charset="-122"/>
                </a:rPr>
                <a:t>4</a:t>
              </a:r>
            </a:p>
          </p:txBody>
        </p:sp>
        <p:sp>
          <p:nvSpPr>
            <p:cNvPr id="250891" name="Oval 10">
              <a:extLst>
                <a:ext uri="{FF2B5EF4-FFF2-40B4-BE49-F238E27FC236}">
                  <a16:creationId xmlns:a16="http://schemas.microsoft.com/office/drawing/2014/main" id="{0ACA36C1-0DA6-4512-92F8-E5740DD73A6A}"/>
                </a:ext>
              </a:extLst>
            </p:cNvPr>
            <p:cNvSpPr>
              <a:spLocks noChangeArrowheads="1"/>
            </p:cNvSpPr>
            <p:nvPr/>
          </p:nvSpPr>
          <p:spPr bwMode="auto">
            <a:xfrm>
              <a:off x="1892" y="3807"/>
              <a:ext cx="178" cy="204"/>
            </a:xfrm>
            <a:prstGeom prst="ellipse">
              <a:avLst/>
            </a:prstGeom>
            <a:solidFill>
              <a:srgbClr val="99CC00"/>
            </a:solidFill>
            <a:ln w="12700" algn="ctr">
              <a:solidFill>
                <a:schemeClr val="tx1"/>
              </a:solidFill>
              <a:round/>
              <a:headEnd/>
              <a:tailEnd/>
            </a:ln>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en-US" altLang="zh-CN" sz="1200" b="1">
                  <a:solidFill>
                    <a:schemeClr val="tx1"/>
                  </a:solidFill>
                  <a:ea typeface="楷体_GB2312" panose="02010609030101010101" pitchFamily="49" charset="-122"/>
                </a:rPr>
                <a:t>5</a:t>
              </a:r>
            </a:p>
          </p:txBody>
        </p:sp>
        <p:sp>
          <p:nvSpPr>
            <p:cNvPr id="250892" name="Oval 11">
              <a:extLst>
                <a:ext uri="{FF2B5EF4-FFF2-40B4-BE49-F238E27FC236}">
                  <a16:creationId xmlns:a16="http://schemas.microsoft.com/office/drawing/2014/main" id="{38861DAE-BA3C-423C-88E1-9E25046D62DA}"/>
                </a:ext>
              </a:extLst>
            </p:cNvPr>
            <p:cNvSpPr>
              <a:spLocks noChangeArrowheads="1"/>
            </p:cNvSpPr>
            <p:nvPr/>
          </p:nvSpPr>
          <p:spPr bwMode="auto">
            <a:xfrm>
              <a:off x="2392" y="3534"/>
              <a:ext cx="177" cy="204"/>
            </a:xfrm>
            <a:prstGeom prst="ellipse">
              <a:avLst/>
            </a:prstGeom>
            <a:solidFill>
              <a:srgbClr val="FFCC00"/>
            </a:solidFill>
            <a:ln w="12700" algn="ctr">
              <a:solidFill>
                <a:schemeClr val="tx1"/>
              </a:solidFill>
              <a:round/>
              <a:headEnd/>
              <a:tailEnd/>
            </a:ln>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en-US" altLang="zh-CN" sz="1200" b="1">
                  <a:solidFill>
                    <a:schemeClr val="tx1"/>
                  </a:solidFill>
                  <a:ea typeface="楷体_GB2312" panose="02010609030101010101" pitchFamily="49" charset="-122"/>
                </a:rPr>
                <a:t>3</a:t>
              </a:r>
            </a:p>
          </p:txBody>
        </p:sp>
        <p:cxnSp>
          <p:nvCxnSpPr>
            <p:cNvPr id="250893" name="AutoShape 12">
              <a:extLst>
                <a:ext uri="{FF2B5EF4-FFF2-40B4-BE49-F238E27FC236}">
                  <a16:creationId xmlns:a16="http://schemas.microsoft.com/office/drawing/2014/main" id="{E9F5A7C5-231F-4E11-862F-2F917CAE45A3}"/>
                </a:ext>
              </a:extLst>
            </p:cNvPr>
            <p:cNvCxnSpPr>
              <a:cxnSpLocks noChangeShapeType="1"/>
              <a:stCxn id="250888" idx="6"/>
              <a:endCxn id="250889" idx="2"/>
            </p:cNvCxnSpPr>
            <p:nvPr/>
          </p:nvCxnSpPr>
          <p:spPr bwMode="auto">
            <a:xfrm>
              <a:off x="1459" y="3409"/>
              <a:ext cx="423" cy="1"/>
            </a:xfrm>
            <a:prstGeom prst="straightConnector1">
              <a:avLst/>
            </a:prstGeom>
            <a:noFill/>
            <a:ln w="50800">
              <a:solidFill>
                <a:srgbClr val="FF6600"/>
              </a:solidFill>
              <a:round/>
              <a:headEnd/>
              <a:tailEnd/>
            </a:ln>
            <a:extLst>
              <a:ext uri="{909E8E84-426E-40DD-AFC4-6F175D3DCCD1}">
                <a14:hiddenFill xmlns:a14="http://schemas.microsoft.com/office/drawing/2010/main">
                  <a:noFill/>
                </a14:hiddenFill>
              </a:ext>
            </a:extLst>
          </p:spPr>
        </p:cxnSp>
        <p:cxnSp>
          <p:nvCxnSpPr>
            <p:cNvPr id="250894" name="AutoShape 13">
              <a:extLst>
                <a:ext uri="{FF2B5EF4-FFF2-40B4-BE49-F238E27FC236}">
                  <a16:creationId xmlns:a16="http://schemas.microsoft.com/office/drawing/2014/main" id="{50BB005C-3D7E-4E7B-8AE9-BC725FF269B5}"/>
                </a:ext>
              </a:extLst>
            </p:cNvPr>
            <p:cNvCxnSpPr>
              <a:cxnSpLocks noChangeShapeType="1"/>
              <a:stCxn id="250888" idx="4"/>
              <a:endCxn id="250890" idx="0"/>
            </p:cNvCxnSpPr>
            <p:nvPr/>
          </p:nvCxnSpPr>
          <p:spPr bwMode="auto">
            <a:xfrm flipH="1">
              <a:off x="1347" y="3523"/>
              <a:ext cx="13" cy="271"/>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250895" name="AutoShape 14">
              <a:extLst>
                <a:ext uri="{FF2B5EF4-FFF2-40B4-BE49-F238E27FC236}">
                  <a16:creationId xmlns:a16="http://schemas.microsoft.com/office/drawing/2014/main" id="{1F4F608C-A7E3-4591-8C91-58C1254189CA}"/>
                </a:ext>
              </a:extLst>
            </p:cNvPr>
            <p:cNvCxnSpPr>
              <a:cxnSpLocks noChangeShapeType="1"/>
              <a:stCxn id="250890" idx="6"/>
              <a:endCxn id="250891" idx="2"/>
            </p:cNvCxnSpPr>
            <p:nvPr/>
          </p:nvCxnSpPr>
          <p:spPr bwMode="auto">
            <a:xfrm>
              <a:off x="1446" y="3909"/>
              <a:ext cx="436" cy="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250896" name="AutoShape 15">
              <a:extLst>
                <a:ext uri="{FF2B5EF4-FFF2-40B4-BE49-F238E27FC236}">
                  <a16:creationId xmlns:a16="http://schemas.microsoft.com/office/drawing/2014/main" id="{207086C7-A699-458A-8E65-F7F43D1FB9CA}"/>
                </a:ext>
              </a:extLst>
            </p:cNvPr>
            <p:cNvCxnSpPr>
              <a:cxnSpLocks noChangeShapeType="1"/>
              <a:stCxn id="250891" idx="0"/>
              <a:endCxn id="250889" idx="4"/>
            </p:cNvCxnSpPr>
            <p:nvPr/>
          </p:nvCxnSpPr>
          <p:spPr bwMode="auto">
            <a:xfrm flipV="1">
              <a:off x="1982" y="3524"/>
              <a:ext cx="0" cy="270"/>
            </a:xfrm>
            <a:prstGeom prst="straightConnector1">
              <a:avLst/>
            </a:prstGeom>
            <a:noFill/>
            <a:ln w="50800">
              <a:solidFill>
                <a:srgbClr val="FF6600"/>
              </a:solidFill>
              <a:round/>
              <a:headEnd/>
              <a:tailEnd/>
            </a:ln>
            <a:extLst>
              <a:ext uri="{909E8E84-426E-40DD-AFC4-6F175D3DCCD1}">
                <a14:hiddenFill xmlns:a14="http://schemas.microsoft.com/office/drawing/2010/main">
                  <a:noFill/>
                </a14:hiddenFill>
              </a:ext>
            </a:extLst>
          </p:spPr>
        </p:cxnSp>
        <p:cxnSp>
          <p:nvCxnSpPr>
            <p:cNvPr id="250897" name="AutoShape 16">
              <a:extLst>
                <a:ext uri="{FF2B5EF4-FFF2-40B4-BE49-F238E27FC236}">
                  <a16:creationId xmlns:a16="http://schemas.microsoft.com/office/drawing/2014/main" id="{65EDA52B-A1B0-4263-AAD9-BDCE76D6CABF}"/>
                </a:ext>
              </a:extLst>
            </p:cNvPr>
            <p:cNvCxnSpPr>
              <a:cxnSpLocks noChangeShapeType="1"/>
              <a:stCxn id="250888" idx="5"/>
              <a:endCxn id="250891" idx="1"/>
            </p:cNvCxnSpPr>
            <p:nvPr/>
          </p:nvCxnSpPr>
          <p:spPr bwMode="auto">
            <a:xfrm>
              <a:off x="1430" y="3489"/>
              <a:ext cx="481" cy="339"/>
            </a:xfrm>
            <a:prstGeom prst="straightConnector1">
              <a:avLst/>
            </a:prstGeom>
            <a:noFill/>
            <a:ln w="50800">
              <a:solidFill>
                <a:srgbClr val="FF6600"/>
              </a:solidFill>
              <a:round/>
              <a:headEnd/>
              <a:tailEnd/>
            </a:ln>
            <a:extLst>
              <a:ext uri="{909E8E84-426E-40DD-AFC4-6F175D3DCCD1}">
                <a14:hiddenFill xmlns:a14="http://schemas.microsoft.com/office/drawing/2010/main">
                  <a:noFill/>
                </a14:hiddenFill>
              </a:ext>
            </a:extLst>
          </p:spPr>
        </p:cxnSp>
        <p:cxnSp>
          <p:nvCxnSpPr>
            <p:cNvPr id="250898" name="AutoShape 17">
              <a:extLst>
                <a:ext uri="{FF2B5EF4-FFF2-40B4-BE49-F238E27FC236}">
                  <a16:creationId xmlns:a16="http://schemas.microsoft.com/office/drawing/2014/main" id="{969C37BD-E041-4F8A-9F77-8FC5B46FBC56}"/>
                </a:ext>
              </a:extLst>
            </p:cNvPr>
            <p:cNvCxnSpPr>
              <a:cxnSpLocks noChangeShapeType="1"/>
              <a:stCxn id="250892" idx="1"/>
              <a:endCxn id="250889" idx="6"/>
            </p:cNvCxnSpPr>
            <p:nvPr/>
          </p:nvCxnSpPr>
          <p:spPr bwMode="auto">
            <a:xfrm flipH="1" flipV="1">
              <a:off x="2081" y="3410"/>
              <a:ext cx="329" cy="146"/>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250899" name="AutoShape 18">
              <a:extLst>
                <a:ext uri="{FF2B5EF4-FFF2-40B4-BE49-F238E27FC236}">
                  <a16:creationId xmlns:a16="http://schemas.microsoft.com/office/drawing/2014/main" id="{62A5E136-C753-444C-9682-744C1EF34BA0}"/>
                </a:ext>
              </a:extLst>
            </p:cNvPr>
            <p:cNvCxnSpPr>
              <a:cxnSpLocks noChangeShapeType="1"/>
              <a:stCxn id="250891" idx="6"/>
              <a:endCxn id="250892" idx="3"/>
            </p:cNvCxnSpPr>
            <p:nvPr/>
          </p:nvCxnSpPr>
          <p:spPr bwMode="auto">
            <a:xfrm flipV="1">
              <a:off x="2081" y="3717"/>
              <a:ext cx="329" cy="192"/>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8693"/>
                                        </p:tgtEl>
                                        <p:attrNameLst>
                                          <p:attrName>style.visibility</p:attrName>
                                        </p:attrNameLst>
                                      </p:cBhvr>
                                      <p:to>
                                        <p:strVal val="visible"/>
                                      </p:to>
                                    </p:set>
                                    <p:animEffect transition="in" filter="blinds(horizontal)">
                                      <p:cBhvr>
                                        <p:cTn id="7" dur="500"/>
                                        <p:tgtEl>
                                          <p:spTgt spid="498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3" grpId="0" animBg="1"/>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13D1C248-71A4-41E1-8229-323D0393FB21}"/>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2E13A7E2-D36C-4EA7-AFF0-F6DB97E19A81}" type="slidenum">
              <a:rPr lang="zh-CN" altLang="en-US">
                <a:solidFill>
                  <a:schemeClr val="tx1"/>
                </a:solidFill>
                <a:latin typeface="Times New Roman" panose="02020603050405020304" pitchFamily="18" charset="0"/>
                <a:ea typeface="宋体" panose="02010600030101010101" pitchFamily="2" charset="-122"/>
              </a:rPr>
              <a:pPr eaLnBrk="1" hangingPunct="1"/>
              <a:t>203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499714" name="Rectangle 2">
            <a:extLst>
              <a:ext uri="{FF2B5EF4-FFF2-40B4-BE49-F238E27FC236}">
                <a16:creationId xmlns:a16="http://schemas.microsoft.com/office/drawing/2014/main" id="{1823EC74-2D69-49BD-BE97-4FC20DEBEEA4}"/>
              </a:ext>
            </a:extLst>
          </p:cNvPr>
          <p:cNvSpPr>
            <a:spLocks noGrp="1" noChangeArrowheads="1"/>
          </p:cNvSpPr>
          <p:nvPr>
            <p:ph type="title"/>
          </p:nvPr>
        </p:nvSpPr>
        <p:spPr>
          <a:xfrm>
            <a:off x="685800" y="152400"/>
            <a:ext cx="7772400" cy="1143000"/>
          </a:xfrm>
        </p:spPr>
        <p:txBody>
          <a:bodyPr/>
          <a:lstStyle/>
          <a:p>
            <a:pPr eaLnBrk="1" hangingPunct="1">
              <a:defRPr/>
            </a:pPr>
            <a:r>
              <a:rPr lang="en-US" altLang="zh-CN">
                <a:effectLst>
                  <a:outerShdw blurRad="38100" dist="38100" dir="2700000" algn="tl">
                    <a:srgbClr val="C0C0C0"/>
                  </a:outerShdw>
                </a:effectLst>
                <a:ea typeface="黑体" pitchFamily="2" charset="-122"/>
              </a:rPr>
              <a:t>进一步改进算法的建议</a:t>
            </a:r>
            <a:endParaRPr lang="zh-CN" altLang="en-US">
              <a:effectLst>
                <a:outerShdw blurRad="38100" dist="38100" dir="2700000" algn="tl">
                  <a:srgbClr val="C0C0C0"/>
                </a:outerShdw>
              </a:effectLst>
              <a:ea typeface="黑体" pitchFamily="2" charset="-122"/>
            </a:endParaRPr>
          </a:p>
        </p:txBody>
      </p:sp>
      <p:sp>
        <p:nvSpPr>
          <p:cNvPr id="499715" name="Text Box 3">
            <a:extLst>
              <a:ext uri="{FF2B5EF4-FFF2-40B4-BE49-F238E27FC236}">
                <a16:creationId xmlns:a16="http://schemas.microsoft.com/office/drawing/2014/main" id="{1D4F924A-0388-4FB2-BF7D-02BD175206BB}"/>
              </a:ext>
            </a:extLst>
          </p:cNvPr>
          <p:cNvSpPr txBox="1">
            <a:spLocks noChangeArrowheads="1"/>
          </p:cNvSpPr>
          <p:nvPr/>
        </p:nvSpPr>
        <p:spPr bwMode="auto">
          <a:xfrm>
            <a:off x="228600" y="1447800"/>
            <a:ext cx="8280400" cy="4413250"/>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buFontTx/>
              <a:buChar char="•"/>
            </a:pPr>
            <a:r>
              <a:rPr lang="zh-CN" altLang="en-US" sz="2800">
                <a:solidFill>
                  <a:schemeClr val="tx1"/>
                </a:solidFill>
                <a:ea typeface="黑体" panose="02010609060101010101" pitchFamily="49" charset="-122"/>
              </a:rPr>
              <a:t>选择合适的搜索顺序</a:t>
            </a:r>
            <a:r>
              <a:rPr lang="zh-CN" altLang="en-US" sz="2800">
                <a:solidFill>
                  <a:schemeClr val="tx1"/>
                </a:solidFill>
                <a:ea typeface="楷体_GB2312" panose="02010609030101010101" pitchFamily="49" charset="-122"/>
              </a:rPr>
              <a:t>，可以使得上界函数更有效的发挥作用。例如在搜索之前可以将顶点按度从小到大排序。这在某种意义上相当于给回溯法加入了启发性。</a:t>
            </a:r>
          </a:p>
          <a:p>
            <a:pPr algn="l" eaLnBrk="1" hangingPunct="1">
              <a:buClr>
                <a:schemeClr val="accent2"/>
              </a:buClr>
              <a:buFontTx/>
              <a:buChar char="•"/>
            </a:pPr>
            <a:r>
              <a:rPr lang="zh-CN" altLang="en-US" sz="2800">
                <a:solidFill>
                  <a:schemeClr val="tx1"/>
                </a:solidFill>
                <a:ea typeface="楷体_GB2312" panose="02010609030101010101" pitchFamily="49" charset="-122"/>
              </a:rPr>
              <a:t>定义</a:t>
            </a:r>
            <a:r>
              <a:rPr lang="en-US" altLang="zh-CN" sz="2800">
                <a:solidFill>
                  <a:schemeClr val="tx1"/>
                </a:solidFill>
                <a:ea typeface="楷体_GB2312" panose="02010609030101010101" pitchFamily="49" charset="-122"/>
              </a:rPr>
              <a:t>Si={v</a:t>
            </a:r>
            <a:r>
              <a:rPr lang="en-US" altLang="zh-CN" sz="2800" baseline="-25000">
                <a:solidFill>
                  <a:schemeClr val="tx1"/>
                </a:solidFill>
                <a:ea typeface="楷体_GB2312" panose="02010609030101010101" pitchFamily="49" charset="-122"/>
              </a:rPr>
              <a:t>i</a:t>
            </a:r>
            <a:r>
              <a:rPr lang="en-US" altLang="zh-CN" sz="2800">
                <a:solidFill>
                  <a:schemeClr val="tx1"/>
                </a:solidFill>
                <a:ea typeface="楷体_GB2312" panose="02010609030101010101" pitchFamily="49" charset="-122"/>
              </a:rPr>
              <a:t>,v</a:t>
            </a:r>
            <a:r>
              <a:rPr lang="en-US" altLang="zh-CN" sz="2800" baseline="-25000">
                <a:solidFill>
                  <a:schemeClr val="tx1"/>
                </a:solidFill>
                <a:ea typeface="楷体_GB2312" panose="02010609030101010101" pitchFamily="49" charset="-122"/>
              </a:rPr>
              <a:t>i+1</a:t>
            </a:r>
            <a:r>
              <a:rPr lang="en-US" altLang="zh-CN" sz="2800">
                <a:solidFill>
                  <a:schemeClr val="tx1"/>
                </a:solidFill>
                <a:ea typeface="楷体_GB2312" panose="02010609030101010101" pitchFamily="49" charset="-122"/>
              </a:rPr>
              <a:t>,...,v</a:t>
            </a:r>
            <a:r>
              <a:rPr lang="en-US" altLang="zh-CN" sz="2800" baseline="-25000">
                <a:solidFill>
                  <a:schemeClr val="tx1"/>
                </a:solidFill>
                <a:ea typeface="楷体_GB2312" panose="02010609030101010101" pitchFamily="49" charset="-122"/>
              </a:rPr>
              <a:t>n</a:t>
            </a:r>
            <a:r>
              <a:rPr lang="en-US" altLang="zh-CN" sz="2800">
                <a:solidFill>
                  <a:schemeClr val="tx1"/>
                </a:solidFill>
                <a:ea typeface="楷体_GB2312" panose="02010609030101010101" pitchFamily="49" charset="-122"/>
              </a:rPr>
              <a:t>}</a:t>
            </a:r>
            <a:r>
              <a:rPr lang="zh-CN" altLang="en-US" sz="2800">
                <a:solidFill>
                  <a:schemeClr val="tx1"/>
                </a:solidFill>
                <a:ea typeface="楷体_GB2312" panose="02010609030101010101" pitchFamily="49" charset="-122"/>
              </a:rPr>
              <a:t>，依次求出</a:t>
            </a:r>
            <a:r>
              <a:rPr lang="en-US" altLang="zh-CN" sz="2800">
                <a:solidFill>
                  <a:schemeClr val="tx1"/>
                </a:solidFill>
                <a:ea typeface="楷体_GB2312" panose="02010609030101010101" pitchFamily="49" charset="-122"/>
              </a:rPr>
              <a:t>S</a:t>
            </a:r>
            <a:r>
              <a:rPr lang="en-US" altLang="zh-CN" sz="2800" baseline="-25000">
                <a:solidFill>
                  <a:schemeClr val="tx1"/>
                </a:solidFill>
                <a:ea typeface="楷体_GB2312" panose="02010609030101010101" pitchFamily="49" charset="-122"/>
              </a:rPr>
              <a:t>n</a:t>
            </a:r>
            <a:r>
              <a:rPr lang="en-US" altLang="zh-CN" sz="2800">
                <a:solidFill>
                  <a:schemeClr val="tx1"/>
                </a:solidFill>
                <a:ea typeface="楷体_GB2312" panose="02010609030101010101" pitchFamily="49" charset="-122"/>
              </a:rPr>
              <a:t>,S</a:t>
            </a:r>
            <a:r>
              <a:rPr lang="en-US" altLang="zh-CN" sz="2800" baseline="-25000">
                <a:solidFill>
                  <a:schemeClr val="tx1"/>
                </a:solidFill>
                <a:ea typeface="楷体_GB2312" panose="02010609030101010101" pitchFamily="49" charset="-122"/>
              </a:rPr>
              <a:t>n-1</a:t>
            </a:r>
            <a:r>
              <a:rPr lang="en-US" altLang="zh-CN" sz="2800">
                <a:solidFill>
                  <a:schemeClr val="tx1"/>
                </a:solidFill>
                <a:ea typeface="楷体_GB2312" panose="02010609030101010101" pitchFamily="49" charset="-122"/>
              </a:rPr>
              <a:t>,...,S</a:t>
            </a:r>
            <a:r>
              <a:rPr lang="en-US" altLang="zh-CN" sz="2800" baseline="-25000">
                <a:solidFill>
                  <a:schemeClr val="tx1"/>
                </a:solidFill>
                <a:ea typeface="楷体_GB2312" panose="02010609030101010101" pitchFamily="49" charset="-122"/>
              </a:rPr>
              <a:t>1</a:t>
            </a:r>
            <a:r>
              <a:rPr lang="zh-CN" altLang="en-US" sz="2800">
                <a:solidFill>
                  <a:schemeClr val="tx1"/>
                </a:solidFill>
                <a:ea typeface="楷体_GB2312" panose="02010609030101010101" pitchFamily="49" charset="-122"/>
              </a:rPr>
              <a:t>的解。从而得到一个</a:t>
            </a:r>
            <a:r>
              <a:rPr lang="zh-CN" altLang="en-US" sz="2800">
                <a:solidFill>
                  <a:schemeClr val="tx1"/>
                </a:solidFill>
                <a:ea typeface="黑体" panose="02010609060101010101" pitchFamily="49" charset="-122"/>
              </a:rPr>
              <a:t>更精确的上界函数</a:t>
            </a:r>
            <a:r>
              <a:rPr lang="zh-CN" altLang="en-US" sz="2800">
                <a:solidFill>
                  <a:schemeClr val="tx1"/>
                </a:solidFill>
                <a:ea typeface="楷体_GB2312" panose="02010609030101010101" pitchFamily="49" charset="-122"/>
              </a:rPr>
              <a:t>，若</a:t>
            </a:r>
            <a:r>
              <a:rPr lang="en-US" altLang="zh-CN" sz="2800">
                <a:solidFill>
                  <a:schemeClr val="tx1"/>
                </a:solidFill>
                <a:ea typeface="楷体_GB2312" panose="02010609030101010101" pitchFamily="49" charset="-122"/>
              </a:rPr>
              <a:t>cn+S</a:t>
            </a:r>
            <a:r>
              <a:rPr lang="en-US" altLang="zh-CN" sz="2800" baseline="-25000">
                <a:solidFill>
                  <a:schemeClr val="tx1"/>
                </a:solidFill>
                <a:ea typeface="楷体_GB2312" panose="02010609030101010101" pitchFamily="49" charset="-122"/>
              </a:rPr>
              <a:t>i</a:t>
            </a:r>
            <a:r>
              <a:rPr lang="en-US" altLang="zh-CN" sz="2800">
                <a:solidFill>
                  <a:schemeClr val="tx1"/>
                </a:solidFill>
                <a:ea typeface="楷体_GB2312" panose="02010609030101010101" pitchFamily="49" charset="-122"/>
              </a:rPr>
              <a:t>&lt;=max</a:t>
            </a:r>
            <a:r>
              <a:rPr lang="zh-CN" altLang="en-US" sz="2800">
                <a:solidFill>
                  <a:schemeClr val="tx1"/>
                </a:solidFill>
                <a:ea typeface="楷体_GB2312" panose="02010609030101010101" pitchFamily="49" charset="-122"/>
              </a:rPr>
              <a:t>则剪枝。同时注意到：从</a:t>
            </a:r>
            <a:r>
              <a:rPr lang="en-US" altLang="zh-CN" sz="2800">
                <a:solidFill>
                  <a:schemeClr val="tx1"/>
                </a:solidFill>
                <a:ea typeface="楷体_GB2312" panose="02010609030101010101" pitchFamily="49" charset="-122"/>
              </a:rPr>
              <a:t>S</a:t>
            </a:r>
            <a:r>
              <a:rPr lang="en-US" altLang="zh-CN" sz="2800" baseline="-25000">
                <a:solidFill>
                  <a:schemeClr val="tx1"/>
                </a:solidFill>
                <a:ea typeface="楷体_GB2312" panose="02010609030101010101" pitchFamily="49" charset="-122"/>
              </a:rPr>
              <a:t>i+1</a:t>
            </a:r>
            <a:r>
              <a:rPr lang="zh-CN" altLang="en-US" sz="2800">
                <a:solidFill>
                  <a:schemeClr val="tx1"/>
                </a:solidFill>
                <a:ea typeface="楷体_GB2312" panose="02010609030101010101" pitchFamily="49" charset="-122"/>
              </a:rPr>
              <a:t>到</a:t>
            </a:r>
            <a:r>
              <a:rPr lang="en-US" altLang="zh-CN" sz="2800">
                <a:solidFill>
                  <a:schemeClr val="tx1"/>
                </a:solidFill>
                <a:ea typeface="楷体_GB2312" panose="02010609030101010101" pitchFamily="49" charset="-122"/>
              </a:rPr>
              <a:t>S</a:t>
            </a:r>
            <a:r>
              <a:rPr lang="en-US" altLang="zh-CN" sz="2800" baseline="-25000">
                <a:solidFill>
                  <a:schemeClr val="tx1"/>
                </a:solidFill>
                <a:ea typeface="楷体_GB2312" panose="02010609030101010101" pitchFamily="49" charset="-122"/>
              </a:rPr>
              <a:t>i</a:t>
            </a:r>
            <a:r>
              <a:rPr lang="zh-CN" altLang="en-US" sz="2800">
                <a:solidFill>
                  <a:schemeClr val="tx1"/>
                </a:solidFill>
                <a:ea typeface="楷体_GB2312" panose="02010609030101010101" pitchFamily="49" charset="-122"/>
              </a:rPr>
              <a:t>，如果找到一个更大的团，那么</a:t>
            </a:r>
            <a:r>
              <a:rPr lang="en-US" altLang="zh-CN" sz="2800">
                <a:solidFill>
                  <a:schemeClr val="tx1"/>
                </a:solidFill>
                <a:ea typeface="楷体_GB2312" panose="02010609030101010101" pitchFamily="49" charset="-122"/>
              </a:rPr>
              <a:t>v</a:t>
            </a:r>
            <a:r>
              <a:rPr lang="en-US" altLang="zh-CN" sz="2800" baseline="-25000">
                <a:solidFill>
                  <a:schemeClr val="tx1"/>
                </a:solidFill>
                <a:ea typeface="楷体_GB2312" panose="02010609030101010101" pitchFamily="49" charset="-122"/>
              </a:rPr>
              <a:t>i</a:t>
            </a:r>
            <a:r>
              <a:rPr lang="zh-CN" altLang="en-US" sz="2800">
                <a:solidFill>
                  <a:schemeClr val="tx1"/>
                </a:solidFill>
                <a:ea typeface="楷体_GB2312" panose="02010609030101010101" pitchFamily="49" charset="-122"/>
              </a:rPr>
              <a:t>必然属于找到的团，此时有</a:t>
            </a:r>
            <a:r>
              <a:rPr lang="en-US" altLang="zh-CN" sz="2800">
                <a:solidFill>
                  <a:schemeClr val="tx1"/>
                </a:solidFill>
                <a:ea typeface="楷体_GB2312" panose="02010609030101010101" pitchFamily="49" charset="-122"/>
              </a:rPr>
              <a:t>S</a:t>
            </a:r>
            <a:r>
              <a:rPr lang="en-US" altLang="zh-CN" sz="2800" baseline="-25000">
                <a:solidFill>
                  <a:schemeClr val="tx1"/>
                </a:solidFill>
                <a:ea typeface="楷体_GB2312" panose="02010609030101010101" pitchFamily="49" charset="-122"/>
              </a:rPr>
              <a:t>i</a:t>
            </a:r>
            <a:r>
              <a:rPr lang="en-US" altLang="zh-CN" sz="2800">
                <a:solidFill>
                  <a:schemeClr val="tx1"/>
                </a:solidFill>
                <a:ea typeface="楷体_GB2312" panose="02010609030101010101" pitchFamily="49" charset="-122"/>
              </a:rPr>
              <a:t>=S</a:t>
            </a:r>
            <a:r>
              <a:rPr lang="en-US" altLang="zh-CN" sz="2800" baseline="-25000">
                <a:solidFill>
                  <a:schemeClr val="tx1"/>
                </a:solidFill>
                <a:ea typeface="楷体_GB2312" panose="02010609030101010101" pitchFamily="49" charset="-122"/>
              </a:rPr>
              <a:t>i+1</a:t>
            </a:r>
            <a:r>
              <a:rPr lang="en-US" altLang="zh-CN" sz="2800">
                <a:solidFill>
                  <a:schemeClr val="tx1"/>
                </a:solidFill>
                <a:ea typeface="楷体_GB2312" panose="02010609030101010101" pitchFamily="49" charset="-122"/>
              </a:rPr>
              <a:t>+1</a:t>
            </a:r>
            <a:r>
              <a:rPr lang="zh-CN" altLang="en-US" sz="2800">
                <a:solidFill>
                  <a:schemeClr val="tx1"/>
                </a:solidFill>
                <a:ea typeface="楷体_GB2312" panose="02010609030101010101" pitchFamily="49" charset="-122"/>
              </a:rPr>
              <a:t>，否则</a:t>
            </a:r>
            <a:r>
              <a:rPr lang="en-US" altLang="zh-CN" sz="2800">
                <a:solidFill>
                  <a:schemeClr val="tx1"/>
                </a:solidFill>
                <a:ea typeface="楷体_GB2312" panose="02010609030101010101" pitchFamily="49" charset="-122"/>
              </a:rPr>
              <a:t>S</a:t>
            </a:r>
            <a:r>
              <a:rPr lang="en-US" altLang="zh-CN" sz="2800" baseline="-25000">
                <a:solidFill>
                  <a:schemeClr val="tx1"/>
                </a:solidFill>
                <a:ea typeface="楷体_GB2312" panose="02010609030101010101" pitchFamily="49" charset="-122"/>
              </a:rPr>
              <a:t>i</a:t>
            </a:r>
            <a:r>
              <a:rPr lang="en-US" altLang="zh-CN" sz="2800">
                <a:solidFill>
                  <a:schemeClr val="tx1"/>
                </a:solidFill>
                <a:ea typeface="楷体_GB2312" panose="02010609030101010101" pitchFamily="49" charset="-122"/>
              </a:rPr>
              <a:t>=S</a:t>
            </a:r>
            <a:r>
              <a:rPr lang="en-US" altLang="zh-CN" sz="2800" baseline="-25000">
                <a:solidFill>
                  <a:schemeClr val="tx1"/>
                </a:solidFill>
                <a:ea typeface="楷体_GB2312" panose="02010609030101010101" pitchFamily="49" charset="-122"/>
              </a:rPr>
              <a:t>i+1</a:t>
            </a:r>
            <a:r>
              <a:rPr lang="zh-CN" altLang="en-US" sz="2800">
                <a:solidFill>
                  <a:schemeClr val="tx1"/>
                </a:solidFill>
                <a:ea typeface="楷体_GB2312" panose="02010609030101010101" pitchFamily="49" charset="-122"/>
              </a:rPr>
              <a:t>。</a:t>
            </a:r>
            <a:r>
              <a:rPr lang="zh-CN" altLang="en-US" sz="2800">
                <a:solidFill>
                  <a:schemeClr val="tx1"/>
                </a:solidFill>
                <a:latin typeface="黑体" panose="02010609060101010101" pitchFamily="49" charset="-122"/>
                <a:ea typeface="黑体" panose="02010609060101010101" pitchFamily="49" charset="-122"/>
              </a:rPr>
              <a:t>因此只要</a:t>
            </a:r>
            <a:r>
              <a:rPr lang="en-US" altLang="zh-CN" sz="2800">
                <a:solidFill>
                  <a:schemeClr val="tx1"/>
                </a:solidFill>
                <a:latin typeface="黑体" panose="02010609060101010101" pitchFamily="49" charset="-122"/>
                <a:ea typeface="黑体" panose="02010609060101010101" pitchFamily="49" charset="-122"/>
              </a:rPr>
              <a:t>max</a:t>
            </a:r>
            <a:r>
              <a:rPr lang="zh-CN" altLang="en-US" sz="2800">
                <a:solidFill>
                  <a:schemeClr val="tx1"/>
                </a:solidFill>
                <a:latin typeface="黑体" panose="02010609060101010101" pitchFamily="49" charset="-122"/>
                <a:ea typeface="黑体" panose="02010609060101010101" pitchFamily="49" charset="-122"/>
              </a:rPr>
              <a:t>的值被更新过，就可以确定已经找到最大值，不必再往下搜索了。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9715"/>
                                        </p:tgtEl>
                                        <p:attrNameLst>
                                          <p:attrName>style.visibility</p:attrName>
                                        </p:attrNameLst>
                                      </p:cBhvr>
                                      <p:to>
                                        <p:strVal val="visible"/>
                                      </p:to>
                                    </p:set>
                                    <p:animEffect transition="in" filter="blinds(horizontal)">
                                      <p:cBhvr>
                                        <p:cTn id="7" dur="500"/>
                                        <p:tgtEl>
                                          <p:spTgt spid="499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5" grpId="0" animBg="1" autoUpdateAnimBg="0"/>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044BCBE3-94D6-4FB5-A098-FE9D16F81434}"/>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BDFDED46-B4F6-44C6-B9A0-678CE49130C1}" type="slidenum">
              <a:rPr lang="zh-CN" altLang="en-US">
                <a:solidFill>
                  <a:schemeClr val="tx1"/>
                </a:solidFill>
                <a:latin typeface="Times New Roman" panose="02020603050405020304" pitchFamily="18" charset="0"/>
                <a:ea typeface="宋体" panose="02010600030101010101" pitchFamily="2" charset="-122"/>
              </a:rPr>
              <a:pPr eaLnBrk="1" hangingPunct="1"/>
              <a:t>204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00738" name="Rectangle 2">
            <a:extLst>
              <a:ext uri="{FF2B5EF4-FFF2-40B4-BE49-F238E27FC236}">
                <a16:creationId xmlns:a16="http://schemas.microsoft.com/office/drawing/2014/main" id="{C144E451-906A-4283-A9CE-D6A311B57457}"/>
              </a:ext>
            </a:extLst>
          </p:cNvPr>
          <p:cNvSpPr>
            <a:spLocks noGrp="1" noChangeArrowheads="1"/>
          </p:cNvSpPr>
          <p:nvPr>
            <p:ph type="title"/>
          </p:nvPr>
        </p:nvSpPr>
        <p:spPr>
          <a:xfrm>
            <a:off x="685800" y="0"/>
            <a:ext cx="7772400" cy="1143000"/>
          </a:xfrm>
        </p:spPr>
        <p:txBody>
          <a:bodyPr/>
          <a:lstStyle/>
          <a:p>
            <a:pPr eaLnBrk="1" hangingPunct="1">
              <a:defRPr/>
            </a:pPr>
            <a:r>
              <a:rPr lang="en-US" altLang="en-US">
                <a:effectLst>
                  <a:outerShdw blurRad="38100" dist="38100" dir="2700000" algn="tl">
                    <a:srgbClr val="C0C0C0"/>
                  </a:outerShdw>
                </a:effectLst>
                <a:ea typeface="黑体" pitchFamily="2" charset="-122"/>
              </a:rPr>
              <a:t>图的</a:t>
            </a:r>
            <a:r>
              <a:rPr lang="en-US" altLang="en-US">
                <a:effectLst>
                  <a:outerShdw blurRad="38100" dist="38100" dir="2700000" algn="tl">
                    <a:srgbClr val="C0C0C0"/>
                  </a:outerShdw>
                </a:effectLst>
                <a:latin typeface="Arial" charset="0"/>
                <a:ea typeface="黑体" pitchFamily="2" charset="-122"/>
              </a:rPr>
              <a:t>m</a:t>
            </a:r>
            <a:r>
              <a:rPr lang="en-US" altLang="en-US">
                <a:effectLst>
                  <a:outerShdw blurRad="38100" dist="38100" dir="2700000" algn="tl">
                    <a:srgbClr val="C0C0C0"/>
                  </a:outerShdw>
                </a:effectLst>
                <a:ea typeface="黑体" pitchFamily="2" charset="-122"/>
              </a:rPr>
              <a:t>着色问题</a:t>
            </a:r>
            <a:endParaRPr lang="zh-CN" altLang="en-US">
              <a:effectLst>
                <a:outerShdw blurRad="38100" dist="38100" dir="2700000" algn="tl">
                  <a:srgbClr val="C0C0C0"/>
                </a:outerShdw>
              </a:effectLst>
              <a:ea typeface="黑体" pitchFamily="2" charset="-122"/>
            </a:endParaRPr>
          </a:p>
        </p:txBody>
      </p:sp>
      <p:sp>
        <p:nvSpPr>
          <p:cNvPr id="67589" name="Text Box 3">
            <a:extLst>
              <a:ext uri="{FF2B5EF4-FFF2-40B4-BE49-F238E27FC236}">
                <a16:creationId xmlns:a16="http://schemas.microsoft.com/office/drawing/2014/main" id="{7BE1BD93-70CF-4EAF-BFAA-6341A84DF700}"/>
              </a:ext>
            </a:extLst>
          </p:cNvPr>
          <p:cNvSpPr txBox="1">
            <a:spLocks noChangeArrowheads="1"/>
          </p:cNvSpPr>
          <p:nvPr/>
        </p:nvSpPr>
        <p:spPr bwMode="auto">
          <a:xfrm>
            <a:off x="323850" y="765175"/>
            <a:ext cx="844550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800">
                <a:solidFill>
                  <a:schemeClr val="tx1"/>
                </a:solidFill>
                <a:latin typeface="黑体" panose="02010609060101010101" pitchFamily="49" charset="-122"/>
                <a:ea typeface="黑体" panose="02010609060101010101" pitchFamily="49" charset="-122"/>
              </a:rPr>
              <a:t>给定无向连通图</a:t>
            </a:r>
            <a:r>
              <a:rPr lang="en-US" altLang="zh-CN" sz="2800">
                <a:solidFill>
                  <a:schemeClr val="tx1"/>
                </a:solidFill>
                <a:latin typeface="黑体" panose="02010609060101010101" pitchFamily="49" charset="-122"/>
                <a:ea typeface="黑体" panose="02010609060101010101" pitchFamily="49" charset="-122"/>
              </a:rPr>
              <a:t>G</a:t>
            </a:r>
            <a:r>
              <a:rPr lang="zh-CN" altLang="en-US" sz="2800">
                <a:solidFill>
                  <a:schemeClr val="tx1"/>
                </a:solidFill>
                <a:latin typeface="黑体" panose="02010609060101010101" pitchFamily="49" charset="-122"/>
                <a:ea typeface="黑体" panose="02010609060101010101" pitchFamily="49" charset="-122"/>
              </a:rPr>
              <a:t>和</a:t>
            </a:r>
            <a:r>
              <a:rPr lang="en-US" altLang="zh-CN" sz="2800">
                <a:solidFill>
                  <a:schemeClr val="tx1"/>
                </a:solidFill>
                <a:latin typeface="黑体" panose="02010609060101010101" pitchFamily="49" charset="-122"/>
                <a:ea typeface="黑体" panose="02010609060101010101" pitchFamily="49" charset="-122"/>
              </a:rPr>
              <a:t>m</a:t>
            </a:r>
            <a:r>
              <a:rPr lang="zh-CN" altLang="en-US" sz="2800">
                <a:solidFill>
                  <a:schemeClr val="tx1"/>
                </a:solidFill>
                <a:latin typeface="黑体" panose="02010609060101010101" pitchFamily="49" charset="-122"/>
                <a:ea typeface="黑体" panose="02010609060101010101" pitchFamily="49" charset="-122"/>
              </a:rPr>
              <a:t>种不同的颜色。用这些颜色为图</a:t>
            </a:r>
            <a:r>
              <a:rPr lang="en-US" altLang="zh-CN" sz="2800">
                <a:solidFill>
                  <a:schemeClr val="tx1"/>
                </a:solidFill>
                <a:latin typeface="黑体" panose="02010609060101010101" pitchFamily="49" charset="-122"/>
                <a:ea typeface="黑体" panose="02010609060101010101" pitchFamily="49" charset="-122"/>
              </a:rPr>
              <a:t>G</a:t>
            </a:r>
            <a:r>
              <a:rPr lang="zh-CN" altLang="en-US" sz="2800">
                <a:solidFill>
                  <a:schemeClr val="tx1"/>
                </a:solidFill>
                <a:latin typeface="黑体" panose="02010609060101010101" pitchFamily="49" charset="-122"/>
                <a:ea typeface="黑体" panose="02010609060101010101" pitchFamily="49" charset="-122"/>
              </a:rPr>
              <a:t>的各顶点着色，每个顶点着一种颜色。是否有一种着色法使</a:t>
            </a:r>
            <a:r>
              <a:rPr lang="en-US" altLang="zh-CN" sz="2800">
                <a:solidFill>
                  <a:schemeClr val="tx1"/>
                </a:solidFill>
                <a:latin typeface="黑体" panose="02010609060101010101" pitchFamily="49" charset="-122"/>
                <a:ea typeface="黑体" panose="02010609060101010101" pitchFamily="49" charset="-122"/>
              </a:rPr>
              <a:t>G</a:t>
            </a:r>
            <a:r>
              <a:rPr lang="zh-CN" altLang="en-US" sz="2800">
                <a:solidFill>
                  <a:schemeClr val="tx1"/>
                </a:solidFill>
                <a:latin typeface="黑体" panose="02010609060101010101" pitchFamily="49" charset="-122"/>
                <a:ea typeface="黑体" panose="02010609060101010101" pitchFamily="49" charset="-122"/>
              </a:rPr>
              <a:t>中每条边的</a:t>
            </a:r>
            <a:r>
              <a:rPr lang="en-US" altLang="zh-CN" sz="2800">
                <a:solidFill>
                  <a:schemeClr val="tx1"/>
                </a:solidFill>
                <a:latin typeface="黑体" panose="02010609060101010101" pitchFamily="49" charset="-122"/>
                <a:ea typeface="黑体" panose="02010609060101010101" pitchFamily="49" charset="-122"/>
              </a:rPr>
              <a:t>2</a:t>
            </a:r>
            <a:r>
              <a:rPr lang="zh-CN" altLang="en-US" sz="2800">
                <a:solidFill>
                  <a:schemeClr val="tx1"/>
                </a:solidFill>
                <a:latin typeface="黑体" panose="02010609060101010101" pitchFamily="49" charset="-122"/>
                <a:ea typeface="黑体" panose="02010609060101010101" pitchFamily="49" charset="-122"/>
              </a:rPr>
              <a:t>个顶点着不同颜色。这个问题是图的</a:t>
            </a:r>
            <a:r>
              <a:rPr lang="en-US" altLang="zh-CN" sz="2800">
                <a:solidFill>
                  <a:schemeClr val="tx1"/>
                </a:solidFill>
                <a:latin typeface="黑体" panose="02010609060101010101" pitchFamily="49" charset="-122"/>
                <a:ea typeface="黑体" panose="02010609060101010101" pitchFamily="49" charset="-122"/>
              </a:rPr>
              <a:t>m</a:t>
            </a:r>
            <a:r>
              <a:rPr lang="zh-CN" altLang="en-US" sz="2800">
                <a:solidFill>
                  <a:schemeClr val="tx1"/>
                </a:solidFill>
                <a:latin typeface="黑体" panose="02010609060101010101" pitchFamily="49" charset="-122"/>
                <a:ea typeface="黑体" panose="02010609060101010101" pitchFamily="49" charset="-122"/>
              </a:rPr>
              <a:t>可着色判定问题。若一个图最少需要</a:t>
            </a:r>
            <a:r>
              <a:rPr lang="en-US" altLang="zh-CN" sz="2800">
                <a:solidFill>
                  <a:schemeClr val="tx1"/>
                </a:solidFill>
                <a:latin typeface="黑体" panose="02010609060101010101" pitchFamily="49" charset="-122"/>
                <a:ea typeface="黑体" panose="02010609060101010101" pitchFamily="49" charset="-122"/>
              </a:rPr>
              <a:t>m</a:t>
            </a:r>
            <a:r>
              <a:rPr lang="zh-CN" altLang="en-US" sz="2800">
                <a:solidFill>
                  <a:schemeClr val="tx1"/>
                </a:solidFill>
                <a:latin typeface="黑体" panose="02010609060101010101" pitchFamily="49" charset="-122"/>
                <a:ea typeface="黑体" panose="02010609060101010101" pitchFamily="49" charset="-122"/>
              </a:rPr>
              <a:t>种颜色才能使图中每条边连接的</a:t>
            </a:r>
            <a:r>
              <a:rPr lang="en-US" altLang="zh-CN" sz="2800">
                <a:solidFill>
                  <a:schemeClr val="tx1"/>
                </a:solidFill>
                <a:latin typeface="黑体" panose="02010609060101010101" pitchFamily="49" charset="-122"/>
                <a:ea typeface="黑体" panose="02010609060101010101" pitchFamily="49" charset="-122"/>
              </a:rPr>
              <a:t>2</a:t>
            </a:r>
            <a:r>
              <a:rPr lang="zh-CN" altLang="en-US" sz="2800">
                <a:solidFill>
                  <a:schemeClr val="tx1"/>
                </a:solidFill>
                <a:latin typeface="黑体" panose="02010609060101010101" pitchFamily="49" charset="-122"/>
                <a:ea typeface="黑体" panose="02010609060101010101" pitchFamily="49" charset="-122"/>
              </a:rPr>
              <a:t>个顶点着不同颜色，则称这个数</a:t>
            </a:r>
            <a:r>
              <a:rPr lang="en-US" altLang="zh-CN" sz="2800">
                <a:solidFill>
                  <a:schemeClr val="tx1"/>
                </a:solidFill>
                <a:latin typeface="黑体" panose="02010609060101010101" pitchFamily="49" charset="-122"/>
                <a:ea typeface="黑体" panose="02010609060101010101" pitchFamily="49" charset="-122"/>
              </a:rPr>
              <a:t>m</a:t>
            </a:r>
            <a:r>
              <a:rPr lang="zh-CN" altLang="en-US" sz="2800">
                <a:solidFill>
                  <a:schemeClr val="tx1"/>
                </a:solidFill>
                <a:latin typeface="黑体" panose="02010609060101010101" pitchFamily="49" charset="-122"/>
                <a:ea typeface="黑体" panose="02010609060101010101" pitchFamily="49" charset="-122"/>
              </a:rPr>
              <a:t>为该图的色数。求一个图的色数</a:t>
            </a:r>
            <a:r>
              <a:rPr lang="en-US" altLang="zh-CN" sz="2800">
                <a:solidFill>
                  <a:schemeClr val="tx1"/>
                </a:solidFill>
                <a:latin typeface="黑体" panose="02010609060101010101" pitchFamily="49" charset="-122"/>
                <a:ea typeface="黑体" panose="02010609060101010101" pitchFamily="49" charset="-122"/>
              </a:rPr>
              <a:t>m</a:t>
            </a:r>
            <a:r>
              <a:rPr lang="zh-CN" altLang="en-US" sz="2800">
                <a:solidFill>
                  <a:schemeClr val="tx1"/>
                </a:solidFill>
                <a:latin typeface="黑体" panose="02010609060101010101" pitchFamily="49" charset="-122"/>
                <a:ea typeface="黑体" panose="02010609060101010101" pitchFamily="49" charset="-122"/>
              </a:rPr>
              <a:t>的问题称为图的</a:t>
            </a:r>
            <a:r>
              <a:rPr lang="en-US" altLang="zh-CN" sz="2800">
                <a:solidFill>
                  <a:schemeClr val="tx1"/>
                </a:solidFill>
                <a:latin typeface="黑体" panose="02010609060101010101" pitchFamily="49" charset="-122"/>
                <a:ea typeface="黑体" panose="02010609060101010101" pitchFamily="49" charset="-122"/>
              </a:rPr>
              <a:t>m</a:t>
            </a:r>
            <a:r>
              <a:rPr lang="zh-CN" altLang="en-US" sz="2800">
                <a:solidFill>
                  <a:schemeClr val="tx1"/>
                </a:solidFill>
                <a:latin typeface="黑体" panose="02010609060101010101" pitchFamily="49" charset="-122"/>
                <a:ea typeface="黑体" panose="02010609060101010101" pitchFamily="49" charset="-122"/>
              </a:rPr>
              <a:t>可着色优化问题。</a:t>
            </a:r>
          </a:p>
        </p:txBody>
      </p:sp>
      <p:graphicFrame>
        <p:nvGraphicFramePr>
          <p:cNvPr id="67586" name="Object 4">
            <a:extLst>
              <a:ext uri="{FF2B5EF4-FFF2-40B4-BE49-F238E27FC236}">
                <a16:creationId xmlns:a16="http://schemas.microsoft.com/office/drawing/2014/main" id="{67DB624E-BB72-4F5E-AD63-51D6811A8528}"/>
              </a:ext>
            </a:extLst>
          </p:cNvPr>
          <p:cNvGraphicFramePr>
            <a:graphicFrameLocks noChangeAspect="1"/>
          </p:cNvGraphicFramePr>
          <p:nvPr/>
        </p:nvGraphicFramePr>
        <p:xfrm>
          <a:off x="1763713" y="4076700"/>
          <a:ext cx="5113337" cy="2179638"/>
        </p:xfrm>
        <a:graphic>
          <a:graphicData uri="http://schemas.openxmlformats.org/presentationml/2006/ole">
            <mc:AlternateContent xmlns:mc="http://schemas.openxmlformats.org/markup-compatibility/2006">
              <mc:Choice xmlns:v="urn:schemas-microsoft-com:vml" Requires="v">
                <p:oleObj spid="_x0000_s67591" name="BMP 图像" r:id="rId3" imgW="2457143" imgH="1047619" progId="Paint.Picture">
                  <p:embed/>
                </p:oleObj>
              </mc:Choice>
              <mc:Fallback>
                <p:oleObj name="BMP 图像" r:id="rId3" imgW="2457143" imgH="1047619"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4076700"/>
                        <a:ext cx="5113337" cy="21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oleObj>
              </mc:Fallback>
            </mc:AlternateContent>
          </a:graphicData>
        </a:graphic>
      </p:graphicFrame>
    </p:spTree>
  </p:cSld>
  <p:clrMapOvr>
    <a:masterClrMapping/>
  </p:clrMapOvr>
  <p:transition>
    <p:random/>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a:extLst>
              <a:ext uri="{FF2B5EF4-FFF2-40B4-BE49-F238E27FC236}">
                <a16:creationId xmlns:a16="http://schemas.microsoft.com/office/drawing/2014/main" id="{D217E264-2E06-409E-AB3F-B84D1209FD4A}"/>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41E670B0-FA53-45D5-8361-67FF676DA1D4}" type="slidenum">
              <a:rPr lang="zh-CN" altLang="en-US">
                <a:solidFill>
                  <a:schemeClr val="tx1"/>
                </a:solidFill>
                <a:latin typeface="Times New Roman" panose="02020603050405020304" pitchFamily="18" charset="0"/>
                <a:ea typeface="宋体" panose="02010600030101010101" pitchFamily="2" charset="-122"/>
              </a:rPr>
              <a:pPr eaLnBrk="1" hangingPunct="1"/>
              <a:t>205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8613" name="Text Box 2">
            <a:extLst>
              <a:ext uri="{FF2B5EF4-FFF2-40B4-BE49-F238E27FC236}">
                <a16:creationId xmlns:a16="http://schemas.microsoft.com/office/drawing/2014/main" id="{BEA4B602-AE81-4218-9ABB-207B7EC8A490}"/>
              </a:ext>
            </a:extLst>
          </p:cNvPr>
          <p:cNvSpPr txBox="1">
            <a:spLocks noChangeArrowheads="1"/>
          </p:cNvSpPr>
          <p:nvPr/>
        </p:nvSpPr>
        <p:spPr bwMode="auto">
          <a:xfrm>
            <a:off x="395288" y="692150"/>
            <a:ext cx="84248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buFontTx/>
              <a:buChar char="•"/>
            </a:pPr>
            <a:r>
              <a:rPr lang="zh-CN" altLang="en-US" sz="2400">
                <a:solidFill>
                  <a:schemeClr val="tx1"/>
                </a:solidFill>
                <a:ea typeface="楷体_GB2312" panose="02010609030101010101" pitchFamily="49" charset="-122"/>
              </a:rPr>
              <a:t>解向量：</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1</a:t>
            </a:r>
            <a:r>
              <a:rPr lang="en-US" altLang="zh-CN" sz="2400">
                <a:solidFill>
                  <a:schemeClr val="tx1"/>
                </a:solidFill>
                <a:ea typeface="楷体_GB2312" panose="02010609030101010101" pitchFamily="49" charset="-122"/>
              </a:rPr>
              <a:t>, x</a:t>
            </a:r>
            <a:r>
              <a:rPr lang="en-US" altLang="zh-CN" sz="2400" baseline="-25000">
                <a:solidFill>
                  <a:schemeClr val="tx1"/>
                </a:solidFill>
                <a:ea typeface="楷体_GB2312" panose="02010609030101010101" pitchFamily="49" charset="-122"/>
              </a:rPr>
              <a:t>2</a:t>
            </a:r>
            <a:r>
              <a:rPr lang="en-US" altLang="zh-CN" sz="2400">
                <a:solidFill>
                  <a:schemeClr val="tx1"/>
                </a:solidFill>
                <a:ea typeface="楷体_GB2312" panose="02010609030101010101" pitchFamily="49" charset="-122"/>
              </a:rPr>
              <a:t>, … , x</a:t>
            </a:r>
            <a:r>
              <a:rPr lang="en-US" altLang="zh-CN" sz="2400" baseline="-25000">
                <a:solidFill>
                  <a:schemeClr val="tx1"/>
                </a:solidFill>
                <a:ea typeface="楷体_GB2312" panose="02010609030101010101" pitchFamily="49" charset="-122"/>
              </a:rPr>
              <a:t>n</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表示顶点</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所着颜色</a:t>
            </a:r>
            <a:r>
              <a:rPr lang="en-US" altLang="zh-CN" sz="2400">
                <a:solidFill>
                  <a:schemeClr val="tx1"/>
                </a:solidFill>
                <a:ea typeface="楷体_GB2312" panose="02010609030101010101" pitchFamily="49" charset="-122"/>
              </a:rPr>
              <a:t>x[i]</a:t>
            </a:r>
            <a:r>
              <a:rPr lang="zh-CN" altLang="en-US" sz="2400">
                <a:solidFill>
                  <a:schemeClr val="tx1"/>
                </a:solidFill>
                <a:ea typeface="楷体_GB2312" panose="02010609030101010101" pitchFamily="49" charset="-122"/>
              </a:rPr>
              <a:t> </a:t>
            </a:r>
            <a:endParaRPr lang="en-US" altLang="zh-CN" sz="2400">
              <a:solidFill>
                <a:schemeClr val="tx1"/>
              </a:solidFill>
              <a:ea typeface="楷体_GB2312" panose="02010609030101010101" pitchFamily="49" charset="-122"/>
            </a:endParaRPr>
          </a:p>
          <a:p>
            <a:pPr algn="l" eaLnBrk="1" hangingPunct="1">
              <a:buClr>
                <a:schemeClr val="accent2"/>
              </a:buClr>
              <a:buFontTx/>
              <a:buChar char="•"/>
            </a:pPr>
            <a:r>
              <a:rPr lang="zh-CN" altLang="en-US" sz="2400">
                <a:solidFill>
                  <a:schemeClr val="tx1"/>
                </a:solidFill>
                <a:ea typeface="楷体_GB2312" panose="02010609030101010101" pitchFamily="49" charset="-122"/>
              </a:rPr>
              <a:t>可行性约束函数：顶点</a:t>
            </a:r>
            <a:r>
              <a:rPr lang="en-US" altLang="zh-CN" sz="2400">
                <a:solidFill>
                  <a:schemeClr val="tx1"/>
                </a:solidFill>
                <a:ea typeface="楷体_GB2312" panose="02010609030101010101" pitchFamily="49" charset="-122"/>
              </a:rPr>
              <a:t>i</a:t>
            </a:r>
            <a:r>
              <a:rPr lang="zh-CN" altLang="zh-CN" sz="2400">
                <a:solidFill>
                  <a:schemeClr val="tx1"/>
                </a:solidFill>
                <a:ea typeface="楷体_GB2312" panose="02010609030101010101" pitchFamily="49" charset="-122"/>
              </a:rPr>
              <a:t>与已着色的相邻顶点颜色不重复。</a:t>
            </a:r>
            <a:endParaRPr lang="en-US" altLang="zh-CN" sz="2400">
              <a:solidFill>
                <a:schemeClr val="tx1"/>
              </a:solidFill>
              <a:ea typeface="楷体_GB2312" panose="02010609030101010101" pitchFamily="49" charset="-122"/>
            </a:endParaRPr>
          </a:p>
        </p:txBody>
      </p:sp>
      <p:sp>
        <p:nvSpPr>
          <p:cNvPr id="501763" name="Rectangle 3">
            <a:extLst>
              <a:ext uri="{FF2B5EF4-FFF2-40B4-BE49-F238E27FC236}">
                <a16:creationId xmlns:a16="http://schemas.microsoft.com/office/drawing/2014/main" id="{F0A0A5B5-1F61-4F39-BF6C-1BE3EA5E9C78}"/>
              </a:ext>
            </a:extLst>
          </p:cNvPr>
          <p:cNvSpPr>
            <a:spLocks noChangeArrowheads="1"/>
          </p:cNvSpPr>
          <p:nvPr/>
        </p:nvSpPr>
        <p:spPr bwMode="auto">
          <a:xfrm>
            <a:off x="611188" y="0"/>
            <a:ext cx="7772400" cy="803275"/>
          </a:xfrm>
          <a:prstGeom prst="rect">
            <a:avLst/>
          </a:prstGeom>
          <a:noFill/>
          <a:ln w="9525">
            <a:noFill/>
            <a:miter lim="800000"/>
            <a:headEnd/>
            <a:tailEnd/>
          </a:ln>
          <a:effectLst/>
        </p:spPr>
        <p:txBody>
          <a:bodyPr anchor="ctr"/>
          <a:lstStyle/>
          <a:p>
            <a:pPr>
              <a:defRPr/>
            </a:pPr>
            <a:r>
              <a:rPr kumimoji="1" lang="en-US" altLang="en-US" sz="4400" b="1">
                <a:solidFill>
                  <a:srgbClr val="663300"/>
                </a:solidFill>
                <a:effectLst>
                  <a:outerShdw blurRad="38100" dist="38100" dir="2700000" algn="tl">
                    <a:srgbClr val="C0C0C0"/>
                  </a:outerShdw>
                </a:effectLst>
                <a:latin typeface="Times New Roman" charset="0"/>
                <a:ea typeface="黑体" pitchFamily="2" charset="-122"/>
              </a:rPr>
              <a:t>图的</a:t>
            </a:r>
            <a:r>
              <a:rPr kumimoji="1" lang="en-US" altLang="en-US" sz="4400" b="1">
                <a:solidFill>
                  <a:srgbClr val="663300"/>
                </a:solidFill>
                <a:effectLst>
                  <a:outerShdw blurRad="38100" dist="38100" dir="2700000" algn="tl">
                    <a:srgbClr val="C0C0C0"/>
                  </a:outerShdw>
                </a:effectLst>
                <a:latin typeface="Arial" charset="0"/>
                <a:ea typeface="黑体" pitchFamily="2" charset="-122"/>
              </a:rPr>
              <a:t>m</a:t>
            </a:r>
            <a:r>
              <a:rPr kumimoji="1" lang="en-US" altLang="en-US" sz="4400" b="1">
                <a:solidFill>
                  <a:srgbClr val="663300"/>
                </a:solidFill>
                <a:effectLst>
                  <a:outerShdw blurRad="38100" dist="38100" dir="2700000" algn="tl">
                    <a:srgbClr val="C0C0C0"/>
                  </a:outerShdw>
                </a:effectLst>
                <a:latin typeface="Times New Roman" charset="0"/>
                <a:ea typeface="黑体" pitchFamily="2" charset="-122"/>
              </a:rPr>
              <a:t>着色问题</a:t>
            </a:r>
            <a:endParaRPr kumimoji="1" lang="zh-CN" altLang="en-US" sz="4400" b="1">
              <a:solidFill>
                <a:srgbClr val="663300"/>
              </a:solidFill>
              <a:effectLst>
                <a:outerShdw blurRad="38100" dist="38100" dir="2700000" algn="tl">
                  <a:srgbClr val="C0C0C0"/>
                </a:outerShdw>
              </a:effectLst>
              <a:latin typeface="Times New Roman" charset="0"/>
              <a:ea typeface="黑体" pitchFamily="2" charset="-122"/>
            </a:endParaRPr>
          </a:p>
        </p:txBody>
      </p:sp>
      <p:pic>
        <p:nvPicPr>
          <p:cNvPr id="68615" name="Picture 4" descr="t570">
            <a:extLst>
              <a:ext uri="{FF2B5EF4-FFF2-40B4-BE49-F238E27FC236}">
                <a16:creationId xmlns:a16="http://schemas.microsoft.com/office/drawing/2014/main" id="{58E17619-A6C1-405B-887A-1A52D67AD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175" y="2565400"/>
            <a:ext cx="5076825"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6" name="Text Box 5">
            <a:extLst>
              <a:ext uri="{FF2B5EF4-FFF2-40B4-BE49-F238E27FC236}">
                <a16:creationId xmlns:a16="http://schemas.microsoft.com/office/drawing/2014/main" id="{31810F05-9D87-4C13-81F0-5443D16D57B3}"/>
              </a:ext>
            </a:extLst>
          </p:cNvPr>
          <p:cNvSpPr txBox="1">
            <a:spLocks noChangeArrowheads="1"/>
          </p:cNvSpPr>
          <p:nvPr/>
        </p:nvSpPr>
        <p:spPr bwMode="auto">
          <a:xfrm>
            <a:off x="395288" y="1484313"/>
            <a:ext cx="4879975"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000">
                <a:solidFill>
                  <a:schemeClr val="tx1"/>
                </a:solidFill>
                <a:ea typeface="楷体_GB2312" panose="02010609030101010101" pitchFamily="49" charset="-122"/>
              </a:rPr>
              <a:t>private static void </a:t>
            </a:r>
            <a:r>
              <a:rPr lang="en-US" altLang="zh-CN" sz="2000" b="1">
                <a:solidFill>
                  <a:schemeClr val="tx1"/>
                </a:solidFill>
                <a:ea typeface="楷体_GB2312" panose="02010609030101010101" pitchFamily="49" charset="-122"/>
              </a:rPr>
              <a:t>backtrack</a:t>
            </a:r>
            <a:r>
              <a:rPr lang="en-US" altLang="zh-CN" sz="2000">
                <a:solidFill>
                  <a:schemeClr val="tx1"/>
                </a:solidFill>
                <a:ea typeface="楷体_GB2312" panose="02010609030101010101" pitchFamily="49" charset="-122"/>
              </a:rPr>
              <a:t>(int t)</a:t>
            </a:r>
          </a:p>
          <a:p>
            <a:pPr algn="l" eaLnBrk="1" hangingPunct="1"/>
            <a:r>
              <a:rPr lang="en-US" altLang="zh-CN" sz="2000">
                <a:solidFill>
                  <a:schemeClr val="tx1"/>
                </a:solidFill>
                <a:ea typeface="楷体_GB2312" panose="02010609030101010101" pitchFamily="49" charset="-122"/>
              </a:rPr>
              <a:t>   {</a:t>
            </a:r>
          </a:p>
          <a:p>
            <a:pPr algn="l" eaLnBrk="1" hangingPunct="1"/>
            <a:r>
              <a:rPr lang="en-US" altLang="zh-CN"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if</a:t>
            </a:r>
            <a:r>
              <a:rPr lang="en-US" altLang="zh-CN" sz="2000">
                <a:solidFill>
                  <a:schemeClr val="tx1"/>
                </a:solidFill>
                <a:ea typeface="楷体_GB2312" panose="02010609030101010101" pitchFamily="49" charset="-122"/>
              </a:rPr>
              <a:t> (t&gt;n) sum++;</a:t>
            </a:r>
          </a:p>
          <a:p>
            <a:pPr algn="l" eaLnBrk="1" hangingPunct="1"/>
            <a:r>
              <a:rPr lang="en-US" altLang="zh-CN"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else</a:t>
            </a:r>
          </a:p>
          <a:p>
            <a:pPr algn="l" eaLnBrk="1" hangingPunct="1"/>
            <a:r>
              <a:rPr lang="en-US" altLang="zh-CN" sz="2000" b="1">
                <a:solidFill>
                  <a:schemeClr val="tx1"/>
                </a:solidFill>
                <a:ea typeface="楷体_GB2312" panose="02010609030101010101" pitchFamily="49" charset="-122"/>
              </a:rPr>
              <a:t>        for</a:t>
            </a:r>
            <a:r>
              <a:rPr lang="en-US" altLang="zh-CN" sz="2000">
                <a:solidFill>
                  <a:schemeClr val="tx1"/>
                </a:solidFill>
                <a:ea typeface="楷体_GB2312" panose="02010609030101010101" pitchFamily="49" charset="-122"/>
              </a:rPr>
              <a:t> (int i=1;i&lt;=m;i++) {</a:t>
            </a:r>
          </a:p>
          <a:p>
            <a:pPr algn="l" eaLnBrk="1" hangingPunct="1"/>
            <a:r>
              <a:rPr lang="en-US" altLang="zh-CN" sz="2000">
                <a:solidFill>
                  <a:schemeClr val="tx1"/>
                </a:solidFill>
                <a:ea typeface="楷体_GB2312" panose="02010609030101010101" pitchFamily="49" charset="-122"/>
              </a:rPr>
              <a:t>          x[t]=i;</a:t>
            </a:r>
          </a:p>
          <a:p>
            <a:pPr algn="l" eaLnBrk="1" hangingPunct="1"/>
            <a:r>
              <a:rPr lang="en-US" altLang="zh-CN"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if</a:t>
            </a:r>
            <a:r>
              <a:rPr lang="en-US" altLang="zh-CN"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ok</a:t>
            </a:r>
            <a:r>
              <a:rPr lang="en-US" altLang="zh-CN" sz="2000">
                <a:solidFill>
                  <a:schemeClr val="tx1"/>
                </a:solidFill>
                <a:ea typeface="楷体_GB2312" panose="02010609030101010101" pitchFamily="49" charset="-122"/>
              </a:rPr>
              <a:t>(t)) </a:t>
            </a:r>
            <a:r>
              <a:rPr lang="en-US" altLang="zh-CN" sz="2000" b="1">
                <a:solidFill>
                  <a:schemeClr val="tx1"/>
                </a:solidFill>
                <a:ea typeface="楷体_GB2312" panose="02010609030101010101" pitchFamily="49" charset="-122"/>
              </a:rPr>
              <a:t>backtrack</a:t>
            </a:r>
            <a:r>
              <a:rPr lang="en-US" altLang="zh-CN" sz="2000">
                <a:solidFill>
                  <a:schemeClr val="tx1"/>
                </a:solidFill>
                <a:ea typeface="楷体_GB2312" panose="02010609030101010101" pitchFamily="49" charset="-122"/>
              </a:rPr>
              <a:t>(t+1);</a:t>
            </a:r>
          </a:p>
          <a:p>
            <a:pPr algn="l" eaLnBrk="1" hangingPunct="1"/>
            <a:r>
              <a:rPr lang="en-US" altLang="zh-CN" sz="2000">
                <a:solidFill>
                  <a:schemeClr val="tx1"/>
                </a:solidFill>
                <a:ea typeface="楷体_GB2312" panose="02010609030101010101" pitchFamily="49" charset="-122"/>
              </a:rPr>
              <a:t>          }</a:t>
            </a:r>
          </a:p>
          <a:p>
            <a:pPr algn="l" eaLnBrk="1" hangingPunct="1"/>
            <a:r>
              <a:rPr lang="en-US" altLang="zh-CN" sz="2000">
                <a:solidFill>
                  <a:schemeClr val="tx1"/>
                </a:solidFill>
                <a:ea typeface="楷体_GB2312" panose="02010609030101010101" pitchFamily="49" charset="-122"/>
              </a:rPr>
              <a:t>   }</a:t>
            </a:r>
          </a:p>
          <a:p>
            <a:pPr algn="l" eaLnBrk="1" hangingPunct="1"/>
            <a:r>
              <a:rPr lang="en-US" altLang="zh-CN" sz="2000">
                <a:solidFill>
                  <a:schemeClr val="tx1"/>
                </a:solidFill>
                <a:ea typeface="楷体_GB2312" panose="02010609030101010101" pitchFamily="49" charset="-122"/>
              </a:rPr>
              <a:t>   private static boolean </a:t>
            </a:r>
            <a:r>
              <a:rPr lang="en-US" altLang="zh-CN" sz="2000" b="1">
                <a:solidFill>
                  <a:schemeClr val="tx1"/>
                </a:solidFill>
                <a:ea typeface="楷体_GB2312" panose="02010609030101010101" pitchFamily="49" charset="-122"/>
              </a:rPr>
              <a:t>ok</a:t>
            </a:r>
            <a:r>
              <a:rPr lang="en-US" altLang="zh-CN" sz="2000">
                <a:solidFill>
                  <a:schemeClr val="tx1"/>
                </a:solidFill>
                <a:ea typeface="楷体_GB2312" panose="02010609030101010101" pitchFamily="49" charset="-122"/>
              </a:rPr>
              <a:t>(int k)</a:t>
            </a:r>
          </a:p>
          <a:p>
            <a:pPr algn="l" eaLnBrk="1" hangingPunct="1"/>
            <a:r>
              <a:rPr lang="en-US" altLang="zh-CN" sz="2000">
                <a:solidFill>
                  <a:schemeClr val="tx1"/>
                </a:solidFill>
                <a:ea typeface="楷体_GB2312" panose="02010609030101010101" pitchFamily="49" charset="-122"/>
              </a:rPr>
              <a:t>   {// </a:t>
            </a:r>
            <a:r>
              <a:rPr lang="zh-CN" altLang="en-US" sz="2000">
                <a:solidFill>
                  <a:schemeClr val="tx1"/>
                </a:solidFill>
                <a:ea typeface="楷体_GB2312" panose="02010609030101010101" pitchFamily="49" charset="-122"/>
              </a:rPr>
              <a:t>检查颜色可用性</a:t>
            </a:r>
          </a:p>
          <a:p>
            <a:pPr algn="l" eaLnBrk="1" hangingPunct="1"/>
            <a:r>
              <a:rPr lang="zh-CN" altLang="en-US"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for</a:t>
            </a:r>
            <a:r>
              <a:rPr lang="en-US" altLang="zh-CN" sz="2000">
                <a:solidFill>
                  <a:schemeClr val="tx1"/>
                </a:solidFill>
                <a:ea typeface="楷体_GB2312" panose="02010609030101010101" pitchFamily="49" charset="-122"/>
              </a:rPr>
              <a:t> (int j=1;j&lt;=n;j++)</a:t>
            </a:r>
          </a:p>
          <a:p>
            <a:pPr algn="l" eaLnBrk="1" hangingPunct="1"/>
            <a:r>
              <a:rPr lang="en-US" altLang="zh-CN"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if</a:t>
            </a:r>
            <a:r>
              <a:rPr lang="en-US" altLang="zh-CN" sz="2000">
                <a:solidFill>
                  <a:schemeClr val="tx1"/>
                </a:solidFill>
                <a:ea typeface="楷体_GB2312" panose="02010609030101010101" pitchFamily="49" charset="-122"/>
              </a:rPr>
              <a:t> (a[k][j] &amp;&amp; (x[j]==x[k])) </a:t>
            </a:r>
            <a:r>
              <a:rPr lang="en-US" altLang="zh-CN" sz="2000" b="1">
                <a:solidFill>
                  <a:schemeClr val="tx1"/>
                </a:solidFill>
                <a:ea typeface="楷体_GB2312" panose="02010609030101010101" pitchFamily="49" charset="-122"/>
              </a:rPr>
              <a:t>return</a:t>
            </a:r>
            <a:r>
              <a:rPr lang="en-US" altLang="zh-CN" sz="2000">
                <a:solidFill>
                  <a:schemeClr val="tx1"/>
                </a:solidFill>
                <a:ea typeface="楷体_GB2312" panose="02010609030101010101" pitchFamily="49" charset="-122"/>
              </a:rPr>
              <a:t> false;</a:t>
            </a:r>
          </a:p>
          <a:p>
            <a:pPr algn="l" eaLnBrk="1" hangingPunct="1"/>
            <a:r>
              <a:rPr lang="en-US" altLang="zh-CN"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return</a:t>
            </a:r>
            <a:r>
              <a:rPr lang="en-US" altLang="zh-CN" sz="2000">
                <a:solidFill>
                  <a:schemeClr val="tx1"/>
                </a:solidFill>
                <a:ea typeface="楷体_GB2312" panose="02010609030101010101" pitchFamily="49" charset="-122"/>
              </a:rPr>
              <a:t> true;</a:t>
            </a:r>
          </a:p>
          <a:p>
            <a:pPr algn="l" eaLnBrk="1" hangingPunct="1"/>
            <a:r>
              <a:rPr lang="en-US" altLang="zh-CN" sz="2000">
                <a:solidFill>
                  <a:schemeClr val="tx1"/>
                </a:solidFill>
                <a:ea typeface="楷体_GB2312" panose="02010609030101010101" pitchFamily="49" charset="-122"/>
              </a:rPr>
              <a:t>   }</a:t>
            </a:r>
          </a:p>
          <a:p>
            <a:pPr algn="l" eaLnBrk="1" hangingPunct="1"/>
            <a:r>
              <a:rPr lang="en-US" altLang="zh-CN" sz="2000">
                <a:solidFill>
                  <a:schemeClr val="tx1"/>
                </a:solidFill>
                <a:ea typeface="楷体_GB2312" panose="02010609030101010101" pitchFamily="49" charset="-122"/>
              </a:rPr>
              <a:t>}</a:t>
            </a:r>
            <a:endParaRPr lang="zh-CN" altLang="en-US" sz="2000">
              <a:solidFill>
                <a:schemeClr val="tx1"/>
              </a:solidFill>
              <a:ea typeface="楷体_GB2312" panose="02010609030101010101" pitchFamily="49" charset="-122"/>
            </a:endParaRPr>
          </a:p>
        </p:txBody>
      </p:sp>
      <p:sp>
        <p:nvSpPr>
          <p:cNvPr id="68617" name="Rectangle 6">
            <a:extLst>
              <a:ext uri="{FF2B5EF4-FFF2-40B4-BE49-F238E27FC236}">
                <a16:creationId xmlns:a16="http://schemas.microsoft.com/office/drawing/2014/main" id="{1BF3CE9E-8215-4F00-8041-8BA4AFF3E80A}"/>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68618" name="Rectangle 7">
            <a:extLst>
              <a:ext uri="{FF2B5EF4-FFF2-40B4-BE49-F238E27FC236}">
                <a16:creationId xmlns:a16="http://schemas.microsoft.com/office/drawing/2014/main" id="{29E5C0F8-1D2F-4558-8D35-0C220CB02FA6}"/>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pSp>
        <p:nvGrpSpPr>
          <p:cNvPr id="2" name="Group 8">
            <a:extLst>
              <a:ext uri="{FF2B5EF4-FFF2-40B4-BE49-F238E27FC236}">
                <a16:creationId xmlns:a16="http://schemas.microsoft.com/office/drawing/2014/main" id="{C09879A5-EA50-4634-9A6F-B81FF22A10D7}"/>
              </a:ext>
            </a:extLst>
          </p:cNvPr>
          <p:cNvGrpSpPr>
            <a:grpSpLocks/>
          </p:cNvGrpSpPr>
          <p:nvPr/>
        </p:nvGrpSpPr>
        <p:grpSpPr bwMode="auto">
          <a:xfrm>
            <a:off x="900113" y="1412875"/>
            <a:ext cx="7019925" cy="2965450"/>
            <a:chOff x="567" y="1421"/>
            <a:chExt cx="4422" cy="1868"/>
          </a:xfrm>
        </p:grpSpPr>
        <p:sp>
          <p:nvSpPr>
            <p:cNvPr id="68621" name="AutoShape 9">
              <a:extLst>
                <a:ext uri="{FF2B5EF4-FFF2-40B4-BE49-F238E27FC236}">
                  <a16:creationId xmlns:a16="http://schemas.microsoft.com/office/drawing/2014/main" id="{B1C94787-CF9A-4430-B1BF-5F6494E6F5AB}"/>
                </a:ext>
              </a:extLst>
            </p:cNvPr>
            <p:cNvSpPr>
              <a:spLocks noChangeArrowheads="1"/>
            </p:cNvSpPr>
            <p:nvPr/>
          </p:nvSpPr>
          <p:spPr bwMode="auto">
            <a:xfrm>
              <a:off x="567" y="1421"/>
              <a:ext cx="4422" cy="1868"/>
            </a:xfrm>
            <a:prstGeom prst="roundRect">
              <a:avLst>
                <a:gd name="adj" fmla="val 16667"/>
              </a:avLst>
            </a:prstGeom>
            <a:solidFill>
              <a:schemeClr val="bg1"/>
            </a:solidFill>
            <a:ln w="38100">
              <a:solidFill>
                <a:srgbClr val="063DE8"/>
              </a:solidFill>
              <a:round/>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a:r>
                <a:rPr lang="zh-CN" altLang="en-US" sz="2400" b="1">
                  <a:solidFill>
                    <a:schemeClr val="tx1"/>
                  </a:solidFill>
                  <a:ea typeface="黑体" panose="02010609060101010101" pitchFamily="49" charset="-122"/>
                </a:rPr>
                <a:t>复杂度分析</a:t>
              </a:r>
            </a:p>
            <a:p>
              <a:pPr algn="l"/>
              <a:r>
                <a:rPr lang="zh-CN" altLang="en-US" sz="2400">
                  <a:solidFill>
                    <a:schemeClr val="tx1"/>
                  </a:solidFill>
                  <a:ea typeface="楷体_GB2312" panose="02010609030101010101" pitchFamily="49" charset="-122"/>
                  <a:sym typeface="Wingdings" panose="05000000000000000000" pitchFamily="2" charset="2"/>
                </a:rPr>
                <a:t>图</a:t>
              </a:r>
              <a:r>
                <a:rPr lang="en-US" altLang="zh-CN" sz="2400">
                  <a:solidFill>
                    <a:schemeClr val="tx1"/>
                  </a:solidFill>
                  <a:ea typeface="楷体_GB2312" panose="02010609030101010101" pitchFamily="49" charset="-122"/>
                  <a:sym typeface="Wingdings" panose="05000000000000000000" pitchFamily="2" charset="2"/>
                </a:rPr>
                <a:t>m</a:t>
              </a:r>
              <a:r>
                <a:rPr lang="zh-CN" altLang="en-US" sz="2400">
                  <a:solidFill>
                    <a:schemeClr val="tx1"/>
                  </a:solidFill>
                  <a:ea typeface="楷体_GB2312" panose="02010609030101010101" pitchFamily="49" charset="-122"/>
                  <a:sym typeface="Wingdings" panose="05000000000000000000" pitchFamily="2" charset="2"/>
                </a:rPr>
                <a:t>可着色问题的解空间树中内结点个数是</a:t>
              </a:r>
            </a:p>
            <a:p>
              <a:pPr algn="l"/>
              <a:r>
                <a:rPr lang="zh-CN" altLang="en-US" sz="2400">
                  <a:solidFill>
                    <a:schemeClr val="tx1"/>
                  </a:solidFill>
                  <a:ea typeface="楷体_GB2312" panose="02010609030101010101" pitchFamily="49" charset="-122"/>
                  <a:sym typeface="Wingdings" panose="05000000000000000000" pitchFamily="2" charset="2"/>
                </a:rPr>
                <a:t>对于每一个内结点，在最坏情况下，用</a:t>
              </a:r>
              <a:r>
                <a:rPr lang="en-US" altLang="zh-CN" sz="2400">
                  <a:solidFill>
                    <a:schemeClr val="tx1"/>
                  </a:solidFill>
                  <a:ea typeface="楷体_GB2312" panose="02010609030101010101" pitchFamily="49" charset="-122"/>
                  <a:sym typeface="Wingdings" panose="05000000000000000000" pitchFamily="2" charset="2"/>
                </a:rPr>
                <a:t>ok</a:t>
              </a:r>
              <a:r>
                <a:rPr lang="zh-CN" altLang="en-US" sz="2400">
                  <a:solidFill>
                    <a:schemeClr val="tx1"/>
                  </a:solidFill>
                  <a:ea typeface="楷体_GB2312" panose="02010609030101010101" pitchFamily="49" charset="-122"/>
                  <a:sym typeface="Wingdings" panose="05000000000000000000" pitchFamily="2" charset="2"/>
                </a:rPr>
                <a:t>检查当前扩展结点的每一个儿子所相应的颜色可用性需耗时</a:t>
              </a:r>
              <a:r>
                <a:rPr lang="en-US" altLang="zh-CN" sz="2400">
                  <a:solidFill>
                    <a:schemeClr val="tx1"/>
                  </a:solidFill>
                  <a:ea typeface="楷体_GB2312" panose="02010609030101010101" pitchFamily="49" charset="-122"/>
                  <a:sym typeface="Wingdings" panose="05000000000000000000" pitchFamily="2" charset="2"/>
                </a:rPr>
                <a:t>O(mn)</a:t>
              </a:r>
              <a:r>
                <a:rPr lang="zh-CN" altLang="en-US" sz="2400">
                  <a:solidFill>
                    <a:schemeClr val="tx1"/>
                  </a:solidFill>
                  <a:ea typeface="楷体_GB2312" panose="02010609030101010101" pitchFamily="49" charset="-122"/>
                  <a:sym typeface="Wingdings" panose="05000000000000000000" pitchFamily="2" charset="2"/>
                </a:rPr>
                <a:t>。因此，回溯法总的时间耗费是</a:t>
              </a:r>
            </a:p>
            <a:p>
              <a:pPr algn="l"/>
              <a:endParaRPr lang="zh-CN" altLang="en-US" sz="2400">
                <a:solidFill>
                  <a:schemeClr val="tx1"/>
                </a:solidFill>
                <a:ea typeface="楷体_GB2312" panose="02010609030101010101" pitchFamily="49" charset="-122"/>
                <a:sym typeface="Wingdings" panose="05000000000000000000" pitchFamily="2" charset="2"/>
              </a:endParaRPr>
            </a:p>
            <a:p>
              <a:pPr algn="l"/>
              <a:endParaRPr lang="zh-CN" altLang="en-US" sz="2400">
                <a:solidFill>
                  <a:schemeClr val="tx1"/>
                </a:solidFill>
                <a:ea typeface="楷体_GB2312" panose="02010609030101010101" pitchFamily="49" charset="-122"/>
                <a:sym typeface="Wingdings" panose="05000000000000000000" pitchFamily="2" charset="2"/>
              </a:endParaRPr>
            </a:p>
          </p:txBody>
        </p:sp>
        <p:graphicFrame>
          <p:nvGraphicFramePr>
            <p:cNvPr id="68610" name="Object 10">
              <a:extLst>
                <a:ext uri="{FF2B5EF4-FFF2-40B4-BE49-F238E27FC236}">
                  <a16:creationId xmlns:a16="http://schemas.microsoft.com/office/drawing/2014/main" id="{B5F60900-8DF6-460F-AAD8-6AA72BA3510B}"/>
                </a:ext>
              </a:extLst>
            </p:cNvPr>
            <p:cNvGraphicFramePr>
              <a:graphicFrameLocks noChangeAspect="1"/>
            </p:cNvGraphicFramePr>
            <p:nvPr/>
          </p:nvGraphicFramePr>
          <p:xfrm>
            <a:off x="4286" y="1616"/>
            <a:ext cx="432" cy="452"/>
          </p:xfrm>
          <a:graphic>
            <a:graphicData uri="http://schemas.openxmlformats.org/presentationml/2006/ole">
              <mc:AlternateContent xmlns:mc="http://schemas.openxmlformats.org/markup-compatibility/2006">
                <mc:Choice xmlns:v="urn:schemas-microsoft-com:vml" Requires="v">
                  <p:oleObj spid="_x0000_s68624" name="公式" r:id="rId4" imgW="406224" imgH="431613" progId="Equation.3">
                    <p:embed/>
                  </p:oleObj>
                </mc:Choice>
                <mc:Fallback>
                  <p:oleObj name="公式" r:id="rId4" imgW="406224" imgH="431613"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 y="1616"/>
                          <a:ext cx="432" cy="4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1" name="Object 11">
              <a:extLst>
                <a:ext uri="{FF2B5EF4-FFF2-40B4-BE49-F238E27FC236}">
                  <a16:creationId xmlns:a16="http://schemas.microsoft.com/office/drawing/2014/main" id="{56EAB966-6E14-4AA2-ABFC-D11FE184F448}"/>
                </a:ext>
              </a:extLst>
            </p:cNvPr>
            <p:cNvGraphicFramePr>
              <a:graphicFrameLocks noChangeAspect="1"/>
            </p:cNvGraphicFramePr>
            <p:nvPr/>
          </p:nvGraphicFramePr>
          <p:xfrm>
            <a:off x="1292" y="2704"/>
            <a:ext cx="2858" cy="459"/>
          </p:xfrm>
          <a:graphic>
            <a:graphicData uri="http://schemas.openxmlformats.org/presentationml/2006/ole">
              <mc:AlternateContent xmlns:mc="http://schemas.openxmlformats.org/markup-compatibility/2006">
                <mc:Choice xmlns:v="urn:schemas-microsoft-com:vml" Requires="v">
                  <p:oleObj spid="_x0000_s68625" name="公式" r:id="rId6" imgW="2667000" imgH="431800" progId="Equation.3">
                    <p:embed/>
                  </p:oleObj>
                </mc:Choice>
                <mc:Fallback>
                  <p:oleObj name="公式" r:id="rId6" imgW="2667000" imgH="4318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2" y="2704"/>
                          <a:ext cx="2858" cy="4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01772" name="Text Box 12">
            <a:extLst>
              <a:ext uri="{FF2B5EF4-FFF2-40B4-BE49-F238E27FC236}">
                <a16:creationId xmlns:a16="http://schemas.microsoft.com/office/drawing/2014/main" id="{FAB6CD3F-B9FA-41B5-B552-52594B3865C1}"/>
              </a:ext>
            </a:extLst>
          </p:cNvPr>
          <p:cNvSpPr txBox="1">
            <a:spLocks noChangeArrowheads="1"/>
          </p:cNvSpPr>
          <p:nvPr/>
        </p:nvSpPr>
        <p:spPr bwMode="auto">
          <a:xfrm>
            <a:off x="395288" y="1484313"/>
            <a:ext cx="8389937" cy="2127250"/>
          </a:xfrm>
          <a:prstGeom prst="rect">
            <a:avLst/>
          </a:prstGeom>
          <a:solidFill>
            <a:schemeClr val="accent2"/>
          </a:solidFill>
          <a:ln w="25400">
            <a:solidFill>
              <a:schemeClr val="tx1"/>
            </a:solidFill>
            <a:miter lim="800000"/>
            <a:headEnd/>
            <a:tailEnd/>
          </a:ln>
          <a:effectLst/>
        </p:spPr>
        <p:txBody>
          <a:bodyPr>
            <a:spAutoFit/>
          </a:bodyPr>
          <a:lstStyle/>
          <a:p>
            <a:pPr algn="l">
              <a:defRPr/>
            </a:pPr>
            <a:r>
              <a:rPr lang="zh-CN" altLang="en-US" sz="4400" b="1">
                <a:solidFill>
                  <a:schemeClr val="bg1"/>
                </a:solidFill>
                <a:effectLst>
                  <a:outerShdw blurRad="38100" dist="38100" dir="2700000" algn="tl">
                    <a:srgbClr val="000000"/>
                  </a:outerShdw>
                </a:effectLst>
                <a:latin typeface="Arial" charset="0"/>
                <a:ea typeface="楷体_GB2312" pitchFamily="49" charset="-122"/>
              </a:rPr>
              <a:t>思考：图的</a:t>
            </a:r>
            <a:r>
              <a:rPr lang="en-US" altLang="zh-CN" sz="4400" b="1">
                <a:solidFill>
                  <a:schemeClr val="bg1"/>
                </a:solidFill>
                <a:effectLst>
                  <a:outerShdw blurRad="38100" dist="38100" dir="2700000" algn="tl">
                    <a:srgbClr val="000000"/>
                  </a:outerShdw>
                </a:effectLst>
                <a:latin typeface="Arial" charset="0"/>
                <a:ea typeface="楷体_GB2312" pitchFamily="49" charset="-122"/>
              </a:rPr>
              <a:t>m</a:t>
            </a:r>
            <a:r>
              <a:rPr lang="zh-CN" altLang="en-US" sz="4400" b="1">
                <a:solidFill>
                  <a:schemeClr val="bg1"/>
                </a:solidFill>
                <a:effectLst>
                  <a:outerShdw blurRad="38100" dist="38100" dir="2700000" algn="tl">
                    <a:srgbClr val="000000"/>
                  </a:outerShdw>
                </a:effectLst>
                <a:latin typeface="Arial" charset="0"/>
                <a:ea typeface="楷体_GB2312" pitchFamily="49" charset="-122"/>
              </a:rPr>
              <a:t>着色问题与图的最大团问题有何关系，你能否利用这个关系改进最大团问题的上界？</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1772"/>
                                        </p:tgtEl>
                                        <p:attrNameLst>
                                          <p:attrName>style.visibility</p:attrName>
                                        </p:attrNameLst>
                                      </p:cBhvr>
                                      <p:to>
                                        <p:strVal val="visible"/>
                                      </p:to>
                                    </p:set>
                                    <p:animEffect transition="in" filter="blinds(horizontal)">
                                      <p:cBhvr>
                                        <p:cTn id="12" dur="500"/>
                                        <p:tgtEl>
                                          <p:spTgt spid="501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72" grpId="0" animBg="1"/>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8FAADEE8-D6FA-45CC-8902-92EA27D3F211}"/>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B10F27F8-2DD9-4734-B11B-B671157A1DA3}" type="slidenum">
              <a:rPr lang="zh-CN" altLang="en-US">
                <a:solidFill>
                  <a:schemeClr val="tx1"/>
                </a:solidFill>
                <a:latin typeface="Times New Roman" panose="02020603050405020304" pitchFamily="18" charset="0"/>
                <a:ea typeface="宋体" panose="02010600030101010101" pitchFamily="2" charset="-122"/>
              </a:rPr>
              <a:pPr eaLnBrk="1" hangingPunct="1"/>
              <a:t>206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02786" name="Rectangle 2">
            <a:extLst>
              <a:ext uri="{FF2B5EF4-FFF2-40B4-BE49-F238E27FC236}">
                <a16:creationId xmlns:a16="http://schemas.microsoft.com/office/drawing/2014/main" id="{7202A0C7-339A-418D-A78F-9128FAEB837F}"/>
              </a:ext>
            </a:extLst>
          </p:cNvPr>
          <p:cNvSpPr>
            <a:spLocks noGrp="1" noChangeArrowheads="1"/>
          </p:cNvSpPr>
          <p:nvPr>
            <p:ph type="title"/>
          </p:nvPr>
        </p:nvSpPr>
        <p:spPr>
          <a:xfrm>
            <a:off x="990600" y="0"/>
            <a:ext cx="7772400" cy="1143000"/>
          </a:xfrm>
        </p:spPr>
        <p:txBody>
          <a:bodyPr/>
          <a:lstStyle/>
          <a:p>
            <a:pPr eaLnBrk="1" hangingPunct="1">
              <a:defRPr/>
            </a:pPr>
            <a:r>
              <a:rPr lang="en-US" altLang="zh-CN">
                <a:effectLst>
                  <a:outerShdw blurRad="38100" dist="38100" dir="2700000" algn="tl">
                    <a:srgbClr val="C0C0C0"/>
                  </a:outerShdw>
                </a:effectLst>
                <a:ea typeface="黑体" pitchFamily="2" charset="-122"/>
              </a:rPr>
              <a:t>旅行售货员问题</a:t>
            </a:r>
            <a:endParaRPr lang="zh-CN" altLang="en-US">
              <a:effectLst>
                <a:outerShdw blurRad="38100" dist="38100" dir="2700000" algn="tl">
                  <a:srgbClr val="C0C0C0"/>
                </a:outerShdw>
              </a:effectLst>
              <a:ea typeface="黑体" pitchFamily="2" charset="-122"/>
            </a:endParaRPr>
          </a:p>
        </p:txBody>
      </p:sp>
      <p:sp>
        <p:nvSpPr>
          <p:cNvPr id="252932" name="Text Box 3">
            <a:extLst>
              <a:ext uri="{FF2B5EF4-FFF2-40B4-BE49-F238E27FC236}">
                <a16:creationId xmlns:a16="http://schemas.microsoft.com/office/drawing/2014/main" id="{6CE7D68A-C4D4-497F-A176-EEB52EF0544C}"/>
              </a:ext>
            </a:extLst>
          </p:cNvPr>
          <p:cNvSpPr txBox="1">
            <a:spLocks noChangeArrowheads="1"/>
          </p:cNvSpPr>
          <p:nvPr/>
        </p:nvSpPr>
        <p:spPr bwMode="auto">
          <a:xfrm>
            <a:off x="395288" y="692150"/>
            <a:ext cx="8497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buFontTx/>
              <a:buChar char="•"/>
            </a:pPr>
            <a:r>
              <a:rPr lang="zh-CN" altLang="en-US" sz="2400">
                <a:solidFill>
                  <a:schemeClr val="tx1"/>
                </a:solidFill>
                <a:ea typeface="楷体_GB2312" panose="02010609030101010101" pitchFamily="49" charset="-122"/>
              </a:rPr>
              <a:t>解空间：排列树</a:t>
            </a:r>
          </a:p>
        </p:txBody>
      </p:sp>
      <p:sp>
        <p:nvSpPr>
          <p:cNvPr id="252933" name="Text Box 4">
            <a:extLst>
              <a:ext uri="{FF2B5EF4-FFF2-40B4-BE49-F238E27FC236}">
                <a16:creationId xmlns:a16="http://schemas.microsoft.com/office/drawing/2014/main" id="{46EF0D50-2371-464F-A049-E1FB26620C08}"/>
              </a:ext>
            </a:extLst>
          </p:cNvPr>
          <p:cNvSpPr txBox="1">
            <a:spLocks noChangeArrowheads="1"/>
          </p:cNvSpPr>
          <p:nvPr/>
        </p:nvSpPr>
        <p:spPr bwMode="auto">
          <a:xfrm>
            <a:off x="250825" y="1125538"/>
            <a:ext cx="8566150" cy="558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a:solidFill>
                  <a:schemeClr val="tx1"/>
                </a:solidFill>
                <a:ea typeface="楷体_GB2312" panose="02010609030101010101" pitchFamily="49" charset="-122"/>
              </a:rPr>
              <a:t>private static void </a:t>
            </a:r>
            <a:r>
              <a:rPr lang="en-US" altLang="zh-CN" b="1">
                <a:solidFill>
                  <a:schemeClr val="tx1"/>
                </a:solidFill>
                <a:ea typeface="楷体_GB2312" panose="02010609030101010101" pitchFamily="49" charset="-122"/>
              </a:rPr>
              <a:t>backtrack</a:t>
            </a:r>
            <a:r>
              <a:rPr lang="en-US" altLang="zh-CN">
                <a:solidFill>
                  <a:schemeClr val="tx1"/>
                </a:solidFill>
                <a:ea typeface="楷体_GB2312" panose="02010609030101010101" pitchFamily="49" charset="-122"/>
              </a:rPr>
              <a:t>(int i)</a:t>
            </a:r>
          </a:p>
          <a:p>
            <a:pPr algn="l" eaLnBrk="1" hangingPunct="1"/>
            <a:r>
              <a:rPr lang="en-US" altLang="zh-CN">
                <a:solidFill>
                  <a:schemeClr val="tx1"/>
                </a:solidFill>
                <a:ea typeface="楷体_GB2312" panose="02010609030101010101" pitchFamily="49" charset="-122"/>
              </a:rPr>
              <a:t>   {</a:t>
            </a:r>
          </a:p>
          <a:p>
            <a:pPr algn="l" eaLnBrk="1" hangingPunct="1"/>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if</a:t>
            </a:r>
            <a:r>
              <a:rPr lang="en-US" altLang="zh-CN">
                <a:solidFill>
                  <a:schemeClr val="tx1"/>
                </a:solidFill>
                <a:ea typeface="楷体_GB2312" panose="02010609030101010101" pitchFamily="49" charset="-122"/>
              </a:rPr>
              <a:t> (i == n) {</a:t>
            </a:r>
          </a:p>
          <a:p>
            <a:pPr algn="l" eaLnBrk="1" hangingPunct="1"/>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  if </a:t>
            </a:r>
            <a:r>
              <a:rPr lang="en-US" altLang="zh-CN">
                <a:solidFill>
                  <a:schemeClr val="tx1"/>
                </a:solidFill>
                <a:ea typeface="楷体_GB2312" panose="02010609030101010101" pitchFamily="49" charset="-122"/>
              </a:rPr>
              <a:t>(a[x[n - 1]][x[n]] &lt; Float.MAX_VALUE &amp;&amp; a[x[n]][1] &lt; Float.MAX_VALUE &amp;&amp;</a:t>
            </a:r>
          </a:p>
          <a:p>
            <a:pPr algn="l" eaLnBrk="1" hangingPunct="1"/>
            <a:r>
              <a:rPr lang="en-US" altLang="zh-CN">
                <a:solidFill>
                  <a:schemeClr val="tx1"/>
                </a:solidFill>
                <a:ea typeface="楷体_GB2312" panose="02010609030101010101" pitchFamily="49" charset="-122"/>
              </a:rPr>
              <a:t>        (bestc == Float.MAX_VALUE || cc+a[x[n - 1]][x[n]]+a[x[n]][1]&lt;bestc))  {</a:t>
            </a:r>
          </a:p>
          <a:p>
            <a:pPr algn="l" eaLnBrk="1" hangingPunct="1"/>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for</a:t>
            </a:r>
            <a:r>
              <a:rPr lang="en-US" altLang="zh-CN">
                <a:solidFill>
                  <a:schemeClr val="tx1"/>
                </a:solidFill>
                <a:ea typeface="楷体_GB2312" panose="02010609030101010101" pitchFamily="49" charset="-122"/>
              </a:rPr>
              <a:t> (int j = 1; j &lt;= n; j++)  bestx[j] = x[j];</a:t>
            </a:r>
          </a:p>
          <a:p>
            <a:pPr algn="l" eaLnBrk="1" hangingPunct="1"/>
            <a:r>
              <a:rPr lang="en-US" altLang="zh-CN">
                <a:solidFill>
                  <a:schemeClr val="tx1"/>
                </a:solidFill>
                <a:ea typeface="楷体_GB2312" panose="02010609030101010101" pitchFamily="49" charset="-122"/>
              </a:rPr>
              <a:t>            bestc = cc+a[x[n - 1]][x[n]]+a[x[n]][1];</a:t>
            </a:r>
          </a:p>
          <a:p>
            <a:pPr algn="l" eaLnBrk="1" hangingPunct="1"/>
            <a:r>
              <a:rPr lang="en-US" altLang="zh-CN">
                <a:solidFill>
                  <a:schemeClr val="tx1"/>
                </a:solidFill>
                <a:ea typeface="楷体_GB2312" panose="02010609030101010101" pitchFamily="49" charset="-122"/>
              </a:rPr>
              <a:t>         }</a:t>
            </a:r>
          </a:p>
          <a:p>
            <a:pPr algn="l" eaLnBrk="1" hangingPunct="1"/>
            <a:r>
              <a:rPr lang="en-US" altLang="zh-CN">
                <a:solidFill>
                  <a:schemeClr val="tx1"/>
                </a:solidFill>
                <a:ea typeface="楷体_GB2312" panose="02010609030101010101" pitchFamily="49" charset="-122"/>
              </a:rPr>
              <a:t>      }  </a:t>
            </a:r>
            <a:r>
              <a:rPr lang="en-US" altLang="zh-CN" b="1">
                <a:solidFill>
                  <a:schemeClr val="tx1"/>
                </a:solidFill>
                <a:ea typeface="楷体_GB2312" panose="02010609030101010101" pitchFamily="49" charset="-122"/>
              </a:rPr>
              <a:t>else</a:t>
            </a:r>
            <a:r>
              <a:rPr lang="en-US" altLang="zh-CN">
                <a:solidFill>
                  <a:schemeClr val="tx1"/>
                </a:solidFill>
                <a:ea typeface="楷体_GB2312" panose="02010609030101010101" pitchFamily="49" charset="-122"/>
              </a:rPr>
              <a:t>  {</a:t>
            </a:r>
          </a:p>
          <a:p>
            <a:pPr algn="l" eaLnBrk="1" hangingPunct="1"/>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for </a:t>
            </a:r>
            <a:r>
              <a:rPr lang="en-US" altLang="zh-CN">
                <a:solidFill>
                  <a:schemeClr val="tx1"/>
                </a:solidFill>
                <a:ea typeface="楷体_GB2312" panose="02010609030101010101" pitchFamily="49" charset="-122"/>
              </a:rPr>
              <a:t>(int j = i; j &lt;= n; j++)</a:t>
            </a:r>
          </a:p>
          <a:p>
            <a:pPr algn="l" eaLnBrk="1" hangingPunct="1"/>
            <a:r>
              <a:rPr lang="en-US" altLang="zh-CN">
                <a:solidFill>
                  <a:schemeClr val="tx1"/>
                </a:solidFill>
                <a:ea typeface="楷体_GB2312" panose="02010609030101010101" pitchFamily="49" charset="-122"/>
              </a:rPr>
              <a:t>            // </a:t>
            </a:r>
            <a:r>
              <a:rPr lang="zh-CN" altLang="en-US">
                <a:solidFill>
                  <a:schemeClr val="tx1"/>
                </a:solidFill>
                <a:ea typeface="楷体_GB2312" panose="02010609030101010101" pitchFamily="49" charset="-122"/>
              </a:rPr>
              <a:t>是否可进入</a:t>
            </a:r>
            <a:r>
              <a:rPr lang="en-US" altLang="zh-CN">
                <a:solidFill>
                  <a:schemeClr val="tx1"/>
                </a:solidFill>
                <a:ea typeface="楷体_GB2312" panose="02010609030101010101" pitchFamily="49" charset="-122"/>
              </a:rPr>
              <a:t>x[j]</a:t>
            </a:r>
            <a:r>
              <a:rPr lang="zh-CN" altLang="en-US">
                <a:solidFill>
                  <a:schemeClr val="tx1"/>
                </a:solidFill>
                <a:ea typeface="楷体_GB2312" panose="02010609030101010101" pitchFamily="49" charset="-122"/>
              </a:rPr>
              <a:t>子树</a:t>
            </a:r>
            <a:r>
              <a:rPr lang="en-US" altLang="zh-CN">
                <a:solidFill>
                  <a:schemeClr val="tx1"/>
                </a:solidFill>
                <a:ea typeface="楷体_GB2312" panose="02010609030101010101" pitchFamily="49" charset="-122"/>
              </a:rPr>
              <a:t>?</a:t>
            </a:r>
          </a:p>
          <a:p>
            <a:pPr algn="l" eaLnBrk="1" hangingPunct="1"/>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 if </a:t>
            </a:r>
            <a:r>
              <a:rPr lang="en-US" altLang="zh-CN">
                <a:solidFill>
                  <a:schemeClr val="tx1"/>
                </a:solidFill>
                <a:ea typeface="楷体_GB2312" panose="02010609030101010101" pitchFamily="49" charset="-122"/>
              </a:rPr>
              <a:t>(a[x[i - 1]][x[j]] &lt; Float.MAX_VALUE &amp;&amp;</a:t>
            </a:r>
          </a:p>
          <a:p>
            <a:pPr algn="l" eaLnBrk="1" hangingPunct="1"/>
            <a:r>
              <a:rPr lang="en-US" altLang="zh-CN">
                <a:solidFill>
                  <a:schemeClr val="tx1"/>
                </a:solidFill>
                <a:ea typeface="楷体_GB2312" panose="02010609030101010101" pitchFamily="49" charset="-122"/>
              </a:rPr>
              <a:t>            (bestc == Float.MAX_VALUE ||  cc+a[x[i - 1]][x[j]]&lt;bestc))  {// </a:t>
            </a:r>
            <a:r>
              <a:rPr lang="zh-CN" altLang="en-US">
                <a:solidFill>
                  <a:schemeClr val="tx1"/>
                </a:solidFill>
                <a:ea typeface="楷体_GB2312" panose="02010609030101010101" pitchFamily="49" charset="-122"/>
              </a:rPr>
              <a:t>搜索子树</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MyMath.</a:t>
            </a:r>
            <a:r>
              <a:rPr lang="en-US" altLang="zh-CN" b="1">
                <a:solidFill>
                  <a:schemeClr val="tx1"/>
                </a:solidFill>
                <a:ea typeface="楷体_GB2312" panose="02010609030101010101" pitchFamily="49" charset="-122"/>
              </a:rPr>
              <a:t>swap</a:t>
            </a:r>
            <a:r>
              <a:rPr lang="en-US" altLang="zh-CN">
                <a:solidFill>
                  <a:schemeClr val="tx1"/>
                </a:solidFill>
                <a:ea typeface="楷体_GB2312" panose="02010609030101010101" pitchFamily="49" charset="-122"/>
              </a:rPr>
              <a:t>(x, i, j);</a:t>
            </a:r>
          </a:p>
          <a:p>
            <a:pPr algn="l" eaLnBrk="1" hangingPunct="1"/>
            <a:r>
              <a:rPr lang="en-US" altLang="zh-CN">
                <a:solidFill>
                  <a:schemeClr val="tx1"/>
                </a:solidFill>
                <a:ea typeface="楷体_GB2312" panose="02010609030101010101" pitchFamily="49" charset="-122"/>
              </a:rPr>
              <a:t>               cc+=a[x[i - 1]][x[i]];</a:t>
            </a:r>
          </a:p>
          <a:p>
            <a:pPr algn="l" eaLnBrk="1" hangingPunct="1"/>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backtrack</a:t>
            </a:r>
            <a:r>
              <a:rPr lang="en-US" altLang="zh-CN">
                <a:solidFill>
                  <a:schemeClr val="tx1"/>
                </a:solidFill>
                <a:ea typeface="楷体_GB2312" panose="02010609030101010101" pitchFamily="49" charset="-122"/>
              </a:rPr>
              <a:t>(i + 1);</a:t>
            </a:r>
          </a:p>
          <a:p>
            <a:pPr algn="l" eaLnBrk="1" hangingPunct="1"/>
            <a:r>
              <a:rPr lang="en-US" altLang="zh-CN">
                <a:solidFill>
                  <a:schemeClr val="tx1"/>
                </a:solidFill>
                <a:ea typeface="楷体_GB2312" panose="02010609030101010101" pitchFamily="49" charset="-122"/>
              </a:rPr>
              <a:t>               cc-=a[x[i - 1]][x[i]];</a:t>
            </a:r>
          </a:p>
          <a:p>
            <a:pPr algn="l" eaLnBrk="1" hangingPunct="1"/>
            <a:r>
              <a:rPr lang="en-US" altLang="zh-CN">
                <a:solidFill>
                  <a:schemeClr val="tx1"/>
                </a:solidFill>
                <a:ea typeface="楷体_GB2312" panose="02010609030101010101" pitchFamily="49" charset="-122"/>
              </a:rPr>
              <a:t>               MyMath.</a:t>
            </a:r>
            <a:r>
              <a:rPr lang="en-US" altLang="zh-CN" b="1">
                <a:solidFill>
                  <a:schemeClr val="tx1"/>
                </a:solidFill>
                <a:ea typeface="楷体_GB2312" panose="02010609030101010101" pitchFamily="49" charset="-122"/>
              </a:rPr>
              <a:t>swap</a:t>
            </a:r>
            <a:r>
              <a:rPr lang="en-US" altLang="zh-CN">
                <a:solidFill>
                  <a:schemeClr val="tx1"/>
                </a:solidFill>
                <a:ea typeface="楷体_GB2312" panose="02010609030101010101" pitchFamily="49" charset="-122"/>
              </a:rPr>
              <a:t>(x, i, j);</a:t>
            </a:r>
          </a:p>
          <a:p>
            <a:pPr algn="l" eaLnBrk="1" hangingPunct="1"/>
            <a:r>
              <a:rPr lang="en-US" altLang="zh-CN">
                <a:solidFill>
                  <a:schemeClr val="tx1"/>
                </a:solidFill>
                <a:ea typeface="楷体_GB2312" panose="02010609030101010101" pitchFamily="49" charset="-122"/>
              </a:rPr>
              <a:t>            }</a:t>
            </a:r>
          </a:p>
          <a:p>
            <a:pPr algn="l" eaLnBrk="1" hangingPunct="1"/>
            <a:r>
              <a:rPr lang="en-US" altLang="zh-CN">
                <a:solidFill>
                  <a:schemeClr val="tx1"/>
                </a:solidFill>
                <a:ea typeface="楷体_GB2312" panose="02010609030101010101" pitchFamily="49" charset="-122"/>
              </a:rPr>
              <a:t>      }</a:t>
            </a:r>
            <a:endParaRPr lang="zh-CN" altLang="en-US">
              <a:solidFill>
                <a:schemeClr val="tx1"/>
              </a:solidFill>
              <a:ea typeface="楷体_GB2312" panose="02010609030101010101" pitchFamily="49" charset="-122"/>
            </a:endParaRPr>
          </a:p>
        </p:txBody>
      </p:sp>
      <p:sp>
        <p:nvSpPr>
          <p:cNvPr id="502789" name="AutoShape 5">
            <a:extLst>
              <a:ext uri="{FF2B5EF4-FFF2-40B4-BE49-F238E27FC236}">
                <a16:creationId xmlns:a16="http://schemas.microsoft.com/office/drawing/2014/main" id="{D2E74587-339E-41E2-A27C-E6578385FD66}"/>
              </a:ext>
            </a:extLst>
          </p:cNvPr>
          <p:cNvSpPr>
            <a:spLocks noChangeArrowheads="1"/>
          </p:cNvSpPr>
          <p:nvPr/>
        </p:nvSpPr>
        <p:spPr bwMode="auto">
          <a:xfrm>
            <a:off x="611188" y="2205038"/>
            <a:ext cx="6902450" cy="1749425"/>
          </a:xfrm>
          <a:prstGeom prst="roundRect">
            <a:avLst>
              <a:gd name="adj" fmla="val 16667"/>
            </a:avLst>
          </a:prstGeom>
          <a:solidFill>
            <a:schemeClr val="bg1"/>
          </a:solidFill>
          <a:ln w="38100">
            <a:solidFill>
              <a:srgbClr val="063DE8"/>
            </a:solidFill>
            <a:round/>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a:r>
              <a:rPr lang="zh-CN" altLang="en-US" sz="2400" b="1">
                <a:solidFill>
                  <a:schemeClr val="tx1"/>
                </a:solidFill>
                <a:ea typeface="黑体" panose="02010609060101010101" pitchFamily="49" charset="-122"/>
              </a:rPr>
              <a:t>复杂度分析</a:t>
            </a:r>
          </a:p>
          <a:p>
            <a:pPr algn="l"/>
            <a:r>
              <a:rPr lang="zh-CN" altLang="en-US" sz="2400">
                <a:solidFill>
                  <a:schemeClr val="tx1"/>
                </a:solidFill>
                <a:ea typeface="楷体_GB2312" panose="02010609030101010101" pitchFamily="49" charset="-122"/>
                <a:sym typeface="Wingdings" panose="05000000000000000000" pitchFamily="2" charset="2"/>
              </a:rPr>
              <a:t>算法</a:t>
            </a:r>
            <a:r>
              <a:rPr lang="en-US" altLang="zh-CN" sz="2400" b="1">
                <a:solidFill>
                  <a:schemeClr val="tx1"/>
                </a:solidFill>
                <a:ea typeface="楷体_GB2312" panose="02010609030101010101" pitchFamily="49" charset="-122"/>
                <a:sym typeface="Wingdings" panose="05000000000000000000" pitchFamily="2" charset="2"/>
              </a:rPr>
              <a:t>backtrack</a:t>
            </a:r>
            <a:r>
              <a:rPr lang="zh-CN" altLang="en-US" sz="2400">
                <a:solidFill>
                  <a:schemeClr val="tx1"/>
                </a:solidFill>
                <a:ea typeface="楷体_GB2312" panose="02010609030101010101" pitchFamily="49" charset="-122"/>
                <a:sym typeface="Wingdings" panose="05000000000000000000" pitchFamily="2" charset="2"/>
              </a:rPr>
              <a:t>在最坏情况下可能需要更新当前最优解</a:t>
            </a:r>
            <a:r>
              <a:rPr lang="en-US" altLang="zh-CN" sz="2400">
                <a:solidFill>
                  <a:schemeClr val="tx1"/>
                </a:solidFill>
                <a:ea typeface="楷体_GB2312" panose="02010609030101010101" pitchFamily="49" charset="-122"/>
                <a:sym typeface="Wingdings" panose="05000000000000000000" pitchFamily="2" charset="2"/>
              </a:rPr>
              <a:t>O((n-1)!)</a:t>
            </a:r>
            <a:r>
              <a:rPr lang="zh-CN" altLang="en-US" sz="2400">
                <a:solidFill>
                  <a:schemeClr val="tx1"/>
                </a:solidFill>
                <a:ea typeface="楷体_GB2312" panose="02010609030101010101" pitchFamily="49" charset="-122"/>
                <a:sym typeface="Wingdings" panose="05000000000000000000" pitchFamily="2" charset="2"/>
              </a:rPr>
              <a:t>次，每次更新</a:t>
            </a:r>
            <a:r>
              <a:rPr lang="en-US" altLang="zh-CN" sz="2400">
                <a:solidFill>
                  <a:schemeClr val="tx1"/>
                </a:solidFill>
                <a:ea typeface="楷体_GB2312" panose="02010609030101010101" pitchFamily="49" charset="-122"/>
                <a:sym typeface="Wingdings" panose="05000000000000000000" pitchFamily="2" charset="2"/>
              </a:rPr>
              <a:t>bestx</a:t>
            </a:r>
            <a:r>
              <a:rPr lang="zh-CN" altLang="en-US" sz="2400">
                <a:solidFill>
                  <a:schemeClr val="tx1"/>
                </a:solidFill>
                <a:ea typeface="楷体_GB2312" panose="02010609030101010101" pitchFamily="49" charset="-122"/>
                <a:sym typeface="Wingdings" panose="05000000000000000000" pitchFamily="2" charset="2"/>
              </a:rPr>
              <a:t>需计算时间</a:t>
            </a:r>
            <a:r>
              <a:rPr lang="en-US" altLang="zh-CN" sz="2400">
                <a:solidFill>
                  <a:schemeClr val="tx1"/>
                </a:solidFill>
                <a:ea typeface="楷体_GB2312" panose="02010609030101010101" pitchFamily="49" charset="-122"/>
                <a:sym typeface="Wingdings" panose="05000000000000000000" pitchFamily="2" charset="2"/>
              </a:rPr>
              <a:t>O(n)</a:t>
            </a:r>
            <a:r>
              <a:rPr lang="zh-CN" altLang="en-US" sz="2400">
                <a:solidFill>
                  <a:schemeClr val="tx1"/>
                </a:solidFill>
                <a:ea typeface="楷体_GB2312" panose="02010609030101010101" pitchFamily="49" charset="-122"/>
                <a:sym typeface="Wingdings" panose="05000000000000000000" pitchFamily="2" charset="2"/>
              </a:rPr>
              <a:t>，从而整个算法的计算时间复杂性为</a:t>
            </a:r>
            <a:r>
              <a:rPr lang="en-US" altLang="zh-CN" sz="2400">
                <a:solidFill>
                  <a:schemeClr val="tx1"/>
                </a:solidFill>
                <a:ea typeface="楷体_GB2312" panose="02010609030101010101" pitchFamily="49" charset="-122"/>
                <a:sym typeface="Wingdings" panose="05000000000000000000" pitchFamily="2" charset="2"/>
              </a:rPr>
              <a:t>O(n!)</a:t>
            </a:r>
            <a:r>
              <a:rPr lang="zh-CN" altLang="en-US" sz="2400">
                <a:solidFill>
                  <a:schemeClr val="tx1"/>
                </a:solidFill>
                <a:ea typeface="楷体_GB2312" panose="02010609030101010101" pitchFamily="49" charset="-122"/>
                <a:sym typeface="Wingdings" panose="05000000000000000000" pitchFamily="2" charset="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2789"/>
                                        </p:tgtEl>
                                        <p:attrNameLst>
                                          <p:attrName>style.visibility</p:attrName>
                                        </p:attrNameLst>
                                      </p:cBhvr>
                                      <p:to>
                                        <p:strVal val="visible"/>
                                      </p:to>
                                    </p:set>
                                    <p:animEffect transition="in" filter="blinds(horizontal)">
                                      <p:cBhvr>
                                        <p:cTn id="7" dur="500"/>
                                        <p:tgtEl>
                                          <p:spTgt spid="502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9" grpId="0" animBg="1" autoUpdateAnimBg="0"/>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EBEEDCE3-B053-4D75-9DCA-7676CAE01B63}"/>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77D7CE1C-CBA8-4366-AFB7-DD2B4AD58352}" type="slidenum">
              <a:rPr lang="zh-CN" altLang="en-US">
                <a:solidFill>
                  <a:schemeClr val="tx1"/>
                </a:solidFill>
                <a:latin typeface="Times New Roman" panose="02020603050405020304" pitchFamily="18" charset="0"/>
                <a:ea typeface="宋体" panose="02010600030101010101" pitchFamily="2" charset="-122"/>
              </a:rPr>
              <a:pPr eaLnBrk="1" hangingPunct="1"/>
              <a:t>207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03810" name="Rectangle 2">
            <a:extLst>
              <a:ext uri="{FF2B5EF4-FFF2-40B4-BE49-F238E27FC236}">
                <a16:creationId xmlns:a16="http://schemas.microsoft.com/office/drawing/2014/main" id="{C14AA506-7525-498E-9F5A-94295F8C122A}"/>
              </a:ext>
            </a:extLst>
          </p:cNvPr>
          <p:cNvSpPr>
            <a:spLocks noGrp="1" noChangeArrowheads="1"/>
          </p:cNvSpPr>
          <p:nvPr>
            <p:ph type="title"/>
          </p:nvPr>
        </p:nvSpPr>
        <p:spPr>
          <a:xfrm>
            <a:off x="685800" y="0"/>
            <a:ext cx="7772400" cy="1143000"/>
          </a:xfrm>
        </p:spPr>
        <p:txBody>
          <a:bodyPr/>
          <a:lstStyle/>
          <a:p>
            <a:pPr eaLnBrk="1" hangingPunct="1">
              <a:defRPr/>
            </a:pPr>
            <a:r>
              <a:rPr lang="en-US" altLang="en-US">
                <a:effectLst>
                  <a:outerShdw blurRad="38100" dist="38100" dir="2700000" algn="tl">
                    <a:srgbClr val="C0C0C0"/>
                  </a:outerShdw>
                </a:effectLst>
                <a:ea typeface="黑体" pitchFamily="2" charset="-122"/>
              </a:rPr>
              <a:t>圆排列问题</a:t>
            </a:r>
            <a:endParaRPr lang="zh-CN" altLang="en-US">
              <a:effectLst>
                <a:outerShdw blurRad="38100" dist="38100" dir="2700000" algn="tl">
                  <a:srgbClr val="C0C0C0"/>
                </a:outerShdw>
              </a:effectLst>
              <a:ea typeface="黑体" pitchFamily="2" charset="-122"/>
            </a:endParaRPr>
          </a:p>
        </p:txBody>
      </p:sp>
      <p:sp>
        <p:nvSpPr>
          <p:cNvPr id="69637" name="Text Box 3">
            <a:extLst>
              <a:ext uri="{FF2B5EF4-FFF2-40B4-BE49-F238E27FC236}">
                <a16:creationId xmlns:a16="http://schemas.microsoft.com/office/drawing/2014/main" id="{2E03B4D4-C976-4254-9B50-2D55D2945C40}"/>
              </a:ext>
            </a:extLst>
          </p:cNvPr>
          <p:cNvSpPr txBox="1">
            <a:spLocks noChangeArrowheads="1"/>
          </p:cNvSpPr>
          <p:nvPr/>
        </p:nvSpPr>
        <p:spPr bwMode="auto">
          <a:xfrm>
            <a:off x="250825" y="908050"/>
            <a:ext cx="856932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黑体" panose="02010609060101010101" pitchFamily="49" charset="-122"/>
                <a:ea typeface="黑体" panose="02010609060101010101" pitchFamily="49" charset="-122"/>
              </a:rPr>
              <a:t>给定</a:t>
            </a:r>
            <a:r>
              <a:rPr lang="en-US" altLang="zh-CN" sz="2400">
                <a:solidFill>
                  <a:schemeClr val="tx1"/>
                </a:solidFill>
                <a:latin typeface="黑体" panose="02010609060101010101" pitchFamily="49" charset="-122"/>
                <a:ea typeface="黑体" panose="02010609060101010101" pitchFamily="49" charset="-122"/>
              </a:rPr>
              <a:t>n</a:t>
            </a:r>
            <a:r>
              <a:rPr lang="zh-CN" altLang="en-US" sz="2400">
                <a:solidFill>
                  <a:schemeClr val="tx1"/>
                </a:solidFill>
                <a:latin typeface="黑体" panose="02010609060101010101" pitchFamily="49" charset="-122"/>
                <a:ea typeface="黑体" panose="02010609060101010101" pitchFamily="49" charset="-122"/>
              </a:rPr>
              <a:t>个大小不等的圆</a:t>
            </a:r>
            <a:r>
              <a:rPr lang="en-US" altLang="zh-CN" sz="2400">
                <a:solidFill>
                  <a:schemeClr val="tx1"/>
                </a:solidFill>
                <a:latin typeface="黑体" panose="02010609060101010101" pitchFamily="49" charset="-122"/>
                <a:ea typeface="黑体" panose="02010609060101010101" pitchFamily="49" charset="-122"/>
              </a:rPr>
              <a:t>c1,c2,</a:t>
            </a:r>
            <a:r>
              <a:rPr lang="en-US" altLang="zh-CN" sz="2400">
                <a:solidFill>
                  <a:schemeClr val="tx1"/>
                </a:solidFill>
                <a:ea typeface="黑体" panose="02010609060101010101" pitchFamily="49" charset="-122"/>
              </a:rPr>
              <a:t>…</a:t>
            </a:r>
            <a:r>
              <a:rPr lang="en-US" altLang="zh-CN" sz="2400">
                <a:solidFill>
                  <a:schemeClr val="tx1"/>
                </a:solidFill>
                <a:latin typeface="黑体" panose="02010609060101010101" pitchFamily="49" charset="-122"/>
                <a:ea typeface="黑体" panose="02010609060101010101" pitchFamily="49" charset="-122"/>
              </a:rPr>
              <a:t>,cn</a:t>
            </a:r>
            <a:r>
              <a:rPr lang="zh-CN" altLang="en-US" sz="2400">
                <a:solidFill>
                  <a:schemeClr val="tx1"/>
                </a:solidFill>
                <a:latin typeface="黑体" panose="02010609060101010101" pitchFamily="49" charset="-122"/>
                <a:ea typeface="黑体" panose="02010609060101010101" pitchFamily="49" charset="-122"/>
              </a:rPr>
              <a:t>，现要将这</a:t>
            </a:r>
            <a:r>
              <a:rPr lang="en-US" altLang="zh-CN" sz="2400">
                <a:solidFill>
                  <a:schemeClr val="tx1"/>
                </a:solidFill>
                <a:latin typeface="黑体" panose="02010609060101010101" pitchFamily="49" charset="-122"/>
                <a:ea typeface="黑体" panose="02010609060101010101" pitchFamily="49" charset="-122"/>
              </a:rPr>
              <a:t>n</a:t>
            </a:r>
            <a:r>
              <a:rPr lang="zh-CN" altLang="en-US" sz="2400">
                <a:solidFill>
                  <a:schemeClr val="tx1"/>
                </a:solidFill>
                <a:latin typeface="黑体" panose="02010609060101010101" pitchFamily="49" charset="-122"/>
                <a:ea typeface="黑体" panose="02010609060101010101" pitchFamily="49" charset="-122"/>
              </a:rPr>
              <a:t>个圆排进一个矩形框中，且要求各圆与矩形框的底边相切。圆排列问题要求从</a:t>
            </a:r>
            <a:r>
              <a:rPr lang="en-US" altLang="zh-CN" sz="2400">
                <a:solidFill>
                  <a:schemeClr val="tx1"/>
                </a:solidFill>
                <a:latin typeface="黑体" panose="02010609060101010101" pitchFamily="49" charset="-122"/>
                <a:ea typeface="黑体" panose="02010609060101010101" pitchFamily="49" charset="-122"/>
              </a:rPr>
              <a:t>n</a:t>
            </a:r>
            <a:r>
              <a:rPr lang="zh-CN" altLang="en-US" sz="2400">
                <a:solidFill>
                  <a:schemeClr val="tx1"/>
                </a:solidFill>
                <a:latin typeface="黑体" panose="02010609060101010101" pitchFamily="49" charset="-122"/>
                <a:ea typeface="黑体" panose="02010609060101010101" pitchFamily="49" charset="-122"/>
              </a:rPr>
              <a:t>个圆的所有排列中找出有最小长度的圆排列。例如，当</a:t>
            </a:r>
            <a:r>
              <a:rPr lang="en-US" altLang="zh-CN" sz="2400">
                <a:solidFill>
                  <a:schemeClr val="tx1"/>
                </a:solidFill>
                <a:latin typeface="黑体" panose="02010609060101010101" pitchFamily="49" charset="-122"/>
                <a:ea typeface="黑体" panose="02010609060101010101" pitchFamily="49" charset="-122"/>
              </a:rPr>
              <a:t>n=3</a:t>
            </a:r>
            <a:r>
              <a:rPr lang="zh-CN" altLang="en-US" sz="2400">
                <a:solidFill>
                  <a:schemeClr val="tx1"/>
                </a:solidFill>
                <a:latin typeface="黑体" panose="02010609060101010101" pitchFamily="49" charset="-122"/>
                <a:ea typeface="黑体" panose="02010609060101010101" pitchFamily="49" charset="-122"/>
              </a:rPr>
              <a:t>，且所给的</a:t>
            </a:r>
            <a:r>
              <a:rPr lang="en-US" altLang="zh-CN" sz="2400">
                <a:solidFill>
                  <a:schemeClr val="tx1"/>
                </a:solidFill>
                <a:latin typeface="黑体" panose="02010609060101010101" pitchFamily="49" charset="-122"/>
                <a:ea typeface="黑体" panose="02010609060101010101" pitchFamily="49" charset="-122"/>
              </a:rPr>
              <a:t>3</a:t>
            </a:r>
            <a:r>
              <a:rPr lang="zh-CN" altLang="en-US" sz="2400">
                <a:solidFill>
                  <a:schemeClr val="tx1"/>
                </a:solidFill>
                <a:latin typeface="黑体" panose="02010609060101010101" pitchFamily="49" charset="-122"/>
                <a:ea typeface="黑体" panose="02010609060101010101" pitchFamily="49" charset="-122"/>
              </a:rPr>
              <a:t>个圆的半径分别为</a:t>
            </a:r>
            <a:r>
              <a:rPr lang="en-US" altLang="zh-CN" sz="2400">
                <a:solidFill>
                  <a:schemeClr val="tx1"/>
                </a:solidFill>
                <a:latin typeface="黑体" panose="02010609060101010101" pitchFamily="49" charset="-122"/>
                <a:ea typeface="黑体" panose="02010609060101010101" pitchFamily="49" charset="-122"/>
              </a:rPr>
              <a:t>1</a:t>
            </a:r>
            <a:r>
              <a:rPr lang="zh-CN" altLang="en-US" sz="2400">
                <a:solidFill>
                  <a:schemeClr val="tx1"/>
                </a:solidFill>
                <a:latin typeface="黑体" panose="02010609060101010101" pitchFamily="49" charset="-122"/>
                <a:ea typeface="黑体" panose="02010609060101010101" pitchFamily="49" charset="-122"/>
              </a:rPr>
              <a:t>，</a:t>
            </a:r>
            <a:r>
              <a:rPr lang="en-US" altLang="zh-CN" sz="2400">
                <a:solidFill>
                  <a:schemeClr val="tx1"/>
                </a:solidFill>
                <a:latin typeface="黑体" panose="02010609060101010101" pitchFamily="49" charset="-122"/>
                <a:ea typeface="黑体" panose="02010609060101010101" pitchFamily="49" charset="-122"/>
              </a:rPr>
              <a:t>1</a:t>
            </a:r>
            <a:r>
              <a:rPr lang="zh-CN" altLang="en-US" sz="2400">
                <a:solidFill>
                  <a:schemeClr val="tx1"/>
                </a:solidFill>
                <a:latin typeface="黑体" panose="02010609060101010101" pitchFamily="49" charset="-122"/>
                <a:ea typeface="黑体" panose="02010609060101010101" pitchFamily="49" charset="-122"/>
              </a:rPr>
              <a:t>，</a:t>
            </a:r>
            <a:r>
              <a:rPr lang="en-US" altLang="zh-CN" sz="2400">
                <a:solidFill>
                  <a:schemeClr val="tx1"/>
                </a:solidFill>
                <a:latin typeface="黑体" panose="02010609060101010101" pitchFamily="49" charset="-122"/>
                <a:ea typeface="黑体" panose="02010609060101010101" pitchFamily="49" charset="-122"/>
              </a:rPr>
              <a:t>2</a:t>
            </a:r>
            <a:r>
              <a:rPr lang="zh-CN" altLang="en-US" sz="2400">
                <a:solidFill>
                  <a:schemeClr val="tx1"/>
                </a:solidFill>
                <a:latin typeface="黑体" panose="02010609060101010101" pitchFamily="49" charset="-122"/>
                <a:ea typeface="黑体" panose="02010609060101010101" pitchFamily="49" charset="-122"/>
              </a:rPr>
              <a:t>时，这</a:t>
            </a:r>
            <a:r>
              <a:rPr lang="en-US" altLang="zh-CN" sz="2400">
                <a:solidFill>
                  <a:schemeClr val="tx1"/>
                </a:solidFill>
                <a:latin typeface="黑体" panose="02010609060101010101" pitchFamily="49" charset="-122"/>
                <a:ea typeface="黑体" panose="02010609060101010101" pitchFamily="49" charset="-122"/>
              </a:rPr>
              <a:t>3</a:t>
            </a:r>
            <a:r>
              <a:rPr lang="zh-CN" altLang="en-US" sz="2400">
                <a:solidFill>
                  <a:schemeClr val="tx1"/>
                </a:solidFill>
                <a:latin typeface="黑体" panose="02010609060101010101" pitchFamily="49" charset="-122"/>
                <a:ea typeface="黑体" panose="02010609060101010101" pitchFamily="49" charset="-122"/>
              </a:rPr>
              <a:t>个圆的最小长度的圆排列如图所示。其最小长度为</a:t>
            </a:r>
          </a:p>
        </p:txBody>
      </p:sp>
      <p:graphicFrame>
        <p:nvGraphicFramePr>
          <p:cNvPr id="69634" name="Object 4">
            <a:extLst>
              <a:ext uri="{FF2B5EF4-FFF2-40B4-BE49-F238E27FC236}">
                <a16:creationId xmlns:a16="http://schemas.microsoft.com/office/drawing/2014/main" id="{1964EEC3-F145-4FAF-A28A-7939B4231FE4}"/>
              </a:ext>
            </a:extLst>
          </p:cNvPr>
          <p:cNvGraphicFramePr>
            <a:graphicFrameLocks noChangeAspect="1"/>
          </p:cNvGraphicFramePr>
          <p:nvPr/>
        </p:nvGraphicFramePr>
        <p:xfrm>
          <a:off x="4284663" y="2349500"/>
          <a:ext cx="1079500" cy="442913"/>
        </p:xfrm>
        <a:graphic>
          <a:graphicData uri="http://schemas.openxmlformats.org/presentationml/2006/ole">
            <mc:AlternateContent xmlns:mc="http://schemas.openxmlformats.org/markup-compatibility/2006">
              <mc:Choice xmlns:v="urn:schemas-microsoft-com:vml" Requires="v">
                <p:oleObj spid="_x0000_s69640" name="公式" r:id="rId3" imgW="532937" imgH="215713" progId="Equation.3">
                  <p:embed/>
                </p:oleObj>
              </mc:Choice>
              <mc:Fallback>
                <p:oleObj name="公式" r:id="rId3" imgW="532937" imgH="2157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2349500"/>
                        <a:ext cx="107950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9638" name="Picture 5" descr="t580">
            <a:extLst>
              <a:ext uri="{FF2B5EF4-FFF2-40B4-BE49-F238E27FC236}">
                <a16:creationId xmlns:a16="http://schemas.microsoft.com/office/drawing/2014/main" id="{06D51B35-F0D5-4259-ACF1-37608A5D3E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3068638"/>
            <a:ext cx="4105275" cy="268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620F038B-EA7F-42CE-9B69-D9C0543C3CAB}"/>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B9A45B61-0A46-4FBE-8593-2295E0F134FC}" type="slidenum">
              <a:rPr lang="zh-CN" altLang="en-US">
                <a:solidFill>
                  <a:schemeClr val="tx1"/>
                </a:solidFill>
                <a:latin typeface="Times New Roman" panose="02020603050405020304" pitchFamily="18" charset="0"/>
                <a:ea typeface="宋体" panose="02010600030101010101" pitchFamily="2" charset="-122"/>
              </a:rPr>
              <a:pPr eaLnBrk="1" hangingPunct="1"/>
              <a:t>208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04834" name="Rectangle 2">
            <a:extLst>
              <a:ext uri="{FF2B5EF4-FFF2-40B4-BE49-F238E27FC236}">
                <a16:creationId xmlns:a16="http://schemas.microsoft.com/office/drawing/2014/main" id="{3F3CEB73-9D5E-4F78-9CEE-DC7FE550DB3F}"/>
              </a:ext>
            </a:extLst>
          </p:cNvPr>
          <p:cNvSpPr>
            <a:spLocks noChangeArrowheads="1"/>
          </p:cNvSpPr>
          <p:nvPr/>
        </p:nvSpPr>
        <p:spPr bwMode="auto">
          <a:xfrm>
            <a:off x="611188" y="0"/>
            <a:ext cx="7772400" cy="803275"/>
          </a:xfrm>
          <a:prstGeom prst="rect">
            <a:avLst/>
          </a:prstGeom>
          <a:noFill/>
          <a:ln w="9525">
            <a:noFill/>
            <a:miter lim="800000"/>
            <a:headEnd/>
            <a:tailEnd/>
          </a:ln>
          <a:effectLst/>
        </p:spPr>
        <p:txBody>
          <a:bodyPr anchor="ctr"/>
          <a:lstStyle/>
          <a:p>
            <a:pPr>
              <a:defRPr/>
            </a:pPr>
            <a:r>
              <a:rPr kumimoji="1" lang="en-US" altLang="en-US" sz="4400" b="1">
                <a:solidFill>
                  <a:srgbClr val="663300"/>
                </a:solidFill>
                <a:effectLst>
                  <a:outerShdw blurRad="38100" dist="38100" dir="2700000" algn="tl">
                    <a:srgbClr val="C0C0C0"/>
                  </a:outerShdw>
                </a:effectLst>
                <a:latin typeface="Times New Roman" charset="0"/>
                <a:ea typeface="黑体" pitchFamily="2" charset="-122"/>
              </a:rPr>
              <a:t>圆排列问题</a:t>
            </a:r>
            <a:endParaRPr kumimoji="1" lang="zh-CN" altLang="en-US" sz="4400" b="1">
              <a:solidFill>
                <a:srgbClr val="663300"/>
              </a:solidFill>
              <a:effectLst>
                <a:outerShdw blurRad="38100" dist="38100" dir="2700000" algn="tl">
                  <a:srgbClr val="C0C0C0"/>
                </a:outerShdw>
              </a:effectLst>
              <a:latin typeface="Times New Roman" charset="0"/>
              <a:ea typeface="黑体" pitchFamily="2" charset="-122"/>
            </a:endParaRPr>
          </a:p>
        </p:txBody>
      </p:sp>
      <p:sp>
        <p:nvSpPr>
          <p:cNvPr id="253956" name="Text Box 3">
            <a:extLst>
              <a:ext uri="{FF2B5EF4-FFF2-40B4-BE49-F238E27FC236}">
                <a16:creationId xmlns:a16="http://schemas.microsoft.com/office/drawing/2014/main" id="{5A4B0CD5-9C1E-4BB9-95EB-54121D54E186}"/>
              </a:ext>
            </a:extLst>
          </p:cNvPr>
          <p:cNvSpPr txBox="1">
            <a:spLocks noChangeArrowheads="1"/>
          </p:cNvSpPr>
          <p:nvPr/>
        </p:nvSpPr>
        <p:spPr bwMode="auto">
          <a:xfrm>
            <a:off x="4284663" y="765175"/>
            <a:ext cx="4591050" cy="2563813"/>
          </a:xfrm>
          <a:prstGeom prst="rect">
            <a:avLst/>
          </a:prstGeom>
          <a:solidFill>
            <a:srgbClr val="FFCC00"/>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a:solidFill>
                  <a:schemeClr val="tx1"/>
                </a:solidFill>
                <a:ea typeface="楷体_GB2312" panose="02010609030101010101" pitchFamily="49" charset="-122"/>
              </a:rPr>
              <a:t>private static float </a:t>
            </a:r>
            <a:r>
              <a:rPr lang="en-US" altLang="zh-CN" b="1">
                <a:solidFill>
                  <a:schemeClr val="tx1"/>
                </a:solidFill>
                <a:ea typeface="楷体_GB2312" panose="02010609030101010101" pitchFamily="49" charset="-122"/>
              </a:rPr>
              <a:t>center</a:t>
            </a:r>
            <a:r>
              <a:rPr lang="en-US" altLang="zh-CN">
                <a:solidFill>
                  <a:schemeClr val="tx1"/>
                </a:solidFill>
                <a:ea typeface="楷体_GB2312" panose="02010609030101010101" pitchFamily="49" charset="-122"/>
              </a:rPr>
              <a:t>(int t)</a:t>
            </a:r>
          </a:p>
          <a:p>
            <a:pPr algn="l" eaLnBrk="1" hangingPunct="1"/>
            <a:r>
              <a:rPr lang="en-US" altLang="zh-CN">
                <a:solidFill>
                  <a:schemeClr val="tx1"/>
                </a:solidFill>
                <a:ea typeface="楷体_GB2312" panose="02010609030101010101" pitchFamily="49" charset="-122"/>
              </a:rPr>
              <a:t>   {// </a:t>
            </a:r>
            <a:r>
              <a:rPr lang="zh-CN" altLang="en-US">
                <a:solidFill>
                  <a:schemeClr val="tx1"/>
                </a:solidFill>
                <a:ea typeface="楷体_GB2312" panose="02010609030101010101" pitchFamily="49" charset="-122"/>
              </a:rPr>
              <a:t>计算当前所选择圆的圆心横坐标</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float temp=0;</a:t>
            </a:r>
          </a:p>
          <a:p>
            <a:pPr algn="l" eaLnBrk="1" hangingPunct="1"/>
            <a:r>
              <a:rPr lang="en-US" altLang="zh-CN">
                <a:solidFill>
                  <a:schemeClr val="tx1"/>
                </a:solidFill>
                <a:ea typeface="楷体_GB2312" panose="02010609030101010101" pitchFamily="49" charset="-122"/>
              </a:rPr>
              <a:t>      for (int j=1;j&lt;t;j++) {</a:t>
            </a:r>
          </a:p>
          <a:p>
            <a:pPr algn="l" eaLnBrk="1" hangingPunct="1"/>
            <a:r>
              <a:rPr lang="en-US" altLang="zh-CN">
                <a:solidFill>
                  <a:schemeClr val="tx1"/>
                </a:solidFill>
                <a:ea typeface="楷体_GB2312" panose="02010609030101010101" pitchFamily="49" charset="-122"/>
              </a:rPr>
              <a:t>        float valuex=x[j]+2.0*Math.sqrt(r[t]*r[j]);</a:t>
            </a:r>
          </a:p>
          <a:p>
            <a:pPr algn="l" eaLnBrk="1" hangingPunct="1"/>
            <a:r>
              <a:rPr lang="en-US" altLang="zh-CN">
                <a:solidFill>
                  <a:schemeClr val="tx1"/>
                </a:solidFill>
                <a:ea typeface="楷体_GB2312" panose="02010609030101010101" pitchFamily="49" charset="-122"/>
              </a:rPr>
              <a:t>        if (valuex&gt;temp) temp=valuex;</a:t>
            </a:r>
          </a:p>
          <a:p>
            <a:pPr algn="l" eaLnBrk="1" hangingPunct="1"/>
            <a:r>
              <a:rPr lang="en-US" altLang="zh-CN">
                <a:solidFill>
                  <a:schemeClr val="tx1"/>
                </a:solidFill>
                <a:ea typeface="楷体_GB2312" panose="02010609030101010101" pitchFamily="49" charset="-122"/>
              </a:rPr>
              <a:t>        }</a:t>
            </a:r>
          </a:p>
          <a:p>
            <a:pPr algn="l" eaLnBrk="1" hangingPunct="1"/>
            <a:r>
              <a:rPr lang="en-US" altLang="zh-CN">
                <a:solidFill>
                  <a:schemeClr val="tx1"/>
                </a:solidFill>
                <a:ea typeface="楷体_GB2312" panose="02010609030101010101" pitchFamily="49" charset="-122"/>
              </a:rPr>
              <a:t>      return temp;</a:t>
            </a:r>
          </a:p>
          <a:p>
            <a:pPr algn="l" eaLnBrk="1" hangingPunct="1"/>
            <a:r>
              <a:rPr lang="en-US" altLang="zh-CN">
                <a:solidFill>
                  <a:schemeClr val="tx1"/>
                </a:solidFill>
                <a:ea typeface="楷体_GB2312" panose="02010609030101010101" pitchFamily="49" charset="-122"/>
              </a:rPr>
              <a:t>   }</a:t>
            </a:r>
            <a:endParaRPr lang="zh-CN" altLang="en-US">
              <a:solidFill>
                <a:schemeClr val="tx1"/>
              </a:solidFill>
              <a:ea typeface="楷体_GB2312" panose="02010609030101010101" pitchFamily="49" charset="-122"/>
            </a:endParaRPr>
          </a:p>
        </p:txBody>
      </p:sp>
      <p:sp>
        <p:nvSpPr>
          <p:cNvPr id="253957" name="Text Box 4">
            <a:extLst>
              <a:ext uri="{FF2B5EF4-FFF2-40B4-BE49-F238E27FC236}">
                <a16:creationId xmlns:a16="http://schemas.microsoft.com/office/drawing/2014/main" id="{7827F919-EC59-44AE-A3DC-AB5793C94178}"/>
              </a:ext>
            </a:extLst>
          </p:cNvPr>
          <p:cNvSpPr txBox="1">
            <a:spLocks noChangeArrowheads="1"/>
          </p:cNvSpPr>
          <p:nvPr/>
        </p:nvSpPr>
        <p:spPr bwMode="auto">
          <a:xfrm>
            <a:off x="4284663" y="3500438"/>
            <a:ext cx="4608512" cy="2838450"/>
          </a:xfrm>
          <a:prstGeom prst="rect">
            <a:avLst/>
          </a:prstGeom>
          <a:solidFill>
            <a:srgbClr val="FFCC00"/>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a:solidFill>
                  <a:schemeClr val="tx1"/>
                </a:solidFill>
                <a:ea typeface="楷体_GB2312" panose="02010609030101010101" pitchFamily="49" charset="-122"/>
              </a:rPr>
              <a:t>private static void </a:t>
            </a:r>
            <a:r>
              <a:rPr lang="en-US" altLang="zh-CN" b="1">
                <a:solidFill>
                  <a:schemeClr val="tx1"/>
                </a:solidFill>
                <a:ea typeface="楷体_GB2312" panose="02010609030101010101" pitchFamily="49" charset="-122"/>
              </a:rPr>
              <a:t>compute</a:t>
            </a:r>
            <a:r>
              <a:rPr lang="en-US" altLang="zh-CN">
                <a:solidFill>
                  <a:schemeClr val="tx1"/>
                </a:solidFill>
                <a:ea typeface="楷体_GB2312" panose="02010609030101010101" pitchFamily="49" charset="-122"/>
              </a:rPr>
              <a:t>()</a:t>
            </a:r>
          </a:p>
          <a:p>
            <a:pPr algn="l" eaLnBrk="1" hangingPunct="1"/>
            <a:r>
              <a:rPr lang="en-US" altLang="zh-CN">
                <a:solidFill>
                  <a:schemeClr val="tx1"/>
                </a:solidFill>
                <a:ea typeface="楷体_GB2312" panose="02010609030101010101" pitchFamily="49" charset="-122"/>
              </a:rPr>
              <a:t>   {// </a:t>
            </a:r>
            <a:r>
              <a:rPr lang="zh-CN" altLang="en-US">
                <a:solidFill>
                  <a:schemeClr val="tx1"/>
                </a:solidFill>
                <a:ea typeface="楷体_GB2312" panose="02010609030101010101" pitchFamily="49" charset="-122"/>
              </a:rPr>
              <a:t>计算当前圆排列的长度</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float low=0,</a:t>
            </a:r>
          </a:p>
          <a:p>
            <a:pPr algn="l" eaLnBrk="1" hangingPunct="1"/>
            <a:r>
              <a:rPr lang="en-US" altLang="zh-CN">
                <a:solidFill>
                  <a:schemeClr val="tx1"/>
                </a:solidFill>
                <a:ea typeface="楷体_GB2312" panose="02010609030101010101" pitchFamily="49" charset="-122"/>
              </a:rPr>
              <a:t>            high=0;</a:t>
            </a:r>
          </a:p>
          <a:p>
            <a:pPr algn="l" eaLnBrk="1" hangingPunct="1"/>
            <a:r>
              <a:rPr lang="en-US" altLang="zh-CN">
                <a:solidFill>
                  <a:schemeClr val="tx1"/>
                </a:solidFill>
                <a:ea typeface="楷体_GB2312" panose="02010609030101010101" pitchFamily="49" charset="-122"/>
              </a:rPr>
              <a:t>      for (int i=1;i&lt;=n;i++) {</a:t>
            </a:r>
          </a:p>
          <a:p>
            <a:pPr algn="l" eaLnBrk="1" hangingPunct="1"/>
            <a:r>
              <a:rPr lang="en-US" altLang="zh-CN">
                <a:solidFill>
                  <a:schemeClr val="tx1"/>
                </a:solidFill>
                <a:ea typeface="楷体_GB2312" panose="02010609030101010101" pitchFamily="49" charset="-122"/>
              </a:rPr>
              <a:t>        if (x[i]-r[i]&lt;low) low=x[i]-r[i];</a:t>
            </a:r>
          </a:p>
          <a:p>
            <a:pPr algn="l" eaLnBrk="1" hangingPunct="1"/>
            <a:r>
              <a:rPr lang="en-US" altLang="zh-CN">
                <a:solidFill>
                  <a:schemeClr val="tx1"/>
                </a:solidFill>
                <a:ea typeface="楷体_GB2312" panose="02010609030101010101" pitchFamily="49" charset="-122"/>
              </a:rPr>
              <a:t>        if (x[i]+r[i]&gt;high) high=x[i]+r[i];</a:t>
            </a:r>
          </a:p>
          <a:p>
            <a:pPr algn="l" eaLnBrk="1" hangingPunct="1"/>
            <a:r>
              <a:rPr lang="en-US" altLang="zh-CN">
                <a:solidFill>
                  <a:schemeClr val="tx1"/>
                </a:solidFill>
                <a:ea typeface="楷体_GB2312" panose="02010609030101010101" pitchFamily="49" charset="-122"/>
              </a:rPr>
              <a:t>        }</a:t>
            </a:r>
          </a:p>
          <a:p>
            <a:pPr algn="l" eaLnBrk="1" hangingPunct="1"/>
            <a:r>
              <a:rPr lang="en-US" altLang="zh-CN">
                <a:solidFill>
                  <a:schemeClr val="tx1"/>
                </a:solidFill>
                <a:ea typeface="楷体_GB2312" panose="02010609030101010101" pitchFamily="49" charset="-122"/>
              </a:rPr>
              <a:t>      if (high-low&lt;min) min=high-low;</a:t>
            </a:r>
          </a:p>
          <a:p>
            <a:pPr algn="l" eaLnBrk="1" hangingPunct="1"/>
            <a:r>
              <a:rPr lang="en-US" altLang="zh-CN">
                <a:solidFill>
                  <a:schemeClr val="tx1"/>
                </a:solidFill>
                <a:ea typeface="楷体_GB2312" panose="02010609030101010101" pitchFamily="49" charset="-122"/>
              </a:rPr>
              <a:t>   }</a:t>
            </a:r>
            <a:endParaRPr lang="zh-CN" altLang="en-US">
              <a:solidFill>
                <a:schemeClr val="tx1"/>
              </a:solidFill>
              <a:ea typeface="楷体_GB2312" panose="02010609030101010101" pitchFamily="49" charset="-122"/>
            </a:endParaRPr>
          </a:p>
        </p:txBody>
      </p:sp>
      <p:sp>
        <p:nvSpPr>
          <p:cNvPr id="253958" name="Text Box 5">
            <a:extLst>
              <a:ext uri="{FF2B5EF4-FFF2-40B4-BE49-F238E27FC236}">
                <a16:creationId xmlns:a16="http://schemas.microsoft.com/office/drawing/2014/main" id="{46CFD1DC-5DA5-4B92-818B-9732C94B091C}"/>
              </a:ext>
            </a:extLst>
          </p:cNvPr>
          <p:cNvSpPr txBox="1">
            <a:spLocks noChangeArrowheads="1"/>
          </p:cNvSpPr>
          <p:nvPr/>
        </p:nvSpPr>
        <p:spPr bwMode="auto">
          <a:xfrm>
            <a:off x="250825" y="765175"/>
            <a:ext cx="3600450" cy="421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a:solidFill>
                  <a:schemeClr val="tx1"/>
                </a:solidFill>
                <a:ea typeface="楷体_GB2312" panose="02010609030101010101" pitchFamily="49" charset="-122"/>
              </a:rPr>
              <a:t>private static void </a:t>
            </a:r>
            <a:r>
              <a:rPr lang="en-US" altLang="zh-CN" b="1">
                <a:solidFill>
                  <a:schemeClr val="tx1"/>
                </a:solidFill>
                <a:ea typeface="楷体_GB2312" panose="02010609030101010101" pitchFamily="49" charset="-122"/>
              </a:rPr>
              <a:t>backtrack</a:t>
            </a:r>
            <a:r>
              <a:rPr lang="en-US" altLang="zh-CN">
                <a:solidFill>
                  <a:schemeClr val="tx1"/>
                </a:solidFill>
                <a:ea typeface="楷体_GB2312" panose="02010609030101010101" pitchFamily="49" charset="-122"/>
              </a:rPr>
              <a:t>(int t)</a:t>
            </a:r>
          </a:p>
          <a:p>
            <a:pPr algn="l" eaLnBrk="1" hangingPunct="1"/>
            <a:r>
              <a:rPr lang="en-US" altLang="zh-CN">
                <a:solidFill>
                  <a:schemeClr val="tx1"/>
                </a:solidFill>
                <a:ea typeface="楷体_GB2312" panose="02010609030101010101" pitchFamily="49" charset="-122"/>
              </a:rPr>
              <a:t>   {</a:t>
            </a:r>
          </a:p>
          <a:p>
            <a:pPr algn="l" eaLnBrk="1" hangingPunct="1"/>
            <a:r>
              <a:rPr lang="en-US" altLang="zh-CN">
                <a:solidFill>
                  <a:schemeClr val="tx1"/>
                </a:solidFill>
                <a:ea typeface="楷体_GB2312" panose="02010609030101010101" pitchFamily="49" charset="-122"/>
              </a:rPr>
              <a:t>      if (t&gt;n) compute();</a:t>
            </a:r>
          </a:p>
          <a:p>
            <a:pPr algn="l" eaLnBrk="1" hangingPunct="1"/>
            <a:r>
              <a:rPr lang="en-US" altLang="zh-CN">
                <a:solidFill>
                  <a:schemeClr val="tx1"/>
                </a:solidFill>
                <a:ea typeface="楷体_GB2312" panose="02010609030101010101" pitchFamily="49" charset="-122"/>
              </a:rPr>
              <a:t>      else</a:t>
            </a:r>
          </a:p>
          <a:p>
            <a:pPr algn="l" eaLnBrk="1" hangingPunct="1"/>
            <a:r>
              <a:rPr lang="en-US" altLang="zh-CN">
                <a:solidFill>
                  <a:schemeClr val="tx1"/>
                </a:solidFill>
                <a:ea typeface="楷体_GB2312" panose="02010609030101010101" pitchFamily="49" charset="-122"/>
              </a:rPr>
              <a:t>        for (int j = t; j &lt;= n; j++) {</a:t>
            </a:r>
          </a:p>
          <a:p>
            <a:pPr algn="l" eaLnBrk="1" hangingPunct="1"/>
            <a:r>
              <a:rPr lang="en-US" altLang="zh-CN">
                <a:solidFill>
                  <a:schemeClr val="tx1"/>
                </a:solidFill>
                <a:ea typeface="楷体_GB2312" panose="02010609030101010101" pitchFamily="49" charset="-122"/>
              </a:rPr>
              <a:t>            MyMath.swap(r, t, j);</a:t>
            </a:r>
          </a:p>
          <a:p>
            <a:pPr algn="l" eaLnBrk="1" hangingPunct="1"/>
            <a:r>
              <a:rPr lang="en-US" altLang="zh-CN">
                <a:solidFill>
                  <a:schemeClr val="tx1"/>
                </a:solidFill>
                <a:ea typeface="楷体_GB2312" panose="02010609030101010101" pitchFamily="49" charset="-122"/>
              </a:rPr>
              <a:t>            float centerx=center(t);</a:t>
            </a:r>
          </a:p>
          <a:p>
            <a:pPr algn="l" eaLnBrk="1" hangingPunct="1"/>
            <a:r>
              <a:rPr lang="en-US" altLang="zh-CN">
                <a:solidFill>
                  <a:schemeClr val="tx1"/>
                </a:solidFill>
                <a:ea typeface="楷体_GB2312" panose="02010609030101010101" pitchFamily="49" charset="-122"/>
              </a:rPr>
              <a:t>            if (centerx+r[t]+r[1]&lt;min) {</a:t>
            </a:r>
          </a:p>
          <a:p>
            <a:pPr algn="l" eaLnBrk="1" hangingPunct="1"/>
            <a:r>
              <a:rPr lang="en-US" altLang="zh-CN">
                <a:solidFill>
                  <a:schemeClr val="tx1"/>
                </a:solidFill>
                <a:ea typeface="楷体_GB2312" panose="02010609030101010101" pitchFamily="49" charset="-122"/>
              </a:rPr>
              <a:t>              //</a:t>
            </a:r>
            <a:r>
              <a:rPr lang="zh-CN" altLang="en-US">
                <a:solidFill>
                  <a:schemeClr val="tx1"/>
                </a:solidFill>
                <a:ea typeface="楷体_GB2312" panose="02010609030101010101" pitchFamily="49" charset="-122"/>
              </a:rPr>
              <a:t>下界约束</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x[t]=centerx;</a:t>
            </a:r>
          </a:p>
          <a:p>
            <a:pPr algn="l" eaLnBrk="1" hangingPunct="1"/>
            <a:r>
              <a:rPr lang="en-US" altLang="zh-CN">
                <a:solidFill>
                  <a:schemeClr val="tx1"/>
                </a:solidFill>
                <a:ea typeface="楷体_GB2312" panose="02010609030101010101" pitchFamily="49" charset="-122"/>
              </a:rPr>
              <a:t>              backtrack(t+1);</a:t>
            </a:r>
          </a:p>
          <a:p>
            <a:pPr algn="l" eaLnBrk="1" hangingPunct="1"/>
            <a:r>
              <a:rPr lang="en-US" altLang="zh-CN">
                <a:solidFill>
                  <a:schemeClr val="tx1"/>
                </a:solidFill>
                <a:ea typeface="楷体_GB2312" panose="02010609030101010101" pitchFamily="49" charset="-122"/>
              </a:rPr>
              <a:t>              }</a:t>
            </a:r>
          </a:p>
          <a:p>
            <a:pPr algn="l" eaLnBrk="1" hangingPunct="1"/>
            <a:r>
              <a:rPr lang="en-US" altLang="zh-CN">
                <a:solidFill>
                  <a:schemeClr val="tx1"/>
                </a:solidFill>
                <a:ea typeface="楷体_GB2312" panose="02010609030101010101" pitchFamily="49" charset="-122"/>
              </a:rPr>
              <a:t>            MyMath.swap(r, t, j);</a:t>
            </a:r>
          </a:p>
          <a:p>
            <a:pPr algn="l" eaLnBrk="1" hangingPunct="1"/>
            <a:r>
              <a:rPr lang="en-US" altLang="zh-CN">
                <a:solidFill>
                  <a:schemeClr val="tx1"/>
                </a:solidFill>
                <a:ea typeface="楷体_GB2312" panose="02010609030101010101" pitchFamily="49" charset="-122"/>
              </a:rPr>
              <a:t>            }</a:t>
            </a:r>
          </a:p>
          <a:p>
            <a:pPr algn="l" eaLnBrk="1" hangingPunct="1"/>
            <a:r>
              <a:rPr lang="en-US" altLang="zh-CN">
                <a:solidFill>
                  <a:schemeClr val="tx1"/>
                </a:solidFill>
                <a:ea typeface="楷体_GB2312" panose="02010609030101010101" pitchFamily="49" charset="-122"/>
              </a:rPr>
              <a:t>   }</a:t>
            </a:r>
            <a:endParaRPr lang="zh-CN" altLang="en-US">
              <a:solidFill>
                <a:schemeClr val="tx1"/>
              </a:solidFill>
              <a:ea typeface="楷体_GB2312" panose="02010609030101010101" pitchFamily="49" charset="-122"/>
            </a:endParaRPr>
          </a:p>
        </p:txBody>
      </p:sp>
      <p:pic>
        <p:nvPicPr>
          <p:cNvPr id="253959" name="Picture 6" descr="t580">
            <a:extLst>
              <a:ext uri="{FF2B5EF4-FFF2-40B4-BE49-F238E27FC236}">
                <a16:creationId xmlns:a16="http://schemas.microsoft.com/office/drawing/2014/main" id="{E8BA0812-64AB-41D0-A787-13A5265C71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4868863"/>
            <a:ext cx="2376487"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4839" name="AutoShape 7">
            <a:extLst>
              <a:ext uri="{FF2B5EF4-FFF2-40B4-BE49-F238E27FC236}">
                <a16:creationId xmlns:a16="http://schemas.microsoft.com/office/drawing/2014/main" id="{93F775D5-C781-46B1-9EFD-8B7E832EDEC1}"/>
              </a:ext>
            </a:extLst>
          </p:cNvPr>
          <p:cNvSpPr>
            <a:spLocks noChangeArrowheads="1"/>
          </p:cNvSpPr>
          <p:nvPr/>
        </p:nvSpPr>
        <p:spPr bwMode="auto">
          <a:xfrm>
            <a:off x="612775" y="2205038"/>
            <a:ext cx="6899275" cy="1749425"/>
          </a:xfrm>
          <a:prstGeom prst="roundRect">
            <a:avLst>
              <a:gd name="adj" fmla="val 16667"/>
            </a:avLst>
          </a:prstGeom>
          <a:solidFill>
            <a:schemeClr val="bg1"/>
          </a:solidFill>
          <a:ln w="38100">
            <a:solidFill>
              <a:srgbClr val="063DE8"/>
            </a:solidFill>
            <a:round/>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a:r>
              <a:rPr lang="zh-CN" altLang="en-US" sz="2400" b="1">
                <a:solidFill>
                  <a:schemeClr val="tx1"/>
                </a:solidFill>
                <a:ea typeface="黑体" panose="02010609060101010101" pitchFamily="49" charset="-122"/>
              </a:rPr>
              <a:t>复杂度分析</a:t>
            </a:r>
          </a:p>
          <a:p>
            <a:pPr algn="l"/>
            <a:r>
              <a:rPr lang="zh-CN" altLang="en-US" sz="2400">
                <a:solidFill>
                  <a:schemeClr val="tx1"/>
                </a:solidFill>
                <a:ea typeface="楷体_GB2312" panose="02010609030101010101" pitchFamily="49" charset="-122"/>
                <a:sym typeface="Wingdings" panose="05000000000000000000" pitchFamily="2" charset="2"/>
              </a:rPr>
              <a:t>由于算法</a:t>
            </a:r>
            <a:r>
              <a:rPr lang="en-US" altLang="zh-CN" sz="2400" b="1">
                <a:solidFill>
                  <a:schemeClr val="tx1"/>
                </a:solidFill>
                <a:ea typeface="楷体_GB2312" panose="02010609030101010101" pitchFamily="49" charset="-122"/>
                <a:sym typeface="Wingdings" panose="05000000000000000000" pitchFamily="2" charset="2"/>
              </a:rPr>
              <a:t>backtrack</a:t>
            </a:r>
            <a:r>
              <a:rPr lang="zh-CN" altLang="en-US" sz="2400">
                <a:solidFill>
                  <a:schemeClr val="tx1"/>
                </a:solidFill>
                <a:ea typeface="楷体_GB2312" panose="02010609030101010101" pitchFamily="49" charset="-122"/>
                <a:sym typeface="Wingdings" panose="05000000000000000000" pitchFamily="2" charset="2"/>
              </a:rPr>
              <a:t>在最坏情况下可能需要计算</a:t>
            </a:r>
            <a:r>
              <a:rPr lang="en-US" altLang="zh-CN" sz="2400">
                <a:solidFill>
                  <a:schemeClr val="tx1"/>
                </a:solidFill>
                <a:ea typeface="楷体_GB2312" panose="02010609030101010101" pitchFamily="49" charset="-122"/>
                <a:sym typeface="Wingdings" panose="05000000000000000000" pitchFamily="2" charset="2"/>
              </a:rPr>
              <a:t>O(n!)</a:t>
            </a:r>
            <a:r>
              <a:rPr lang="zh-CN" altLang="en-US" sz="2400">
                <a:solidFill>
                  <a:schemeClr val="tx1"/>
                </a:solidFill>
                <a:ea typeface="楷体_GB2312" panose="02010609030101010101" pitchFamily="49" charset="-122"/>
                <a:sym typeface="Wingdings" panose="05000000000000000000" pitchFamily="2" charset="2"/>
              </a:rPr>
              <a:t>次当前圆排列长度，每次计算需</a:t>
            </a:r>
            <a:r>
              <a:rPr lang="en-US" altLang="zh-CN" sz="2400">
                <a:solidFill>
                  <a:schemeClr val="tx1"/>
                </a:solidFill>
                <a:ea typeface="楷体_GB2312" panose="02010609030101010101" pitchFamily="49" charset="-122"/>
                <a:sym typeface="Wingdings" panose="05000000000000000000" pitchFamily="2" charset="2"/>
              </a:rPr>
              <a:t>O(n)</a:t>
            </a:r>
            <a:r>
              <a:rPr lang="zh-CN" altLang="en-US" sz="2400">
                <a:solidFill>
                  <a:schemeClr val="tx1"/>
                </a:solidFill>
                <a:ea typeface="楷体_GB2312" panose="02010609030101010101" pitchFamily="49" charset="-122"/>
                <a:sym typeface="Wingdings" panose="05000000000000000000" pitchFamily="2" charset="2"/>
              </a:rPr>
              <a:t>计算时间，从而整个算法的计算时间复杂性为</a:t>
            </a:r>
            <a:r>
              <a:rPr lang="en-US" altLang="zh-CN" sz="2400">
                <a:solidFill>
                  <a:schemeClr val="tx1"/>
                </a:solidFill>
                <a:ea typeface="楷体_GB2312" panose="02010609030101010101" pitchFamily="49" charset="-122"/>
                <a:sym typeface="Wingdings" panose="05000000000000000000" pitchFamily="2" charset="2"/>
              </a:rPr>
              <a:t>O((n+1)!)</a:t>
            </a:r>
            <a:r>
              <a:rPr lang="zh-CN" altLang="en-US" sz="2400">
                <a:solidFill>
                  <a:schemeClr val="tx1"/>
                </a:solidFill>
                <a:ea typeface="楷体_GB2312" panose="02010609030101010101" pitchFamily="49" charset="-122"/>
                <a:sym typeface="Wingdings" panose="05000000000000000000" pitchFamily="2" charset="2"/>
              </a:rPr>
              <a:t> </a:t>
            </a:r>
          </a:p>
        </p:txBody>
      </p:sp>
      <p:sp>
        <p:nvSpPr>
          <p:cNvPr id="504840" name="Text Box 8">
            <a:extLst>
              <a:ext uri="{FF2B5EF4-FFF2-40B4-BE49-F238E27FC236}">
                <a16:creationId xmlns:a16="http://schemas.microsoft.com/office/drawing/2014/main" id="{536039A2-96A1-47F0-B3F7-CBF7E20D1787}"/>
              </a:ext>
            </a:extLst>
          </p:cNvPr>
          <p:cNvSpPr txBox="1">
            <a:spLocks noChangeArrowheads="1"/>
          </p:cNvSpPr>
          <p:nvPr/>
        </p:nvSpPr>
        <p:spPr bwMode="auto">
          <a:xfrm>
            <a:off x="395288" y="1989138"/>
            <a:ext cx="8280400" cy="1968500"/>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buFontTx/>
              <a:buChar char="•"/>
            </a:pPr>
            <a:r>
              <a:rPr lang="zh-CN" altLang="en-US" sz="2400">
                <a:solidFill>
                  <a:schemeClr val="tx1"/>
                </a:solidFill>
                <a:ea typeface="楷体_GB2312" panose="02010609030101010101" pitchFamily="49" charset="-122"/>
              </a:rPr>
              <a:t>上述算法尚有许多改进的余地。例如，象</a:t>
            </a:r>
            <a:r>
              <a:rPr lang="en-US" altLang="zh-CN" sz="2400">
                <a:solidFill>
                  <a:schemeClr val="tx1"/>
                </a:solidFill>
                <a:ea typeface="楷体_GB2312" panose="02010609030101010101" pitchFamily="49" charset="-122"/>
              </a:rPr>
              <a:t>1,2,…,n-1,n</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n,n-1, …,2,1</a:t>
            </a:r>
            <a:r>
              <a:rPr lang="zh-CN" altLang="en-US" sz="2400">
                <a:solidFill>
                  <a:schemeClr val="tx1"/>
                </a:solidFill>
                <a:ea typeface="楷体_GB2312" panose="02010609030101010101" pitchFamily="49" charset="-122"/>
              </a:rPr>
              <a:t>这种互为镜像的排列具有相同的圆排列长度，只计算一个就够了，可减少约一半的计算量。另一方面，如果所给的</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个圆中有</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个圆有相同的半径，则这</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个圆产生的</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个完全相同的圆排列，只计算一个就够了。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4839"/>
                                        </p:tgtEl>
                                        <p:attrNameLst>
                                          <p:attrName>style.visibility</p:attrName>
                                        </p:attrNameLst>
                                      </p:cBhvr>
                                      <p:to>
                                        <p:strVal val="visible"/>
                                      </p:to>
                                    </p:set>
                                    <p:animEffect transition="in" filter="blinds(horizontal)">
                                      <p:cBhvr>
                                        <p:cTn id="7" dur="500"/>
                                        <p:tgtEl>
                                          <p:spTgt spid="5048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4840"/>
                                        </p:tgtEl>
                                        <p:attrNameLst>
                                          <p:attrName>style.visibility</p:attrName>
                                        </p:attrNameLst>
                                      </p:cBhvr>
                                      <p:to>
                                        <p:strVal val="visible"/>
                                      </p:to>
                                    </p:set>
                                    <p:animEffect transition="in" filter="blinds(horizontal)">
                                      <p:cBhvr>
                                        <p:cTn id="12" dur="500"/>
                                        <p:tgtEl>
                                          <p:spTgt spid="504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9" grpId="0" animBg="1"/>
      <p:bldP spid="504840" grpId="0" animBg="1"/>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E7B5990D-28EE-4E4E-9A6D-1C3D6AAD5B5D}"/>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094CEC47-11CD-4065-A847-44FC9864A789}" type="slidenum">
              <a:rPr lang="zh-CN" altLang="en-US">
                <a:solidFill>
                  <a:schemeClr val="tx1"/>
                </a:solidFill>
                <a:latin typeface="Times New Roman" panose="02020603050405020304" pitchFamily="18" charset="0"/>
                <a:ea typeface="宋体" panose="02010600030101010101" pitchFamily="2" charset="-122"/>
              </a:rPr>
              <a:pPr eaLnBrk="1" hangingPunct="1"/>
              <a:t>209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05858" name="Rectangle 2">
            <a:extLst>
              <a:ext uri="{FF2B5EF4-FFF2-40B4-BE49-F238E27FC236}">
                <a16:creationId xmlns:a16="http://schemas.microsoft.com/office/drawing/2014/main" id="{1805B64B-C72D-4D75-B119-0D9FA893D68F}"/>
              </a:ext>
            </a:extLst>
          </p:cNvPr>
          <p:cNvSpPr>
            <a:spLocks noGrp="1" noChangeArrowheads="1"/>
          </p:cNvSpPr>
          <p:nvPr>
            <p:ph type="title"/>
          </p:nvPr>
        </p:nvSpPr>
        <p:spPr>
          <a:xfrm>
            <a:off x="685800" y="0"/>
            <a:ext cx="7772400" cy="1143000"/>
          </a:xfrm>
        </p:spPr>
        <p:txBody>
          <a:bodyPr/>
          <a:lstStyle/>
          <a:p>
            <a:pPr eaLnBrk="1" hangingPunct="1">
              <a:defRPr/>
            </a:pPr>
            <a:r>
              <a:rPr lang="en-US" altLang="zh-CN">
                <a:effectLst>
                  <a:outerShdw blurRad="38100" dist="38100" dir="2700000" algn="tl">
                    <a:srgbClr val="C0C0C0"/>
                  </a:outerShdw>
                </a:effectLst>
                <a:ea typeface="黑体" pitchFamily="2" charset="-122"/>
              </a:rPr>
              <a:t>连续邮资问题</a:t>
            </a:r>
            <a:endParaRPr lang="zh-CN" altLang="en-US">
              <a:effectLst>
                <a:outerShdw blurRad="38100" dist="38100" dir="2700000" algn="tl">
                  <a:srgbClr val="C0C0C0"/>
                </a:outerShdw>
              </a:effectLst>
              <a:ea typeface="黑体" pitchFamily="2" charset="-122"/>
            </a:endParaRPr>
          </a:p>
        </p:txBody>
      </p:sp>
      <p:sp>
        <p:nvSpPr>
          <p:cNvPr id="254980" name="Text Box 3">
            <a:extLst>
              <a:ext uri="{FF2B5EF4-FFF2-40B4-BE49-F238E27FC236}">
                <a16:creationId xmlns:a16="http://schemas.microsoft.com/office/drawing/2014/main" id="{F89834FF-5C6E-4ECB-9163-0A13185B7748}"/>
              </a:ext>
            </a:extLst>
          </p:cNvPr>
          <p:cNvSpPr txBox="1">
            <a:spLocks noChangeArrowheads="1"/>
          </p:cNvSpPr>
          <p:nvPr/>
        </p:nvSpPr>
        <p:spPr bwMode="auto">
          <a:xfrm>
            <a:off x="152400" y="1219200"/>
            <a:ext cx="858996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800">
                <a:solidFill>
                  <a:schemeClr val="tx1"/>
                </a:solidFill>
                <a:latin typeface="黑体" panose="02010609060101010101" pitchFamily="49" charset="-122"/>
                <a:ea typeface="黑体" panose="02010609060101010101" pitchFamily="49" charset="-122"/>
              </a:rPr>
              <a:t>假设国家发行了</a:t>
            </a:r>
            <a:r>
              <a:rPr lang="en-US" altLang="zh-CN" sz="2800">
                <a:solidFill>
                  <a:schemeClr val="tx1"/>
                </a:solidFill>
                <a:latin typeface="黑体" panose="02010609060101010101" pitchFamily="49" charset="-122"/>
                <a:ea typeface="黑体" panose="02010609060101010101" pitchFamily="49" charset="-122"/>
              </a:rPr>
              <a:t>n</a:t>
            </a:r>
            <a:r>
              <a:rPr lang="zh-CN" altLang="en-US" sz="2800">
                <a:solidFill>
                  <a:schemeClr val="tx1"/>
                </a:solidFill>
                <a:latin typeface="黑体" panose="02010609060101010101" pitchFamily="49" charset="-122"/>
                <a:ea typeface="黑体" panose="02010609060101010101" pitchFamily="49" charset="-122"/>
              </a:rPr>
              <a:t>种不同面值的邮票，并且规定每张信封上最多只允许贴</a:t>
            </a:r>
            <a:r>
              <a:rPr lang="en-US" altLang="zh-CN" sz="2800">
                <a:solidFill>
                  <a:schemeClr val="tx1"/>
                </a:solidFill>
                <a:latin typeface="黑体" panose="02010609060101010101" pitchFamily="49" charset="-122"/>
                <a:ea typeface="黑体" panose="02010609060101010101" pitchFamily="49" charset="-122"/>
              </a:rPr>
              <a:t>m</a:t>
            </a:r>
            <a:r>
              <a:rPr lang="zh-CN" altLang="en-US" sz="2800">
                <a:solidFill>
                  <a:schemeClr val="tx1"/>
                </a:solidFill>
                <a:latin typeface="黑体" panose="02010609060101010101" pitchFamily="49" charset="-122"/>
                <a:ea typeface="黑体" panose="02010609060101010101" pitchFamily="49" charset="-122"/>
              </a:rPr>
              <a:t>张邮票。连续邮资问题要求对于给定的</a:t>
            </a:r>
            <a:r>
              <a:rPr lang="en-US" altLang="zh-CN" sz="2800">
                <a:solidFill>
                  <a:schemeClr val="tx1"/>
                </a:solidFill>
                <a:latin typeface="黑体" panose="02010609060101010101" pitchFamily="49" charset="-122"/>
                <a:ea typeface="黑体" panose="02010609060101010101" pitchFamily="49" charset="-122"/>
              </a:rPr>
              <a:t>n</a:t>
            </a:r>
            <a:r>
              <a:rPr lang="zh-CN" altLang="en-US" sz="2800">
                <a:solidFill>
                  <a:schemeClr val="tx1"/>
                </a:solidFill>
                <a:latin typeface="黑体" panose="02010609060101010101" pitchFamily="49" charset="-122"/>
                <a:ea typeface="黑体" panose="02010609060101010101" pitchFamily="49" charset="-122"/>
              </a:rPr>
              <a:t>和</a:t>
            </a:r>
            <a:r>
              <a:rPr lang="en-US" altLang="zh-CN" sz="2800">
                <a:solidFill>
                  <a:schemeClr val="tx1"/>
                </a:solidFill>
                <a:latin typeface="黑体" panose="02010609060101010101" pitchFamily="49" charset="-122"/>
                <a:ea typeface="黑体" panose="02010609060101010101" pitchFamily="49" charset="-122"/>
              </a:rPr>
              <a:t>m</a:t>
            </a:r>
            <a:r>
              <a:rPr lang="zh-CN" altLang="en-US" sz="2800">
                <a:solidFill>
                  <a:schemeClr val="tx1"/>
                </a:solidFill>
                <a:latin typeface="黑体" panose="02010609060101010101" pitchFamily="49" charset="-122"/>
                <a:ea typeface="黑体" panose="02010609060101010101" pitchFamily="49" charset="-122"/>
              </a:rPr>
              <a:t>的值，给出邮票面值的最佳设计，在</a:t>
            </a:r>
            <a:r>
              <a:rPr lang="en-US" altLang="zh-CN" sz="2800">
                <a:solidFill>
                  <a:schemeClr val="tx1"/>
                </a:solidFill>
                <a:latin typeface="黑体" panose="02010609060101010101" pitchFamily="49" charset="-122"/>
                <a:ea typeface="黑体" panose="02010609060101010101" pitchFamily="49" charset="-122"/>
              </a:rPr>
              <a:t>1</a:t>
            </a:r>
            <a:r>
              <a:rPr lang="zh-CN" altLang="en-US" sz="2800">
                <a:solidFill>
                  <a:schemeClr val="tx1"/>
                </a:solidFill>
                <a:latin typeface="黑体" panose="02010609060101010101" pitchFamily="49" charset="-122"/>
                <a:ea typeface="黑体" panose="02010609060101010101" pitchFamily="49" charset="-122"/>
              </a:rPr>
              <a:t>张信封上可贴出从邮资</a:t>
            </a:r>
            <a:r>
              <a:rPr lang="en-US" altLang="zh-CN" sz="2800">
                <a:solidFill>
                  <a:schemeClr val="tx1"/>
                </a:solidFill>
                <a:latin typeface="黑体" panose="02010609060101010101" pitchFamily="49" charset="-122"/>
                <a:ea typeface="黑体" panose="02010609060101010101" pitchFamily="49" charset="-122"/>
              </a:rPr>
              <a:t>1</a:t>
            </a:r>
            <a:r>
              <a:rPr lang="zh-CN" altLang="en-US" sz="2800">
                <a:solidFill>
                  <a:schemeClr val="tx1"/>
                </a:solidFill>
                <a:latin typeface="黑体" panose="02010609060101010101" pitchFamily="49" charset="-122"/>
                <a:ea typeface="黑体" panose="02010609060101010101" pitchFamily="49" charset="-122"/>
              </a:rPr>
              <a:t>开始，增量为</a:t>
            </a:r>
            <a:r>
              <a:rPr lang="en-US" altLang="zh-CN" sz="2800">
                <a:solidFill>
                  <a:schemeClr val="tx1"/>
                </a:solidFill>
                <a:latin typeface="黑体" panose="02010609060101010101" pitchFamily="49" charset="-122"/>
                <a:ea typeface="黑体" panose="02010609060101010101" pitchFamily="49" charset="-122"/>
              </a:rPr>
              <a:t>1</a:t>
            </a:r>
            <a:r>
              <a:rPr lang="zh-CN" altLang="en-US" sz="2800">
                <a:solidFill>
                  <a:schemeClr val="tx1"/>
                </a:solidFill>
                <a:latin typeface="黑体" panose="02010609060101010101" pitchFamily="49" charset="-122"/>
                <a:ea typeface="黑体" panose="02010609060101010101" pitchFamily="49" charset="-122"/>
              </a:rPr>
              <a:t>的最大连续邮资区间。</a:t>
            </a:r>
          </a:p>
        </p:txBody>
      </p:sp>
      <p:sp>
        <p:nvSpPr>
          <p:cNvPr id="254981" name="Text Box 4">
            <a:extLst>
              <a:ext uri="{FF2B5EF4-FFF2-40B4-BE49-F238E27FC236}">
                <a16:creationId xmlns:a16="http://schemas.microsoft.com/office/drawing/2014/main" id="{24785926-FAF3-4C35-AEB4-0DA2E9D442D2}"/>
              </a:ext>
            </a:extLst>
          </p:cNvPr>
          <p:cNvSpPr txBox="1">
            <a:spLocks noChangeArrowheads="1"/>
          </p:cNvSpPr>
          <p:nvPr/>
        </p:nvSpPr>
        <p:spPr bwMode="auto">
          <a:xfrm>
            <a:off x="250825" y="3500438"/>
            <a:ext cx="8516938" cy="946150"/>
          </a:xfrm>
          <a:prstGeom prst="rect">
            <a:avLst/>
          </a:prstGeom>
          <a:solidFill>
            <a:srgbClr val="FFCC00"/>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800">
                <a:solidFill>
                  <a:schemeClr val="tx1"/>
                </a:solidFill>
                <a:ea typeface="楷体_GB2312" panose="02010609030101010101" pitchFamily="49" charset="-122"/>
              </a:rPr>
              <a:t>例如，当</a:t>
            </a:r>
            <a:r>
              <a:rPr lang="en-US" altLang="zh-CN" sz="2800">
                <a:solidFill>
                  <a:schemeClr val="tx1"/>
                </a:solidFill>
                <a:ea typeface="楷体_GB2312" panose="02010609030101010101" pitchFamily="49" charset="-122"/>
              </a:rPr>
              <a:t>n=5</a:t>
            </a:r>
            <a:r>
              <a:rPr lang="zh-CN" altLang="en-US" sz="2800">
                <a:solidFill>
                  <a:schemeClr val="tx1"/>
                </a:solidFill>
                <a:ea typeface="楷体_GB2312" panose="02010609030101010101" pitchFamily="49" charset="-122"/>
              </a:rPr>
              <a:t>和</a:t>
            </a:r>
            <a:r>
              <a:rPr lang="en-US" altLang="zh-CN" sz="2800">
                <a:solidFill>
                  <a:schemeClr val="tx1"/>
                </a:solidFill>
                <a:ea typeface="楷体_GB2312" panose="02010609030101010101" pitchFamily="49" charset="-122"/>
              </a:rPr>
              <a:t>m=4</a:t>
            </a:r>
            <a:r>
              <a:rPr lang="zh-CN" altLang="en-US" sz="2800">
                <a:solidFill>
                  <a:schemeClr val="tx1"/>
                </a:solidFill>
                <a:ea typeface="楷体_GB2312" panose="02010609030101010101" pitchFamily="49" charset="-122"/>
              </a:rPr>
              <a:t>时，面值为</a:t>
            </a:r>
            <a:r>
              <a:rPr lang="en-US" altLang="zh-CN" sz="2800">
                <a:solidFill>
                  <a:schemeClr val="tx1"/>
                </a:solidFill>
                <a:ea typeface="楷体_GB2312" panose="02010609030101010101" pitchFamily="49" charset="-122"/>
              </a:rPr>
              <a:t>(1,3,11,15,32)</a:t>
            </a:r>
            <a:r>
              <a:rPr lang="zh-CN" altLang="en-US" sz="2800">
                <a:solidFill>
                  <a:schemeClr val="tx1"/>
                </a:solidFill>
                <a:ea typeface="楷体_GB2312" panose="02010609030101010101" pitchFamily="49" charset="-122"/>
              </a:rPr>
              <a:t>的</a:t>
            </a:r>
            <a:r>
              <a:rPr lang="en-US" altLang="zh-CN" sz="2800">
                <a:solidFill>
                  <a:schemeClr val="tx1"/>
                </a:solidFill>
                <a:ea typeface="楷体_GB2312" panose="02010609030101010101" pitchFamily="49" charset="-122"/>
              </a:rPr>
              <a:t>5</a:t>
            </a:r>
            <a:r>
              <a:rPr lang="zh-CN" altLang="en-US" sz="2800">
                <a:solidFill>
                  <a:schemeClr val="tx1"/>
                </a:solidFill>
                <a:ea typeface="楷体_GB2312" panose="02010609030101010101" pitchFamily="49" charset="-122"/>
              </a:rPr>
              <a:t>种邮票可以贴出邮资的最大连续邮资区间是</a:t>
            </a:r>
            <a:r>
              <a:rPr lang="en-US" altLang="zh-CN" sz="2800">
                <a:solidFill>
                  <a:schemeClr val="tx1"/>
                </a:solidFill>
                <a:ea typeface="楷体_GB2312" panose="02010609030101010101" pitchFamily="49" charset="-122"/>
              </a:rPr>
              <a:t>1</a:t>
            </a:r>
            <a:r>
              <a:rPr lang="zh-CN" altLang="en-US" sz="2800">
                <a:solidFill>
                  <a:schemeClr val="tx1"/>
                </a:solidFill>
                <a:ea typeface="楷体_GB2312" panose="02010609030101010101" pitchFamily="49" charset="-122"/>
              </a:rPr>
              <a:t>到</a:t>
            </a:r>
            <a:r>
              <a:rPr lang="en-US" altLang="zh-CN" sz="2800">
                <a:solidFill>
                  <a:schemeClr val="tx1"/>
                </a:solidFill>
                <a:ea typeface="楷体_GB2312" panose="02010609030101010101" pitchFamily="49" charset="-122"/>
              </a:rPr>
              <a:t>70</a:t>
            </a:r>
            <a:r>
              <a:rPr lang="zh-CN" altLang="en-US" sz="2800">
                <a:solidFill>
                  <a:schemeClr val="tx1"/>
                </a:solidFill>
                <a:ea typeface="楷体_GB2312" panose="02010609030101010101" pitchFamily="49" charset="-122"/>
              </a:rPr>
              <a:t>。</a:t>
            </a: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548FD61F-CD7C-4EEA-89DB-772CA4206A53}"/>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969638C4-7668-42E6-A278-3B6EFC62180E}" type="slidenum">
              <a:rPr lang="zh-CN" altLang="en-US">
                <a:solidFill>
                  <a:schemeClr val="tx1"/>
                </a:solidFill>
                <a:latin typeface="Times New Roman" panose="02020603050405020304" pitchFamily="18" charset="0"/>
                <a:ea typeface="宋体" panose="02010600030101010101" pitchFamily="2" charset="-122"/>
              </a:rPr>
              <a:pPr eaLnBrk="1" hangingPunct="1"/>
              <a:t>21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30051" name="Rectangle 2">
            <a:extLst>
              <a:ext uri="{FF2B5EF4-FFF2-40B4-BE49-F238E27FC236}">
                <a16:creationId xmlns:a16="http://schemas.microsoft.com/office/drawing/2014/main" id="{A8AEA839-B2AF-4C35-B8E8-D867BB161A64}"/>
              </a:ext>
            </a:extLst>
          </p:cNvPr>
          <p:cNvSpPr>
            <a:spLocks noGrp="1" noChangeArrowheads="1"/>
          </p:cNvSpPr>
          <p:nvPr>
            <p:ph type="title"/>
          </p:nvPr>
        </p:nvSpPr>
        <p:spPr>
          <a:xfrm>
            <a:off x="685800" y="609600"/>
            <a:ext cx="7772400" cy="685800"/>
          </a:xfrm>
          <a:noFill/>
        </p:spPr>
        <p:txBody>
          <a:bodyPr/>
          <a:lstStyle/>
          <a:p>
            <a:pPr eaLnBrk="1" hangingPunct="1"/>
            <a:r>
              <a:rPr lang="zh-CN" altLang="en-US" sz="4800"/>
              <a:t>1.4	算法复杂性分析</a:t>
            </a:r>
          </a:p>
        </p:txBody>
      </p:sp>
      <p:sp>
        <p:nvSpPr>
          <p:cNvPr id="302083" name="Text Box 3">
            <a:extLst>
              <a:ext uri="{FF2B5EF4-FFF2-40B4-BE49-F238E27FC236}">
                <a16:creationId xmlns:a16="http://schemas.microsoft.com/office/drawing/2014/main" id="{3DCE4A7C-A5E6-40D9-A044-7306B273D406}"/>
              </a:ext>
            </a:extLst>
          </p:cNvPr>
          <p:cNvSpPr txBox="1">
            <a:spLocks noChangeArrowheads="1"/>
          </p:cNvSpPr>
          <p:nvPr/>
        </p:nvSpPr>
        <p:spPr bwMode="auto">
          <a:xfrm>
            <a:off x="457200" y="13716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算法复杂性在渐近意义下的阶：</a:t>
            </a:r>
          </a:p>
        </p:txBody>
      </p:sp>
      <p:sp>
        <p:nvSpPr>
          <p:cNvPr id="302103" name="Text Box 23">
            <a:extLst>
              <a:ext uri="{FF2B5EF4-FFF2-40B4-BE49-F238E27FC236}">
                <a16:creationId xmlns:a16="http://schemas.microsoft.com/office/drawing/2014/main" id="{3765AAEB-CC09-427F-8A08-63FFD573EA72}"/>
              </a:ext>
            </a:extLst>
          </p:cNvPr>
          <p:cNvSpPr txBox="1">
            <a:spLocks noChangeArrowheads="1"/>
          </p:cNvSpPr>
          <p:nvPr/>
        </p:nvSpPr>
        <p:spPr bwMode="auto">
          <a:xfrm>
            <a:off x="685800" y="1905000"/>
            <a:ext cx="5975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渐近意义下的记号：</a:t>
            </a:r>
            <a:r>
              <a:rPr lang="en-US" altLang="zh-CN" sz="2400">
                <a:solidFill>
                  <a:schemeClr val="tx1"/>
                </a:solidFill>
                <a:latin typeface="宋体" panose="02010600030101010101" pitchFamily="2" charset="-122"/>
                <a:ea typeface="宋体" panose="02010600030101010101" pitchFamily="2" charset="-122"/>
              </a:rPr>
              <a:t>O、</a:t>
            </a:r>
            <a:r>
              <a:rPr lang="en-US" altLang="zh-CN" sz="2400">
                <a:solidFill>
                  <a:schemeClr val="tx1"/>
                </a:solidFill>
                <a:latin typeface="宋体" panose="02010600030101010101" pitchFamily="2" charset="-122"/>
                <a:ea typeface="宋体" panose="02010600030101010101" pitchFamily="2" charset="-122"/>
                <a:cs typeface="Times New Roman" panose="02020603050405020304" pitchFamily="18" charset="0"/>
              </a:rPr>
              <a:t>Ω</a:t>
            </a:r>
            <a:r>
              <a:rPr lang="en-US" altLang="zh-CN" sz="2400">
                <a:solidFill>
                  <a:schemeClr val="tx1"/>
                </a:solidFill>
                <a:latin typeface="宋体" panose="02010600030101010101" pitchFamily="2" charset="-122"/>
                <a:ea typeface="宋体" panose="02010600030101010101" pitchFamily="2" charset="-122"/>
              </a:rPr>
              <a:t>、θ、o</a:t>
            </a:r>
            <a:r>
              <a:rPr lang="en-US" altLang="zh-CN" sz="2400">
                <a:solidFill>
                  <a:schemeClr val="tx1"/>
                </a:solidFill>
                <a:ea typeface="楷体_GB2312" panose="02010609030101010101" pitchFamily="49" charset="-122"/>
              </a:rPr>
              <a:t> </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设</a:t>
            </a:r>
            <a:r>
              <a:rPr lang="en-US" altLang="zh-CN" sz="2400">
                <a:solidFill>
                  <a:schemeClr val="tx1"/>
                </a:solidFill>
                <a:latin typeface="楷体_GB2312" panose="02010609030101010101" pitchFamily="49" charset="-122"/>
                <a:ea typeface="楷体_GB2312" panose="02010609030101010101" pitchFamily="49" charset="-122"/>
              </a:rPr>
              <a:t>f(N)</a:t>
            </a:r>
            <a:r>
              <a:rPr lang="zh-CN" altLang="en-US" sz="2400">
                <a:solidFill>
                  <a:schemeClr val="tx1"/>
                </a:solidFill>
                <a:latin typeface="楷体_GB2312" panose="02010609030101010101" pitchFamily="49" charset="-122"/>
                <a:ea typeface="楷体_GB2312" panose="02010609030101010101" pitchFamily="49" charset="-122"/>
              </a:rPr>
              <a:t>和</a:t>
            </a:r>
            <a:r>
              <a:rPr lang="en-US" altLang="zh-CN" sz="2400">
                <a:solidFill>
                  <a:schemeClr val="tx1"/>
                </a:solidFill>
                <a:latin typeface="楷体_GB2312" panose="02010609030101010101" pitchFamily="49" charset="-122"/>
                <a:ea typeface="楷体_GB2312" panose="02010609030101010101" pitchFamily="49" charset="-122"/>
              </a:rPr>
              <a:t>g(N)</a:t>
            </a:r>
            <a:r>
              <a:rPr lang="zh-CN" altLang="en-US" sz="2400">
                <a:solidFill>
                  <a:schemeClr val="tx1"/>
                </a:solidFill>
                <a:latin typeface="楷体_GB2312" panose="02010609030101010101" pitchFamily="49" charset="-122"/>
                <a:ea typeface="楷体_GB2312" panose="02010609030101010101" pitchFamily="49" charset="-122"/>
              </a:rPr>
              <a:t>是定义在正数集上的正函数。</a:t>
            </a:r>
            <a:endParaRPr lang="en-US" altLang="zh-CN" sz="2400">
              <a:solidFill>
                <a:schemeClr val="tx1"/>
              </a:solidFill>
              <a:ea typeface="楷体_GB2312" panose="02010609030101010101" pitchFamily="49" charset="-122"/>
            </a:endParaRPr>
          </a:p>
        </p:txBody>
      </p:sp>
      <p:sp>
        <p:nvSpPr>
          <p:cNvPr id="302104" name="Text Box 24">
            <a:extLst>
              <a:ext uri="{FF2B5EF4-FFF2-40B4-BE49-F238E27FC236}">
                <a16:creationId xmlns:a16="http://schemas.microsoft.com/office/drawing/2014/main" id="{37B135AC-6874-4CF9-B751-53A8E62F11D3}"/>
              </a:ext>
            </a:extLst>
          </p:cNvPr>
          <p:cNvSpPr txBox="1">
            <a:spLocks noChangeArrowheads="1"/>
          </p:cNvSpPr>
          <p:nvPr/>
        </p:nvSpPr>
        <p:spPr bwMode="auto">
          <a:xfrm>
            <a:off x="76200" y="2698750"/>
            <a:ext cx="9067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latin typeface="楷体_GB2312" panose="02010609030101010101" pitchFamily="49" charset="-122"/>
                <a:ea typeface="楷体_GB2312" panose="02010609030101010101" pitchFamily="49" charset="-122"/>
              </a:rPr>
              <a:t>    </a:t>
            </a:r>
            <a:r>
              <a:rPr lang="en-US" altLang="zh-CN" sz="2400" b="1">
                <a:latin typeface="楷体_GB2312" panose="02010609030101010101" pitchFamily="49" charset="-122"/>
                <a:ea typeface="楷体_GB2312" panose="02010609030101010101" pitchFamily="49" charset="-122"/>
              </a:rPr>
              <a:t>O</a:t>
            </a:r>
            <a:r>
              <a:rPr lang="zh-CN" altLang="en-US" sz="2400" b="1">
                <a:latin typeface="楷体_GB2312" panose="02010609030101010101" pitchFamily="49" charset="-122"/>
                <a:ea typeface="楷体_GB2312" panose="02010609030101010101" pitchFamily="49" charset="-122"/>
              </a:rPr>
              <a:t>的定义</a:t>
            </a:r>
            <a:r>
              <a:rPr lang="zh-CN" altLang="en-US" sz="2400">
                <a:solidFill>
                  <a:schemeClr val="tx1"/>
                </a:solidFill>
                <a:latin typeface="楷体_GB2312" panose="02010609030101010101" pitchFamily="49" charset="-122"/>
                <a:ea typeface="楷体_GB2312" panose="02010609030101010101" pitchFamily="49" charset="-122"/>
              </a:rPr>
              <a:t>：如果存在正的常数</a:t>
            </a:r>
            <a:r>
              <a:rPr lang="en-US" altLang="zh-CN" sz="2400">
                <a:solidFill>
                  <a:schemeClr val="tx1"/>
                </a:solidFill>
                <a:latin typeface="楷体_GB2312" panose="02010609030101010101" pitchFamily="49" charset="-122"/>
                <a:ea typeface="楷体_GB2312" panose="02010609030101010101" pitchFamily="49" charset="-122"/>
              </a:rPr>
              <a:t>C</a:t>
            </a:r>
            <a:r>
              <a:rPr lang="zh-CN" altLang="en-US" sz="2400">
                <a:solidFill>
                  <a:schemeClr val="tx1"/>
                </a:solidFill>
                <a:latin typeface="楷体_GB2312" panose="02010609030101010101" pitchFamily="49" charset="-122"/>
                <a:ea typeface="楷体_GB2312" panose="02010609030101010101" pitchFamily="49" charset="-122"/>
              </a:rPr>
              <a:t>和自然数</a:t>
            </a:r>
            <a:r>
              <a:rPr lang="en-US" altLang="zh-CN" sz="2400">
                <a:solidFill>
                  <a:schemeClr val="tx1"/>
                </a:solidFill>
                <a:latin typeface="楷体_GB2312" panose="02010609030101010101" pitchFamily="49" charset="-122"/>
                <a:ea typeface="楷体_GB2312" panose="02010609030101010101" pitchFamily="49" charset="-122"/>
              </a:rPr>
              <a:t>N</a:t>
            </a:r>
            <a:r>
              <a:rPr lang="en-US" altLang="zh-CN" sz="2400" baseline="-25000">
                <a:solidFill>
                  <a:schemeClr val="tx1"/>
                </a:solidFill>
                <a:latin typeface="楷体_GB2312" panose="02010609030101010101" pitchFamily="49" charset="-122"/>
                <a:ea typeface="楷体_GB2312" panose="02010609030101010101" pitchFamily="49" charset="-122"/>
              </a:rPr>
              <a:t>0</a:t>
            </a:r>
            <a:r>
              <a:rPr lang="en-US" altLang="zh-CN" sz="2400">
                <a:solidFill>
                  <a:schemeClr val="tx1"/>
                </a:solidFill>
                <a:latin typeface="楷体_GB2312" panose="02010609030101010101" pitchFamily="49" charset="-122"/>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使得当</a:t>
            </a:r>
            <a:r>
              <a:rPr lang="en-US" altLang="zh-CN" sz="2400">
                <a:solidFill>
                  <a:schemeClr val="tx1"/>
                </a:solidFill>
                <a:latin typeface="楷体_GB2312" panose="02010609030101010101" pitchFamily="49" charset="-122"/>
                <a:ea typeface="楷体_GB2312" panose="02010609030101010101" pitchFamily="49" charset="-122"/>
              </a:rPr>
              <a:t>N</a:t>
            </a:r>
            <a:r>
              <a:rPr lang="en-US" altLang="zh-CN" sz="24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solidFill>
                  <a:schemeClr val="tx1"/>
                </a:solidFill>
                <a:latin typeface="楷体_GB2312" panose="02010609030101010101" pitchFamily="49" charset="-122"/>
                <a:ea typeface="楷体_GB2312" panose="02010609030101010101" pitchFamily="49" charset="-122"/>
              </a:rPr>
              <a:t>N</a:t>
            </a:r>
            <a:r>
              <a:rPr lang="en-US" altLang="zh-CN" sz="2400" baseline="-25000">
                <a:solidFill>
                  <a:schemeClr val="tx1"/>
                </a:solidFill>
                <a:latin typeface="楷体_GB2312" panose="02010609030101010101" pitchFamily="49" charset="-122"/>
                <a:ea typeface="楷体_GB2312" panose="02010609030101010101" pitchFamily="49" charset="-122"/>
              </a:rPr>
              <a:t>0</a:t>
            </a:r>
            <a:r>
              <a:rPr lang="zh-CN" altLang="en-US" sz="2400">
                <a:solidFill>
                  <a:schemeClr val="tx1"/>
                </a:solidFill>
                <a:latin typeface="楷体_GB2312" panose="02010609030101010101" pitchFamily="49" charset="-122"/>
                <a:ea typeface="楷体_GB2312" panose="02010609030101010101" pitchFamily="49" charset="-122"/>
              </a:rPr>
              <a:t>时有</a:t>
            </a:r>
            <a:r>
              <a:rPr lang="en-US" altLang="zh-CN" sz="2400">
                <a:solidFill>
                  <a:schemeClr val="tx1"/>
                </a:solidFill>
                <a:latin typeface="楷体_GB2312" panose="02010609030101010101" pitchFamily="49" charset="-122"/>
                <a:ea typeface="楷体_GB2312" panose="02010609030101010101" pitchFamily="49" charset="-122"/>
              </a:rPr>
              <a:t>f(N)</a:t>
            </a:r>
            <a:r>
              <a:rPr lang="en-US" altLang="zh-CN" sz="2400">
                <a:solidFill>
                  <a:schemeClr val="tx1"/>
                </a:solidFill>
                <a:latin typeface="楷体_GB2312" panose="02010609030101010101" pitchFamily="49" charset="-122"/>
                <a:ea typeface="楷体_GB2312" panose="02010609030101010101" pitchFamily="49" charset="-122"/>
                <a:sym typeface="Symbol" panose="05050102010706020507" pitchFamily="18" charset="2"/>
              </a:rPr>
              <a:t>C</a:t>
            </a:r>
            <a:r>
              <a:rPr lang="en-US" altLang="zh-CN" sz="2400">
                <a:solidFill>
                  <a:schemeClr val="tx1"/>
                </a:solidFill>
                <a:latin typeface="楷体_GB2312" panose="02010609030101010101" pitchFamily="49" charset="-122"/>
                <a:ea typeface="楷体_GB2312" panose="02010609030101010101" pitchFamily="49" charset="-122"/>
              </a:rPr>
              <a:t>g(N)</a:t>
            </a:r>
            <a:r>
              <a:rPr lang="zh-CN" altLang="en-US" sz="2400">
                <a:solidFill>
                  <a:schemeClr val="tx1"/>
                </a:solidFill>
                <a:latin typeface="楷体_GB2312" panose="02010609030101010101" pitchFamily="49" charset="-122"/>
                <a:ea typeface="楷体_GB2312" panose="02010609030101010101" pitchFamily="49" charset="-122"/>
              </a:rPr>
              <a:t>，则称函数</a:t>
            </a:r>
            <a:r>
              <a:rPr lang="en-US" altLang="zh-CN" sz="2400">
                <a:solidFill>
                  <a:schemeClr val="tx1"/>
                </a:solidFill>
                <a:latin typeface="楷体_GB2312" panose="02010609030101010101" pitchFamily="49" charset="-122"/>
                <a:ea typeface="楷体_GB2312" panose="02010609030101010101" pitchFamily="49" charset="-122"/>
              </a:rPr>
              <a:t>f(N)</a:t>
            </a:r>
            <a:r>
              <a:rPr lang="zh-CN" altLang="en-US" sz="2400">
                <a:solidFill>
                  <a:schemeClr val="tx1"/>
                </a:solidFill>
                <a:latin typeface="楷体_GB2312" panose="02010609030101010101" pitchFamily="49" charset="-122"/>
                <a:ea typeface="楷体_GB2312" panose="02010609030101010101" pitchFamily="49" charset="-122"/>
              </a:rPr>
              <a:t>当</a:t>
            </a:r>
            <a:r>
              <a:rPr lang="en-US" altLang="zh-CN" sz="24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充分大时上有界，且</a:t>
            </a:r>
            <a:r>
              <a:rPr lang="en-US" altLang="zh-CN" sz="2400">
                <a:solidFill>
                  <a:schemeClr val="tx1"/>
                </a:solidFill>
                <a:latin typeface="楷体_GB2312" panose="02010609030101010101" pitchFamily="49" charset="-122"/>
                <a:ea typeface="楷体_GB2312" panose="02010609030101010101" pitchFamily="49" charset="-122"/>
              </a:rPr>
              <a:t>g(N)</a:t>
            </a:r>
            <a:r>
              <a:rPr lang="zh-CN" altLang="en-US" sz="2400">
                <a:solidFill>
                  <a:schemeClr val="tx1"/>
                </a:solidFill>
                <a:latin typeface="楷体_GB2312" panose="02010609030101010101" pitchFamily="49" charset="-122"/>
                <a:ea typeface="楷体_GB2312" panose="02010609030101010101" pitchFamily="49" charset="-122"/>
              </a:rPr>
              <a:t>是它的一个上界，记为</a:t>
            </a:r>
            <a:r>
              <a:rPr lang="en-US" altLang="zh-CN" sz="2400">
                <a:solidFill>
                  <a:schemeClr val="tx1"/>
                </a:solidFill>
                <a:latin typeface="楷体_GB2312" panose="02010609030101010101" pitchFamily="49" charset="-122"/>
                <a:ea typeface="楷体_GB2312" panose="02010609030101010101" pitchFamily="49" charset="-122"/>
              </a:rPr>
              <a:t>f(N)=O(g(N))</a:t>
            </a:r>
            <a:r>
              <a:rPr lang="zh-CN" altLang="en-US" sz="2400">
                <a:solidFill>
                  <a:schemeClr val="tx1"/>
                </a:solidFill>
                <a:latin typeface="楷体_GB2312" panose="02010609030101010101" pitchFamily="49" charset="-122"/>
                <a:ea typeface="楷体_GB2312" panose="02010609030101010101" pitchFamily="49" charset="-122"/>
              </a:rPr>
              <a:t>。即</a:t>
            </a:r>
            <a:r>
              <a:rPr lang="en-US" altLang="zh-CN" sz="2400">
                <a:solidFill>
                  <a:schemeClr val="tx1"/>
                </a:solidFill>
                <a:latin typeface="楷体_GB2312" panose="02010609030101010101" pitchFamily="49" charset="-122"/>
                <a:ea typeface="楷体_GB2312" panose="02010609030101010101" pitchFamily="49" charset="-122"/>
              </a:rPr>
              <a:t>f(N)</a:t>
            </a:r>
            <a:r>
              <a:rPr lang="zh-CN" altLang="en-US" sz="2400">
                <a:solidFill>
                  <a:schemeClr val="tx1"/>
                </a:solidFill>
                <a:latin typeface="楷体_GB2312" panose="02010609030101010101" pitchFamily="49" charset="-122"/>
                <a:ea typeface="楷体_GB2312" panose="02010609030101010101" pitchFamily="49" charset="-122"/>
              </a:rPr>
              <a:t>的阶不高于</a:t>
            </a:r>
            <a:r>
              <a:rPr lang="en-US" altLang="zh-CN" sz="2400">
                <a:solidFill>
                  <a:schemeClr val="tx1"/>
                </a:solidFill>
                <a:latin typeface="楷体_GB2312" panose="02010609030101010101" pitchFamily="49" charset="-122"/>
                <a:ea typeface="楷体_GB2312" panose="02010609030101010101" pitchFamily="49" charset="-122"/>
              </a:rPr>
              <a:t>g(N)</a:t>
            </a:r>
            <a:r>
              <a:rPr lang="zh-CN" altLang="en-US" sz="2400">
                <a:solidFill>
                  <a:schemeClr val="tx1"/>
                </a:solidFill>
                <a:latin typeface="楷体_GB2312" panose="02010609030101010101" pitchFamily="49" charset="-122"/>
                <a:ea typeface="楷体_GB2312" panose="02010609030101010101" pitchFamily="49" charset="-122"/>
              </a:rPr>
              <a:t>的阶。  </a:t>
            </a:r>
            <a:endParaRPr lang="en-US" altLang="zh-CN" sz="2400">
              <a:solidFill>
                <a:schemeClr val="tx1"/>
              </a:solidFill>
              <a:latin typeface="楷体_GB2312" panose="02010609030101010101" pitchFamily="49" charset="-122"/>
              <a:ea typeface="楷体_GB2312" panose="02010609030101010101" pitchFamily="49" charset="-122"/>
            </a:endParaRPr>
          </a:p>
        </p:txBody>
      </p:sp>
      <p:sp>
        <p:nvSpPr>
          <p:cNvPr id="302105" name="Text Box 25">
            <a:extLst>
              <a:ext uri="{FF2B5EF4-FFF2-40B4-BE49-F238E27FC236}">
                <a16:creationId xmlns:a16="http://schemas.microsoft.com/office/drawing/2014/main" id="{224320A0-7C17-4268-8EA1-7128526816B2}"/>
              </a:ext>
            </a:extLst>
          </p:cNvPr>
          <p:cNvSpPr txBox="1">
            <a:spLocks noChangeArrowheads="1"/>
          </p:cNvSpPr>
          <p:nvPr/>
        </p:nvSpPr>
        <p:spPr bwMode="auto">
          <a:xfrm>
            <a:off x="76200" y="3886200"/>
            <a:ext cx="83820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根据</a:t>
            </a:r>
            <a:r>
              <a:rPr lang="en-US" altLang="zh-CN" sz="2400">
                <a:solidFill>
                  <a:schemeClr val="tx1"/>
                </a:solidFill>
                <a:latin typeface="楷体_GB2312" panose="02010609030101010101" pitchFamily="49" charset="-122"/>
                <a:ea typeface="楷体_GB2312" panose="02010609030101010101" pitchFamily="49" charset="-122"/>
              </a:rPr>
              <a:t>O</a:t>
            </a:r>
            <a:r>
              <a:rPr lang="zh-CN" altLang="en-US" sz="2400">
                <a:solidFill>
                  <a:schemeClr val="tx1"/>
                </a:solidFill>
                <a:latin typeface="楷体_GB2312" panose="02010609030101010101" pitchFamily="49" charset="-122"/>
                <a:ea typeface="楷体_GB2312" panose="02010609030101010101" pitchFamily="49" charset="-122"/>
              </a:rPr>
              <a:t>的定义，</a:t>
            </a:r>
            <a:r>
              <a:rPr lang="zh-CN" altLang="en-US" sz="2400">
                <a:solidFill>
                  <a:schemeClr val="tx1"/>
                </a:solidFill>
                <a:latin typeface="宋体" panose="02010600030101010101" pitchFamily="2" charset="-122"/>
                <a:ea typeface="楷体_GB2312" panose="02010609030101010101" pitchFamily="49" charset="-122"/>
              </a:rPr>
              <a:t>容易证明它有如下运算规则：</a:t>
            </a:r>
          </a:p>
          <a:p>
            <a:pPr algn="l" eaLnBrk="1" hangingPunct="1"/>
            <a:r>
              <a:rPr lang="zh-CN" altLang="en-US" sz="2400">
                <a:solidFill>
                  <a:schemeClr val="tx1"/>
                </a:solidFill>
                <a:latin typeface="宋体" panose="02010600030101010101" pitchFamily="2" charset="-122"/>
                <a:ea typeface="楷体_GB2312" panose="02010609030101010101" pitchFamily="49" charset="-122"/>
              </a:rPr>
              <a:t>    (1)</a:t>
            </a:r>
            <a:r>
              <a:rPr lang="en-US" altLang="zh-CN" sz="2400">
                <a:solidFill>
                  <a:schemeClr val="tx1"/>
                </a:solidFill>
                <a:latin typeface="宋体" panose="02010600030101010101" pitchFamily="2" charset="-122"/>
                <a:ea typeface="楷体_GB2312" panose="02010609030101010101" pitchFamily="49" charset="-122"/>
              </a:rPr>
              <a:t>O(f)+O(g)=O(max(f,g))；</a:t>
            </a:r>
          </a:p>
          <a:p>
            <a:pPr algn="l" eaLnBrk="1" hangingPunct="1"/>
            <a:r>
              <a:rPr lang="en-US" altLang="zh-CN" sz="2400">
                <a:solidFill>
                  <a:schemeClr val="tx1"/>
                </a:solidFill>
                <a:latin typeface="宋体" panose="02010600030101010101" pitchFamily="2" charset="-122"/>
                <a:ea typeface="楷体_GB2312" panose="02010609030101010101" pitchFamily="49" charset="-122"/>
              </a:rPr>
              <a:t>    (2)O(f)+O(g)=O(f+g)；</a:t>
            </a:r>
          </a:p>
          <a:p>
            <a:pPr algn="l" eaLnBrk="1" hangingPunct="1"/>
            <a:r>
              <a:rPr lang="en-US" altLang="zh-CN" sz="2400">
                <a:solidFill>
                  <a:schemeClr val="tx1"/>
                </a:solidFill>
                <a:latin typeface="宋体" panose="02010600030101010101" pitchFamily="2" charset="-122"/>
                <a:ea typeface="楷体_GB2312" panose="02010609030101010101" pitchFamily="49" charset="-122"/>
              </a:rPr>
              <a:t>    (3)O(f)O(g)=O(fg)；</a:t>
            </a:r>
          </a:p>
          <a:p>
            <a:pPr algn="l" eaLnBrk="1" hangingPunct="1"/>
            <a:r>
              <a:rPr lang="en-US" altLang="zh-CN" sz="2400">
                <a:solidFill>
                  <a:schemeClr val="tx1"/>
                </a:solidFill>
                <a:latin typeface="宋体" panose="02010600030101010101" pitchFamily="2" charset="-122"/>
                <a:ea typeface="楷体_GB2312" panose="02010609030101010101" pitchFamily="49" charset="-122"/>
              </a:rPr>
              <a:t>    (4)</a:t>
            </a:r>
            <a:r>
              <a:rPr lang="zh-CN" altLang="en-US" sz="2400">
                <a:solidFill>
                  <a:schemeClr val="tx1"/>
                </a:solidFill>
                <a:latin typeface="宋体" panose="02010600030101010101" pitchFamily="2" charset="-122"/>
                <a:ea typeface="楷体_GB2312" panose="02010609030101010101" pitchFamily="49" charset="-122"/>
              </a:rPr>
              <a:t>如果</a:t>
            </a:r>
            <a:r>
              <a:rPr lang="en-US" altLang="zh-CN" sz="2400">
                <a:solidFill>
                  <a:schemeClr val="tx1"/>
                </a:solidFill>
                <a:latin typeface="宋体" panose="02010600030101010101" pitchFamily="2" charset="-122"/>
                <a:ea typeface="楷体_GB2312" panose="02010609030101010101" pitchFamily="49" charset="-122"/>
              </a:rPr>
              <a:t>g(N)=O(f(N))，</a:t>
            </a:r>
            <a:r>
              <a:rPr lang="zh-CN" altLang="en-US" sz="2400">
                <a:solidFill>
                  <a:schemeClr val="tx1"/>
                </a:solidFill>
                <a:latin typeface="宋体" panose="02010600030101010101" pitchFamily="2" charset="-122"/>
                <a:ea typeface="楷体_GB2312" panose="02010609030101010101" pitchFamily="49" charset="-122"/>
              </a:rPr>
              <a:t>则</a:t>
            </a:r>
            <a:r>
              <a:rPr lang="en-US" altLang="zh-CN" sz="2400">
                <a:solidFill>
                  <a:schemeClr val="tx1"/>
                </a:solidFill>
                <a:latin typeface="宋体" panose="02010600030101010101" pitchFamily="2" charset="-122"/>
                <a:ea typeface="楷体_GB2312" panose="02010609030101010101" pitchFamily="49" charset="-122"/>
              </a:rPr>
              <a:t>O(f)+O(g)=O(f)；</a:t>
            </a:r>
          </a:p>
          <a:p>
            <a:pPr algn="l" eaLnBrk="1" hangingPunct="1"/>
            <a:r>
              <a:rPr lang="zh-CN" altLang="en-US" sz="2400">
                <a:solidFill>
                  <a:schemeClr val="tx1"/>
                </a:solidFill>
                <a:latin typeface="宋体" panose="02010600030101010101" pitchFamily="2" charset="-122"/>
                <a:ea typeface="楷体_GB2312" panose="02010609030101010101" pitchFamily="49" charset="-122"/>
              </a:rPr>
              <a:t>    (5)</a:t>
            </a:r>
            <a:r>
              <a:rPr lang="en-US" altLang="zh-CN" sz="2400">
                <a:solidFill>
                  <a:schemeClr val="tx1"/>
                </a:solidFill>
                <a:latin typeface="宋体" panose="02010600030101010101" pitchFamily="2" charset="-122"/>
                <a:ea typeface="楷体_GB2312" panose="02010609030101010101" pitchFamily="49" charset="-122"/>
              </a:rPr>
              <a:t>O(Cf(N))=O(f(N))，</a:t>
            </a:r>
            <a:r>
              <a:rPr lang="zh-CN" altLang="en-US" sz="2400">
                <a:solidFill>
                  <a:schemeClr val="tx1"/>
                </a:solidFill>
                <a:latin typeface="宋体" panose="02010600030101010101" pitchFamily="2" charset="-122"/>
                <a:ea typeface="楷体_GB2312" panose="02010609030101010101" pitchFamily="49" charset="-122"/>
              </a:rPr>
              <a:t>其中</a:t>
            </a:r>
            <a:r>
              <a:rPr lang="en-US" altLang="zh-CN" sz="2400">
                <a:solidFill>
                  <a:schemeClr val="tx1"/>
                </a:solidFill>
                <a:latin typeface="宋体" panose="02010600030101010101" pitchFamily="2" charset="-122"/>
                <a:ea typeface="楷体_GB2312" panose="02010609030101010101" pitchFamily="49" charset="-122"/>
              </a:rPr>
              <a:t>C</a:t>
            </a:r>
            <a:r>
              <a:rPr lang="zh-CN" altLang="en-US" sz="2400">
                <a:solidFill>
                  <a:schemeClr val="tx1"/>
                </a:solidFill>
                <a:latin typeface="宋体" panose="02010600030101010101" pitchFamily="2" charset="-122"/>
                <a:ea typeface="楷体_GB2312" panose="02010609030101010101" pitchFamily="49" charset="-122"/>
              </a:rPr>
              <a:t>是一个正的常数；</a:t>
            </a:r>
          </a:p>
          <a:p>
            <a:pPr algn="l" eaLnBrk="1" hangingPunct="1"/>
            <a:r>
              <a:rPr lang="zh-CN" altLang="en-US" sz="2400">
                <a:solidFill>
                  <a:schemeClr val="tx1"/>
                </a:solidFill>
                <a:latin typeface="宋体" panose="02010600030101010101" pitchFamily="2" charset="-122"/>
                <a:ea typeface="楷体_GB2312" panose="02010609030101010101" pitchFamily="49" charset="-122"/>
              </a:rPr>
              <a:t>    (6)</a:t>
            </a:r>
            <a:r>
              <a:rPr lang="en-US" altLang="zh-CN" sz="2400">
                <a:solidFill>
                  <a:schemeClr val="tx1"/>
                </a:solidFill>
                <a:latin typeface="宋体" panose="02010600030101010101" pitchFamily="2" charset="-122"/>
                <a:ea typeface="楷体_GB2312" panose="02010609030101010101" pitchFamily="49" charset="-122"/>
              </a:rPr>
              <a:t>f=O(f)。</a:t>
            </a:r>
            <a:r>
              <a:rPr lang="en-US" altLang="zh-CN" sz="2400">
                <a:solidFill>
                  <a:schemeClr val="tx1"/>
                </a:solidFill>
                <a:latin typeface="楷体_GB2312" panose="02010609030101010101" pitchFamily="49" charset="-122"/>
                <a:ea typeface="楷体_GB2312" panose="02010609030101010101" pitchFamily="49"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02083"/>
                                        </p:tgtEl>
                                        <p:attrNameLst>
                                          <p:attrName>style.visibility</p:attrName>
                                        </p:attrNameLst>
                                      </p:cBhvr>
                                      <p:to>
                                        <p:strVal val="visible"/>
                                      </p:to>
                                    </p:set>
                                    <p:anim calcmode="lin" valueType="num">
                                      <p:cBhvr>
                                        <p:cTn id="7" dur="500" fill="hold"/>
                                        <p:tgtEl>
                                          <p:spTgt spid="302083"/>
                                        </p:tgtEl>
                                        <p:attrNameLst>
                                          <p:attrName>ppt_w</p:attrName>
                                        </p:attrNameLst>
                                      </p:cBhvr>
                                      <p:tavLst>
                                        <p:tav tm="0">
                                          <p:val>
                                            <p:fltVal val="0"/>
                                          </p:val>
                                        </p:tav>
                                        <p:tav tm="100000">
                                          <p:val>
                                            <p:strVal val="#ppt_w"/>
                                          </p:val>
                                        </p:tav>
                                      </p:tavLst>
                                    </p:anim>
                                    <p:anim calcmode="lin" valueType="num">
                                      <p:cBhvr>
                                        <p:cTn id="8" dur="500" fill="hold"/>
                                        <p:tgtEl>
                                          <p:spTgt spid="302083"/>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02103"/>
                                        </p:tgtEl>
                                        <p:attrNameLst>
                                          <p:attrName>style.visibility</p:attrName>
                                        </p:attrNameLst>
                                      </p:cBhvr>
                                      <p:to>
                                        <p:strVal val="visible"/>
                                      </p:to>
                                    </p:set>
                                    <p:animEffect transition="in" filter="blinds(horizontal)">
                                      <p:cBhvr>
                                        <p:cTn id="13" dur="500"/>
                                        <p:tgtEl>
                                          <p:spTgt spid="30210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02104"/>
                                        </p:tgtEl>
                                        <p:attrNameLst>
                                          <p:attrName>style.visibility</p:attrName>
                                        </p:attrNameLst>
                                      </p:cBhvr>
                                      <p:to>
                                        <p:strVal val="visible"/>
                                      </p:to>
                                    </p:set>
                                    <p:animEffect transition="in" filter="box(in)">
                                      <p:cBhvr>
                                        <p:cTn id="18" dur="500"/>
                                        <p:tgtEl>
                                          <p:spTgt spid="30210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02105"/>
                                        </p:tgtEl>
                                        <p:attrNameLst>
                                          <p:attrName>style.visibility</p:attrName>
                                        </p:attrNameLst>
                                      </p:cBhvr>
                                      <p:to>
                                        <p:strVal val="visible"/>
                                      </p:to>
                                    </p:set>
                                    <p:animEffect transition="in" filter="dissolve">
                                      <p:cBhvr>
                                        <p:cTn id="23" dur="500"/>
                                        <p:tgtEl>
                                          <p:spTgt spid="302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autoUpdateAnimBg="0"/>
      <p:bldP spid="302103" grpId="0" autoUpdateAnimBg="0"/>
      <p:bldP spid="302104" grpId="0" autoUpdateAnimBg="0"/>
      <p:bldP spid="302105" grpId="0" autoUpdateAnimBg="0"/>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C68AE985-E69D-4666-B680-2285AA4DA259}"/>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96FA2168-D430-4C90-8E9D-652977C0B49E}" type="slidenum">
              <a:rPr lang="zh-CN" altLang="en-US">
                <a:solidFill>
                  <a:schemeClr val="tx1"/>
                </a:solidFill>
                <a:latin typeface="Times New Roman" panose="02020603050405020304" pitchFamily="18" charset="0"/>
                <a:ea typeface="宋体" panose="02010600030101010101" pitchFamily="2" charset="-122"/>
              </a:rPr>
              <a:pPr eaLnBrk="1" hangingPunct="1"/>
              <a:t>210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06882" name="Rectangle 2">
            <a:extLst>
              <a:ext uri="{FF2B5EF4-FFF2-40B4-BE49-F238E27FC236}">
                <a16:creationId xmlns:a16="http://schemas.microsoft.com/office/drawing/2014/main" id="{E623603B-9599-4773-83FF-5A740CC60814}"/>
              </a:ext>
            </a:extLst>
          </p:cNvPr>
          <p:cNvSpPr>
            <a:spLocks noChangeArrowheads="1"/>
          </p:cNvSpPr>
          <p:nvPr/>
        </p:nvSpPr>
        <p:spPr bwMode="auto">
          <a:xfrm>
            <a:off x="611188" y="0"/>
            <a:ext cx="7772400" cy="803275"/>
          </a:xfrm>
          <a:prstGeom prst="rect">
            <a:avLst/>
          </a:prstGeom>
          <a:noFill/>
          <a:ln w="9525">
            <a:noFill/>
            <a:miter lim="800000"/>
            <a:headEnd/>
            <a:tailEnd/>
          </a:ln>
          <a:effectLst/>
        </p:spPr>
        <p:txBody>
          <a:bodyPr anchor="ctr"/>
          <a:lstStyle/>
          <a:p>
            <a:pPr>
              <a:defRPr/>
            </a:pPr>
            <a:r>
              <a:rPr kumimoji="1" lang="en-US" altLang="zh-CN" sz="4400" b="1">
                <a:solidFill>
                  <a:srgbClr val="663300"/>
                </a:solidFill>
                <a:effectLst>
                  <a:outerShdw blurRad="38100" dist="38100" dir="2700000" algn="tl">
                    <a:srgbClr val="C0C0C0"/>
                  </a:outerShdw>
                </a:effectLst>
                <a:latin typeface="Times New Roman" charset="0"/>
                <a:ea typeface="黑体" pitchFamily="2" charset="-122"/>
              </a:rPr>
              <a:t>连续邮资问题</a:t>
            </a:r>
            <a:endParaRPr kumimoji="1" lang="zh-CN" altLang="en-US" sz="4400" b="1">
              <a:solidFill>
                <a:srgbClr val="663300"/>
              </a:solidFill>
              <a:effectLst>
                <a:outerShdw blurRad="38100" dist="38100" dir="2700000" algn="tl">
                  <a:srgbClr val="C0C0C0"/>
                </a:outerShdw>
              </a:effectLst>
              <a:latin typeface="Times New Roman" charset="0"/>
              <a:ea typeface="黑体" pitchFamily="2" charset="-122"/>
            </a:endParaRPr>
          </a:p>
        </p:txBody>
      </p:sp>
      <p:sp>
        <p:nvSpPr>
          <p:cNvPr id="256004" name="Text Box 3">
            <a:extLst>
              <a:ext uri="{FF2B5EF4-FFF2-40B4-BE49-F238E27FC236}">
                <a16:creationId xmlns:a16="http://schemas.microsoft.com/office/drawing/2014/main" id="{AF8738B7-A3F6-47CA-9CB5-9F96A2317756}"/>
              </a:ext>
            </a:extLst>
          </p:cNvPr>
          <p:cNvSpPr txBox="1">
            <a:spLocks noChangeArrowheads="1"/>
          </p:cNvSpPr>
          <p:nvPr/>
        </p:nvSpPr>
        <p:spPr bwMode="auto">
          <a:xfrm>
            <a:off x="250825" y="692150"/>
            <a:ext cx="83724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buFontTx/>
              <a:buChar char="•"/>
            </a:pPr>
            <a:r>
              <a:rPr lang="zh-CN" altLang="en-US" sz="2400">
                <a:solidFill>
                  <a:schemeClr val="tx1"/>
                </a:solidFill>
                <a:ea typeface="楷体_GB2312" panose="02010609030101010101" pitchFamily="49" charset="-122"/>
              </a:rPr>
              <a:t>解向量：用</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元组</a:t>
            </a:r>
            <a:r>
              <a:rPr lang="en-US" altLang="zh-CN" sz="2400">
                <a:solidFill>
                  <a:schemeClr val="tx1"/>
                </a:solidFill>
                <a:ea typeface="楷体_GB2312" panose="02010609030101010101" pitchFamily="49" charset="-122"/>
              </a:rPr>
              <a:t>x[1:n]</a:t>
            </a:r>
            <a:r>
              <a:rPr lang="zh-CN" altLang="en-US" sz="2400">
                <a:solidFill>
                  <a:schemeClr val="tx1"/>
                </a:solidFill>
                <a:ea typeface="楷体_GB2312" panose="02010609030101010101" pitchFamily="49" charset="-122"/>
              </a:rPr>
              <a:t>表示</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种不同的邮票面值，并约定它们从小到大排列。</a:t>
            </a:r>
            <a:r>
              <a:rPr lang="en-US" altLang="zh-CN" sz="2400">
                <a:solidFill>
                  <a:schemeClr val="tx1"/>
                </a:solidFill>
                <a:ea typeface="楷体_GB2312" panose="02010609030101010101" pitchFamily="49" charset="-122"/>
              </a:rPr>
              <a:t>x[1]=1</a:t>
            </a:r>
            <a:r>
              <a:rPr lang="zh-CN" altLang="en-US" sz="2400">
                <a:solidFill>
                  <a:schemeClr val="tx1"/>
                </a:solidFill>
                <a:ea typeface="楷体_GB2312" panose="02010609030101010101" pitchFamily="49" charset="-122"/>
              </a:rPr>
              <a:t>是惟一的选择。</a:t>
            </a:r>
          </a:p>
          <a:p>
            <a:pPr algn="l" eaLnBrk="1" hangingPunct="1">
              <a:buClr>
                <a:schemeClr val="accent2"/>
              </a:buClr>
              <a:buFontTx/>
              <a:buChar char="•"/>
            </a:pPr>
            <a:r>
              <a:rPr lang="zh-CN" altLang="en-US" sz="2400">
                <a:solidFill>
                  <a:schemeClr val="tx1"/>
                </a:solidFill>
                <a:ea typeface="楷体_GB2312" panose="02010609030101010101" pitchFamily="49" charset="-122"/>
              </a:rPr>
              <a:t>可行性约束函数：已选定</a:t>
            </a:r>
            <a:r>
              <a:rPr lang="en-US" altLang="zh-CN" sz="2400">
                <a:solidFill>
                  <a:schemeClr val="tx1"/>
                </a:solidFill>
                <a:ea typeface="楷体_GB2312" panose="02010609030101010101" pitchFamily="49" charset="-122"/>
              </a:rPr>
              <a:t>x[1:i-1]</a:t>
            </a:r>
            <a:r>
              <a:rPr lang="zh-CN" altLang="en-US" sz="2400">
                <a:solidFill>
                  <a:schemeClr val="tx1"/>
                </a:solidFill>
                <a:ea typeface="楷体_GB2312" panose="02010609030101010101" pitchFamily="49" charset="-122"/>
              </a:rPr>
              <a:t>，最大连续邮资区间是</a:t>
            </a:r>
            <a:r>
              <a:rPr lang="en-US" altLang="zh-CN" sz="2400">
                <a:solidFill>
                  <a:schemeClr val="tx1"/>
                </a:solidFill>
                <a:ea typeface="楷体_GB2312" panose="02010609030101010101" pitchFamily="49" charset="-122"/>
              </a:rPr>
              <a:t>[1:r]</a:t>
            </a:r>
            <a:r>
              <a:rPr lang="zh-CN" altLang="en-US" sz="2400">
                <a:solidFill>
                  <a:schemeClr val="tx1"/>
                </a:solidFill>
                <a:ea typeface="楷体_GB2312" panose="02010609030101010101" pitchFamily="49" charset="-122"/>
              </a:rPr>
              <a:t>，接下来</a:t>
            </a:r>
            <a:r>
              <a:rPr lang="en-US" altLang="zh-CN" sz="2400">
                <a:solidFill>
                  <a:schemeClr val="tx1"/>
                </a:solidFill>
                <a:ea typeface="楷体_GB2312" panose="02010609030101010101" pitchFamily="49" charset="-122"/>
              </a:rPr>
              <a:t>x[i]</a:t>
            </a:r>
            <a:r>
              <a:rPr lang="zh-CN" altLang="en-US" sz="2400">
                <a:solidFill>
                  <a:schemeClr val="tx1"/>
                </a:solidFill>
                <a:ea typeface="楷体_GB2312" panose="02010609030101010101" pitchFamily="49" charset="-122"/>
              </a:rPr>
              <a:t>的可取值范围是</a:t>
            </a:r>
            <a:r>
              <a:rPr lang="en-US" altLang="zh-CN" sz="2400">
                <a:solidFill>
                  <a:schemeClr val="tx1"/>
                </a:solidFill>
                <a:ea typeface="楷体_GB2312" panose="02010609030101010101" pitchFamily="49" charset="-122"/>
              </a:rPr>
              <a:t>[x[i-1]+1:r+1]</a:t>
            </a:r>
            <a:r>
              <a:rPr lang="zh-CN" altLang="en-US" sz="2400">
                <a:solidFill>
                  <a:schemeClr val="tx1"/>
                </a:solidFill>
                <a:ea typeface="楷体_GB2312" panose="02010609030101010101" pitchFamily="49" charset="-122"/>
              </a:rPr>
              <a:t>。</a:t>
            </a:r>
          </a:p>
        </p:txBody>
      </p:sp>
      <p:sp>
        <p:nvSpPr>
          <p:cNvPr id="256005" name="Text Box 4">
            <a:extLst>
              <a:ext uri="{FF2B5EF4-FFF2-40B4-BE49-F238E27FC236}">
                <a16:creationId xmlns:a16="http://schemas.microsoft.com/office/drawing/2014/main" id="{BE0E0790-3777-409C-A7F9-A5F02CA99792}"/>
              </a:ext>
            </a:extLst>
          </p:cNvPr>
          <p:cNvSpPr txBox="1">
            <a:spLocks noChangeArrowheads="1"/>
          </p:cNvSpPr>
          <p:nvPr/>
        </p:nvSpPr>
        <p:spPr bwMode="auto">
          <a:xfrm>
            <a:off x="250825" y="2349500"/>
            <a:ext cx="8516938" cy="4108450"/>
          </a:xfrm>
          <a:prstGeom prst="rect">
            <a:avLst/>
          </a:prstGeom>
          <a:solidFill>
            <a:srgbClr val="FFCC00"/>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黑体" panose="02010609060101010101" pitchFamily="49" charset="-122"/>
                <a:ea typeface="黑体" panose="02010609060101010101" pitchFamily="49" charset="-122"/>
              </a:rPr>
              <a:t>如何确定</a:t>
            </a:r>
            <a:r>
              <a:rPr lang="en-US" altLang="zh-CN" sz="2400">
                <a:solidFill>
                  <a:schemeClr val="tx1"/>
                </a:solidFill>
                <a:latin typeface="黑体" panose="02010609060101010101" pitchFamily="49" charset="-122"/>
                <a:ea typeface="黑体" panose="02010609060101010101" pitchFamily="49" charset="-122"/>
              </a:rPr>
              <a:t>r</a:t>
            </a:r>
            <a:r>
              <a:rPr lang="zh-CN" altLang="en-US" sz="2400">
                <a:solidFill>
                  <a:schemeClr val="tx1"/>
                </a:solidFill>
                <a:latin typeface="黑体" panose="02010609060101010101" pitchFamily="49" charset="-122"/>
                <a:ea typeface="黑体" panose="02010609060101010101" pitchFamily="49" charset="-122"/>
              </a:rPr>
              <a:t>的值？</a:t>
            </a:r>
          </a:p>
          <a:p>
            <a:pPr algn="l" eaLnBrk="1" hangingPunct="1"/>
            <a:r>
              <a:rPr lang="zh-CN" altLang="en-US" sz="2400">
                <a:solidFill>
                  <a:schemeClr val="tx1"/>
                </a:solidFill>
                <a:ea typeface="楷体_GB2312" panose="02010609030101010101" pitchFamily="49" charset="-122"/>
              </a:rPr>
              <a:t>计算</a:t>
            </a:r>
            <a:r>
              <a:rPr lang="en-US" altLang="zh-CN" sz="2400">
                <a:solidFill>
                  <a:schemeClr val="tx1"/>
                </a:solidFill>
                <a:ea typeface="楷体_GB2312" panose="02010609030101010101" pitchFamily="49" charset="-122"/>
              </a:rPr>
              <a:t>X[1:i]</a:t>
            </a:r>
            <a:r>
              <a:rPr lang="zh-CN" altLang="en-US" sz="2400">
                <a:solidFill>
                  <a:schemeClr val="tx1"/>
                </a:solidFill>
                <a:ea typeface="楷体_GB2312" panose="02010609030101010101" pitchFamily="49" charset="-122"/>
              </a:rPr>
              <a:t>的最大连续邮资区间在本算法中被频繁使用到，因此势必要找到一个高效的方法。考虑到直接递归的求解复杂度太高，我们不妨尝试计算用不超过</a:t>
            </a:r>
            <a:r>
              <a:rPr lang="en-US" altLang="zh-CN" sz="2400">
                <a:solidFill>
                  <a:schemeClr val="tx1"/>
                </a:solidFill>
                <a:ea typeface="楷体_GB2312" panose="02010609030101010101" pitchFamily="49" charset="-122"/>
              </a:rPr>
              <a:t>m</a:t>
            </a:r>
            <a:r>
              <a:rPr lang="zh-CN" altLang="en-US" sz="2400">
                <a:solidFill>
                  <a:schemeClr val="tx1"/>
                </a:solidFill>
                <a:ea typeface="楷体_GB2312" panose="02010609030101010101" pitchFamily="49" charset="-122"/>
              </a:rPr>
              <a:t>张面值为</a:t>
            </a:r>
            <a:r>
              <a:rPr lang="en-US" altLang="zh-CN" sz="2400">
                <a:solidFill>
                  <a:schemeClr val="tx1"/>
                </a:solidFill>
                <a:ea typeface="楷体_GB2312" panose="02010609030101010101" pitchFamily="49" charset="-122"/>
              </a:rPr>
              <a:t>x[1:i]</a:t>
            </a:r>
            <a:r>
              <a:rPr lang="zh-CN" altLang="en-US" sz="2400">
                <a:solidFill>
                  <a:schemeClr val="tx1"/>
                </a:solidFill>
                <a:ea typeface="楷体_GB2312" panose="02010609030101010101" pitchFamily="49" charset="-122"/>
              </a:rPr>
              <a:t>的邮票贴出邮资</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所需的最少邮票数</a:t>
            </a:r>
            <a:r>
              <a:rPr lang="en-US" altLang="zh-CN" sz="2400">
                <a:solidFill>
                  <a:schemeClr val="tx1"/>
                </a:solidFill>
                <a:ea typeface="楷体_GB2312" panose="02010609030101010101" pitchFamily="49" charset="-122"/>
              </a:rPr>
              <a:t>y[k]</a:t>
            </a:r>
            <a:r>
              <a:rPr lang="zh-CN" altLang="en-US" sz="2400">
                <a:solidFill>
                  <a:schemeClr val="tx1"/>
                </a:solidFill>
                <a:ea typeface="楷体_GB2312" panose="02010609030101010101" pitchFamily="49" charset="-122"/>
              </a:rPr>
              <a:t>。通过</a:t>
            </a:r>
            <a:r>
              <a:rPr lang="en-US" altLang="zh-CN" sz="2400">
                <a:solidFill>
                  <a:schemeClr val="tx1"/>
                </a:solidFill>
                <a:ea typeface="楷体_GB2312" panose="02010609030101010101" pitchFamily="49" charset="-122"/>
              </a:rPr>
              <a:t>y[k]</a:t>
            </a:r>
            <a:r>
              <a:rPr lang="zh-CN" altLang="en-US" sz="2400">
                <a:solidFill>
                  <a:schemeClr val="tx1"/>
                </a:solidFill>
                <a:ea typeface="楷体_GB2312" panose="02010609030101010101" pitchFamily="49" charset="-122"/>
              </a:rPr>
              <a:t>可以很快推出</a:t>
            </a:r>
            <a:r>
              <a:rPr lang="en-US" altLang="zh-CN" sz="2400">
                <a:solidFill>
                  <a:schemeClr val="tx1"/>
                </a:solidFill>
                <a:ea typeface="楷体_GB2312" panose="02010609030101010101" pitchFamily="49" charset="-122"/>
              </a:rPr>
              <a:t>r</a:t>
            </a:r>
            <a:r>
              <a:rPr lang="zh-CN" altLang="en-US" sz="2400">
                <a:solidFill>
                  <a:schemeClr val="tx1"/>
                </a:solidFill>
                <a:ea typeface="楷体_GB2312" panose="02010609030101010101" pitchFamily="49" charset="-122"/>
              </a:rPr>
              <a:t>的值。事实上，</a:t>
            </a:r>
            <a:r>
              <a:rPr lang="en-US" altLang="zh-CN" sz="2400">
                <a:solidFill>
                  <a:schemeClr val="tx1"/>
                </a:solidFill>
                <a:ea typeface="楷体_GB2312" panose="02010609030101010101" pitchFamily="49" charset="-122"/>
              </a:rPr>
              <a:t>y[k]</a:t>
            </a:r>
            <a:r>
              <a:rPr lang="zh-CN" altLang="en-US" sz="2400">
                <a:solidFill>
                  <a:schemeClr val="tx1"/>
                </a:solidFill>
                <a:ea typeface="楷体_GB2312" panose="02010609030101010101" pitchFamily="49" charset="-122"/>
              </a:rPr>
              <a:t>可以通过递推在</a:t>
            </a:r>
            <a:r>
              <a:rPr lang="en-US" altLang="zh-CN" sz="2400">
                <a:solidFill>
                  <a:schemeClr val="tx1"/>
                </a:solidFill>
                <a:ea typeface="楷体_GB2312" panose="02010609030101010101" pitchFamily="49" charset="-122"/>
              </a:rPr>
              <a:t>O(n)</a:t>
            </a:r>
            <a:r>
              <a:rPr lang="zh-CN" altLang="en-US" sz="2400">
                <a:solidFill>
                  <a:schemeClr val="tx1"/>
                </a:solidFill>
                <a:ea typeface="楷体_GB2312" panose="02010609030101010101" pitchFamily="49" charset="-122"/>
              </a:rPr>
              <a:t>时间内解决：</a:t>
            </a:r>
          </a:p>
          <a:p>
            <a:pPr algn="l" eaLnBrk="1" hangingPunct="1"/>
            <a:r>
              <a:rPr lang="en-US" altLang="zh-CN" sz="2400" b="1">
                <a:solidFill>
                  <a:schemeClr val="tx1"/>
                </a:solidFill>
                <a:ea typeface="楷体_GB2312" panose="02010609030101010101" pitchFamily="49" charset="-122"/>
              </a:rPr>
              <a:t>for</a:t>
            </a:r>
            <a:r>
              <a:rPr lang="en-US" altLang="zh-CN" sz="2400">
                <a:solidFill>
                  <a:schemeClr val="tx1"/>
                </a:solidFill>
                <a:ea typeface="楷体_GB2312" panose="02010609030101010101" pitchFamily="49" charset="-122"/>
              </a:rPr>
              <a:t> (int j=0; j&lt;= x[i-2]*(m-1);j++)</a:t>
            </a:r>
          </a:p>
          <a:p>
            <a:pPr algn="l" eaLnBrk="1" hangingPunct="1"/>
            <a:r>
              <a:rPr lang="en-US" altLang="zh-CN" sz="2400">
                <a:solidFill>
                  <a:schemeClr val="tx1"/>
                </a:solidFill>
                <a:ea typeface="楷体_GB2312" panose="02010609030101010101" pitchFamily="49" charset="-122"/>
              </a:rPr>
              <a:t>        </a:t>
            </a:r>
            <a:r>
              <a:rPr lang="en-US" altLang="zh-CN" sz="2400" b="1">
                <a:solidFill>
                  <a:schemeClr val="tx1"/>
                </a:solidFill>
                <a:ea typeface="楷体_GB2312" panose="02010609030101010101" pitchFamily="49" charset="-122"/>
              </a:rPr>
              <a:t>if</a:t>
            </a:r>
            <a:r>
              <a:rPr lang="en-US" altLang="zh-CN" sz="2400">
                <a:solidFill>
                  <a:schemeClr val="tx1"/>
                </a:solidFill>
                <a:ea typeface="楷体_GB2312" panose="02010609030101010101" pitchFamily="49" charset="-122"/>
              </a:rPr>
              <a:t> (y[j]&lt;m)</a:t>
            </a:r>
          </a:p>
          <a:p>
            <a:pPr algn="l" eaLnBrk="1" hangingPunct="1"/>
            <a:r>
              <a:rPr lang="en-US" altLang="zh-CN" sz="2400">
                <a:solidFill>
                  <a:schemeClr val="tx1"/>
                </a:solidFill>
                <a:ea typeface="楷体_GB2312" panose="02010609030101010101" pitchFamily="49" charset="-122"/>
              </a:rPr>
              <a:t>          </a:t>
            </a:r>
            <a:r>
              <a:rPr lang="en-US" altLang="zh-CN" sz="2400" b="1">
                <a:solidFill>
                  <a:schemeClr val="tx1"/>
                </a:solidFill>
                <a:ea typeface="楷体_GB2312" panose="02010609030101010101" pitchFamily="49" charset="-122"/>
              </a:rPr>
              <a:t>for</a:t>
            </a:r>
            <a:r>
              <a:rPr lang="en-US" altLang="zh-CN" sz="2400">
                <a:solidFill>
                  <a:schemeClr val="tx1"/>
                </a:solidFill>
                <a:ea typeface="楷体_GB2312" panose="02010609030101010101" pitchFamily="49" charset="-122"/>
              </a:rPr>
              <a:t> (int k=1;k&lt;=m-y[j];k++)</a:t>
            </a:r>
          </a:p>
          <a:p>
            <a:pPr algn="l" eaLnBrk="1" hangingPunct="1"/>
            <a:r>
              <a:rPr lang="en-US" altLang="zh-CN" sz="2400">
                <a:solidFill>
                  <a:schemeClr val="tx1"/>
                </a:solidFill>
                <a:ea typeface="楷体_GB2312" panose="02010609030101010101" pitchFamily="49" charset="-122"/>
              </a:rPr>
              <a:t>            </a:t>
            </a:r>
            <a:r>
              <a:rPr lang="en-US" altLang="zh-CN" sz="2400" b="1">
                <a:solidFill>
                  <a:schemeClr val="tx1"/>
                </a:solidFill>
                <a:ea typeface="楷体_GB2312" panose="02010609030101010101" pitchFamily="49" charset="-122"/>
              </a:rPr>
              <a:t>if</a:t>
            </a:r>
            <a:r>
              <a:rPr lang="en-US" altLang="zh-CN" sz="2400">
                <a:solidFill>
                  <a:schemeClr val="tx1"/>
                </a:solidFill>
                <a:ea typeface="楷体_GB2312" panose="02010609030101010101" pitchFamily="49" charset="-122"/>
              </a:rPr>
              <a:t> (y[j]+k&lt;y[j+x[i-1]*k]) y[j+x[i-1]*k]=y[j]+k;</a:t>
            </a:r>
          </a:p>
          <a:p>
            <a:pPr algn="l" eaLnBrk="1" hangingPunct="1"/>
            <a:r>
              <a:rPr lang="en-US" altLang="zh-CN" sz="2400">
                <a:solidFill>
                  <a:schemeClr val="tx1"/>
                </a:solidFill>
                <a:ea typeface="楷体_GB2312" panose="02010609030101010101" pitchFamily="49" charset="-122"/>
              </a:rPr>
              <a:t>     </a:t>
            </a:r>
            <a:r>
              <a:rPr lang="en-US" altLang="zh-CN" sz="2400" b="1">
                <a:solidFill>
                  <a:schemeClr val="tx1"/>
                </a:solidFill>
                <a:ea typeface="楷体_GB2312" panose="02010609030101010101" pitchFamily="49" charset="-122"/>
              </a:rPr>
              <a:t> while </a:t>
            </a:r>
            <a:r>
              <a:rPr lang="en-US" altLang="zh-CN" sz="2400">
                <a:solidFill>
                  <a:schemeClr val="tx1"/>
                </a:solidFill>
                <a:ea typeface="楷体_GB2312" panose="02010609030101010101" pitchFamily="49" charset="-122"/>
              </a:rPr>
              <a:t>(y[r]&lt;maxint) r++;</a:t>
            </a:r>
            <a:endParaRPr lang="zh-CN" altLang="en-US" sz="2400">
              <a:solidFill>
                <a:schemeClr val="tx1"/>
              </a:solidFill>
              <a:ea typeface="楷体_GB2312" panose="02010609030101010101" pitchFamily="49" charset="-122"/>
            </a:endParaRPr>
          </a:p>
        </p:txBody>
      </p:sp>
    </p:spTree>
  </p:cSld>
  <p:clrMapOvr>
    <a:masterClrMapping/>
  </p:clrMapOvr>
  <p:transition>
    <p:random/>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77611B39-B036-419B-8548-22CF783787FD}"/>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DF4F7B35-0F7B-450B-A519-775943E2C811}" type="slidenum">
              <a:rPr lang="zh-CN" altLang="en-US">
                <a:solidFill>
                  <a:schemeClr val="tx1"/>
                </a:solidFill>
                <a:latin typeface="Times New Roman" panose="02020603050405020304" pitchFamily="18" charset="0"/>
                <a:ea typeface="宋体" panose="02010600030101010101" pitchFamily="2" charset="-122"/>
              </a:rPr>
              <a:pPr eaLnBrk="1" hangingPunct="1"/>
              <a:t>211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07906" name="Rectangle 2">
            <a:extLst>
              <a:ext uri="{FF2B5EF4-FFF2-40B4-BE49-F238E27FC236}">
                <a16:creationId xmlns:a16="http://schemas.microsoft.com/office/drawing/2014/main" id="{5F54FC4F-5443-4AB8-A3F2-6767623094FB}"/>
              </a:ext>
            </a:extLst>
          </p:cNvPr>
          <p:cNvSpPr>
            <a:spLocks noGrp="1" noChangeArrowheads="1"/>
          </p:cNvSpPr>
          <p:nvPr>
            <p:ph type="title"/>
          </p:nvPr>
        </p:nvSpPr>
        <p:spPr>
          <a:xfrm>
            <a:off x="685800" y="228600"/>
            <a:ext cx="7772400" cy="1143000"/>
          </a:xfrm>
        </p:spPr>
        <p:txBody>
          <a:bodyPr/>
          <a:lstStyle/>
          <a:p>
            <a:pPr eaLnBrk="1" hangingPunct="1">
              <a:defRPr/>
            </a:pPr>
            <a:r>
              <a:rPr lang="en-US" altLang="en-US">
                <a:effectLst>
                  <a:outerShdw blurRad="38100" dist="38100" dir="2700000" algn="tl">
                    <a:srgbClr val="C0C0C0"/>
                  </a:outerShdw>
                </a:effectLst>
                <a:ea typeface="黑体" pitchFamily="2" charset="-122"/>
              </a:rPr>
              <a:t>回溯法效率分析</a:t>
            </a:r>
            <a:endParaRPr lang="zh-CN" altLang="en-US">
              <a:effectLst>
                <a:outerShdw blurRad="38100" dist="38100" dir="2700000" algn="tl">
                  <a:srgbClr val="C0C0C0"/>
                </a:outerShdw>
              </a:effectLst>
              <a:ea typeface="黑体" pitchFamily="2" charset="-122"/>
            </a:endParaRPr>
          </a:p>
        </p:txBody>
      </p:sp>
      <p:sp>
        <p:nvSpPr>
          <p:cNvPr id="257028" name="Rectangle 3">
            <a:extLst>
              <a:ext uri="{FF2B5EF4-FFF2-40B4-BE49-F238E27FC236}">
                <a16:creationId xmlns:a16="http://schemas.microsoft.com/office/drawing/2014/main" id="{6E54B25C-73AF-4FE2-833A-6C62D34BA05E}"/>
              </a:ext>
            </a:extLst>
          </p:cNvPr>
          <p:cNvSpPr>
            <a:spLocks noGrp="1" noChangeArrowheads="1"/>
          </p:cNvSpPr>
          <p:nvPr>
            <p:ph type="body" idx="1"/>
          </p:nvPr>
        </p:nvSpPr>
        <p:spPr>
          <a:xfrm>
            <a:off x="685800" y="1295400"/>
            <a:ext cx="7924800" cy="5029200"/>
          </a:xfrm>
        </p:spPr>
        <p:txBody>
          <a:bodyPr/>
          <a:lstStyle/>
          <a:p>
            <a:pPr eaLnBrk="1" hangingPunct="1">
              <a:lnSpc>
                <a:spcPct val="90000"/>
              </a:lnSpc>
              <a:spcBef>
                <a:spcPct val="0"/>
              </a:spcBef>
              <a:buFontTx/>
              <a:buNone/>
            </a:pPr>
            <a:r>
              <a:rPr kumimoji="0" lang="zh-CN" altLang="en-US" sz="2800">
                <a:latin typeface="Arial" panose="020B0604020202020204" pitchFamily="34" charset="0"/>
                <a:ea typeface="楷体_GB2312" panose="02010609030101010101" pitchFamily="49" charset="-122"/>
              </a:rPr>
              <a:t>通过前面具体实例的讨论容易看出，回溯算法的效率在很大程度上依赖于以下因素：</a:t>
            </a:r>
          </a:p>
          <a:p>
            <a:pPr eaLnBrk="1" hangingPunct="1">
              <a:lnSpc>
                <a:spcPct val="90000"/>
              </a:lnSpc>
              <a:spcBef>
                <a:spcPct val="0"/>
              </a:spcBef>
              <a:buFontTx/>
              <a:buNone/>
            </a:pPr>
            <a:r>
              <a:rPr kumimoji="0" lang="en-US" altLang="zh-CN" sz="2800">
                <a:latin typeface="Arial" panose="020B0604020202020204" pitchFamily="34" charset="0"/>
                <a:ea typeface="楷体_GB2312" panose="02010609030101010101" pitchFamily="49" charset="-122"/>
              </a:rPr>
              <a:t>(1)</a:t>
            </a:r>
            <a:r>
              <a:rPr kumimoji="0" lang="zh-CN" altLang="en-US" sz="2800">
                <a:latin typeface="Arial" panose="020B0604020202020204" pitchFamily="34" charset="0"/>
                <a:ea typeface="楷体_GB2312" panose="02010609030101010101" pitchFamily="49" charset="-122"/>
              </a:rPr>
              <a:t>产生</a:t>
            </a:r>
            <a:r>
              <a:rPr kumimoji="0" lang="en-US" altLang="zh-CN" sz="2800">
                <a:latin typeface="Arial" panose="020B0604020202020204" pitchFamily="34" charset="0"/>
                <a:ea typeface="楷体_GB2312" panose="02010609030101010101" pitchFamily="49" charset="-122"/>
              </a:rPr>
              <a:t>x[k]</a:t>
            </a:r>
            <a:r>
              <a:rPr kumimoji="0" lang="zh-CN" altLang="en-US" sz="2800">
                <a:latin typeface="Arial" panose="020B0604020202020204" pitchFamily="34" charset="0"/>
                <a:ea typeface="楷体_GB2312" panose="02010609030101010101" pitchFamily="49" charset="-122"/>
              </a:rPr>
              <a:t>的时间；</a:t>
            </a:r>
          </a:p>
          <a:p>
            <a:pPr eaLnBrk="1" hangingPunct="1">
              <a:lnSpc>
                <a:spcPct val="90000"/>
              </a:lnSpc>
              <a:spcBef>
                <a:spcPct val="0"/>
              </a:spcBef>
              <a:buFontTx/>
              <a:buNone/>
            </a:pPr>
            <a:r>
              <a:rPr kumimoji="0" lang="en-US" altLang="zh-CN" sz="2800">
                <a:latin typeface="Arial" panose="020B0604020202020204" pitchFamily="34" charset="0"/>
                <a:ea typeface="楷体_GB2312" panose="02010609030101010101" pitchFamily="49" charset="-122"/>
              </a:rPr>
              <a:t>(2)</a:t>
            </a:r>
            <a:r>
              <a:rPr kumimoji="0" lang="zh-CN" altLang="en-US" sz="2800">
                <a:latin typeface="Arial" panose="020B0604020202020204" pitchFamily="34" charset="0"/>
                <a:ea typeface="楷体_GB2312" panose="02010609030101010101" pitchFamily="49" charset="-122"/>
              </a:rPr>
              <a:t>满足显约束的</a:t>
            </a:r>
            <a:r>
              <a:rPr kumimoji="0" lang="en-US" altLang="zh-CN" sz="2800">
                <a:latin typeface="Arial" panose="020B0604020202020204" pitchFamily="34" charset="0"/>
                <a:ea typeface="楷体_GB2312" panose="02010609030101010101" pitchFamily="49" charset="-122"/>
              </a:rPr>
              <a:t>x[k]</a:t>
            </a:r>
            <a:r>
              <a:rPr kumimoji="0" lang="zh-CN" altLang="en-US" sz="2800">
                <a:latin typeface="Arial" panose="020B0604020202020204" pitchFamily="34" charset="0"/>
                <a:ea typeface="楷体_GB2312" panose="02010609030101010101" pitchFamily="49" charset="-122"/>
              </a:rPr>
              <a:t>值的个数；</a:t>
            </a:r>
          </a:p>
          <a:p>
            <a:pPr eaLnBrk="1" hangingPunct="1">
              <a:lnSpc>
                <a:spcPct val="90000"/>
              </a:lnSpc>
              <a:spcBef>
                <a:spcPct val="0"/>
              </a:spcBef>
              <a:buFontTx/>
              <a:buNone/>
            </a:pPr>
            <a:r>
              <a:rPr kumimoji="0" lang="en-US" altLang="zh-CN" sz="2800">
                <a:latin typeface="Arial" panose="020B0604020202020204" pitchFamily="34" charset="0"/>
                <a:ea typeface="楷体_GB2312" panose="02010609030101010101" pitchFamily="49" charset="-122"/>
              </a:rPr>
              <a:t>(3)</a:t>
            </a:r>
            <a:r>
              <a:rPr kumimoji="0" lang="zh-CN" altLang="en-US" sz="2800">
                <a:latin typeface="Arial" panose="020B0604020202020204" pitchFamily="34" charset="0"/>
                <a:ea typeface="楷体_GB2312" panose="02010609030101010101" pitchFamily="49" charset="-122"/>
              </a:rPr>
              <a:t>计算约束函数</a:t>
            </a:r>
            <a:r>
              <a:rPr kumimoji="0" lang="en-US" altLang="zh-CN" sz="2800" b="1">
                <a:latin typeface="Arial" panose="020B0604020202020204" pitchFamily="34" charset="0"/>
                <a:ea typeface="楷体_GB2312" panose="02010609030101010101" pitchFamily="49" charset="-122"/>
              </a:rPr>
              <a:t>constraint</a:t>
            </a:r>
            <a:r>
              <a:rPr kumimoji="0" lang="zh-CN" altLang="en-US" sz="2800">
                <a:latin typeface="Arial" panose="020B0604020202020204" pitchFamily="34" charset="0"/>
                <a:ea typeface="楷体_GB2312" panose="02010609030101010101" pitchFamily="49" charset="-122"/>
              </a:rPr>
              <a:t>的时间；</a:t>
            </a:r>
          </a:p>
          <a:p>
            <a:pPr eaLnBrk="1" hangingPunct="1">
              <a:lnSpc>
                <a:spcPct val="90000"/>
              </a:lnSpc>
              <a:spcBef>
                <a:spcPct val="0"/>
              </a:spcBef>
              <a:buFontTx/>
              <a:buNone/>
            </a:pPr>
            <a:r>
              <a:rPr kumimoji="0" lang="en-US" altLang="zh-CN" sz="2800">
                <a:latin typeface="Arial" panose="020B0604020202020204" pitchFamily="34" charset="0"/>
                <a:ea typeface="楷体_GB2312" panose="02010609030101010101" pitchFamily="49" charset="-122"/>
              </a:rPr>
              <a:t>(4)</a:t>
            </a:r>
            <a:r>
              <a:rPr kumimoji="0" lang="zh-CN" altLang="en-US" sz="2800">
                <a:latin typeface="Arial" panose="020B0604020202020204" pitchFamily="34" charset="0"/>
                <a:ea typeface="楷体_GB2312" panose="02010609030101010101" pitchFamily="49" charset="-122"/>
              </a:rPr>
              <a:t>计算上界函数</a:t>
            </a:r>
            <a:r>
              <a:rPr kumimoji="0" lang="en-US" altLang="zh-CN" sz="2800" b="1">
                <a:latin typeface="Arial" panose="020B0604020202020204" pitchFamily="34" charset="0"/>
                <a:ea typeface="楷体_GB2312" panose="02010609030101010101" pitchFamily="49" charset="-122"/>
              </a:rPr>
              <a:t>bound</a:t>
            </a:r>
            <a:r>
              <a:rPr kumimoji="0" lang="zh-CN" altLang="en-US" sz="2800">
                <a:latin typeface="Arial" panose="020B0604020202020204" pitchFamily="34" charset="0"/>
                <a:ea typeface="楷体_GB2312" panose="02010609030101010101" pitchFamily="49" charset="-122"/>
              </a:rPr>
              <a:t>的时间；</a:t>
            </a:r>
          </a:p>
          <a:p>
            <a:pPr eaLnBrk="1" hangingPunct="1">
              <a:lnSpc>
                <a:spcPct val="90000"/>
              </a:lnSpc>
              <a:spcBef>
                <a:spcPct val="0"/>
              </a:spcBef>
              <a:buFontTx/>
              <a:buNone/>
            </a:pPr>
            <a:r>
              <a:rPr kumimoji="0" lang="en-US" altLang="zh-CN" sz="2800">
                <a:latin typeface="Arial" panose="020B0604020202020204" pitchFamily="34" charset="0"/>
                <a:ea typeface="楷体_GB2312" panose="02010609030101010101" pitchFamily="49" charset="-122"/>
              </a:rPr>
              <a:t>(5)</a:t>
            </a:r>
            <a:r>
              <a:rPr kumimoji="0" lang="zh-CN" altLang="en-US" sz="2800">
                <a:latin typeface="Arial" panose="020B0604020202020204" pitchFamily="34" charset="0"/>
                <a:ea typeface="楷体_GB2312" panose="02010609030101010101" pitchFamily="49" charset="-122"/>
              </a:rPr>
              <a:t>满足约束函数和上界函数约束的所有</a:t>
            </a:r>
            <a:r>
              <a:rPr kumimoji="0" lang="en-US" altLang="zh-CN" sz="2800">
                <a:latin typeface="Arial" panose="020B0604020202020204" pitchFamily="34" charset="0"/>
                <a:ea typeface="楷体_GB2312" panose="02010609030101010101" pitchFamily="49" charset="-122"/>
              </a:rPr>
              <a:t>x[k]</a:t>
            </a:r>
            <a:r>
              <a:rPr kumimoji="0" lang="zh-CN" altLang="en-US" sz="2800">
                <a:latin typeface="Arial" panose="020B0604020202020204" pitchFamily="34" charset="0"/>
                <a:ea typeface="楷体_GB2312" panose="02010609030101010101" pitchFamily="49" charset="-122"/>
              </a:rPr>
              <a:t>的个数。</a:t>
            </a:r>
          </a:p>
          <a:p>
            <a:pPr eaLnBrk="1" hangingPunct="1">
              <a:lnSpc>
                <a:spcPct val="90000"/>
              </a:lnSpc>
              <a:spcBef>
                <a:spcPct val="0"/>
              </a:spcBef>
              <a:buFontTx/>
              <a:buNone/>
            </a:pPr>
            <a:r>
              <a:rPr kumimoji="0" lang="zh-CN" altLang="en-US" sz="2800">
                <a:latin typeface="Arial" panose="020B0604020202020204" pitchFamily="34" charset="0"/>
                <a:ea typeface="楷体_GB2312" panose="02010609030101010101" pitchFamily="49" charset="-122"/>
              </a:rPr>
              <a:t>好的约束函数能显著地减少所生成的结点数。但这样的约束函数往往计算量较大。因此，</a:t>
            </a:r>
            <a:r>
              <a:rPr kumimoji="0" lang="zh-CN" altLang="en-US" sz="2800">
                <a:latin typeface="Arial" panose="020B0604020202020204" pitchFamily="34" charset="0"/>
                <a:ea typeface="黑体" panose="02010609060101010101" pitchFamily="49" charset="-122"/>
              </a:rPr>
              <a:t>在选择约束函数时通常存在生成结点数与约束函数计算量之间的折衷。</a:t>
            </a:r>
          </a:p>
          <a:p>
            <a:pPr eaLnBrk="1" hangingPunct="1">
              <a:lnSpc>
                <a:spcPct val="90000"/>
              </a:lnSpc>
            </a:pPr>
            <a:endParaRPr lang="zh-CN" altLang="en-US"/>
          </a:p>
        </p:txBody>
      </p:sp>
    </p:spTree>
  </p:cSld>
  <p:clrMapOvr>
    <a:masterClrMapping/>
  </p:clrMapOvr>
  <p:transition>
    <p:random/>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54759719-229F-4DC9-AE90-AEF5965167F5}"/>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01C2AF3B-6A5A-4E74-AA1B-DE90C1E312ED}" type="slidenum">
              <a:rPr lang="zh-CN" altLang="en-US">
                <a:solidFill>
                  <a:schemeClr val="tx1"/>
                </a:solidFill>
                <a:latin typeface="Times New Roman" panose="02020603050405020304" pitchFamily="18" charset="0"/>
                <a:ea typeface="宋体" panose="02010600030101010101" pitchFamily="2" charset="-122"/>
              </a:rPr>
              <a:pPr eaLnBrk="1" hangingPunct="1"/>
              <a:t>212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08930" name="Rectangle 2">
            <a:extLst>
              <a:ext uri="{FF2B5EF4-FFF2-40B4-BE49-F238E27FC236}">
                <a16:creationId xmlns:a16="http://schemas.microsoft.com/office/drawing/2014/main" id="{1C7D7B5C-4ED2-43EE-A0D8-7EABF0399E1B}"/>
              </a:ext>
            </a:extLst>
          </p:cNvPr>
          <p:cNvSpPr>
            <a:spLocks noGrp="1" noChangeArrowheads="1"/>
          </p:cNvSpPr>
          <p:nvPr>
            <p:ph type="title"/>
          </p:nvPr>
        </p:nvSpPr>
        <p:spPr>
          <a:xfrm>
            <a:off x="685800" y="0"/>
            <a:ext cx="7772400" cy="1143000"/>
          </a:xfrm>
        </p:spPr>
        <p:txBody>
          <a:bodyPr/>
          <a:lstStyle/>
          <a:p>
            <a:pPr eaLnBrk="1" hangingPunct="1">
              <a:defRPr/>
            </a:pPr>
            <a:r>
              <a:rPr lang="en-US" altLang="en-US">
                <a:effectLst>
                  <a:outerShdw blurRad="38100" dist="38100" dir="2700000" algn="tl">
                    <a:srgbClr val="C0C0C0"/>
                  </a:outerShdw>
                </a:effectLst>
                <a:ea typeface="黑体" pitchFamily="2" charset="-122"/>
              </a:rPr>
              <a:t>重排原理</a:t>
            </a:r>
            <a:endParaRPr lang="zh-CN" altLang="en-US">
              <a:effectLst>
                <a:outerShdw blurRad="38100" dist="38100" dir="2700000" algn="tl">
                  <a:srgbClr val="C0C0C0"/>
                </a:outerShdw>
              </a:effectLst>
              <a:ea typeface="黑体" pitchFamily="2" charset="-122"/>
            </a:endParaRPr>
          </a:p>
        </p:txBody>
      </p:sp>
      <p:sp>
        <p:nvSpPr>
          <p:cNvPr id="258052" name="Text Box 3">
            <a:extLst>
              <a:ext uri="{FF2B5EF4-FFF2-40B4-BE49-F238E27FC236}">
                <a16:creationId xmlns:a16="http://schemas.microsoft.com/office/drawing/2014/main" id="{F2DB9224-BE60-406C-AE24-5472A9BFC115}"/>
              </a:ext>
            </a:extLst>
          </p:cNvPr>
          <p:cNvSpPr txBox="1">
            <a:spLocks noChangeArrowheads="1"/>
          </p:cNvSpPr>
          <p:nvPr/>
        </p:nvSpPr>
        <p:spPr bwMode="auto">
          <a:xfrm>
            <a:off x="323850" y="836613"/>
            <a:ext cx="85693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对于许多问题而言，在搜索试探时选取</a:t>
            </a:r>
            <a:r>
              <a:rPr lang="en-US" altLang="zh-CN" sz="2400">
                <a:solidFill>
                  <a:schemeClr val="tx1"/>
                </a:solidFill>
                <a:ea typeface="楷体_GB2312" panose="02010609030101010101" pitchFamily="49" charset="-122"/>
              </a:rPr>
              <a:t>x[i]</a:t>
            </a:r>
            <a:r>
              <a:rPr lang="zh-CN" altLang="en-US" sz="2400">
                <a:solidFill>
                  <a:schemeClr val="tx1"/>
                </a:solidFill>
                <a:ea typeface="楷体_GB2312" panose="02010609030101010101" pitchFamily="49" charset="-122"/>
              </a:rPr>
              <a:t>的值顺序是任意的。</a:t>
            </a:r>
            <a:r>
              <a:rPr lang="zh-CN" altLang="en-US" sz="2400" b="1">
                <a:solidFill>
                  <a:srgbClr val="FF3300"/>
                </a:solidFill>
                <a:ea typeface="黑体" panose="02010609060101010101" pitchFamily="49" charset="-122"/>
              </a:rPr>
              <a:t>在其他条件相当的前提下，让可取值最少的</a:t>
            </a:r>
            <a:r>
              <a:rPr lang="en-US" altLang="zh-CN" sz="2400" b="1">
                <a:solidFill>
                  <a:srgbClr val="FF3300"/>
                </a:solidFill>
                <a:ea typeface="黑体" panose="02010609060101010101" pitchFamily="49" charset="-122"/>
              </a:rPr>
              <a:t>x[i]</a:t>
            </a:r>
            <a:r>
              <a:rPr lang="zh-CN" altLang="en-US" sz="2400" b="1">
                <a:solidFill>
                  <a:srgbClr val="FF3300"/>
                </a:solidFill>
                <a:ea typeface="黑体" panose="02010609060101010101" pitchFamily="49" charset="-122"/>
              </a:rPr>
              <a:t>优先</a:t>
            </a:r>
            <a:r>
              <a:rPr lang="zh-CN" altLang="en-US" sz="2400">
                <a:solidFill>
                  <a:schemeClr val="tx1"/>
                </a:solidFill>
                <a:ea typeface="楷体_GB2312" panose="02010609030101010101" pitchFamily="49" charset="-122"/>
              </a:rPr>
              <a:t>。从图中关于同一问题的</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棵不同解空间树，可以体会到这种策略的潜力。</a:t>
            </a:r>
          </a:p>
        </p:txBody>
      </p:sp>
      <p:pic>
        <p:nvPicPr>
          <p:cNvPr id="258053" name="Picture 4" descr="t510a">
            <a:extLst>
              <a:ext uri="{FF2B5EF4-FFF2-40B4-BE49-F238E27FC236}">
                <a16:creationId xmlns:a16="http://schemas.microsoft.com/office/drawing/2014/main" id="{D3906E06-845B-43C7-866E-EE85691E03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989138"/>
            <a:ext cx="5183188"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8054" name="Picture 5" descr="t510b">
            <a:extLst>
              <a:ext uri="{FF2B5EF4-FFF2-40B4-BE49-F238E27FC236}">
                <a16:creationId xmlns:a16="http://schemas.microsoft.com/office/drawing/2014/main" id="{65D98863-BCE4-41BE-847D-2637974F2C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3573463"/>
            <a:ext cx="5184775"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8055" name="Text Box 6">
            <a:extLst>
              <a:ext uri="{FF2B5EF4-FFF2-40B4-BE49-F238E27FC236}">
                <a16:creationId xmlns:a16="http://schemas.microsoft.com/office/drawing/2014/main" id="{A6B81551-505F-419D-9DA1-3E8E7A85040E}"/>
              </a:ext>
            </a:extLst>
          </p:cNvPr>
          <p:cNvSpPr txBox="1">
            <a:spLocks noChangeArrowheads="1"/>
          </p:cNvSpPr>
          <p:nvPr/>
        </p:nvSpPr>
        <p:spPr bwMode="auto">
          <a:xfrm>
            <a:off x="303213" y="5103813"/>
            <a:ext cx="8589962" cy="1552575"/>
          </a:xfrm>
          <a:prstGeom prst="rect">
            <a:avLst/>
          </a:prstGeom>
          <a:solidFill>
            <a:srgbClr val="FFCC00"/>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图</a:t>
            </a:r>
            <a:r>
              <a:rPr lang="en-US" altLang="zh-CN" sz="2400">
                <a:solidFill>
                  <a:schemeClr val="tx1"/>
                </a:solidFill>
                <a:ea typeface="楷体_GB2312" panose="02010609030101010101" pitchFamily="49" charset="-122"/>
              </a:rPr>
              <a:t>(a)</a:t>
            </a:r>
            <a:r>
              <a:rPr lang="zh-CN" altLang="en-US" sz="2400">
                <a:solidFill>
                  <a:schemeClr val="tx1"/>
                </a:solidFill>
                <a:ea typeface="楷体_GB2312" panose="02010609030101010101" pitchFamily="49" charset="-122"/>
              </a:rPr>
              <a:t>中，从第</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层剪去</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棵子树，则从所有应当考虑的</a:t>
            </a:r>
            <a:r>
              <a:rPr lang="en-US" altLang="zh-CN" sz="2400">
                <a:solidFill>
                  <a:schemeClr val="tx1"/>
                </a:solidFill>
                <a:ea typeface="楷体_GB2312" panose="02010609030101010101" pitchFamily="49" charset="-122"/>
              </a:rPr>
              <a:t>3</a:t>
            </a:r>
            <a:r>
              <a:rPr lang="zh-CN" altLang="en-US" sz="2400">
                <a:solidFill>
                  <a:schemeClr val="tx1"/>
                </a:solidFill>
                <a:ea typeface="楷体_GB2312" panose="02010609030101010101" pitchFamily="49" charset="-122"/>
              </a:rPr>
              <a:t>元组中一次消去</a:t>
            </a:r>
            <a:r>
              <a:rPr lang="en-US" altLang="zh-CN" sz="2400">
                <a:solidFill>
                  <a:schemeClr val="tx1"/>
                </a:solidFill>
                <a:ea typeface="楷体_GB2312" panose="02010609030101010101" pitchFamily="49" charset="-122"/>
              </a:rPr>
              <a:t>12</a:t>
            </a:r>
            <a:r>
              <a:rPr lang="zh-CN" altLang="en-US" sz="2400">
                <a:solidFill>
                  <a:schemeClr val="tx1"/>
                </a:solidFill>
                <a:ea typeface="楷体_GB2312" panose="02010609030101010101" pitchFamily="49" charset="-122"/>
              </a:rPr>
              <a:t>个</a:t>
            </a:r>
            <a:r>
              <a:rPr lang="en-US" altLang="zh-CN" sz="2400">
                <a:solidFill>
                  <a:schemeClr val="tx1"/>
                </a:solidFill>
                <a:ea typeface="楷体_GB2312" panose="02010609030101010101" pitchFamily="49" charset="-122"/>
              </a:rPr>
              <a:t>3</a:t>
            </a:r>
            <a:r>
              <a:rPr lang="zh-CN" altLang="en-US" sz="2400">
                <a:solidFill>
                  <a:schemeClr val="tx1"/>
                </a:solidFill>
                <a:ea typeface="楷体_GB2312" panose="02010609030101010101" pitchFamily="49" charset="-122"/>
              </a:rPr>
              <a:t>元组。对于图</a:t>
            </a:r>
            <a:r>
              <a:rPr lang="en-US" altLang="zh-CN" sz="2400">
                <a:solidFill>
                  <a:schemeClr val="tx1"/>
                </a:solidFill>
                <a:ea typeface="楷体_GB2312" panose="02010609030101010101" pitchFamily="49" charset="-122"/>
              </a:rPr>
              <a:t>(b)</a:t>
            </a:r>
            <a:r>
              <a:rPr lang="zh-CN" altLang="en-US" sz="2400">
                <a:solidFill>
                  <a:schemeClr val="tx1"/>
                </a:solidFill>
                <a:ea typeface="楷体_GB2312" panose="02010609030101010101" pitchFamily="49" charset="-122"/>
              </a:rPr>
              <a:t>，虽然同样从第</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层剪去</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棵子树，却只从应当考虑的</a:t>
            </a:r>
            <a:r>
              <a:rPr lang="en-US" altLang="zh-CN" sz="2400">
                <a:solidFill>
                  <a:schemeClr val="tx1"/>
                </a:solidFill>
                <a:ea typeface="楷体_GB2312" panose="02010609030101010101" pitchFamily="49" charset="-122"/>
              </a:rPr>
              <a:t>3</a:t>
            </a:r>
            <a:r>
              <a:rPr lang="zh-CN" altLang="en-US" sz="2400">
                <a:solidFill>
                  <a:schemeClr val="tx1"/>
                </a:solidFill>
                <a:ea typeface="楷体_GB2312" panose="02010609030101010101" pitchFamily="49" charset="-122"/>
              </a:rPr>
              <a:t>元组中消去</a:t>
            </a:r>
            <a:r>
              <a:rPr lang="en-US" altLang="zh-CN" sz="2400">
                <a:solidFill>
                  <a:schemeClr val="tx1"/>
                </a:solidFill>
                <a:ea typeface="楷体_GB2312" panose="02010609030101010101" pitchFamily="49" charset="-122"/>
              </a:rPr>
              <a:t>8</a:t>
            </a:r>
            <a:r>
              <a:rPr lang="zh-CN" altLang="en-US" sz="2400">
                <a:solidFill>
                  <a:schemeClr val="tx1"/>
                </a:solidFill>
                <a:ea typeface="楷体_GB2312" panose="02010609030101010101" pitchFamily="49" charset="-122"/>
              </a:rPr>
              <a:t>个</a:t>
            </a:r>
            <a:r>
              <a:rPr lang="en-US" altLang="zh-CN" sz="2400">
                <a:solidFill>
                  <a:schemeClr val="tx1"/>
                </a:solidFill>
                <a:ea typeface="楷体_GB2312" panose="02010609030101010101" pitchFamily="49" charset="-122"/>
              </a:rPr>
              <a:t>3</a:t>
            </a:r>
            <a:r>
              <a:rPr lang="zh-CN" altLang="en-US" sz="2400">
                <a:solidFill>
                  <a:schemeClr val="tx1"/>
                </a:solidFill>
                <a:ea typeface="楷体_GB2312" panose="02010609030101010101" pitchFamily="49" charset="-122"/>
              </a:rPr>
              <a:t>元组。前者的效果明显比后者好。</a:t>
            </a:r>
          </a:p>
        </p:txBody>
      </p:sp>
      <p:sp>
        <p:nvSpPr>
          <p:cNvPr id="258056" name="Text Box 7">
            <a:extLst>
              <a:ext uri="{FF2B5EF4-FFF2-40B4-BE49-F238E27FC236}">
                <a16:creationId xmlns:a16="http://schemas.microsoft.com/office/drawing/2014/main" id="{CAAF606D-8D10-4BF4-A801-7238DBD1A809}"/>
              </a:ext>
            </a:extLst>
          </p:cNvPr>
          <p:cNvSpPr txBox="1">
            <a:spLocks noChangeArrowheads="1"/>
          </p:cNvSpPr>
          <p:nvPr/>
        </p:nvSpPr>
        <p:spPr bwMode="auto">
          <a:xfrm>
            <a:off x="6856413" y="2800350"/>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chemeClr val="tx1"/>
                </a:solidFill>
                <a:ea typeface="楷体_GB2312" panose="02010609030101010101" pitchFamily="49" charset="-122"/>
              </a:rPr>
              <a:t>(a)</a:t>
            </a:r>
          </a:p>
        </p:txBody>
      </p:sp>
      <p:sp>
        <p:nvSpPr>
          <p:cNvPr id="258057" name="Text Box 8">
            <a:extLst>
              <a:ext uri="{FF2B5EF4-FFF2-40B4-BE49-F238E27FC236}">
                <a16:creationId xmlns:a16="http://schemas.microsoft.com/office/drawing/2014/main" id="{C76AE83F-B150-44EF-9D36-250C30F1645E}"/>
              </a:ext>
            </a:extLst>
          </p:cNvPr>
          <p:cNvSpPr txBox="1">
            <a:spLocks noChangeArrowheads="1"/>
          </p:cNvSpPr>
          <p:nvPr/>
        </p:nvSpPr>
        <p:spPr bwMode="auto">
          <a:xfrm>
            <a:off x="6948488" y="4221163"/>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chemeClr val="tx1"/>
                </a:solidFill>
                <a:ea typeface="楷体_GB2312" panose="02010609030101010101" pitchFamily="49" charset="-122"/>
              </a:rPr>
              <a:t>(b)</a:t>
            </a:r>
          </a:p>
        </p:txBody>
      </p:sp>
    </p:spTree>
  </p:cSld>
  <p:clrMapOvr>
    <a:masterClrMapping/>
  </p:clrMapOvr>
  <p:transition>
    <p:random/>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a:extLst>
              <a:ext uri="{FF2B5EF4-FFF2-40B4-BE49-F238E27FC236}">
                <a16:creationId xmlns:a16="http://schemas.microsoft.com/office/drawing/2014/main" id="{4ED84BBE-5666-4A58-99B1-24B5213DD1E1}"/>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E1431617-9AE6-4E83-B895-23B0770EFC7B}" type="slidenum">
              <a:rPr lang="zh-CN" altLang="en-US">
                <a:solidFill>
                  <a:schemeClr val="tx1"/>
                </a:solidFill>
                <a:latin typeface="Times New Roman" panose="02020603050405020304" pitchFamily="18" charset="0"/>
                <a:ea typeface="宋体" panose="02010600030101010101" pitchFamily="2" charset="-122"/>
              </a:rPr>
              <a:pPr eaLnBrk="1" hangingPunct="1"/>
              <a:t>213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59075" name="Rectangle 2">
            <a:extLst>
              <a:ext uri="{FF2B5EF4-FFF2-40B4-BE49-F238E27FC236}">
                <a16:creationId xmlns:a16="http://schemas.microsoft.com/office/drawing/2014/main" id="{E00C4347-325A-439F-822B-06CEFAE41659}"/>
              </a:ext>
            </a:extLst>
          </p:cNvPr>
          <p:cNvSpPr>
            <a:spLocks noGrp="1" noChangeArrowheads="1"/>
          </p:cNvSpPr>
          <p:nvPr>
            <p:ph type="ctrTitle"/>
          </p:nvPr>
        </p:nvSpPr>
        <p:spPr>
          <a:xfrm>
            <a:off x="685800" y="2286000"/>
            <a:ext cx="7772400" cy="1143000"/>
          </a:xfrm>
        </p:spPr>
        <p:txBody>
          <a:bodyPr/>
          <a:lstStyle/>
          <a:p>
            <a:pPr eaLnBrk="1" hangingPunct="1"/>
            <a:r>
              <a:rPr lang="zh-CN" altLang="en-US" sz="5400">
                <a:solidFill>
                  <a:srgbClr val="800000"/>
                </a:solidFill>
              </a:rPr>
              <a:t>第六章    分支限界法</a:t>
            </a:r>
          </a:p>
        </p:txBody>
      </p:sp>
    </p:spTree>
  </p:cSld>
  <p:clrMapOvr>
    <a:masterClrMapping/>
  </p:clrMapOvr>
  <p:transition>
    <p:random/>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761371AF-9745-45CB-9C69-F1C0858F183B}"/>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F535E199-88FB-4A5B-B520-86B90358EF9F}" type="slidenum">
              <a:rPr lang="zh-CN" altLang="en-US">
                <a:solidFill>
                  <a:schemeClr val="tx1"/>
                </a:solidFill>
                <a:latin typeface="Times New Roman" panose="02020603050405020304" pitchFamily="18" charset="0"/>
                <a:ea typeface="宋体" panose="02010600030101010101" pitchFamily="2" charset="-122"/>
              </a:rPr>
              <a:pPr eaLnBrk="1" hangingPunct="1"/>
              <a:t>214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60099" name="Rectangle 2">
            <a:extLst>
              <a:ext uri="{FF2B5EF4-FFF2-40B4-BE49-F238E27FC236}">
                <a16:creationId xmlns:a16="http://schemas.microsoft.com/office/drawing/2014/main" id="{3715DCE1-FEC0-4663-91BF-DD7A26C99AE3}"/>
              </a:ext>
            </a:extLst>
          </p:cNvPr>
          <p:cNvSpPr>
            <a:spLocks noGrp="1" noChangeArrowheads="1"/>
          </p:cNvSpPr>
          <p:nvPr>
            <p:ph type="title"/>
          </p:nvPr>
        </p:nvSpPr>
        <p:spPr>
          <a:xfrm>
            <a:off x="685800" y="152400"/>
            <a:ext cx="7772400" cy="1143000"/>
          </a:xfrm>
        </p:spPr>
        <p:txBody>
          <a:bodyPr/>
          <a:lstStyle/>
          <a:p>
            <a:pPr eaLnBrk="1" hangingPunct="1"/>
            <a:r>
              <a:rPr lang="zh-CN" altLang="en-US">
                <a:solidFill>
                  <a:srgbClr val="800000"/>
                </a:solidFill>
              </a:rPr>
              <a:t>第六章    分支限界法</a:t>
            </a:r>
          </a:p>
        </p:txBody>
      </p:sp>
      <p:sp>
        <p:nvSpPr>
          <p:cNvPr id="260100" name="Rectangle 3">
            <a:extLst>
              <a:ext uri="{FF2B5EF4-FFF2-40B4-BE49-F238E27FC236}">
                <a16:creationId xmlns:a16="http://schemas.microsoft.com/office/drawing/2014/main" id="{357DABB8-41B0-4425-8A80-A4513A9910D3}"/>
              </a:ext>
            </a:extLst>
          </p:cNvPr>
          <p:cNvSpPr>
            <a:spLocks noGrp="1" noChangeArrowheads="1"/>
          </p:cNvSpPr>
          <p:nvPr>
            <p:ph type="body" idx="1"/>
          </p:nvPr>
        </p:nvSpPr>
        <p:spPr>
          <a:xfrm>
            <a:off x="762000" y="1219200"/>
            <a:ext cx="8077200" cy="5181600"/>
          </a:xfrm>
        </p:spPr>
        <p:txBody>
          <a:bodyPr/>
          <a:lstStyle/>
          <a:p>
            <a:pPr eaLnBrk="1" hangingPunct="1">
              <a:lnSpc>
                <a:spcPct val="90000"/>
              </a:lnSpc>
              <a:buFontTx/>
              <a:buNone/>
            </a:pPr>
            <a:r>
              <a:rPr kumimoji="0" lang="zh-CN" altLang="en-US" sz="2800" b="1">
                <a:latin typeface="Arial" panose="020B0604020202020204" pitchFamily="34" charset="0"/>
                <a:ea typeface="黑体" panose="02010609060101010101" pitchFamily="49" charset="-122"/>
              </a:rPr>
              <a:t>本章主要知识点</a:t>
            </a:r>
          </a:p>
          <a:p>
            <a:pPr eaLnBrk="1" hangingPunct="1">
              <a:lnSpc>
                <a:spcPct val="90000"/>
              </a:lnSpc>
              <a:spcBef>
                <a:spcPct val="50000"/>
              </a:spcBef>
            </a:pPr>
            <a:r>
              <a:rPr kumimoji="0" lang="zh-CN" altLang="en-US" sz="2400">
                <a:latin typeface="Arial" panose="020B0604020202020204" pitchFamily="34" charset="0"/>
                <a:ea typeface="黑体" panose="02010609060101010101" pitchFamily="49" charset="-122"/>
              </a:rPr>
              <a:t> 6.1   分支限界法的基本思想</a:t>
            </a:r>
          </a:p>
          <a:p>
            <a:pPr eaLnBrk="1" hangingPunct="1">
              <a:lnSpc>
                <a:spcPct val="90000"/>
              </a:lnSpc>
              <a:spcBef>
                <a:spcPct val="50000"/>
              </a:spcBef>
            </a:pPr>
            <a:r>
              <a:rPr kumimoji="0" lang="zh-CN" altLang="en-US" sz="2400">
                <a:latin typeface="Arial" panose="020B0604020202020204" pitchFamily="34" charset="0"/>
                <a:ea typeface="黑体" panose="02010609060101010101" pitchFamily="49" charset="-122"/>
              </a:rPr>
              <a:t> 6.2   单源最短路径问题</a:t>
            </a:r>
          </a:p>
          <a:p>
            <a:pPr eaLnBrk="1" hangingPunct="1">
              <a:lnSpc>
                <a:spcPct val="90000"/>
              </a:lnSpc>
              <a:spcBef>
                <a:spcPct val="50000"/>
              </a:spcBef>
            </a:pPr>
            <a:r>
              <a:rPr kumimoji="0" lang="zh-CN" altLang="en-US" sz="2400">
                <a:latin typeface="Arial" panose="020B0604020202020204" pitchFamily="34" charset="0"/>
                <a:ea typeface="黑体" panose="02010609060101010101" pitchFamily="49" charset="-122"/>
              </a:rPr>
              <a:t> 6.3   装载问题</a:t>
            </a:r>
          </a:p>
          <a:p>
            <a:pPr eaLnBrk="1" hangingPunct="1">
              <a:lnSpc>
                <a:spcPct val="90000"/>
              </a:lnSpc>
              <a:spcBef>
                <a:spcPct val="50000"/>
              </a:spcBef>
            </a:pPr>
            <a:r>
              <a:rPr kumimoji="0" lang="zh-CN" altLang="en-US" sz="2400">
                <a:latin typeface="Arial" panose="020B0604020202020204" pitchFamily="34" charset="0"/>
                <a:ea typeface="黑体" panose="02010609060101010101" pitchFamily="49" charset="-122"/>
              </a:rPr>
              <a:t> 6.4   布线问题</a:t>
            </a:r>
          </a:p>
          <a:p>
            <a:pPr eaLnBrk="1" hangingPunct="1">
              <a:lnSpc>
                <a:spcPct val="90000"/>
              </a:lnSpc>
              <a:spcBef>
                <a:spcPct val="50000"/>
              </a:spcBef>
            </a:pPr>
            <a:r>
              <a:rPr kumimoji="0" lang="zh-CN" altLang="en-US" sz="2400">
                <a:latin typeface="Arial" panose="020B0604020202020204" pitchFamily="34" charset="0"/>
                <a:ea typeface="黑体" panose="02010609060101010101" pitchFamily="49" charset="-122"/>
              </a:rPr>
              <a:t> 6.5    0－1背包问题</a:t>
            </a:r>
          </a:p>
          <a:p>
            <a:pPr eaLnBrk="1" hangingPunct="1">
              <a:lnSpc>
                <a:spcPct val="90000"/>
              </a:lnSpc>
              <a:spcBef>
                <a:spcPct val="50000"/>
              </a:spcBef>
            </a:pPr>
            <a:r>
              <a:rPr kumimoji="0" lang="zh-CN" altLang="en-US" sz="2400">
                <a:latin typeface="Arial" panose="020B0604020202020204" pitchFamily="34" charset="0"/>
                <a:ea typeface="黑体" panose="02010609060101010101" pitchFamily="49" charset="-122"/>
              </a:rPr>
              <a:t> 6.6    最大团问题</a:t>
            </a:r>
          </a:p>
          <a:p>
            <a:pPr eaLnBrk="1" hangingPunct="1">
              <a:lnSpc>
                <a:spcPct val="90000"/>
              </a:lnSpc>
              <a:spcBef>
                <a:spcPct val="50000"/>
              </a:spcBef>
            </a:pPr>
            <a:r>
              <a:rPr kumimoji="0" lang="zh-CN" altLang="en-US" sz="2400">
                <a:latin typeface="Arial" panose="020B0604020202020204" pitchFamily="34" charset="0"/>
                <a:ea typeface="黑体" panose="02010609060101010101" pitchFamily="49" charset="-122"/>
              </a:rPr>
              <a:t> 6.7    旅行售货员问题</a:t>
            </a:r>
          </a:p>
          <a:p>
            <a:pPr eaLnBrk="1" hangingPunct="1">
              <a:lnSpc>
                <a:spcPct val="90000"/>
              </a:lnSpc>
              <a:spcBef>
                <a:spcPct val="50000"/>
              </a:spcBef>
            </a:pPr>
            <a:r>
              <a:rPr kumimoji="0" lang="zh-CN" altLang="en-US" sz="2400">
                <a:latin typeface="Arial" panose="020B0604020202020204" pitchFamily="34" charset="0"/>
                <a:ea typeface="黑体" panose="02010609060101010101" pitchFamily="49" charset="-122"/>
              </a:rPr>
              <a:t> 6.8    电路板排列问题</a:t>
            </a:r>
          </a:p>
          <a:p>
            <a:pPr eaLnBrk="1" hangingPunct="1">
              <a:lnSpc>
                <a:spcPct val="90000"/>
              </a:lnSpc>
              <a:spcBef>
                <a:spcPct val="50000"/>
              </a:spcBef>
            </a:pPr>
            <a:r>
              <a:rPr kumimoji="0" lang="zh-CN" altLang="en-US" sz="2400">
                <a:latin typeface="Arial" panose="020B0604020202020204" pitchFamily="34" charset="0"/>
                <a:ea typeface="黑体" panose="02010609060101010101" pitchFamily="49" charset="-122"/>
              </a:rPr>
              <a:t> 6.9    批处理作业调度</a:t>
            </a:r>
          </a:p>
          <a:p>
            <a:pPr eaLnBrk="1" hangingPunct="1">
              <a:lnSpc>
                <a:spcPct val="90000"/>
              </a:lnSpc>
              <a:spcBef>
                <a:spcPct val="50000"/>
              </a:spcBef>
            </a:pPr>
            <a:endParaRPr kumimoji="0" lang="zh-CN" altLang="en-US" sz="2400">
              <a:latin typeface="Arial" panose="020B0604020202020204" pitchFamily="34" charset="0"/>
              <a:ea typeface="黑体" panose="02010609060101010101" pitchFamily="49" charset="-122"/>
            </a:endParaRPr>
          </a:p>
          <a:p>
            <a:pPr eaLnBrk="1" hangingPunct="1">
              <a:lnSpc>
                <a:spcPct val="90000"/>
              </a:lnSpc>
            </a:pPr>
            <a:endParaRPr kumimoji="0" lang="zh-CN" altLang="en-US" sz="2800">
              <a:latin typeface="Arial" panose="020B0604020202020204" pitchFamily="34" charset="0"/>
              <a:ea typeface="黑体" panose="02010609060101010101" pitchFamily="49" charset="-122"/>
            </a:endParaRPr>
          </a:p>
        </p:txBody>
      </p:sp>
    </p:spTree>
  </p:cSld>
  <p:clrMapOvr>
    <a:masterClrMapping/>
  </p:clrMapOvr>
  <p:transition>
    <p:random/>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A7218C04-DBD2-4AC5-913F-E32315BC92B8}"/>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4BE7FF6C-B6A6-4B9B-9356-5779F819B804}" type="slidenum">
              <a:rPr lang="zh-CN" altLang="en-US">
                <a:solidFill>
                  <a:schemeClr val="tx1"/>
                </a:solidFill>
                <a:latin typeface="Times New Roman" panose="02020603050405020304" pitchFamily="18" charset="0"/>
                <a:ea typeface="宋体" panose="02010600030101010101" pitchFamily="2" charset="-122"/>
              </a:rPr>
              <a:pPr eaLnBrk="1" hangingPunct="1"/>
              <a:t>215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61123" name="Rectangle 2">
            <a:extLst>
              <a:ext uri="{FF2B5EF4-FFF2-40B4-BE49-F238E27FC236}">
                <a16:creationId xmlns:a16="http://schemas.microsoft.com/office/drawing/2014/main" id="{E01BFCD8-C484-466E-BCCD-2430B14D36DD}"/>
              </a:ext>
            </a:extLst>
          </p:cNvPr>
          <p:cNvSpPr>
            <a:spLocks noGrp="1" noChangeArrowheads="1"/>
          </p:cNvSpPr>
          <p:nvPr>
            <p:ph type="title"/>
          </p:nvPr>
        </p:nvSpPr>
        <p:spPr>
          <a:xfrm>
            <a:off x="685800" y="381000"/>
            <a:ext cx="7772400" cy="1143000"/>
          </a:xfrm>
        </p:spPr>
        <p:txBody>
          <a:bodyPr/>
          <a:lstStyle/>
          <a:p>
            <a:pPr eaLnBrk="1" hangingPunct="1"/>
            <a:r>
              <a:rPr lang="zh-CN" altLang="en-US" sz="4800"/>
              <a:t>6.1	分支限界法的基本思想</a:t>
            </a:r>
          </a:p>
        </p:txBody>
      </p:sp>
      <p:sp>
        <p:nvSpPr>
          <p:cNvPr id="261124" name="Rectangle 3">
            <a:extLst>
              <a:ext uri="{FF2B5EF4-FFF2-40B4-BE49-F238E27FC236}">
                <a16:creationId xmlns:a16="http://schemas.microsoft.com/office/drawing/2014/main" id="{BF8495AE-2395-4A32-B213-8D250EE089C6}"/>
              </a:ext>
            </a:extLst>
          </p:cNvPr>
          <p:cNvSpPr>
            <a:spLocks noGrp="1" noChangeArrowheads="1"/>
          </p:cNvSpPr>
          <p:nvPr>
            <p:ph type="body" idx="1"/>
          </p:nvPr>
        </p:nvSpPr>
        <p:spPr/>
        <p:txBody>
          <a:bodyPr/>
          <a:lstStyle/>
          <a:p>
            <a:pPr eaLnBrk="1" hangingPunct="1">
              <a:spcBef>
                <a:spcPct val="50000"/>
              </a:spcBef>
              <a:buFontTx/>
              <a:buNone/>
            </a:pPr>
            <a:r>
              <a:rPr lang="zh-CN" altLang="en-US">
                <a:solidFill>
                  <a:schemeClr val="accent2"/>
                </a:solidFill>
                <a:ea typeface="黑体" panose="02010609060101010101" pitchFamily="49" charset="-122"/>
              </a:rPr>
              <a:t>1. 分支限界法与回溯法的不同</a:t>
            </a:r>
          </a:p>
          <a:p>
            <a:pPr eaLnBrk="1" hangingPunct="1">
              <a:spcBef>
                <a:spcPct val="0"/>
              </a:spcBef>
              <a:buFontTx/>
              <a:buNone/>
            </a:pPr>
            <a:r>
              <a:rPr kumimoji="0" lang="zh-CN" altLang="en-US" sz="2400">
                <a:latin typeface="Arial" panose="020B0604020202020204" pitchFamily="34" charset="0"/>
                <a:ea typeface="楷体_GB2312" panose="02010609030101010101" pitchFamily="49" charset="-122"/>
              </a:rPr>
              <a:t>（1）求解目标：</a:t>
            </a:r>
            <a:r>
              <a:rPr kumimoji="0" lang="zh-CN" altLang="en-US" sz="2400">
                <a:latin typeface="楷体_GB2312" panose="02010609030101010101" pitchFamily="49" charset="-122"/>
                <a:ea typeface="楷体_GB2312" panose="02010609030101010101" pitchFamily="49" charset="-122"/>
              </a:rPr>
              <a:t>回溯法的求解目标是找出解空间树中满足约束条件的所有解，而分支限界法的求解目标则是找出满足约束条件的一个解，或是在满足约束条件的解中找出在某种意义下的最优解。 </a:t>
            </a:r>
          </a:p>
          <a:p>
            <a:pPr eaLnBrk="1" hangingPunct="1">
              <a:spcBef>
                <a:spcPct val="50000"/>
              </a:spcBef>
              <a:buFontTx/>
              <a:buNone/>
            </a:pPr>
            <a:r>
              <a:rPr kumimoji="0" lang="zh-CN" altLang="en-US" sz="2400">
                <a:latin typeface="Arial" panose="020B0604020202020204" pitchFamily="34" charset="0"/>
                <a:ea typeface="楷体_GB2312" panose="02010609030101010101" pitchFamily="49" charset="-122"/>
              </a:rPr>
              <a:t>（2）搜索方式的不同：</a:t>
            </a:r>
            <a:r>
              <a:rPr kumimoji="0" lang="zh-CN" altLang="en-US" sz="2400">
                <a:latin typeface="楷体_GB2312" panose="02010609030101010101" pitchFamily="49" charset="-122"/>
                <a:ea typeface="楷体_GB2312" panose="02010609030101010101" pitchFamily="49" charset="-122"/>
              </a:rPr>
              <a:t>回溯法以深度优先的方式搜索解空间树，而分支限界法则以广度优先或以最小耗费优先的方式搜索解空间树。</a:t>
            </a:r>
            <a:r>
              <a:rPr kumimoji="0" lang="zh-CN" altLang="en-US" sz="2400">
                <a:latin typeface="Arial" panose="020B0604020202020204" pitchFamily="34" charset="0"/>
                <a:ea typeface="楷体_GB2312" panose="02010609030101010101" pitchFamily="49" charset="-122"/>
              </a:rPr>
              <a:t> </a:t>
            </a:r>
          </a:p>
          <a:p>
            <a:pPr eaLnBrk="1" hangingPunct="1"/>
            <a:endParaRPr lang="zh-CN" altLang="en-US" sz="3600"/>
          </a:p>
        </p:txBody>
      </p:sp>
    </p:spTree>
  </p:cSld>
  <p:clrMapOvr>
    <a:masterClrMapping/>
  </p:clrMapOvr>
  <p:transition>
    <p:random/>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5C4248A6-8E25-4695-B2A2-C51C03923C7A}"/>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85D0202F-6D2B-4453-A0AC-EDB0A07E0C82}" type="slidenum">
              <a:rPr lang="zh-CN" altLang="en-US">
                <a:solidFill>
                  <a:schemeClr val="tx1"/>
                </a:solidFill>
                <a:latin typeface="Times New Roman" panose="02020603050405020304" pitchFamily="18" charset="0"/>
                <a:ea typeface="宋体" panose="02010600030101010101" pitchFamily="2" charset="-122"/>
              </a:rPr>
              <a:pPr eaLnBrk="1" hangingPunct="1"/>
              <a:t>216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62147" name="Rectangle 2">
            <a:extLst>
              <a:ext uri="{FF2B5EF4-FFF2-40B4-BE49-F238E27FC236}">
                <a16:creationId xmlns:a16="http://schemas.microsoft.com/office/drawing/2014/main" id="{0E44BC2F-8350-48B3-A442-44D861A52C85}"/>
              </a:ext>
            </a:extLst>
          </p:cNvPr>
          <p:cNvSpPr>
            <a:spLocks noGrp="1" noChangeArrowheads="1"/>
          </p:cNvSpPr>
          <p:nvPr>
            <p:ph type="title"/>
          </p:nvPr>
        </p:nvSpPr>
        <p:spPr/>
        <p:txBody>
          <a:bodyPr/>
          <a:lstStyle/>
          <a:p>
            <a:pPr eaLnBrk="1" hangingPunct="1"/>
            <a:r>
              <a:rPr lang="zh-CN" altLang="en-US" sz="4800"/>
              <a:t>6.1	分支限界法的基本思想</a:t>
            </a:r>
          </a:p>
        </p:txBody>
      </p:sp>
      <p:sp>
        <p:nvSpPr>
          <p:cNvPr id="262148" name="Rectangle 3">
            <a:extLst>
              <a:ext uri="{FF2B5EF4-FFF2-40B4-BE49-F238E27FC236}">
                <a16:creationId xmlns:a16="http://schemas.microsoft.com/office/drawing/2014/main" id="{25B14367-505E-450C-A95F-75BFCB9E0495}"/>
              </a:ext>
            </a:extLst>
          </p:cNvPr>
          <p:cNvSpPr>
            <a:spLocks noGrp="1" noChangeArrowheads="1"/>
          </p:cNvSpPr>
          <p:nvPr>
            <p:ph type="body" idx="1"/>
          </p:nvPr>
        </p:nvSpPr>
        <p:spPr>
          <a:xfrm>
            <a:off x="685800" y="1981200"/>
            <a:ext cx="7772400" cy="4419600"/>
          </a:xfrm>
        </p:spPr>
        <p:txBody>
          <a:bodyPr/>
          <a:lstStyle/>
          <a:p>
            <a:pPr eaLnBrk="1" hangingPunct="1">
              <a:buFontTx/>
              <a:buNone/>
            </a:pPr>
            <a:r>
              <a:rPr lang="zh-CN" altLang="en-US">
                <a:solidFill>
                  <a:schemeClr val="accent2"/>
                </a:solidFill>
                <a:ea typeface="黑体" panose="02010609060101010101" pitchFamily="49" charset="-122"/>
              </a:rPr>
              <a:t>2. 分支限界法基本思想</a:t>
            </a:r>
          </a:p>
          <a:p>
            <a:pPr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分支限界法常以广度优先或以最小耗费（最大效益）优先的方式搜索问题的解空间树。</a:t>
            </a:r>
          </a:p>
          <a:p>
            <a:pPr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在分支限界法中，每一个活结点只有一次机会成为扩展结点。活结点一旦成为扩展结点，就一次性产生其所有儿子结点。在这些儿子结点中，导致不可行解或导致非最优解的儿子结点被舍弃，其余儿子结点被加入活结点表中。</a:t>
            </a:r>
          </a:p>
          <a:p>
            <a:pPr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此后，从活结点表中取下一结点成为当前扩展结点，并重复上述结点扩展过程。这个过程一直持续到找到所需的解或活结点表为空时为止。 </a:t>
            </a:r>
          </a:p>
          <a:p>
            <a:pPr eaLnBrk="1" hangingPunct="1"/>
            <a:endParaRPr lang="zh-CN" altLang="en-US">
              <a:solidFill>
                <a:schemeClr val="accent2"/>
              </a:solidFill>
              <a:ea typeface="黑体" panose="02010609060101010101" pitchFamily="49" charset="-122"/>
            </a:endParaRPr>
          </a:p>
        </p:txBody>
      </p:sp>
    </p:spTree>
  </p:cSld>
  <p:clrMapOvr>
    <a:masterClrMapping/>
  </p:clrMapOvr>
  <p:transition>
    <p:random/>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0498F6A-D5A5-448A-9CBF-03D1D6A0C5F8}"/>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04806AB5-5D6F-45FB-9DF5-39DB05DD65FB}" type="slidenum">
              <a:rPr lang="zh-CN" altLang="en-US">
                <a:solidFill>
                  <a:schemeClr val="tx1"/>
                </a:solidFill>
                <a:latin typeface="Times New Roman" panose="02020603050405020304" pitchFamily="18" charset="0"/>
                <a:ea typeface="宋体" panose="02010600030101010101" pitchFamily="2" charset="-122"/>
              </a:rPr>
              <a:pPr eaLnBrk="1" hangingPunct="1"/>
              <a:t>217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63171" name="Rectangle 2">
            <a:extLst>
              <a:ext uri="{FF2B5EF4-FFF2-40B4-BE49-F238E27FC236}">
                <a16:creationId xmlns:a16="http://schemas.microsoft.com/office/drawing/2014/main" id="{8C4BB2E3-7A2E-432D-908C-7CC8E85E5A58}"/>
              </a:ext>
            </a:extLst>
          </p:cNvPr>
          <p:cNvSpPr>
            <a:spLocks noGrp="1" noChangeArrowheads="1"/>
          </p:cNvSpPr>
          <p:nvPr>
            <p:ph type="title"/>
          </p:nvPr>
        </p:nvSpPr>
        <p:spPr/>
        <p:txBody>
          <a:bodyPr/>
          <a:lstStyle/>
          <a:p>
            <a:pPr eaLnBrk="1" hangingPunct="1"/>
            <a:r>
              <a:rPr lang="zh-CN" altLang="en-US" sz="4800"/>
              <a:t>6.1	分支限界法的基本思想</a:t>
            </a:r>
          </a:p>
        </p:txBody>
      </p:sp>
      <p:sp>
        <p:nvSpPr>
          <p:cNvPr id="263172" name="Rectangle 3">
            <a:extLst>
              <a:ext uri="{FF2B5EF4-FFF2-40B4-BE49-F238E27FC236}">
                <a16:creationId xmlns:a16="http://schemas.microsoft.com/office/drawing/2014/main" id="{57BFA18E-CEA3-476A-B5EF-B148832F89F9}"/>
              </a:ext>
            </a:extLst>
          </p:cNvPr>
          <p:cNvSpPr>
            <a:spLocks noGrp="1" noChangeArrowheads="1"/>
          </p:cNvSpPr>
          <p:nvPr>
            <p:ph type="body" idx="1"/>
          </p:nvPr>
        </p:nvSpPr>
        <p:spPr/>
        <p:txBody>
          <a:bodyPr/>
          <a:lstStyle/>
          <a:p>
            <a:pPr eaLnBrk="1" hangingPunct="1">
              <a:spcBef>
                <a:spcPct val="50000"/>
              </a:spcBef>
              <a:buFontTx/>
              <a:buNone/>
            </a:pPr>
            <a:r>
              <a:rPr lang="zh-CN" altLang="en-US">
                <a:solidFill>
                  <a:schemeClr val="accent2"/>
                </a:solidFill>
                <a:ea typeface="黑体" panose="02010609060101010101" pitchFamily="49" charset="-122"/>
              </a:rPr>
              <a:t>3. 常见的两种分支限界法</a:t>
            </a:r>
            <a:endParaRPr kumimoji="0" lang="zh-CN" altLang="en-US" sz="1800">
              <a:solidFill>
                <a:schemeClr val="accent2"/>
              </a:solidFill>
              <a:latin typeface="Arial" panose="020B0604020202020204" pitchFamily="34" charset="0"/>
              <a:ea typeface="华文行楷" panose="02010800040101010101" pitchFamily="2" charset="-122"/>
            </a:endParaRPr>
          </a:p>
          <a:p>
            <a:pPr eaLnBrk="1" hangingPunct="1">
              <a:spcBef>
                <a:spcPct val="50000"/>
              </a:spcBef>
              <a:buFontTx/>
              <a:buNone/>
            </a:pPr>
            <a:r>
              <a:rPr kumimoji="0" lang="zh-CN" altLang="en-US" sz="2400">
                <a:latin typeface="楷体_GB2312" panose="02010609030101010101" pitchFamily="49" charset="-122"/>
                <a:ea typeface="楷体_GB2312" panose="02010609030101010101" pitchFamily="49" charset="-122"/>
              </a:rPr>
              <a:t>（1）队列式(</a:t>
            </a:r>
            <a:r>
              <a:rPr kumimoji="0" lang="en-US" altLang="zh-CN" sz="2400">
                <a:latin typeface="楷体_GB2312" panose="02010609030101010101" pitchFamily="49" charset="-122"/>
                <a:ea typeface="楷体_GB2312" panose="02010609030101010101" pitchFamily="49" charset="-122"/>
              </a:rPr>
              <a:t>FIFO)</a:t>
            </a:r>
            <a:r>
              <a:rPr kumimoji="0" lang="zh-CN" altLang="en-US" sz="2400">
                <a:latin typeface="楷体_GB2312" panose="02010609030101010101" pitchFamily="49" charset="-122"/>
                <a:ea typeface="楷体_GB2312" panose="02010609030101010101" pitchFamily="49" charset="-122"/>
              </a:rPr>
              <a:t>分支限界法</a:t>
            </a:r>
          </a:p>
          <a:p>
            <a:pPr eaLnBrk="1" hangingPunct="1">
              <a:spcBef>
                <a:spcPct val="50000"/>
              </a:spcBef>
              <a:buFontTx/>
              <a:buNone/>
            </a:pPr>
            <a:r>
              <a:rPr kumimoji="0" lang="zh-CN" altLang="en-US" sz="2400">
                <a:latin typeface="楷体_GB2312" panose="02010609030101010101" pitchFamily="49" charset="-122"/>
                <a:ea typeface="楷体_GB2312" panose="02010609030101010101" pitchFamily="49" charset="-122"/>
              </a:rPr>
              <a:t>    按照队列先进先出（</a:t>
            </a:r>
            <a:r>
              <a:rPr kumimoji="0" lang="en-US" altLang="zh-CN" sz="2400">
                <a:latin typeface="楷体_GB2312" panose="02010609030101010101" pitchFamily="49" charset="-122"/>
                <a:ea typeface="楷体_GB2312" panose="02010609030101010101" pitchFamily="49" charset="-122"/>
              </a:rPr>
              <a:t>FIFO）</a:t>
            </a:r>
            <a:r>
              <a:rPr kumimoji="0" lang="zh-CN" altLang="en-US" sz="2400">
                <a:latin typeface="楷体_GB2312" panose="02010609030101010101" pitchFamily="49" charset="-122"/>
                <a:ea typeface="楷体_GB2312" panose="02010609030101010101" pitchFamily="49" charset="-122"/>
              </a:rPr>
              <a:t>原则选取下一个节点为扩展节点。</a:t>
            </a:r>
            <a:r>
              <a:rPr kumimoji="0" lang="zh-CN" altLang="en-US" sz="2000">
                <a:solidFill>
                  <a:schemeClr val="accent2"/>
                </a:solidFill>
                <a:latin typeface="楷体_GB2312" panose="02010609030101010101" pitchFamily="49" charset="-122"/>
                <a:ea typeface="楷体_GB2312" panose="02010609030101010101" pitchFamily="49" charset="-122"/>
              </a:rPr>
              <a:t> </a:t>
            </a:r>
          </a:p>
          <a:p>
            <a:pPr eaLnBrk="1" hangingPunct="1">
              <a:spcBef>
                <a:spcPct val="50000"/>
              </a:spcBef>
              <a:buFontTx/>
              <a:buNone/>
            </a:pPr>
            <a:r>
              <a:rPr kumimoji="0" lang="zh-CN" altLang="en-US" sz="2400">
                <a:latin typeface="楷体_GB2312" panose="02010609030101010101" pitchFamily="49" charset="-122"/>
                <a:ea typeface="楷体_GB2312" panose="02010609030101010101" pitchFamily="49" charset="-122"/>
              </a:rPr>
              <a:t>（2）优先队列式分支限界法</a:t>
            </a:r>
          </a:p>
          <a:p>
            <a:pPr eaLnBrk="1" hangingPunct="1">
              <a:spcBef>
                <a:spcPct val="50000"/>
              </a:spcBef>
              <a:buFontTx/>
              <a:buNone/>
            </a:pPr>
            <a:r>
              <a:rPr kumimoji="0" lang="zh-CN" altLang="en-US" sz="2400">
                <a:latin typeface="楷体_GB2312" panose="02010609030101010101" pitchFamily="49" charset="-122"/>
                <a:ea typeface="楷体_GB2312" panose="02010609030101010101" pitchFamily="49" charset="-122"/>
              </a:rPr>
              <a:t>    按照优先队列中规定的优先级选取优先级最高的节点成为当前扩展节点。</a:t>
            </a:r>
          </a:p>
          <a:p>
            <a:pPr eaLnBrk="1" hangingPunct="1">
              <a:buFontTx/>
              <a:buNone/>
            </a:pPr>
            <a:endParaRPr lang="zh-CN" altLang="en-US"/>
          </a:p>
        </p:txBody>
      </p:sp>
    </p:spTree>
  </p:cSld>
  <p:clrMapOvr>
    <a:masterClrMapping/>
  </p:clrMapOvr>
  <p:transition>
    <p:random/>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A698F6AB-674F-4D8A-93F0-33BA5F28202D}"/>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E0FE22E1-33C1-472A-8E11-27ACC3EF13DD}" type="slidenum">
              <a:rPr lang="zh-CN" altLang="en-US">
                <a:solidFill>
                  <a:schemeClr val="tx1"/>
                </a:solidFill>
                <a:latin typeface="Times New Roman" panose="02020603050405020304" pitchFamily="18" charset="0"/>
                <a:ea typeface="宋体" panose="02010600030101010101" pitchFamily="2" charset="-122"/>
              </a:rPr>
              <a:pPr eaLnBrk="1" hangingPunct="1"/>
              <a:t>218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64195" name="Rectangle 2">
            <a:extLst>
              <a:ext uri="{FF2B5EF4-FFF2-40B4-BE49-F238E27FC236}">
                <a16:creationId xmlns:a16="http://schemas.microsoft.com/office/drawing/2014/main" id="{8D585540-7511-40CE-AFDF-9A75DF4C0AD9}"/>
              </a:ext>
            </a:extLst>
          </p:cNvPr>
          <p:cNvSpPr>
            <a:spLocks noGrp="1" noChangeArrowheads="1"/>
          </p:cNvSpPr>
          <p:nvPr>
            <p:ph type="title"/>
          </p:nvPr>
        </p:nvSpPr>
        <p:spPr/>
        <p:txBody>
          <a:bodyPr/>
          <a:lstStyle/>
          <a:p>
            <a:pPr eaLnBrk="1" hangingPunct="1"/>
            <a:r>
              <a:rPr lang="zh-CN" altLang="en-US" sz="4800"/>
              <a:t>6.2	单源最短路径问题</a:t>
            </a:r>
          </a:p>
        </p:txBody>
      </p:sp>
      <p:sp>
        <p:nvSpPr>
          <p:cNvPr id="264196" name="Rectangle 3">
            <a:extLst>
              <a:ext uri="{FF2B5EF4-FFF2-40B4-BE49-F238E27FC236}">
                <a16:creationId xmlns:a16="http://schemas.microsoft.com/office/drawing/2014/main" id="{BE46B09D-9498-4A6E-A582-A1FE1FDE2644}"/>
              </a:ext>
            </a:extLst>
          </p:cNvPr>
          <p:cNvSpPr>
            <a:spLocks noGrp="1" noChangeArrowheads="1"/>
          </p:cNvSpPr>
          <p:nvPr>
            <p:ph type="body" idx="1"/>
          </p:nvPr>
        </p:nvSpPr>
        <p:spPr/>
        <p:txBody>
          <a:bodyPr/>
          <a:lstStyle/>
          <a:p>
            <a:pPr eaLnBrk="1" hangingPunct="1">
              <a:spcBef>
                <a:spcPct val="50000"/>
              </a:spcBef>
              <a:buFontTx/>
              <a:buNone/>
            </a:pPr>
            <a:r>
              <a:rPr lang="zh-CN" altLang="en-US">
                <a:solidFill>
                  <a:schemeClr val="accent2"/>
                </a:solidFill>
                <a:ea typeface="黑体" panose="02010609060101010101" pitchFamily="49" charset="-122"/>
              </a:rPr>
              <a:t>1. 问题描述</a:t>
            </a:r>
          </a:p>
          <a:p>
            <a:pPr eaLnBrk="1" hangingPunct="1"/>
            <a:endParaRPr lang="zh-CN" altLang="en-US"/>
          </a:p>
        </p:txBody>
      </p:sp>
      <p:sp>
        <p:nvSpPr>
          <p:cNvPr id="515076" name="Text Box 4">
            <a:extLst>
              <a:ext uri="{FF2B5EF4-FFF2-40B4-BE49-F238E27FC236}">
                <a16:creationId xmlns:a16="http://schemas.microsoft.com/office/drawing/2014/main" id="{A068EA6C-9ACA-4918-B9B9-24FDE32FBD95}"/>
              </a:ext>
            </a:extLst>
          </p:cNvPr>
          <p:cNvSpPr txBox="1">
            <a:spLocks noChangeArrowheads="1"/>
          </p:cNvSpPr>
          <p:nvPr/>
        </p:nvSpPr>
        <p:spPr bwMode="auto">
          <a:xfrm>
            <a:off x="762000" y="2743200"/>
            <a:ext cx="739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lang="zh-CN" altLang="en-US" sz="2000">
                <a:solidFill>
                  <a:schemeClr val="tx1"/>
                </a:solidFill>
                <a:ea typeface="楷体_GB2312" panose="02010609030101010101" pitchFamily="49" charset="-122"/>
              </a:rPr>
              <a:t>      下面以一个例子来说明单源最短路径问题：</a:t>
            </a:r>
            <a:r>
              <a:rPr lang="zh-CN" altLang="en-US" sz="2000">
                <a:solidFill>
                  <a:schemeClr val="tx1"/>
                </a:solidFill>
                <a:latin typeface="楷体_GB2312" panose="02010609030101010101" pitchFamily="49" charset="-122"/>
                <a:ea typeface="楷体_GB2312" panose="02010609030101010101" pitchFamily="49" charset="-122"/>
              </a:rPr>
              <a:t>在下图所给的有向图</a:t>
            </a:r>
            <a:r>
              <a:rPr lang="en-US" altLang="zh-CN" sz="2000">
                <a:solidFill>
                  <a:schemeClr val="tx1"/>
                </a:solidFill>
                <a:latin typeface="楷体_GB2312" panose="02010609030101010101" pitchFamily="49" charset="-122"/>
                <a:ea typeface="楷体_GB2312" panose="02010609030101010101" pitchFamily="49" charset="-122"/>
              </a:rPr>
              <a:t>G</a:t>
            </a:r>
            <a:r>
              <a:rPr lang="zh-CN" altLang="en-US" sz="2000">
                <a:solidFill>
                  <a:schemeClr val="tx1"/>
                </a:solidFill>
                <a:latin typeface="楷体_GB2312" panose="02010609030101010101" pitchFamily="49" charset="-122"/>
                <a:ea typeface="楷体_GB2312" panose="02010609030101010101" pitchFamily="49" charset="-122"/>
              </a:rPr>
              <a:t>中，每一边都有一个非负边权。要求图</a:t>
            </a:r>
            <a:r>
              <a:rPr lang="en-US" altLang="zh-CN" sz="2000">
                <a:solidFill>
                  <a:schemeClr val="tx1"/>
                </a:solidFill>
                <a:latin typeface="楷体_GB2312" panose="02010609030101010101" pitchFamily="49" charset="-122"/>
                <a:ea typeface="楷体_GB2312" panose="02010609030101010101" pitchFamily="49" charset="-122"/>
              </a:rPr>
              <a:t>G</a:t>
            </a:r>
            <a:r>
              <a:rPr lang="zh-CN" altLang="en-US" sz="2000">
                <a:solidFill>
                  <a:schemeClr val="tx1"/>
                </a:solidFill>
                <a:latin typeface="楷体_GB2312" panose="02010609030101010101" pitchFamily="49" charset="-122"/>
                <a:ea typeface="楷体_GB2312" panose="02010609030101010101" pitchFamily="49" charset="-122"/>
              </a:rPr>
              <a:t>的从源顶点</a:t>
            </a:r>
            <a:r>
              <a:rPr lang="en-US" altLang="zh-CN" sz="2000">
                <a:solidFill>
                  <a:schemeClr val="tx1"/>
                </a:solidFill>
                <a:latin typeface="楷体_GB2312" panose="02010609030101010101" pitchFamily="49" charset="-122"/>
                <a:ea typeface="楷体_GB2312" panose="02010609030101010101" pitchFamily="49" charset="-122"/>
              </a:rPr>
              <a:t>s</a:t>
            </a:r>
            <a:r>
              <a:rPr lang="zh-CN" altLang="en-US" sz="2000">
                <a:solidFill>
                  <a:schemeClr val="tx1"/>
                </a:solidFill>
                <a:latin typeface="楷体_GB2312" panose="02010609030101010101" pitchFamily="49" charset="-122"/>
                <a:ea typeface="楷体_GB2312" panose="02010609030101010101" pitchFamily="49" charset="-122"/>
              </a:rPr>
              <a:t>到目标顶点</a:t>
            </a:r>
            <a:r>
              <a:rPr lang="en-US" altLang="zh-CN" sz="2000">
                <a:solidFill>
                  <a:schemeClr val="tx1"/>
                </a:solidFill>
                <a:latin typeface="楷体_GB2312" panose="02010609030101010101" pitchFamily="49" charset="-122"/>
                <a:ea typeface="楷体_GB2312" panose="02010609030101010101" pitchFamily="49" charset="-122"/>
              </a:rPr>
              <a:t>t</a:t>
            </a:r>
            <a:r>
              <a:rPr lang="zh-CN" altLang="en-US" sz="2000">
                <a:solidFill>
                  <a:schemeClr val="tx1"/>
                </a:solidFill>
                <a:latin typeface="楷体_GB2312" panose="02010609030101010101" pitchFamily="49" charset="-122"/>
                <a:ea typeface="楷体_GB2312" panose="02010609030101010101" pitchFamily="49" charset="-122"/>
              </a:rPr>
              <a:t>之间的最短路径。 </a:t>
            </a:r>
          </a:p>
        </p:txBody>
      </p:sp>
      <p:pic>
        <p:nvPicPr>
          <p:cNvPr id="515077" name="Picture 5" descr="未命名">
            <a:extLst>
              <a:ext uri="{FF2B5EF4-FFF2-40B4-BE49-F238E27FC236}">
                <a16:creationId xmlns:a16="http://schemas.microsoft.com/office/drawing/2014/main" id="{747A960C-B943-46CF-A055-28F46B40C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4038600"/>
            <a:ext cx="6019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5076"/>
                                        </p:tgtEl>
                                        <p:attrNameLst>
                                          <p:attrName>style.visibility</p:attrName>
                                        </p:attrNameLst>
                                      </p:cBhvr>
                                      <p:to>
                                        <p:strVal val="visible"/>
                                      </p:to>
                                    </p:set>
                                    <p:anim calcmode="lin" valueType="num">
                                      <p:cBhvr additive="base">
                                        <p:cTn id="7" dur="500" fill="hold"/>
                                        <p:tgtEl>
                                          <p:spTgt spid="515076"/>
                                        </p:tgtEl>
                                        <p:attrNameLst>
                                          <p:attrName>ppt_x</p:attrName>
                                        </p:attrNameLst>
                                      </p:cBhvr>
                                      <p:tavLst>
                                        <p:tav tm="0">
                                          <p:val>
                                            <p:strVal val="0-#ppt_w/2"/>
                                          </p:val>
                                        </p:tav>
                                        <p:tav tm="100000">
                                          <p:val>
                                            <p:strVal val="#ppt_x"/>
                                          </p:val>
                                        </p:tav>
                                      </p:tavLst>
                                    </p:anim>
                                    <p:anim calcmode="lin" valueType="num">
                                      <p:cBhvr additive="base">
                                        <p:cTn id="8" dur="500" fill="hold"/>
                                        <p:tgtEl>
                                          <p:spTgt spid="5150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15077"/>
                                        </p:tgtEl>
                                        <p:attrNameLst>
                                          <p:attrName>style.visibility</p:attrName>
                                        </p:attrNameLst>
                                      </p:cBhvr>
                                      <p:to>
                                        <p:strVal val="visible"/>
                                      </p:to>
                                    </p:set>
                                    <p:anim calcmode="lin" valueType="num">
                                      <p:cBhvr additive="base">
                                        <p:cTn id="13" dur="500" fill="hold"/>
                                        <p:tgtEl>
                                          <p:spTgt spid="515077"/>
                                        </p:tgtEl>
                                        <p:attrNameLst>
                                          <p:attrName>ppt_x</p:attrName>
                                        </p:attrNameLst>
                                      </p:cBhvr>
                                      <p:tavLst>
                                        <p:tav tm="0">
                                          <p:val>
                                            <p:strVal val="#ppt_x"/>
                                          </p:val>
                                        </p:tav>
                                        <p:tav tm="100000">
                                          <p:val>
                                            <p:strVal val="#ppt_x"/>
                                          </p:val>
                                        </p:tav>
                                      </p:tavLst>
                                    </p:anim>
                                    <p:anim calcmode="lin" valueType="num">
                                      <p:cBhvr additive="base">
                                        <p:cTn id="14" dur="500" fill="hold"/>
                                        <p:tgtEl>
                                          <p:spTgt spid="5150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6" grpId="0" autoUpdateAnimBg="0"/>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15162F64-1817-4655-8B30-C454A6FEE7BD}"/>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B68EA977-482A-4361-9FA7-4D431B9DAECE}" type="slidenum">
              <a:rPr lang="zh-CN" altLang="en-US">
                <a:solidFill>
                  <a:schemeClr val="tx1"/>
                </a:solidFill>
                <a:latin typeface="Times New Roman" panose="02020603050405020304" pitchFamily="18" charset="0"/>
                <a:ea typeface="宋体" panose="02010600030101010101" pitchFamily="2" charset="-122"/>
              </a:rPr>
              <a:pPr eaLnBrk="1" hangingPunct="1"/>
              <a:t>219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65219" name="Rectangle 2">
            <a:extLst>
              <a:ext uri="{FF2B5EF4-FFF2-40B4-BE49-F238E27FC236}">
                <a16:creationId xmlns:a16="http://schemas.microsoft.com/office/drawing/2014/main" id="{318EF437-6068-4FF5-B4A0-8173B98B94DA}"/>
              </a:ext>
            </a:extLst>
          </p:cNvPr>
          <p:cNvSpPr>
            <a:spLocks noGrp="1" noChangeArrowheads="1"/>
          </p:cNvSpPr>
          <p:nvPr>
            <p:ph type="ctrTitle"/>
          </p:nvPr>
        </p:nvSpPr>
        <p:spPr>
          <a:xfrm>
            <a:off x="762000" y="762000"/>
            <a:ext cx="7924800" cy="1143000"/>
          </a:xfrm>
        </p:spPr>
        <p:txBody>
          <a:bodyPr/>
          <a:lstStyle/>
          <a:p>
            <a:pPr eaLnBrk="1" hangingPunct="1"/>
            <a:r>
              <a:rPr lang="zh-CN" altLang="en-US" sz="4800"/>
              <a:t>6.2	单源最短路径问题</a:t>
            </a:r>
          </a:p>
        </p:txBody>
      </p:sp>
      <p:sp>
        <p:nvSpPr>
          <p:cNvPr id="516099" name="Text Box 3">
            <a:extLst>
              <a:ext uri="{FF2B5EF4-FFF2-40B4-BE49-F238E27FC236}">
                <a16:creationId xmlns:a16="http://schemas.microsoft.com/office/drawing/2014/main" id="{2C0017BA-3659-4819-91B7-09DFC9040B80}"/>
              </a:ext>
            </a:extLst>
          </p:cNvPr>
          <p:cNvSpPr txBox="1">
            <a:spLocks noChangeArrowheads="1"/>
          </p:cNvSpPr>
          <p:nvPr/>
        </p:nvSpPr>
        <p:spPr bwMode="auto">
          <a:xfrm>
            <a:off x="685800" y="1981200"/>
            <a:ext cx="7620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lang="zh-CN" altLang="en-US" sz="2000">
                <a:solidFill>
                  <a:schemeClr val="tx1"/>
                </a:solidFill>
                <a:latin typeface="楷体_GB2312" panose="02010609030101010101" pitchFamily="49" charset="-122"/>
                <a:ea typeface="楷体_GB2312" panose="02010609030101010101" pitchFamily="49" charset="-122"/>
              </a:rPr>
              <a:t>    下图是用优先队列式分支限界法解有向图</a:t>
            </a:r>
            <a:r>
              <a:rPr lang="en-US" altLang="zh-CN" sz="2000">
                <a:solidFill>
                  <a:schemeClr val="tx1"/>
                </a:solidFill>
                <a:latin typeface="楷体_GB2312" panose="02010609030101010101" pitchFamily="49" charset="-122"/>
                <a:ea typeface="楷体_GB2312" panose="02010609030101010101" pitchFamily="49" charset="-122"/>
              </a:rPr>
              <a:t>G</a:t>
            </a:r>
            <a:r>
              <a:rPr lang="zh-CN" altLang="en-US" sz="2000">
                <a:solidFill>
                  <a:schemeClr val="tx1"/>
                </a:solidFill>
                <a:latin typeface="楷体_GB2312" panose="02010609030101010101" pitchFamily="49" charset="-122"/>
                <a:ea typeface="楷体_GB2312" panose="02010609030101010101" pitchFamily="49" charset="-122"/>
              </a:rPr>
              <a:t>的单源最短路径问题产生的解空间树。其中，每一个结点旁边的数字表示该结点所对应的当前路长。</a:t>
            </a:r>
          </a:p>
        </p:txBody>
      </p:sp>
      <p:sp>
        <p:nvSpPr>
          <p:cNvPr id="265221" name="Rectangle 4">
            <a:extLst>
              <a:ext uri="{FF2B5EF4-FFF2-40B4-BE49-F238E27FC236}">
                <a16:creationId xmlns:a16="http://schemas.microsoft.com/office/drawing/2014/main" id="{B112AE81-24FB-4455-9B1E-C5922EFAD6FD}"/>
              </a:ext>
            </a:extLst>
          </p:cNvPr>
          <p:cNvSpPr>
            <a:spLocks noChangeArrowheads="1"/>
          </p:cNvSpPr>
          <p:nvPr/>
        </p:nvSpPr>
        <p:spPr bwMode="auto">
          <a:xfrm>
            <a:off x="2905125" y="2524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pic>
        <p:nvPicPr>
          <p:cNvPr id="516101" name="Picture 5" descr="t620">
            <a:extLst>
              <a:ext uri="{FF2B5EF4-FFF2-40B4-BE49-F238E27FC236}">
                <a16:creationId xmlns:a16="http://schemas.microsoft.com/office/drawing/2014/main" id="{A5574C05-BF6C-4232-A1C1-310E5299F3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124200"/>
            <a:ext cx="5410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6099"/>
                                        </p:tgtEl>
                                        <p:attrNameLst>
                                          <p:attrName>style.visibility</p:attrName>
                                        </p:attrNameLst>
                                      </p:cBhvr>
                                      <p:to>
                                        <p:strVal val="visible"/>
                                      </p:to>
                                    </p:set>
                                    <p:anim calcmode="lin" valueType="num">
                                      <p:cBhvr additive="base">
                                        <p:cTn id="7" dur="500" fill="hold"/>
                                        <p:tgtEl>
                                          <p:spTgt spid="516099"/>
                                        </p:tgtEl>
                                        <p:attrNameLst>
                                          <p:attrName>ppt_x</p:attrName>
                                        </p:attrNameLst>
                                      </p:cBhvr>
                                      <p:tavLst>
                                        <p:tav tm="0">
                                          <p:val>
                                            <p:strVal val="0-#ppt_w/2"/>
                                          </p:val>
                                        </p:tav>
                                        <p:tav tm="100000">
                                          <p:val>
                                            <p:strVal val="#ppt_x"/>
                                          </p:val>
                                        </p:tav>
                                      </p:tavLst>
                                    </p:anim>
                                    <p:anim calcmode="lin" valueType="num">
                                      <p:cBhvr additive="base">
                                        <p:cTn id="8" dur="500" fill="hold"/>
                                        <p:tgtEl>
                                          <p:spTgt spid="5160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16101"/>
                                        </p:tgtEl>
                                        <p:attrNameLst>
                                          <p:attrName>style.visibility</p:attrName>
                                        </p:attrNameLst>
                                      </p:cBhvr>
                                      <p:to>
                                        <p:strVal val="visible"/>
                                      </p:to>
                                    </p:set>
                                    <p:anim calcmode="lin" valueType="num">
                                      <p:cBhvr additive="base">
                                        <p:cTn id="13" dur="500" fill="hold"/>
                                        <p:tgtEl>
                                          <p:spTgt spid="516101"/>
                                        </p:tgtEl>
                                        <p:attrNameLst>
                                          <p:attrName>ppt_x</p:attrName>
                                        </p:attrNameLst>
                                      </p:cBhvr>
                                      <p:tavLst>
                                        <p:tav tm="0">
                                          <p:val>
                                            <p:strVal val="#ppt_x"/>
                                          </p:val>
                                        </p:tav>
                                        <p:tav tm="100000">
                                          <p:val>
                                            <p:strVal val="#ppt_x"/>
                                          </p:val>
                                        </p:tav>
                                      </p:tavLst>
                                    </p:anim>
                                    <p:anim calcmode="lin" valueType="num">
                                      <p:cBhvr additive="base">
                                        <p:cTn id="14" dur="500" fill="hold"/>
                                        <p:tgtEl>
                                          <p:spTgt spid="516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B2A7220E-C8A4-43B7-A099-EB59E45ACB7D}"/>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DC37D5E5-CB79-4058-B150-F1C8D5A38E9C}" type="slidenum">
              <a:rPr lang="zh-CN" altLang="en-US">
                <a:solidFill>
                  <a:schemeClr val="tx1"/>
                </a:solidFill>
                <a:latin typeface="Times New Roman" panose="02020603050405020304" pitchFamily="18" charset="0"/>
                <a:ea typeface="宋体" panose="02010600030101010101" pitchFamily="2" charset="-122"/>
              </a:rPr>
              <a:pPr eaLnBrk="1" hangingPunct="1"/>
              <a:t>22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31075" name="Rectangle 2">
            <a:extLst>
              <a:ext uri="{FF2B5EF4-FFF2-40B4-BE49-F238E27FC236}">
                <a16:creationId xmlns:a16="http://schemas.microsoft.com/office/drawing/2014/main" id="{49538675-94F2-4EC6-A9ED-93132B189DA3}"/>
              </a:ext>
            </a:extLst>
          </p:cNvPr>
          <p:cNvSpPr>
            <a:spLocks noGrp="1" noChangeArrowheads="1"/>
          </p:cNvSpPr>
          <p:nvPr>
            <p:ph type="title"/>
          </p:nvPr>
        </p:nvSpPr>
        <p:spPr>
          <a:xfrm>
            <a:off x="685800" y="609600"/>
            <a:ext cx="7772400" cy="1295400"/>
          </a:xfrm>
          <a:noFill/>
        </p:spPr>
        <p:txBody>
          <a:bodyPr/>
          <a:lstStyle/>
          <a:p>
            <a:pPr eaLnBrk="1" hangingPunct="1"/>
            <a:r>
              <a:rPr lang="zh-CN" altLang="en-US" sz="4800"/>
              <a:t>1.4	算法复杂性分析</a:t>
            </a:r>
          </a:p>
        </p:txBody>
      </p:sp>
      <p:sp>
        <p:nvSpPr>
          <p:cNvPr id="303109" name="Text Box 5">
            <a:extLst>
              <a:ext uri="{FF2B5EF4-FFF2-40B4-BE49-F238E27FC236}">
                <a16:creationId xmlns:a16="http://schemas.microsoft.com/office/drawing/2014/main" id="{3AAB85C6-C34D-4F35-8301-25B1A97382F0}"/>
              </a:ext>
            </a:extLst>
          </p:cNvPr>
          <p:cNvSpPr txBox="1">
            <a:spLocks noChangeArrowheads="1"/>
          </p:cNvSpPr>
          <p:nvPr/>
        </p:nvSpPr>
        <p:spPr bwMode="auto">
          <a:xfrm>
            <a:off x="304800" y="2089150"/>
            <a:ext cx="8839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b="1">
                <a:latin typeface="楷体_GB2312" panose="02010609030101010101" pitchFamily="49" charset="-122"/>
                <a:ea typeface="楷体_GB2312" panose="02010609030101010101" pitchFamily="49" charset="-122"/>
              </a:rPr>
              <a:t>    Ω</a:t>
            </a:r>
            <a:r>
              <a:rPr lang="zh-CN" altLang="en-US" sz="2400" b="1">
                <a:latin typeface="楷体_GB2312" panose="02010609030101010101" pitchFamily="49" charset="-122"/>
                <a:ea typeface="楷体_GB2312" panose="02010609030101010101" pitchFamily="49" charset="-122"/>
              </a:rPr>
              <a:t>的定义</a:t>
            </a:r>
            <a:r>
              <a:rPr lang="zh-CN" altLang="en-US" sz="2400">
                <a:solidFill>
                  <a:schemeClr val="tx1"/>
                </a:solidFill>
                <a:latin typeface="楷体_GB2312" panose="02010609030101010101" pitchFamily="49" charset="-122"/>
                <a:ea typeface="楷体_GB2312" panose="02010609030101010101" pitchFamily="49" charset="-122"/>
              </a:rPr>
              <a:t>：如果存在正的常数</a:t>
            </a:r>
            <a:r>
              <a:rPr lang="en-US" altLang="zh-CN" sz="2400">
                <a:solidFill>
                  <a:schemeClr val="tx1"/>
                </a:solidFill>
                <a:latin typeface="楷体_GB2312" panose="02010609030101010101" pitchFamily="49" charset="-122"/>
                <a:ea typeface="楷体_GB2312" panose="02010609030101010101" pitchFamily="49" charset="-122"/>
              </a:rPr>
              <a:t>C</a:t>
            </a:r>
            <a:r>
              <a:rPr lang="zh-CN" altLang="en-US" sz="2400">
                <a:solidFill>
                  <a:schemeClr val="tx1"/>
                </a:solidFill>
                <a:latin typeface="楷体_GB2312" panose="02010609030101010101" pitchFamily="49" charset="-122"/>
                <a:ea typeface="楷体_GB2312" panose="02010609030101010101" pitchFamily="49" charset="-122"/>
              </a:rPr>
              <a:t>和自然数</a:t>
            </a:r>
            <a:r>
              <a:rPr lang="en-US" altLang="zh-CN" sz="2400">
                <a:solidFill>
                  <a:schemeClr val="tx1"/>
                </a:solidFill>
                <a:latin typeface="楷体_GB2312" panose="02010609030101010101" pitchFamily="49" charset="-122"/>
                <a:ea typeface="楷体_GB2312" panose="02010609030101010101" pitchFamily="49" charset="-122"/>
              </a:rPr>
              <a:t>N</a:t>
            </a:r>
            <a:r>
              <a:rPr lang="en-US" altLang="zh-CN" sz="2400" baseline="-25000">
                <a:solidFill>
                  <a:schemeClr val="tx1"/>
                </a:solidFill>
                <a:latin typeface="楷体_GB2312" panose="02010609030101010101" pitchFamily="49" charset="-122"/>
                <a:ea typeface="楷体_GB2312" panose="02010609030101010101" pitchFamily="49" charset="-122"/>
              </a:rPr>
              <a:t>0</a:t>
            </a:r>
            <a:r>
              <a:rPr lang="en-US" altLang="zh-CN" sz="2400">
                <a:solidFill>
                  <a:schemeClr val="tx1"/>
                </a:solidFill>
                <a:latin typeface="楷体_GB2312" panose="02010609030101010101" pitchFamily="49" charset="-122"/>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使得当</a:t>
            </a:r>
            <a:r>
              <a:rPr lang="en-US" altLang="zh-CN" sz="2400">
                <a:solidFill>
                  <a:schemeClr val="tx1"/>
                </a:solidFill>
                <a:latin typeface="楷体_GB2312" panose="02010609030101010101" pitchFamily="49" charset="-122"/>
                <a:ea typeface="楷体_GB2312" panose="02010609030101010101" pitchFamily="49" charset="-122"/>
              </a:rPr>
              <a:t>N</a:t>
            </a:r>
            <a:r>
              <a:rPr lang="en-US" altLang="zh-CN" sz="24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solidFill>
                  <a:schemeClr val="tx1"/>
                </a:solidFill>
                <a:latin typeface="楷体_GB2312" panose="02010609030101010101" pitchFamily="49" charset="-122"/>
                <a:ea typeface="楷体_GB2312" panose="02010609030101010101" pitchFamily="49" charset="-122"/>
              </a:rPr>
              <a:t>N</a:t>
            </a:r>
            <a:r>
              <a:rPr lang="en-US" altLang="zh-CN" sz="2400" baseline="-25000">
                <a:solidFill>
                  <a:schemeClr val="tx1"/>
                </a:solidFill>
                <a:latin typeface="楷体_GB2312" panose="02010609030101010101" pitchFamily="49" charset="-122"/>
                <a:ea typeface="楷体_GB2312" panose="02010609030101010101" pitchFamily="49" charset="-122"/>
              </a:rPr>
              <a:t>0</a:t>
            </a:r>
            <a:r>
              <a:rPr lang="zh-CN" altLang="en-US" sz="2400">
                <a:solidFill>
                  <a:schemeClr val="tx1"/>
                </a:solidFill>
                <a:latin typeface="楷体_GB2312" panose="02010609030101010101" pitchFamily="49" charset="-122"/>
                <a:ea typeface="楷体_GB2312" panose="02010609030101010101" pitchFamily="49" charset="-122"/>
              </a:rPr>
              <a:t>时</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有</a:t>
            </a:r>
            <a:r>
              <a:rPr lang="en-US" altLang="zh-CN" sz="2400">
                <a:solidFill>
                  <a:schemeClr val="tx1"/>
                </a:solidFill>
                <a:latin typeface="楷体_GB2312" panose="02010609030101010101" pitchFamily="49" charset="-122"/>
                <a:ea typeface="楷体_GB2312" panose="02010609030101010101" pitchFamily="49" charset="-122"/>
              </a:rPr>
              <a:t>f(N)</a:t>
            </a:r>
            <a:r>
              <a:rPr lang="en-US" altLang="zh-CN" sz="2400">
                <a:solidFill>
                  <a:schemeClr val="tx1"/>
                </a:solidFill>
                <a:latin typeface="楷体_GB2312" panose="02010609030101010101" pitchFamily="49" charset="-122"/>
                <a:ea typeface="楷体_GB2312" panose="02010609030101010101" pitchFamily="49" charset="-122"/>
                <a:sym typeface="Symbol" panose="05050102010706020507" pitchFamily="18" charset="2"/>
              </a:rPr>
              <a:t>C</a:t>
            </a:r>
            <a:r>
              <a:rPr lang="en-US" altLang="zh-CN" sz="2400">
                <a:solidFill>
                  <a:schemeClr val="tx1"/>
                </a:solidFill>
                <a:latin typeface="楷体_GB2312" panose="02010609030101010101" pitchFamily="49" charset="-122"/>
                <a:ea typeface="楷体_GB2312" panose="02010609030101010101" pitchFamily="49" charset="-122"/>
              </a:rPr>
              <a:t>g(N)</a:t>
            </a:r>
            <a:r>
              <a:rPr lang="zh-CN" altLang="en-US" sz="2400">
                <a:solidFill>
                  <a:schemeClr val="tx1"/>
                </a:solidFill>
                <a:latin typeface="楷体_GB2312" panose="02010609030101010101" pitchFamily="49" charset="-122"/>
                <a:ea typeface="楷体_GB2312" panose="02010609030101010101" pitchFamily="49" charset="-122"/>
              </a:rPr>
              <a:t>，则称函数</a:t>
            </a:r>
            <a:r>
              <a:rPr lang="en-US" altLang="zh-CN" sz="2400">
                <a:solidFill>
                  <a:schemeClr val="tx1"/>
                </a:solidFill>
                <a:latin typeface="楷体_GB2312" panose="02010609030101010101" pitchFamily="49" charset="-122"/>
                <a:ea typeface="楷体_GB2312" panose="02010609030101010101" pitchFamily="49" charset="-122"/>
              </a:rPr>
              <a:t>f(N)</a:t>
            </a:r>
            <a:r>
              <a:rPr lang="zh-CN" altLang="en-US" sz="2400">
                <a:solidFill>
                  <a:schemeClr val="tx1"/>
                </a:solidFill>
                <a:latin typeface="楷体_GB2312" panose="02010609030101010101" pitchFamily="49" charset="-122"/>
                <a:ea typeface="楷体_GB2312" panose="02010609030101010101" pitchFamily="49" charset="-122"/>
              </a:rPr>
              <a:t>当</a:t>
            </a:r>
            <a:r>
              <a:rPr lang="en-US" altLang="zh-CN" sz="24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充分大时下有界，且</a:t>
            </a:r>
            <a:r>
              <a:rPr lang="en-US" altLang="zh-CN" sz="2400">
                <a:solidFill>
                  <a:schemeClr val="tx1"/>
                </a:solidFill>
                <a:latin typeface="楷体_GB2312" panose="02010609030101010101" pitchFamily="49" charset="-122"/>
                <a:ea typeface="楷体_GB2312" panose="02010609030101010101" pitchFamily="49" charset="-122"/>
              </a:rPr>
              <a:t>g(N)</a:t>
            </a:r>
            <a:r>
              <a:rPr lang="zh-CN" altLang="en-US" sz="2400">
                <a:solidFill>
                  <a:schemeClr val="tx1"/>
                </a:solidFill>
                <a:latin typeface="楷体_GB2312" panose="02010609030101010101" pitchFamily="49" charset="-122"/>
                <a:ea typeface="楷体_GB2312" panose="02010609030101010101" pitchFamily="49" charset="-122"/>
              </a:rPr>
              <a:t>是它</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的一个下界，记为</a:t>
            </a:r>
            <a:r>
              <a:rPr lang="en-US" altLang="zh-CN" sz="2400">
                <a:solidFill>
                  <a:schemeClr val="tx1"/>
                </a:solidFill>
                <a:latin typeface="楷体_GB2312" panose="02010609030101010101" pitchFamily="49" charset="-122"/>
                <a:ea typeface="楷体_GB2312" panose="02010609030101010101" pitchFamily="49" charset="-122"/>
              </a:rPr>
              <a:t>f(N)=</a:t>
            </a:r>
            <a:r>
              <a:rPr lang="en-US" altLang="zh-CN" sz="2400">
                <a:solidFill>
                  <a:schemeClr val="tx1"/>
                </a:solidFill>
                <a:latin typeface="宋体" panose="02010600030101010101" pitchFamily="2" charset="-122"/>
                <a:ea typeface="宋体" panose="02010600030101010101" pitchFamily="2" charset="-122"/>
                <a:cs typeface="Times New Roman" panose="02020603050405020304" pitchFamily="18" charset="0"/>
              </a:rPr>
              <a:t>Ω</a:t>
            </a:r>
            <a:r>
              <a:rPr lang="en-US" altLang="zh-CN" sz="2400">
                <a:solidFill>
                  <a:schemeClr val="tx1"/>
                </a:solidFill>
                <a:latin typeface="楷体_GB2312" panose="02010609030101010101" pitchFamily="49" charset="-122"/>
                <a:ea typeface="楷体_GB2312" panose="02010609030101010101" pitchFamily="49" charset="-122"/>
              </a:rPr>
              <a:t>(g(N))</a:t>
            </a:r>
            <a:r>
              <a:rPr lang="zh-CN" altLang="en-US" sz="2400">
                <a:solidFill>
                  <a:schemeClr val="tx1"/>
                </a:solidFill>
                <a:latin typeface="楷体_GB2312" panose="02010609030101010101" pitchFamily="49" charset="-122"/>
                <a:ea typeface="楷体_GB2312" panose="02010609030101010101" pitchFamily="49" charset="-122"/>
              </a:rPr>
              <a:t>。即</a:t>
            </a:r>
            <a:r>
              <a:rPr lang="en-US" altLang="zh-CN" sz="2400">
                <a:solidFill>
                  <a:schemeClr val="tx1"/>
                </a:solidFill>
                <a:latin typeface="楷体_GB2312" panose="02010609030101010101" pitchFamily="49" charset="-122"/>
                <a:ea typeface="楷体_GB2312" panose="02010609030101010101" pitchFamily="49" charset="-122"/>
              </a:rPr>
              <a:t>f(N)</a:t>
            </a:r>
            <a:r>
              <a:rPr lang="zh-CN" altLang="en-US" sz="2400">
                <a:solidFill>
                  <a:schemeClr val="tx1"/>
                </a:solidFill>
                <a:latin typeface="楷体_GB2312" panose="02010609030101010101" pitchFamily="49" charset="-122"/>
                <a:ea typeface="楷体_GB2312" panose="02010609030101010101" pitchFamily="49" charset="-122"/>
              </a:rPr>
              <a:t>的阶不低于</a:t>
            </a:r>
            <a:r>
              <a:rPr lang="en-US" altLang="zh-CN" sz="2400">
                <a:solidFill>
                  <a:schemeClr val="tx1"/>
                </a:solidFill>
                <a:latin typeface="楷体_GB2312" panose="02010609030101010101" pitchFamily="49" charset="-122"/>
                <a:ea typeface="楷体_GB2312" panose="02010609030101010101" pitchFamily="49" charset="-122"/>
              </a:rPr>
              <a:t>g(N)</a:t>
            </a:r>
            <a:r>
              <a:rPr lang="zh-CN" altLang="en-US" sz="2400">
                <a:solidFill>
                  <a:schemeClr val="tx1"/>
                </a:solidFill>
                <a:latin typeface="楷体_GB2312" panose="02010609030101010101" pitchFamily="49" charset="-122"/>
                <a:ea typeface="楷体_GB2312" panose="02010609030101010101" pitchFamily="49" charset="-122"/>
              </a:rPr>
              <a:t>的阶。  </a:t>
            </a:r>
            <a:endParaRPr lang="en-US" altLang="zh-CN" sz="2400">
              <a:solidFill>
                <a:schemeClr val="tx1"/>
              </a:solidFill>
              <a:latin typeface="楷体_GB2312" panose="02010609030101010101" pitchFamily="49" charset="-122"/>
              <a:ea typeface="楷体_GB2312" panose="02010609030101010101" pitchFamily="49" charset="-122"/>
            </a:endParaRPr>
          </a:p>
        </p:txBody>
      </p:sp>
      <p:sp>
        <p:nvSpPr>
          <p:cNvPr id="303111" name="Text Box 7">
            <a:extLst>
              <a:ext uri="{FF2B5EF4-FFF2-40B4-BE49-F238E27FC236}">
                <a16:creationId xmlns:a16="http://schemas.microsoft.com/office/drawing/2014/main" id="{73D16340-4AD9-4B82-AFA0-3539617A0D60}"/>
              </a:ext>
            </a:extLst>
          </p:cNvPr>
          <p:cNvSpPr txBox="1">
            <a:spLocks noChangeArrowheads="1"/>
          </p:cNvSpPr>
          <p:nvPr/>
        </p:nvSpPr>
        <p:spPr bwMode="auto">
          <a:xfrm>
            <a:off x="228600" y="3429000"/>
            <a:ext cx="868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b="1">
                <a:latin typeface="楷体_GB2312" panose="02010609030101010101" pitchFamily="49" charset="-122"/>
                <a:ea typeface="楷体_GB2312" panose="02010609030101010101" pitchFamily="49" charset="-122"/>
              </a:rPr>
              <a:t>    θ</a:t>
            </a:r>
            <a:r>
              <a:rPr lang="zh-CN" altLang="en-US" sz="2400" b="1">
                <a:latin typeface="楷体_GB2312" panose="02010609030101010101" pitchFamily="49" charset="-122"/>
                <a:ea typeface="楷体_GB2312" panose="02010609030101010101" pitchFamily="49" charset="-122"/>
              </a:rPr>
              <a:t>的定义</a:t>
            </a:r>
            <a:r>
              <a:rPr lang="zh-CN" altLang="en-US" sz="2400">
                <a:solidFill>
                  <a:schemeClr val="tx1"/>
                </a:solidFill>
                <a:latin typeface="楷体_GB2312" panose="02010609030101010101" pitchFamily="49" charset="-122"/>
                <a:ea typeface="楷体_GB2312" panose="02010609030101010101" pitchFamily="49" charset="-122"/>
              </a:rPr>
              <a:t>：定义</a:t>
            </a:r>
            <a:r>
              <a:rPr lang="en-US" altLang="zh-CN" sz="2400">
                <a:solidFill>
                  <a:schemeClr val="tx1"/>
                </a:solidFill>
                <a:latin typeface="楷体_GB2312" panose="02010609030101010101" pitchFamily="49" charset="-122"/>
                <a:ea typeface="楷体_GB2312" panose="02010609030101010101" pitchFamily="49" charset="-122"/>
              </a:rPr>
              <a:t>f(N)= </a:t>
            </a:r>
            <a:r>
              <a:rPr lang="en-US" altLang="zh-CN" sz="2400">
                <a:solidFill>
                  <a:schemeClr val="tx1"/>
                </a:solidFill>
                <a:latin typeface="宋体" panose="02010600030101010101" pitchFamily="2" charset="-122"/>
                <a:ea typeface="宋体" panose="02010600030101010101" pitchFamily="2" charset="-122"/>
                <a:cs typeface="Times New Roman" panose="02020603050405020304" pitchFamily="18" charset="0"/>
              </a:rPr>
              <a:t>θ</a:t>
            </a:r>
            <a:r>
              <a:rPr lang="en-US" altLang="zh-CN" sz="2400">
                <a:solidFill>
                  <a:schemeClr val="tx1"/>
                </a:solidFill>
                <a:latin typeface="楷体_GB2312" panose="02010609030101010101" pitchFamily="49" charset="-122"/>
                <a:ea typeface="楷体_GB2312" panose="02010609030101010101" pitchFamily="49" charset="-122"/>
              </a:rPr>
              <a:t>(g(N))</a:t>
            </a:r>
            <a:r>
              <a:rPr lang="zh-CN" altLang="en-US" sz="2400">
                <a:solidFill>
                  <a:schemeClr val="tx1"/>
                </a:solidFill>
                <a:latin typeface="楷体_GB2312" panose="02010609030101010101" pitchFamily="49" charset="-122"/>
                <a:ea typeface="楷体_GB2312" panose="02010609030101010101" pitchFamily="49" charset="-122"/>
              </a:rPr>
              <a:t>当且仅当</a:t>
            </a:r>
            <a:r>
              <a:rPr lang="en-US" altLang="zh-CN" sz="2400">
                <a:solidFill>
                  <a:schemeClr val="tx1"/>
                </a:solidFill>
                <a:latin typeface="楷体_GB2312" panose="02010609030101010101" pitchFamily="49" charset="-122"/>
                <a:ea typeface="楷体_GB2312" panose="02010609030101010101" pitchFamily="49" charset="-122"/>
              </a:rPr>
              <a:t>f(N)=O(g(N))</a:t>
            </a:r>
            <a:r>
              <a:rPr lang="zh-CN" altLang="en-US" sz="2400">
                <a:solidFill>
                  <a:schemeClr val="tx1"/>
                </a:solidFill>
                <a:latin typeface="楷体_GB2312" panose="02010609030101010101" pitchFamily="49" charset="-122"/>
                <a:ea typeface="楷体_GB2312" panose="02010609030101010101" pitchFamily="49" charset="-122"/>
              </a:rPr>
              <a:t>且</a:t>
            </a:r>
          </a:p>
          <a:p>
            <a:pPr algn="l" eaLnBrk="1" hangingPunct="1"/>
            <a:r>
              <a:rPr lang="en-US" altLang="zh-CN" sz="2400">
                <a:solidFill>
                  <a:schemeClr val="tx1"/>
                </a:solidFill>
                <a:latin typeface="楷体_GB2312" panose="02010609030101010101" pitchFamily="49" charset="-122"/>
                <a:ea typeface="楷体_GB2312" panose="02010609030101010101" pitchFamily="49" charset="-122"/>
              </a:rPr>
              <a:t>f(N)= </a:t>
            </a:r>
            <a:r>
              <a:rPr lang="en-US" altLang="zh-CN" sz="2400">
                <a:solidFill>
                  <a:schemeClr val="tx1"/>
                </a:solidFill>
                <a:latin typeface="宋体" panose="02010600030101010101" pitchFamily="2" charset="-122"/>
                <a:ea typeface="宋体" panose="02010600030101010101" pitchFamily="2" charset="-122"/>
              </a:rPr>
              <a:t>Ω</a:t>
            </a:r>
            <a:r>
              <a:rPr lang="en-US" altLang="zh-CN" sz="2400">
                <a:solidFill>
                  <a:schemeClr val="tx1"/>
                </a:solidFill>
                <a:latin typeface="楷体_GB2312" panose="02010609030101010101" pitchFamily="49" charset="-122"/>
                <a:ea typeface="楷体_GB2312" panose="02010609030101010101" pitchFamily="49" charset="-122"/>
              </a:rPr>
              <a:t>(g(N))。</a:t>
            </a:r>
            <a:r>
              <a:rPr lang="zh-CN" altLang="en-US" sz="2400">
                <a:solidFill>
                  <a:schemeClr val="tx1"/>
                </a:solidFill>
                <a:latin typeface="楷体_GB2312" panose="02010609030101010101" pitchFamily="49" charset="-122"/>
                <a:ea typeface="楷体_GB2312" panose="02010609030101010101" pitchFamily="49" charset="-122"/>
              </a:rPr>
              <a:t>此时称</a:t>
            </a:r>
            <a:r>
              <a:rPr lang="en-US" altLang="zh-CN" sz="2400">
                <a:solidFill>
                  <a:schemeClr val="tx1"/>
                </a:solidFill>
                <a:latin typeface="楷体_GB2312" panose="02010609030101010101" pitchFamily="49" charset="-122"/>
                <a:ea typeface="楷体_GB2312" panose="02010609030101010101" pitchFamily="49" charset="-122"/>
              </a:rPr>
              <a:t>f(N)</a:t>
            </a:r>
            <a:r>
              <a:rPr lang="zh-CN" altLang="en-US" sz="2400">
                <a:solidFill>
                  <a:schemeClr val="tx1"/>
                </a:solidFill>
                <a:latin typeface="楷体_GB2312" panose="02010609030101010101" pitchFamily="49" charset="-122"/>
                <a:ea typeface="楷体_GB2312" panose="02010609030101010101" pitchFamily="49" charset="-122"/>
              </a:rPr>
              <a:t>与</a:t>
            </a:r>
            <a:r>
              <a:rPr lang="en-US" altLang="zh-CN" sz="2400">
                <a:solidFill>
                  <a:schemeClr val="tx1"/>
                </a:solidFill>
                <a:latin typeface="楷体_GB2312" panose="02010609030101010101" pitchFamily="49" charset="-122"/>
                <a:ea typeface="楷体_GB2312" panose="02010609030101010101" pitchFamily="49" charset="-122"/>
              </a:rPr>
              <a:t>g(N)</a:t>
            </a:r>
            <a:r>
              <a:rPr lang="zh-CN" altLang="en-US" sz="2400">
                <a:solidFill>
                  <a:schemeClr val="tx1"/>
                </a:solidFill>
                <a:latin typeface="楷体_GB2312" panose="02010609030101010101" pitchFamily="49" charset="-122"/>
                <a:ea typeface="楷体_GB2312" panose="02010609030101010101" pitchFamily="49" charset="-122"/>
              </a:rPr>
              <a:t>同阶。</a:t>
            </a:r>
            <a:endParaRPr lang="en-US" altLang="zh-CN" sz="2400">
              <a:solidFill>
                <a:schemeClr val="tx1"/>
              </a:solidFill>
              <a:latin typeface="楷体_GB2312" panose="02010609030101010101" pitchFamily="49" charset="-122"/>
              <a:ea typeface="楷体_GB2312" panose="02010609030101010101" pitchFamily="49" charset="-122"/>
            </a:endParaRPr>
          </a:p>
        </p:txBody>
      </p:sp>
      <p:sp>
        <p:nvSpPr>
          <p:cNvPr id="303112" name="Text Box 8">
            <a:extLst>
              <a:ext uri="{FF2B5EF4-FFF2-40B4-BE49-F238E27FC236}">
                <a16:creationId xmlns:a16="http://schemas.microsoft.com/office/drawing/2014/main" id="{79264162-50E7-459A-95E3-0D2088C5CA5D}"/>
              </a:ext>
            </a:extLst>
          </p:cNvPr>
          <p:cNvSpPr txBox="1">
            <a:spLocks noChangeArrowheads="1"/>
          </p:cNvSpPr>
          <p:nvPr/>
        </p:nvSpPr>
        <p:spPr bwMode="auto">
          <a:xfrm>
            <a:off x="304800" y="4467225"/>
            <a:ext cx="8686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b="1">
                <a:latin typeface="楷体_GB2312" panose="02010609030101010101" pitchFamily="49" charset="-122"/>
                <a:ea typeface="楷体_GB2312" panose="02010609030101010101" pitchFamily="49" charset="-122"/>
              </a:rPr>
              <a:t>    o</a:t>
            </a:r>
            <a:r>
              <a:rPr lang="zh-CN" altLang="en-US" sz="2400" b="1">
                <a:latin typeface="楷体_GB2312" panose="02010609030101010101" pitchFamily="49" charset="-122"/>
                <a:ea typeface="楷体_GB2312" panose="02010609030101010101" pitchFamily="49" charset="-122"/>
              </a:rPr>
              <a:t>的定义</a:t>
            </a:r>
            <a:r>
              <a:rPr lang="zh-CN" altLang="en-US" sz="2400">
                <a:solidFill>
                  <a:schemeClr val="tx1"/>
                </a:solidFill>
                <a:latin typeface="楷体_GB2312" panose="02010609030101010101" pitchFamily="49" charset="-122"/>
                <a:ea typeface="楷体_GB2312" panose="02010609030101010101" pitchFamily="49" charset="-122"/>
              </a:rPr>
              <a:t>：对于任意给定的</a:t>
            </a:r>
            <a:r>
              <a:rPr lang="en-US" altLang="zh-CN" sz="2400">
                <a:solidFill>
                  <a:schemeClr val="tx1"/>
                </a:solidFill>
                <a:latin typeface="楷体_GB2312" panose="02010609030101010101" pitchFamily="49" charset="-122"/>
                <a:ea typeface="楷体_GB2312" panose="02010609030101010101" pitchFamily="49" charset="-122"/>
              </a:rPr>
              <a:t>ε＞0，</a:t>
            </a:r>
            <a:r>
              <a:rPr lang="zh-CN" altLang="en-US" sz="2400">
                <a:solidFill>
                  <a:schemeClr val="tx1"/>
                </a:solidFill>
                <a:latin typeface="楷体_GB2312" panose="02010609030101010101" pitchFamily="49" charset="-122"/>
                <a:ea typeface="楷体_GB2312" panose="02010609030101010101" pitchFamily="49" charset="-122"/>
              </a:rPr>
              <a:t>都存在正整数</a:t>
            </a:r>
            <a:r>
              <a:rPr lang="en-US" altLang="zh-CN" sz="2400">
                <a:solidFill>
                  <a:schemeClr val="tx1"/>
                </a:solidFill>
                <a:latin typeface="楷体_GB2312" panose="02010609030101010101" pitchFamily="49" charset="-122"/>
                <a:ea typeface="楷体_GB2312" panose="02010609030101010101" pitchFamily="49" charset="-122"/>
              </a:rPr>
              <a:t>N</a:t>
            </a:r>
            <a:r>
              <a:rPr lang="en-US" altLang="zh-CN" sz="2400" baseline="-25000">
                <a:solidFill>
                  <a:schemeClr val="tx1"/>
                </a:solidFill>
                <a:latin typeface="楷体_GB2312" panose="02010609030101010101" pitchFamily="49" charset="-122"/>
                <a:ea typeface="楷体_GB2312" panose="02010609030101010101" pitchFamily="49" charset="-122"/>
              </a:rPr>
              <a:t>0</a:t>
            </a:r>
            <a:r>
              <a:rPr lang="en-US" altLang="zh-CN" sz="2400">
                <a:solidFill>
                  <a:schemeClr val="tx1"/>
                </a:solidFill>
                <a:latin typeface="楷体_GB2312" panose="02010609030101010101" pitchFamily="49" charset="-122"/>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使得</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当</a:t>
            </a:r>
            <a:r>
              <a:rPr lang="en-US" altLang="zh-CN" sz="2400">
                <a:solidFill>
                  <a:schemeClr val="tx1"/>
                </a:solidFill>
                <a:latin typeface="楷体_GB2312" panose="02010609030101010101" pitchFamily="49" charset="-122"/>
                <a:ea typeface="楷体_GB2312" panose="02010609030101010101" pitchFamily="49" charset="-122"/>
              </a:rPr>
              <a:t>N</a:t>
            </a:r>
            <a:r>
              <a:rPr lang="en-US" altLang="zh-CN" sz="24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solidFill>
                  <a:schemeClr val="tx1"/>
                </a:solidFill>
                <a:latin typeface="楷体_GB2312" panose="02010609030101010101" pitchFamily="49" charset="-122"/>
                <a:ea typeface="楷体_GB2312" panose="02010609030101010101" pitchFamily="49" charset="-122"/>
              </a:rPr>
              <a:t>N0</a:t>
            </a:r>
            <a:r>
              <a:rPr lang="zh-CN" altLang="en-US" sz="2400">
                <a:solidFill>
                  <a:schemeClr val="tx1"/>
                </a:solidFill>
                <a:latin typeface="楷体_GB2312" panose="02010609030101010101" pitchFamily="49" charset="-122"/>
                <a:ea typeface="楷体_GB2312" panose="02010609030101010101" pitchFamily="49" charset="-122"/>
              </a:rPr>
              <a:t>时有</a:t>
            </a:r>
            <a:r>
              <a:rPr lang="en-US" altLang="zh-CN" sz="2400">
                <a:solidFill>
                  <a:schemeClr val="tx1"/>
                </a:solidFill>
                <a:latin typeface="楷体_GB2312" panose="02010609030101010101" pitchFamily="49" charset="-122"/>
                <a:ea typeface="楷体_GB2312" panose="02010609030101010101" pitchFamily="49" charset="-122"/>
              </a:rPr>
              <a:t>f(N)</a:t>
            </a:r>
            <a:r>
              <a:rPr lang="en-US" altLang="zh-CN" sz="2400">
                <a:solidFill>
                  <a:schemeClr val="tx1"/>
                </a:solidFill>
                <a:latin typeface="楷体_GB2312" panose="02010609030101010101" pitchFamily="49" charset="-122"/>
                <a:ea typeface="楷体_GB2312" panose="02010609030101010101" pitchFamily="49" charset="-122"/>
                <a:sym typeface="Symbol" panose="05050102010706020507" pitchFamily="18" charset="2"/>
              </a:rPr>
              <a:t>/C</a:t>
            </a:r>
            <a:r>
              <a:rPr lang="en-US" altLang="zh-CN" sz="2400">
                <a:solidFill>
                  <a:schemeClr val="tx1"/>
                </a:solidFill>
                <a:latin typeface="楷体_GB2312" panose="02010609030101010101" pitchFamily="49" charset="-122"/>
                <a:ea typeface="楷体_GB2312" panose="02010609030101010101" pitchFamily="49" charset="-122"/>
              </a:rPr>
              <a:t>g(N)</a:t>
            </a:r>
            <a:r>
              <a:rPr lang="en-US" altLang="zh-CN" sz="24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solidFill>
                  <a:schemeClr val="tx1"/>
                </a:solidFill>
                <a:latin typeface="楷体_GB2312" panose="02010609030101010101" pitchFamily="49" charset="-122"/>
                <a:ea typeface="楷体_GB2312" panose="02010609030101010101" pitchFamily="49" charset="-122"/>
              </a:rPr>
              <a:t>ε,</a:t>
            </a:r>
            <a:r>
              <a:rPr lang="zh-CN" altLang="en-US" sz="2400">
                <a:solidFill>
                  <a:schemeClr val="tx1"/>
                </a:solidFill>
                <a:latin typeface="楷体_GB2312" panose="02010609030101010101" pitchFamily="49" charset="-122"/>
                <a:ea typeface="楷体_GB2312" panose="02010609030101010101" pitchFamily="49" charset="-122"/>
              </a:rPr>
              <a:t>则称函数</a:t>
            </a:r>
            <a:r>
              <a:rPr lang="en-US" altLang="zh-CN" sz="2400">
                <a:solidFill>
                  <a:schemeClr val="tx1"/>
                </a:solidFill>
                <a:latin typeface="楷体_GB2312" panose="02010609030101010101" pitchFamily="49" charset="-122"/>
                <a:ea typeface="楷体_GB2312" panose="02010609030101010101" pitchFamily="49" charset="-122"/>
              </a:rPr>
              <a:t>f(N)</a:t>
            </a:r>
            <a:r>
              <a:rPr lang="zh-CN" altLang="en-US" sz="2400">
                <a:solidFill>
                  <a:schemeClr val="tx1"/>
                </a:solidFill>
                <a:latin typeface="楷体_GB2312" panose="02010609030101010101" pitchFamily="49" charset="-122"/>
                <a:ea typeface="楷体_GB2312" panose="02010609030101010101" pitchFamily="49" charset="-122"/>
              </a:rPr>
              <a:t>当</a:t>
            </a:r>
            <a:r>
              <a:rPr lang="en-US" altLang="zh-CN" sz="24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充分大时的阶比</a:t>
            </a:r>
          </a:p>
          <a:p>
            <a:pPr algn="l" eaLnBrk="1" hangingPunct="1"/>
            <a:r>
              <a:rPr lang="en-US" altLang="zh-CN" sz="2400">
                <a:solidFill>
                  <a:schemeClr val="tx1"/>
                </a:solidFill>
                <a:latin typeface="楷体_GB2312" panose="02010609030101010101" pitchFamily="49" charset="-122"/>
                <a:ea typeface="楷体_GB2312" panose="02010609030101010101" pitchFamily="49" charset="-122"/>
              </a:rPr>
              <a:t>g(N)</a:t>
            </a:r>
            <a:r>
              <a:rPr lang="zh-CN" altLang="en-US" sz="2400">
                <a:solidFill>
                  <a:schemeClr val="tx1"/>
                </a:solidFill>
                <a:latin typeface="楷体_GB2312" panose="02010609030101010101" pitchFamily="49" charset="-122"/>
                <a:ea typeface="楷体_GB2312" panose="02010609030101010101" pitchFamily="49" charset="-122"/>
              </a:rPr>
              <a:t>低，记为</a:t>
            </a:r>
            <a:r>
              <a:rPr lang="en-US" altLang="zh-CN" sz="2400">
                <a:solidFill>
                  <a:schemeClr val="tx1"/>
                </a:solidFill>
                <a:latin typeface="楷体_GB2312" panose="02010609030101010101" pitchFamily="49" charset="-122"/>
                <a:ea typeface="楷体_GB2312" panose="02010609030101010101" pitchFamily="49" charset="-122"/>
              </a:rPr>
              <a:t>f(N)=o(g(N))</a:t>
            </a:r>
            <a:r>
              <a:rPr lang="zh-CN" altLang="en-US" sz="2400">
                <a:solidFill>
                  <a:schemeClr val="tx1"/>
                </a:solidFill>
                <a:latin typeface="楷体_GB2312" panose="02010609030101010101" pitchFamily="49" charset="-122"/>
                <a:ea typeface="楷体_GB2312" panose="02010609030101010101" pitchFamily="49" charset="-122"/>
              </a:rPr>
              <a:t>。</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例如，4</a:t>
            </a:r>
            <a:r>
              <a:rPr lang="en-US" altLang="zh-CN" sz="2400">
                <a:solidFill>
                  <a:schemeClr val="tx1"/>
                </a:solidFill>
                <a:latin typeface="楷体_GB2312" panose="02010609030101010101" pitchFamily="49" charset="-122"/>
                <a:ea typeface="楷体_GB2312" panose="02010609030101010101" pitchFamily="49" charset="-122"/>
              </a:rPr>
              <a:t>NlogN+7=o(3N</a:t>
            </a:r>
            <a:r>
              <a:rPr lang="en-US" altLang="zh-CN" sz="2400" baseline="30000">
                <a:solidFill>
                  <a:schemeClr val="tx1"/>
                </a:solidFill>
                <a:latin typeface="楷体_GB2312" panose="02010609030101010101" pitchFamily="49" charset="-122"/>
                <a:ea typeface="楷体_GB2312" panose="02010609030101010101" pitchFamily="49" charset="-122"/>
              </a:rPr>
              <a:t>2</a:t>
            </a:r>
            <a:r>
              <a:rPr lang="en-US" altLang="zh-CN" sz="2400">
                <a:solidFill>
                  <a:schemeClr val="tx1"/>
                </a:solidFill>
                <a:latin typeface="楷体_GB2312" panose="02010609030101010101" pitchFamily="49" charset="-122"/>
                <a:ea typeface="楷体_GB2312" panose="02010609030101010101" pitchFamily="49" charset="-122"/>
              </a:rPr>
              <a:t>+4NlogN+7)。</a:t>
            </a:r>
            <a:r>
              <a:rPr lang="en-US" altLang="zh-CN" sz="2400">
                <a:solidFill>
                  <a:schemeClr val="tx1"/>
                </a:solidFill>
                <a:latin typeface="宋体" panose="02010600030101010101" pitchFamily="2" charset="-122"/>
                <a:ea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3109"/>
                                        </p:tgtEl>
                                        <p:attrNameLst>
                                          <p:attrName>style.visibility</p:attrName>
                                        </p:attrNameLst>
                                      </p:cBhvr>
                                      <p:to>
                                        <p:strVal val="visible"/>
                                      </p:to>
                                    </p:set>
                                    <p:animEffect transition="in" filter="blinds(horizontal)">
                                      <p:cBhvr>
                                        <p:cTn id="7" dur="500"/>
                                        <p:tgtEl>
                                          <p:spTgt spid="3031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3111"/>
                                        </p:tgtEl>
                                        <p:attrNameLst>
                                          <p:attrName>style.visibility</p:attrName>
                                        </p:attrNameLst>
                                      </p:cBhvr>
                                      <p:to>
                                        <p:strVal val="visible"/>
                                      </p:to>
                                    </p:set>
                                    <p:animEffect transition="in" filter="blinds(horizontal)">
                                      <p:cBhvr>
                                        <p:cTn id="12" dur="500"/>
                                        <p:tgtEl>
                                          <p:spTgt spid="3031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3112"/>
                                        </p:tgtEl>
                                        <p:attrNameLst>
                                          <p:attrName>style.visibility</p:attrName>
                                        </p:attrNameLst>
                                      </p:cBhvr>
                                      <p:to>
                                        <p:strVal val="visible"/>
                                      </p:to>
                                    </p:set>
                                    <p:animEffect transition="in" filter="blinds(horizontal)">
                                      <p:cBhvr>
                                        <p:cTn id="17" dur="500"/>
                                        <p:tgtEl>
                                          <p:spTgt spid="303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9" grpId="0" autoUpdateAnimBg="0"/>
      <p:bldP spid="303111" grpId="0" autoUpdateAnimBg="0"/>
      <p:bldP spid="303112" grpId="0" autoUpdateAnimBg="0"/>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14035889-6744-49D3-942A-48550FE5ECC8}"/>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0FDCB825-BDEC-4E28-94D3-AFDF077C5C59}" type="slidenum">
              <a:rPr lang="zh-CN" altLang="en-US">
                <a:solidFill>
                  <a:schemeClr val="tx1"/>
                </a:solidFill>
                <a:latin typeface="Times New Roman" panose="02020603050405020304" pitchFamily="18" charset="0"/>
                <a:ea typeface="宋体" panose="02010600030101010101" pitchFamily="2" charset="-122"/>
              </a:rPr>
              <a:pPr eaLnBrk="1" hangingPunct="1"/>
              <a:t>220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66243" name="Rectangle 2">
            <a:extLst>
              <a:ext uri="{FF2B5EF4-FFF2-40B4-BE49-F238E27FC236}">
                <a16:creationId xmlns:a16="http://schemas.microsoft.com/office/drawing/2014/main" id="{0B8D38AE-FCDC-468C-8D12-9858FA3D638E}"/>
              </a:ext>
            </a:extLst>
          </p:cNvPr>
          <p:cNvSpPr>
            <a:spLocks noGrp="1" noChangeArrowheads="1"/>
          </p:cNvSpPr>
          <p:nvPr>
            <p:ph type="title"/>
          </p:nvPr>
        </p:nvSpPr>
        <p:spPr/>
        <p:txBody>
          <a:bodyPr/>
          <a:lstStyle/>
          <a:p>
            <a:pPr eaLnBrk="1" hangingPunct="1"/>
            <a:r>
              <a:rPr lang="zh-CN" altLang="en-US" sz="4800"/>
              <a:t>6.2	单源最短路径问题</a:t>
            </a:r>
          </a:p>
        </p:txBody>
      </p:sp>
      <p:sp>
        <p:nvSpPr>
          <p:cNvPr id="266244" name="Rectangle 3">
            <a:extLst>
              <a:ext uri="{FF2B5EF4-FFF2-40B4-BE49-F238E27FC236}">
                <a16:creationId xmlns:a16="http://schemas.microsoft.com/office/drawing/2014/main" id="{8FDFE6D2-E297-4C5C-9DC2-0C8A2A58594C}"/>
              </a:ext>
            </a:extLst>
          </p:cNvPr>
          <p:cNvSpPr>
            <a:spLocks noGrp="1" noChangeArrowheads="1"/>
          </p:cNvSpPr>
          <p:nvPr>
            <p:ph type="body" idx="1"/>
          </p:nvPr>
        </p:nvSpPr>
        <p:spPr/>
        <p:txBody>
          <a:bodyPr/>
          <a:lstStyle/>
          <a:p>
            <a:pPr eaLnBrk="1" hangingPunct="1">
              <a:buFontTx/>
              <a:buNone/>
            </a:pPr>
            <a:r>
              <a:rPr lang="zh-CN" altLang="en-US">
                <a:solidFill>
                  <a:schemeClr val="accent2"/>
                </a:solidFill>
                <a:ea typeface="黑体" panose="02010609060101010101" pitchFamily="49" charset="-122"/>
              </a:rPr>
              <a:t>2. 算法思想</a:t>
            </a:r>
          </a:p>
          <a:p>
            <a:pPr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解单源最短路径问题的优先队列式分支限界法用一极小堆来存储活结点表。其优先级是结点所对应的当前路长。</a:t>
            </a:r>
          </a:p>
          <a:p>
            <a:pPr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算法从图</a:t>
            </a:r>
            <a:r>
              <a:rPr kumimoji="0" lang="en-US" altLang="zh-CN" sz="2000">
                <a:latin typeface="楷体_GB2312" panose="02010609030101010101" pitchFamily="49" charset="-122"/>
                <a:ea typeface="楷体_GB2312" panose="02010609030101010101" pitchFamily="49" charset="-122"/>
              </a:rPr>
              <a:t>G</a:t>
            </a:r>
            <a:r>
              <a:rPr kumimoji="0" lang="zh-CN" altLang="en-US" sz="2000">
                <a:latin typeface="楷体_GB2312" panose="02010609030101010101" pitchFamily="49" charset="-122"/>
                <a:ea typeface="楷体_GB2312" panose="02010609030101010101" pitchFamily="49" charset="-122"/>
              </a:rPr>
              <a:t>的源顶点</a:t>
            </a:r>
            <a:r>
              <a:rPr kumimoji="0" lang="en-US" altLang="zh-CN" sz="2000">
                <a:latin typeface="楷体_GB2312" panose="02010609030101010101" pitchFamily="49" charset="-122"/>
                <a:ea typeface="楷体_GB2312" panose="02010609030101010101" pitchFamily="49" charset="-122"/>
              </a:rPr>
              <a:t>s</a:t>
            </a:r>
            <a:r>
              <a:rPr kumimoji="0" lang="zh-CN" altLang="en-US" sz="2000">
                <a:latin typeface="楷体_GB2312" panose="02010609030101010101" pitchFamily="49" charset="-122"/>
                <a:ea typeface="楷体_GB2312" panose="02010609030101010101" pitchFamily="49" charset="-122"/>
              </a:rPr>
              <a:t>和空优先队列开始。结点</a:t>
            </a:r>
            <a:r>
              <a:rPr kumimoji="0" lang="en-US" altLang="zh-CN" sz="2000">
                <a:latin typeface="楷体_GB2312" panose="02010609030101010101" pitchFamily="49" charset="-122"/>
                <a:ea typeface="楷体_GB2312" panose="02010609030101010101" pitchFamily="49" charset="-122"/>
              </a:rPr>
              <a:t>s</a:t>
            </a:r>
            <a:r>
              <a:rPr kumimoji="0" lang="zh-CN" altLang="en-US" sz="2000">
                <a:latin typeface="楷体_GB2312" panose="02010609030101010101" pitchFamily="49" charset="-122"/>
                <a:ea typeface="楷体_GB2312" panose="02010609030101010101" pitchFamily="49" charset="-122"/>
              </a:rPr>
              <a:t>被扩展后，它的儿子结点被依次插入堆中。此后，算法从堆中取出具有最小当前路长的结点作为当前扩展结点，并依次检查与当前扩展结点相邻的所有顶点。如果从当前扩展结点</a:t>
            </a:r>
            <a:r>
              <a:rPr kumimoji="0" lang="en-US" altLang="zh-CN" sz="2000">
                <a:latin typeface="楷体_GB2312" panose="02010609030101010101" pitchFamily="49" charset="-122"/>
                <a:ea typeface="楷体_GB2312" panose="02010609030101010101" pitchFamily="49" charset="-122"/>
              </a:rPr>
              <a:t>i</a:t>
            </a:r>
            <a:r>
              <a:rPr kumimoji="0" lang="zh-CN" altLang="en-US" sz="2000">
                <a:latin typeface="楷体_GB2312" panose="02010609030101010101" pitchFamily="49" charset="-122"/>
                <a:ea typeface="楷体_GB2312" panose="02010609030101010101" pitchFamily="49" charset="-122"/>
              </a:rPr>
              <a:t>到顶点</a:t>
            </a:r>
            <a:r>
              <a:rPr kumimoji="0" lang="en-US" altLang="zh-CN" sz="2000">
                <a:latin typeface="楷体_GB2312" panose="02010609030101010101" pitchFamily="49" charset="-122"/>
                <a:ea typeface="楷体_GB2312" panose="02010609030101010101" pitchFamily="49" charset="-122"/>
              </a:rPr>
              <a:t>j</a:t>
            </a:r>
            <a:r>
              <a:rPr kumimoji="0" lang="zh-CN" altLang="en-US" sz="2000">
                <a:latin typeface="楷体_GB2312" panose="02010609030101010101" pitchFamily="49" charset="-122"/>
                <a:ea typeface="楷体_GB2312" panose="02010609030101010101" pitchFamily="49" charset="-122"/>
              </a:rPr>
              <a:t>有边可达，且从源出发，途经顶点</a:t>
            </a:r>
            <a:r>
              <a:rPr kumimoji="0" lang="en-US" altLang="zh-CN" sz="2000">
                <a:latin typeface="楷体_GB2312" panose="02010609030101010101" pitchFamily="49" charset="-122"/>
                <a:ea typeface="楷体_GB2312" panose="02010609030101010101" pitchFamily="49" charset="-122"/>
              </a:rPr>
              <a:t>i</a:t>
            </a:r>
            <a:r>
              <a:rPr kumimoji="0" lang="zh-CN" altLang="en-US" sz="2000">
                <a:latin typeface="楷体_GB2312" panose="02010609030101010101" pitchFamily="49" charset="-122"/>
                <a:ea typeface="楷体_GB2312" panose="02010609030101010101" pitchFamily="49" charset="-122"/>
              </a:rPr>
              <a:t>再到顶点</a:t>
            </a:r>
            <a:r>
              <a:rPr kumimoji="0" lang="en-US" altLang="zh-CN" sz="2000">
                <a:latin typeface="楷体_GB2312" panose="02010609030101010101" pitchFamily="49" charset="-122"/>
                <a:ea typeface="楷体_GB2312" panose="02010609030101010101" pitchFamily="49" charset="-122"/>
              </a:rPr>
              <a:t>j</a:t>
            </a:r>
            <a:r>
              <a:rPr kumimoji="0" lang="zh-CN" altLang="en-US" sz="2000">
                <a:latin typeface="楷体_GB2312" panose="02010609030101010101" pitchFamily="49" charset="-122"/>
                <a:ea typeface="楷体_GB2312" panose="02010609030101010101" pitchFamily="49" charset="-122"/>
              </a:rPr>
              <a:t>的所相应的路径的长度小于当前最优路径长度，则将该顶点作为活结点插入到活结点优先队列中。这个结点的扩展过程一直继续到活结点优先队列为空时为止。</a:t>
            </a:r>
          </a:p>
          <a:p>
            <a:pPr eaLnBrk="1" hangingPunct="1">
              <a:buFontTx/>
              <a:buNone/>
            </a:pPr>
            <a:endParaRPr lang="zh-CN" altLang="en-US">
              <a:solidFill>
                <a:schemeClr val="accent2"/>
              </a:solidFill>
              <a:ea typeface="黑体" panose="02010609060101010101" pitchFamily="49" charset="-122"/>
            </a:endParaRPr>
          </a:p>
        </p:txBody>
      </p:sp>
    </p:spTree>
  </p:cSld>
  <p:clrMapOvr>
    <a:masterClrMapping/>
  </p:clrMapOvr>
  <p:transition>
    <p:random/>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A5B94DEF-4532-498F-97D0-78FF73F74274}"/>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FA5F504C-9645-42FE-B78E-8F8199C489B0}" type="slidenum">
              <a:rPr lang="zh-CN" altLang="en-US">
                <a:solidFill>
                  <a:schemeClr val="tx1"/>
                </a:solidFill>
                <a:latin typeface="Times New Roman" panose="02020603050405020304" pitchFamily="18" charset="0"/>
                <a:ea typeface="宋体" panose="02010600030101010101" pitchFamily="2" charset="-122"/>
              </a:rPr>
              <a:pPr eaLnBrk="1" hangingPunct="1"/>
              <a:t>221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67267" name="Rectangle 2">
            <a:extLst>
              <a:ext uri="{FF2B5EF4-FFF2-40B4-BE49-F238E27FC236}">
                <a16:creationId xmlns:a16="http://schemas.microsoft.com/office/drawing/2014/main" id="{7C5649BD-F04D-4DFF-AD4E-72A54FCFB27A}"/>
              </a:ext>
            </a:extLst>
          </p:cNvPr>
          <p:cNvSpPr>
            <a:spLocks noGrp="1" noChangeArrowheads="1"/>
          </p:cNvSpPr>
          <p:nvPr>
            <p:ph type="title"/>
          </p:nvPr>
        </p:nvSpPr>
        <p:spPr/>
        <p:txBody>
          <a:bodyPr/>
          <a:lstStyle/>
          <a:p>
            <a:pPr eaLnBrk="1" hangingPunct="1"/>
            <a:r>
              <a:rPr lang="zh-CN" altLang="en-US" sz="4800"/>
              <a:t>6.2	单源最短路径问题</a:t>
            </a:r>
          </a:p>
        </p:txBody>
      </p:sp>
      <p:sp>
        <p:nvSpPr>
          <p:cNvPr id="267268" name="Rectangle 3">
            <a:extLst>
              <a:ext uri="{FF2B5EF4-FFF2-40B4-BE49-F238E27FC236}">
                <a16:creationId xmlns:a16="http://schemas.microsoft.com/office/drawing/2014/main" id="{C8E7F518-9CD7-437C-8FD2-4FCCEA068E0A}"/>
              </a:ext>
            </a:extLst>
          </p:cNvPr>
          <p:cNvSpPr>
            <a:spLocks noGrp="1" noChangeArrowheads="1"/>
          </p:cNvSpPr>
          <p:nvPr>
            <p:ph type="body" idx="1"/>
          </p:nvPr>
        </p:nvSpPr>
        <p:spPr/>
        <p:txBody>
          <a:bodyPr/>
          <a:lstStyle/>
          <a:p>
            <a:pPr eaLnBrk="1" hangingPunct="1">
              <a:spcBef>
                <a:spcPct val="50000"/>
              </a:spcBef>
              <a:buFontTx/>
              <a:buNone/>
            </a:pPr>
            <a:r>
              <a:rPr lang="zh-CN" altLang="en-US">
                <a:solidFill>
                  <a:schemeClr val="accent2"/>
                </a:solidFill>
                <a:ea typeface="黑体" panose="02010609060101010101" pitchFamily="49" charset="-122"/>
              </a:rPr>
              <a:t>3. 剪枝策略</a:t>
            </a:r>
            <a:endParaRPr kumimoji="0" lang="zh-CN" altLang="en-US" sz="1800">
              <a:solidFill>
                <a:schemeClr val="accent2"/>
              </a:solidFill>
              <a:latin typeface="Arial" panose="020B0604020202020204" pitchFamily="34" charset="0"/>
              <a:ea typeface="华文行楷" panose="02010800040101010101" pitchFamily="2" charset="-122"/>
            </a:endParaRPr>
          </a:p>
          <a:p>
            <a:pPr algn="just" eaLnBrk="1" hangingPunct="1">
              <a:spcBef>
                <a:spcPct val="50000"/>
              </a:spcBef>
              <a:buFontTx/>
              <a:buNone/>
            </a:pPr>
            <a:r>
              <a:rPr kumimoji="0" lang="zh-CN" altLang="en-US" sz="2000">
                <a:ea typeface="楷体_GB2312" panose="02010609030101010101" pitchFamily="49" charset="-122"/>
              </a:rPr>
              <a:t>            在算法扩展结点的过程中，一旦发现一个结点的下界不小于当前找到的最短路长，则算法剪去以该结点为根的子树。</a:t>
            </a:r>
          </a:p>
          <a:p>
            <a:pPr algn="just" eaLnBrk="1" hangingPunct="1">
              <a:spcBef>
                <a:spcPct val="50000"/>
              </a:spcBef>
              <a:buFontTx/>
              <a:buNone/>
            </a:pPr>
            <a:endParaRPr kumimoji="0" lang="zh-CN" altLang="en-US" sz="2000">
              <a:ea typeface="楷体_GB2312" panose="02010609030101010101" pitchFamily="49" charset="-122"/>
            </a:endParaRPr>
          </a:p>
          <a:p>
            <a:pPr algn="just"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在算法中，利用结点间的控制关系进行剪枝。从源顶点</a:t>
            </a:r>
            <a:r>
              <a:rPr kumimoji="0" lang="en-US" altLang="zh-CN" sz="2000">
                <a:latin typeface="楷体_GB2312" panose="02010609030101010101" pitchFamily="49" charset="-122"/>
                <a:ea typeface="楷体_GB2312" panose="02010609030101010101" pitchFamily="49" charset="-122"/>
              </a:rPr>
              <a:t>s</a:t>
            </a:r>
            <a:r>
              <a:rPr kumimoji="0" lang="zh-CN" altLang="en-US" sz="2000">
                <a:latin typeface="楷体_GB2312" panose="02010609030101010101" pitchFamily="49" charset="-122"/>
                <a:ea typeface="楷体_GB2312" panose="02010609030101010101" pitchFamily="49" charset="-122"/>
              </a:rPr>
              <a:t>出发，2条不同路径到达图</a:t>
            </a:r>
            <a:r>
              <a:rPr kumimoji="0" lang="en-US" altLang="zh-CN" sz="2000">
                <a:latin typeface="楷体_GB2312" panose="02010609030101010101" pitchFamily="49" charset="-122"/>
                <a:ea typeface="楷体_GB2312" panose="02010609030101010101" pitchFamily="49" charset="-122"/>
              </a:rPr>
              <a:t>G</a:t>
            </a:r>
            <a:r>
              <a:rPr kumimoji="0" lang="zh-CN" altLang="en-US" sz="2000">
                <a:latin typeface="楷体_GB2312" panose="02010609030101010101" pitchFamily="49" charset="-122"/>
                <a:ea typeface="楷体_GB2312" panose="02010609030101010101" pitchFamily="49" charset="-122"/>
              </a:rPr>
              <a:t>的同一顶点。由于两条路径的路长不同，因此可以将路长长的路径所对应的树中的结点为根的子树剪去。 </a:t>
            </a:r>
          </a:p>
          <a:p>
            <a:pPr eaLnBrk="1" hangingPunct="1"/>
            <a:endParaRPr lang="zh-CN" altLang="en-US"/>
          </a:p>
        </p:txBody>
      </p:sp>
    </p:spTree>
  </p:cSld>
  <p:clrMapOvr>
    <a:masterClrMapping/>
  </p:clrMapOvr>
  <p:transition>
    <p:random/>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41D6BCB6-74F5-4FF0-90EA-EED455AC90C6}"/>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1BBEAF6E-7E67-44B8-958F-0FAEC247AF86}" type="slidenum">
              <a:rPr lang="zh-CN" altLang="en-US">
                <a:solidFill>
                  <a:schemeClr val="tx1"/>
                </a:solidFill>
                <a:latin typeface="Times New Roman" panose="02020603050405020304" pitchFamily="18" charset="0"/>
                <a:ea typeface="宋体" panose="02010600030101010101" pitchFamily="2" charset="-122"/>
              </a:rPr>
              <a:pPr eaLnBrk="1" hangingPunct="1"/>
              <a:t>222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68291" name="Rectangle 2">
            <a:extLst>
              <a:ext uri="{FF2B5EF4-FFF2-40B4-BE49-F238E27FC236}">
                <a16:creationId xmlns:a16="http://schemas.microsoft.com/office/drawing/2014/main" id="{99628F84-A9E3-41BD-92F0-7D47D4EF852B}"/>
              </a:ext>
            </a:extLst>
          </p:cNvPr>
          <p:cNvSpPr>
            <a:spLocks noGrp="1" noChangeArrowheads="1"/>
          </p:cNvSpPr>
          <p:nvPr>
            <p:ph type="ctrTitle"/>
          </p:nvPr>
        </p:nvSpPr>
        <p:spPr>
          <a:xfrm>
            <a:off x="685800" y="685800"/>
            <a:ext cx="7772400" cy="1143000"/>
          </a:xfrm>
        </p:spPr>
        <p:txBody>
          <a:bodyPr/>
          <a:lstStyle/>
          <a:p>
            <a:pPr eaLnBrk="1" hangingPunct="1"/>
            <a:r>
              <a:rPr lang="zh-CN" altLang="en-US" sz="4800"/>
              <a:t>6.2	单源最短路径问题</a:t>
            </a:r>
          </a:p>
        </p:txBody>
      </p:sp>
      <p:sp>
        <p:nvSpPr>
          <p:cNvPr id="519171" name="Text Box 3">
            <a:extLst>
              <a:ext uri="{FF2B5EF4-FFF2-40B4-BE49-F238E27FC236}">
                <a16:creationId xmlns:a16="http://schemas.microsoft.com/office/drawing/2014/main" id="{37FB3528-0944-4573-BE86-4C2D6B068618}"/>
              </a:ext>
            </a:extLst>
          </p:cNvPr>
          <p:cNvSpPr txBox="1">
            <a:spLocks noChangeArrowheads="1"/>
          </p:cNvSpPr>
          <p:nvPr/>
        </p:nvSpPr>
        <p:spPr bwMode="auto">
          <a:xfrm>
            <a:off x="457200" y="1752600"/>
            <a:ext cx="7848600" cy="476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just" eaLnBrk="1" hangingPunct="1">
              <a:spcBef>
                <a:spcPct val="50000"/>
              </a:spcBef>
            </a:pPr>
            <a:r>
              <a:rPr lang="zh-CN" altLang="en-US">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a:latin typeface="Times New Roman" panose="02020603050405020304" pitchFamily="18" charset="0"/>
                <a:ea typeface="宋体" panose="02010600030101010101" pitchFamily="2" charset="-122"/>
                <a:cs typeface="Times New Roman" panose="02020603050405020304" pitchFamily="18" charset="0"/>
              </a:rPr>
              <a:t>while (true)</a:t>
            </a:r>
          </a:p>
          <a:p>
            <a:pPr algn="just" eaLnBrk="1" hangingPunct="1">
              <a:spcBef>
                <a:spcPct val="50000"/>
              </a:spcBef>
            </a:pPr>
            <a:r>
              <a:rPr lang="en-US" altLang="zh-CN" sz="1600">
                <a:latin typeface="Times New Roman" panose="02020603050405020304" pitchFamily="18" charset="0"/>
                <a:ea typeface="宋体" panose="02010600030101010101" pitchFamily="2" charset="-122"/>
                <a:cs typeface="Times New Roman" panose="02020603050405020304" pitchFamily="18" charset="0"/>
              </a:rPr>
              <a:t>    {      </a:t>
            </a:r>
            <a:r>
              <a:rPr lang="en-US" altLang="zh-CN" sz="16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a:solidFill>
                  <a:schemeClr val="tx1"/>
                </a:solidFill>
                <a:latin typeface="宋体" panose="02010600030101010101" pitchFamily="2" charset="-122"/>
                <a:ea typeface="宋体" panose="02010600030101010101" pitchFamily="2" charset="-122"/>
                <a:cs typeface="Times New Roman" panose="02020603050405020304" pitchFamily="18" charset="0"/>
              </a:rPr>
              <a:t>搜索问题的解空间</a:t>
            </a:r>
            <a:endParaRPr lang="zh-CN" altLang="en-US" sz="16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zh-CN" altLang="en-US" sz="160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a:latin typeface="Times New Roman" panose="02020603050405020304" pitchFamily="18" charset="0"/>
                <a:ea typeface="宋体" panose="02010600030101010101" pitchFamily="2" charset="-122"/>
                <a:cs typeface="Times New Roman" panose="02020603050405020304" pitchFamily="18" charset="0"/>
              </a:rPr>
              <a:t>for (int j=1;j&lt;=n;j++)</a:t>
            </a:r>
          </a:p>
          <a:p>
            <a:pPr algn="just" eaLnBrk="1" hangingPunct="1">
              <a:spcBef>
                <a:spcPct val="50000"/>
              </a:spcBef>
            </a:pPr>
            <a:r>
              <a:rPr lang="en-US" altLang="zh-CN" sz="1600">
                <a:latin typeface="Times New Roman" panose="02020603050405020304" pitchFamily="18" charset="0"/>
                <a:ea typeface="宋体" panose="02010600030101010101" pitchFamily="2" charset="-122"/>
                <a:cs typeface="Times New Roman" panose="02020603050405020304" pitchFamily="18" charset="0"/>
              </a:rPr>
              <a:t>        if(a[enode.i][j] &lt; Float.MAX_VALUE  &amp;&amp;  enode.length+a[enode.i][j] &lt; dist[j])</a:t>
            </a:r>
          </a:p>
          <a:p>
            <a:pPr algn="just" eaLnBrk="1" hangingPunct="1">
              <a:spcBef>
                <a:spcPct val="50000"/>
              </a:spcBef>
            </a:pPr>
            <a:r>
              <a:rPr lang="en-US" altLang="zh-CN" sz="1600">
                <a:latin typeface="Times New Roman" panose="02020603050405020304" pitchFamily="18" charset="0"/>
                <a:ea typeface="宋体" panose="02010600030101010101" pitchFamily="2" charset="-122"/>
                <a:cs typeface="Times New Roman" panose="02020603050405020304" pitchFamily="18" charset="0"/>
              </a:rPr>
              <a:t>        {  </a:t>
            </a:r>
            <a:r>
              <a:rPr lang="en-US" altLang="zh-CN" sz="16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a:solidFill>
                  <a:schemeClr val="tx1"/>
                </a:solidFill>
                <a:latin typeface="宋体" panose="02010600030101010101" pitchFamily="2" charset="-122"/>
                <a:ea typeface="宋体" panose="02010600030101010101" pitchFamily="2" charset="-122"/>
              </a:rPr>
              <a:t>顶点</a:t>
            </a:r>
            <a:r>
              <a:rPr lang="en-US" altLang="zh-CN" sz="1600">
                <a:solidFill>
                  <a:schemeClr val="tx1"/>
                </a:solidFill>
                <a:latin typeface="Times New Roman" panose="02020603050405020304" pitchFamily="18" charset="0"/>
                <a:ea typeface="宋体" panose="02010600030101010101" pitchFamily="2" charset="-122"/>
              </a:rPr>
              <a:t>i</a:t>
            </a:r>
            <a:r>
              <a:rPr lang="zh-CN" altLang="en-US" sz="1600">
                <a:solidFill>
                  <a:schemeClr val="tx1"/>
                </a:solidFill>
                <a:latin typeface="宋体" panose="02010600030101010101" pitchFamily="2" charset="-122"/>
                <a:ea typeface="宋体" panose="02010600030101010101" pitchFamily="2" charset="-122"/>
              </a:rPr>
              <a:t>到顶点</a:t>
            </a:r>
            <a:r>
              <a:rPr lang="en-US" altLang="zh-CN" sz="1600">
                <a:solidFill>
                  <a:schemeClr val="tx1"/>
                </a:solidFill>
                <a:latin typeface="Times New Roman" panose="02020603050405020304" pitchFamily="18" charset="0"/>
                <a:ea typeface="宋体" panose="02010600030101010101" pitchFamily="2" charset="-122"/>
              </a:rPr>
              <a:t>j</a:t>
            </a:r>
            <a:r>
              <a:rPr lang="zh-CN" altLang="en-US" sz="1600">
                <a:solidFill>
                  <a:schemeClr val="tx1"/>
                </a:solidFill>
                <a:latin typeface="宋体" panose="02010600030101010101" pitchFamily="2" charset="-122"/>
                <a:ea typeface="宋体" panose="02010600030101010101" pitchFamily="2" charset="-122"/>
              </a:rPr>
              <a:t>可达，且满足控制约束</a:t>
            </a:r>
            <a:endParaRPr lang="zh-CN" altLang="en-US" sz="1600">
              <a:solidFill>
                <a:schemeClr val="tx1"/>
              </a:solidFill>
              <a:latin typeface="Times New Roman" panose="02020603050405020304" pitchFamily="18" charset="0"/>
              <a:ea typeface="宋体" panose="02010600030101010101" pitchFamily="2" charset="-122"/>
            </a:endParaRPr>
          </a:p>
          <a:p>
            <a:pPr algn="just" eaLnBrk="1" hangingPunct="1">
              <a:spcBef>
                <a:spcPct val="50000"/>
              </a:spcBef>
            </a:pPr>
            <a:r>
              <a:rPr lang="zh-CN" altLang="en-US" sz="1600">
                <a:latin typeface="Times New Roman" panose="02020603050405020304" pitchFamily="18" charset="0"/>
                <a:ea typeface="宋体" panose="02010600030101010101" pitchFamily="2" charset="-122"/>
              </a:rPr>
              <a:t>           </a:t>
            </a:r>
            <a:r>
              <a:rPr lang="en-US" altLang="zh-CN" sz="1600">
                <a:latin typeface="Times New Roman" panose="02020603050405020304" pitchFamily="18" charset="0"/>
                <a:ea typeface="宋体" panose="02010600030101010101" pitchFamily="2" charset="-122"/>
              </a:rPr>
              <a:t>dist[j]=enode.length+a[enode.i][j];</a:t>
            </a:r>
          </a:p>
          <a:p>
            <a:pPr algn="just" eaLnBrk="1" hangingPunct="1">
              <a:spcBef>
                <a:spcPct val="50000"/>
              </a:spcBef>
            </a:pPr>
            <a:r>
              <a:rPr lang="en-US" altLang="zh-CN" sz="1600">
                <a:latin typeface="Times New Roman" panose="02020603050405020304" pitchFamily="18" charset="0"/>
                <a:ea typeface="宋体" panose="02010600030101010101" pitchFamily="2" charset="-122"/>
              </a:rPr>
              <a:t>           p[j]=enode.i;</a:t>
            </a:r>
          </a:p>
          <a:p>
            <a:pPr algn="just" eaLnBrk="1" hangingPunct="1">
              <a:spcBef>
                <a:spcPct val="50000"/>
              </a:spcBef>
            </a:pPr>
            <a:r>
              <a:rPr lang="en-US" altLang="zh-CN" sz="1600">
                <a:latin typeface="Times New Roman" panose="02020603050405020304" pitchFamily="18" charset="0"/>
                <a:ea typeface="宋体" panose="02010600030101010101" pitchFamily="2" charset="-122"/>
              </a:rPr>
              <a:t>           HeapNode node = new HeapNode(j,dist[j]);</a:t>
            </a:r>
          </a:p>
          <a:p>
            <a:pPr algn="just" eaLnBrk="1" hangingPunct="1">
              <a:spcBef>
                <a:spcPct val="50000"/>
              </a:spcBef>
            </a:pPr>
            <a:r>
              <a:rPr lang="en-US" altLang="zh-CN" sz="1600">
                <a:latin typeface="Times New Roman" panose="02020603050405020304" pitchFamily="18" charset="0"/>
                <a:ea typeface="宋体" panose="02010600030101010101" pitchFamily="2" charset="-122"/>
              </a:rPr>
              <a:t>           heap.put(node);      </a:t>
            </a:r>
            <a:r>
              <a:rPr lang="en-US" altLang="zh-CN" sz="1600">
                <a:solidFill>
                  <a:schemeClr val="tx1"/>
                </a:solidFill>
                <a:latin typeface="Times New Roman" panose="02020603050405020304" pitchFamily="18" charset="0"/>
                <a:ea typeface="宋体" panose="02010600030101010101" pitchFamily="2" charset="-122"/>
              </a:rPr>
              <a:t>// </a:t>
            </a:r>
            <a:r>
              <a:rPr lang="zh-CN" altLang="en-US" sz="1600">
                <a:solidFill>
                  <a:schemeClr val="tx1"/>
                </a:solidFill>
                <a:latin typeface="宋体" panose="02010600030101010101" pitchFamily="2" charset="-122"/>
                <a:ea typeface="宋体" panose="02010600030101010101" pitchFamily="2" charset="-122"/>
              </a:rPr>
              <a:t>加入活结点优先队列</a:t>
            </a:r>
            <a:endParaRPr lang="zh-CN" altLang="en-US" sz="1600">
              <a:solidFill>
                <a:schemeClr val="tx1"/>
              </a:solidFill>
              <a:latin typeface="Times New Roman" panose="02020603050405020304" pitchFamily="18" charset="0"/>
              <a:ea typeface="宋体" panose="02010600030101010101" pitchFamily="2" charset="-122"/>
            </a:endParaRPr>
          </a:p>
          <a:p>
            <a:pPr algn="just" eaLnBrk="1" hangingPunct="1">
              <a:spcBef>
                <a:spcPct val="50000"/>
              </a:spcBef>
            </a:pPr>
            <a:r>
              <a:rPr lang="zh-CN" altLang="en-US" sz="1600">
                <a:latin typeface="Times New Roman" panose="02020603050405020304" pitchFamily="18" charset="0"/>
                <a:ea typeface="宋体" panose="02010600030101010101" pitchFamily="2" charset="-122"/>
              </a:rPr>
              <a:t>         }</a:t>
            </a:r>
          </a:p>
          <a:p>
            <a:pPr algn="just" eaLnBrk="1" hangingPunct="1">
              <a:spcBef>
                <a:spcPct val="50000"/>
              </a:spcBef>
            </a:pPr>
            <a:r>
              <a:rPr lang="zh-CN" altLang="en-US" sz="1600">
                <a:latin typeface="Times New Roman" panose="02020603050405020304" pitchFamily="18" charset="0"/>
                <a:ea typeface="宋体" panose="02010600030101010101" pitchFamily="2" charset="-122"/>
              </a:rPr>
              <a:t>       </a:t>
            </a:r>
            <a:r>
              <a:rPr lang="en-US" altLang="zh-CN" sz="1600">
                <a:latin typeface="Times New Roman" panose="02020603050405020304" pitchFamily="18" charset="0"/>
                <a:ea typeface="宋体" panose="02010600030101010101" pitchFamily="2" charset="-122"/>
              </a:rPr>
              <a:t>if (heap.isEmpty()) break;</a:t>
            </a:r>
          </a:p>
          <a:p>
            <a:pPr algn="just" eaLnBrk="1" hangingPunct="1">
              <a:spcBef>
                <a:spcPct val="50000"/>
              </a:spcBef>
            </a:pPr>
            <a:r>
              <a:rPr lang="en-US" altLang="zh-CN" sz="1600">
                <a:latin typeface="Times New Roman" panose="02020603050405020304" pitchFamily="18" charset="0"/>
                <a:ea typeface="宋体" panose="02010600030101010101" pitchFamily="2" charset="-122"/>
              </a:rPr>
              <a:t>       else enode = (HeapNode) heap.removeMin();</a:t>
            </a:r>
          </a:p>
          <a:p>
            <a:pPr algn="just" eaLnBrk="1" hangingPunct="1">
              <a:spcBef>
                <a:spcPct val="50000"/>
              </a:spcBef>
            </a:pPr>
            <a:r>
              <a:rPr lang="en-US" altLang="zh-CN" sz="1600">
                <a:latin typeface="Times New Roman" panose="02020603050405020304" pitchFamily="18" charset="0"/>
                <a:ea typeface="宋体" panose="02010600030101010101" pitchFamily="2" charset="-122"/>
              </a:rPr>
              <a:t>      }</a:t>
            </a:r>
            <a:endParaRPr lang="zh-CN" altLang="en-US" sz="1600"/>
          </a:p>
        </p:txBody>
      </p:sp>
      <p:sp>
        <p:nvSpPr>
          <p:cNvPr id="519172" name="AutoShape 4">
            <a:extLst>
              <a:ext uri="{FF2B5EF4-FFF2-40B4-BE49-F238E27FC236}">
                <a16:creationId xmlns:a16="http://schemas.microsoft.com/office/drawing/2014/main" id="{C7DE9177-DAF3-4C0F-9C3A-E680E3BE9CAE}"/>
              </a:ext>
            </a:extLst>
          </p:cNvPr>
          <p:cNvSpPr>
            <a:spLocks noChangeArrowheads="1"/>
          </p:cNvSpPr>
          <p:nvPr/>
        </p:nvSpPr>
        <p:spPr bwMode="auto">
          <a:xfrm>
            <a:off x="5334000" y="3429000"/>
            <a:ext cx="3048000" cy="1143000"/>
          </a:xfrm>
          <a:prstGeom prst="wedgeRoundRectCallout">
            <a:avLst>
              <a:gd name="adj1" fmla="val -72032"/>
              <a:gd name="adj2" fmla="val -63889"/>
              <a:gd name="adj3" fmla="val 16667"/>
            </a:avLst>
          </a:prstGeom>
          <a:solidFill>
            <a:schemeClr val="hlink"/>
          </a:solidFill>
          <a:ln w="6350">
            <a:solidFill>
              <a:schemeClr val="hlink"/>
            </a:solidFill>
            <a:miter lim="800000"/>
            <a:headEnd/>
            <a:tailEnd/>
          </a:ln>
        </p:spPr>
        <p:txBody>
          <a:bodyPr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zh-CN" altLang="en-US" sz="2000" b="1">
                <a:latin typeface="楷体_GB2312" panose="02010609030101010101" pitchFamily="49" charset="-122"/>
                <a:ea typeface="楷体_GB2312" panose="02010609030101010101" pitchFamily="49" charset="-122"/>
              </a:rPr>
              <a:t>顶点</a:t>
            </a:r>
            <a:r>
              <a:rPr lang="en-US" altLang="zh-CN" sz="2000" b="1">
                <a:latin typeface="楷体_GB2312" panose="02010609030101010101" pitchFamily="49" charset="-122"/>
                <a:ea typeface="楷体_GB2312" panose="02010609030101010101" pitchFamily="49" charset="-122"/>
              </a:rPr>
              <a:t>I</a:t>
            </a:r>
            <a:r>
              <a:rPr lang="zh-CN" altLang="en-US" sz="2000" b="1">
                <a:latin typeface="楷体_GB2312" panose="02010609030101010101" pitchFamily="49" charset="-122"/>
                <a:ea typeface="楷体_GB2312" panose="02010609030101010101" pitchFamily="49" charset="-122"/>
              </a:rPr>
              <a:t>和</a:t>
            </a:r>
            <a:r>
              <a:rPr lang="en-US" altLang="zh-CN" sz="2000" b="1">
                <a:latin typeface="楷体_GB2312" panose="02010609030101010101" pitchFamily="49" charset="-122"/>
                <a:ea typeface="楷体_GB2312" panose="02010609030101010101" pitchFamily="49" charset="-122"/>
              </a:rPr>
              <a:t>j</a:t>
            </a:r>
            <a:r>
              <a:rPr lang="zh-CN" altLang="en-US" sz="2000" b="1">
                <a:latin typeface="楷体_GB2312" panose="02010609030101010101" pitchFamily="49" charset="-122"/>
                <a:ea typeface="楷体_GB2312" panose="02010609030101010101" pitchFamily="49" charset="-122"/>
              </a:rPr>
              <a:t>间有边，且此路径长小于原先从原点到</a:t>
            </a:r>
            <a:r>
              <a:rPr lang="en-US" altLang="zh-CN" sz="2000" b="1">
                <a:latin typeface="楷体_GB2312" panose="02010609030101010101" pitchFamily="49" charset="-122"/>
                <a:ea typeface="楷体_GB2312" panose="02010609030101010101" pitchFamily="49" charset="-122"/>
              </a:rPr>
              <a:t>j</a:t>
            </a:r>
            <a:r>
              <a:rPr lang="zh-CN" altLang="en-US" sz="2000" b="1">
                <a:latin typeface="楷体_GB2312" panose="02010609030101010101" pitchFamily="49" charset="-122"/>
                <a:ea typeface="楷体_GB2312" panose="02010609030101010101" pitchFamily="49" charset="-122"/>
              </a:rPr>
              <a:t>的路径长 </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19171"/>
                                        </p:tgtEl>
                                        <p:attrNameLst>
                                          <p:attrName>style.visibility</p:attrName>
                                        </p:attrNameLst>
                                      </p:cBhvr>
                                      <p:to>
                                        <p:strVal val="visible"/>
                                      </p:to>
                                    </p:set>
                                    <p:anim calcmode="lin" valueType="num">
                                      <p:cBhvr>
                                        <p:cTn id="7" dur="500" fill="hold"/>
                                        <p:tgtEl>
                                          <p:spTgt spid="519171"/>
                                        </p:tgtEl>
                                        <p:attrNameLst>
                                          <p:attrName>ppt_w</p:attrName>
                                        </p:attrNameLst>
                                      </p:cBhvr>
                                      <p:tavLst>
                                        <p:tav tm="0">
                                          <p:val>
                                            <p:fltVal val="0"/>
                                          </p:val>
                                        </p:tav>
                                        <p:tav tm="100000">
                                          <p:val>
                                            <p:strVal val="#ppt_w"/>
                                          </p:val>
                                        </p:tav>
                                      </p:tavLst>
                                    </p:anim>
                                    <p:anim calcmode="lin" valueType="num">
                                      <p:cBhvr>
                                        <p:cTn id="8" dur="500" fill="hold"/>
                                        <p:tgtEl>
                                          <p:spTgt spid="519171"/>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9172"/>
                                        </p:tgtEl>
                                        <p:attrNameLst>
                                          <p:attrName>style.visibility</p:attrName>
                                        </p:attrNameLst>
                                      </p:cBhvr>
                                      <p:to>
                                        <p:strVal val="visible"/>
                                      </p:to>
                                    </p:set>
                                    <p:anim calcmode="lin" valueType="num">
                                      <p:cBhvr additive="base">
                                        <p:cTn id="13" dur="500" fill="hold"/>
                                        <p:tgtEl>
                                          <p:spTgt spid="519172"/>
                                        </p:tgtEl>
                                        <p:attrNameLst>
                                          <p:attrName>ppt_x</p:attrName>
                                        </p:attrNameLst>
                                      </p:cBhvr>
                                      <p:tavLst>
                                        <p:tav tm="0">
                                          <p:val>
                                            <p:strVal val="#ppt_x"/>
                                          </p:val>
                                        </p:tav>
                                        <p:tav tm="100000">
                                          <p:val>
                                            <p:strVal val="#ppt_x"/>
                                          </p:val>
                                        </p:tav>
                                      </p:tavLst>
                                    </p:anim>
                                    <p:anim calcmode="lin" valueType="num">
                                      <p:cBhvr additive="base">
                                        <p:cTn id="14" dur="500" fill="hold"/>
                                        <p:tgtEl>
                                          <p:spTgt spid="519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autoUpdateAnimBg="0"/>
      <p:bldP spid="519172" grpId="0" animBg="1" autoUpdateAnimBg="0"/>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470B59E8-33D8-4266-A3DE-617BD8568131}"/>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A7A0AFC8-0F5F-4EBA-A3E9-D0C25997517E}" type="slidenum">
              <a:rPr lang="zh-CN" altLang="en-US">
                <a:solidFill>
                  <a:schemeClr val="tx1"/>
                </a:solidFill>
                <a:latin typeface="Times New Roman" panose="02020603050405020304" pitchFamily="18" charset="0"/>
                <a:ea typeface="宋体" panose="02010600030101010101" pitchFamily="2" charset="-122"/>
              </a:rPr>
              <a:pPr eaLnBrk="1" hangingPunct="1"/>
              <a:t>223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70660" name="Rectangle 2">
            <a:extLst>
              <a:ext uri="{FF2B5EF4-FFF2-40B4-BE49-F238E27FC236}">
                <a16:creationId xmlns:a16="http://schemas.microsoft.com/office/drawing/2014/main" id="{E3AB4EC9-DFB7-4387-9F0A-31DA5EDA66AA}"/>
              </a:ext>
            </a:extLst>
          </p:cNvPr>
          <p:cNvSpPr>
            <a:spLocks noGrp="1" noChangeArrowheads="1"/>
          </p:cNvSpPr>
          <p:nvPr>
            <p:ph type="title"/>
          </p:nvPr>
        </p:nvSpPr>
        <p:spPr/>
        <p:txBody>
          <a:bodyPr/>
          <a:lstStyle/>
          <a:p>
            <a:pPr eaLnBrk="1" hangingPunct="1"/>
            <a:r>
              <a:rPr lang="zh-CN" altLang="en-US" sz="4800"/>
              <a:t>6.3 装载问题</a:t>
            </a:r>
          </a:p>
        </p:txBody>
      </p:sp>
      <p:sp>
        <p:nvSpPr>
          <p:cNvPr id="70661" name="Rectangle 3">
            <a:extLst>
              <a:ext uri="{FF2B5EF4-FFF2-40B4-BE49-F238E27FC236}">
                <a16:creationId xmlns:a16="http://schemas.microsoft.com/office/drawing/2014/main" id="{70F27B3B-62F4-49F9-819D-514AC5D8CA9A}"/>
              </a:ext>
            </a:extLst>
          </p:cNvPr>
          <p:cNvSpPr>
            <a:spLocks noGrp="1" noChangeArrowheads="1"/>
          </p:cNvSpPr>
          <p:nvPr>
            <p:ph type="body" idx="1"/>
          </p:nvPr>
        </p:nvSpPr>
        <p:spPr>
          <a:xfrm>
            <a:off x="685800" y="1981200"/>
            <a:ext cx="7772400" cy="762000"/>
          </a:xfrm>
        </p:spPr>
        <p:txBody>
          <a:bodyPr/>
          <a:lstStyle/>
          <a:p>
            <a:pPr eaLnBrk="1" hangingPunct="1">
              <a:spcBef>
                <a:spcPct val="50000"/>
              </a:spcBef>
              <a:buFontTx/>
              <a:buNone/>
            </a:pPr>
            <a:r>
              <a:rPr lang="zh-CN" altLang="en-US">
                <a:solidFill>
                  <a:schemeClr val="accent2"/>
                </a:solidFill>
                <a:ea typeface="黑体" panose="02010609060101010101" pitchFamily="49" charset="-122"/>
              </a:rPr>
              <a:t>1. 问题描述</a:t>
            </a:r>
            <a:endParaRPr kumimoji="0" lang="zh-CN" altLang="en-US" sz="1800">
              <a:solidFill>
                <a:schemeClr val="accent2"/>
              </a:solidFill>
              <a:latin typeface="Arial" panose="020B0604020202020204" pitchFamily="34" charset="0"/>
              <a:ea typeface="华文行楷" panose="02010800040101010101" pitchFamily="2" charset="-122"/>
            </a:endParaRPr>
          </a:p>
          <a:p>
            <a:pPr eaLnBrk="1" hangingPunct="1"/>
            <a:endParaRPr lang="zh-CN" altLang="en-US"/>
          </a:p>
        </p:txBody>
      </p:sp>
      <p:sp>
        <p:nvSpPr>
          <p:cNvPr id="520196" name="Text Box 4">
            <a:extLst>
              <a:ext uri="{FF2B5EF4-FFF2-40B4-BE49-F238E27FC236}">
                <a16:creationId xmlns:a16="http://schemas.microsoft.com/office/drawing/2014/main" id="{22559A88-ADF6-4E93-BDFB-8B6A26A4D615}"/>
              </a:ext>
            </a:extLst>
          </p:cNvPr>
          <p:cNvSpPr txBox="1">
            <a:spLocks noChangeArrowheads="1"/>
          </p:cNvSpPr>
          <p:nvPr/>
        </p:nvSpPr>
        <p:spPr bwMode="auto">
          <a:xfrm>
            <a:off x="838200" y="2819400"/>
            <a:ext cx="7696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just" eaLnBrk="1" hangingPunct="1">
              <a:spcBef>
                <a:spcPct val="50000"/>
              </a:spcBef>
            </a:pPr>
            <a:r>
              <a:rPr lang="zh-CN" altLang="en-US" sz="2000">
                <a:solidFill>
                  <a:schemeClr val="tx1"/>
                </a:solidFill>
                <a:latin typeface="楷体_GB2312" panose="02010609030101010101" pitchFamily="49" charset="-122"/>
                <a:ea typeface="楷体_GB2312" panose="02010609030101010101" pitchFamily="49" charset="-122"/>
              </a:rPr>
              <a:t>有一批共个集装箱要装上2艘载重量分别为</a:t>
            </a:r>
            <a:r>
              <a:rPr lang="en-US" altLang="zh-CN" sz="2000">
                <a:solidFill>
                  <a:schemeClr val="tx1"/>
                </a:solidFill>
                <a:latin typeface="楷体_GB2312" panose="02010609030101010101" pitchFamily="49" charset="-122"/>
                <a:ea typeface="楷体_GB2312" panose="02010609030101010101" pitchFamily="49" charset="-122"/>
              </a:rPr>
              <a:t>C1</a:t>
            </a:r>
            <a:r>
              <a:rPr lang="zh-CN" altLang="en-US" sz="2000">
                <a:solidFill>
                  <a:schemeClr val="tx1"/>
                </a:solidFill>
                <a:latin typeface="楷体_GB2312" panose="02010609030101010101" pitchFamily="49" charset="-122"/>
                <a:ea typeface="楷体_GB2312" panose="02010609030101010101" pitchFamily="49" charset="-122"/>
              </a:rPr>
              <a:t>和</a:t>
            </a:r>
            <a:r>
              <a:rPr lang="en-US" altLang="zh-CN" sz="2000">
                <a:solidFill>
                  <a:schemeClr val="tx1"/>
                </a:solidFill>
                <a:latin typeface="楷体_GB2312" panose="02010609030101010101" pitchFamily="49" charset="-122"/>
                <a:ea typeface="楷体_GB2312" panose="02010609030101010101" pitchFamily="49" charset="-122"/>
              </a:rPr>
              <a:t>C2</a:t>
            </a:r>
            <a:r>
              <a:rPr lang="zh-CN" altLang="en-US" sz="2000">
                <a:solidFill>
                  <a:schemeClr val="tx1"/>
                </a:solidFill>
                <a:latin typeface="楷体_GB2312" panose="02010609030101010101" pitchFamily="49" charset="-122"/>
                <a:ea typeface="楷体_GB2312" panose="02010609030101010101" pitchFamily="49" charset="-122"/>
              </a:rPr>
              <a:t>的轮船，其中集</a:t>
            </a:r>
          </a:p>
          <a:p>
            <a:pPr algn="just" eaLnBrk="1" hangingPunct="1">
              <a:spcBef>
                <a:spcPct val="50000"/>
              </a:spcBef>
            </a:pPr>
            <a:r>
              <a:rPr lang="zh-CN" altLang="en-US" sz="2000">
                <a:solidFill>
                  <a:schemeClr val="tx1"/>
                </a:solidFill>
                <a:latin typeface="楷体_GB2312" panose="02010609030101010101" pitchFamily="49" charset="-122"/>
                <a:ea typeface="楷体_GB2312" panose="02010609030101010101" pitchFamily="49" charset="-122"/>
              </a:rPr>
              <a:t>装箱</a:t>
            </a:r>
            <a:r>
              <a:rPr lang="en-US" altLang="zh-CN" sz="2000">
                <a:solidFill>
                  <a:schemeClr val="tx1"/>
                </a:solidFill>
                <a:latin typeface="楷体_GB2312" panose="02010609030101010101" pitchFamily="49" charset="-122"/>
                <a:ea typeface="楷体_GB2312" panose="02010609030101010101" pitchFamily="49" charset="-122"/>
              </a:rPr>
              <a:t>i</a:t>
            </a:r>
            <a:r>
              <a:rPr lang="zh-CN" altLang="en-US" sz="2000">
                <a:solidFill>
                  <a:schemeClr val="tx1"/>
                </a:solidFill>
                <a:latin typeface="楷体_GB2312" panose="02010609030101010101" pitchFamily="49" charset="-122"/>
                <a:ea typeface="楷体_GB2312" panose="02010609030101010101" pitchFamily="49" charset="-122"/>
              </a:rPr>
              <a:t>的重量为</a:t>
            </a:r>
            <a:r>
              <a:rPr lang="en-US" altLang="zh-CN" sz="2000">
                <a:solidFill>
                  <a:schemeClr val="tx1"/>
                </a:solidFill>
                <a:latin typeface="楷体_GB2312" panose="02010609030101010101" pitchFamily="49" charset="-122"/>
                <a:ea typeface="楷体_GB2312" panose="02010609030101010101" pitchFamily="49" charset="-122"/>
              </a:rPr>
              <a:t>Wi，</a:t>
            </a:r>
            <a:r>
              <a:rPr lang="zh-CN" altLang="en-US" sz="2000">
                <a:solidFill>
                  <a:schemeClr val="tx1"/>
                </a:solidFill>
                <a:latin typeface="楷体_GB2312" panose="02010609030101010101" pitchFamily="49" charset="-122"/>
                <a:ea typeface="楷体_GB2312" panose="02010609030101010101" pitchFamily="49" charset="-122"/>
              </a:rPr>
              <a:t>且</a:t>
            </a:r>
          </a:p>
        </p:txBody>
      </p:sp>
      <p:graphicFrame>
        <p:nvGraphicFramePr>
          <p:cNvPr id="520197" name="Object 5">
            <a:extLst>
              <a:ext uri="{FF2B5EF4-FFF2-40B4-BE49-F238E27FC236}">
                <a16:creationId xmlns:a16="http://schemas.microsoft.com/office/drawing/2014/main" id="{E62F3D2F-146B-49B5-A515-C404F9209AE7}"/>
              </a:ext>
            </a:extLst>
          </p:cNvPr>
          <p:cNvGraphicFramePr>
            <a:graphicFrameLocks noChangeAspect="1"/>
          </p:cNvGraphicFramePr>
          <p:nvPr/>
        </p:nvGraphicFramePr>
        <p:xfrm>
          <a:off x="3848100" y="3200400"/>
          <a:ext cx="1447800" cy="762000"/>
        </p:xfrm>
        <a:graphic>
          <a:graphicData uri="http://schemas.openxmlformats.org/presentationml/2006/ole">
            <mc:AlternateContent xmlns:mc="http://schemas.openxmlformats.org/markup-compatibility/2006">
              <mc:Choice xmlns:v="urn:schemas-microsoft-com:vml" Requires="v">
                <p:oleObj spid="_x0000_s70666" name="Microsoft 公式 3.0" r:id="rId3" imgW="927100" imgH="431800" progId="Equation.3">
                  <p:embed/>
                </p:oleObj>
              </mc:Choice>
              <mc:Fallback>
                <p:oleObj name="Microsoft 公式 3.0" r:id="rId3" imgW="9271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8100" y="3200400"/>
                        <a:ext cx="14478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0198" name="Text Box 6">
            <a:extLst>
              <a:ext uri="{FF2B5EF4-FFF2-40B4-BE49-F238E27FC236}">
                <a16:creationId xmlns:a16="http://schemas.microsoft.com/office/drawing/2014/main" id="{7FC63F4E-7CC8-431C-B746-5747FE27CB2D}"/>
              </a:ext>
            </a:extLst>
          </p:cNvPr>
          <p:cNvSpPr txBox="1">
            <a:spLocks noChangeArrowheads="1"/>
          </p:cNvSpPr>
          <p:nvPr/>
        </p:nvSpPr>
        <p:spPr bwMode="auto">
          <a:xfrm>
            <a:off x="838200" y="3962400"/>
            <a:ext cx="7696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lang="zh-CN" altLang="en-US" sz="2000">
                <a:solidFill>
                  <a:schemeClr val="tx1"/>
                </a:solidFill>
                <a:latin typeface="楷体_GB2312" panose="02010609030101010101" pitchFamily="49" charset="-122"/>
                <a:ea typeface="楷体_GB2312" panose="02010609030101010101" pitchFamily="49" charset="-122"/>
              </a:rPr>
              <a:t>装载问题要求确定是否有一个合理的装载方案可将这个集装箱装上这2艘轮船。如果有，找出一种装载方案。 </a:t>
            </a:r>
          </a:p>
        </p:txBody>
      </p:sp>
      <p:sp>
        <p:nvSpPr>
          <p:cNvPr id="520199" name="Text Box 7">
            <a:extLst>
              <a:ext uri="{FF2B5EF4-FFF2-40B4-BE49-F238E27FC236}">
                <a16:creationId xmlns:a16="http://schemas.microsoft.com/office/drawing/2014/main" id="{0C643AE6-8104-4599-BDD8-162AB83CDF6C}"/>
              </a:ext>
            </a:extLst>
          </p:cNvPr>
          <p:cNvSpPr txBox="1">
            <a:spLocks noChangeArrowheads="1"/>
          </p:cNvSpPr>
          <p:nvPr/>
        </p:nvSpPr>
        <p:spPr bwMode="auto">
          <a:xfrm>
            <a:off x="838200" y="4876800"/>
            <a:ext cx="76962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just" eaLnBrk="1" hangingPunct="1">
              <a:spcBef>
                <a:spcPct val="50000"/>
              </a:spcBef>
            </a:pPr>
            <a:r>
              <a:rPr lang="zh-CN" altLang="en-US" sz="2000">
                <a:solidFill>
                  <a:schemeClr val="tx1"/>
                </a:solidFill>
                <a:latin typeface="楷体_GB2312" panose="02010609030101010101" pitchFamily="49" charset="-122"/>
                <a:ea typeface="楷体_GB2312" panose="02010609030101010101" pitchFamily="49" charset="-122"/>
              </a:rPr>
              <a:t>容易证明：如果一个给定装载问题有解，则采用下面的策略可得到最优装载方案。 </a:t>
            </a:r>
          </a:p>
          <a:p>
            <a:pPr algn="just" eaLnBrk="1" hangingPunct="1">
              <a:spcBef>
                <a:spcPct val="50000"/>
              </a:spcBef>
            </a:pPr>
            <a:r>
              <a:rPr lang="zh-CN" altLang="en-US" sz="2000">
                <a:solidFill>
                  <a:schemeClr val="tx1"/>
                </a:solidFill>
                <a:latin typeface="楷体_GB2312" panose="02010609030101010101" pitchFamily="49" charset="-122"/>
                <a:ea typeface="楷体_GB2312" panose="02010609030101010101" pitchFamily="49" charset="-122"/>
              </a:rPr>
              <a:t>(1)首先将第一艘轮船尽可能装满；</a:t>
            </a:r>
          </a:p>
          <a:p>
            <a:pPr algn="just" eaLnBrk="1" hangingPunct="1">
              <a:spcBef>
                <a:spcPct val="50000"/>
              </a:spcBef>
            </a:pPr>
            <a:r>
              <a:rPr lang="zh-CN" altLang="en-US" sz="2000">
                <a:solidFill>
                  <a:schemeClr val="tx1"/>
                </a:solidFill>
                <a:latin typeface="楷体_GB2312" panose="02010609030101010101" pitchFamily="49" charset="-122"/>
                <a:ea typeface="楷体_GB2312" panose="02010609030101010101" pitchFamily="49" charset="-122"/>
              </a:rPr>
              <a:t>(2)将剩余的集装箱装上第二艘轮船。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0196"/>
                                        </p:tgtEl>
                                        <p:attrNameLst>
                                          <p:attrName>style.visibility</p:attrName>
                                        </p:attrNameLst>
                                      </p:cBhvr>
                                      <p:to>
                                        <p:strVal val="visible"/>
                                      </p:to>
                                    </p:set>
                                    <p:anim calcmode="lin" valueType="num">
                                      <p:cBhvr additive="base">
                                        <p:cTn id="7" dur="500" fill="hold"/>
                                        <p:tgtEl>
                                          <p:spTgt spid="520196"/>
                                        </p:tgtEl>
                                        <p:attrNameLst>
                                          <p:attrName>ppt_x</p:attrName>
                                        </p:attrNameLst>
                                      </p:cBhvr>
                                      <p:tavLst>
                                        <p:tav tm="0">
                                          <p:val>
                                            <p:strVal val="0-#ppt_w/2"/>
                                          </p:val>
                                        </p:tav>
                                        <p:tav tm="100000">
                                          <p:val>
                                            <p:strVal val="#ppt_x"/>
                                          </p:val>
                                        </p:tav>
                                      </p:tavLst>
                                    </p:anim>
                                    <p:anim calcmode="lin" valueType="num">
                                      <p:cBhvr additive="base">
                                        <p:cTn id="8" dur="500" fill="hold"/>
                                        <p:tgtEl>
                                          <p:spTgt spid="5201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20197"/>
                                        </p:tgtEl>
                                        <p:attrNameLst>
                                          <p:attrName>style.visibility</p:attrName>
                                        </p:attrNameLst>
                                      </p:cBhvr>
                                      <p:to>
                                        <p:strVal val="visible"/>
                                      </p:to>
                                    </p:set>
                                    <p:anim calcmode="lin" valueType="num">
                                      <p:cBhvr additive="base">
                                        <p:cTn id="13" dur="500" fill="hold"/>
                                        <p:tgtEl>
                                          <p:spTgt spid="520197"/>
                                        </p:tgtEl>
                                        <p:attrNameLst>
                                          <p:attrName>ppt_x</p:attrName>
                                        </p:attrNameLst>
                                      </p:cBhvr>
                                      <p:tavLst>
                                        <p:tav tm="0">
                                          <p:val>
                                            <p:strVal val="0-#ppt_w/2"/>
                                          </p:val>
                                        </p:tav>
                                        <p:tav tm="100000">
                                          <p:val>
                                            <p:strVal val="#ppt_x"/>
                                          </p:val>
                                        </p:tav>
                                      </p:tavLst>
                                    </p:anim>
                                    <p:anim calcmode="lin" valueType="num">
                                      <p:cBhvr additive="base">
                                        <p:cTn id="14" dur="500" fill="hold"/>
                                        <p:tgtEl>
                                          <p:spTgt spid="52019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520198"/>
                                        </p:tgtEl>
                                        <p:attrNameLst>
                                          <p:attrName>style.visibility</p:attrName>
                                        </p:attrNameLst>
                                      </p:cBhvr>
                                      <p:to>
                                        <p:strVal val="visible"/>
                                      </p:to>
                                    </p:set>
                                    <p:animEffect transition="in" filter="checkerboard(across)">
                                      <p:cBhvr>
                                        <p:cTn id="19" dur="500"/>
                                        <p:tgtEl>
                                          <p:spTgt spid="52019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5" fill="hold" grpId="0" nodeType="clickEffect">
                                  <p:stCondLst>
                                    <p:cond delay="0"/>
                                  </p:stCondLst>
                                  <p:childTnLst>
                                    <p:set>
                                      <p:cBhvr>
                                        <p:cTn id="23" dur="1" fill="hold">
                                          <p:stCondLst>
                                            <p:cond delay="0"/>
                                          </p:stCondLst>
                                        </p:cTn>
                                        <p:tgtEl>
                                          <p:spTgt spid="520199"/>
                                        </p:tgtEl>
                                        <p:attrNameLst>
                                          <p:attrName>style.visibility</p:attrName>
                                        </p:attrNameLst>
                                      </p:cBhvr>
                                      <p:to>
                                        <p:strVal val="visible"/>
                                      </p:to>
                                    </p:set>
                                    <p:animEffect transition="in" filter="checkerboard(down)">
                                      <p:cBhvr>
                                        <p:cTn id="24" dur="500"/>
                                        <p:tgtEl>
                                          <p:spTgt spid="520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6" grpId="0" autoUpdateAnimBg="0"/>
      <p:bldP spid="520198" grpId="0" autoUpdateAnimBg="0"/>
      <p:bldP spid="520199" grpId="0" autoUpdateAnimBg="0"/>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98D6B2C-8090-4DDE-9F91-5F50246A65F4}"/>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BAA21A90-53DA-4B20-AB9B-197AC6317EAF}" type="slidenum">
              <a:rPr lang="zh-CN" altLang="en-US">
                <a:solidFill>
                  <a:schemeClr val="tx1"/>
                </a:solidFill>
                <a:latin typeface="Times New Roman" panose="02020603050405020304" pitchFamily="18" charset="0"/>
                <a:ea typeface="宋体" panose="02010600030101010101" pitchFamily="2" charset="-122"/>
              </a:rPr>
              <a:pPr eaLnBrk="1" hangingPunct="1"/>
              <a:t>224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69315" name="Rectangle 2">
            <a:extLst>
              <a:ext uri="{FF2B5EF4-FFF2-40B4-BE49-F238E27FC236}">
                <a16:creationId xmlns:a16="http://schemas.microsoft.com/office/drawing/2014/main" id="{1CE4D8AB-76D8-4673-BECD-508E1BF27BFF}"/>
              </a:ext>
            </a:extLst>
          </p:cNvPr>
          <p:cNvSpPr>
            <a:spLocks noGrp="1" noChangeArrowheads="1"/>
          </p:cNvSpPr>
          <p:nvPr>
            <p:ph type="title"/>
          </p:nvPr>
        </p:nvSpPr>
        <p:spPr/>
        <p:txBody>
          <a:bodyPr/>
          <a:lstStyle/>
          <a:p>
            <a:pPr eaLnBrk="1" hangingPunct="1"/>
            <a:r>
              <a:rPr lang="zh-CN" altLang="en-US" sz="4800"/>
              <a:t>6.3 装载问题</a:t>
            </a:r>
          </a:p>
        </p:txBody>
      </p:sp>
      <p:sp>
        <p:nvSpPr>
          <p:cNvPr id="269316" name="Rectangle 3">
            <a:extLst>
              <a:ext uri="{FF2B5EF4-FFF2-40B4-BE49-F238E27FC236}">
                <a16:creationId xmlns:a16="http://schemas.microsoft.com/office/drawing/2014/main" id="{98716DD5-0FA8-4087-BDFD-AB3DC9BFA115}"/>
              </a:ext>
            </a:extLst>
          </p:cNvPr>
          <p:cNvSpPr>
            <a:spLocks noGrp="1" noChangeArrowheads="1"/>
          </p:cNvSpPr>
          <p:nvPr>
            <p:ph type="body" idx="1"/>
          </p:nvPr>
        </p:nvSpPr>
        <p:spPr/>
        <p:txBody>
          <a:bodyPr/>
          <a:lstStyle/>
          <a:p>
            <a:pPr eaLnBrk="1" hangingPunct="1">
              <a:spcBef>
                <a:spcPct val="50000"/>
              </a:spcBef>
              <a:buFontTx/>
              <a:buNone/>
            </a:pPr>
            <a:r>
              <a:rPr lang="zh-CN" altLang="en-US">
                <a:solidFill>
                  <a:schemeClr val="accent2"/>
                </a:solidFill>
                <a:ea typeface="黑体" panose="02010609060101010101" pitchFamily="49" charset="-122"/>
              </a:rPr>
              <a:t>2. 队列式分支限界法</a:t>
            </a:r>
          </a:p>
          <a:p>
            <a:pPr algn="just"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在算法的</a:t>
            </a:r>
            <a:r>
              <a:rPr kumimoji="0" lang="en-US" altLang="zh-CN" sz="2000">
                <a:latin typeface="楷体_GB2312" panose="02010609030101010101" pitchFamily="49" charset="-122"/>
                <a:ea typeface="楷体_GB2312" panose="02010609030101010101" pitchFamily="49" charset="-122"/>
              </a:rPr>
              <a:t>while</a:t>
            </a:r>
            <a:r>
              <a:rPr kumimoji="0" lang="zh-CN" altLang="en-US" sz="2000">
                <a:latin typeface="楷体_GB2312" panose="02010609030101010101" pitchFamily="49" charset="-122"/>
                <a:ea typeface="楷体_GB2312" panose="02010609030101010101" pitchFamily="49" charset="-122"/>
              </a:rPr>
              <a:t>循环中，首先检测当前扩展结点的左儿子结点是否为可行结点。如果是则将其加入到活结点队列中。然后将其右儿子结点加入到活结点队列中(右儿子结点一定是可行结点)。2个儿子结点都产生后，当前扩展结点被舍弃。</a:t>
            </a:r>
          </a:p>
          <a:p>
            <a:pPr algn="just"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活结点队列中的队首元素被取出作为当前扩展结点，由于队列中每一层结点之后都有一个尾部标记-1，故在取队首元素时，活结点队列一定不空。当取出的元素是-1时，再判断当前队列是否为空。如果队列非空，则将尾部标记-1加入活结点队列，算法开始处理下一层的活结点。</a:t>
            </a:r>
          </a:p>
          <a:p>
            <a:pPr eaLnBrk="1" hangingPunct="1">
              <a:spcBef>
                <a:spcPct val="50000"/>
              </a:spcBef>
              <a:buFontTx/>
              <a:buNone/>
            </a:pPr>
            <a:endParaRPr kumimoji="0" lang="zh-CN" altLang="en-US" sz="1800">
              <a:solidFill>
                <a:schemeClr val="accent2"/>
              </a:solidFill>
              <a:latin typeface="Arial" panose="020B0604020202020204" pitchFamily="34" charset="0"/>
              <a:ea typeface="华文行楷" panose="02010800040101010101" pitchFamily="2" charset="-122"/>
            </a:endParaRPr>
          </a:p>
          <a:p>
            <a:pPr eaLnBrk="1" hangingPunct="1"/>
            <a:endParaRPr lang="zh-CN" altLang="en-US"/>
          </a:p>
        </p:txBody>
      </p:sp>
    </p:spTree>
  </p:cSld>
  <p:clrMapOvr>
    <a:masterClrMapping/>
  </p:clrMapOvr>
  <p:transition>
    <p:random/>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E508273D-A8B3-4310-B341-6C02B847BD47}"/>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3EC3C310-330F-4345-AFC9-8047FBEF2300}" type="slidenum">
              <a:rPr lang="zh-CN" altLang="en-US">
                <a:solidFill>
                  <a:schemeClr val="tx1"/>
                </a:solidFill>
                <a:latin typeface="Times New Roman" panose="02020603050405020304" pitchFamily="18" charset="0"/>
                <a:ea typeface="宋体" panose="02010600030101010101" pitchFamily="2" charset="-122"/>
              </a:rPr>
              <a:pPr eaLnBrk="1" hangingPunct="1"/>
              <a:t>225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70339" name="Rectangle 2">
            <a:extLst>
              <a:ext uri="{FF2B5EF4-FFF2-40B4-BE49-F238E27FC236}">
                <a16:creationId xmlns:a16="http://schemas.microsoft.com/office/drawing/2014/main" id="{CA23730E-29BF-4AD4-B675-1E2573A89261}"/>
              </a:ext>
            </a:extLst>
          </p:cNvPr>
          <p:cNvSpPr>
            <a:spLocks noGrp="1" noChangeArrowheads="1"/>
          </p:cNvSpPr>
          <p:nvPr>
            <p:ph type="ctrTitle"/>
          </p:nvPr>
        </p:nvSpPr>
        <p:spPr>
          <a:xfrm>
            <a:off x="533400" y="762000"/>
            <a:ext cx="8077200" cy="1143000"/>
          </a:xfrm>
        </p:spPr>
        <p:txBody>
          <a:bodyPr/>
          <a:lstStyle/>
          <a:p>
            <a:pPr eaLnBrk="1" hangingPunct="1"/>
            <a:r>
              <a:rPr lang="zh-CN" altLang="en-US" sz="4800"/>
              <a:t>6.3 装载问题</a:t>
            </a:r>
          </a:p>
        </p:txBody>
      </p:sp>
      <p:sp>
        <p:nvSpPr>
          <p:cNvPr id="522243" name="Text Box 3">
            <a:extLst>
              <a:ext uri="{FF2B5EF4-FFF2-40B4-BE49-F238E27FC236}">
                <a16:creationId xmlns:a16="http://schemas.microsoft.com/office/drawing/2014/main" id="{713B9C22-517E-417F-A56E-B32A51F63C82}"/>
              </a:ext>
            </a:extLst>
          </p:cNvPr>
          <p:cNvSpPr txBox="1">
            <a:spLocks noChangeArrowheads="1"/>
          </p:cNvSpPr>
          <p:nvPr/>
        </p:nvSpPr>
        <p:spPr bwMode="auto">
          <a:xfrm>
            <a:off x="304800" y="1905000"/>
            <a:ext cx="7696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zh-CN" altLang="en-US" sz="3200">
                <a:latin typeface="Times New Roman" panose="02020603050405020304" pitchFamily="18" charset="0"/>
                <a:ea typeface="黑体" panose="02010609060101010101" pitchFamily="49" charset="-122"/>
              </a:rPr>
              <a:t>2. 队列式分支限界法</a:t>
            </a:r>
            <a:endParaRPr lang="zh-CN" altLang="en-US"/>
          </a:p>
        </p:txBody>
      </p:sp>
      <p:sp>
        <p:nvSpPr>
          <p:cNvPr id="270341" name="Text Box 4">
            <a:extLst>
              <a:ext uri="{FF2B5EF4-FFF2-40B4-BE49-F238E27FC236}">
                <a16:creationId xmlns:a16="http://schemas.microsoft.com/office/drawing/2014/main" id="{BF3F1308-E08F-4259-90C7-3D6BB29DD4BF}"/>
              </a:ext>
            </a:extLst>
          </p:cNvPr>
          <p:cNvSpPr txBox="1">
            <a:spLocks noChangeArrowheads="1"/>
          </p:cNvSpPr>
          <p:nvPr/>
        </p:nvSpPr>
        <p:spPr bwMode="auto">
          <a:xfrm>
            <a:off x="228600" y="3124200"/>
            <a:ext cx="800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spcBef>
                <a:spcPct val="50000"/>
              </a:spcBef>
            </a:pPr>
            <a:endParaRPr lang="zh-CN" altLang="en-US"/>
          </a:p>
        </p:txBody>
      </p:sp>
      <p:sp>
        <p:nvSpPr>
          <p:cNvPr id="522245" name="Text Box 5">
            <a:extLst>
              <a:ext uri="{FF2B5EF4-FFF2-40B4-BE49-F238E27FC236}">
                <a16:creationId xmlns:a16="http://schemas.microsoft.com/office/drawing/2014/main" id="{D8C98D2A-A1A1-4768-A566-5D613068B922}"/>
              </a:ext>
            </a:extLst>
          </p:cNvPr>
          <p:cNvSpPr txBox="1">
            <a:spLocks noChangeArrowheads="1"/>
          </p:cNvSpPr>
          <p:nvPr/>
        </p:nvSpPr>
        <p:spPr bwMode="auto">
          <a:xfrm>
            <a:off x="457200" y="2590800"/>
            <a:ext cx="7924800" cy="363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just" eaLnBrk="1" hangingPunct="1">
              <a:spcBef>
                <a:spcPct val="50000"/>
              </a:spcBef>
            </a:pPr>
            <a:r>
              <a:rPr lang="en-US" altLang="zh-CN" sz="16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while (true)</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en-US" altLang="zh-CN" sz="16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                                                                                  </a:t>
            </a:r>
            <a:endParaRPr lang="zh-CN" altLang="en-US" sz="16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zh-CN" altLang="en-US" sz="16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if (ew + w[i] &lt;= c)        enQueue(ew + w[i], i);      </a:t>
            </a:r>
            <a:r>
              <a:rPr lang="en-US" altLang="zh-CN" sz="16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a:solidFill>
                  <a:schemeClr val="tx1"/>
                </a:solidFill>
                <a:latin typeface="宋体" panose="02010600030101010101" pitchFamily="2" charset="-122"/>
                <a:ea typeface="宋体" panose="02010600030101010101" pitchFamily="2" charset="-122"/>
                <a:cs typeface="Times New Roman" panose="02020603050405020304" pitchFamily="18" charset="0"/>
              </a:rPr>
              <a:t>检查左儿子结点</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en-US" altLang="zh-CN" sz="16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enQueue(ew, i);                                                       </a:t>
            </a:r>
            <a:r>
              <a:rPr lang="en-US" altLang="zh-CN" sz="160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a:solidFill>
                  <a:schemeClr val="tx1"/>
                </a:solidFill>
                <a:latin typeface="宋体" panose="02010600030101010101" pitchFamily="2" charset="-122"/>
                <a:ea typeface="宋体" panose="02010600030101010101" pitchFamily="2" charset="-122"/>
              </a:rPr>
              <a:t>右儿子结点总是可行的</a:t>
            </a:r>
            <a:endParaRPr lang="en-US" altLang="zh-CN" sz="1600">
              <a:solidFill>
                <a:schemeClr val="tx1"/>
              </a:solidFill>
              <a:latin typeface="Times New Roman" panose="02020603050405020304" pitchFamily="18" charset="0"/>
              <a:ea typeface="宋体" panose="02010600030101010101" pitchFamily="2" charset="-122"/>
            </a:endParaRPr>
          </a:p>
          <a:p>
            <a:pPr algn="just" eaLnBrk="1" hangingPunct="1">
              <a:spcBef>
                <a:spcPct val="50000"/>
              </a:spcBef>
            </a:pPr>
            <a:r>
              <a:rPr lang="en-US" altLang="zh-CN" sz="1600">
                <a:solidFill>
                  <a:srgbClr val="0000FF"/>
                </a:solidFill>
                <a:latin typeface="Times New Roman" panose="02020603050405020304" pitchFamily="18" charset="0"/>
                <a:ea typeface="宋体" panose="02010600030101010101" pitchFamily="2" charset="-122"/>
              </a:rPr>
              <a:t>         ew = ((Integer) queue.remove()).intValue();          </a:t>
            </a:r>
            <a:r>
              <a:rPr lang="en-US" altLang="zh-CN" sz="1600">
                <a:solidFill>
                  <a:schemeClr val="tx1"/>
                </a:solidFill>
                <a:latin typeface="Times New Roman" panose="02020603050405020304" pitchFamily="18" charset="0"/>
                <a:ea typeface="宋体" panose="02010600030101010101" pitchFamily="2" charset="-122"/>
              </a:rPr>
              <a:t>// </a:t>
            </a:r>
            <a:r>
              <a:rPr lang="zh-CN" altLang="en-US" sz="1600">
                <a:solidFill>
                  <a:schemeClr val="tx1"/>
                </a:solidFill>
                <a:latin typeface="宋体" panose="02010600030101010101" pitchFamily="2" charset="-122"/>
                <a:ea typeface="宋体" panose="02010600030101010101" pitchFamily="2" charset="-122"/>
              </a:rPr>
              <a:t>取下一扩展结点</a:t>
            </a:r>
            <a:endParaRPr lang="zh-CN" altLang="en-US" sz="1600">
              <a:solidFill>
                <a:schemeClr val="tx1"/>
              </a:solidFill>
              <a:latin typeface="Times New Roman" panose="02020603050405020304" pitchFamily="18" charset="0"/>
              <a:ea typeface="宋体" panose="02010600030101010101" pitchFamily="2" charset="-122"/>
            </a:endParaRPr>
          </a:p>
          <a:p>
            <a:pPr algn="just" eaLnBrk="1" hangingPunct="1">
              <a:spcBef>
                <a:spcPct val="50000"/>
              </a:spcBef>
            </a:pPr>
            <a:r>
              <a:rPr lang="zh-CN" altLang="en-US" sz="1600">
                <a:solidFill>
                  <a:srgbClr val="0000FF"/>
                </a:solidFill>
                <a:latin typeface="Times New Roman" panose="02020603050405020304" pitchFamily="18" charset="0"/>
                <a:ea typeface="宋体" panose="02010600030101010101" pitchFamily="2" charset="-122"/>
              </a:rPr>
              <a:t>         </a:t>
            </a:r>
            <a:r>
              <a:rPr lang="en-US" altLang="zh-CN" sz="1600">
                <a:solidFill>
                  <a:srgbClr val="0000FF"/>
                </a:solidFill>
                <a:latin typeface="Times New Roman" panose="02020603050405020304" pitchFamily="18" charset="0"/>
                <a:ea typeface="宋体" panose="02010600030101010101" pitchFamily="2" charset="-122"/>
              </a:rPr>
              <a:t>if (ew == -1)</a:t>
            </a:r>
            <a:endParaRPr lang="en-US" altLang="zh-CN" sz="1600">
              <a:latin typeface="Times New Roman" panose="02020603050405020304" pitchFamily="18" charset="0"/>
              <a:ea typeface="宋体" panose="02010600030101010101" pitchFamily="2" charset="-122"/>
            </a:endParaRPr>
          </a:p>
          <a:p>
            <a:pPr algn="just" eaLnBrk="1" hangingPunct="1">
              <a:spcBef>
                <a:spcPct val="50000"/>
              </a:spcBef>
            </a:pPr>
            <a:r>
              <a:rPr lang="en-US" altLang="zh-CN" sz="1600">
                <a:solidFill>
                  <a:srgbClr val="0000FF"/>
                </a:solidFill>
                <a:latin typeface="Times New Roman" panose="02020603050405020304" pitchFamily="18" charset="0"/>
                <a:ea typeface="宋体" panose="02010600030101010101" pitchFamily="2" charset="-122"/>
              </a:rPr>
              <a:t>         {   if (queue.isEmpty())    return bestw;</a:t>
            </a:r>
            <a:endParaRPr lang="en-US" altLang="zh-CN" sz="1600">
              <a:latin typeface="Times New Roman" panose="02020603050405020304" pitchFamily="18" charset="0"/>
              <a:ea typeface="宋体" panose="02010600030101010101" pitchFamily="2" charset="-122"/>
            </a:endParaRPr>
          </a:p>
          <a:p>
            <a:pPr algn="just" eaLnBrk="1" hangingPunct="1">
              <a:spcBef>
                <a:spcPct val="50000"/>
              </a:spcBef>
            </a:pPr>
            <a:r>
              <a:rPr lang="en-US" altLang="zh-CN" sz="1600">
                <a:solidFill>
                  <a:srgbClr val="0000FF"/>
                </a:solidFill>
                <a:latin typeface="Times New Roman" panose="02020603050405020304" pitchFamily="18" charset="0"/>
                <a:ea typeface="宋体" panose="02010600030101010101" pitchFamily="2" charset="-122"/>
              </a:rPr>
              <a:t>             queue.put(new Integer(-1));                                </a:t>
            </a:r>
            <a:r>
              <a:rPr lang="en-US" altLang="zh-CN" sz="1600">
                <a:solidFill>
                  <a:schemeClr val="tx1"/>
                </a:solidFill>
                <a:latin typeface="Times New Roman" panose="02020603050405020304" pitchFamily="18" charset="0"/>
                <a:ea typeface="宋体" panose="02010600030101010101" pitchFamily="2" charset="-122"/>
              </a:rPr>
              <a:t>// </a:t>
            </a:r>
            <a:r>
              <a:rPr lang="zh-CN" altLang="en-US" sz="1600">
                <a:solidFill>
                  <a:schemeClr val="tx1"/>
                </a:solidFill>
                <a:latin typeface="宋体" panose="02010600030101010101" pitchFamily="2" charset="-122"/>
                <a:ea typeface="宋体" panose="02010600030101010101" pitchFamily="2" charset="-122"/>
              </a:rPr>
              <a:t>同层结点尾部标志</a:t>
            </a:r>
            <a:endParaRPr lang="zh-CN" altLang="en-US" sz="1600">
              <a:solidFill>
                <a:schemeClr val="tx1"/>
              </a:solidFill>
              <a:latin typeface="Times New Roman" panose="02020603050405020304" pitchFamily="18" charset="0"/>
              <a:ea typeface="宋体" panose="02010600030101010101" pitchFamily="2" charset="-122"/>
            </a:endParaRPr>
          </a:p>
          <a:p>
            <a:pPr algn="just" eaLnBrk="1" hangingPunct="1">
              <a:spcBef>
                <a:spcPct val="50000"/>
              </a:spcBef>
            </a:pPr>
            <a:r>
              <a:rPr lang="zh-CN" altLang="en-US" sz="1600">
                <a:solidFill>
                  <a:srgbClr val="0000FF"/>
                </a:solidFill>
                <a:latin typeface="Times New Roman" panose="02020603050405020304" pitchFamily="18" charset="0"/>
                <a:ea typeface="宋体" panose="02010600030101010101" pitchFamily="2" charset="-122"/>
              </a:rPr>
              <a:t>             </a:t>
            </a:r>
            <a:r>
              <a:rPr lang="en-US" altLang="zh-CN" sz="1600">
                <a:solidFill>
                  <a:srgbClr val="0000FF"/>
                </a:solidFill>
                <a:latin typeface="Times New Roman" panose="02020603050405020304" pitchFamily="18" charset="0"/>
                <a:ea typeface="宋体" panose="02010600030101010101" pitchFamily="2" charset="-122"/>
              </a:rPr>
              <a:t>ew = ((Integer) queue.remove()).intValue();      </a:t>
            </a:r>
            <a:r>
              <a:rPr lang="en-US" altLang="zh-CN" sz="1600">
                <a:solidFill>
                  <a:schemeClr val="tx1"/>
                </a:solidFill>
                <a:latin typeface="Times New Roman" panose="02020603050405020304" pitchFamily="18" charset="0"/>
                <a:ea typeface="宋体" panose="02010600030101010101" pitchFamily="2" charset="-122"/>
              </a:rPr>
              <a:t>// </a:t>
            </a:r>
            <a:r>
              <a:rPr lang="zh-CN" altLang="en-US" sz="1600">
                <a:solidFill>
                  <a:schemeClr val="tx1"/>
                </a:solidFill>
                <a:latin typeface="宋体" panose="02010600030101010101" pitchFamily="2" charset="-122"/>
                <a:ea typeface="宋体" panose="02010600030101010101" pitchFamily="2" charset="-122"/>
              </a:rPr>
              <a:t>取下一扩展结点</a:t>
            </a:r>
            <a:endParaRPr lang="zh-CN" altLang="en-US" sz="1600">
              <a:solidFill>
                <a:schemeClr val="tx1"/>
              </a:solidFill>
              <a:latin typeface="Times New Roman" panose="02020603050405020304" pitchFamily="18" charset="0"/>
              <a:ea typeface="宋体" panose="02010600030101010101" pitchFamily="2" charset="-122"/>
            </a:endParaRPr>
          </a:p>
          <a:p>
            <a:pPr algn="just" eaLnBrk="1" hangingPunct="1">
              <a:spcBef>
                <a:spcPct val="50000"/>
              </a:spcBef>
            </a:pPr>
            <a:r>
              <a:rPr lang="zh-CN" altLang="en-US" sz="1600">
                <a:solidFill>
                  <a:srgbClr val="0000FF"/>
                </a:solidFill>
                <a:latin typeface="Times New Roman" panose="02020603050405020304" pitchFamily="18" charset="0"/>
                <a:ea typeface="宋体" panose="02010600030101010101" pitchFamily="2" charset="-122"/>
              </a:rPr>
              <a:t>             </a:t>
            </a:r>
            <a:r>
              <a:rPr lang="en-US" altLang="zh-CN" sz="1600">
                <a:solidFill>
                  <a:srgbClr val="0000FF"/>
                </a:solidFill>
                <a:latin typeface="Times New Roman" panose="02020603050405020304" pitchFamily="18" charset="0"/>
                <a:ea typeface="宋体" panose="02010600030101010101" pitchFamily="2" charset="-122"/>
              </a:rPr>
              <a:t>i++;                                                                      </a:t>
            </a:r>
            <a:r>
              <a:rPr lang="en-US" altLang="zh-CN" sz="1600">
                <a:solidFill>
                  <a:schemeClr val="tx1"/>
                </a:solidFill>
                <a:latin typeface="Times New Roman" panose="02020603050405020304" pitchFamily="18" charset="0"/>
                <a:ea typeface="宋体" panose="02010600030101010101" pitchFamily="2" charset="-122"/>
              </a:rPr>
              <a:t>// </a:t>
            </a:r>
            <a:r>
              <a:rPr lang="zh-CN" altLang="en-US" sz="1600">
                <a:solidFill>
                  <a:schemeClr val="tx1"/>
                </a:solidFill>
                <a:latin typeface="宋体" panose="02010600030101010101" pitchFamily="2" charset="-122"/>
                <a:ea typeface="宋体" panose="02010600030101010101" pitchFamily="2" charset="-122"/>
              </a:rPr>
              <a:t>进入下一层</a:t>
            </a:r>
            <a:r>
              <a:rPr lang="zh-CN" altLang="en-US" sz="1600">
                <a:solidFill>
                  <a:srgbClr val="0000FF"/>
                </a:solidFill>
                <a:latin typeface="Times New Roman" panose="02020603050405020304" pitchFamily="18" charset="0"/>
                <a:ea typeface="宋体" panose="02010600030101010101" pitchFamily="2" charset="-122"/>
              </a:rPr>
              <a:t>         }      }</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22243"/>
                                        </p:tgtEl>
                                        <p:attrNameLst>
                                          <p:attrName>style.visibility</p:attrName>
                                        </p:attrNameLst>
                                      </p:cBhvr>
                                      <p:to>
                                        <p:strVal val="visible"/>
                                      </p:to>
                                    </p:set>
                                    <p:anim calcmode="lin" valueType="num">
                                      <p:cBhvr additive="base">
                                        <p:cTn id="7" dur="500" fill="hold"/>
                                        <p:tgtEl>
                                          <p:spTgt spid="522243"/>
                                        </p:tgtEl>
                                        <p:attrNameLst>
                                          <p:attrName>ppt_x</p:attrName>
                                        </p:attrNameLst>
                                      </p:cBhvr>
                                      <p:tavLst>
                                        <p:tav tm="0">
                                          <p:val>
                                            <p:strVal val="1+#ppt_w/2"/>
                                          </p:val>
                                        </p:tav>
                                        <p:tav tm="100000">
                                          <p:val>
                                            <p:strVal val="#ppt_x"/>
                                          </p:val>
                                        </p:tav>
                                      </p:tavLst>
                                    </p:anim>
                                    <p:anim calcmode="lin" valueType="num">
                                      <p:cBhvr additive="base">
                                        <p:cTn id="8" dur="500" fill="hold"/>
                                        <p:tgtEl>
                                          <p:spTgt spid="5222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522245"/>
                                        </p:tgtEl>
                                        <p:attrNameLst>
                                          <p:attrName>style.visibility</p:attrName>
                                        </p:attrNameLst>
                                      </p:cBhvr>
                                      <p:to>
                                        <p:strVal val="visible"/>
                                      </p:to>
                                    </p:set>
                                    <p:animEffect transition="in" filter="wipe(right)">
                                      <p:cBhvr>
                                        <p:cTn id="13" dur="500"/>
                                        <p:tgtEl>
                                          <p:spTgt spid="522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3" grpId="0" autoUpdateAnimBg="0"/>
      <p:bldP spid="522245" grpId="0" autoUpdateAnimBg="0"/>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E85894D8-6719-4524-84E7-078E7BD993E2}"/>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70E079CA-A23B-47D1-8DC5-BCB3E3211D43}" type="slidenum">
              <a:rPr lang="zh-CN" altLang="en-US">
                <a:solidFill>
                  <a:schemeClr val="tx1"/>
                </a:solidFill>
                <a:latin typeface="Times New Roman" panose="02020603050405020304" pitchFamily="18" charset="0"/>
                <a:ea typeface="宋体" panose="02010600030101010101" pitchFamily="2" charset="-122"/>
              </a:rPr>
              <a:pPr eaLnBrk="1" hangingPunct="1"/>
              <a:t>226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71363" name="Rectangle 2">
            <a:extLst>
              <a:ext uri="{FF2B5EF4-FFF2-40B4-BE49-F238E27FC236}">
                <a16:creationId xmlns:a16="http://schemas.microsoft.com/office/drawing/2014/main" id="{EE22AAA8-5D83-4365-9051-319AF2DF228F}"/>
              </a:ext>
            </a:extLst>
          </p:cNvPr>
          <p:cNvSpPr>
            <a:spLocks noGrp="1" noChangeArrowheads="1"/>
          </p:cNvSpPr>
          <p:nvPr>
            <p:ph type="title"/>
          </p:nvPr>
        </p:nvSpPr>
        <p:spPr/>
        <p:txBody>
          <a:bodyPr/>
          <a:lstStyle/>
          <a:p>
            <a:pPr eaLnBrk="1" hangingPunct="1"/>
            <a:r>
              <a:rPr lang="zh-CN" altLang="en-US" sz="4800"/>
              <a:t>6.3 装载问题</a:t>
            </a:r>
          </a:p>
        </p:txBody>
      </p:sp>
      <p:sp>
        <p:nvSpPr>
          <p:cNvPr id="271364" name="Rectangle 3">
            <a:extLst>
              <a:ext uri="{FF2B5EF4-FFF2-40B4-BE49-F238E27FC236}">
                <a16:creationId xmlns:a16="http://schemas.microsoft.com/office/drawing/2014/main" id="{580E2058-99B4-4C89-AF7F-473CA6D560D4}"/>
              </a:ext>
            </a:extLst>
          </p:cNvPr>
          <p:cNvSpPr>
            <a:spLocks noGrp="1" noChangeArrowheads="1"/>
          </p:cNvSpPr>
          <p:nvPr>
            <p:ph type="body" idx="1"/>
          </p:nvPr>
        </p:nvSpPr>
        <p:spPr/>
        <p:txBody>
          <a:bodyPr/>
          <a:lstStyle/>
          <a:p>
            <a:pPr eaLnBrk="1" hangingPunct="1">
              <a:spcBef>
                <a:spcPct val="50000"/>
              </a:spcBef>
              <a:buFontTx/>
              <a:buNone/>
            </a:pPr>
            <a:r>
              <a:rPr lang="zh-CN" altLang="en-US">
                <a:solidFill>
                  <a:schemeClr val="accent2"/>
                </a:solidFill>
                <a:ea typeface="黑体" panose="02010609060101010101" pitchFamily="49" charset="-122"/>
              </a:rPr>
              <a:t>3. 算法的改进</a:t>
            </a:r>
            <a:endParaRPr kumimoji="0" lang="zh-CN" altLang="en-US" sz="1800">
              <a:solidFill>
                <a:schemeClr val="accent2"/>
              </a:solidFill>
              <a:latin typeface="Arial" panose="020B0604020202020204" pitchFamily="34" charset="0"/>
              <a:ea typeface="华文行楷" panose="02010800040101010101" pitchFamily="2" charset="-122"/>
            </a:endParaRPr>
          </a:p>
          <a:p>
            <a:pPr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节点的左子树表示将此集装箱装上船，右子树表示不将此集装箱装上船。设</a:t>
            </a:r>
            <a:r>
              <a:rPr kumimoji="0" lang="en-US" altLang="zh-CN" sz="2000">
                <a:latin typeface="楷体_GB2312" panose="02010609030101010101" pitchFamily="49" charset="-122"/>
                <a:ea typeface="楷体_GB2312" panose="02010609030101010101" pitchFamily="49" charset="-122"/>
              </a:rPr>
              <a:t>bestw</a:t>
            </a:r>
            <a:r>
              <a:rPr kumimoji="0" lang="zh-CN" altLang="en-US" sz="2000">
                <a:latin typeface="楷体_GB2312" panose="02010609030101010101" pitchFamily="49" charset="-122"/>
                <a:ea typeface="楷体_GB2312" panose="02010609030101010101" pitchFamily="49" charset="-122"/>
              </a:rPr>
              <a:t>是当前最优解；</a:t>
            </a:r>
            <a:r>
              <a:rPr kumimoji="0" lang="en-US" altLang="zh-CN" sz="2000">
                <a:latin typeface="楷体_GB2312" panose="02010609030101010101" pitchFamily="49" charset="-122"/>
                <a:ea typeface="楷体_GB2312" panose="02010609030101010101" pitchFamily="49" charset="-122"/>
              </a:rPr>
              <a:t>ew</a:t>
            </a:r>
            <a:r>
              <a:rPr kumimoji="0" lang="zh-CN" altLang="en-US" sz="2000">
                <a:latin typeface="楷体_GB2312" panose="02010609030101010101" pitchFamily="49" charset="-122"/>
                <a:ea typeface="楷体_GB2312" panose="02010609030101010101" pitchFamily="49" charset="-122"/>
              </a:rPr>
              <a:t>是当前扩展结点所相应的重量；</a:t>
            </a:r>
            <a:r>
              <a:rPr kumimoji="0" lang="en-US" altLang="zh-CN" sz="2000">
                <a:latin typeface="楷体_GB2312" panose="02010609030101010101" pitchFamily="49" charset="-122"/>
                <a:ea typeface="楷体_GB2312" panose="02010609030101010101" pitchFamily="49" charset="-122"/>
              </a:rPr>
              <a:t>r</a:t>
            </a:r>
            <a:r>
              <a:rPr kumimoji="0" lang="zh-CN" altLang="en-US" sz="2000">
                <a:latin typeface="楷体_GB2312" panose="02010609030101010101" pitchFamily="49" charset="-122"/>
                <a:ea typeface="楷体_GB2312" panose="02010609030101010101" pitchFamily="49" charset="-122"/>
              </a:rPr>
              <a:t>是剩余集装箱的重量。则当</a:t>
            </a:r>
            <a:r>
              <a:rPr kumimoji="0" lang="en-US" altLang="zh-CN" sz="2000">
                <a:latin typeface="楷体_GB2312" panose="02010609030101010101" pitchFamily="49" charset="-122"/>
                <a:ea typeface="楷体_GB2312" panose="02010609030101010101" pitchFamily="49" charset="-122"/>
              </a:rPr>
              <a:t>ew+r</a:t>
            </a:r>
            <a:r>
              <a:rPr kumimoji="0" lang="en-US" altLang="zh-CN" sz="2000">
                <a:latin typeface="楷体_GB2312" panose="02010609030101010101" pitchFamily="49" charset="-122"/>
                <a:ea typeface="楷体_GB2312" panose="02010609030101010101" pitchFamily="49" charset="-122"/>
                <a:sym typeface="Symbol" panose="05050102010706020507" pitchFamily="18" charset="2"/>
              </a:rPr>
              <a:t></a:t>
            </a:r>
            <a:r>
              <a:rPr kumimoji="0" lang="en-US" altLang="zh-CN" sz="2000">
                <a:latin typeface="楷体_GB2312" panose="02010609030101010101" pitchFamily="49" charset="-122"/>
                <a:ea typeface="楷体_GB2312" panose="02010609030101010101" pitchFamily="49" charset="-122"/>
              </a:rPr>
              <a:t>bestw</a:t>
            </a:r>
            <a:r>
              <a:rPr kumimoji="0" lang="zh-CN" altLang="en-US" sz="2000">
                <a:latin typeface="楷体_GB2312" panose="02010609030101010101" pitchFamily="49" charset="-122"/>
                <a:ea typeface="楷体_GB2312" panose="02010609030101010101" pitchFamily="49" charset="-122"/>
              </a:rPr>
              <a:t>时，可将其右子树剪去，因为此时若要船装最多集装箱，就应该把此箱装上船。</a:t>
            </a:r>
          </a:p>
          <a:p>
            <a:pPr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另外，为了确保右子树成功剪枝，应该在算法每一次进入左子树的时候更新</a:t>
            </a:r>
            <a:r>
              <a:rPr kumimoji="0" lang="en-US" altLang="zh-CN" sz="2000">
                <a:latin typeface="楷体_GB2312" panose="02010609030101010101" pitchFamily="49" charset="-122"/>
                <a:ea typeface="楷体_GB2312" panose="02010609030101010101" pitchFamily="49" charset="-122"/>
              </a:rPr>
              <a:t>bestw</a:t>
            </a:r>
            <a:r>
              <a:rPr kumimoji="0" lang="zh-CN" altLang="en-US" sz="2000">
                <a:latin typeface="楷体_GB2312" panose="02010609030101010101" pitchFamily="49" charset="-122"/>
                <a:ea typeface="楷体_GB2312" panose="02010609030101010101" pitchFamily="49" charset="-122"/>
              </a:rPr>
              <a:t>的值。</a:t>
            </a:r>
          </a:p>
          <a:p>
            <a:pPr eaLnBrk="1" hangingPunct="1"/>
            <a:endParaRPr lang="zh-CN" altLang="en-US"/>
          </a:p>
        </p:txBody>
      </p:sp>
    </p:spTree>
  </p:cSld>
  <p:clrMapOvr>
    <a:masterClrMapping/>
  </p:clrMapOvr>
  <p:transition>
    <p:random/>
  </p:transition>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2813DC31-C1DB-4827-86A2-9C688846BB77}"/>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00836FE0-D812-4DF2-94F1-2DDB14DD1D32}" type="slidenum">
              <a:rPr lang="zh-CN" altLang="en-US">
                <a:solidFill>
                  <a:schemeClr val="tx1"/>
                </a:solidFill>
                <a:latin typeface="Times New Roman" panose="02020603050405020304" pitchFamily="18" charset="0"/>
                <a:ea typeface="宋体" panose="02010600030101010101" pitchFamily="2" charset="-122"/>
              </a:rPr>
              <a:pPr eaLnBrk="1" hangingPunct="1"/>
              <a:t>227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72387" name="Rectangle 2">
            <a:extLst>
              <a:ext uri="{FF2B5EF4-FFF2-40B4-BE49-F238E27FC236}">
                <a16:creationId xmlns:a16="http://schemas.microsoft.com/office/drawing/2014/main" id="{C74843B1-6493-402F-8864-3362885AB30B}"/>
              </a:ext>
            </a:extLst>
          </p:cNvPr>
          <p:cNvSpPr>
            <a:spLocks noGrp="1" noChangeArrowheads="1"/>
          </p:cNvSpPr>
          <p:nvPr>
            <p:ph type="ctrTitle"/>
          </p:nvPr>
        </p:nvSpPr>
        <p:spPr>
          <a:xfrm>
            <a:off x="685800" y="762000"/>
            <a:ext cx="7772400" cy="1143000"/>
          </a:xfrm>
        </p:spPr>
        <p:txBody>
          <a:bodyPr/>
          <a:lstStyle/>
          <a:p>
            <a:pPr eaLnBrk="1" hangingPunct="1"/>
            <a:r>
              <a:rPr lang="zh-CN" altLang="en-US" sz="4800"/>
              <a:t>6.3 装载问题</a:t>
            </a:r>
          </a:p>
        </p:txBody>
      </p:sp>
      <p:sp>
        <p:nvSpPr>
          <p:cNvPr id="524291" name="Text Box 3">
            <a:extLst>
              <a:ext uri="{FF2B5EF4-FFF2-40B4-BE49-F238E27FC236}">
                <a16:creationId xmlns:a16="http://schemas.microsoft.com/office/drawing/2014/main" id="{228C5E65-B61F-48FF-9187-41C198928964}"/>
              </a:ext>
            </a:extLst>
          </p:cNvPr>
          <p:cNvSpPr txBox="1">
            <a:spLocks noChangeArrowheads="1"/>
          </p:cNvSpPr>
          <p:nvPr/>
        </p:nvSpPr>
        <p:spPr bwMode="auto">
          <a:xfrm>
            <a:off x="304800" y="2209800"/>
            <a:ext cx="6324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zh-CN" altLang="en-US" sz="3200">
                <a:latin typeface="Times New Roman" panose="02020603050405020304" pitchFamily="18" charset="0"/>
                <a:ea typeface="黑体" panose="02010609060101010101" pitchFamily="49" charset="-122"/>
              </a:rPr>
              <a:t>3. 算法的改进</a:t>
            </a:r>
            <a:endParaRPr lang="zh-CN" altLang="en-US"/>
          </a:p>
        </p:txBody>
      </p:sp>
      <p:sp>
        <p:nvSpPr>
          <p:cNvPr id="524292" name="Text Box 4">
            <a:extLst>
              <a:ext uri="{FF2B5EF4-FFF2-40B4-BE49-F238E27FC236}">
                <a16:creationId xmlns:a16="http://schemas.microsoft.com/office/drawing/2014/main" id="{50D844AD-10C7-4189-AEDF-FA409AE7402F}"/>
              </a:ext>
            </a:extLst>
          </p:cNvPr>
          <p:cNvSpPr txBox="1">
            <a:spLocks noChangeArrowheads="1"/>
          </p:cNvSpPr>
          <p:nvPr/>
        </p:nvSpPr>
        <p:spPr bwMode="auto">
          <a:xfrm>
            <a:off x="381000" y="2819400"/>
            <a:ext cx="4114800" cy="366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just" eaLnBrk="1" hangingPunct="1">
              <a:spcBef>
                <a:spcPct val="50000"/>
              </a:spcBef>
            </a:pPr>
            <a:r>
              <a:rPr lang="zh-CN" altLang="en-US">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a:solidFill>
                  <a:schemeClr val="tx1"/>
                </a:solidFill>
                <a:latin typeface="宋体" panose="02010600030101010101" pitchFamily="2" charset="-122"/>
                <a:ea typeface="宋体" panose="02010600030101010101" pitchFamily="2" charset="-122"/>
                <a:cs typeface="Times New Roman" panose="02020603050405020304" pitchFamily="18" charset="0"/>
              </a:rPr>
              <a:t>检查左儿子结点</a:t>
            </a:r>
            <a:endParaRPr lang="zh-CN" altLang="en-US">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zh-CN" altLang="en-US">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 wt = ew + w[i]; </a:t>
            </a:r>
          </a:p>
          <a:p>
            <a:pPr algn="just" eaLnBrk="1" hangingPunct="1">
              <a:spcBef>
                <a:spcPct val="50000"/>
              </a:spcBef>
            </a:pPr>
            <a:r>
              <a:rPr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         if (wt &lt;= c)</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a:solidFill>
                  <a:schemeClr val="tx1"/>
                </a:solidFill>
                <a:latin typeface="宋体" panose="02010600030101010101" pitchFamily="2" charset="-122"/>
                <a:ea typeface="宋体" panose="02010600030101010101" pitchFamily="2" charset="-122"/>
              </a:rPr>
              <a:t>可行结点</a:t>
            </a:r>
            <a:endParaRPr lang="zh-CN" altLang="en-US">
              <a:solidFill>
                <a:schemeClr val="tx1"/>
              </a:solidFill>
              <a:latin typeface="Times New Roman" panose="02020603050405020304" pitchFamily="18" charset="0"/>
              <a:ea typeface="宋体" panose="02010600030101010101" pitchFamily="2" charset="-122"/>
            </a:endParaRPr>
          </a:p>
          <a:p>
            <a:pPr algn="just" eaLnBrk="1" hangingPunct="1">
              <a:spcBef>
                <a:spcPct val="50000"/>
              </a:spcBef>
            </a:pPr>
            <a:r>
              <a:rPr lang="zh-CN" altLang="en-US">
                <a:solidFill>
                  <a:srgbClr val="0000FF"/>
                </a:solidFill>
                <a:latin typeface="Times New Roman" panose="02020603050405020304" pitchFamily="18" charset="0"/>
                <a:ea typeface="宋体" panose="02010600030101010101" pitchFamily="2" charset="-122"/>
              </a:rPr>
              <a:t>            </a:t>
            </a:r>
            <a:r>
              <a:rPr lang="en-US" altLang="zh-CN">
                <a:solidFill>
                  <a:srgbClr val="0000FF"/>
                </a:solidFill>
                <a:latin typeface="Times New Roman" panose="02020603050405020304" pitchFamily="18" charset="0"/>
                <a:ea typeface="宋体" panose="02010600030101010101" pitchFamily="2" charset="-122"/>
              </a:rPr>
              <a:t>if (wt &gt; bestw) bestw = wt;</a:t>
            </a:r>
            <a:endParaRPr lang="en-US" altLang="zh-CN">
              <a:latin typeface="Times New Roman" panose="02020603050405020304" pitchFamily="18" charset="0"/>
              <a:ea typeface="宋体" panose="02010600030101010101" pitchFamily="2" charset="-122"/>
            </a:endParaRPr>
          </a:p>
          <a:p>
            <a:pPr algn="just" eaLnBrk="1" hangingPunct="1">
              <a:spcBef>
                <a:spcPct val="50000"/>
              </a:spcBef>
            </a:pPr>
            <a:r>
              <a:rPr lang="en-US" altLang="zh-CN">
                <a:solidFill>
                  <a:srgbClr val="0000FF"/>
                </a:solidFill>
                <a:latin typeface="Times New Roman" panose="02020603050405020304" pitchFamily="18" charset="0"/>
                <a:ea typeface="宋体" panose="02010600030101010101" pitchFamily="2" charset="-122"/>
              </a:rPr>
              <a:t>            </a:t>
            </a:r>
            <a:r>
              <a:rPr lang="en-US" altLang="zh-CN">
                <a:solidFill>
                  <a:schemeClr val="tx1"/>
                </a:solidFill>
                <a:latin typeface="Times New Roman" panose="02020603050405020304" pitchFamily="18" charset="0"/>
                <a:ea typeface="宋体" panose="02010600030101010101" pitchFamily="2" charset="-122"/>
              </a:rPr>
              <a:t>// </a:t>
            </a:r>
            <a:r>
              <a:rPr lang="zh-CN" altLang="en-US">
                <a:solidFill>
                  <a:schemeClr val="tx1"/>
                </a:solidFill>
                <a:latin typeface="宋体" panose="02010600030101010101" pitchFamily="2" charset="-122"/>
                <a:ea typeface="宋体" panose="02010600030101010101" pitchFamily="2" charset="-122"/>
              </a:rPr>
              <a:t>加入活结点队列</a:t>
            </a:r>
            <a:endParaRPr lang="zh-CN" altLang="en-US">
              <a:solidFill>
                <a:schemeClr val="tx1"/>
              </a:solidFill>
              <a:latin typeface="Times New Roman" panose="02020603050405020304" pitchFamily="18" charset="0"/>
              <a:ea typeface="宋体" panose="02010600030101010101" pitchFamily="2" charset="-122"/>
            </a:endParaRPr>
          </a:p>
          <a:p>
            <a:pPr algn="just" eaLnBrk="1" hangingPunct="1">
              <a:spcBef>
                <a:spcPct val="50000"/>
              </a:spcBef>
            </a:pPr>
            <a:r>
              <a:rPr lang="zh-CN" altLang="en-US">
                <a:solidFill>
                  <a:srgbClr val="0000FF"/>
                </a:solidFill>
                <a:latin typeface="Times New Roman" panose="02020603050405020304" pitchFamily="18" charset="0"/>
                <a:ea typeface="宋体" panose="02010600030101010101" pitchFamily="2" charset="-122"/>
              </a:rPr>
              <a:t>            </a:t>
            </a:r>
            <a:r>
              <a:rPr lang="en-US" altLang="zh-CN">
                <a:solidFill>
                  <a:srgbClr val="0000FF"/>
                </a:solidFill>
                <a:latin typeface="Times New Roman" panose="02020603050405020304" pitchFamily="18" charset="0"/>
                <a:ea typeface="宋体" panose="02010600030101010101" pitchFamily="2" charset="-122"/>
              </a:rPr>
              <a:t>if (i &lt; n) </a:t>
            </a:r>
          </a:p>
          <a:p>
            <a:pPr algn="just" eaLnBrk="1" hangingPunct="1">
              <a:spcBef>
                <a:spcPct val="50000"/>
              </a:spcBef>
            </a:pPr>
            <a:r>
              <a:rPr lang="en-US" altLang="zh-CN">
                <a:solidFill>
                  <a:srgbClr val="0000FF"/>
                </a:solidFill>
                <a:latin typeface="Times New Roman" panose="02020603050405020304" pitchFamily="18" charset="0"/>
                <a:ea typeface="宋体" panose="02010600030101010101" pitchFamily="2" charset="-122"/>
              </a:rPr>
              <a:t>            queue.put(new Integer(wt));</a:t>
            </a:r>
            <a:endParaRPr lang="en-US" altLang="zh-CN">
              <a:latin typeface="Times New Roman" panose="02020603050405020304" pitchFamily="18" charset="0"/>
              <a:ea typeface="宋体" panose="02010600030101010101" pitchFamily="2" charset="-122"/>
            </a:endParaRPr>
          </a:p>
          <a:p>
            <a:pPr algn="just" eaLnBrk="1" hangingPunct="1">
              <a:spcBef>
                <a:spcPct val="50000"/>
              </a:spcBef>
            </a:pPr>
            <a:r>
              <a:rPr lang="en-US" altLang="zh-CN">
                <a:solidFill>
                  <a:srgbClr val="0000FF"/>
                </a:solidFill>
                <a:latin typeface="Times New Roman" panose="02020603050405020304" pitchFamily="18" charset="0"/>
                <a:ea typeface="宋体" panose="02010600030101010101" pitchFamily="2" charset="-122"/>
              </a:rPr>
              <a:t>         }</a:t>
            </a:r>
            <a:endParaRPr lang="zh-CN" altLang="en-US"/>
          </a:p>
        </p:txBody>
      </p:sp>
      <p:sp>
        <p:nvSpPr>
          <p:cNvPr id="524293" name="AutoShape 5">
            <a:extLst>
              <a:ext uri="{FF2B5EF4-FFF2-40B4-BE49-F238E27FC236}">
                <a16:creationId xmlns:a16="http://schemas.microsoft.com/office/drawing/2014/main" id="{629D6B00-CA5E-4911-A5B3-73EE9F947A68}"/>
              </a:ext>
            </a:extLst>
          </p:cNvPr>
          <p:cNvSpPr>
            <a:spLocks noChangeArrowheads="1"/>
          </p:cNvSpPr>
          <p:nvPr/>
        </p:nvSpPr>
        <p:spPr bwMode="auto">
          <a:xfrm>
            <a:off x="2895600" y="2667000"/>
            <a:ext cx="1676400" cy="762000"/>
          </a:xfrm>
          <a:prstGeom prst="wedgeRoundRectCallout">
            <a:avLst>
              <a:gd name="adj1" fmla="val -39394"/>
              <a:gd name="adj2" fmla="val 187083"/>
              <a:gd name="adj3" fmla="val 16667"/>
            </a:avLst>
          </a:prstGeom>
          <a:solidFill>
            <a:schemeClr val="hlink"/>
          </a:solidFill>
          <a:ln w="6350">
            <a:solidFill>
              <a:schemeClr val="hlink"/>
            </a:solidFill>
            <a:miter lim="800000"/>
            <a:headEnd/>
            <a:tailEnd/>
          </a:ln>
        </p:spPr>
        <p:txBody>
          <a:bodyPr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zh-CN" altLang="en-US" sz="2000" b="1">
                <a:latin typeface="楷体_GB2312" panose="02010609030101010101" pitchFamily="49" charset="-122"/>
                <a:ea typeface="楷体_GB2312" panose="02010609030101010101" pitchFamily="49" charset="-122"/>
              </a:rPr>
              <a:t>提前更新</a:t>
            </a:r>
            <a:r>
              <a:rPr lang="en-US" altLang="zh-CN" sz="2000" b="1">
                <a:latin typeface="楷体_GB2312" panose="02010609030101010101" pitchFamily="49" charset="-122"/>
                <a:ea typeface="楷体_GB2312" panose="02010609030101010101" pitchFamily="49" charset="-122"/>
              </a:rPr>
              <a:t>bestw </a:t>
            </a:r>
          </a:p>
        </p:txBody>
      </p:sp>
      <p:sp>
        <p:nvSpPr>
          <p:cNvPr id="524294" name="Text Box 6">
            <a:extLst>
              <a:ext uri="{FF2B5EF4-FFF2-40B4-BE49-F238E27FC236}">
                <a16:creationId xmlns:a16="http://schemas.microsoft.com/office/drawing/2014/main" id="{1EDDDCF6-4B79-4A4D-80AE-6BB6F3840F78}"/>
              </a:ext>
            </a:extLst>
          </p:cNvPr>
          <p:cNvSpPr txBox="1">
            <a:spLocks noChangeArrowheads="1"/>
          </p:cNvSpPr>
          <p:nvPr/>
        </p:nvSpPr>
        <p:spPr bwMode="auto">
          <a:xfrm>
            <a:off x="4724400" y="2895600"/>
            <a:ext cx="3886200" cy="284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just" eaLnBrk="1" hangingPunct="1">
              <a:spcBef>
                <a:spcPct val="50000"/>
              </a:spcBef>
            </a:pPr>
            <a:r>
              <a:rPr lang="zh-CN" altLang="en-US">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a:solidFill>
                  <a:schemeClr val="tx1"/>
                </a:solidFill>
                <a:latin typeface="宋体" panose="02010600030101010101" pitchFamily="2" charset="-122"/>
                <a:ea typeface="宋体" panose="02010600030101010101" pitchFamily="2" charset="-122"/>
                <a:cs typeface="Times New Roman" panose="02020603050405020304" pitchFamily="18" charset="0"/>
              </a:rPr>
              <a:t>检查右儿子结点</a:t>
            </a:r>
            <a:endParaRPr lang="zh-CN" altLang="en-US">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zh-CN" altLang="en-US">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if (ew + r &gt; bestw &amp;&amp; i &lt; n) </a:t>
            </a:r>
          </a:p>
          <a:p>
            <a:pPr algn="just" eaLnBrk="1" hangingPunct="1">
              <a:spcBef>
                <a:spcPct val="50000"/>
              </a:spcBef>
            </a:pPr>
            <a:r>
              <a:rPr lang="en-US" altLang="zh-CN">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a:solidFill>
                  <a:schemeClr val="tx1"/>
                </a:solidFill>
                <a:latin typeface="宋体" panose="02010600030101010101" pitchFamily="2" charset="-122"/>
                <a:ea typeface="宋体" panose="02010600030101010101" pitchFamily="2" charset="-122"/>
              </a:rPr>
              <a:t>可能含最优解</a:t>
            </a:r>
            <a:endParaRPr lang="zh-CN" altLang="en-US">
              <a:solidFill>
                <a:schemeClr val="tx1"/>
              </a:solidFill>
              <a:latin typeface="Times New Roman" panose="02020603050405020304" pitchFamily="18" charset="0"/>
              <a:ea typeface="宋体" panose="02010600030101010101" pitchFamily="2" charset="-122"/>
            </a:endParaRPr>
          </a:p>
          <a:p>
            <a:pPr algn="just" eaLnBrk="1" hangingPunct="1">
              <a:spcBef>
                <a:spcPct val="50000"/>
              </a:spcBef>
            </a:pPr>
            <a:r>
              <a:rPr lang="zh-CN" altLang="en-US">
                <a:solidFill>
                  <a:srgbClr val="0000FF"/>
                </a:solidFill>
                <a:latin typeface="Times New Roman" panose="02020603050405020304" pitchFamily="18" charset="0"/>
                <a:ea typeface="宋体" panose="02010600030101010101" pitchFamily="2" charset="-122"/>
              </a:rPr>
              <a:t>        </a:t>
            </a:r>
            <a:r>
              <a:rPr lang="en-US" altLang="zh-CN">
                <a:solidFill>
                  <a:srgbClr val="0000FF"/>
                </a:solidFill>
                <a:latin typeface="Times New Roman" panose="02020603050405020304" pitchFamily="18" charset="0"/>
                <a:ea typeface="宋体" panose="02010600030101010101" pitchFamily="2" charset="-122"/>
              </a:rPr>
              <a:t>queue.put(new Integer(ew));</a:t>
            </a:r>
            <a:endParaRPr lang="en-US" altLang="zh-CN">
              <a:latin typeface="Times New Roman" panose="02020603050405020304" pitchFamily="18" charset="0"/>
              <a:ea typeface="宋体" panose="02010600030101010101" pitchFamily="2" charset="-122"/>
            </a:endParaRPr>
          </a:p>
          <a:p>
            <a:pPr algn="just" eaLnBrk="1" hangingPunct="1">
              <a:spcBef>
                <a:spcPct val="50000"/>
              </a:spcBef>
            </a:pPr>
            <a:r>
              <a:rPr lang="en-US" altLang="zh-CN">
                <a:solidFill>
                  <a:srgbClr val="0000FF"/>
                </a:solidFill>
                <a:latin typeface="Times New Roman" panose="02020603050405020304" pitchFamily="18" charset="0"/>
                <a:ea typeface="宋体" panose="02010600030101010101" pitchFamily="2" charset="-122"/>
              </a:rPr>
              <a:t>    ew=((Integer)queue.remove())</a:t>
            </a:r>
          </a:p>
          <a:p>
            <a:pPr algn="just" eaLnBrk="1" hangingPunct="1">
              <a:spcBef>
                <a:spcPct val="50000"/>
              </a:spcBef>
            </a:pPr>
            <a:r>
              <a:rPr lang="en-US" altLang="zh-CN">
                <a:solidFill>
                  <a:srgbClr val="0000FF"/>
                </a:solidFill>
                <a:latin typeface="Times New Roman" panose="02020603050405020304" pitchFamily="18" charset="0"/>
                <a:ea typeface="宋体" panose="02010600030101010101" pitchFamily="2" charset="-122"/>
              </a:rPr>
              <a:t>           .intValue(); </a:t>
            </a:r>
          </a:p>
          <a:p>
            <a:pPr algn="just" eaLnBrk="1" hangingPunct="1">
              <a:spcBef>
                <a:spcPct val="50000"/>
              </a:spcBef>
            </a:pPr>
            <a:r>
              <a:rPr lang="en-US" altLang="zh-CN">
                <a:solidFill>
                  <a:schemeClr val="tx1"/>
                </a:solidFill>
                <a:latin typeface="Times New Roman" panose="02020603050405020304" pitchFamily="18" charset="0"/>
                <a:ea typeface="宋体" panose="02010600030101010101" pitchFamily="2" charset="-122"/>
              </a:rPr>
              <a:t>// </a:t>
            </a:r>
            <a:r>
              <a:rPr lang="zh-CN" altLang="en-US">
                <a:solidFill>
                  <a:schemeClr val="tx1"/>
                </a:solidFill>
                <a:latin typeface="宋体" panose="02010600030101010101" pitchFamily="2" charset="-122"/>
                <a:ea typeface="宋体" panose="02010600030101010101" pitchFamily="2" charset="-122"/>
              </a:rPr>
              <a:t>取下一扩展结点</a:t>
            </a:r>
            <a:r>
              <a:rPr lang="zh-CN" altLang="en-US"/>
              <a:t> </a:t>
            </a:r>
          </a:p>
        </p:txBody>
      </p:sp>
      <p:sp>
        <p:nvSpPr>
          <p:cNvPr id="524295" name="AutoShape 7">
            <a:extLst>
              <a:ext uri="{FF2B5EF4-FFF2-40B4-BE49-F238E27FC236}">
                <a16:creationId xmlns:a16="http://schemas.microsoft.com/office/drawing/2014/main" id="{69699D81-88E0-49CD-9F4D-2A8616AFA19A}"/>
              </a:ext>
            </a:extLst>
          </p:cNvPr>
          <p:cNvSpPr>
            <a:spLocks noChangeArrowheads="1"/>
          </p:cNvSpPr>
          <p:nvPr/>
        </p:nvSpPr>
        <p:spPr bwMode="auto">
          <a:xfrm>
            <a:off x="7162800" y="1981200"/>
            <a:ext cx="1676400" cy="762000"/>
          </a:xfrm>
          <a:prstGeom prst="wedgeRoundRectCallout">
            <a:avLst>
              <a:gd name="adj1" fmla="val -64773"/>
              <a:gd name="adj2" fmla="val 135000"/>
              <a:gd name="adj3" fmla="val 16667"/>
            </a:avLst>
          </a:prstGeom>
          <a:solidFill>
            <a:schemeClr val="hlink"/>
          </a:solidFill>
          <a:ln w="6350">
            <a:solidFill>
              <a:schemeClr val="hlink"/>
            </a:solidFill>
            <a:miter lim="800000"/>
            <a:headEnd/>
            <a:tailEnd/>
          </a:ln>
        </p:spPr>
        <p:txBody>
          <a:bodyPr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zh-CN" altLang="en-US" sz="2000" b="1">
                <a:latin typeface="楷体_GB2312" panose="02010609030101010101" pitchFamily="49" charset="-122"/>
                <a:ea typeface="楷体_GB2312" panose="02010609030101010101" pitchFamily="49" charset="-122"/>
              </a:rPr>
              <a:t>右儿子剪枝</a:t>
            </a:r>
            <a:r>
              <a:rPr lang="en-US" altLang="zh-CN" sz="2000" b="1">
                <a:latin typeface="楷体_GB2312" panose="02010609030101010101" pitchFamily="49" charset="-122"/>
                <a:ea typeface="楷体_GB2312" panose="02010609030101010101" pitchFamily="49" charset="-122"/>
              </a:rPr>
              <a:t> </a:t>
            </a: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24291"/>
                                        </p:tgtEl>
                                        <p:attrNameLst>
                                          <p:attrName>style.visibility</p:attrName>
                                        </p:attrNameLst>
                                      </p:cBhvr>
                                      <p:to>
                                        <p:strVal val="visible"/>
                                      </p:to>
                                    </p:set>
                                    <p:anim calcmode="lin" valueType="num">
                                      <p:cBhvr additive="base">
                                        <p:cTn id="7" dur="500" fill="hold"/>
                                        <p:tgtEl>
                                          <p:spTgt spid="524291"/>
                                        </p:tgtEl>
                                        <p:attrNameLst>
                                          <p:attrName>ppt_x</p:attrName>
                                        </p:attrNameLst>
                                      </p:cBhvr>
                                      <p:tavLst>
                                        <p:tav tm="0">
                                          <p:val>
                                            <p:strVal val="1+#ppt_w/2"/>
                                          </p:val>
                                        </p:tav>
                                        <p:tav tm="100000">
                                          <p:val>
                                            <p:strVal val="#ppt_x"/>
                                          </p:val>
                                        </p:tav>
                                      </p:tavLst>
                                    </p:anim>
                                    <p:anim calcmode="lin" valueType="num">
                                      <p:cBhvr additive="base">
                                        <p:cTn id="8" dur="500" fill="hold"/>
                                        <p:tgtEl>
                                          <p:spTgt spid="5242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4292"/>
                                        </p:tgtEl>
                                        <p:attrNameLst>
                                          <p:attrName>style.visibility</p:attrName>
                                        </p:attrNameLst>
                                      </p:cBhvr>
                                      <p:to>
                                        <p:strVal val="visible"/>
                                      </p:to>
                                    </p:set>
                                    <p:anim calcmode="lin" valueType="num">
                                      <p:cBhvr additive="base">
                                        <p:cTn id="13" dur="500" fill="hold"/>
                                        <p:tgtEl>
                                          <p:spTgt spid="524292"/>
                                        </p:tgtEl>
                                        <p:attrNameLst>
                                          <p:attrName>ppt_x</p:attrName>
                                        </p:attrNameLst>
                                      </p:cBhvr>
                                      <p:tavLst>
                                        <p:tav tm="0">
                                          <p:val>
                                            <p:strVal val="0-#ppt_w/2"/>
                                          </p:val>
                                        </p:tav>
                                        <p:tav tm="100000">
                                          <p:val>
                                            <p:strVal val="#ppt_x"/>
                                          </p:val>
                                        </p:tav>
                                      </p:tavLst>
                                    </p:anim>
                                    <p:anim calcmode="lin" valueType="num">
                                      <p:cBhvr additive="base">
                                        <p:cTn id="14" dur="500" fill="hold"/>
                                        <p:tgtEl>
                                          <p:spTgt spid="52429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4293"/>
                                        </p:tgtEl>
                                        <p:attrNameLst>
                                          <p:attrName>style.visibility</p:attrName>
                                        </p:attrNameLst>
                                      </p:cBhvr>
                                      <p:to>
                                        <p:strVal val="visible"/>
                                      </p:to>
                                    </p:set>
                                    <p:anim calcmode="lin" valueType="num">
                                      <p:cBhvr additive="base">
                                        <p:cTn id="19" dur="500" fill="hold"/>
                                        <p:tgtEl>
                                          <p:spTgt spid="524293"/>
                                        </p:tgtEl>
                                        <p:attrNameLst>
                                          <p:attrName>ppt_x</p:attrName>
                                        </p:attrNameLst>
                                      </p:cBhvr>
                                      <p:tavLst>
                                        <p:tav tm="0">
                                          <p:val>
                                            <p:strVal val="0-#ppt_w/2"/>
                                          </p:val>
                                        </p:tav>
                                        <p:tav tm="100000">
                                          <p:val>
                                            <p:strVal val="#ppt_x"/>
                                          </p:val>
                                        </p:tav>
                                      </p:tavLst>
                                    </p:anim>
                                    <p:anim calcmode="lin" valueType="num">
                                      <p:cBhvr additive="base">
                                        <p:cTn id="20" dur="500" fill="hold"/>
                                        <p:tgtEl>
                                          <p:spTgt spid="52429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24294"/>
                                        </p:tgtEl>
                                        <p:attrNameLst>
                                          <p:attrName>style.visibility</p:attrName>
                                        </p:attrNameLst>
                                      </p:cBhvr>
                                      <p:to>
                                        <p:strVal val="visible"/>
                                      </p:to>
                                    </p:set>
                                    <p:anim calcmode="lin" valueType="num">
                                      <p:cBhvr additive="base">
                                        <p:cTn id="25" dur="500" fill="hold"/>
                                        <p:tgtEl>
                                          <p:spTgt spid="524294"/>
                                        </p:tgtEl>
                                        <p:attrNameLst>
                                          <p:attrName>ppt_x</p:attrName>
                                        </p:attrNameLst>
                                      </p:cBhvr>
                                      <p:tavLst>
                                        <p:tav tm="0">
                                          <p:val>
                                            <p:strVal val="1+#ppt_w/2"/>
                                          </p:val>
                                        </p:tav>
                                        <p:tav tm="100000">
                                          <p:val>
                                            <p:strVal val="#ppt_x"/>
                                          </p:val>
                                        </p:tav>
                                      </p:tavLst>
                                    </p:anim>
                                    <p:anim calcmode="lin" valueType="num">
                                      <p:cBhvr additive="base">
                                        <p:cTn id="26" dur="500" fill="hold"/>
                                        <p:tgtEl>
                                          <p:spTgt spid="52429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24295"/>
                                        </p:tgtEl>
                                        <p:attrNameLst>
                                          <p:attrName>style.visibility</p:attrName>
                                        </p:attrNameLst>
                                      </p:cBhvr>
                                      <p:to>
                                        <p:strVal val="visible"/>
                                      </p:to>
                                    </p:set>
                                    <p:anim calcmode="lin" valueType="num">
                                      <p:cBhvr additive="base">
                                        <p:cTn id="31" dur="500" fill="hold"/>
                                        <p:tgtEl>
                                          <p:spTgt spid="524295"/>
                                        </p:tgtEl>
                                        <p:attrNameLst>
                                          <p:attrName>ppt_x</p:attrName>
                                        </p:attrNameLst>
                                      </p:cBhvr>
                                      <p:tavLst>
                                        <p:tav tm="0">
                                          <p:val>
                                            <p:strVal val="1+#ppt_w/2"/>
                                          </p:val>
                                        </p:tav>
                                        <p:tav tm="100000">
                                          <p:val>
                                            <p:strVal val="#ppt_x"/>
                                          </p:val>
                                        </p:tav>
                                      </p:tavLst>
                                    </p:anim>
                                    <p:anim calcmode="lin" valueType="num">
                                      <p:cBhvr additive="base">
                                        <p:cTn id="32" dur="500" fill="hold"/>
                                        <p:tgtEl>
                                          <p:spTgt spid="5242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1" grpId="0" autoUpdateAnimBg="0"/>
      <p:bldP spid="524292" grpId="0" autoUpdateAnimBg="0"/>
      <p:bldP spid="524293" grpId="0" animBg="1" autoUpdateAnimBg="0"/>
      <p:bldP spid="524294" grpId="0" autoUpdateAnimBg="0"/>
      <p:bldP spid="524295" grpId="0" animBg="1" autoUpdateAnimBg="0"/>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9D1D4559-19D6-4942-B99B-11B6382881BD}"/>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5CE22437-2072-4762-A1CD-C15DD07BB813}" type="slidenum">
              <a:rPr lang="zh-CN" altLang="en-US">
                <a:solidFill>
                  <a:schemeClr val="tx1"/>
                </a:solidFill>
                <a:latin typeface="Times New Roman" panose="02020603050405020304" pitchFamily="18" charset="0"/>
                <a:ea typeface="宋体" panose="02010600030101010101" pitchFamily="2" charset="-122"/>
              </a:rPr>
              <a:pPr eaLnBrk="1" hangingPunct="1"/>
              <a:t>228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73411" name="Rectangle 2">
            <a:extLst>
              <a:ext uri="{FF2B5EF4-FFF2-40B4-BE49-F238E27FC236}">
                <a16:creationId xmlns:a16="http://schemas.microsoft.com/office/drawing/2014/main" id="{87ADC109-E720-4158-B837-983EAD9CE41F}"/>
              </a:ext>
            </a:extLst>
          </p:cNvPr>
          <p:cNvSpPr>
            <a:spLocks noGrp="1" noChangeArrowheads="1"/>
          </p:cNvSpPr>
          <p:nvPr>
            <p:ph type="title"/>
          </p:nvPr>
        </p:nvSpPr>
        <p:spPr/>
        <p:txBody>
          <a:bodyPr/>
          <a:lstStyle/>
          <a:p>
            <a:pPr eaLnBrk="1" hangingPunct="1"/>
            <a:r>
              <a:rPr lang="zh-CN" altLang="en-US" sz="4800"/>
              <a:t>6.3 装载问题</a:t>
            </a:r>
          </a:p>
        </p:txBody>
      </p:sp>
      <p:sp>
        <p:nvSpPr>
          <p:cNvPr id="273412" name="Rectangle 3">
            <a:extLst>
              <a:ext uri="{FF2B5EF4-FFF2-40B4-BE49-F238E27FC236}">
                <a16:creationId xmlns:a16="http://schemas.microsoft.com/office/drawing/2014/main" id="{92DD8F18-4D9B-4C54-BEBB-7D91C5D61855}"/>
              </a:ext>
            </a:extLst>
          </p:cNvPr>
          <p:cNvSpPr>
            <a:spLocks noGrp="1" noChangeArrowheads="1"/>
          </p:cNvSpPr>
          <p:nvPr>
            <p:ph type="body" idx="1"/>
          </p:nvPr>
        </p:nvSpPr>
        <p:spPr/>
        <p:txBody>
          <a:bodyPr/>
          <a:lstStyle/>
          <a:p>
            <a:pPr eaLnBrk="1" hangingPunct="1">
              <a:buFontTx/>
              <a:buNone/>
            </a:pPr>
            <a:r>
              <a:rPr lang="zh-CN" altLang="en-US">
                <a:solidFill>
                  <a:schemeClr val="accent2"/>
                </a:solidFill>
                <a:ea typeface="黑体" panose="02010609060101010101" pitchFamily="49" charset="-122"/>
              </a:rPr>
              <a:t>4. </a:t>
            </a:r>
            <a:r>
              <a:rPr kumimoji="0" lang="zh-CN" altLang="en-US">
                <a:solidFill>
                  <a:schemeClr val="accent2"/>
                </a:solidFill>
                <a:ea typeface="黑体" panose="02010609060101010101" pitchFamily="49" charset="-122"/>
              </a:rPr>
              <a:t>构造最优解</a:t>
            </a:r>
          </a:p>
          <a:p>
            <a:pPr eaLnBrk="1" hangingPunct="1">
              <a:spcBef>
                <a:spcPct val="50000"/>
              </a:spcBef>
              <a:buFontTx/>
              <a:buNone/>
            </a:pPr>
            <a:r>
              <a:rPr kumimoji="0" lang="zh-CN" altLang="en-US" sz="2000">
                <a:solidFill>
                  <a:schemeClr val="accent2"/>
                </a:solidFill>
                <a:latin typeface="楷体_GB2312" panose="02010609030101010101" pitchFamily="49" charset="-122"/>
                <a:ea typeface="楷体_GB2312" panose="02010609030101010101" pitchFamily="49" charset="-122"/>
              </a:rPr>
              <a:t>      </a:t>
            </a:r>
            <a:r>
              <a:rPr kumimoji="0" lang="zh-CN" altLang="en-US" sz="2000">
                <a:latin typeface="楷体_GB2312" panose="02010609030101010101" pitchFamily="49" charset="-122"/>
                <a:ea typeface="楷体_GB2312" panose="02010609030101010101" pitchFamily="49" charset="-122"/>
              </a:rPr>
              <a:t>为了在算法结束后能方便地构造出与最优值相应的最优解，算法必须存储相应子集树中从活结点到根结点的路径。为此目的，可在每个结点处设置指向其父结点的指针，并设置左、右儿子标志。</a:t>
            </a:r>
            <a:r>
              <a:rPr kumimoji="0" lang="zh-CN" altLang="en-US" sz="1800">
                <a:solidFill>
                  <a:schemeClr val="accent2"/>
                </a:solidFill>
                <a:latin typeface="Arial" panose="020B0604020202020204" pitchFamily="34" charset="0"/>
                <a:ea typeface="华文行楷" panose="02010800040101010101" pitchFamily="2" charset="-122"/>
              </a:rPr>
              <a:t> </a:t>
            </a:r>
          </a:p>
          <a:p>
            <a:pPr algn="just" eaLnBrk="1" hangingPunct="1">
              <a:spcBef>
                <a:spcPct val="50000"/>
              </a:spcBef>
              <a:buFontTx/>
              <a:buNone/>
            </a:pPr>
            <a:r>
              <a:rPr kumimoji="0" lang="en-US" altLang="zh-CN" sz="1800">
                <a:solidFill>
                  <a:srgbClr val="0000FF"/>
                </a:solidFill>
              </a:rPr>
              <a:t> private static class </a:t>
            </a:r>
            <a:r>
              <a:rPr kumimoji="0" lang="en-US" altLang="zh-CN" sz="1800" b="1">
                <a:solidFill>
                  <a:srgbClr val="0000FF"/>
                </a:solidFill>
              </a:rPr>
              <a:t>QNode</a:t>
            </a:r>
            <a:endParaRPr kumimoji="0" lang="en-US" altLang="zh-CN" sz="1800">
              <a:solidFill>
                <a:srgbClr val="0000FF"/>
              </a:solidFill>
            </a:endParaRPr>
          </a:p>
          <a:p>
            <a:pPr algn="just" eaLnBrk="1" hangingPunct="1">
              <a:spcBef>
                <a:spcPct val="50000"/>
              </a:spcBef>
              <a:buFontTx/>
              <a:buNone/>
            </a:pPr>
            <a:r>
              <a:rPr kumimoji="0" lang="en-US" altLang="zh-CN" sz="1800">
                <a:solidFill>
                  <a:srgbClr val="0000FF"/>
                </a:solidFill>
              </a:rPr>
              <a:t> {    </a:t>
            </a:r>
            <a:r>
              <a:rPr kumimoji="0" lang="en-US" altLang="zh-CN" sz="1800">
                <a:solidFill>
                  <a:srgbClr val="0000FF"/>
                </a:solidFill>
                <a:cs typeface="Times New Roman" panose="02020603050405020304" pitchFamily="18" charset="0"/>
              </a:rPr>
              <a:t>QNode parent;          </a:t>
            </a:r>
            <a:r>
              <a:rPr kumimoji="0" lang="en-US" altLang="zh-CN" sz="1800">
                <a:cs typeface="Times New Roman" panose="02020603050405020304" pitchFamily="18" charset="0"/>
              </a:rPr>
              <a:t>// </a:t>
            </a:r>
            <a:r>
              <a:rPr kumimoji="0" lang="zh-CN" altLang="en-US" sz="1800">
                <a:latin typeface="宋体" panose="02010600030101010101" pitchFamily="2" charset="-122"/>
              </a:rPr>
              <a:t>父结点</a:t>
            </a:r>
            <a:endParaRPr kumimoji="0" lang="zh-CN" altLang="en-US" sz="1800">
              <a:cs typeface="Times New Roman" panose="02020603050405020304" pitchFamily="18" charset="0"/>
            </a:endParaRPr>
          </a:p>
          <a:p>
            <a:pPr algn="just" eaLnBrk="1" hangingPunct="1">
              <a:spcBef>
                <a:spcPct val="50000"/>
              </a:spcBef>
              <a:buFontTx/>
              <a:buNone/>
            </a:pPr>
            <a:r>
              <a:rPr kumimoji="0" lang="en-US" altLang="zh-CN" sz="1800">
                <a:solidFill>
                  <a:srgbClr val="0000FF"/>
                </a:solidFill>
                <a:cs typeface="Times New Roman" panose="02020603050405020304" pitchFamily="18" charset="0"/>
              </a:rPr>
              <a:t>       boolean leftChild;    </a:t>
            </a:r>
            <a:r>
              <a:rPr kumimoji="0" lang="en-US" altLang="zh-CN" sz="1800">
                <a:cs typeface="Times New Roman" panose="02020603050405020304" pitchFamily="18" charset="0"/>
              </a:rPr>
              <a:t>// </a:t>
            </a:r>
            <a:r>
              <a:rPr kumimoji="0" lang="zh-CN" altLang="en-US" sz="1800">
                <a:latin typeface="宋体" panose="02010600030101010101" pitchFamily="2" charset="-122"/>
              </a:rPr>
              <a:t>左儿子标志</a:t>
            </a:r>
            <a:endParaRPr kumimoji="0" lang="zh-CN" altLang="en-US" sz="1800">
              <a:cs typeface="Times New Roman" panose="02020603050405020304" pitchFamily="18" charset="0"/>
            </a:endParaRPr>
          </a:p>
          <a:p>
            <a:pPr algn="just" eaLnBrk="1" hangingPunct="1">
              <a:spcBef>
                <a:spcPct val="50000"/>
              </a:spcBef>
              <a:buFontTx/>
              <a:buNone/>
            </a:pPr>
            <a:r>
              <a:rPr kumimoji="0" lang="en-US" altLang="zh-CN" sz="1800">
                <a:solidFill>
                  <a:srgbClr val="0000FF"/>
                </a:solidFill>
                <a:cs typeface="Times New Roman" panose="02020603050405020304" pitchFamily="18" charset="0"/>
              </a:rPr>
              <a:t>       int weight;               </a:t>
            </a:r>
            <a:r>
              <a:rPr kumimoji="0" lang="en-US" altLang="zh-CN" sz="1800">
                <a:cs typeface="Times New Roman" panose="02020603050405020304" pitchFamily="18" charset="0"/>
              </a:rPr>
              <a:t>// </a:t>
            </a:r>
            <a:r>
              <a:rPr kumimoji="0" lang="zh-CN" altLang="en-US" sz="1800">
                <a:latin typeface="宋体" panose="02010600030101010101" pitchFamily="2" charset="-122"/>
              </a:rPr>
              <a:t>结点所相应的载重量</a:t>
            </a:r>
          </a:p>
          <a:p>
            <a:pPr eaLnBrk="1" hangingPunct="1"/>
            <a:endParaRPr kumimoji="0" lang="zh-CN" altLang="en-US" b="1">
              <a:solidFill>
                <a:schemeClr val="accent2"/>
              </a:solidFill>
              <a:ea typeface="黑体" panose="02010609060101010101" pitchFamily="49" charset="-122"/>
            </a:endParaRPr>
          </a:p>
        </p:txBody>
      </p:sp>
    </p:spTree>
  </p:cSld>
  <p:clrMapOvr>
    <a:masterClrMapping/>
  </p:clrMapOvr>
  <p:transition>
    <p:random/>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501021AC-0116-4EA5-8F90-36D526A0DA71}"/>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B6A8B292-42D4-4CF3-A757-6622E30196DE}" type="slidenum">
              <a:rPr lang="zh-CN" altLang="en-US">
                <a:solidFill>
                  <a:schemeClr val="tx1"/>
                </a:solidFill>
                <a:latin typeface="Times New Roman" panose="02020603050405020304" pitchFamily="18" charset="0"/>
                <a:ea typeface="宋体" panose="02010600030101010101" pitchFamily="2" charset="-122"/>
              </a:rPr>
              <a:pPr eaLnBrk="1" hangingPunct="1"/>
              <a:t>229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74435" name="Rectangle 2">
            <a:extLst>
              <a:ext uri="{FF2B5EF4-FFF2-40B4-BE49-F238E27FC236}">
                <a16:creationId xmlns:a16="http://schemas.microsoft.com/office/drawing/2014/main" id="{C3EE2439-46BC-43AE-9D1A-26233D8C576B}"/>
              </a:ext>
            </a:extLst>
          </p:cNvPr>
          <p:cNvSpPr>
            <a:spLocks noGrp="1" noChangeArrowheads="1"/>
          </p:cNvSpPr>
          <p:nvPr>
            <p:ph type="title"/>
          </p:nvPr>
        </p:nvSpPr>
        <p:spPr/>
        <p:txBody>
          <a:bodyPr/>
          <a:lstStyle/>
          <a:p>
            <a:pPr eaLnBrk="1" hangingPunct="1"/>
            <a:r>
              <a:rPr lang="zh-CN" altLang="en-US" sz="4800"/>
              <a:t>6.3 装载问题</a:t>
            </a:r>
          </a:p>
        </p:txBody>
      </p:sp>
      <p:sp>
        <p:nvSpPr>
          <p:cNvPr id="274436" name="Rectangle 3">
            <a:extLst>
              <a:ext uri="{FF2B5EF4-FFF2-40B4-BE49-F238E27FC236}">
                <a16:creationId xmlns:a16="http://schemas.microsoft.com/office/drawing/2014/main" id="{6FEA287E-A751-4A87-AF2E-1CC2D1D347E1}"/>
              </a:ext>
            </a:extLst>
          </p:cNvPr>
          <p:cNvSpPr>
            <a:spLocks noGrp="1" noChangeArrowheads="1"/>
          </p:cNvSpPr>
          <p:nvPr>
            <p:ph type="body" idx="1"/>
          </p:nvPr>
        </p:nvSpPr>
        <p:spPr/>
        <p:txBody>
          <a:bodyPr/>
          <a:lstStyle/>
          <a:p>
            <a:pPr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找到最优值后，可以根据</a:t>
            </a:r>
            <a:r>
              <a:rPr kumimoji="0" lang="en-US" altLang="zh-CN" sz="2000">
                <a:latin typeface="楷体_GB2312" panose="02010609030101010101" pitchFamily="49" charset="-122"/>
                <a:ea typeface="楷体_GB2312" panose="02010609030101010101" pitchFamily="49" charset="-122"/>
              </a:rPr>
              <a:t>parent</a:t>
            </a:r>
            <a:r>
              <a:rPr kumimoji="0" lang="zh-CN" altLang="en-US" sz="2000">
                <a:latin typeface="楷体_GB2312" panose="02010609030101010101" pitchFamily="49" charset="-122"/>
                <a:ea typeface="楷体_GB2312" panose="02010609030101010101" pitchFamily="49" charset="-122"/>
              </a:rPr>
              <a:t>回溯到根节点，找到最优解。</a:t>
            </a:r>
          </a:p>
          <a:p>
            <a:pPr algn="just" eaLnBrk="1" hangingPunct="1">
              <a:spcBef>
                <a:spcPct val="50000"/>
              </a:spcBef>
              <a:buFontTx/>
              <a:buNone/>
            </a:pPr>
            <a:r>
              <a:rPr kumimoji="0" lang="zh-CN" altLang="en-US" sz="1800">
                <a:cs typeface="Times New Roman" panose="02020603050405020304" pitchFamily="18" charset="0"/>
              </a:rPr>
              <a:t>// </a:t>
            </a:r>
            <a:r>
              <a:rPr kumimoji="0" lang="zh-CN" altLang="en-US" sz="1800">
                <a:latin typeface="宋体" panose="02010600030101010101" pitchFamily="2" charset="-122"/>
              </a:rPr>
              <a:t>构造当前最优解</a:t>
            </a:r>
            <a:endParaRPr kumimoji="0" lang="zh-CN" altLang="en-US" sz="1800">
              <a:cs typeface="Times New Roman" panose="02020603050405020304" pitchFamily="18" charset="0"/>
            </a:endParaRPr>
          </a:p>
          <a:p>
            <a:pPr algn="just" eaLnBrk="1" hangingPunct="1">
              <a:spcBef>
                <a:spcPct val="50000"/>
              </a:spcBef>
              <a:buFontTx/>
              <a:buNone/>
            </a:pPr>
            <a:r>
              <a:rPr kumimoji="0" lang="zh-CN" altLang="en-US" sz="1800">
                <a:solidFill>
                  <a:srgbClr val="0000FF"/>
                </a:solidFill>
                <a:cs typeface="Times New Roman" panose="02020603050405020304" pitchFamily="18" charset="0"/>
              </a:rPr>
              <a:t>      </a:t>
            </a:r>
            <a:r>
              <a:rPr kumimoji="0" lang="en-US" altLang="zh-CN" sz="1800">
                <a:solidFill>
                  <a:srgbClr val="0000FF"/>
                </a:solidFill>
                <a:cs typeface="Times New Roman" panose="02020603050405020304" pitchFamily="18" charset="0"/>
              </a:rPr>
              <a:t>for (int j = n; j &gt; 0; j--)</a:t>
            </a:r>
            <a:endParaRPr kumimoji="0" lang="en-US" altLang="zh-CN" sz="1800">
              <a:solidFill>
                <a:schemeClr val="accent2"/>
              </a:solidFill>
              <a:cs typeface="Times New Roman" panose="02020603050405020304" pitchFamily="18" charset="0"/>
            </a:endParaRPr>
          </a:p>
          <a:p>
            <a:pPr algn="just" eaLnBrk="1" hangingPunct="1">
              <a:spcBef>
                <a:spcPct val="50000"/>
              </a:spcBef>
              <a:buFontTx/>
              <a:buNone/>
            </a:pPr>
            <a:r>
              <a:rPr kumimoji="0" lang="en-US" altLang="zh-CN" sz="1800">
                <a:solidFill>
                  <a:srgbClr val="0000FF"/>
                </a:solidFill>
                <a:cs typeface="Times New Roman" panose="02020603050405020304" pitchFamily="18" charset="0"/>
              </a:rPr>
              <a:t>      {</a:t>
            </a:r>
            <a:endParaRPr kumimoji="0" lang="en-US" altLang="zh-CN" sz="1800">
              <a:solidFill>
                <a:schemeClr val="accent2"/>
              </a:solidFill>
              <a:cs typeface="Times New Roman" panose="02020603050405020304" pitchFamily="18" charset="0"/>
            </a:endParaRPr>
          </a:p>
          <a:p>
            <a:pPr algn="just" eaLnBrk="1" hangingPunct="1">
              <a:spcBef>
                <a:spcPct val="50000"/>
              </a:spcBef>
              <a:buFontTx/>
              <a:buNone/>
            </a:pPr>
            <a:r>
              <a:rPr kumimoji="0" lang="en-US" altLang="zh-CN" sz="1800">
                <a:solidFill>
                  <a:srgbClr val="0000FF"/>
                </a:solidFill>
                <a:cs typeface="Times New Roman" panose="02020603050405020304" pitchFamily="18" charset="0"/>
              </a:rPr>
              <a:t>         bestx[j] = (e.leftChild) ? 1 : 0;</a:t>
            </a:r>
            <a:endParaRPr kumimoji="0" lang="en-US" altLang="zh-CN" sz="1800">
              <a:solidFill>
                <a:schemeClr val="accent2"/>
              </a:solidFill>
              <a:cs typeface="Times New Roman" panose="02020603050405020304" pitchFamily="18" charset="0"/>
            </a:endParaRPr>
          </a:p>
          <a:p>
            <a:pPr algn="just" eaLnBrk="1" hangingPunct="1">
              <a:spcBef>
                <a:spcPct val="50000"/>
              </a:spcBef>
              <a:buFontTx/>
              <a:buNone/>
            </a:pPr>
            <a:r>
              <a:rPr kumimoji="0" lang="en-US" altLang="zh-CN" sz="1800">
                <a:solidFill>
                  <a:srgbClr val="0000FF"/>
                </a:solidFill>
                <a:cs typeface="Times New Roman" panose="02020603050405020304" pitchFamily="18" charset="0"/>
              </a:rPr>
              <a:t>         e = e.parent;</a:t>
            </a:r>
            <a:endParaRPr kumimoji="0" lang="en-US" altLang="zh-CN" sz="1800">
              <a:solidFill>
                <a:schemeClr val="accent2"/>
              </a:solidFill>
              <a:cs typeface="Times New Roman" panose="02020603050405020304" pitchFamily="18" charset="0"/>
            </a:endParaRPr>
          </a:p>
          <a:p>
            <a:pPr algn="just" eaLnBrk="1" hangingPunct="1">
              <a:spcBef>
                <a:spcPct val="50000"/>
              </a:spcBef>
              <a:buFontTx/>
              <a:buNone/>
            </a:pPr>
            <a:r>
              <a:rPr kumimoji="0" lang="en-US" altLang="zh-CN" sz="1800">
                <a:solidFill>
                  <a:srgbClr val="0000FF"/>
                </a:solidFill>
                <a:cs typeface="Times New Roman" panose="02020603050405020304" pitchFamily="18" charset="0"/>
              </a:rPr>
              <a:t>      }</a:t>
            </a:r>
            <a:endParaRPr kumimoji="0" lang="zh-CN" altLang="en-US" sz="1800">
              <a:solidFill>
                <a:schemeClr val="accent2"/>
              </a:solidFill>
              <a:latin typeface="Arial" panose="020B0604020202020204" pitchFamily="34" charset="0"/>
              <a:ea typeface="华文行楷" panose="02010800040101010101" pitchFamily="2" charset="-122"/>
            </a:endParaRPr>
          </a:p>
          <a:p>
            <a:pPr eaLnBrk="1" hangingPunct="1"/>
            <a:endParaRPr lang="zh-CN" altLang="en-US"/>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a:extLst>
              <a:ext uri="{FF2B5EF4-FFF2-40B4-BE49-F238E27FC236}">
                <a16:creationId xmlns:a16="http://schemas.microsoft.com/office/drawing/2014/main" id="{B913C974-1741-4A76-9984-D56647BEFA39}"/>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055839AE-E8E6-4DA1-9161-8EAC4AEBC806}" type="slidenum">
              <a:rPr lang="zh-CN" altLang="en-US">
                <a:solidFill>
                  <a:schemeClr val="tx1"/>
                </a:solidFill>
                <a:latin typeface="Times New Roman" panose="02020603050405020304" pitchFamily="18" charset="0"/>
                <a:ea typeface="宋体" panose="02010600030101010101" pitchFamily="2" charset="-122"/>
              </a:rPr>
              <a:pPr eaLnBrk="1" hangingPunct="1"/>
              <a:t>23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12322" name="Rectangle 2">
            <a:extLst>
              <a:ext uri="{FF2B5EF4-FFF2-40B4-BE49-F238E27FC236}">
                <a16:creationId xmlns:a16="http://schemas.microsoft.com/office/drawing/2014/main" id="{2365F4AD-3300-471E-89F3-ACD4D5ECCE9F}"/>
              </a:ext>
            </a:extLst>
          </p:cNvPr>
          <p:cNvSpPr>
            <a:spLocks noGrp="1" noChangeArrowheads="1"/>
          </p:cNvSpPr>
          <p:nvPr>
            <p:ph type="ctrTitle"/>
          </p:nvPr>
        </p:nvSpPr>
        <p:spPr>
          <a:xfrm>
            <a:off x="684213" y="2349500"/>
            <a:ext cx="8064500" cy="1081088"/>
          </a:xfrm>
        </p:spPr>
        <p:txBody>
          <a:bodyPr/>
          <a:lstStyle/>
          <a:p>
            <a:pPr eaLnBrk="1" hangingPunct="1">
              <a:defRPr/>
            </a:pPr>
            <a:r>
              <a:rPr lang="zh-CN" altLang="en-US" sz="5400">
                <a:solidFill>
                  <a:srgbClr val="800000"/>
                </a:solidFill>
                <a:effectLst>
                  <a:outerShdw blurRad="38100" dist="38100" dir="2700000" algn="tl">
                    <a:srgbClr val="C0C0C0"/>
                  </a:outerShdw>
                </a:effectLst>
                <a:latin typeface="黑体" pitchFamily="2" charset="-122"/>
                <a:ea typeface="黑体" pitchFamily="2" charset="-122"/>
              </a:rPr>
              <a:t>第</a:t>
            </a:r>
            <a:r>
              <a:rPr lang="en-US" altLang="zh-CN" sz="5400">
                <a:solidFill>
                  <a:srgbClr val="800000"/>
                </a:solidFill>
                <a:effectLst>
                  <a:outerShdw blurRad="38100" dist="38100" dir="2700000" algn="tl">
                    <a:srgbClr val="C0C0C0"/>
                  </a:outerShdw>
                </a:effectLst>
                <a:latin typeface="黑体" pitchFamily="2" charset="-122"/>
                <a:ea typeface="黑体" pitchFamily="2" charset="-122"/>
              </a:rPr>
              <a:t>2</a:t>
            </a:r>
            <a:r>
              <a:rPr lang="zh-CN" altLang="en-US" sz="5400">
                <a:solidFill>
                  <a:srgbClr val="800000"/>
                </a:solidFill>
                <a:effectLst>
                  <a:outerShdw blurRad="38100" dist="38100" dir="2700000" algn="tl">
                    <a:srgbClr val="C0C0C0"/>
                  </a:outerShdw>
                </a:effectLst>
                <a:latin typeface="黑体" pitchFamily="2" charset="-122"/>
                <a:ea typeface="黑体" pitchFamily="2" charset="-122"/>
              </a:rPr>
              <a:t>章  递归与分治策略</a:t>
            </a:r>
          </a:p>
        </p:txBody>
      </p:sp>
    </p:spTree>
  </p:cSld>
  <p:clrMapOvr>
    <a:masterClrMapping/>
  </p:clrMapOvr>
  <p:transition>
    <p:random/>
  </p:transition>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117760E9-530D-4CEF-8A13-E719AF468A3D}"/>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F4240AAA-1257-42AD-86A0-D218639CF7E8}" type="slidenum">
              <a:rPr lang="zh-CN" altLang="en-US">
                <a:solidFill>
                  <a:schemeClr val="tx1"/>
                </a:solidFill>
                <a:latin typeface="Times New Roman" panose="02020603050405020304" pitchFamily="18" charset="0"/>
                <a:ea typeface="宋体" panose="02010600030101010101" pitchFamily="2" charset="-122"/>
              </a:rPr>
              <a:pPr eaLnBrk="1" hangingPunct="1"/>
              <a:t>230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75459" name="Rectangle 2">
            <a:extLst>
              <a:ext uri="{FF2B5EF4-FFF2-40B4-BE49-F238E27FC236}">
                <a16:creationId xmlns:a16="http://schemas.microsoft.com/office/drawing/2014/main" id="{6E2A5B96-0352-4B05-86F1-733D7C69E588}"/>
              </a:ext>
            </a:extLst>
          </p:cNvPr>
          <p:cNvSpPr>
            <a:spLocks noGrp="1" noChangeArrowheads="1"/>
          </p:cNvSpPr>
          <p:nvPr>
            <p:ph type="title"/>
          </p:nvPr>
        </p:nvSpPr>
        <p:spPr/>
        <p:txBody>
          <a:bodyPr/>
          <a:lstStyle/>
          <a:p>
            <a:pPr eaLnBrk="1" hangingPunct="1"/>
            <a:r>
              <a:rPr lang="zh-CN" altLang="en-US" sz="4800"/>
              <a:t>6.3 装载问题</a:t>
            </a:r>
          </a:p>
        </p:txBody>
      </p:sp>
      <p:sp>
        <p:nvSpPr>
          <p:cNvPr id="275460" name="Rectangle 3">
            <a:extLst>
              <a:ext uri="{FF2B5EF4-FFF2-40B4-BE49-F238E27FC236}">
                <a16:creationId xmlns:a16="http://schemas.microsoft.com/office/drawing/2014/main" id="{4F1DFD7A-D49E-4492-9D5F-BF78F6BEB4A9}"/>
              </a:ext>
            </a:extLst>
          </p:cNvPr>
          <p:cNvSpPr>
            <a:spLocks noGrp="1" noChangeArrowheads="1"/>
          </p:cNvSpPr>
          <p:nvPr>
            <p:ph type="body" idx="1"/>
          </p:nvPr>
        </p:nvSpPr>
        <p:spPr/>
        <p:txBody>
          <a:bodyPr/>
          <a:lstStyle/>
          <a:p>
            <a:pPr eaLnBrk="1" hangingPunct="1">
              <a:spcBef>
                <a:spcPct val="50000"/>
              </a:spcBef>
              <a:buFontTx/>
              <a:buNone/>
            </a:pPr>
            <a:r>
              <a:rPr lang="zh-CN" altLang="en-US">
                <a:solidFill>
                  <a:schemeClr val="accent2"/>
                </a:solidFill>
                <a:ea typeface="黑体" panose="02010609060101010101" pitchFamily="49" charset="-122"/>
              </a:rPr>
              <a:t>5. </a:t>
            </a:r>
            <a:r>
              <a:rPr kumimoji="0" lang="zh-CN" altLang="en-US">
                <a:solidFill>
                  <a:schemeClr val="accent2"/>
                </a:solidFill>
                <a:ea typeface="黑体" panose="02010609060101010101" pitchFamily="49" charset="-122"/>
              </a:rPr>
              <a:t>优先队列式分支限界法</a:t>
            </a:r>
            <a:endParaRPr kumimoji="0" lang="zh-CN" altLang="en-US" sz="1800">
              <a:solidFill>
                <a:schemeClr val="accent2"/>
              </a:solidFill>
              <a:latin typeface="Arial" panose="020B0604020202020204" pitchFamily="34" charset="0"/>
              <a:ea typeface="华文行楷" panose="02010800040101010101" pitchFamily="2" charset="-122"/>
            </a:endParaRPr>
          </a:p>
          <a:p>
            <a:pPr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解装载问题的优先队列式分支限界法用最大优先队列存储活结点表。活结点</a:t>
            </a:r>
            <a:r>
              <a:rPr kumimoji="0" lang="en-US" altLang="zh-CN" sz="2000">
                <a:latin typeface="楷体_GB2312" panose="02010609030101010101" pitchFamily="49" charset="-122"/>
                <a:ea typeface="楷体_GB2312" panose="02010609030101010101" pitchFamily="49" charset="-122"/>
              </a:rPr>
              <a:t>x</a:t>
            </a:r>
            <a:r>
              <a:rPr kumimoji="0" lang="zh-CN" altLang="en-US" sz="2000">
                <a:latin typeface="楷体_GB2312" panose="02010609030101010101" pitchFamily="49" charset="-122"/>
                <a:ea typeface="楷体_GB2312" panose="02010609030101010101" pitchFamily="49" charset="-122"/>
              </a:rPr>
              <a:t>在优先队列中的优先级定义为从根结点到结点</a:t>
            </a:r>
            <a:r>
              <a:rPr kumimoji="0" lang="en-US" altLang="zh-CN" sz="2000">
                <a:latin typeface="楷体_GB2312" panose="02010609030101010101" pitchFamily="49" charset="-122"/>
                <a:ea typeface="楷体_GB2312" panose="02010609030101010101" pitchFamily="49" charset="-122"/>
              </a:rPr>
              <a:t>x</a:t>
            </a:r>
            <a:r>
              <a:rPr kumimoji="0" lang="zh-CN" altLang="en-US" sz="2000">
                <a:latin typeface="楷体_GB2312" panose="02010609030101010101" pitchFamily="49" charset="-122"/>
                <a:ea typeface="楷体_GB2312" panose="02010609030101010101" pitchFamily="49" charset="-122"/>
              </a:rPr>
              <a:t>的路径所相应的载重量再加上剩余集装箱的重量之和。</a:t>
            </a:r>
          </a:p>
          <a:p>
            <a:pPr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优先队列中优先级最大的活结点成为下一个扩展结点。以结点</a:t>
            </a:r>
            <a:r>
              <a:rPr kumimoji="0" lang="en-US" altLang="zh-CN" sz="2000">
                <a:latin typeface="楷体_GB2312" panose="02010609030101010101" pitchFamily="49" charset="-122"/>
                <a:ea typeface="楷体_GB2312" panose="02010609030101010101" pitchFamily="49" charset="-122"/>
              </a:rPr>
              <a:t>x</a:t>
            </a:r>
            <a:r>
              <a:rPr kumimoji="0" lang="zh-CN" altLang="en-US" sz="2000">
                <a:latin typeface="楷体_GB2312" panose="02010609030101010101" pitchFamily="49" charset="-122"/>
                <a:ea typeface="楷体_GB2312" panose="02010609030101010101" pitchFamily="49" charset="-122"/>
              </a:rPr>
              <a:t>为根的子树中所有结点相应的路径的载重量不超过它的优先级。子集树中叶结点所相应的载重量与其优先级相同。</a:t>
            </a:r>
          </a:p>
          <a:p>
            <a:pPr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在优先队列式分支限界法中，一旦有一个叶结点成为当前扩展结点，则可以断言该叶结点所相应的解即为最优解。此时可终止算法。 </a:t>
            </a:r>
          </a:p>
          <a:p>
            <a:pPr eaLnBrk="1" hangingPunct="1"/>
            <a:endParaRPr lang="zh-CN" altLang="en-US"/>
          </a:p>
        </p:txBody>
      </p:sp>
    </p:spTree>
  </p:cSld>
  <p:clrMapOvr>
    <a:masterClrMapping/>
  </p:clrMapOvr>
  <p:transition>
    <p:random/>
  </p:transition>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F8A25B2D-9756-4E2A-A675-2B0E9FB35615}"/>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80059934-EF7B-4C4D-B94E-EE904366FD39}" type="slidenum">
              <a:rPr lang="zh-CN" altLang="en-US">
                <a:solidFill>
                  <a:schemeClr val="tx1"/>
                </a:solidFill>
                <a:latin typeface="Times New Roman" panose="02020603050405020304" pitchFamily="18" charset="0"/>
                <a:ea typeface="宋体" panose="02010600030101010101" pitchFamily="2" charset="-122"/>
              </a:rPr>
              <a:pPr eaLnBrk="1" hangingPunct="1"/>
              <a:t>231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76483" name="Rectangle 2">
            <a:extLst>
              <a:ext uri="{FF2B5EF4-FFF2-40B4-BE49-F238E27FC236}">
                <a16:creationId xmlns:a16="http://schemas.microsoft.com/office/drawing/2014/main" id="{0B5F14C3-2CF7-4651-B80F-7D1FAE88D775}"/>
              </a:ext>
            </a:extLst>
          </p:cNvPr>
          <p:cNvSpPr>
            <a:spLocks noGrp="1" noChangeArrowheads="1"/>
          </p:cNvSpPr>
          <p:nvPr>
            <p:ph type="title"/>
          </p:nvPr>
        </p:nvSpPr>
        <p:spPr/>
        <p:txBody>
          <a:bodyPr/>
          <a:lstStyle/>
          <a:p>
            <a:pPr eaLnBrk="1" hangingPunct="1"/>
            <a:r>
              <a:rPr lang="zh-CN" altLang="en-US" sz="4800"/>
              <a:t>6.4 布线问题</a:t>
            </a:r>
          </a:p>
        </p:txBody>
      </p:sp>
      <p:sp>
        <p:nvSpPr>
          <p:cNvPr id="276484" name="Rectangle 3">
            <a:extLst>
              <a:ext uri="{FF2B5EF4-FFF2-40B4-BE49-F238E27FC236}">
                <a16:creationId xmlns:a16="http://schemas.microsoft.com/office/drawing/2014/main" id="{0D061B03-66F8-4295-8C73-5A4F08F11048}"/>
              </a:ext>
            </a:extLst>
          </p:cNvPr>
          <p:cNvSpPr>
            <a:spLocks noGrp="1" noChangeArrowheads="1"/>
          </p:cNvSpPr>
          <p:nvPr>
            <p:ph type="body" idx="1"/>
          </p:nvPr>
        </p:nvSpPr>
        <p:spPr/>
        <p:txBody>
          <a:bodyPr/>
          <a:lstStyle/>
          <a:p>
            <a:pPr marL="609600" indent="-609600" eaLnBrk="1" hangingPunct="1">
              <a:spcBef>
                <a:spcPct val="50000"/>
              </a:spcBef>
              <a:buFontTx/>
              <a:buNone/>
            </a:pPr>
            <a:r>
              <a:rPr lang="zh-CN" altLang="en-US">
                <a:solidFill>
                  <a:schemeClr val="accent2"/>
                </a:solidFill>
                <a:ea typeface="黑体" panose="02010609060101010101" pitchFamily="49" charset="-122"/>
              </a:rPr>
              <a:t>算法的思想</a:t>
            </a:r>
          </a:p>
          <a:p>
            <a:pPr marL="609600" indent="-609600" algn="just"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解此问题的队列式分支限界法从起始位置</a:t>
            </a:r>
            <a:r>
              <a:rPr kumimoji="0" lang="en-US" altLang="zh-CN" sz="2000">
                <a:latin typeface="楷体_GB2312" panose="02010609030101010101" pitchFamily="49" charset="-122"/>
                <a:ea typeface="楷体_GB2312" panose="02010609030101010101" pitchFamily="49" charset="-122"/>
              </a:rPr>
              <a:t>a</a:t>
            </a:r>
            <a:r>
              <a:rPr kumimoji="0" lang="zh-CN" altLang="en-US" sz="2000">
                <a:latin typeface="楷体_GB2312" panose="02010609030101010101" pitchFamily="49" charset="-122"/>
                <a:ea typeface="楷体_GB2312" panose="02010609030101010101" pitchFamily="49" charset="-122"/>
              </a:rPr>
              <a:t>开始将它作为第一个扩展结点。与该扩展结点相邻并且可达的方格成为可行结点被加入到活结点队列中，并且将这些方格标记为1，即从起始方格</a:t>
            </a:r>
            <a:r>
              <a:rPr kumimoji="0" lang="en-US" altLang="zh-CN" sz="2000">
                <a:latin typeface="楷体_GB2312" panose="02010609030101010101" pitchFamily="49" charset="-122"/>
                <a:ea typeface="楷体_GB2312" panose="02010609030101010101" pitchFamily="49" charset="-122"/>
              </a:rPr>
              <a:t>a</a:t>
            </a:r>
            <a:r>
              <a:rPr kumimoji="0" lang="zh-CN" altLang="en-US" sz="2000">
                <a:latin typeface="楷体_GB2312" panose="02010609030101010101" pitchFamily="49" charset="-122"/>
                <a:ea typeface="楷体_GB2312" panose="02010609030101010101" pitchFamily="49" charset="-122"/>
              </a:rPr>
              <a:t>到这些方格的距离为1。</a:t>
            </a:r>
          </a:p>
          <a:p>
            <a:pPr marL="609600" indent="-609600" eaLnBrk="1" hangingPunct="1">
              <a:spcBef>
                <a:spcPct val="50000"/>
              </a:spcBef>
              <a:buFontTx/>
              <a:buAutoNum type="arabicPeriod"/>
            </a:pPr>
            <a:endParaRPr kumimoji="0" lang="zh-CN" altLang="en-US" sz="1800">
              <a:solidFill>
                <a:schemeClr val="accent2"/>
              </a:solidFill>
              <a:latin typeface="Arial" panose="020B0604020202020204" pitchFamily="34" charset="0"/>
              <a:ea typeface="华文行楷" panose="02010800040101010101" pitchFamily="2" charset="-122"/>
            </a:endParaRPr>
          </a:p>
          <a:p>
            <a:pPr marL="609600" indent="-609600" algn="just"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接着，算法从活结点队列中取出队首结点作为下一个扩展结点，并将与当前扩展结点相邻且未标记过的方格标记为2，并存入活结点队列。这个过程一直继续到算法搜索到目标方格</a:t>
            </a:r>
            <a:r>
              <a:rPr kumimoji="0" lang="en-US" altLang="zh-CN" sz="2000">
                <a:latin typeface="楷体_GB2312" panose="02010609030101010101" pitchFamily="49" charset="-122"/>
                <a:ea typeface="楷体_GB2312" panose="02010609030101010101" pitchFamily="49" charset="-122"/>
              </a:rPr>
              <a:t>b</a:t>
            </a:r>
            <a:r>
              <a:rPr kumimoji="0" lang="zh-CN" altLang="en-US" sz="2000">
                <a:latin typeface="楷体_GB2312" panose="02010609030101010101" pitchFamily="49" charset="-122"/>
                <a:ea typeface="楷体_GB2312" panose="02010609030101010101" pitchFamily="49" charset="-122"/>
              </a:rPr>
              <a:t>或活结点队列为空时为止。即加入剪枝的广度优先搜索。</a:t>
            </a:r>
            <a:endParaRPr kumimoji="0" lang="zh-CN" altLang="en-US" sz="1800">
              <a:solidFill>
                <a:schemeClr val="accent2"/>
              </a:solidFill>
              <a:latin typeface="Arial" panose="020B0604020202020204" pitchFamily="34" charset="0"/>
              <a:ea typeface="华文行楷" panose="02010800040101010101" pitchFamily="2" charset="-122"/>
            </a:endParaRPr>
          </a:p>
          <a:p>
            <a:pPr marL="609600" indent="-609600" eaLnBrk="1" hangingPunct="1"/>
            <a:endParaRPr lang="zh-CN" altLang="en-US"/>
          </a:p>
        </p:txBody>
      </p:sp>
    </p:spTree>
  </p:cSld>
  <p:clrMapOvr>
    <a:masterClrMapping/>
  </p:clrMapOvr>
  <p:transition>
    <p:random/>
  </p:transition>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638870AC-0257-4F13-874E-44F3DEE33697}"/>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25B6C351-9DBE-427C-B2DA-2F7D8E997C95}" type="slidenum">
              <a:rPr lang="zh-CN" altLang="en-US">
                <a:solidFill>
                  <a:schemeClr val="tx1"/>
                </a:solidFill>
                <a:latin typeface="Times New Roman" panose="02020603050405020304" pitchFamily="18" charset="0"/>
                <a:ea typeface="宋体" panose="02010600030101010101" pitchFamily="2" charset="-122"/>
              </a:rPr>
              <a:pPr eaLnBrk="1" hangingPunct="1"/>
              <a:t>232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77507" name="Rectangle 2">
            <a:extLst>
              <a:ext uri="{FF2B5EF4-FFF2-40B4-BE49-F238E27FC236}">
                <a16:creationId xmlns:a16="http://schemas.microsoft.com/office/drawing/2014/main" id="{A05FCE61-3C27-469A-8DDB-1D493338DC77}"/>
              </a:ext>
            </a:extLst>
          </p:cNvPr>
          <p:cNvSpPr>
            <a:spLocks noGrp="1" noChangeArrowheads="1"/>
          </p:cNvSpPr>
          <p:nvPr>
            <p:ph type="ctrTitle"/>
          </p:nvPr>
        </p:nvSpPr>
        <p:spPr>
          <a:xfrm>
            <a:off x="685800" y="685800"/>
            <a:ext cx="7772400" cy="1143000"/>
          </a:xfrm>
        </p:spPr>
        <p:txBody>
          <a:bodyPr/>
          <a:lstStyle/>
          <a:p>
            <a:pPr eaLnBrk="1" hangingPunct="1"/>
            <a:r>
              <a:rPr lang="zh-CN" altLang="en-US" sz="4800"/>
              <a:t>6.4 布线问题</a:t>
            </a:r>
          </a:p>
        </p:txBody>
      </p:sp>
      <p:sp>
        <p:nvSpPr>
          <p:cNvPr id="529411" name="Text Box 3">
            <a:extLst>
              <a:ext uri="{FF2B5EF4-FFF2-40B4-BE49-F238E27FC236}">
                <a16:creationId xmlns:a16="http://schemas.microsoft.com/office/drawing/2014/main" id="{9E7764C1-6B3F-4DBD-9F78-1CC97D41CC75}"/>
              </a:ext>
            </a:extLst>
          </p:cNvPr>
          <p:cNvSpPr txBox="1">
            <a:spLocks noChangeArrowheads="1"/>
          </p:cNvSpPr>
          <p:nvPr/>
        </p:nvSpPr>
        <p:spPr bwMode="auto">
          <a:xfrm>
            <a:off x="762000" y="1905000"/>
            <a:ext cx="41148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just" eaLnBrk="1" hangingPunct="1">
              <a:spcBef>
                <a:spcPct val="50000"/>
              </a:spcBef>
            </a:pPr>
            <a:r>
              <a:rPr lang="en-US" altLang="zh-CN">
                <a:latin typeface="Times New Roman" panose="02020603050405020304" pitchFamily="18" charset="0"/>
                <a:ea typeface="宋体" panose="02010600030101010101" pitchFamily="2" charset="-122"/>
                <a:cs typeface="Times New Roman" panose="02020603050405020304" pitchFamily="18" charset="0"/>
              </a:rPr>
              <a:t>Position [] offset = new Position [4];</a:t>
            </a:r>
          </a:p>
          <a:p>
            <a:pPr algn="just" eaLnBrk="1" hangingPunct="1">
              <a:spcBef>
                <a:spcPct val="50000"/>
              </a:spcBef>
            </a:pPr>
            <a:r>
              <a:rPr lang="en-US" altLang="zh-CN">
                <a:latin typeface="Times New Roman" panose="02020603050405020304" pitchFamily="18" charset="0"/>
                <a:ea typeface="宋体" panose="02010600030101010101" pitchFamily="2" charset="-122"/>
                <a:cs typeface="Times New Roman" panose="02020603050405020304" pitchFamily="18" charset="0"/>
              </a:rPr>
              <a:t>offset[0] = new Position(0, 1);      </a:t>
            </a:r>
            <a:r>
              <a:rPr lang="en-US" altLang="zh-CN">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a:solidFill>
                  <a:schemeClr val="tx1"/>
                </a:solidFill>
                <a:latin typeface="宋体" panose="02010600030101010101" pitchFamily="2" charset="-122"/>
                <a:ea typeface="宋体" panose="02010600030101010101" pitchFamily="2" charset="-122"/>
                <a:cs typeface="Times New Roman" panose="02020603050405020304" pitchFamily="18" charset="0"/>
              </a:rPr>
              <a:t>右</a:t>
            </a:r>
            <a:endParaRPr lang="zh-CN" altLang="en-US">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en-US" altLang="zh-CN">
                <a:latin typeface="Times New Roman" panose="02020603050405020304" pitchFamily="18" charset="0"/>
                <a:ea typeface="宋体" panose="02010600030101010101" pitchFamily="2" charset="-122"/>
                <a:cs typeface="Times New Roman" panose="02020603050405020304" pitchFamily="18" charset="0"/>
              </a:rPr>
              <a:t>offset[1] = new Position(1, 0);      </a:t>
            </a:r>
            <a:r>
              <a:rPr lang="en-US" altLang="zh-CN">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a:solidFill>
                  <a:schemeClr val="tx1"/>
                </a:solidFill>
                <a:latin typeface="宋体" panose="02010600030101010101" pitchFamily="2" charset="-122"/>
                <a:ea typeface="宋体" panose="02010600030101010101" pitchFamily="2" charset="-122"/>
              </a:rPr>
              <a:t>下</a:t>
            </a:r>
            <a:endParaRPr lang="zh-CN" altLang="en-US">
              <a:solidFill>
                <a:schemeClr val="tx1"/>
              </a:solidFill>
              <a:latin typeface="Times New Roman" panose="02020603050405020304" pitchFamily="18" charset="0"/>
              <a:ea typeface="宋体" panose="02010600030101010101" pitchFamily="2" charset="-122"/>
            </a:endParaRPr>
          </a:p>
          <a:p>
            <a:pPr algn="just" eaLnBrk="1" hangingPunct="1">
              <a:spcBef>
                <a:spcPct val="50000"/>
              </a:spcBef>
            </a:pPr>
            <a:r>
              <a:rPr lang="en-US" altLang="zh-CN">
                <a:latin typeface="Times New Roman" panose="02020603050405020304" pitchFamily="18" charset="0"/>
                <a:ea typeface="宋体" panose="02010600030101010101" pitchFamily="2" charset="-122"/>
              </a:rPr>
              <a:t>offset[2] = new Position(0, -1);     </a:t>
            </a:r>
            <a:r>
              <a:rPr lang="en-US" altLang="zh-CN">
                <a:solidFill>
                  <a:schemeClr val="tx1"/>
                </a:solidFill>
                <a:latin typeface="Times New Roman" panose="02020603050405020304" pitchFamily="18" charset="0"/>
                <a:ea typeface="宋体" panose="02010600030101010101" pitchFamily="2" charset="-122"/>
              </a:rPr>
              <a:t>// </a:t>
            </a:r>
            <a:r>
              <a:rPr lang="zh-CN" altLang="en-US">
                <a:solidFill>
                  <a:schemeClr val="tx1"/>
                </a:solidFill>
                <a:latin typeface="宋体" panose="02010600030101010101" pitchFamily="2" charset="-122"/>
                <a:ea typeface="宋体" panose="02010600030101010101" pitchFamily="2" charset="-122"/>
              </a:rPr>
              <a:t>左</a:t>
            </a:r>
            <a:endParaRPr lang="zh-CN" altLang="en-US">
              <a:solidFill>
                <a:schemeClr val="tx1"/>
              </a:solidFill>
              <a:latin typeface="Times New Roman" panose="02020603050405020304" pitchFamily="18" charset="0"/>
              <a:ea typeface="宋体" panose="02010600030101010101" pitchFamily="2" charset="-122"/>
            </a:endParaRPr>
          </a:p>
          <a:p>
            <a:pPr algn="l" eaLnBrk="1" hangingPunct="1">
              <a:spcBef>
                <a:spcPct val="50000"/>
              </a:spcBef>
            </a:pPr>
            <a:r>
              <a:rPr lang="en-US" altLang="zh-CN">
                <a:latin typeface="Times New Roman" panose="02020603050405020304" pitchFamily="18" charset="0"/>
                <a:ea typeface="宋体" panose="02010600030101010101" pitchFamily="2" charset="-122"/>
              </a:rPr>
              <a:t>offset[3] = new Position(-1, 0);     </a:t>
            </a:r>
            <a:r>
              <a:rPr lang="en-US" altLang="zh-CN">
                <a:solidFill>
                  <a:schemeClr val="tx1"/>
                </a:solidFill>
                <a:latin typeface="Times New Roman" panose="02020603050405020304" pitchFamily="18" charset="0"/>
                <a:ea typeface="宋体" panose="02010600030101010101" pitchFamily="2" charset="-122"/>
              </a:rPr>
              <a:t>// </a:t>
            </a:r>
            <a:r>
              <a:rPr lang="zh-CN" altLang="en-US">
                <a:solidFill>
                  <a:schemeClr val="tx1"/>
                </a:solidFill>
                <a:latin typeface="宋体" panose="02010600030101010101" pitchFamily="2" charset="-122"/>
                <a:ea typeface="宋体" panose="02010600030101010101" pitchFamily="2" charset="-122"/>
              </a:rPr>
              <a:t>上</a:t>
            </a:r>
            <a:r>
              <a:rPr lang="zh-CN" altLang="en-US"/>
              <a:t> </a:t>
            </a:r>
          </a:p>
        </p:txBody>
      </p:sp>
      <p:sp>
        <p:nvSpPr>
          <p:cNvPr id="529412" name="AutoShape 4">
            <a:extLst>
              <a:ext uri="{FF2B5EF4-FFF2-40B4-BE49-F238E27FC236}">
                <a16:creationId xmlns:a16="http://schemas.microsoft.com/office/drawing/2014/main" id="{72D7A739-1A1C-419C-82FF-EE4678A04B50}"/>
              </a:ext>
            </a:extLst>
          </p:cNvPr>
          <p:cNvSpPr>
            <a:spLocks noChangeArrowheads="1"/>
          </p:cNvSpPr>
          <p:nvPr/>
        </p:nvSpPr>
        <p:spPr bwMode="auto">
          <a:xfrm>
            <a:off x="5638800" y="1981200"/>
            <a:ext cx="2286000" cy="914400"/>
          </a:xfrm>
          <a:prstGeom prst="wedgeRoundRectCallout">
            <a:avLst>
              <a:gd name="adj1" fmla="val -95486"/>
              <a:gd name="adj2" fmla="val 30731"/>
              <a:gd name="adj3" fmla="val 16667"/>
            </a:avLst>
          </a:prstGeom>
          <a:solidFill>
            <a:schemeClr val="hlink"/>
          </a:solidFill>
          <a:ln w="6350">
            <a:solidFill>
              <a:schemeClr val="hlink"/>
            </a:solidFill>
            <a:miter lim="800000"/>
            <a:headEnd/>
            <a:tailEnd/>
          </a:ln>
        </p:spPr>
        <p:txBody>
          <a:bodyPr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zh-CN" altLang="en-US" sz="2000" b="1">
                <a:latin typeface="楷体_GB2312" panose="02010609030101010101" pitchFamily="49" charset="-122"/>
                <a:ea typeface="楷体_GB2312" panose="02010609030101010101" pitchFamily="49" charset="-122"/>
              </a:rPr>
              <a:t>定义移动方向的相对位移</a:t>
            </a:r>
            <a:endParaRPr lang="en-US" altLang="zh-CN" sz="2000" b="1">
              <a:latin typeface="楷体_GB2312" panose="02010609030101010101" pitchFamily="49" charset="-122"/>
              <a:ea typeface="楷体_GB2312" panose="02010609030101010101" pitchFamily="49" charset="-122"/>
            </a:endParaRPr>
          </a:p>
        </p:txBody>
      </p:sp>
      <p:sp>
        <p:nvSpPr>
          <p:cNvPr id="529413" name="Text Box 5">
            <a:extLst>
              <a:ext uri="{FF2B5EF4-FFF2-40B4-BE49-F238E27FC236}">
                <a16:creationId xmlns:a16="http://schemas.microsoft.com/office/drawing/2014/main" id="{3746BE80-E0A8-4A47-B8CA-BE0E3347238A}"/>
              </a:ext>
            </a:extLst>
          </p:cNvPr>
          <p:cNvSpPr txBox="1">
            <a:spLocks noChangeArrowheads="1"/>
          </p:cNvSpPr>
          <p:nvPr/>
        </p:nvSpPr>
        <p:spPr bwMode="auto">
          <a:xfrm>
            <a:off x="762000" y="4343400"/>
            <a:ext cx="55626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just" eaLnBrk="1" hangingPunct="1">
              <a:spcBef>
                <a:spcPct val="50000"/>
              </a:spcBef>
            </a:pPr>
            <a:r>
              <a:rPr lang="zh-CN" altLang="en-US">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for (int i = 0; i &lt;= size + 1; i++)</a:t>
            </a:r>
          </a:p>
          <a:p>
            <a:pPr algn="just" eaLnBrk="1" hangingPunct="1">
              <a:spcBef>
                <a:spcPct val="50000"/>
              </a:spcBef>
            </a:pPr>
            <a:r>
              <a:rPr lang="en-US" altLang="zh-CN">
                <a:latin typeface="Times New Roman" panose="02020603050405020304" pitchFamily="18" charset="0"/>
                <a:ea typeface="宋体" panose="02010600030101010101" pitchFamily="2" charset="-122"/>
                <a:cs typeface="Times New Roman" panose="02020603050405020304" pitchFamily="18" charset="0"/>
              </a:rPr>
              <a:t> {</a:t>
            </a:r>
          </a:p>
          <a:p>
            <a:pPr algn="just" eaLnBrk="1" hangingPunct="1">
              <a:spcBef>
                <a:spcPct val="50000"/>
              </a:spcBef>
            </a:pPr>
            <a:r>
              <a:rPr lang="en-US" altLang="zh-CN">
                <a:latin typeface="Times New Roman" panose="02020603050405020304" pitchFamily="18" charset="0"/>
                <a:ea typeface="宋体" panose="02010600030101010101" pitchFamily="2" charset="-122"/>
                <a:cs typeface="Times New Roman" panose="02020603050405020304" pitchFamily="18" charset="0"/>
              </a:rPr>
              <a:t>       grid[0][i] = grid[size + 1][i] = 1; </a:t>
            </a:r>
            <a:r>
              <a:rPr lang="en-US" altLang="zh-CN">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a:solidFill>
                  <a:schemeClr val="tx1"/>
                </a:solidFill>
                <a:latin typeface="宋体" panose="02010600030101010101" pitchFamily="2" charset="-122"/>
                <a:ea typeface="宋体" panose="02010600030101010101" pitchFamily="2" charset="-122"/>
                <a:cs typeface="Times New Roman" panose="02020603050405020304" pitchFamily="18" charset="0"/>
              </a:rPr>
              <a:t>顶部和底部</a:t>
            </a:r>
            <a:endParaRPr lang="zh-CN" altLang="en-US">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zh-CN" altLang="en-US">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grid[i][0] = grid[i][size + 1] = 1; </a:t>
            </a:r>
            <a:r>
              <a:rPr lang="en-US" altLang="zh-CN">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a:solidFill>
                  <a:schemeClr val="tx1"/>
                </a:solidFill>
                <a:latin typeface="宋体" panose="02010600030101010101" pitchFamily="2" charset="-122"/>
                <a:ea typeface="宋体" panose="02010600030101010101" pitchFamily="2" charset="-122"/>
              </a:rPr>
              <a:t>左翼和右翼</a:t>
            </a:r>
            <a:endParaRPr lang="zh-CN" altLang="en-US">
              <a:solidFill>
                <a:schemeClr val="tx1"/>
              </a:solidFill>
              <a:latin typeface="Times New Roman" panose="02020603050405020304" pitchFamily="18" charset="0"/>
              <a:ea typeface="宋体" panose="02010600030101010101" pitchFamily="2" charset="-122"/>
            </a:endParaRPr>
          </a:p>
          <a:p>
            <a:pPr algn="just" eaLnBrk="1" hangingPunct="1">
              <a:spcBef>
                <a:spcPct val="50000"/>
              </a:spcBef>
            </a:pPr>
            <a:r>
              <a:rPr lang="zh-CN" altLang="en-US">
                <a:latin typeface="Times New Roman" panose="02020603050405020304" pitchFamily="18" charset="0"/>
                <a:ea typeface="宋体" panose="02010600030101010101" pitchFamily="2" charset="-122"/>
              </a:rPr>
              <a:t> }</a:t>
            </a:r>
            <a:endParaRPr lang="zh-CN" altLang="en-US"/>
          </a:p>
        </p:txBody>
      </p:sp>
      <p:sp>
        <p:nvSpPr>
          <p:cNvPr id="529414" name="AutoShape 6">
            <a:extLst>
              <a:ext uri="{FF2B5EF4-FFF2-40B4-BE49-F238E27FC236}">
                <a16:creationId xmlns:a16="http://schemas.microsoft.com/office/drawing/2014/main" id="{D4C46614-F912-442C-9451-8367B22F1B0D}"/>
              </a:ext>
            </a:extLst>
          </p:cNvPr>
          <p:cNvSpPr>
            <a:spLocks noChangeArrowheads="1"/>
          </p:cNvSpPr>
          <p:nvPr/>
        </p:nvSpPr>
        <p:spPr bwMode="auto">
          <a:xfrm>
            <a:off x="5715000" y="3962400"/>
            <a:ext cx="2209800" cy="914400"/>
          </a:xfrm>
          <a:prstGeom prst="wedgeRoundRectCallout">
            <a:avLst>
              <a:gd name="adj1" fmla="val -111065"/>
              <a:gd name="adj2" fmla="val 51042"/>
              <a:gd name="adj3" fmla="val 16667"/>
            </a:avLst>
          </a:prstGeom>
          <a:solidFill>
            <a:schemeClr val="hlink"/>
          </a:solidFill>
          <a:ln w="6350">
            <a:solidFill>
              <a:schemeClr val="hlink"/>
            </a:solidFill>
            <a:miter lim="800000"/>
            <a:headEnd/>
            <a:tailEnd/>
          </a:ln>
        </p:spPr>
        <p:txBody>
          <a:bodyPr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zh-CN" altLang="en-US" sz="2000" b="1">
                <a:latin typeface="楷体_GB2312" panose="02010609030101010101" pitchFamily="49" charset="-122"/>
                <a:ea typeface="楷体_GB2312" panose="02010609030101010101" pitchFamily="49" charset="-122"/>
              </a:rPr>
              <a:t>设置边界的围墙</a:t>
            </a:r>
            <a:endParaRPr lang="en-US" altLang="zh-CN" sz="2000" b="1">
              <a:latin typeface="楷体_GB2312" panose="02010609030101010101" pitchFamily="49" charset="-122"/>
              <a:ea typeface="楷体_GB2312" panose="02010609030101010101" pitchFamily="49" charset="-122"/>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9411"/>
                                        </p:tgtEl>
                                        <p:attrNameLst>
                                          <p:attrName>style.visibility</p:attrName>
                                        </p:attrNameLst>
                                      </p:cBhvr>
                                      <p:to>
                                        <p:strVal val="visible"/>
                                      </p:to>
                                    </p:set>
                                    <p:anim calcmode="lin" valueType="num">
                                      <p:cBhvr additive="base">
                                        <p:cTn id="7" dur="500" fill="hold"/>
                                        <p:tgtEl>
                                          <p:spTgt spid="529411"/>
                                        </p:tgtEl>
                                        <p:attrNameLst>
                                          <p:attrName>ppt_x</p:attrName>
                                        </p:attrNameLst>
                                      </p:cBhvr>
                                      <p:tavLst>
                                        <p:tav tm="0">
                                          <p:val>
                                            <p:strVal val="0-#ppt_w/2"/>
                                          </p:val>
                                        </p:tav>
                                        <p:tav tm="100000">
                                          <p:val>
                                            <p:strVal val="#ppt_x"/>
                                          </p:val>
                                        </p:tav>
                                      </p:tavLst>
                                    </p:anim>
                                    <p:anim calcmode="lin" valueType="num">
                                      <p:cBhvr additive="base">
                                        <p:cTn id="8" dur="500" fill="hold"/>
                                        <p:tgtEl>
                                          <p:spTgt spid="5294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29412"/>
                                        </p:tgtEl>
                                        <p:attrNameLst>
                                          <p:attrName>style.visibility</p:attrName>
                                        </p:attrNameLst>
                                      </p:cBhvr>
                                      <p:to>
                                        <p:strVal val="visible"/>
                                      </p:to>
                                    </p:set>
                                    <p:anim calcmode="lin" valueType="num">
                                      <p:cBhvr additive="base">
                                        <p:cTn id="13" dur="500" fill="hold"/>
                                        <p:tgtEl>
                                          <p:spTgt spid="529412"/>
                                        </p:tgtEl>
                                        <p:attrNameLst>
                                          <p:attrName>ppt_x</p:attrName>
                                        </p:attrNameLst>
                                      </p:cBhvr>
                                      <p:tavLst>
                                        <p:tav tm="0">
                                          <p:val>
                                            <p:strVal val="1+#ppt_w/2"/>
                                          </p:val>
                                        </p:tav>
                                        <p:tav tm="100000">
                                          <p:val>
                                            <p:strVal val="#ppt_x"/>
                                          </p:val>
                                        </p:tav>
                                      </p:tavLst>
                                    </p:anim>
                                    <p:anim calcmode="lin" valueType="num">
                                      <p:cBhvr additive="base">
                                        <p:cTn id="14" dur="500" fill="hold"/>
                                        <p:tgtEl>
                                          <p:spTgt spid="52941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9413"/>
                                        </p:tgtEl>
                                        <p:attrNameLst>
                                          <p:attrName>style.visibility</p:attrName>
                                        </p:attrNameLst>
                                      </p:cBhvr>
                                      <p:to>
                                        <p:strVal val="visible"/>
                                      </p:to>
                                    </p:set>
                                    <p:anim calcmode="lin" valueType="num">
                                      <p:cBhvr additive="base">
                                        <p:cTn id="19" dur="500" fill="hold"/>
                                        <p:tgtEl>
                                          <p:spTgt spid="529413"/>
                                        </p:tgtEl>
                                        <p:attrNameLst>
                                          <p:attrName>ppt_x</p:attrName>
                                        </p:attrNameLst>
                                      </p:cBhvr>
                                      <p:tavLst>
                                        <p:tav tm="0">
                                          <p:val>
                                            <p:strVal val="0-#ppt_w/2"/>
                                          </p:val>
                                        </p:tav>
                                        <p:tav tm="100000">
                                          <p:val>
                                            <p:strVal val="#ppt_x"/>
                                          </p:val>
                                        </p:tav>
                                      </p:tavLst>
                                    </p:anim>
                                    <p:anim calcmode="lin" valueType="num">
                                      <p:cBhvr additive="base">
                                        <p:cTn id="20" dur="500" fill="hold"/>
                                        <p:tgtEl>
                                          <p:spTgt spid="52941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29414"/>
                                        </p:tgtEl>
                                        <p:attrNameLst>
                                          <p:attrName>style.visibility</p:attrName>
                                        </p:attrNameLst>
                                      </p:cBhvr>
                                      <p:to>
                                        <p:strVal val="visible"/>
                                      </p:to>
                                    </p:set>
                                    <p:anim calcmode="lin" valueType="num">
                                      <p:cBhvr additive="base">
                                        <p:cTn id="25" dur="500" fill="hold"/>
                                        <p:tgtEl>
                                          <p:spTgt spid="529414"/>
                                        </p:tgtEl>
                                        <p:attrNameLst>
                                          <p:attrName>ppt_x</p:attrName>
                                        </p:attrNameLst>
                                      </p:cBhvr>
                                      <p:tavLst>
                                        <p:tav tm="0">
                                          <p:val>
                                            <p:strVal val="1+#ppt_w/2"/>
                                          </p:val>
                                        </p:tav>
                                        <p:tav tm="100000">
                                          <p:val>
                                            <p:strVal val="#ppt_x"/>
                                          </p:val>
                                        </p:tav>
                                      </p:tavLst>
                                    </p:anim>
                                    <p:anim calcmode="lin" valueType="num">
                                      <p:cBhvr additive="base">
                                        <p:cTn id="26" dur="500" fill="hold"/>
                                        <p:tgtEl>
                                          <p:spTgt spid="5294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autoUpdateAnimBg="0"/>
      <p:bldP spid="529412" grpId="0" animBg="1" autoUpdateAnimBg="0"/>
      <p:bldP spid="529413" grpId="0" autoUpdateAnimBg="0"/>
      <p:bldP spid="529414" grpId="0" animBg="1" autoUpdateAnimBg="0"/>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8E26376D-3F9E-4F46-8F4D-F49B2565C67A}"/>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7A3DC4EC-7419-49C9-BE3C-14091653FD14}" type="slidenum">
              <a:rPr lang="zh-CN" altLang="en-US">
                <a:solidFill>
                  <a:schemeClr val="tx1"/>
                </a:solidFill>
                <a:latin typeface="Times New Roman" panose="02020603050405020304" pitchFamily="18" charset="0"/>
                <a:ea typeface="宋体" panose="02010600030101010101" pitchFamily="2" charset="-122"/>
              </a:rPr>
              <a:pPr eaLnBrk="1" hangingPunct="1"/>
              <a:t>233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78531" name="Rectangle 2">
            <a:extLst>
              <a:ext uri="{FF2B5EF4-FFF2-40B4-BE49-F238E27FC236}">
                <a16:creationId xmlns:a16="http://schemas.microsoft.com/office/drawing/2014/main" id="{C0B12B02-C8FE-4268-BC79-87B9C7FB46C0}"/>
              </a:ext>
            </a:extLst>
          </p:cNvPr>
          <p:cNvSpPr>
            <a:spLocks noGrp="1" noChangeArrowheads="1"/>
          </p:cNvSpPr>
          <p:nvPr>
            <p:ph type="ctrTitle"/>
          </p:nvPr>
        </p:nvSpPr>
        <p:spPr>
          <a:xfrm>
            <a:off x="685800" y="685800"/>
            <a:ext cx="7772400" cy="1143000"/>
          </a:xfrm>
        </p:spPr>
        <p:txBody>
          <a:bodyPr/>
          <a:lstStyle/>
          <a:p>
            <a:pPr eaLnBrk="1" hangingPunct="1"/>
            <a:r>
              <a:rPr lang="zh-CN" altLang="en-US" sz="4800"/>
              <a:t>6.4 布线问题</a:t>
            </a:r>
          </a:p>
        </p:txBody>
      </p:sp>
      <p:sp>
        <p:nvSpPr>
          <p:cNvPr id="530435" name="Text Box 3">
            <a:extLst>
              <a:ext uri="{FF2B5EF4-FFF2-40B4-BE49-F238E27FC236}">
                <a16:creationId xmlns:a16="http://schemas.microsoft.com/office/drawing/2014/main" id="{0DC7E894-AAF5-408C-87B4-47CC4C77A2B7}"/>
              </a:ext>
            </a:extLst>
          </p:cNvPr>
          <p:cNvSpPr txBox="1">
            <a:spLocks noChangeArrowheads="1"/>
          </p:cNvSpPr>
          <p:nvPr/>
        </p:nvSpPr>
        <p:spPr bwMode="auto">
          <a:xfrm>
            <a:off x="609600" y="1752600"/>
            <a:ext cx="8077200" cy="408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just" eaLnBrk="1" hangingPunct="1">
              <a:spcBef>
                <a:spcPct val="50000"/>
              </a:spcBef>
            </a:pPr>
            <a:r>
              <a:rPr lang="en-US" altLang="zh-CN">
                <a:latin typeface="Times New Roman" panose="02020603050405020304" pitchFamily="18" charset="0"/>
                <a:ea typeface="宋体" panose="02010600030101010101" pitchFamily="2" charset="-122"/>
                <a:cs typeface="Times New Roman" panose="02020603050405020304" pitchFamily="18" charset="0"/>
              </a:rPr>
              <a:t>for (int i = 0; i &lt; numOfNbrs; i++)</a:t>
            </a:r>
          </a:p>
          <a:p>
            <a:pPr algn="just" eaLnBrk="1" hangingPunct="1">
              <a:spcBef>
                <a:spcPct val="50000"/>
              </a:spcBef>
            </a:pPr>
            <a:r>
              <a:rPr lang="en-US" altLang="zh-CN">
                <a:latin typeface="Times New Roman" panose="02020603050405020304" pitchFamily="18" charset="0"/>
                <a:ea typeface="宋体" panose="02010600030101010101" pitchFamily="2" charset="-122"/>
                <a:cs typeface="Times New Roman" panose="02020603050405020304" pitchFamily="18" charset="0"/>
              </a:rPr>
              <a:t>{       nbr.row = here.row + offset[i].row;</a:t>
            </a:r>
          </a:p>
          <a:p>
            <a:pPr algn="just" eaLnBrk="1" hangingPunct="1">
              <a:spcBef>
                <a:spcPct val="50000"/>
              </a:spcBef>
            </a:pPr>
            <a:r>
              <a:rPr lang="en-US" altLang="zh-CN">
                <a:latin typeface="Times New Roman" panose="02020603050405020304" pitchFamily="18" charset="0"/>
                <a:ea typeface="宋体" panose="02010600030101010101" pitchFamily="2" charset="-122"/>
                <a:cs typeface="Times New Roman" panose="02020603050405020304" pitchFamily="18" charset="0"/>
              </a:rPr>
              <a:t>         nbr.col = here.col + offset[i].col;</a:t>
            </a:r>
          </a:p>
          <a:p>
            <a:pPr algn="just" eaLnBrk="1" hangingPunct="1">
              <a:spcBef>
                <a:spcPct val="50000"/>
              </a:spcBef>
            </a:pPr>
            <a:r>
              <a:rPr lang="en-US" altLang="zh-CN">
                <a:latin typeface="Times New Roman" panose="02020603050405020304" pitchFamily="18" charset="0"/>
                <a:ea typeface="宋体" panose="02010600030101010101" pitchFamily="2" charset="-122"/>
                <a:cs typeface="Times New Roman" panose="02020603050405020304" pitchFamily="18" charset="0"/>
              </a:rPr>
              <a:t>         if (grid[nbr.row][nbr.col] == 0)</a:t>
            </a:r>
          </a:p>
          <a:p>
            <a:pPr algn="just" eaLnBrk="1" hangingPunct="1">
              <a:spcBef>
                <a:spcPct val="50000"/>
              </a:spcBef>
            </a:pPr>
            <a:r>
              <a:rPr lang="en-US" altLang="zh-CN">
                <a:latin typeface="Times New Roman" panose="02020603050405020304" pitchFamily="18" charset="0"/>
                <a:ea typeface="宋体" panose="02010600030101010101" pitchFamily="2" charset="-122"/>
                <a:cs typeface="Times New Roman" panose="02020603050405020304" pitchFamily="18" charset="0"/>
              </a:rPr>
              <a:t>         {  </a:t>
            </a:r>
            <a:r>
              <a:rPr lang="en-US" altLang="zh-CN">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a:solidFill>
                  <a:schemeClr val="tx1"/>
                </a:solidFill>
                <a:latin typeface="宋体" panose="02010600030101010101" pitchFamily="2" charset="-122"/>
                <a:ea typeface="宋体" panose="02010600030101010101" pitchFamily="2" charset="-122"/>
              </a:rPr>
              <a:t>该方格未标记</a:t>
            </a:r>
            <a:endParaRPr lang="zh-CN" altLang="en-US">
              <a:solidFill>
                <a:schemeClr val="tx1"/>
              </a:solidFill>
              <a:latin typeface="Times New Roman" panose="02020603050405020304" pitchFamily="18" charset="0"/>
              <a:ea typeface="宋体" panose="02010600030101010101" pitchFamily="2" charset="-122"/>
            </a:endParaRPr>
          </a:p>
          <a:p>
            <a:pPr algn="just" eaLnBrk="1" hangingPunct="1">
              <a:spcBef>
                <a:spcPct val="50000"/>
              </a:spcBef>
            </a:pP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grid[nbr.row][nbr.col] = grid[here.row][here.col] + 1;</a:t>
            </a:r>
          </a:p>
          <a:p>
            <a:pPr algn="just" eaLnBrk="1" hangingPunct="1">
              <a:spcBef>
                <a:spcPct val="50000"/>
              </a:spcBef>
            </a:pPr>
            <a:r>
              <a:rPr lang="en-US" altLang="zh-CN">
                <a:latin typeface="Times New Roman" panose="02020603050405020304" pitchFamily="18" charset="0"/>
                <a:ea typeface="宋体" panose="02010600030101010101" pitchFamily="2" charset="-122"/>
              </a:rPr>
              <a:t>                if ((nbr.row == finish.row) &amp;&amp; (nbr.col == finish.col)) break; </a:t>
            </a:r>
            <a:endParaRPr lang="zh-CN" altLang="en-US">
              <a:latin typeface="Times New Roman" panose="02020603050405020304" pitchFamily="18" charset="0"/>
              <a:ea typeface="宋体" panose="02010600030101010101" pitchFamily="2" charset="-122"/>
            </a:endParaRPr>
          </a:p>
          <a:p>
            <a:pPr algn="just" eaLnBrk="1" hangingPunct="1">
              <a:spcBef>
                <a:spcPct val="50000"/>
              </a:spcBef>
            </a:pP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q.put(new Position(nbr.row, nbr.col));</a:t>
            </a:r>
          </a:p>
          <a:p>
            <a:pPr algn="just" eaLnBrk="1" hangingPunct="1">
              <a:spcBef>
                <a:spcPct val="50000"/>
              </a:spcBef>
            </a:pPr>
            <a:r>
              <a:rPr lang="en-US" altLang="zh-CN">
                <a:latin typeface="Times New Roman" panose="02020603050405020304" pitchFamily="18" charset="0"/>
                <a:ea typeface="宋体" panose="02010600030101010101" pitchFamily="2" charset="-122"/>
              </a:rPr>
              <a:t>         }</a:t>
            </a:r>
          </a:p>
          <a:p>
            <a:pPr algn="just" eaLnBrk="1" hangingPunct="1">
              <a:spcBef>
                <a:spcPct val="50000"/>
              </a:spcBef>
            </a:pPr>
            <a:r>
              <a:rPr lang="en-US" altLang="zh-CN">
                <a:latin typeface="Times New Roman" panose="02020603050405020304" pitchFamily="18" charset="0"/>
                <a:ea typeface="宋体" panose="02010600030101010101" pitchFamily="2" charset="-122"/>
              </a:rPr>
              <a:t> }</a:t>
            </a:r>
            <a:endParaRPr lang="zh-CN" altLang="en-US"/>
          </a:p>
        </p:txBody>
      </p:sp>
      <p:sp>
        <p:nvSpPr>
          <p:cNvPr id="278533" name="Text Box 4">
            <a:extLst>
              <a:ext uri="{FF2B5EF4-FFF2-40B4-BE49-F238E27FC236}">
                <a16:creationId xmlns:a16="http://schemas.microsoft.com/office/drawing/2014/main" id="{3AA31E69-7EDF-41E1-9408-1E9448D1D073}"/>
              </a:ext>
            </a:extLst>
          </p:cNvPr>
          <p:cNvSpPr txBox="1">
            <a:spLocks noChangeArrowheads="1"/>
          </p:cNvSpPr>
          <p:nvPr/>
        </p:nvSpPr>
        <p:spPr bwMode="auto">
          <a:xfrm>
            <a:off x="457200" y="5943600"/>
            <a:ext cx="7696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spcBef>
                <a:spcPct val="50000"/>
              </a:spcBef>
            </a:pPr>
            <a:endParaRPr lang="zh-CN" altLang="en-US"/>
          </a:p>
        </p:txBody>
      </p:sp>
      <p:sp>
        <p:nvSpPr>
          <p:cNvPr id="530437" name="Text Box 5">
            <a:extLst>
              <a:ext uri="{FF2B5EF4-FFF2-40B4-BE49-F238E27FC236}">
                <a16:creationId xmlns:a16="http://schemas.microsoft.com/office/drawing/2014/main" id="{B47649AE-F711-4428-AC63-E28389D0439C}"/>
              </a:ext>
            </a:extLst>
          </p:cNvPr>
          <p:cNvSpPr txBox="1">
            <a:spLocks noChangeArrowheads="1"/>
          </p:cNvSpPr>
          <p:nvPr/>
        </p:nvSpPr>
        <p:spPr bwMode="auto">
          <a:xfrm>
            <a:off x="533400" y="5867400"/>
            <a:ext cx="7543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lang="zh-CN" altLang="en-US" sz="2000">
                <a:solidFill>
                  <a:schemeClr val="tx1"/>
                </a:solidFill>
                <a:ea typeface="楷体_GB2312" panose="02010609030101010101" pitchFamily="49" charset="-122"/>
              </a:rPr>
              <a:t>找到目标位置后，可以通过回溯方法找到这条最短路径。</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30435"/>
                                        </p:tgtEl>
                                        <p:attrNameLst>
                                          <p:attrName>style.visibility</p:attrName>
                                        </p:attrNameLst>
                                      </p:cBhvr>
                                      <p:to>
                                        <p:strVal val="visible"/>
                                      </p:to>
                                    </p:set>
                                    <p:animEffect transition="in" filter="barn(inHorizontal)">
                                      <p:cBhvr>
                                        <p:cTn id="7" dur="500"/>
                                        <p:tgtEl>
                                          <p:spTgt spid="530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30437"/>
                                        </p:tgtEl>
                                        <p:attrNameLst>
                                          <p:attrName>style.visibility</p:attrName>
                                        </p:attrNameLst>
                                      </p:cBhvr>
                                      <p:to>
                                        <p:strVal val="visible"/>
                                      </p:to>
                                    </p:set>
                                    <p:anim calcmode="lin" valueType="num">
                                      <p:cBhvr additive="base">
                                        <p:cTn id="12" dur="500" fill="hold"/>
                                        <p:tgtEl>
                                          <p:spTgt spid="530437"/>
                                        </p:tgtEl>
                                        <p:attrNameLst>
                                          <p:attrName>ppt_x</p:attrName>
                                        </p:attrNameLst>
                                      </p:cBhvr>
                                      <p:tavLst>
                                        <p:tav tm="0">
                                          <p:val>
                                            <p:strVal val="#ppt_x"/>
                                          </p:val>
                                        </p:tav>
                                        <p:tav tm="100000">
                                          <p:val>
                                            <p:strVal val="#ppt_x"/>
                                          </p:val>
                                        </p:tav>
                                      </p:tavLst>
                                    </p:anim>
                                    <p:anim calcmode="lin" valueType="num">
                                      <p:cBhvr additive="base">
                                        <p:cTn id="13" dur="500" fill="hold"/>
                                        <p:tgtEl>
                                          <p:spTgt spid="5304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5" grpId="0" autoUpdateAnimBg="0"/>
      <p:bldP spid="530437" grpId="0" autoUpdateAnimBg="0"/>
    </p:bld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3BCE1E6D-0FFC-44E9-9BBD-D505FEA302BD}"/>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D896E25A-18F6-4DA5-8D2E-5351617F9206}" type="slidenum">
              <a:rPr lang="zh-CN" altLang="en-US">
                <a:solidFill>
                  <a:schemeClr val="tx1"/>
                </a:solidFill>
                <a:latin typeface="Times New Roman" panose="02020603050405020304" pitchFamily="18" charset="0"/>
                <a:ea typeface="宋体" panose="02010600030101010101" pitchFamily="2" charset="-122"/>
              </a:rPr>
              <a:pPr eaLnBrk="1" hangingPunct="1"/>
              <a:t>234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79555" name="Rectangle 2">
            <a:extLst>
              <a:ext uri="{FF2B5EF4-FFF2-40B4-BE49-F238E27FC236}">
                <a16:creationId xmlns:a16="http://schemas.microsoft.com/office/drawing/2014/main" id="{412DA59B-9C03-4E2D-BBFA-A26325BFA455}"/>
              </a:ext>
            </a:extLst>
          </p:cNvPr>
          <p:cNvSpPr>
            <a:spLocks noGrp="1" noChangeArrowheads="1"/>
          </p:cNvSpPr>
          <p:nvPr>
            <p:ph type="title"/>
          </p:nvPr>
        </p:nvSpPr>
        <p:spPr/>
        <p:txBody>
          <a:bodyPr/>
          <a:lstStyle/>
          <a:p>
            <a:pPr eaLnBrk="1" hangingPunct="1"/>
            <a:r>
              <a:rPr lang="zh-CN" altLang="en-US" sz="4800"/>
              <a:t>6.5    0-1背包问题</a:t>
            </a:r>
          </a:p>
        </p:txBody>
      </p:sp>
      <p:sp>
        <p:nvSpPr>
          <p:cNvPr id="279556" name="Rectangle 3">
            <a:extLst>
              <a:ext uri="{FF2B5EF4-FFF2-40B4-BE49-F238E27FC236}">
                <a16:creationId xmlns:a16="http://schemas.microsoft.com/office/drawing/2014/main" id="{F165C1F3-9A77-494E-803B-965BD71C270F}"/>
              </a:ext>
            </a:extLst>
          </p:cNvPr>
          <p:cNvSpPr>
            <a:spLocks noGrp="1" noChangeArrowheads="1"/>
          </p:cNvSpPr>
          <p:nvPr>
            <p:ph type="body" idx="1"/>
          </p:nvPr>
        </p:nvSpPr>
        <p:spPr>
          <a:xfrm>
            <a:off x="685800" y="1524000"/>
            <a:ext cx="7848600" cy="4572000"/>
          </a:xfrm>
        </p:spPr>
        <p:txBody>
          <a:bodyPr/>
          <a:lstStyle/>
          <a:p>
            <a:pPr eaLnBrk="1" hangingPunct="1"/>
            <a:r>
              <a:rPr lang="zh-CN" altLang="en-US">
                <a:solidFill>
                  <a:schemeClr val="accent2"/>
                </a:solidFill>
                <a:ea typeface="黑体" panose="02010609060101010101" pitchFamily="49" charset="-122"/>
              </a:rPr>
              <a:t>算法的思想</a:t>
            </a:r>
          </a:p>
          <a:p>
            <a:pPr eaLnBrk="1" hangingPunct="1">
              <a:spcBef>
                <a:spcPct val="50000"/>
              </a:spcBef>
              <a:buFontTx/>
              <a:buNone/>
            </a:pPr>
            <a:r>
              <a:rPr kumimoji="0" lang="zh-CN" altLang="en-US" sz="2000">
                <a:latin typeface="Arial" panose="020B0604020202020204" pitchFamily="34" charset="0"/>
                <a:ea typeface="楷体_GB2312" panose="02010609030101010101" pitchFamily="49" charset="-122"/>
              </a:rPr>
              <a:t>           首先，要对输入数据进行预处理，将各物品依其单位重量价值从大到小进行排列。</a:t>
            </a:r>
          </a:p>
          <a:p>
            <a:pPr eaLnBrk="1" hangingPunct="1">
              <a:spcBef>
                <a:spcPct val="50000"/>
              </a:spcBef>
              <a:buFontTx/>
              <a:buNone/>
            </a:pPr>
            <a:r>
              <a:rPr kumimoji="0" lang="zh-CN" altLang="en-US" sz="2000">
                <a:latin typeface="Arial" panose="020B0604020202020204" pitchFamily="34" charset="0"/>
                <a:ea typeface="楷体_GB2312" panose="02010609030101010101" pitchFamily="49" charset="-122"/>
              </a:rPr>
              <a:t>            在下面描述的优先队列分支限界法中，节点的优先级由已装袋的物品价值加上剩下的最大单位重量价值的物品装满剩余容量的价值和。</a:t>
            </a:r>
          </a:p>
          <a:p>
            <a:pPr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算法首先检查当前扩展结点的左儿子结点的可行性。如果该左儿子结点是可行结点，则将它加入到子集树和活结点优先队列中。当前扩展结点的右儿子结点一定是可行结点，仅当右儿子结点满足上界约束时才将它加入子集树和活结点优先队列。当扩展到叶节点时为问题的最优值。</a:t>
            </a:r>
          </a:p>
          <a:p>
            <a:pPr eaLnBrk="1" hangingPunct="1"/>
            <a:endParaRPr lang="zh-CN" altLang="en-US">
              <a:solidFill>
                <a:schemeClr val="accent2"/>
              </a:solidFill>
              <a:ea typeface="黑体" panose="02010609060101010101" pitchFamily="49" charset="-122"/>
            </a:endParaRPr>
          </a:p>
        </p:txBody>
      </p:sp>
    </p:spTree>
  </p:cSld>
  <p:clrMapOvr>
    <a:masterClrMapping/>
  </p:clrMapOvr>
  <p:transition>
    <p:random/>
  </p:transition>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94FB9413-8597-49B1-A330-A32ED133F35B}"/>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2175B3AA-A827-4502-B1EA-344AAAAB9BCA}" type="slidenum">
              <a:rPr lang="zh-CN" altLang="en-US">
                <a:solidFill>
                  <a:schemeClr val="tx1"/>
                </a:solidFill>
                <a:latin typeface="Times New Roman" panose="02020603050405020304" pitchFamily="18" charset="0"/>
                <a:ea typeface="宋体" panose="02010600030101010101" pitchFamily="2" charset="-122"/>
              </a:rPr>
              <a:pPr eaLnBrk="1" hangingPunct="1"/>
              <a:t>235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80579" name="Rectangle 2">
            <a:extLst>
              <a:ext uri="{FF2B5EF4-FFF2-40B4-BE49-F238E27FC236}">
                <a16:creationId xmlns:a16="http://schemas.microsoft.com/office/drawing/2014/main" id="{26F37A3D-5CE2-4238-A721-930A13BC6ED1}"/>
              </a:ext>
            </a:extLst>
          </p:cNvPr>
          <p:cNvSpPr>
            <a:spLocks noGrp="1" noChangeArrowheads="1"/>
          </p:cNvSpPr>
          <p:nvPr>
            <p:ph type="title"/>
          </p:nvPr>
        </p:nvSpPr>
        <p:spPr/>
        <p:txBody>
          <a:bodyPr/>
          <a:lstStyle/>
          <a:p>
            <a:pPr eaLnBrk="1" hangingPunct="1"/>
            <a:r>
              <a:rPr lang="zh-CN" altLang="en-US" sz="4800"/>
              <a:t>6.5    0-1背包问题</a:t>
            </a:r>
          </a:p>
        </p:txBody>
      </p:sp>
      <p:sp>
        <p:nvSpPr>
          <p:cNvPr id="280580" name="Rectangle 3">
            <a:extLst>
              <a:ext uri="{FF2B5EF4-FFF2-40B4-BE49-F238E27FC236}">
                <a16:creationId xmlns:a16="http://schemas.microsoft.com/office/drawing/2014/main" id="{16A5FB5E-83B5-41D5-982A-908568C3F290}"/>
              </a:ext>
            </a:extLst>
          </p:cNvPr>
          <p:cNvSpPr>
            <a:spLocks noGrp="1" noChangeArrowheads="1"/>
          </p:cNvSpPr>
          <p:nvPr>
            <p:ph type="body" idx="1"/>
          </p:nvPr>
        </p:nvSpPr>
        <p:spPr>
          <a:xfrm>
            <a:off x="685800" y="1981200"/>
            <a:ext cx="7848600" cy="4419600"/>
          </a:xfrm>
        </p:spPr>
        <p:txBody>
          <a:bodyPr/>
          <a:lstStyle/>
          <a:p>
            <a:pPr eaLnBrk="1" hangingPunct="1">
              <a:spcBef>
                <a:spcPct val="50000"/>
              </a:spcBef>
              <a:buFontTx/>
              <a:buNone/>
            </a:pPr>
            <a:r>
              <a:rPr kumimoji="0" lang="zh-CN" altLang="en-US">
                <a:solidFill>
                  <a:schemeClr val="accent2"/>
                </a:solidFill>
                <a:ea typeface="黑体" panose="02010609060101010101" pitchFamily="49" charset="-122"/>
              </a:rPr>
              <a:t>上界函数</a:t>
            </a:r>
          </a:p>
          <a:p>
            <a:pPr algn="just" eaLnBrk="1" hangingPunct="1">
              <a:spcBef>
                <a:spcPct val="50000"/>
              </a:spcBef>
              <a:buFontTx/>
              <a:buNone/>
            </a:pPr>
            <a:r>
              <a:rPr kumimoji="0" lang="en-US" altLang="zh-CN" sz="1800">
                <a:solidFill>
                  <a:schemeClr val="accent2"/>
                </a:solidFill>
                <a:cs typeface="Times New Roman" panose="02020603050405020304" pitchFamily="18" charset="0"/>
              </a:rPr>
              <a:t>while (i &lt;= n &amp;&amp; w[i] &lt;= cleft)       </a:t>
            </a:r>
            <a:r>
              <a:rPr kumimoji="0" lang="en-US" altLang="zh-CN" sz="1800"/>
              <a:t>// n</a:t>
            </a:r>
            <a:r>
              <a:rPr kumimoji="0" lang="zh-CN" altLang="en-US" sz="1800"/>
              <a:t>表示物品总数，</a:t>
            </a:r>
            <a:r>
              <a:rPr kumimoji="0" lang="en-US" altLang="zh-CN" sz="1800"/>
              <a:t>cleft</a:t>
            </a:r>
            <a:r>
              <a:rPr kumimoji="0" lang="zh-CN" altLang="en-US" sz="1800"/>
              <a:t>为剩余空间</a:t>
            </a:r>
          </a:p>
          <a:p>
            <a:pPr algn="just" eaLnBrk="1" hangingPunct="1">
              <a:spcBef>
                <a:spcPct val="50000"/>
              </a:spcBef>
              <a:buFontTx/>
              <a:buNone/>
            </a:pPr>
            <a:r>
              <a:rPr kumimoji="0" lang="en-US" altLang="zh-CN" sz="1800">
                <a:solidFill>
                  <a:schemeClr val="accent2"/>
                </a:solidFill>
                <a:cs typeface="Times New Roman" panose="02020603050405020304" pitchFamily="18" charset="0"/>
              </a:rPr>
              <a:t>      {</a:t>
            </a:r>
          </a:p>
          <a:p>
            <a:pPr algn="just" eaLnBrk="1" hangingPunct="1">
              <a:spcBef>
                <a:spcPct val="50000"/>
              </a:spcBef>
              <a:buFontTx/>
              <a:buNone/>
            </a:pPr>
            <a:r>
              <a:rPr kumimoji="0" lang="en-US" altLang="zh-CN" sz="1800">
                <a:solidFill>
                  <a:schemeClr val="accent2"/>
                </a:solidFill>
                <a:cs typeface="Times New Roman" panose="02020603050405020304" pitchFamily="18" charset="0"/>
              </a:rPr>
              <a:t>         cleft -= w[i];                            </a:t>
            </a:r>
            <a:r>
              <a:rPr kumimoji="0" lang="en-US" altLang="zh-CN" sz="1800"/>
              <a:t>//w[i]</a:t>
            </a:r>
            <a:r>
              <a:rPr kumimoji="0" lang="zh-CN" altLang="en-US" sz="1800"/>
              <a:t>表示</a:t>
            </a:r>
            <a:r>
              <a:rPr kumimoji="0" lang="en-US" altLang="zh-CN" sz="1800"/>
              <a:t>i</a:t>
            </a:r>
            <a:r>
              <a:rPr kumimoji="0" lang="zh-CN" altLang="en-US" sz="1800"/>
              <a:t>所占空间</a:t>
            </a:r>
          </a:p>
          <a:p>
            <a:pPr algn="just" eaLnBrk="1" hangingPunct="1">
              <a:spcBef>
                <a:spcPct val="50000"/>
              </a:spcBef>
              <a:buFontTx/>
              <a:buNone/>
            </a:pPr>
            <a:r>
              <a:rPr kumimoji="0" lang="en-US" altLang="zh-CN" sz="1800">
                <a:solidFill>
                  <a:schemeClr val="accent2"/>
                </a:solidFill>
                <a:cs typeface="Times New Roman" panose="02020603050405020304" pitchFamily="18" charset="0"/>
              </a:rPr>
              <a:t>         b += p[i];                                 </a:t>
            </a:r>
            <a:r>
              <a:rPr kumimoji="0" lang="en-US" altLang="zh-CN" sz="1800">
                <a:cs typeface="Times New Roman" panose="02020603050405020304" pitchFamily="18" charset="0"/>
              </a:rPr>
              <a:t>//p[</a:t>
            </a:r>
            <a:r>
              <a:rPr kumimoji="0" lang="en-US" altLang="zh-CN" sz="1800"/>
              <a:t>i</a:t>
            </a:r>
            <a:r>
              <a:rPr kumimoji="0" lang="en-US" altLang="zh-CN" sz="1800">
                <a:cs typeface="Times New Roman" panose="02020603050405020304" pitchFamily="18" charset="0"/>
              </a:rPr>
              <a:t>]</a:t>
            </a:r>
            <a:r>
              <a:rPr kumimoji="0" lang="zh-CN" altLang="en-US" sz="1800"/>
              <a:t>表示</a:t>
            </a:r>
            <a:r>
              <a:rPr kumimoji="0" lang="en-US" altLang="zh-CN" sz="1800"/>
              <a:t>i</a:t>
            </a:r>
            <a:r>
              <a:rPr kumimoji="0" lang="zh-CN" altLang="en-US" sz="1800"/>
              <a:t>的价值</a:t>
            </a:r>
          </a:p>
          <a:p>
            <a:pPr algn="just" eaLnBrk="1" hangingPunct="1">
              <a:spcBef>
                <a:spcPct val="50000"/>
              </a:spcBef>
              <a:buFontTx/>
              <a:buNone/>
            </a:pPr>
            <a:r>
              <a:rPr kumimoji="0" lang="en-US" altLang="zh-CN" sz="1800">
                <a:solidFill>
                  <a:schemeClr val="accent2"/>
                </a:solidFill>
                <a:cs typeface="Times New Roman" panose="02020603050405020304" pitchFamily="18" charset="0"/>
              </a:rPr>
              <a:t>         i++;</a:t>
            </a:r>
          </a:p>
          <a:p>
            <a:pPr algn="just" eaLnBrk="1" hangingPunct="1">
              <a:spcBef>
                <a:spcPct val="50000"/>
              </a:spcBef>
              <a:buFontTx/>
              <a:buNone/>
            </a:pPr>
            <a:r>
              <a:rPr kumimoji="0" lang="en-US" altLang="zh-CN" sz="1800">
                <a:solidFill>
                  <a:schemeClr val="accent2"/>
                </a:solidFill>
                <a:cs typeface="Times New Roman" panose="02020603050405020304" pitchFamily="18" charset="0"/>
              </a:rPr>
              <a:t>      }</a:t>
            </a:r>
          </a:p>
          <a:p>
            <a:pPr algn="just" eaLnBrk="1" hangingPunct="1">
              <a:spcBef>
                <a:spcPct val="50000"/>
              </a:spcBef>
              <a:buFontTx/>
              <a:buNone/>
            </a:pPr>
            <a:r>
              <a:rPr kumimoji="0" lang="en-US" altLang="zh-CN" sz="1800">
                <a:solidFill>
                  <a:schemeClr val="accent2"/>
                </a:solidFill>
                <a:cs typeface="Times New Roman" panose="02020603050405020304" pitchFamily="18" charset="0"/>
              </a:rPr>
              <a:t>if (i &lt;= n) b += p[i] / w[i] * cleft;    </a:t>
            </a:r>
            <a:r>
              <a:rPr kumimoji="0" lang="en-US" altLang="zh-CN" sz="1800">
                <a:cs typeface="Times New Roman" panose="02020603050405020304" pitchFamily="18" charset="0"/>
              </a:rPr>
              <a:t>// </a:t>
            </a:r>
            <a:r>
              <a:rPr kumimoji="0" lang="zh-CN" altLang="en-US" sz="1800">
                <a:latin typeface="宋体" panose="02010600030101010101" pitchFamily="2" charset="-122"/>
              </a:rPr>
              <a:t>装填剩余容量装满背包</a:t>
            </a:r>
            <a:endParaRPr kumimoji="0" lang="en-US" altLang="zh-CN" sz="1800">
              <a:cs typeface="Times New Roman" panose="02020603050405020304" pitchFamily="18" charset="0"/>
            </a:endParaRPr>
          </a:p>
          <a:p>
            <a:pPr algn="just" eaLnBrk="1" hangingPunct="1">
              <a:spcBef>
                <a:spcPct val="50000"/>
              </a:spcBef>
              <a:buFontTx/>
              <a:buNone/>
            </a:pPr>
            <a:r>
              <a:rPr kumimoji="0" lang="en-US" altLang="zh-CN" sz="1800">
                <a:solidFill>
                  <a:schemeClr val="accent2"/>
                </a:solidFill>
                <a:cs typeface="Times New Roman" panose="02020603050405020304" pitchFamily="18" charset="0"/>
              </a:rPr>
              <a:t>return b;</a:t>
            </a:r>
            <a:r>
              <a:rPr kumimoji="0" lang="en-US" altLang="zh-CN" sz="1800">
                <a:solidFill>
                  <a:schemeClr val="accent2"/>
                </a:solidFill>
                <a:latin typeface="Arial" panose="020B0604020202020204" pitchFamily="34" charset="0"/>
                <a:ea typeface="华文行楷" panose="02010800040101010101" pitchFamily="2" charset="-122"/>
              </a:rPr>
              <a:t>                                       </a:t>
            </a:r>
            <a:r>
              <a:rPr kumimoji="0" lang="en-US" altLang="zh-CN" sz="1800">
                <a:latin typeface="Arial" panose="020B0604020202020204" pitchFamily="34" charset="0"/>
                <a:ea typeface="华文行楷" panose="02010800040101010101" pitchFamily="2" charset="-122"/>
              </a:rPr>
              <a:t>//b</a:t>
            </a:r>
            <a:r>
              <a:rPr kumimoji="0" lang="zh-CN" altLang="en-US" sz="1800">
                <a:latin typeface="Arial" panose="020B0604020202020204" pitchFamily="34" charset="0"/>
              </a:rPr>
              <a:t>为上界函数</a:t>
            </a:r>
          </a:p>
          <a:p>
            <a:pPr eaLnBrk="1" hangingPunct="1">
              <a:spcBef>
                <a:spcPct val="50000"/>
              </a:spcBef>
              <a:buFontTx/>
              <a:buNone/>
            </a:pPr>
            <a:endParaRPr kumimoji="0" lang="zh-CN" altLang="en-US" sz="1800">
              <a:solidFill>
                <a:schemeClr val="accent2"/>
              </a:solidFill>
              <a:latin typeface="Arial" panose="020B0604020202020204" pitchFamily="34" charset="0"/>
              <a:ea typeface="华文行楷" panose="02010800040101010101" pitchFamily="2" charset="-122"/>
            </a:endParaRPr>
          </a:p>
          <a:p>
            <a:pPr eaLnBrk="1" hangingPunct="1"/>
            <a:endParaRPr lang="zh-CN" altLang="en-US"/>
          </a:p>
        </p:txBody>
      </p:sp>
    </p:spTree>
  </p:cSld>
  <p:clrMapOvr>
    <a:masterClrMapping/>
  </p:clrMapOvr>
  <p:transition>
    <p:random/>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C44862BF-E738-471F-95D6-40E0F2E7CF86}"/>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B1DB6050-8F5B-45BE-BE6F-1D65614E962C}" type="slidenum">
              <a:rPr lang="zh-CN" altLang="en-US">
                <a:solidFill>
                  <a:schemeClr val="tx1"/>
                </a:solidFill>
                <a:latin typeface="Times New Roman" panose="02020603050405020304" pitchFamily="18" charset="0"/>
                <a:ea typeface="宋体" panose="02010600030101010101" pitchFamily="2" charset="-122"/>
              </a:rPr>
              <a:pPr eaLnBrk="1" hangingPunct="1"/>
              <a:t>236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81603" name="Rectangle 2">
            <a:extLst>
              <a:ext uri="{FF2B5EF4-FFF2-40B4-BE49-F238E27FC236}">
                <a16:creationId xmlns:a16="http://schemas.microsoft.com/office/drawing/2014/main" id="{9892337E-9A76-4D0F-A8E5-03367FFEA8CD}"/>
              </a:ext>
            </a:extLst>
          </p:cNvPr>
          <p:cNvSpPr>
            <a:spLocks noGrp="1" noChangeArrowheads="1"/>
          </p:cNvSpPr>
          <p:nvPr>
            <p:ph type="ctrTitle"/>
          </p:nvPr>
        </p:nvSpPr>
        <p:spPr>
          <a:xfrm>
            <a:off x="685800" y="762000"/>
            <a:ext cx="7696200" cy="838200"/>
          </a:xfrm>
        </p:spPr>
        <p:txBody>
          <a:bodyPr/>
          <a:lstStyle/>
          <a:p>
            <a:pPr eaLnBrk="1" hangingPunct="1"/>
            <a:r>
              <a:rPr lang="zh-CN" altLang="en-US" sz="4800"/>
              <a:t>6.5    0-1背包问题</a:t>
            </a:r>
          </a:p>
        </p:txBody>
      </p:sp>
      <p:sp>
        <p:nvSpPr>
          <p:cNvPr id="533507" name="Text Box 3">
            <a:extLst>
              <a:ext uri="{FF2B5EF4-FFF2-40B4-BE49-F238E27FC236}">
                <a16:creationId xmlns:a16="http://schemas.microsoft.com/office/drawing/2014/main" id="{2673FE0C-CE93-4082-B64B-7B90D82DA45B}"/>
              </a:ext>
            </a:extLst>
          </p:cNvPr>
          <p:cNvSpPr txBox="1">
            <a:spLocks noChangeArrowheads="1"/>
          </p:cNvSpPr>
          <p:nvPr/>
        </p:nvSpPr>
        <p:spPr bwMode="auto">
          <a:xfrm>
            <a:off x="685800" y="1524000"/>
            <a:ext cx="7848600"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just" eaLnBrk="1" hangingPunct="1">
              <a:spcBef>
                <a:spcPct val="50000"/>
              </a:spcBef>
            </a:pPr>
            <a:r>
              <a:rPr lang="zh-CN" altLang="en-US" sz="160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a:latin typeface="Times New Roman" panose="02020603050405020304" pitchFamily="18" charset="0"/>
                <a:ea typeface="宋体" panose="02010600030101010101" pitchFamily="2" charset="-122"/>
                <a:cs typeface="Times New Roman" panose="02020603050405020304" pitchFamily="18" charset="0"/>
              </a:rPr>
              <a:t>while (i != n + 1)</a:t>
            </a:r>
          </a:p>
          <a:p>
            <a:pPr algn="just" eaLnBrk="1" hangingPunct="1">
              <a:spcBef>
                <a:spcPct val="50000"/>
              </a:spcBef>
            </a:pPr>
            <a:r>
              <a:rPr lang="en-US" altLang="zh-CN" sz="160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a:solidFill>
                  <a:schemeClr val="tx1"/>
                </a:solidFill>
                <a:latin typeface="宋体" panose="02010600030101010101" pitchFamily="2" charset="-122"/>
                <a:ea typeface="宋体" panose="02010600030101010101" pitchFamily="2" charset="-122"/>
                <a:cs typeface="Times New Roman" panose="02020603050405020304" pitchFamily="18" charset="0"/>
              </a:rPr>
              <a:t>非叶结点</a:t>
            </a:r>
            <a:endParaRPr lang="zh-CN" altLang="en-US" sz="16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en-US" altLang="zh-CN" sz="1600">
                <a:latin typeface="Times New Roman" panose="02020603050405020304" pitchFamily="18" charset="0"/>
                <a:ea typeface="宋体" panose="02010600030101010101" pitchFamily="2" charset="-122"/>
                <a:cs typeface="Times New Roman" panose="02020603050405020304" pitchFamily="18" charset="0"/>
              </a:rPr>
              <a:t>         double wt = cw + w[i];</a:t>
            </a:r>
          </a:p>
          <a:p>
            <a:pPr algn="just" eaLnBrk="1" hangingPunct="1">
              <a:spcBef>
                <a:spcPct val="50000"/>
              </a:spcBef>
            </a:pPr>
            <a:r>
              <a:rPr lang="en-US" altLang="zh-CN" sz="1600">
                <a:latin typeface="Times New Roman" panose="02020603050405020304" pitchFamily="18" charset="0"/>
                <a:ea typeface="宋体" panose="02010600030101010101" pitchFamily="2" charset="-122"/>
                <a:cs typeface="Times New Roman" panose="02020603050405020304" pitchFamily="18" charset="0"/>
              </a:rPr>
              <a:t>         if (wt &lt;= c)</a:t>
            </a:r>
          </a:p>
          <a:p>
            <a:pPr algn="just" eaLnBrk="1" hangingPunct="1">
              <a:spcBef>
                <a:spcPct val="50000"/>
              </a:spcBef>
            </a:pPr>
            <a:r>
              <a:rPr lang="en-US" altLang="zh-CN" sz="160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a:solidFill>
                  <a:schemeClr val="tx1"/>
                </a:solidFill>
                <a:latin typeface="宋体" panose="02010600030101010101" pitchFamily="2" charset="-122"/>
                <a:ea typeface="宋体" panose="02010600030101010101" pitchFamily="2" charset="-122"/>
              </a:rPr>
              <a:t>左儿子结点为可行结点</a:t>
            </a:r>
            <a:endParaRPr lang="zh-CN" altLang="en-US" sz="1600">
              <a:solidFill>
                <a:schemeClr val="tx1"/>
              </a:solidFill>
              <a:latin typeface="Times New Roman" panose="02020603050405020304" pitchFamily="18" charset="0"/>
              <a:ea typeface="宋体" panose="02010600030101010101" pitchFamily="2" charset="-122"/>
            </a:endParaRPr>
          </a:p>
          <a:p>
            <a:pPr algn="just" eaLnBrk="1" hangingPunct="1">
              <a:spcBef>
                <a:spcPct val="50000"/>
              </a:spcBef>
            </a:pPr>
            <a:r>
              <a:rPr lang="zh-CN" altLang="en-US" sz="1600">
                <a:latin typeface="Times New Roman" panose="02020603050405020304" pitchFamily="18" charset="0"/>
                <a:ea typeface="宋体" panose="02010600030101010101" pitchFamily="2" charset="-122"/>
              </a:rPr>
              <a:t>            </a:t>
            </a:r>
            <a:r>
              <a:rPr lang="en-US" altLang="zh-CN" sz="1600">
                <a:latin typeface="Times New Roman" panose="02020603050405020304" pitchFamily="18" charset="0"/>
                <a:ea typeface="宋体" panose="02010600030101010101" pitchFamily="2" charset="-122"/>
              </a:rPr>
              <a:t>if (cp + p[i] &gt; bestp)         bestp = cp + p[i];</a:t>
            </a:r>
          </a:p>
          <a:p>
            <a:pPr algn="just" eaLnBrk="1" hangingPunct="1">
              <a:spcBef>
                <a:spcPct val="50000"/>
              </a:spcBef>
            </a:pPr>
            <a:r>
              <a:rPr lang="en-US" altLang="zh-CN" sz="1600">
                <a:latin typeface="Times New Roman" panose="02020603050405020304" pitchFamily="18" charset="0"/>
                <a:ea typeface="宋体" panose="02010600030101010101" pitchFamily="2" charset="-122"/>
              </a:rPr>
              <a:t>            addLiveNode(up,cp + p[i],cw + w[i],i + 1, enode, true);</a:t>
            </a:r>
          </a:p>
          <a:p>
            <a:pPr algn="just" eaLnBrk="1" hangingPunct="1">
              <a:spcBef>
                <a:spcPct val="50000"/>
              </a:spcBef>
            </a:pPr>
            <a:r>
              <a:rPr lang="en-US" altLang="zh-CN" sz="1600">
                <a:latin typeface="Times New Roman" panose="02020603050405020304" pitchFamily="18" charset="0"/>
                <a:ea typeface="宋体" panose="02010600030101010101" pitchFamily="2" charset="-122"/>
              </a:rPr>
              <a:t>         }</a:t>
            </a:r>
          </a:p>
          <a:p>
            <a:pPr algn="just" eaLnBrk="1" hangingPunct="1">
              <a:spcBef>
                <a:spcPct val="50000"/>
              </a:spcBef>
            </a:pPr>
            <a:r>
              <a:rPr lang="en-US" altLang="zh-CN" sz="1600">
                <a:latin typeface="Times New Roman" panose="02020603050405020304" pitchFamily="18" charset="0"/>
                <a:ea typeface="宋体" panose="02010600030101010101" pitchFamily="2" charset="-122"/>
              </a:rPr>
              <a:t>         up = bound(i + 1);</a:t>
            </a:r>
          </a:p>
          <a:p>
            <a:pPr algn="just" eaLnBrk="1" hangingPunct="1">
              <a:spcBef>
                <a:spcPct val="50000"/>
              </a:spcBef>
            </a:pPr>
            <a:r>
              <a:rPr lang="en-US" altLang="zh-CN" sz="1600">
                <a:latin typeface="Times New Roman" panose="02020603050405020304" pitchFamily="18" charset="0"/>
                <a:ea typeface="宋体" panose="02010600030101010101" pitchFamily="2" charset="-122"/>
              </a:rPr>
              <a:t>         if (up &gt;= bestp)   </a:t>
            </a:r>
            <a:r>
              <a:rPr lang="en-US" altLang="zh-CN" sz="1600">
                <a:solidFill>
                  <a:schemeClr val="tx1"/>
                </a:solidFill>
                <a:latin typeface="Times New Roman" panose="02020603050405020304" pitchFamily="18" charset="0"/>
                <a:ea typeface="宋体" panose="02010600030101010101" pitchFamily="2" charset="-122"/>
              </a:rPr>
              <a:t>//</a:t>
            </a:r>
            <a:r>
              <a:rPr lang="zh-CN" altLang="en-US" sz="1600">
                <a:solidFill>
                  <a:schemeClr val="tx1"/>
                </a:solidFill>
                <a:latin typeface="Times New Roman" panose="02020603050405020304" pitchFamily="18" charset="0"/>
                <a:ea typeface="宋体" panose="02010600030101010101" pitchFamily="2" charset="-122"/>
              </a:rPr>
              <a:t>检查右儿子节点</a:t>
            </a:r>
          </a:p>
          <a:p>
            <a:pPr algn="just" eaLnBrk="1" hangingPunct="1">
              <a:spcBef>
                <a:spcPct val="50000"/>
              </a:spcBef>
            </a:pPr>
            <a:r>
              <a:rPr lang="en-US" altLang="zh-CN" sz="1600">
                <a:latin typeface="Times New Roman" panose="02020603050405020304" pitchFamily="18" charset="0"/>
                <a:ea typeface="宋体" panose="02010600030101010101" pitchFamily="2" charset="-122"/>
              </a:rPr>
              <a:t>         addLiveNode(up,cp,cw,i + 1, enode, false);</a:t>
            </a:r>
          </a:p>
          <a:p>
            <a:pPr algn="just" eaLnBrk="1" hangingPunct="1">
              <a:spcBef>
                <a:spcPct val="50000"/>
              </a:spcBef>
            </a:pPr>
            <a:r>
              <a:rPr lang="en-US" altLang="zh-CN" sz="1600">
                <a:latin typeface="Times New Roman" panose="02020603050405020304" pitchFamily="18" charset="0"/>
                <a:ea typeface="宋体" panose="02010600030101010101" pitchFamily="2" charset="-122"/>
              </a:rPr>
              <a:t>         </a:t>
            </a:r>
            <a:r>
              <a:rPr lang="en-US" altLang="zh-CN" sz="1600">
                <a:solidFill>
                  <a:schemeClr val="tx1"/>
                </a:solidFill>
                <a:latin typeface="Times New Roman" panose="02020603050405020304" pitchFamily="18" charset="0"/>
                <a:ea typeface="宋体" panose="02010600030101010101" pitchFamily="2" charset="-122"/>
              </a:rPr>
              <a:t>//   </a:t>
            </a:r>
            <a:r>
              <a:rPr lang="zh-CN" altLang="en-US" sz="1600">
                <a:solidFill>
                  <a:schemeClr val="tx1"/>
                </a:solidFill>
                <a:latin typeface="Times New Roman" panose="02020603050405020304" pitchFamily="18" charset="0"/>
                <a:ea typeface="宋体" panose="02010600030101010101" pitchFamily="2" charset="-122"/>
              </a:rPr>
              <a:t>取下一个扩展节点（略）</a:t>
            </a:r>
          </a:p>
          <a:p>
            <a:pPr algn="just" eaLnBrk="1" hangingPunct="1">
              <a:spcBef>
                <a:spcPct val="50000"/>
              </a:spcBef>
            </a:pPr>
            <a:r>
              <a:rPr lang="en-US" altLang="zh-CN" sz="1600">
                <a:latin typeface="Times New Roman" panose="02020603050405020304" pitchFamily="18" charset="0"/>
                <a:ea typeface="宋体" panose="02010600030101010101" pitchFamily="2" charset="-122"/>
              </a:rPr>
              <a:t>}</a:t>
            </a:r>
            <a:endParaRPr lang="zh-CN" altLang="en-US" sz="1600">
              <a:latin typeface="Times New Roman" panose="02020603050405020304" pitchFamily="18" charset="0"/>
              <a:ea typeface="宋体" panose="02010600030101010101" pitchFamily="2" charset="-122"/>
            </a:endParaRPr>
          </a:p>
        </p:txBody>
      </p:sp>
      <p:sp>
        <p:nvSpPr>
          <p:cNvPr id="533508" name="AutoShape 4">
            <a:extLst>
              <a:ext uri="{FF2B5EF4-FFF2-40B4-BE49-F238E27FC236}">
                <a16:creationId xmlns:a16="http://schemas.microsoft.com/office/drawing/2014/main" id="{A2CB68A8-24F6-4311-8C47-3B42FC4F7764}"/>
              </a:ext>
            </a:extLst>
          </p:cNvPr>
          <p:cNvSpPr>
            <a:spLocks noChangeArrowheads="1"/>
          </p:cNvSpPr>
          <p:nvPr/>
        </p:nvSpPr>
        <p:spPr bwMode="auto">
          <a:xfrm>
            <a:off x="5638800" y="1981200"/>
            <a:ext cx="2057400" cy="914400"/>
          </a:xfrm>
          <a:prstGeom prst="wedgeRoundRectCallout">
            <a:avLst>
              <a:gd name="adj1" fmla="val -139815"/>
              <a:gd name="adj2" fmla="val 32639"/>
              <a:gd name="adj3" fmla="val 16667"/>
            </a:avLst>
          </a:prstGeom>
          <a:solidFill>
            <a:schemeClr val="hlink"/>
          </a:solidFill>
          <a:ln w="6350">
            <a:solidFill>
              <a:schemeClr val="hlink"/>
            </a:solidFill>
            <a:miter lim="800000"/>
            <a:headEnd/>
            <a:tailEnd/>
          </a:ln>
        </p:spPr>
        <p:txBody>
          <a:bodyPr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zh-CN" altLang="en-US" sz="2000" b="1">
                <a:latin typeface="楷体_GB2312" panose="02010609030101010101" pitchFamily="49" charset="-122"/>
                <a:ea typeface="楷体_GB2312" panose="02010609030101010101" pitchFamily="49" charset="-122"/>
              </a:rPr>
              <a:t>分支限界搜索过程</a:t>
            </a:r>
            <a:endParaRPr lang="en-US" altLang="zh-CN" sz="2000" b="1">
              <a:latin typeface="楷体_GB2312" panose="02010609030101010101" pitchFamily="49" charset="-122"/>
              <a:ea typeface="楷体_GB2312" panose="02010609030101010101" pitchFamily="49"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3507"/>
                                        </p:tgtEl>
                                        <p:attrNameLst>
                                          <p:attrName>style.visibility</p:attrName>
                                        </p:attrNameLst>
                                      </p:cBhvr>
                                      <p:to>
                                        <p:strVal val="visible"/>
                                      </p:to>
                                    </p:set>
                                    <p:animEffect transition="in" filter="blinds(horizontal)">
                                      <p:cBhvr>
                                        <p:cTn id="7" dur="500"/>
                                        <p:tgtEl>
                                          <p:spTgt spid="5335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33508"/>
                                        </p:tgtEl>
                                        <p:attrNameLst>
                                          <p:attrName>style.visibility</p:attrName>
                                        </p:attrNameLst>
                                      </p:cBhvr>
                                      <p:to>
                                        <p:strVal val="visible"/>
                                      </p:to>
                                    </p:set>
                                    <p:anim calcmode="lin" valueType="num">
                                      <p:cBhvr additive="base">
                                        <p:cTn id="12" dur="500" fill="hold"/>
                                        <p:tgtEl>
                                          <p:spTgt spid="533508"/>
                                        </p:tgtEl>
                                        <p:attrNameLst>
                                          <p:attrName>ppt_x</p:attrName>
                                        </p:attrNameLst>
                                      </p:cBhvr>
                                      <p:tavLst>
                                        <p:tav tm="0">
                                          <p:val>
                                            <p:strVal val="1+#ppt_w/2"/>
                                          </p:val>
                                        </p:tav>
                                        <p:tav tm="100000">
                                          <p:val>
                                            <p:strVal val="#ppt_x"/>
                                          </p:val>
                                        </p:tav>
                                      </p:tavLst>
                                    </p:anim>
                                    <p:anim calcmode="lin" valueType="num">
                                      <p:cBhvr additive="base">
                                        <p:cTn id="13" dur="500" fill="hold"/>
                                        <p:tgtEl>
                                          <p:spTgt spid="5335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autoUpdateAnimBg="0"/>
      <p:bldP spid="533508" grpId="0" animBg="1" autoUpdateAnimBg="0"/>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B002FC25-F02B-4DAF-81DD-C065B3E68CC9}"/>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D89C8930-43EA-4FD0-B518-8CDDE08C2AD9}" type="slidenum">
              <a:rPr lang="zh-CN" altLang="en-US">
                <a:solidFill>
                  <a:schemeClr val="tx1"/>
                </a:solidFill>
                <a:latin typeface="Times New Roman" panose="02020603050405020304" pitchFamily="18" charset="0"/>
                <a:ea typeface="宋体" panose="02010600030101010101" pitchFamily="2" charset="-122"/>
              </a:rPr>
              <a:pPr eaLnBrk="1" hangingPunct="1"/>
              <a:t>237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82627" name="Rectangle 2">
            <a:extLst>
              <a:ext uri="{FF2B5EF4-FFF2-40B4-BE49-F238E27FC236}">
                <a16:creationId xmlns:a16="http://schemas.microsoft.com/office/drawing/2014/main" id="{1F9DBB5B-6DF3-4D4A-B117-D5D400B21976}"/>
              </a:ext>
            </a:extLst>
          </p:cNvPr>
          <p:cNvSpPr>
            <a:spLocks noGrp="1" noChangeArrowheads="1"/>
          </p:cNvSpPr>
          <p:nvPr>
            <p:ph type="title"/>
          </p:nvPr>
        </p:nvSpPr>
        <p:spPr/>
        <p:txBody>
          <a:bodyPr/>
          <a:lstStyle/>
          <a:p>
            <a:pPr eaLnBrk="1" hangingPunct="1"/>
            <a:r>
              <a:rPr lang="zh-CN" altLang="en-US" sz="4800"/>
              <a:t>6.6 最大团问题</a:t>
            </a:r>
          </a:p>
        </p:txBody>
      </p:sp>
      <p:sp>
        <p:nvSpPr>
          <p:cNvPr id="282628" name="Rectangle 3">
            <a:extLst>
              <a:ext uri="{FF2B5EF4-FFF2-40B4-BE49-F238E27FC236}">
                <a16:creationId xmlns:a16="http://schemas.microsoft.com/office/drawing/2014/main" id="{70EBBD90-DEC3-49E9-8A64-E508F8B7A355}"/>
              </a:ext>
            </a:extLst>
          </p:cNvPr>
          <p:cNvSpPr>
            <a:spLocks noGrp="1" noChangeArrowheads="1"/>
          </p:cNvSpPr>
          <p:nvPr>
            <p:ph type="body" idx="1"/>
          </p:nvPr>
        </p:nvSpPr>
        <p:spPr>
          <a:xfrm>
            <a:off x="685800" y="1676400"/>
            <a:ext cx="7772400" cy="4114800"/>
          </a:xfrm>
        </p:spPr>
        <p:txBody>
          <a:bodyPr/>
          <a:lstStyle/>
          <a:p>
            <a:pPr marL="609600" indent="-609600" eaLnBrk="1" hangingPunct="1">
              <a:spcBef>
                <a:spcPct val="50000"/>
              </a:spcBef>
              <a:buFontTx/>
              <a:buAutoNum type="arabicPeriod"/>
            </a:pPr>
            <a:r>
              <a:rPr lang="zh-CN" altLang="en-US">
                <a:solidFill>
                  <a:schemeClr val="accent2"/>
                </a:solidFill>
                <a:ea typeface="黑体" panose="02010609060101010101" pitchFamily="49" charset="-122"/>
              </a:rPr>
              <a:t>问题描述</a:t>
            </a:r>
          </a:p>
          <a:p>
            <a:pPr marL="609600" indent="-609600"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给定无向图</a:t>
            </a:r>
            <a:r>
              <a:rPr kumimoji="0" lang="en-US" altLang="zh-CN" sz="2000">
                <a:latin typeface="楷体_GB2312" panose="02010609030101010101" pitchFamily="49" charset="-122"/>
                <a:ea typeface="楷体_GB2312" panose="02010609030101010101" pitchFamily="49" charset="-122"/>
              </a:rPr>
              <a:t>G=(V，E)。</a:t>
            </a:r>
            <a:r>
              <a:rPr kumimoji="0" lang="zh-CN" altLang="en-US" sz="2000">
                <a:latin typeface="楷体_GB2312" panose="02010609030101010101" pitchFamily="49" charset="-122"/>
                <a:ea typeface="楷体_GB2312" panose="02010609030101010101" pitchFamily="49" charset="-122"/>
              </a:rPr>
              <a:t>如果</a:t>
            </a:r>
            <a:r>
              <a:rPr kumimoji="0" lang="en-US" altLang="zh-CN" sz="2000">
                <a:latin typeface="楷体_GB2312" panose="02010609030101010101" pitchFamily="49" charset="-122"/>
                <a:ea typeface="楷体_GB2312" panose="02010609030101010101" pitchFamily="49" charset="-122"/>
              </a:rPr>
              <a:t>U</a:t>
            </a:r>
            <a:r>
              <a:rPr kumimoji="0" lang="en-US" altLang="zh-CN" sz="2000">
                <a:latin typeface="楷体_GB2312" panose="02010609030101010101" pitchFamily="49" charset="-122"/>
                <a:ea typeface="楷体_GB2312" panose="02010609030101010101" pitchFamily="49" charset="-122"/>
                <a:sym typeface="Symbol" panose="05050102010706020507" pitchFamily="18" charset="2"/>
              </a:rPr>
              <a:t></a:t>
            </a:r>
            <a:r>
              <a:rPr kumimoji="0" lang="en-US" altLang="zh-CN" sz="2000">
                <a:latin typeface="楷体_GB2312" panose="02010609030101010101" pitchFamily="49" charset="-122"/>
                <a:ea typeface="楷体_GB2312" panose="02010609030101010101" pitchFamily="49" charset="-122"/>
              </a:rPr>
              <a:t>V，</a:t>
            </a:r>
            <a:r>
              <a:rPr kumimoji="0" lang="zh-CN" altLang="en-US" sz="2000">
                <a:latin typeface="楷体_GB2312" panose="02010609030101010101" pitchFamily="49" charset="-122"/>
                <a:ea typeface="楷体_GB2312" panose="02010609030101010101" pitchFamily="49" charset="-122"/>
              </a:rPr>
              <a:t>且对任意</a:t>
            </a:r>
            <a:r>
              <a:rPr kumimoji="0" lang="en-US" altLang="zh-CN" sz="2000">
                <a:latin typeface="楷体_GB2312" panose="02010609030101010101" pitchFamily="49" charset="-122"/>
                <a:ea typeface="楷体_GB2312" panose="02010609030101010101" pitchFamily="49" charset="-122"/>
              </a:rPr>
              <a:t>u，v</a:t>
            </a:r>
            <a:r>
              <a:rPr kumimoji="0" lang="en-US" altLang="zh-CN" sz="2000">
                <a:latin typeface="楷体_GB2312" panose="02010609030101010101" pitchFamily="49" charset="-122"/>
                <a:ea typeface="楷体_GB2312" panose="02010609030101010101" pitchFamily="49" charset="-122"/>
                <a:sym typeface="Symbol" panose="05050102010706020507" pitchFamily="18" charset="2"/>
              </a:rPr>
              <a:t></a:t>
            </a:r>
            <a:r>
              <a:rPr kumimoji="0" lang="en-US" altLang="zh-CN" sz="2000">
                <a:latin typeface="楷体_GB2312" panose="02010609030101010101" pitchFamily="49" charset="-122"/>
                <a:ea typeface="楷体_GB2312" panose="02010609030101010101" pitchFamily="49" charset="-122"/>
              </a:rPr>
              <a:t>U</a:t>
            </a:r>
            <a:r>
              <a:rPr kumimoji="0" lang="zh-CN" altLang="en-US" sz="2000">
                <a:latin typeface="楷体_GB2312" panose="02010609030101010101" pitchFamily="49" charset="-122"/>
                <a:ea typeface="楷体_GB2312" panose="02010609030101010101" pitchFamily="49" charset="-122"/>
              </a:rPr>
              <a:t>有(</a:t>
            </a:r>
            <a:r>
              <a:rPr kumimoji="0" lang="en-US" altLang="zh-CN" sz="2000">
                <a:latin typeface="楷体_GB2312" panose="02010609030101010101" pitchFamily="49" charset="-122"/>
                <a:ea typeface="楷体_GB2312" panose="02010609030101010101" pitchFamily="49" charset="-122"/>
              </a:rPr>
              <a:t>u，v)</a:t>
            </a:r>
            <a:r>
              <a:rPr kumimoji="0" lang="en-US" altLang="zh-CN" sz="2000">
                <a:latin typeface="楷体_GB2312" panose="02010609030101010101" pitchFamily="49" charset="-122"/>
                <a:ea typeface="楷体_GB2312" panose="02010609030101010101" pitchFamily="49" charset="-122"/>
                <a:sym typeface="Symbol" panose="05050102010706020507" pitchFamily="18" charset="2"/>
              </a:rPr>
              <a:t></a:t>
            </a:r>
            <a:r>
              <a:rPr kumimoji="0" lang="en-US" altLang="zh-CN" sz="2000">
                <a:latin typeface="楷体_GB2312" panose="02010609030101010101" pitchFamily="49" charset="-122"/>
                <a:ea typeface="楷体_GB2312" panose="02010609030101010101" pitchFamily="49" charset="-122"/>
              </a:rPr>
              <a:t>E，</a:t>
            </a:r>
            <a:r>
              <a:rPr kumimoji="0" lang="zh-CN" altLang="en-US" sz="2000">
                <a:latin typeface="楷体_GB2312" panose="02010609030101010101" pitchFamily="49" charset="-122"/>
                <a:ea typeface="楷体_GB2312" panose="02010609030101010101" pitchFamily="49" charset="-122"/>
              </a:rPr>
              <a:t>则称</a:t>
            </a:r>
            <a:r>
              <a:rPr kumimoji="0" lang="en-US" altLang="zh-CN" sz="2000">
                <a:latin typeface="楷体_GB2312" panose="02010609030101010101" pitchFamily="49" charset="-122"/>
                <a:ea typeface="楷体_GB2312" panose="02010609030101010101" pitchFamily="49" charset="-122"/>
              </a:rPr>
              <a:t>U</a:t>
            </a:r>
            <a:r>
              <a:rPr kumimoji="0" lang="zh-CN" altLang="en-US" sz="2000">
                <a:latin typeface="楷体_GB2312" panose="02010609030101010101" pitchFamily="49" charset="-122"/>
                <a:ea typeface="楷体_GB2312" panose="02010609030101010101" pitchFamily="49" charset="-122"/>
              </a:rPr>
              <a:t>是</a:t>
            </a:r>
            <a:r>
              <a:rPr kumimoji="0" lang="en-US" altLang="zh-CN" sz="2000">
                <a:latin typeface="楷体_GB2312" panose="02010609030101010101" pitchFamily="49" charset="-122"/>
                <a:ea typeface="楷体_GB2312" panose="02010609030101010101" pitchFamily="49" charset="-122"/>
              </a:rPr>
              <a:t>G</a:t>
            </a:r>
            <a:r>
              <a:rPr kumimoji="0" lang="zh-CN" altLang="en-US" sz="2000">
                <a:latin typeface="楷体_GB2312" panose="02010609030101010101" pitchFamily="49" charset="-122"/>
                <a:ea typeface="楷体_GB2312" panose="02010609030101010101" pitchFamily="49" charset="-122"/>
              </a:rPr>
              <a:t>的完全子图。</a:t>
            </a:r>
            <a:r>
              <a:rPr kumimoji="0" lang="en-US" altLang="zh-CN" sz="2000">
                <a:latin typeface="楷体_GB2312" panose="02010609030101010101" pitchFamily="49" charset="-122"/>
                <a:ea typeface="楷体_GB2312" panose="02010609030101010101" pitchFamily="49" charset="-122"/>
              </a:rPr>
              <a:t>G</a:t>
            </a:r>
            <a:r>
              <a:rPr kumimoji="0" lang="zh-CN" altLang="en-US" sz="2000">
                <a:latin typeface="楷体_GB2312" panose="02010609030101010101" pitchFamily="49" charset="-122"/>
                <a:ea typeface="楷体_GB2312" panose="02010609030101010101" pitchFamily="49" charset="-122"/>
              </a:rPr>
              <a:t>的完全子图</a:t>
            </a:r>
            <a:r>
              <a:rPr kumimoji="0" lang="en-US" altLang="zh-CN" sz="2000">
                <a:latin typeface="楷体_GB2312" panose="02010609030101010101" pitchFamily="49" charset="-122"/>
                <a:ea typeface="楷体_GB2312" panose="02010609030101010101" pitchFamily="49" charset="-122"/>
              </a:rPr>
              <a:t>U</a:t>
            </a:r>
            <a:r>
              <a:rPr kumimoji="0" lang="zh-CN" altLang="en-US" sz="2000">
                <a:latin typeface="楷体_GB2312" panose="02010609030101010101" pitchFamily="49" charset="-122"/>
                <a:ea typeface="楷体_GB2312" panose="02010609030101010101" pitchFamily="49" charset="-122"/>
              </a:rPr>
              <a:t>是</a:t>
            </a:r>
            <a:r>
              <a:rPr kumimoji="0" lang="en-US" altLang="zh-CN" sz="2000">
                <a:latin typeface="楷体_GB2312" panose="02010609030101010101" pitchFamily="49" charset="-122"/>
                <a:ea typeface="楷体_GB2312" panose="02010609030101010101" pitchFamily="49" charset="-122"/>
              </a:rPr>
              <a:t>G</a:t>
            </a:r>
            <a:r>
              <a:rPr kumimoji="0" lang="zh-CN" altLang="en-US" sz="2000">
                <a:latin typeface="楷体_GB2312" panose="02010609030101010101" pitchFamily="49" charset="-122"/>
                <a:ea typeface="楷体_GB2312" panose="02010609030101010101" pitchFamily="49" charset="-122"/>
              </a:rPr>
              <a:t>的团当且仅当</a:t>
            </a:r>
            <a:r>
              <a:rPr kumimoji="0" lang="en-US" altLang="zh-CN" sz="2000">
                <a:latin typeface="楷体_GB2312" panose="02010609030101010101" pitchFamily="49" charset="-122"/>
                <a:ea typeface="楷体_GB2312" panose="02010609030101010101" pitchFamily="49" charset="-122"/>
              </a:rPr>
              <a:t>U</a:t>
            </a:r>
            <a:r>
              <a:rPr kumimoji="0" lang="zh-CN" altLang="en-US" sz="2000">
                <a:latin typeface="楷体_GB2312" panose="02010609030101010101" pitchFamily="49" charset="-122"/>
                <a:ea typeface="楷体_GB2312" panose="02010609030101010101" pitchFamily="49" charset="-122"/>
              </a:rPr>
              <a:t>不包含在</a:t>
            </a:r>
            <a:r>
              <a:rPr kumimoji="0" lang="en-US" altLang="zh-CN" sz="2000">
                <a:latin typeface="楷体_GB2312" panose="02010609030101010101" pitchFamily="49" charset="-122"/>
                <a:ea typeface="楷体_GB2312" panose="02010609030101010101" pitchFamily="49" charset="-122"/>
              </a:rPr>
              <a:t>G</a:t>
            </a:r>
            <a:r>
              <a:rPr kumimoji="0" lang="zh-CN" altLang="en-US" sz="2000">
                <a:latin typeface="楷体_GB2312" panose="02010609030101010101" pitchFamily="49" charset="-122"/>
                <a:ea typeface="楷体_GB2312" panose="02010609030101010101" pitchFamily="49" charset="-122"/>
              </a:rPr>
              <a:t>的更大的完全子图中。</a:t>
            </a:r>
            <a:r>
              <a:rPr kumimoji="0" lang="en-US" altLang="zh-CN" sz="2000">
                <a:latin typeface="楷体_GB2312" panose="02010609030101010101" pitchFamily="49" charset="-122"/>
                <a:ea typeface="楷体_GB2312" panose="02010609030101010101" pitchFamily="49" charset="-122"/>
              </a:rPr>
              <a:t>G</a:t>
            </a:r>
            <a:r>
              <a:rPr kumimoji="0" lang="zh-CN" altLang="en-US" sz="2000">
                <a:latin typeface="楷体_GB2312" panose="02010609030101010101" pitchFamily="49" charset="-122"/>
                <a:ea typeface="楷体_GB2312" panose="02010609030101010101" pitchFamily="49" charset="-122"/>
              </a:rPr>
              <a:t>的最大团是指</a:t>
            </a:r>
            <a:r>
              <a:rPr kumimoji="0" lang="en-US" altLang="zh-CN" sz="2000">
                <a:latin typeface="楷体_GB2312" panose="02010609030101010101" pitchFamily="49" charset="-122"/>
                <a:ea typeface="楷体_GB2312" panose="02010609030101010101" pitchFamily="49" charset="-122"/>
              </a:rPr>
              <a:t>G</a:t>
            </a:r>
            <a:r>
              <a:rPr kumimoji="0" lang="zh-CN" altLang="en-US" sz="2000">
                <a:latin typeface="楷体_GB2312" panose="02010609030101010101" pitchFamily="49" charset="-122"/>
                <a:ea typeface="楷体_GB2312" panose="02010609030101010101" pitchFamily="49" charset="-122"/>
              </a:rPr>
              <a:t>中所含顶点数最多的团。</a:t>
            </a:r>
          </a:p>
          <a:p>
            <a:pPr marL="609600" indent="-609600"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下图</a:t>
            </a:r>
            <a:r>
              <a:rPr kumimoji="0" lang="en-US" altLang="zh-CN" sz="2000">
                <a:latin typeface="楷体_GB2312" panose="02010609030101010101" pitchFamily="49" charset="-122"/>
                <a:ea typeface="楷体_GB2312" panose="02010609030101010101" pitchFamily="49" charset="-122"/>
              </a:rPr>
              <a:t>G</a:t>
            </a:r>
            <a:r>
              <a:rPr kumimoji="0" lang="zh-CN" altLang="en-US" sz="2000">
                <a:latin typeface="楷体_GB2312" panose="02010609030101010101" pitchFamily="49" charset="-122"/>
                <a:ea typeface="楷体_GB2312" panose="02010609030101010101" pitchFamily="49" charset="-122"/>
              </a:rPr>
              <a:t>中，子集{1，2}是</a:t>
            </a:r>
            <a:r>
              <a:rPr kumimoji="0" lang="en-US" altLang="zh-CN" sz="2000">
                <a:latin typeface="楷体_GB2312" panose="02010609030101010101" pitchFamily="49" charset="-122"/>
                <a:ea typeface="楷体_GB2312" panose="02010609030101010101" pitchFamily="49" charset="-122"/>
              </a:rPr>
              <a:t>G</a:t>
            </a:r>
            <a:r>
              <a:rPr kumimoji="0" lang="zh-CN" altLang="en-US" sz="2000">
                <a:latin typeface="楷体_GB2312" panose="02010609030101010101" pitchFamily="49" charset="-122"/>
                <a:ea typeface="楷体_GB2312" panose="02010609030101010101" pitchFamily="49" charset="-122"/>
              </a:rPr>
              <a:t>的大小为2的完全子图。这个完全子图不是团，因为它被</a:t>
            </a:r>
            <a:r>
              <a:rPr kumimoji="0" lang="en-US" altLang="zh-CN" sz="2000">
                <a:latin typeface="楷体_GB2312" panose="02010609030101010101" pitchFamily="49" charset="-122"/>
                <a:ea typeface="楷体_GB2312" panose="02010609030101010101" pitchFamily="49" charset="-122"/>
              </a:rPr>
              <a:t>G</a:t>
            </a:r>
            <a:r>
              <a:rPr kumimoji="0" lang="zh-CN" altLang="en-US" sz="2000">
                <a:latin typeface="楷体_GB2312" panose="02010609030101010101" pitchFamily="49" charset="-122"/>
                <a:ea typeface="楷体_GB2312" panose="02010609030101010101" pitchFamily="49" charset="-122"/>
              </a:rPr>
              <a:t>的更大的完全子图{1，2，5}包含。{1，2，5}是</a:t>
            </a:r>
            <a:r>
              <a:rPr kumimoji="0" lang="en-US" altLang="zh-CN" sz="2000">
                <a:latin typeface="楷体_GB2312" panose="02010609030101010101" pitchFamily="49" charset="-122"/>
                <a:ea typeface="楷体_GB2312" panose="02010609030101010101" pitchFamily="49" charset="-122"/>
              </a:rPr>
              <a:t>G</a:t>
            </a:r>
            <a:r>
              <a:rPr kumimoji="0" lang="zh-CN" altLang="en-US" sz="2000">
                <a:latin typeface="楷体_GB2312" panose="02010609030101010101" pitchFamily="49" charset="-122"/>
                <a:ea typeface="楷体_GB2312" panose="02010609030101010101" pitchFamily="49" charset="-122"/>
              </a:rPr>
              <a:t>的最大团。{1，4，5}和{2，3，5}也是</a:t>
            </a:r>
            <a:r>
              <a:rPr kumimoji="0" lang="en-US" altLang="zh-CN" sz="2000">
                <a:latin typeface="楷体_GB2312" panose="02010609030101010101" pitchFamily="49" charset="-122"/>
                <a:ea typeface="楷体_GB2312" panose="02010609030101010101" pitchFamily="49" charset="-122"/>
              </a:rPr>
              <a:t>G</a:t>
            </a:r>
            <a:r>
              <a:rPr kumimoji="0" lang="zh-CN" altLang="en-US" sz="2000">
                <a:latin typeface="楷体_GB2312" panose="02010609030101010101" pitchFamily="49" charset="-122"/>
                <a:ea typeface="楷体_GB2312" panose="02010609030101010101" pitchFamily="49" charset="-122"/>
              </a:rPr>
              <a:t>的最大团。 </a:t>
            </a:r>
          </a:p>
          <a:p>
            <a:pPr marL="609600" indent="-609600" eaLnBrk="1" hangingPunct="1">
              <a:spcBef>
                <a:spcPct val="50000"/>
              </a:spcBef>
              <a:buFontTx/>
              <a:buAutoNum type="arabicPeriod"/>
            </a:pPr>
            <a:endParaRPr kumimoji="0" lang="en-US" altLang="zh-CN" sz="1800">
              <a:solidFill>
                <a:schemeClr val="accent2"/>
              </a:solidFill>
              <a:latin typeface="Arial" panose="020B0604020202020204" pitchFamily="34" charset="0"/>
              <a:ea typeface="华文行楷" panose="02010800040101010101" pitchFamily="2" charset="-122"/>
            </a:endParaRPr>
          </a:p>
          <a:p>
            <a:pPr marL="609600" indent="-609600" eaLnBrk="1" hangingPunct="1"/>
            <a:endParaRPr lang="zh-CN" altLang="en-US"/>
          </a:p>
        </p:txBody>
      </p:sp>
      <p:pic>
        <p:nvPicPr>
          <p:cNvPr id="534532" name="Picture 4" descr="未命名2">
            <a:extLst>
              <a:ext uri="{FF2B5EF4-FFF2-40B4-BE49-F238E27FC236}">
                <a16:creationId xmlns:a16="http://schemas.microsoft.com/office/drawing/2014/main" id="{53F99671-6B15-43C9-B8C7-B9797F639D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5029200"/>
            <a:ext cx="2819400"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34532"/>
                                        </p:tgtEl>
                                        <p:attrNameLst>
                                          <p:attrName>style.visibility</p:attrName>
                                        </p:attrNameLst>
                                      </p:cBhvr>
                                      <p:to>
                                        <p:strVal val="visible"/>
                                      </p:to>
                                    </p:set>
                                    <p:anim calcmode="lin" valueType="num">
                                      <p:cBhvr additive="base">
                                        <p:cTn id="7" dur="500" fill="hold"/>
                                        <p:tgtEl>
                                          <p:spTgt spid="534532"/>
                                        </p:tgtEl>
                                        <p:attrNameLst>
                                          <p:attrName>ppt_x</p:attrName>
                                        </p:attrNameLst>
                                      </p:cBhvr>
                                      <p:tavLst>
                                        <p:tav tm="0">
                                          <p:val>
                                            <p:strVal val="#ppt_x"/>
                                          </p:val>
                                        </p:tav>
                                        <p:tav tm="100000">
                                          <p:val>
                                            <p:strVal val="#ppt_x"/>
                                          </p:val>
                                        </p:tav>
                                      </p:tavLst>
                                    </p:anim>
                                    <p:anim calcmode="lin" valueType="num">
                                      <p:cBhvr additive="base">
                                        <p:cTn id="8" dur="500" fill="hold"/>
                                        <p:tgtEl>
                                          <p:spTgt spid="5345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8746ADD5-4902-40F5-B606-6DA7E9698502}"/>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46E97AB2-EC2D-4A64-9E68-E13958930E45}" type="slidenum">
              <a:rPr lang="zh-CN" altLang="en-US">
                <a:solidFill>
                  <a:schemeClr val="tx1"/>
                </a:solidFill>
                <a:latin typeface="Times New Roman" panose="02020603050405020304" pitchFamily="18" charset="0"/>
                <a:ea typeface="宋体" panose="02010600030101010101" pitchFamily="2" charset="-122"/>
              </a:rPr>
              <a:pPr eaLnBrk="1" hangingPunct="1"/>
              <a:t>238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83651" name="Rectangle 2">
            <a:extLst>
              <a:ext uri="{FF2B5EF4-FFF2-40B4-BE49-F238E27FC236}">
                <a16:creationId xmlns:a16="http://schemas.microsoft.com/office/drawing/2014/main" id="{C29B51FD-F7BB-4A7D-A5D7-F8FAC0046917}"/>
              </a:ext>
            </a:extLst>
          </p:cNvPr>
          <p:cNvSpPr>
            <a:spLocks noGrp="1" noChangeArrowheads="1"/>
          </p:cNvSpPr>
          <p:nvPr>
            <p:ph type="title"/>
          </p:nvPr>
        </p:nvSpPr>
        <p:spPr/>
        <p:txBody>
          <a:bodyPr/>
          <a:lstStyle/>
          <a:p>
            <a:pPr eaLnBrk="1" hangingPunct="1"/>
            <a:r>
              <a:rPr lang="zh-CN" altLang="en-US" sz="4800"/>
              <a:t>6.6 最大团问题</a:t>
            </a:r>
          </a:p>
        </p:txBody>
      </p:sp>
      <p:sp>
        <p:nvSpPr>
          <p:cNvPr id="283652" name="Rectangle 3">
            <a:extLst>
              <a:ext uri="{FF2B5EF4-FFF2-40B4-BE49-F238E27FC236}">
                <a16:creationId xmlns:a16="http://schemas.microsoft.com/office/drawing/2014/main" id="{66E59336-A9DF-4F9C-95D9-153EF590BC62}"/>
              </a:ext>
            </a:extLst>
          </p:cNvPr>
          <p:cNvSpPr>
            <a:spLocks noGrp="1" noChangeArrowheads="1"/>
          </p:cNvSpPr>
          <p:nvPr>
            <p:ph type="body" idx="1"/>
          </p:nvPr>
        </p:nvSpPr>
        <p:spPr/>
        <p:txBody>
          <a:bodyPr/>
          <a:lstStyle/>
          <a:p>
            <a:pPr eaLnBrk="1" hangingPunct="1">
              <a:spcBef>
                <a:spcPct val="50000"/>
              </a:spcBef>
              <a:buFontTx/>
              <a:buNone/>
            </a:pPr>
            <a:r>
              <a:rPr lang="zh-CN" altLang="en-US">
                <a:solidFill>
                  <a:schemeClr val="accent2"/>
                </a:solidFill>
                <a:ea typeface="黑体" panose="02010609060101010101" pitchFamily="49" charset="-122"/>
              </a:rPr>
              <a:t>2. 上界函数</a:t>
            </a:r>
            <a:endParaRPr kumimoji="0" lang="en-US" altLang="zh-CN" sz="1800">
              <a:solidFill>
                <a:schemeClr val="accent2"/>
              </a:solidFill>
              <a:latin typeface="Arial" panose="020B0604020202020204" pitchFamily="34" charset="0"/>
              <a:ea typeface="华文行楷" panose="02010800040101010101" pitchFamily="2" charset="-122"/>
            </a:endParaRPr>
          </a:p>
          <a:p>
            <a:pPr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用变量</a:t>
            </a:r>
            <a:r>
              <a:rPr kumimoji="0" lang="en-US" altLang="zh-CN" sz="2000">
                <a:latin typeface="楷体_GB2312" panose="02010609030101010101" pitchFamily="49" charset="-122"/>
                <a:ea typeface="楷体_GB2312" panose="02010609030101010101" pitchFamily="49" charset="-122"/>
              </a:rPr>
              <a:t>cliqueSize</a:t>
            </a:r>
            <a:r>
              <a:rPr kumimoji="0" lang="zh-CN" altLang="en-US" sz="2000">
                <a:latin typeface="楷体_GB2312" panose="02010609030101010101" pitchFamily="49" charset="-122"/>
                <a:ea typeface="楷体_GB2312" panose="02010609030101010101" pitchFamily="49" charset="-122"/>
              </a:rPr>
              <a:t>表示与该结点相应的团的顶点数；</a:t>
            </a:r>
            <a:r>
              <a:rPr kumimoji="0" lang="en-US" altLang="zh-CN" sz="2000">
                <a:latin typeface="楷体_GB2312" panose="02010609030101010101" pitchFamily="49" charset="-122"/>
                <a:ea typeface="楷体_GB2312" panose="02010609030101010101" pitchFamily="49" charset="-122"/>
              </a:rPr>
              <a:t>level</a:t>
            </a:r>
            <a:r>
              <a:rPr kumimoji="0" lang="zh-CN" altLang="en-US" sz="2000">
                <a:latin typeface="楷体_GB2312" panose="02010609030101010101" pitchFamily="49" charset="-122"/>
                <a:ea typeface="楷体_GB2312" panose="02010609030101010101" pitchFamily="49" charset="-122"/>
              </a:rPr>
              <a:t>表示结点在子集空间树中所处的层次；用</a:t>
            </a:r>
            <a:r>
              <a:rPr kumimoji="0" lang="en-US" altLang="zh-CN" sz="2000">
                <a:latin typeface="楷体_GB2312" panose="02010609030101010101" pitchFamily="49" charset="-122"/>
                <a:ea typeface="楷体_GB2312" panose="02010609030101010101" pitchFamily="49" charset="-122"/>
              </a:rPr>
              <a:t>cliqueSize +n-level+1</a:t>
            </a:r>
            <a:r>
              <a:rPr kumimoji="0" lang="zh-CN" altLang="en-US" sz="2000">
                <a:latin typeface="楷体_GB2312" panose="02010609030101010101" pitchFamily="49" charset="-122"/>
                <a:ea typeface="楷体_GB2312" panose="02010609030101010101" pitchFamily="49" charset="-122"/>
              </a:rPr>
              <a:t>作为顶点数上界</a:t>
            </a:r>
            <a:r>
              <a:rPr kumimoji="0" lang="en-US" altLang="zh-CN" sz="2000">
                <a:latin typeface="楷体_GB2312" panose="02010609030101010101" pitchFamily="49" charset="-122"/>
                <a:ea typeface="楷体_GB2312" panose="02010609030101010101" pitchFamily="49" charset="-122"/>
              </a:rPr>
              <a:t>upperSize</a:t>
            </a:r>
            <a:r>
              <a:rPr kumimoji="0" lang="zh-CN" altLang="en-US" sz="2000">
                <a:latin typeface="楷体_GB2312" panose="02010609030101010101" pitchFamily="49" charset="-122"/>
                <a:ea typeface="楷体_GB2312" panose="02010609030101010101" pitchFamily="49" charset="-122"/>
              </a:rPr>
              <a:t>的值。 </a:t>
            </a:r>
          </a:p>
          <a:p>
            <a:pPr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在此优先队列式分支限界法中，</a:t>
            </a:r>
            <a:r>
              <a:rPr kumimoji="0" lang="en-US" altLang="zh-CN" sz="2000">
                <a:latin typeface="楷体_GB2312" panose="02010609030101010101" pitchFamily="49" charset="-122"/>
                <a:ea typeface="楷体_GB2312" panose="02010609030101010101" pitchFamily="49" charset="-122"/>
              </a:rPr>
              <a:t>upperSize</a:t>
            </a:r>
            <a:r>
              <a:rPr kumimoji="0" lang="zh-CN" altLang="en-US" sz="2000">
                <a:latin typeface="楷体_GB2312" panose="02010609030101010101" pitchFamily="49" charset="-122"/>
                <a:ea typeface="楷体_GB2312" panose="02010609030101010101" pitchFamily="49" charset="-122"/>
              </a:rPr>
              <a:t>实际上也是优先队列中元素的优先级。算法总是从活结点优先队列中抽取具有最大</a:t>
            </a:r>
            <a:r>
              <a:rPr kumimoji="0" lang="en-US" altLang="zh-CN" sz="2000">
                <a:latin typeface="楷体_GB2312" panose="02010609030101010101" pitchFamily="49" charset="-122"/>
                <a:ea typeface="楷体_GB2312" panose="02010609030101010101" pitchFamily="49" charset="-122"/>
              </a:rPr>
              <a:t>upperSize</a:t>
            </a:r>
            <a:r>
              <a:rPr kumimoji="0" lang="zh-CN" altLang="en-US" sz="2000">
                <a:latin typeface="楷体_GB2312" panose="02010609030101010101" pitchFamily="49" charset="-122"/>
                <a:ea typeface="楷体_GB2312" panose="02010609030101010101" pitchFamily="49" charset="-122"/>
              </a:rPr>
              <a:t>值的元素作为下一个扩展元素。 </a:t>
            </a:r>
          </a:p>
          <a:p>
            <a:pPr eaLnBrk="1" hangingPunct="1"/>
            <a:endParaRPr lang="zh-CN" altLang="en-US"/>
          </a:p>
        </p:txBody>
      </p:sp>
    </p:spTree>
  </p:cSld>
  <p:clrMapOvr>
    <a:masterClrMapping/>
  </p:clrMapOvr>
  <p:transition>
    <p:random/>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9284098-F194-480D-BEE8-1575BF7CF7C1}"/>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453AE4AF-A210-4168-92FC-ECF1884DF3A4}" type="slidenum">
              <a:rPr lang="zh-CN" altLang="en-US">
                <a:solidFill>
                  <a:schemeClr val="tx1"/>
                </a:solidFill>
                <a:latin typeface="Times New Roman" panose="02020603050405020304" pitchFamily="18" charset="0"/>
                <a:ea typeface="宋体" panose="02010600030101010101" pitchFamily="2" charset="-122"/>
              </a:rPr>
              <a:pPr eaLnBrk="1" hangingPunct="1"/>
              <a:t>239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84675" name="Rectangle 2">
            <a:extLst>
              <a:ext uri="{FF2B5EF4-FFF2-40B4-BE49-F238E27FC236}">
                <a16:creationId xmlns:a16="http://schemas.microsoft.com/office/drawing/2014/main" id="{5362EF59-65A2-454B-B009-3B79B5F0DA9B}"/>
              </a:ext>
            </a:extLst>
          </p:cNvPr>
          <p:cNvSpPr>
            <a:spLocks noGrp="1" noChangeArrowheads="1"/>
          </p:cNvSpPr>
          <p:nvPr>
            <p:ph type="title"/>
          </p:nvPr>
        </p:nvSpPr>
        <p:spPr/>
        <p:txBody>
          <a:bodyPr/>
          <a:lstStyle/>
          <a:p>
            <a:pPr eaLnBrk="1" hangingPunct="1"/>
            <a:r>
              <a:rPr lang="zh-CN" altLang="en-US" sz="4800"/>
              <a:t>6.6 最大团问题</a:t>
            </a:r>
          </a:p>
        </p:txBody>
      </p:sp>
      <p:sp>
        <p:nvSpPr>
          <p:cNvPr id="284676" name="Rectangle 3">
            <a:extLst>
              <a:ext uri="{FF2B5EF4-FFF2-40B4-BE49-F238E27FC236}">
                <a16:creationId xmlns:a16="http://schemas.microsoft.com/office/drawing/2014/main" id="{68229F39-6AEE-41FA-A3DC-8A89E554FAF3}"/>
              </a:ext>
            </a:extLst>
          </p:cNvPr>
          <p:cNvSpPr>
            <a:spLocks noGrp="1" noChangeArrowheads="1"/>
          </p:cNvSpPr>
          <p:nvPr>
            <p:ph type="body" idx="1"/>
          </p:nvPr>
        </p:nvSpPr>
        <p:spPr>
          <a:xfrm>
            <a:off x="685800" y="1676400"/>
            <a:ext cx="7772400" cy="4800600"/>
          </a:xfrm>
        </p:spPr>
        <p:txBody>
          <a:bodyPr/>
          <a:lstStyle/>
          <a:p>
            <a:pPr eaLnBrk="1" hangingPunct="1">
              <a:spcBef>
                <a:spcPct val="50000"/>
              </a:spcBef>
              <a:buFontTx/>
              <a:buNone/>
            </a:pPr>
            <a:r>
              <a:rPr lang="zh-CN" altLang="en-US">
                <a:solidFill>
                  <a:schemeClr val="accent2"/>
                </a:solidFill>
                <a:ea typeface="黑体" panose="02010609060101010101" pitchFamily="49" charset="-122"/>
              </a:rPr>
              <a:t>3. 算法思想</a:t>
            </a:r>
            <a:endParaRPr kumimoji="0" lang="en-US" altLang="zh-CN" sz="1800">
              <a:solidFill>
                <a:schemeClr val="accent2"/>
              </a:solidFill>
              <a:latin typeface="Arial" panose="020B0604020202020204" pitchFamily="34" charset="0"/>
              <a:ea typeface="华文行楷" panose="02010800040101010101" pitchFamily="2" charset="-122"/>
            </a:endParaRPr>
          </a:p>
          <a:p>
            <a:pPr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子集树的根结点是初始扩展结点，对于这个特殊的扩展结点，其</a:t>
            </a:r>
            <a:r>
              <a:rPr kumimoji="0" lang="en-US" altLang="zh-CN" sz="2000">
                <a:latin typeface="楷体_GB2312" panose="02010609030101010101" pitchFamily="49" charset="-122"/>
                <a:ea typeface="楷体_GB2312" panose="02010609030101010101" pitchFamily="49" charset="-122"/>
              </a:rPr>
              <a:t>cliqueSize</a:t>
            </a:r>
            <a:r>
              <a:rPr kumimoji="0" lang="zh-CN" altLang="en-US" sz="2000">
                <a:latin typeface="楷体_GB2312" panose="02010609030101010101" pitchFamily="49" charset="-122"/>
                <a:ea typeface="楷体_GB2312" panose="02010609030101010101" pitchFamily="49" charset="-122"/>
              </a:rPr>
              <a:t>的值为0。 </a:t>
            </a:r>
          </a:p>
          <a:p>
            <a:pPr algn="just"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算法在扩展内部结点时，首先考察其左儿子结点。在左儿子结点处，将顶点</a:t>
            </a:r>
            <a:r>
              <a:rPr kumimoji="0" lang="en-US" altLang="zh-CN" sz="2000">
                <a:latin typeface="楷体_GB2312" panose="02010609030101010101" pitchFamily="49" charset="-122"/>
                <a:ea typeface="楷体_GB2312" panose="02010609030101010101" pitchFamily="49" charset="-122"/>
              </a:rPr>
              <a:t>i</a:t>
            </a:r>
            <a:r>
              <a:rPr kumimoji="0" lang="zh-CN" altLang="en-US" sz="2000">
                <a:latin typeface="楷体_GB2312" panose="02010609030101010101" pitchFamily="49" charset="-122"/>
                <a:ea typeface="楷体_GB2312" panose="02010609030101010101" pitchFamily="49" charset="-122"/>
              </a:rPr>
              <a:t>加入到当前团中，并检查该顶点与当前团中其他顶点之间是否有边相连。当顶点</a:t>
            </a:r>
            <a:r>
              <a:rPr kumimoji="0" lang="en-US" altLang="zh-CN" sz="2000">
                <a:latin typeface="楷体_GB2312" panose="02010609030101010101" pitchFamily="49" charset="-122"/>
                <a:ea typeface="楷体_GB2312" panose="02010609030101010101" pitchFamily="49" charset="-122"/>
              </a:rPr>
              <a:t>i</a:t>
            </a:r>
            <a:r>
              <a:rPr kumimoji="0" lang="zh-CN" altLang="en-US" sz="2000">
                <a:latin typeface="楷体_GB2312" panose="02010609030101010101" pitchFamily="49" charset="-122"/>
                <a:ea typeface="楷体_GB2312" panose="02010609030101010101" pitchFamily="49" charset="-122"/>
              </a:rPr>
              <a:t>与当前团中所有顶点之间都有边相连，则相应的左儿子结点是可行结点，将它加入到子集树中并插入活结点优先队列，否则就不是可行结点。</a:t>
            </a:r>
          </a:p>
          <a:p>
            <a:pPr algn="just"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接着继续考察当前扩展结点的右儿子结点。当</a:t>
            </a:r>
            <a:r>
              <a:rPr kumimoji="0" lang="en-US" altLang="zh-CN" sz="2000">
                <a:latin typeface="楷体_GB2312" panose="02010609030101010101" pitchFamily="49" charset="-122"/>
                <a:ea typeface="楷体_GB2312" panose="02010609030101010101" pitchFamily="49" charset="-122"/>
              </a:rPr>
              <a:t>upperSize&gt;bestn</a:t>
            </a:r>
            <a:r>
              <a:rPr kumimoji="0" lang="zh-CN" altLang="en-US" sz="2000">
                <a:latin typeface="楷体_GB2312" panose="02010609030101010101" pitchFamily="49" charset="-122"/>
                <a:ea typeface="楷体_GB2312" panose="02010609030101010101" pitchFamily="49" charset="-122"/>
              </a:rPr>
              <a:t>时，右子树中可能含有最优解，此时将右儿子结点加入到子集树中并插入到活结点优先队列中。</a:t>
            </a:r>
            <a:endParaRPr kumimoji="0" lang="zh-CN" altLang="en-US" sz="1800">
              <a:solidFill>
                <a:schemeClr val="accent2"/>
              </a:solidFill>
              <a:latin typeface="Arial" panose="020B0604020202020204" pitchFamily="34" charset="0"/>
              <a:ea typeface="华文行楷" panose="02010800040101010101" pitchFamily="2" charset="-122"/>
            </a:endParaRPr>
          </a:p>
          <a:p>
            <a:pPr eaLnBrk="1" hangingPunct="1"/>
            <a:endParaRPr lang="zh-CN" altLang="en-US"/>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a:extLst>
              <a:ext uri="{FF2B5EF4-FFF2-40B4-BE49-F238E27FC236}">
                <a16:creationId xmlns:a16="http://schemas.microsoft.com/office/drawing/2014/main" id="{01DE06EE-287D-43FD-9E84-01A84141C9B2}"/>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EE75078F-F47F-483D-A263-408EACC27F43}" type="slidenum">
              <a:rPr lang="zh-CN" altLang="en-US">
                <a:solidFill>
                  <a:schemeClr val="tx1"/>
                </a:solidFill>
                <a:latin typeface="Times New Roman" panose="02020603050405020304" pitchFamily="18" charset="0"/>
                <a:ea typeface="宋体" panose="02010600030101010101" pitchFamily="2" charset="-122"/>
              </a:rPr>
              <a:pPr eaLnBrk="1" hangingPunct="1"/>
              <a:t>24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33123" name="Rectangle 2">
            <a:extLst>
              <a:ext uri="{FF2B5EF4-FFF2-40B4-BE49-F238E27FC236}">
                <a16:creationId xmlns:a16="http://schemas.microsoft.com/office/drawing/2014/main" id="{B7A97BD2-5187-45ED-A495-8B2AEBBA9C86}"/>
              </a:ext>
            </a:extLst>
          </p:cNvPr>
          <p:cNvSpPr>
            <a:spLocks noGrp="1" noChangeArrowheads="1"/>
          </p:cNvSpPr>
          <p:nvPr>
            <p:ph type="body" idx="1"/>
          </p:nvPr>
        </p:nvSpPr>
        <p:spPr>
          <a:xfrm>
            <a:off x="684213" y="1628775"/>
            <a:ext cx="7772400" cy="4114800"/>
          </a:xfrm>
        </p:spPr>
        <p:txBody>
          <a:bodyPr/>
          <a:lstStyle/>
          <a:p>
            <a:pPr eaLnBrk="1" hangingPunct="1"/>
            <a:r>
              <a:rPr lang="zh-CN" altLang="en-US" sz="2400">
                <a:latin typeface="楷体_GB2312" panose="02010609030101010101" pitchFamily="49" charset="-122"/>
                <a:ea typeface="楷体_GB2312" panose="02010609030101010101" pitchFamily="49" charset="-122"/>
              </a:rPr>
              <a:t>将要求解的较大规模的问题分割成</a:t>
            </a:r>
            <a:r>
              <a:rPr lang="en-US" altLang="zh-CN" sz="2400">
                <a:latin typeface="楷体_GB2312" panose="02010609030101010101" pitchFamily="49" charset="-122"/>
                <a:ea typeface="楷体_GB2312" panose="02010609030101010101" pitchFamily="49" charset="-122"/>
              </a:rPr>
              <a:t>k</a:t>
            </a:r>
            <a:r>
              <a:rPr lang="zh-CN" altLang="en-US" sz="2400">
                <a:latin typeface="楷体_GB2312" panose="02010609030101010101" pitchFamily="49" charset="-122"/>
                <a:ea typeface="楷体_GB2312" panose="02010609030101010101" pitchFamily="49" charset="-122"/>
              </a:rPr>
              <a:t>个更小规模的子问题。</a:t>
            </a:r>
          </a:p>
        </p:txBody>
      </p:sp>
      <p:sp>
        <p:nvSpPr>
          <p:cNvPr id="314371" name="Rectangle 3">
            <a:extLst>
              <a:ext uri="{FF2B5EF4-FFF2-40B4-BE49-F238E27FC236}">
                <a16:creationId xmlns:a16="http://schemas.microsoft.com/office/drawing/2014/main" id="{F69FB722-E57F-4BF1-A267-3D48F4C9D631}"/>
              </a:ext>
            </a:extLst>
          </p:cNvPr>
          <p:cNvSpPr>
            <a:spLocks noGrp="1" noChangeArrowheads="1"/>
          </p:cNvSpPr>
          <p:nvPr>
            <p:ph type="title"/>
          </p:nvPr>
        </p:nvSpPr>
        <p:spPr/>
        <p:txBody>
          <a:bodyPr/>
          <a:lstStyle/>
          <a:p>
            <a:pPr eaLnBrk="1" hangingPunct="1">
              <a:defRPr/>
            </a:pPr>
            <a:r>
              <a:rPr lang="zh-CN" altLang="en-US">
                <a:effectLst>
                  <a:outerShdw blurRad="38100" dist="38100" dir="2700000" algn="tl">
                    <a:srgbClr val="C0C0C0"/>
                  </a:outerShdw>
                </a:effectLst>
                <a:ea typeface="黑体" pitchFamily="2" charset="-122"/>
              </a:rPr>
              <a:t>算法总体思想</a:t>
            </a:r>
          </a:p>
        </p:txBody>
      </p:sp>
      <p:sp>
        <p:nvSpPr>
          <p:cNvPr id="133125" name="Oval 4">
            <a:extLst>
              <a:ext uri="{FF2B5EF4-FFF2-40B4-BE49-F238E27FC236}">
                <a16:creationId xmlns:a16="http://schemas.microsoft.com/office/drawing/2014/main" id="{FAB5E419-591E-4D4C-8081-31B30748001F}"/>
              </a:ext>
            </a:extLst>
          </p:cNvPr>
          <p:cNvSpPr>
            <a:spLocks noChangeArrowheads="1"/>
          </p:cNvSpPr>
          <p:nvPr/>
        </p:nvSpPr>
        <p:spPr bwMode="auto">
          <a:xfrm>
            <a:off x="4284663" y="3500438"/>
            <a:ext cx="800100" cy="609600"/>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3200">
                <a:solidFill>
                  <a:schemeClr val="tx1"/>
                </a:solidFill>
                <a:latin typeface="Arial Rounded MT Bold" panose="020B0604020202020204" pitchFamily="34" charset="0"/>
                <a:ea typeface="宋体" panose="02010600030101010101" pitchFamily="2" charset="-122"/>
              </a:rPr>
              <a:t>n</a:t>
            </a:r>
          </a:p>
        </p:txBody>
      </p:sp>
      <p:cxnSp>
        <p:nvCxnSpPr>
          <p:cNvPr id="133126" name="AutoShape 5">
            <a:extLst>
              <a:ext uri="{FF2B5EF4-FFF2-40B4-BE49-F238E27FC236}">
                <a16:creationId xmlns:a16="http://schemas.microsoft.com/office/drawing/2014/main" id="{DE319B22-D8F5-459E-8B75-ECF9C9927D3B}"/>
              </a:ext>
            </a:extLst>
          </p:cNvPr>
          <p:cNvCxnSpPr>
            <a:cxnSpLocks noChangeShapeType="1"/>
            <a:stCxn id="133125" idx="4"/>
            <a:endCxn id="133133" idx="0"/>
          </p:cNvCxnSpPr>
          <p:nvPr/>
        </p:nvCxnSpPr>
        <p:spPr bwMode="auto">
          <a:xfrm>
            <a:off x="4684713" y="4119563"/>
            <a:ext cx="3621087"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33127" name="AutoShape 6">
            <a:extLst>
              <a:ext uri="{FF2B5EF4-FFF2-40B4-BE49-F238E27FC236}">
                <a16:creationId xmlns:a16="http://schemas.microsoft.com/office/drawing/2014/main" id="{4296BAFB-B22B-4372-9E1B-4EAE8C8FE322}"/>
              </a:ext>
            </a:extLst>
          </p:cNvPr>
          <p:cNvCxnSpPr>
            <a:cxnSpLocks noChangeShapeType="1"/>
            <a:stCxn id="133125" idx="4"/>
            <a:endCxn id="133130" idx="0"/>
          </p:cNvCxnSpPr>
          <p:nvPr/>
        </p:nvCxnSpPr>
        <p:spPr bwMode="auto">
          <a:xfrm flipH="1">
            <a:off x="1266825" y="4119563"/>
            <a:ext cx="3417888" cy="7620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33128" name="AutoShape 7">
            <a:extLst>
              <a:ext uri="{FF2B5EF4-FFF2-40B4-BE49-F238E27FC236}">
                <a16:creationId xmlns:a16="http://schemas.microsoft.com/office/drawing/2014/main" id="{42EA61D0-0B10-4423-9D5E-9E7EA9C33BDC}"/>
              </a:ext>
            </a:extLst>
          </p:cNvPr>
          <p:cNvCxnSpPr>
            <a:cxnSpLocks noChangeShapeType="1"/>
            <a:stCxn id="133125" idx="4"/>
            <a:endCxn id="133131" idx="0"/>
          </p:cNvCxnSpPr>
          <p:nvPr/>
        </p:nvCxnSpPr>
        <p:spPr bwMode="auto">
          <a:xfrm flipH="1">
            <a:off x="3613150" y="4119563"/>
            <a:ext cx="1071563"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33129" name="AutoShape 8">
            <a:extLst>
              <a:ext uri="{FF2B5EF4-FFF2-40B4-BE49-F238E27FC236}">
                <a16:creationId xmlns:a16="http://schemas.microsoft.com/office/drawing/2014/main" id="{AAAA9D9C-A406-4C38-BE5D-AAEFC978D6FC}"/>
              </a:ext>
            </a:extLst>
          </p:cNvPr>
          <p:cNvCxnSpPr>
            <a:cxnSpLocks noChangeShapeType="1"/>
            <a:stCxn id="133125" idx="4"/>
            <a:endCxn id="133132" idx="0"/>
          </p:cNvCxnSpPr>
          <p:nvPr/>
        </p:nvCxnSpPr>
        <p:spPr bwMode="auto">
          <a:xfrm>
            <a:off x="4684713" y="4119563"/>
            <a:ext cx="1274762"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33130" name="AutoShape 9">
            <a:extLst>
              <a:ext uri="{FF2B5EF4-FFF2-40B4-BE49-F238E27FC236}">
                <a16:creationId xmlns:a16="http://schemas.microsoft.com/office/drawing/2014/main" id="{656FFECC-59FD-4173-8796-81721CB5B997}"/>
              </a:ext>
            </a:extLst>
          </p:cNvPr>
          <p:cNvSpPr>
            <a:spLocks noChangeArrowheads="1"/>
          </p:cNvSpPr>
          <p:nvPr/>
        </p:nvSpPr>
        <p:spPr bwMode="auto">
          <a:xfrm>
            <a:off x="428625" y="4891088"/>
            <a:ext cx="1676400" cy="1473200"/>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b="1">
                <a:solidFill>
                  <a:schemeClr val="tx1"/>
                </a:solidFill>
                <a:latin typeface="Arial Rounded MT Bold" panose="020B0604020202020204" pitchFamily="34" charset="0"/>
                <a:ea typeface="宋体" panose="02010600030101010101" pitchFamily="2" charset="-122"/>
              </a:rPr>
              <a:t>T(n/2)</a:t>
            </a:r>
          </a:p>
        </p:txBody>
      </p:sp>
      <p:sp>
        <p:nvSpPr>
          <p:cNvPr id="133131" name="AutoShape 10">
            <a:extLst>
              <a:ext uri="{FF2B5EF4-FFF2-40B4-BE49-F238E27FC236}">
                <a16:creationId xmlns:a16="http://schemas.microsoft.com/office/drawing/2014/main" id="{6970A504-126B-4D23-B965-DFD67B571C6E}"/>
              </a:ext>
            </a:extLst>
          </p:cNvPr>
          <p:cNvSpPr>
            <a:spLocks noChangeArrowheads="1"/>
          </p:cNvSpPr>
          <p:nvPr/>
        </p:nvSpPr>
        <p:spPr bwMode="auto">
          <a:xfrm>
            <a:off x="2774950" y="4941888"/>
            <a:ext cx="1676400" cy="1473200"/>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b="1">
                <a:solidFill>
                  <a:schemeClr val="tx1"/>
                </a:solidFill>
                <a:latin typeface="Arial Rounded MT Bold" panose="020B0604020202020204" pitchFamily="34" charset="0"/>
                <a:ea typeface="宋体" panose="02010600030101010101" pitchFamily="2" charset="-122"/>
              </a:rPr>
              <a:t>T(n/2)</a:t>
            </a:r>
          </a:p>
        </p:txBody>
      </p:sp>
      <p:sp>
        <p:nvSpPr>
          <p:cNvPr id="133132" name="AutoShape 11">
            <a:extLst>
              <a:ext uri="{FF2B5EF4-FFF2-40B4-BE49-F238E27FC236}">
                <a16:creationId xmlns:a16="http://schemas.microsoft.com/office/drawing/2014/main" id="{E8B16F03-55CB-4C62-8981-EE8DC40F43B0}"/>
              </a:ext>
            </a:extLst>
          </p:cNvPr>
          <p:cNvSpPr>
            <a:spLocks noChangeArrowheads="1"/>
          </p:cNvSpPr>
          <p:nvPr/>
        </p:nvSpPr>
        <p:spPr bwMode="auto">
          <a:xfrm>
            <a:off x="5121275" y="4941888"/>
            <a:ext cx="1676400" cy="1473200"/>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b="1">
                <a:solidFill>
                  <a:schemeClr val="tx1"/>
                </a:solidFill>
                <a:latin typeface="Arial Rounded MT Bold" panose="020B0604020202020204" pitchFamily="34" charset="0"/>
                <a:ea typeface="宋体" panose="02010600030101010101" pitchFamily="2" charset="-122"/>
              </a:rPr>
              <a:t>T(n/2)</a:t>
            </a:r>
          </a:p>
        </p:txBody>
      </p:sp>
      <p:sp>
        <p:nvSpPr>
          <p:cNvPr id="133133" name="AutoShape 12">
            <a:extLst>
              <a:ext uri="{FF2B5EF4-FFF2-40B4-BE49-F238E27FC236}">
                <a16:creationId xmlns:a16="http://schemas.microsoft.com/office/drawing/2014/main" id="{B7671D14-AE8B-49C8-A410-58501B503EE5}"/>
              </a:ext>
            </a:extLst>
          </p:cNvPr>
          <p:cNvSpPr>
            <a:spLocks noChangeArrowheads="1"/>
          </p:cNvSpPr>
          <p:nvPr/>
        </p:nvSpPr>
        <p:spPr bwMode="auto">
          <a:xfrm>
            <a:off x="7467600" y="4941888"/>
            <a:ext cx="1676400" cy="1473200"/>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b="1">
                <a:solidFill>
                  <a:schemeClr val="tx1"/>
                </a:solidFill>
                <a:latin typeface="Arial Rounded MT Bold" panose="020B0604020202020204" pitchFamily="34" charset="0"/>
                <a:ea typeface="宋体" panose="02010600030101010101" pitchFamily="2" charset="-122"/>
              </a:rPr>
              <a:t>T(n/2)</a:t>
            </a:r>
          </a:p>
        </p:txBody>
      </p:sp>
      <p:sp>
        <p:nvSpPr>
          <p:cNvPr id="133134" name="AutoShape 13">
            <a:extLst>
              <a:ext uri="{FF2B5EF4-FFF2-40B4-BE49-F238E27FC236}">
                <a16:creationId xmlns:a16="http://schemas.microsoft.com/office/drawing/2014/main" id="{A3F9F148-E665-44FB-AE3B-39E5EE66C696}"/>
              </a:ext>
            </a:extLst>
          </p:cNvPr>
          <p:cNvSpPr>
            <a:spLocks noChangeArrowheads="1"/>
          </p:cNvSpPr>
          <p:nvPr/>
        </p:nvSpPr>
        <p:spPr bwMode="auto">
          <a:xfrm>
            <a:off x="609600" y="3214688"/>
            <a:ext cx="1295400" cy="1066800"/>
          </a:xfrm>
          <a:prstGeom prst="triangle">
            <a:avLst>
              <a:gd name="adj" fmla="val 50000"/>
            </a:avLst>
          </a:prstGeom>
          <a:solidFill>
            <a:schemeClr val="accent1"/>
          </a:solidFill>
          <a:ln w="9525">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3200">
                <a:solidFill>
                  <a:schemeClr val="tx1"/>
                </a:solidFill>
                <a:latin typeface="Arial Rounded MT Bold" panose="020B0604020202020204" pitchFamily="34" charset="0"/>
                <a:ea typeface="宋体" panose="02010600030101010101" pitchFamily="2" charset="-122"/>
              </a:rPr>
              <a:t>T(n)</a:t>
            </a:r>
          </a:p>
        </p:txBody>
      </p:sp>
      <p:sp>
        <p:nvSpPr>
          <p:cNvPr id="133135" name="Text Box 14">
            <a:extLst>
              <a:ext uri="{FF2B5EF4-FFF2-40B4-BE49-F238E27FC236}">
                <a16:creationId xmlns:a16="http://schemas.microsoft.com/office/drawing/2014/main" id="{13904F14-7F0C-4421-A12F-39030226C214}"/>
              </a:ext>
            </a:extLst>
          </p:cNvPr>
          <p:cNvSpPr txBox="1">
            <a:spLocks noChangeArrowheads="1"/>
          </p:cNvSpPr>
          <p:nvPr/>
        </p:nvSpPr>
        <p:spPr bwMode="auto">
          <a:xfrm>
            <a:off x="2895600" y="3549650"/>
            <a:ext cx="106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spcBef>
                <a:spcPct val="50000"/>
              </a:spcBef>
            </a:pPr>
            <a:r>
              <a:rPr lang="en-US" altLang="zh-CN" sz="3200">
                <a:solidFill>
                  <a:schemeClr val="tx1"/>
                </a:solidFill>
                <a:latin typeface="Arial Rounded MT Bold" panose="020B0604020202020204" pitchFamily="34" charset="0"/>
                <a:ea typeface="宋体" panose="02010600030101010101" pitchFamily="2" charset="-122"/>
              </a:rPr>
              <a:t>=</a:t>
            </a:r>
          </a:p>
        </p:txBody>
      </p:sp>
      <p:sp>
        <p:nvSpPr>
          <p:cNvPr id="314383" name="Text Box 15">
            <a:extLst>
              <a:ext uri="{FF2B5EF4-FFF2-40B4-BE49-F238E27FC236}">
                <a16:creationId xmlns:a16="http://schemas.microsoft.com/office/drawing/2014/main" id="{E9E4AF27-563F-4EE1-8BD5-310ED7081601}"/>
              </a:ext>
            </a:extLst>
          </p:cNvPr>
          <p:cNvSpPr txBox="1">
            <a:spLocks noChangeArrowheads="1"/>
          </p:cNvSpPr>
          <p:nvPr/>
        </p:nvSpPr>
        <p:spPr bwMode="auto">
          <a:xfrm>
            <a:off x="1042988" y="1700213"/>
            <a:ext cx="7345362" cy="131127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4000">
                <a:solidFill>
                  <a:schemeClr val="tx1"/>
                </a:solidFill>
              </a:rPr>
              <a:t>                                                       </a:t>
            </a:r>
          </a:p>
          <a:p>
            <a:pPr algn="l" eaLnBrk="1" hangingPunct="1"/>
            <a:r>
              <a:rPr lang="zh-CN" altLang="en-US" sz="4000">
                <a:solidFill>
                  <a:schemeClr val="tx1"/>
                </a:solidFill>
              </a:rPr>
              <a:t> </a:t>
            </a:r>
          </a:p>
        </p:txBody>
      </p:sp>
      <p:sp>
        <p:nvSpPr>
          <p:cNvPr id="314384" name="Rectangle 16">
            <a:extLst>
              <a:ext uri="{FF2B5EF4-FFF2-40B4-BE49-F238E27FC236}">
                <a16:creationId xmlns:a16="http://schemas.microsoft.com/office/drawing/2014/main" id="{63757E40-DBEF-4309-8BCB-506531703A47}"/>
              </a:ext>
            </a:extLst>
          </p:cNvPr>
          <p:cNvSpPr>
            <a:spLocks noChangeArrowheads="1"/>
          </p:cNvSpPr>
          <p:nvPr/>
        </p:nvSpPr>
        <p:spPr bwMode="auto">
          <a:xfrm>
            <a:off x="684213" y="1628775"/>
            <a:ext cx="7772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buFontTx/>
              <a:buChar char="•"/>
            </a:pPr>
            <a:r>
              <a:rPr kumimoji="1" lang="zh-CN" altLang="en-US" sz="2400">
                <a:solidFill>
                  <a:schemeClr val="tx1"/>
                </a:solidFill>
                <a:latin typeface="楷体_GB2312" panose="02010609030101010101" pitchFamily="49" charset="-122"/>
                <a:ea typeface="楷体_GB2312" panose="02010609030101010101" pitchFamily="49" charset="-122"/>
              </a:rPr>
              <a:t>对这</a:t>
            </a:r>
            <a:r>
              <a:rPr kumimoji="1" lang="en-US" altLang="zh-CN" sz="2400">
                <a:solidFill>
                  <a:schemeClr val="tx1"/>
                </a:solidFill>
                <a:latin typeface="楷体_GB2312" panose="02010609030101010101" pitchFamily="49" charset="-122"/>
                <a:ea typeface="楷体_GB2312" panose="02010609030101010101" pitchFamily="49" charset="-122"/>
              </a:rPr>
              <a:t>k</a:t>
            </a:r>
            <a:r>
              <a:rPr kumimoji="1" lang="zh-CN" altLang="en-US" sz="2400">
                <a:solidFill>
                  <a:schemeClr val="tx1"/>
                </a:solidFill>
                <a:latin typeface="楷体_GB2312" panose="02010609030101010101" pitchFamily="49" charset="-122"/>
                <a:ea typeface="楷体_GB2312" panose="02010609030101010101" pitchFamily="49" charset="-122"/>
              </a:rPr>
              <a:t>个子问题分别求解。如果子问题的规模仍然不够小，则再划分为</a:t>
            </a:r>
            <a:r>
              <a:rPr kumimoji="1" lang="en-US" altLang="zh-CN" sz="2400">
                <a:solidFill>
                  <a:schemeClr val="tx1"/>
                </a:solidFill>
                <a:latin typeface="楷体_GB2312" panose="02010609030101010101" pitchFamily="49" charset="-122"/>
                <a:ea typeface="楷体_GB2312" panose="02010609030101010101" pitchFamily="49" charset="-122"/>
              </a:rPr>
              <a:t>k</a:t>
            </a:r>
            <a:r>
              <a:rPr kumimoji="1" lang="zh-CN" altLang="en-US" sz="2400">
                <a:solidFill>
                  <a:schemeClr val="tx1"/>
                </a:solidFill>
                <a:latin typeface="楷体_GB2312" panose="02010609030101010101" pitchFamily="49" charset="-122"/>
                <a:ea typeface="楷体_GB2312" panose="02010609030101010101" pitchFamily="49" charset="-122"/>
              </a:rPr>
              <a:t>个子问题，如此递归的进行下去，直到问题规模足够小，很容易求出其解为止。</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4383"/>
                                        </p:tgtEl>
                                        <p:attrNameLst>
                                          <p:attrName>style.visibility</p:attrName>
                                        </p:attrNameLst>
                                      </p:cBhvr>
                                      <p:to>
                                        <p:strVal val="visible"/>
                                      </p:to>
                                    </p:set>
                                    <p:animEffect transition="in" filter="blinds(horizontal)">
                                      <p:cBhvr>
                                        <p:cTn id="7" dur="500"/>
                                        <p:tgtEl>
                                          <p:spTgt spid="3143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4384"/>
                                        </p:tgtEl>
                                        <p:attrNameLst>
                                          <p:attrName>style.visibility</p:attrName>
                                        </p:attrNameLst>
                                      </p:cBhvr>
                                      <p:to>
                                        <p:strVal val="visible"/>
                                      </p:to>
                                    </p:set>
                                    <p:animEffect transition="in" filter="blinds(horizontal)">
                                      <p:cBhvr>
                                        <p:cTn id="12" dur="500"/>
                                        <p:tgtEl>
                                          <p:spTgt spid="314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83" grpId="0" animBg="1"/>
      <p:bldP spid="314384" grpId="0"/>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7CE818E6-1442-4E2A-89BB-06A7B4CB07AD}"/>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21342249-3AF6-4934-A229-FA0F94C81D34}" type="slidenum">
              <a:rPr lang="zh-CN" altLang="en-US">
                <a:solidFill>
                  <a:schemeClr val="tx1"/>
                </a:solidFill>
                <a:latin typeface="Times New Roman" panose="02020603050405020304" pitchFamily="18" charset="0"/>
                <a:ea typeface="宋体" panose="02010600030101010101" pitchFamily="2" charset="-122"/>
              </a:rPr>
              <a:pPr eaLnBrk="1" hangingPunct="1"/>
              <a:t>240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85699" name="Rectangle 2">
            <a:extLst>
              <a:ext uri="{FF2B5EF4-FFF2-40B4-BE49-F238E27FC236}">
                <a16:creationId xmlns:a16="http://schemas.microsoft.com/office/drawing/2014/main" id="{69837397-BFF5-4077-8A74-3F8C8A3A82F9}"/>
              </a:ext>
            </a:extLst>
          </p:cNvPr>
          <p:cNvSpPr>
            <a:spLocks noGrp="1" noChangeArrowheads="1"/>
          </p:cNvSpPr>
          <p:nvPr>
            <p:ph type="title"/>
          </p:nvPr>
        </p:nvSpPr>
        <p:spPr/>
        <p:txBody>
          <a:bodyPr/>
          <a:lstStyle/>
          <a:p>
            <a:pPr eaLnBrk="1" hangingPunct="1"/>
            <a:r>
              <a:rPr lang="zh-CN" altLang="en-US" sz="4800"/>
              <a:t>6.6 最大团问题</a:t>
            </a:r>
          </a:p>
        </p:txBody>
      </p:sp>
      <p:sp>
        <p:nvSpPr>
          <p:cNvPr id="285700" name="Rectangle 3">
            <a:extLst>
              <a:ext uri="{FF2B5EF4-FFF2-40B4-BE49-F238E27FC236}">
                <a16:creationId xmlns:a16="http://schemas.microsoft.com/office/drawing/2014/main" id="{65C61685-55F5-453E-A6E8-9186E4111C4A}"/>
              </a:ext>
            </a:extLst>
          </p:cNvPr>
          <p:cNvSpPr>
            <a:spLocks noGrp="1" noChangeArrowheads="1"/>
          </p:cNvSpPr>
          <p:nvPr>
            <p:ph type="body" idx="1"/>
          </p:nvPr>
        </p:nvSpPr>
        <p:spPr/>
        <p:txBody>
          <a:bodyPr/>
          <a:lstStyle/>
          <a:p>
            <a:pPr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算法的</a:t>
            </a:r>
            <a:r>
              <a:rPr kumimoji="0" lang="en-US" altLang="zh-CN" sz="2000">
                <a:latin typeface="楷体_GB2312" panose="02010609030101010101" pitchFamily="49" charset="-122"/>
                <a:ea typeface="楷体_GB2312" panose="02010609030101010101" pitchFamily="49" charset="-122"/>
              </a:rPr>
              <a:t>while</a:t>
            </a:r>
            <a:r>
              <a:rPr kumimoji="0" lang="zh-CN" altLang="en-US" sz="2000">
                <a:latin typeface="楷体_GB2312" panose="02010609030101010101" pitchFamily="49" charset="-122"/>
                <a:ea typeface="楷体_GB2312" panose="02010609030101010101" pitchFamily="49" charset="-122"/>
              </a:rPr>
              <a:t>循环的终止条件是遇到子集树中的一个叶结点(即</a:t>
            </a:r>
            <a:r>
              <a:rPr kumimoji="0" lang="en-US" altLang="zh-CN" sz="2000">
                <a:latin typeface="楷体_GB2312" panose="02010609030101010101" pitchFamily="49" charset="-122"/>
                <a:ea typeface="楷体_GB2312" panose="02010609030101010101" pitchFamily="49" charset="-122"/>
              </a:rPr>
              <a:t>n+1</a:t>
            </a:r>
            <a:r>
              <a:rPr kumimoji="0" lang="zh-CN" altLang="en-US" sz="2000">
                <a:latin typeface="楷体_GB2312" panose="02010609030101010101" pitchFamily="49" charset="-122"/>
                <a:ea typeface="楷体_GB2312" panose="02010609030101010101" pitchFamily="49" charset="-122"/>
              </a:rPr>
              <a:t>层结点)成为当前扩展结点。</a:t>
            </a:r>
          </a:p>
          <a:p>
            <a:pPr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对于子集树中的叶结点，有</a:t>
            </a:r>
            <a:r>
              <a:rPr kumimoji="0" lang="en-US" altLang="zh-CN" sz="2000">
                <a:latin typeface="楷体_GB2312" panose="02010609030101010101" pitchFamily="49" charset="-122"/>
                <a:ea typeface="楷体_GB2312" panose="02010609030101010101" pitchFamily="49" charset="-122"/>
              </a:rPr>
              <a:t>upperSize＝cliqueSize。</a:t>
            </a:r>
            <a:r>
              <a:rPr kumimoji="0" lang="zh-CN" altLang="en-US" sz="2000">
                <a:latin typeface="楷体_GB2312" panose="02010609030101010101" pitchFamily="49" charset="-122"/>
                <a:ea typeface="楷体_GB2312" panose="02010609030101010101" pitchFamily="49" charset="-122"/>
              </a:rPr>
              <a:t>此时活结点优先队列中剩余结点的</a:t>
            </a:r>
            <a:r>
              <a:rPr kumimoji="0" lang="en-US" altLang="zh-CN" sz="2000">
                <a:latin typeface="楷体_GB2312" panose="02010609030101010101" pitchFamily="49" charset="-122"/>
                <a:ea typeface="楷体_GB2312" panose="02010609030101010101" pitchFamily="49" charset="-122"/>
              </a:rPr>
              <a:t>upperSize</a:t>
            </a:r>
            <a:r>
              <a:rPr kumimoji="0" lang="zh-CN" altLang="en-US" sz="2000">
                <a:latin typeface="楷体_GB2312" panose="02010609030101010101" pitchFamily="49" charset="-122"/>
                <a:ea typeface="楷体_GB2312" panose="02010609030101010101" pitchFamily="49" charset="-122"/>
              </a:rPr>
              <a:t>值均不超过当前扩展结点的</a:t>
            </a:r>
            <a:r>
              <a:rPr kumimoji="0" lang="en-US" altLang="zh-CN" sz="2000">
                <a:latin typeface="楷体_GB2312" panose="02010609030101010101" pitchFamily="49" charset="-122"/>
                <a:ea typeface="楷体_GB2312" panose="02010609030101010101" pitchFamily="49" charset="-122"/>
              </a:rPr>
              <a:t>upperSize</a:t>
            </a:r>
            <a:r>
              <a:rPr kumimoji="0" lang="zh-CN" altLang="en-US" sz="2000">
                <a:latin typeface="楷体_GB2312" panose="02010609030101010101" pitchFamily="49" charset="-122"/>
                <a:ea typeface="楷体_GB2312" panose="02010609030101010101" pitchFamily="49" charset="-122"/>
              </a:rPr>
              <a:t>值，从而进一步搜索不可能得到更大的团，此时算法已找到一个最优解。 </a:t>
            </a:r>
          </a:p>
          <a:p>
            <a:pPr eaLnBrk="1" hangingPunct="1"/>
            <a:endParaRPr lang="zh-CN" altLang="en-US"/>
          </a:p>
        </p:txBody>
      </p:sp>
    </p:spTree>
  </p:cSld>
  <p:clrMapOvr>
    <a:masterClrMapping/>
  </p:clrMapOvr>
  <p:transition>
    <p:random/>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645443CF-0914-4D13-A403-A423A44B9AB1}"/>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38B38392-AE11-4548-997C-26AD4956FB71}" type="slidenum">
              <a:rPr lang="zh-CN" altLang="en-US">
                <a:solidFill>
                  <a:schemeClr val="tx1"/>
                </a:solidFill>
                <a:latin typeface="Times New Roman" panose="02020603050405020304" pitchFamily="18" charset="0"/>
                <a:ea typeface="宋体" panose="02010600030101010101" pitchFamily="2" charset="-122"/>
              </a:rPr>
              <a:pPr eaLnBrk="1" hangingPunct="1"/>
              <a:t>241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86723" name="Rectangle 2">
            <a:extLst>
              <a:ext uri="{FF2B5EF4-FFF2-40B4-BE49-F238E27FC236}">
                <a16:creationId xmlns:a16="http://schemas.microsoft.com/office/drawing/2014/main" id="{A470EA71-BEB8-4487-AE6D-AE951BA00156}"/>
              </a:ext>
            </a:extLst>
          </p:cNvPr>
          <p:cNvSpPr>
            <a:spLocks noGrp="1" noChangeArrowheads="1"/>
          </p:cNvSpPr>
          <p:nvPr>
            <p:ph type="title"/>
          </p:nvPr>
        </p:nvSpPr>
        <p:spPr/>
        <p:txBody>
          <a:bodyPr/>
          <a:lstStyle/>
          <a:p>
            <a:pPr eaLnBrk="1" hangingPunct="1"/>
            <a:r>
              <a:rPr lang="zh-CN" altLang="en-US" sz="4800"/>
              <a:t>6.7 旅行售货员问题</a:t>
            </a:r>
          </a:p>
        </p:txBody>
      </p:sp>
      <p:sp>
        <p:nvSpPr>
          <p:cNvPr id="286724" name="Rectangle 3">
            <a:extLst>
              <a:ext uri="{FF2B5EF4-FFF2-40B4-BE49-F238E27FC236}">
                <a16:creationId xmlns:a16="http://schemas.microsoft.com/office/drawing/2014/main" id="{DB3A992C-3190-4FC5-ABB2-70E40F935A1D}"/>
              </a:ext>
            </a:extLst>
          </p:cNvPr>
          <p:cNvSpPr>
            <a:spLocks noGrp="1" noChangeArrowheads="1"/>
          </p:cNvSpPr>
          <p:nvPr>
            <p:ph type="body" idx="1"/>
          </p:nvPr>
        </p:nvSpPr>
        <p:spPr/>
        <p:txBody>
          <a:bodyPr/>
          <a:lstStyle/>
          <a:p>
            <a:pPr eaLnBrk="1" hangingPunct="1">
              <a:spcBef>
                <a:spcPct val="50000"/>
              </a:spcBef>
              <a:buFontTx/>
              <a:buNone/>
            </a:pPr>
            <a:r>
              <a:rPr lang="zh-CN" altLang="en-US">
                <a:solidFill>
                  <a:schemeClr val="accent2"/>
                </a:solidFill>
                <a:ea typeface="黑体" panose="02010609060101010101" pitchFamily="49" charset="-122"/>
              </a:rPr>
              <a:t>1. 问题描述</a:t>
            </a:r>
            <a:endParaRPr kumimoji="0" lang="en-US" altLang="zh-CN" sz="1800">
              <a:solidFill>
                <a:schemeClr val="accent2"/>
              </a:solidFill>
              <a:latin typeface="Arial" panose="020B0604020202020204" pitchFamily="34" charset="0"/>
              <a:ea typeface="华文行楷" panose="02010800040101010101" pitchFamily="2" charset="-122"/>
            </a:endParaRPr>
          </a:p>
          <a:p>
            <a:pPr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某售货员要到若干城市去推销商品，已知各城市之间的路程(或旅费)。他要选定一条从驻地出发，经过每个城市一次，最后回到驻地的路线，使总的路程(或总旅费)最小。</a:t>
            </a:r>
          </a:p>
          <a:p>
            <a:pPr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路线是一个带权图。图中各边的费用（权）为正数。图的一条周游路线是包括</a:t>
            </a:r>
            <a:r>
              <a:rPr kumimoji="0" lang="en-US" altLang="zh-CN" sz="2000">
                <a:latin typeface="楷体_GB2312" panose="02010609030101010101" pitchFamily="49" charset="-122"/>
                <a:ea typeface="楷体_GB2312" panose="02010609030101010101" pitchFamily="49" charset="-122"/>
              </a:rPr>
              <a:t>V</a:t>
            </a:r>
            <a:r>
              <a:rPr kumimoji="0" lang="zh-CN" altLang="en-US" sz="2000">
                <a:latin typeface="楷体_GB2312" panose="02010609030101010101" pitchFamily="49" charset="-122"/>
                <a:ea typeface="楷体_GB2312" panose="02010609030101010101" pitchFamily="49" charset="-122"/>
              </a:rPr>
              <a:t>中的每个顶点在内的一条回路。周游路线的费用是这条路线上所有边的费用之和。</a:t>
            </a:r>
          </a:p>
          <a:p>
            <a:pPr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旅行售货员问题的解空间可以组织成一棵树，从树的根结点到任一叶结点的路径定义了图的一条周游路线。旅行售货员问题要在图</a:t>
            </a:r>
            <a:r>
              <a:rPr kumimoji="0" lang="en-US" altLang="zh-CN" sz="2000">
                <a:latin typeface="楷体_GB2312" panose="02010609030101010101" pitchFamily="49" charset="-122"/>
                <a:ea typeface="楷体_GB2312" panose="02010609030101010101" pitchFamily="49" charset="-122"/>
              </a:rPr>
              <a:t>G</a:t>
            </a:r>
            <a:r>
              <a:rPr kumimoji="0" lang="zh-CN" altLang="en-US" sz="2000">
                <a:latin typeface="楷体_GB2312" panose="02010609030101010101" pitchFamily="49" charset="-122"/>
                <a:ea typeface="楷体_GB2312" panose="02010609030101010101" pitchFamily="49" charset="-122"/>
              </a:rPr>
              <a:t>中找出费用最小的周游路线。 </a:t>
            </a:r>
          </a:p>
          <a:p>
            <a:pPr eaLnBrk="1" hangingPunct="1"/>
            <a:endParaRPr lang="zh-CN" altLang="en-US"/>
          </a:p>
        </p:txBody>
      </p:sp>
    </p:spTree>
  </p:cSld>
  <p:clrMapOvr>
    <a:masterClrMapping/>
  </p:clrMapOvr>
  <p:transition>
    <p:random/>
  </p:transition>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10799BBA-D720-420D-B48C-66DB10EFF8B4}"/>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FDC6DC74-1FA8-4DD8-B0D6-07C5A336DA3E}" type="slidenum">
              <a:rPr lang="zh-CN" altLang="en-US">
                <a:solidFill>
                  <a:schemeClr val="tx1"/>
                </a:solidFill>
                <a:latin typeface="Times New Roman" panose="02020603050405020304" pitchFamily="18" charset="0"/>
                <a:ea typeface="宋体" panose="02010600030101010101" pitchFamily="2" charset="-122"/>
              </a:rPr>
              <a:pPr eaLnBrk="1" hangingPunct="1"/>
              <a:t>242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87747" name="Rectangle 2">
            <a:extLst>
              <a:ext uri="{FF2B5EF4-FFF2-40B4-BE49-F238E27FC236}">
                <a16:creationId xmlns:a16="http://schemas.microsoft.com/office/drawing/2014/main" id="{6C73E01D-3C43-41CA-A3DE-AFB553A4C776}"/>
              </a:ext>
            </a:extLst>
          </p:cNvPr>
          <p:cNvSpPr>
            <a:spLocks noGrp="1" noChangeArrowheads="1"/>
          </p:cNvSpPr>
          <p:nvPr>
            <p:ph type="title"/>
          </p:nvPr>
        </p:nvSpPr>
        <p:spPr/>
        <p:txBody>
          <a:bodyPr/>
          <a:lstStyle/>
          <a:p>
            <a:pPr eaLnBrk="1" hangingPunct="1"/>
            <a:r>
              <a:rPr lang="zh-CN" altLang="en-US" sz="4800"/>
              <a:t>6.7 旅行售货员问题</a:t>
            </a:r>
          </a:p>
        </p:txBody>
      </p:sp>
      <p:sp>
        <p:nvSpPr>
          <p:cNvPr id="287748" name="Rectangle 3">
            <a:extLst>
              <a:ext uri="{FF2B5EF4-FFF2-40B4-BE49-F238E27FC236}">
                <a16:creationId xmlns:a16="http://schemas.microsoft.com/office/drawing/2014/main" id="{C0BAF612-8CA1-42E9-A299-4656CC8F30B2}"/>
              </a:ext>
            </a:extLst>
          </p:cNvPr>
          <p:cNvSpPr>
            <a:spLocks noGrp="1" noChangeArrowheads="1"/>
          </p:cNvSpPr>
          <p:nvPr>
            <p:ph type="body" idx="1"/>
          </p:nvPr>
        </p:nvSpPr>
        <p:spPr/>
        <p:txBody>
          <a:bodyPr/>
          <a:lstStyle/>
          <a:p>
            <a:pPr eaLnBrk="1" hangingPunct="1">
              <a:spcBef>
                <a:spcPct val="50000"/>
              </a:spcBef>
              <a:buFontTx/>
              <a:buNone/>
            </a:pPr>
            <a:r>
              <a:rPr lang="zh-CN" altLang="en-US">
                <a:solidFill>
                  <a:schemeClr val="accent2"/>
                </a:solidFill>
                <a:ea typeface="黑体" panose="02010609060101010101" pitchFamily="49" charset="-122"/>
              </a:rPr>
              <a:t>2. 算法描述</a:t>
            </a:r>
            <a:endParaRPr kumimoji="0" lang="en-US" altLang="zh-CN" sz="1800">
              <a:solidFill>
                <a:schemeClr val="accent2"/>
              </a:solidFill>
              <a:latin typeface="Arial" panose="020B0604020202020204" pitchFamily="34" charset="0"/>
              <a:ea typeface="华文行楷" panose="02010800040101010101" pitchFamily="2" charset="-122"/>
            </a:endParaRPr>
          </a:p>
          <a:p>
            <a:pPr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算法开始时创建一个最小堆，用于表示活结点优先队列。堆中每个结点的子树费用的下界</a:t>
            </a:r>
            <a:r>
              <a:rPr kumimoji="0" lang="en-US" altLang="zh-CN" sz="2000">
                <a:latin typeface="楷体_GB2312" panose="02010609030101010101" pitchFamily="49" charset="-122"/>
                <a:ea typeface="楷体_GB2312" panose="02010609030101010101" pitchFamily="49" charset="-122"/>
              </a:rPr>
              <a:t>lcost</a:t>
            </a:r>
            <a:r>
              <a:rPr kumimoji="0" lang="zh-CN" altLang="en-US" sz="2000">
                <a:latin typeface="楷体_GB2312" panose="02010609030101010101" pitchFamily="49" charset="-122"/>
                <a:ea typeface="楷体_GB2312" panose="02010609030101010101" pitchFamily="49" charset="-122"/>
              </a:rPr>
              <a:t>值是优先队列的优先级。接着算法计算出图中每个顶点的最小费用出边并用</a:t>
            </a:r>
            <a:r>
              <a:rPr kumimoji="0" lang="en-US" altLang="zh-CN" sz="2000">
                <a:latin typeface="楷体_GB2312" panose="02010609030101010101" pitchFamily="49" charset="-122"/>
                <a:ea typeface="楷体_GB2312" panose="02010609030101010101" pitchFamily="49" charset="-122"/>
              </a:rPr>
              <a:t>minout</a:t>
            </a:r>
            <a:r>
              <a:rPr kumimoji="0" lang="zh-CN" altLang="en-US" sz="2000">
                <a:latin typeface="楷体_GB2312" panose="02010609030101010101" pitchFamily="49" charset="-122"/>
                <a:ea typeface="楷体_GB2312" panose="02010609030101010101" pitchFamily="49" charset="-122"/>
              </a:rPr>
              <a:t>记录。如果所给的有向图中某个顶点没有出边，则该图不可能有回路，算法即告结束。如果每个顶点都有出边，则根据计算出的</a:t>
            </a:r>
            <a:r>
              <a:rPr kumimoji="0" lang="en-US" altLang="zh-CN" sz="2000">
                <a:latin typeface="楷体_GB2312" panose="02010609030101010101" pitchFamily="49" charset="-122"/>
                <a:ea typeface="楷体_GB2312" panose="02010609030101010101" pitchFamily="49" charset="-122"/>
              </a:rPr>
              <a:t>minout</a:t>
            </a:r>
            <a:r>
              <a:rPr kumimoji="0" lang="zh-CN" altLang="en-US" sz="2000">
                <a:latin typeface="楷体_GB2312" panose="02010609030101010101" pitchFamily="49" charset="-122"/>
                <a:ea typeface="楷体_GB2312" panose="02010609030101010101" pitchFamily="49" charset="-122"/>
              </a:rPr>
              <a:t>作算法初始化。 </a:t>
            </a:r>
          </a:p>
          <a:p>
            <a:pPr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算法的</a:t>
            </a:r>
            <a:r>
              <a:rPr kumimoji="0" lang="en-US" altLang="zh-CN" sz="2000">
                <a:latin typeface="楷体_GB2312" panose="02010609030101010101" pitchFamily="49" charset="-122"/>
                <a:ea typeface="楷体_GB2312" panose="02010609030101010101" pitchFamily="49" charset="-122"/>
              </a:rPr>
              <a:t>while</a:t>
            </a:r>
            <a:r>
              <a:rPr kumimoji="0" lang="zh-CN" altLang="en-US" sz="2000">
                <a:latin typeface="楷体_GB2312" panose="02010609030101010101" pitchFamily="49" charset="-122"/>
                <a:ea typeface="楷体_GB2312" panose="02010609030101010101" pitchFamily="49" charset="-122"/>
              </a:rPr>
              <a:t>循环体完成对排列树内部结点的扩展。对于当前扩展结点，算法分2种情况进行处理：</a:t>
            </a:r>
          </a:p>
          <a:p>
            <a:pPr eaLnBrk="1" hangingPunct="1"/>
            <a:endParaRPr lang="zh-CN" altLang="en-US"/>
          </a:p>
        </p:txBody>
      </p:sp>
    </p:spTree>
  </p:cSld>
  <p:clrMapOvr>
    <a:masterClrMapping/>
  </p:clrMapOvr>
  <p:transition>
    <p:random/>
  </p:transition>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D2E34388-5164-472A-88D5-B9131C35894C}"/>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4266DD5E-65F3-4EAB-816F-442CD07B906E}" type="slidenum">
              <a:rPr lang="zh-CN" altLang="en-US">
                <a:solidFill>
                  <a:schemeClr val="tx1"/>
                </a:solidFill>
                <a:latin typeface="Times New Roman" panose="02020603050405020304" pitchFamily="18" charset="0"/>
                <a:ea typeface="宋体" panose="02010600030101010101" pitchFamily="2" charset="-122"/>
              </a:rPr>
              <a:pPr eaLnBrk="1" hangingPunct="1"/>
              <a:t>243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88771" name="Rectangle 2">
            <a:extLst>
              <a:ext uri="{FF2B5EF4-FFF2-40B4-BE49-F238E27FC236}">
                <a16:creationId xmlns:a16="http://schemas.microsoft.com/office/drawing/2014/main" id="{7241691A-631A-4807-9149-C5F38DD4A1DE}"/>
              </a:ext>
            </a:extLst>
          </p:cNvPr>
          <p:cNvSpPr>
            <a:spLocks noGrp="1" noChangeArrowheads="1"/>
          </p:cNvSpPr>
          <p:nvPr>
            <p:ph type="ctrTitle"/>
          </p:nvPr>
        </p:nvSpPr>
        <p:spPr>
          <a:xfrm>
            <a:off x="609600" y="762000"/>
            <a:ext cx="7772400" cy="1143000"/>
          </a:xfrm>
        </p:spPr>
        <p:txBody>
          <a:bodyPr/>
          <a:lstStyle/>
          <a:p>
            <a:pPr eaLnBrk="1" hangingPunct="1"/>
            <a:r>
              <a:rPr lang="zh-CN" altLang="en-US" sz="4800"/>
              <a:t>6.7 旅行售货员问题</a:t>
            </a:r>
          </a:p>
        </p:txBody>
      </p:sp>
      <p:sp>
        <p:nvSpPr>
          <p:cNvPr id="540675" name="Text Box 3">
            <a:extLst>
              <a:ext uri="{FF2B5EF4-FFF2-40B4-BE49-F238E27FC236}">
                <a16:creationId xmlns:a16="http://schemas.microsoft.com/office/drawing/2014/main" id="{C755A1C0-79C6-49B2-A847-307ADA307F84}"/>
              </a:ext>
            </a:extLst>
          </p:cNvPr>
          <p:cNvSpPr txBox="1">
            <a:spLocks noChangeArrowheads="1"/>
          </p:cNvSpPr>
          <p:nvPr/>
        </p:nvSpPr>
        <p:spPr bwMode="auto">
          <a:xfrm>
            <a:off x="914400" y="2133600"/>
            <a:ext cx="7467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lang="zh-CN" altLang="en-US" sz="2000">
                <a:solidFill>
                  <a:schemeClr val="tx1"/>
                </a:solidFill>
                <a:latin typeface="楷体_GB2312" panose="02010609030101010101" pitchFamily="49" charset="-122"/>
                <a:ea typeface="楷体_GB2312" panose="02010609030101010101" pitchFamily="49" charset="-122"/>
              </a:rPr>
              <a:t>    1、首先考虑</a:t>
            </a:r>
            <a:r>
              <a:rPr lang="en-US" altLang="zh-CN" sz="2000">
                <a:solidFill>
                  <a:schemeClr val="tx1"/>
                </a:solidFill>
                <a:latin typeface="楷体_GB2312" panose="02010609030101010101" pitchFamily="49" charset="-122"/>
                <a:ea typeface="楷体_GB2312" panose="02010609030101010101" pitchFamily="49" charset="-122"/>
              </a:rPr>
              <a:t>s=n-2</a:t>
            </a:r>
            <a:r>
              <a:rPr lang="zh-CN" altLang="en-US" sz="2000">
                <a:solidFill>
                  <a:schemeClr val="tx1"/>
                </a:solidFill>
                <a:latin typeface="楷体_GB2312" panose="02010609030101010101" pitchFamily="49" charset="-122"/>
                <a:ea typeface="楷体_GB2312" panose="02010609030101010101" pitchFamily="49" charset="-122"/>
              </a:rPr>
              <a:t>的情形，此时当前扩展结点是排列树中某个叶结点的父结点。如果该叶结点相应一条可行回路且费用小于当前最小费用，则将该叶结点插入到优先队列中，否则舍去该叶结点。</a:t>
            </a:r>
          </a:p>
        </p:txBody>
      </p:sp>
      <p:sp>
        <p:nvSpPr>
          <p:cNvPr id="540676" name="Text Box 4">
            <a:extLst>
              <a:ext uri="{FF2B5EF4-FFF2-40B4-BE49-F238E27FC236}">
                <a16:creationId xmlns:a16="http://schemas.microsoft.com/office/drawing/2014/main" id="{3C954D4B-D0C5-45FF-80BA-0BFC5C2538C2}"/>
              </a:ext>
            </a:extLst>
          </p:cNvPr>
          <p:cNvSpPr txBox="1">
            <a:spLocks noChangeArrowheads="1"/>
          </p:cNvSpPr>
          <p:nvPr/>
        </p:nvSpPr>
        <p:spPr bwMode="auto">
          <a:xfrm>
            <a:off x="914400" y="3733800"/>
            <a:ext cx="73914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lang="zh-CN" altLang="en-US" sz="2000">
                <a:solidFill>
                  <a:schemeClr val="tx1"/>
                </a:solidFill>
                <a:latin typeface="楷体_GB2312" panose="02010609030101010101" pitchFamily="49" charset="-122"/>
                <a:ea typeface="楷体_GB2312" panose="02010609030101010101" pitchFamily="49" charset="-122"/>
              </a:rPr>
              <a:t>    2、当</a:t>
            </a:r>
            <a:r>
              <a:rPr lang="en-US" altLang="zh-CN" sz="2000">
                <a:solidFill>
                  <a:schemeClr val="tx1"/>
                </a:solidFill>
                <a:latin typeface="楷体_GB2312" panose="02010609030101010101" pitchFamily="49" charset="-122"/>
                <a:ea typeface="楷体_GB2312" panose="02010609030101010101" pitchFamily="49" charset="-122"/>
              </a:rPr>
              <a:t>s&lt;n-2</a:t>
            </a:r>
            <a:r>
              <a:rPr lang="zh-CN" altLang="en-US" sz="2000">
                <a:solidFill>
                  <a:schemeClr val="tx1"/>
                </a:solidFill>
                <a:latin typeface="楷体_GB2312" panose="02010609030101010101" pitchFamily="49" charset="-122"/>
                <a:ea typeface="楷体_GB2312" panose="02010609030101010101" pitchFamily="49" charset="-122"/>
              </a:rPr>
              <a:t>时，算法依次产生当前扩展结点的所有儿子结点。由于当前扩展结点所相应的路径是</a:t>
            </a:r>
            <a:r>
              <a:rPr lang="en-US" altLang="zh-CN" sz="2000">
                <a:solidFill>
                  <a:schemeClr val="tx1"/>
                </a:solidFill>
                <a:latin typeface="楷体_GB2312" panose="02010609030101010101" pitchFamily="49" charset="-122"/>
                <a:ea typeface="楷体_GB2312" panose="02010609030101010101" pitchFamily="49" charset="-122"/>
              </a:rPr>
              <a:t>x[0:s]，</a:t>
            </a:r>
            <a:r>
              <a:rPr lang="zh-CN" altLang="en-US" sz="2000">
                <a:solidFill>
                  <a:schemeClr val="tx1"/>
                </a:solidFill>
                <a:latin typeface="楷体_GB2312" panose="02010609030101010101" pitchFamily="49" charset="-122"/>
                <a:ea typeface="楷体_GB2312" panose="02010609030101010101" pitchFamily="49" charset="-122"/>
              </a:rPr>
              <a:t>其可行儿子结点是从剩余顶点</a:t>
            </a:r>
            <a:r>
              <a:rPr lang="en-US" altLang="zh-CN" sz="2000">
                <a:solidFill>
                  <a:schemeClr val="tx1"/>
                </a:solidFill>
                <a:latin typeface="楷体_GB2312" panose="02010609030101010101" pitchFamily="49" charset="-122"/>
                <a:ea typeface="楷体_GB2312" panose="02010609030101010101" pitchFamily="49" charset="-122"/>
              </a:rPr>
              <a:t>x[s+1:n-1]</a:t>
            </a:r>
            <a:r>
              <a:rPr lang="zh-CN" altLang="en-US" sz="2000">
                <a:solidFill>
                  <a:schemeClr val="tx1"/>
                </a:solidFill>
                <a:latin typeface="楷体_GB2312" panose="02010609030101010101" pitchFamily="49" charset="-122"/>
                <a:ea typeface="楷体_GB2312" panose="02010609030101010101" pitchFamily="49" charset="-122"/>
              </a:rPr>
              <a:t>中选取的顶点</a:t>
            </a:r>
            <a:r>
              <a:rPr lang="en-US" altLang="zh-CN" sz="2000">
                <a:solidFill>
                  <a:schemeClr val="tx1"/>
                </a:solidFill>
                <a:latin typeface="楷体_GB2312" panose="02010609030101010101" pitchFamily="49" charset="-122"/>
                <a:ea typeface="楷体_GB2312" panose="02010609030101010101" pitchFamily="49" charset="-122"/>
              </a:rPr>
              <a:t>x[i]，</a:t>
            </a:r>
            <a:r>
              <a:rPr lang="zh-CN" altLang="en-US" sz="2000">
                <a:solidFill>
                  <a:schemeClr val="tx1"/>
                </a:solidFill>
                <a:latin typeface="楷体_GB2312" panose="02010609030101010101" pitchFamily="49" charset="-122"/>
                <a:ea typeface="楷体_GB2312" panose="02010609030101010101" pitchFamily="49" charset="-122"/>
              </a:rPr>
              <a:t>且(</a:t>
            </a:r>
            <a:r>
              <a:rPr lang="en-US" altLang="zh-CN" sz="2000">
                <a:solidFill>
                  <a:schemeClr val="tx1"/>
                </a:solidFill>
                <a:latin typeface="楷体_GB2312" panose="02010609030101010101" pitchFamily="49" charset="-122"/>
                <a:ea typeface="楷体_GB2312" panose="02010609030101010101" pitchFamily="49" charset="-122"/>
              </a:rPr>
              <a:t>x[s]，x[i])</a:t>
            </a:r>
            <a:r>
              <a:rPr lang="zh-CN" altLang="en-US" sz="2000">
                <a:solidFill>
                  <a:schemeClr val="tx1"/>
                </a:solidFill>
                <a:latin typeface="楷体_GB2312" panose="02010609030101010101" pitchFamily="49" charset="-122"/>
                <a:ea typeface="楷体_GB2312" panose="02010609030101010101" pitchFamily="49" charset="-122"/>
              </a:rPr>
              <a:t>是所给有向图</a:t>
            </a:r>
            <a:r>
              <a:rPr lang="en-US" altLang="zh-CN" sz="2000">
                <a:solidFill>
                  <a:schemeClr val="tx1"/>
                </a:solidFill>
                <a:latin typeface="楷体_GB2312" panose="02010609030101010101" pitchFamily="49" charset="-122"/>
                <a:ea typeface="楷体_GB2312" panose="02010609030101010101" pitchFamily="49" charset="-122"/>
              </a:rPr>
              <a:t>G</a:t>
            </a:r>
            <a:r>
              <a:rPr lang="zh-CN" altLang="en-US" sz="2000">
                <a:solidFill>
                  <a:schemeClr val="tx1"/>
                </a:solidFill>
                <a:latin typeface="楷体_GB2312" panose="02010609030101010101" pitchFamily="49" charset="-122"/>
                <a:ea typeface="楷体_GB2312" panose="02010609030101010101" pitchFamily="49" charset="-122"/>
              </a:rPr>
              <a:t>中的一条边。对于当前扩展结点的每一个可行儿子结点，计算出其前缀(</a:t>
            </a:r>
            <a:r>
              <a:rPr lang="en-US" altLang="zh-CN" sz="2000">
                <a:solidFill>
                  <a:schemeClr val="tx1"/>
                </a:solidFill>
                <a:latin typeface="楷体_GB2312" panose="02010609030101010101" pitchFamily="49" charset="-122"/>
                <a:ea typeface="楷体_GB2312" panose="02010609030101010101" pitchFamily="49" charset="-122"/>
              </a:rPr>
              <a:t>x[0:s]，x[i])</a:t>
            </a:r>
            <a:r>
              <a:rPr lang="zh-CN" altLang="en-US" sz="2000">
                <a:solidFill>
                  <a:schemeClr val="tx1"/>
                </a:solidFill>
                <a:latin typeface="楷体_GB2312" panose="02010609030101010101" pitchFamily="49" charset="-122"/>
                <a:ea typeface="楷体_GB2312" panose="02010609030101010101" pitchFamily="49" charset="-122"/>
              </a:rPr>
              <a:t>的费用</a:t>
            </a:r>
            <a:r>
              <a:rPr lang="en-US" altLang="zh-CN" sz="2000">
                <a:solidFill>
                  <a:schemeClr val="tx1"/>
                </a:solidFill>
                <a:latin typeface="楷体_GB2312" panose="02010609030101010101" pitchFamily="49" charset="-122"/>
                <a:ea typeface="楷体_GB2312" panose="02010609030101010101" pitchFamily="49" charset="-122"/>
              </a:rPr>
              <a:t>cc</a:t>
            </a:r>
            <a:r>
              <a:rPr lang="zh-CN" altLang="en-US" sz="2000">
                <a:solidFill>
                  <a:schemeClr val="tx1"/>
                </a:solidFill>
                <a:latin typeface="楷体_GB2312" panose="02010609030101010101" pitchFamily="49" charset="-122"/>
                <a:ea typeface="楷体_GB2312" panose="02010609030101010101" pitchFamily="49" charset="-122"/>
              </a:rPr>
              <a:t>和相应的下界</a:t>
            </a:r>
            <a:r>
              <a:rPr lang="en-US" altLang="zh-CN" sz="2000">
                <a:solidFill>
                  <a:schemeClr val="tx1"/>
                </a:solidFill>
                <a:latin typeface="楷体_GB2312" panose="02010609030101010101" pitchFamily="49" charset="-122"/>
                <a:ea typeface="楷体_GB2312" panose="02010609030101010101" pitchFamily="49" charset="-122"/>
              </a:rPr>
              <a:t>lcost。</a:t>
            </a:r>
            <a:r>
              <a:rPr lang="zh-CN" altLang="en-US" sz="2000">
                <a:solidFill>
                  <a:schemeClr val="tx1"/>
                </a:solidFill>
                <a:latin typeface="楷体_GB2312" panose="02010609030101010101" pitchFamily="49" charset="-122"/>
                <a:ea typeface="楷体_GB2312" panose="02010609030101010101" pitchFamily="49" charset="-122"/>
              </a:rPr>
              <a:t>当</a:t>
            </a:r>
            <a:r>
              <a:rPr lang="en-US" altLang="zh-CN" sz="2000">
                <a:solidFill>
                  <a:schemeClr val="tx1"/>
                </a:solidFill>
                <a:latin typeface="楷体_GB2312" panose="02010609030101010101" pitchFamily="49" charset="-122"/>
                <a:ea typeface="楷体_GB2312" panose="02010609030101010101" pitchFamily="49" charset="-122"/>
              </a:rPr>
              <a:t>lcost&lt;bestc</a:t>
            </a:r>
            <a:r>
              <a:rPr lang="zh-CN" altLang="en-US" sz="2000">
                <a:solidFill>
                  <a:schemeClr val="tx1"/>
                </a:solidFill>
                <a:latin typeface="楷体_GB2312" panose="02010609030101010101" pitchFamily="49" charset="-122"/>
                <a:ea typeface="楷体_GB2312" panose="02010609030101010101" pitchFamily="49" charset="-122"/>
              </a:rPr>
              <a:t>时，将这个可行儿子结点插入到活结点优先队列中。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40675"/>
                                        </p:tgtEl>
                                        <p:attrNameLst>
                                          <p:attrName>style.visibility</p:attrName>
                                        </p:attrNameLst>
                                      </p:cBhvr>
                                      <p:to>
                                        <p:strVal val="visible"/>
                                      </p:to>
                                    </p:set>
                                    <p:animEffect transition="in" filter="box(in)">
                                      <p:cBhvr>
                                        <p:cTn id="7" dur="500"/>
                                        <p:tgtEl>
                                          <p:spTgt spid="5406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40676"/>
                                        </p:tgtEl>
                                        <p:attrNameLst>
                                          <p:attrName>style.visibility</p:attrName>
                                        </p:attrNameLst>
                                      </p:cBhvr>
                                      <p:to>
                                        <p:strVal val="visible"/>
                                      </p:to>
                                    </p:set>
                                    <p:animEffect transition="in" filter="box(in)">
                                      <p:cBhvr>
                                        <p:cTn id="12" dur="500"/>
                                        <p:tgtEl>
                                          <p:spTgt spid="540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autoUpdateAnimBg="0"/>
      <p:bldP spid="540676" grpId="0" autoUpdateAnimBg="0"/>
    </p:bld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332CDDCD-2021-4142-B50B-5C4005FBFEFC}"/>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BC238FD6-C3D2-435E-B606-E9AD904D4687}" type="slidenum">
              <a:rPr lang="zh-CN" altLang="en-US">
                <a:solidFill>
                  <a:schemeClr val="tx1"/>
                </a:solidFill>
                <a:latin typeface="Times New Roman" panose="02020603050405020304" pitchFamily="18" charset="0"/>
                <a:ea typeface="宋体" panose="02010600030101010101" pitchFamily="2" charset="-122"/>
              </a:rPr>
              <a:pPr eaLnBrk="1" hangingPunct="1"/>
              <a:t>244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89795" name="Rectangle 2">
            <a:extLst>
              <a:ext uri="{FF2B5EF4-FFF2-40B4-BE49-F238E27FC236}">
                <a16:creationId xmlns:a16="http://schemas.microsoft.com/office/drawing/2014/main" id="{78FA3721-D484-4EA4-9B6E-10F664EE9386}"/>
              </a:ext>
            </a:extLst>
          </p:cNvPr>
          <p:cNvSpPr>
            <a:spLocks noGrp="1" noChangeArrowheads="1"/>
          </p:cNvSpPr>
          <p:nvPr>
            <p:ph type="ctrTitle"/>
          </p:nvPr>
        </p:nvSpPr>
        <p:spPr>
          <a:xfrm>
            <a:off x="609600" y="762000"/>
            <a:ext cx="7772400" cy="1143000"/>
          </a:xfrm>
        </p:spPr>
        <p:txBody>
          <a:bodyPr/>
          <a:lstStyle/>
          <a:p>
            <a:pPr eaLnBrk="1" hangingPunct="1"/>
            <a:r>
              <a:rPr lang="zh-CN" altLang="en-US" sz="4800"/>
              <a:t>6.7 旅行售货员问题</a:t>
            </a:r>
          </a:p>
        </p:txBody>
      </p:sp>
      <p:sp>
        <p:nvSpPr>
          <p:cNvPr id="541699" name="Text Box 3">
            <a:extLst>
              <a:ext uri="{FF2B5EF4-FFF2-40B4-BE49-F238E27FC236}">
                <a16:creationId xmlns:a16="http://schemas.microsoft.com/office/drawing/2014/main" id="{DE788729-F409-48DF-9265-133C177EBAD2}"/>
              </a:ext>
            </a:extLst>
          </p:cNvPr>
          <p:cNvSpPr txBox="1">
            <a:spLocks noChangeArrowheads="1"/>
          </p:cNvSpPr>
          <p:nvPr/>
        </p:nvSpPr>
        <p:spPr bwMode="auto">
          <a:xfrm>
            <a:off x="990600" y="2133600"/>
            <a:ext cx="73914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lang="zh-CN" altLang="en-US" sz="2000">
                <a:solidFill>
                  <a:schemeClr val="tx1"/>
                </a:solidFill>
                <a:latin typeface="楷体_GB2312" panose="02010609030101010101" pitchFamily="49" charset="-122"/>
                <a:ea typeface="楷体_GB2312" panose="02010609030101010101" pitchFamily="49" charset="-122"/>
              </a:rPr>
              <a:t>   算法中</a:t>
            </a:r>
            <a:r>
              <a:rPr lang="en-US" altLang="zh-CN" sz="2000">
                <a:solidFill>
                  <a:schemeClr val="tx1"/>
                </a:solidFill>
                <a:latin typeface="楷体_GB2312" panose="02010609030101010101" pitchFamily="49" charset="-122"/>
                <a:ea typeface="楷体_GB2312" panose="02010609030101010101" pitchFamily="49" charset="-122"/>
              </a:rPr>
              <a:t>while</a:t>
            </a:r>
            <a:r>
              <a:rPr lang="zh-CN" altLang="en-US" sz="2000">
                <a:solidFill>
                  <a:schemeClr val="tx1"/>
                </a:solidFill>
                <a:latin typeface="楷体_GB2312" panose="02010609030101010101" pitchFamily="49" charset="-122"/>
                <a:ea typeface="楷体_GB2312" panose="02010609030101010101" pitchFamily="49" charset="-122"/>
              </a:rPr>
              <a:t>循环的终止条件是排列树的一个叶结点成为当前扩展结点。当</a:t>
            </a:r>
            <a:r>
              <a:rPr lang="en-US" altLang="zh-CN" sz="2000">
                <a:solidFill>
                  <a:schemeClr val="tx1"/>
                </a:solidFill>
                <a:latin typeface="楷体_GB2312" panose="02010609030101010101" pitchFamily="49" charset="-122"/>
                <a:ea typeface="楷体_GB2312" panose="02010609030101010101" pitchFamily="49" charset="-122"/>
              </a:rPr>
              <a:t>s=n-1</a:t>
            </a:r>
            <a:r>
              <a:rPr lang="zh-CN" altLang="en-US" sz="2000">
                <a:solidFill>
                  <a:schemeClr val="tx1"/>
                </a:solidFill>
                <a:latin typeface="楷体_GB2312" panose="02010609030101010101" pitchFamily="49" charset="-122"/>
                <a:ea typeface="楷体_GB2312" panose="02010609030101010101" pitchFamily="49" charset="-122"/>
              </a:rPr>
              <a:t>时，已找到的回路前缀是</a:t>
            </a:r>
            <a:r>
              <a:rPr lang="en-US" altLang="zh-CN" sz="2000">
                <a:solidFill>
                  <a:schemeClr val="tx1"/>
                </a:solidFill>
                <a:latin typeface="楷体_GB2312" panose="02010609030101010101" pitchFamily="49" charset="-122"/>
                <a:ea typeface="楷体_GB2312" panose="02010609030101010101" pitchFamily="49" charset="-122"/>
              </a:rPr>
              <a:t>x[0:n-1]，</a:t>
            </a:r>
            <a:r>
              <a:rPr lang="zh-CN" altLang="en-US" sz="2000">
                <a:solidFill>
                  <a:schemeClr val="tx1"/>
                </a:solidFill>
                <a:latin typeface="楷体_GB2312" panose="02010609030101010101" pitchFamily="49" charset="-122"/>
                <a:ea typeface="楷体_GB2312" panose="02010609030101010101" pitchFamily="49" charset="-122"/>
              </a:rPr>
              <a:t>它已包含图</a:t>
            </a:r>
            <a:r>
              <a:rPr lang="en-US" altLang="zh-CN" sz="2000">
                <a:solidFill>
                  <a:schemeClr val="tx1"/>
                </a:solidFill>
                <a:latin typeface="楷体_GB2312" panose="02010609030101010101" pitchFamily="49" charset="-122"/>
                <a:ea typeface="楷体_GB2312" panose="02010609030101010101" pitchFamily="49" charset="-122"/>
              </a:rPr>
              <a:t>G</a:t>
            </a:r>
            <a:r>
              <a:rPr lang="zh-CN" altLang="en-US" sz="2000">
                <a:solidFill>
                  <a:schemeClr val="tx1"/>
                </a:solidFill>
                <a:latin typeface="楷体_GB2312" panose="02010609030101010101" pitchFamily="49" charset="-122"/>
                <a:ea typeface="楷体_GB2312" panose="02010609030101010101" pitchFamily="49" charset="-122"/>
              </a:rPr>
              <a:t>的所有</a:t>
            </a:r>
            <a:r>
              <a:rPr lang="en-US" altLang="zh-CN" sz="2000">
                <a:solidFill>
                  <a:schemeClr val="tx1"/>
                </a:solidFill>
                <a:latin typeface="楷体_GB2312" panose="02010609030101010101" pitchFamily="49" charset="-122"/>
                <a:ea typeface="楷体_GB2312" panose="02010609030101010101" pitchFamily="49" charset="-122"/>
              </a:rPr>
              <a:t>n</a:t>
            </a:r>
            <a:r>
              <a:rPr lang="zh-CN" altLang="en-US" sz="2000">
                <a:solidFill>
                  <a:schemeClr val="tx1"/>
                </a:solidFill>
                <a:latin typeface="楷体_GB2312" panose="02010609030101010101" pitchFamily="49" charset="-122"/>
                <a:ea typeface="楷体_GB2312" panose="02010609030101010101" pitchFamily="49" charset="-122"/>
              </a:rPr>
              <a:t>个顶点。因此，当</a:t>
            </a:r>
            <a:r>
              <a:rPr lang="en-US" altLang="zh-CN" sz="2000">
                <a:solidFill>
                  <a:schemeClr val="tx1"/>
                </a:solidFill>
                <a:latin typeface="楷体_GB2312" panose="02010609030101010101" pitchFamily="49" charset="-122"/>
                <a:ea typeface="楷体_GB2312" panose="02010609030101010101" pitchFamily="49" charset="-122"/>
              </a:rPr>
              <a:t>s=n-1</a:t>
            </a:r>
            <a:r>
              <a:rPr lang="zh-CN" altLang="en-US" sz="2000">
                <a:solidFill>
                  <a:schemeClr val="tx1"/>
                </a:solidFill>
                <a:latin typeface="楷体_GB2312" panose="02010609030101010101" pitchFamily="49" charset="-122"/>
                <a:ea typeface="楷体_GB2312" panose="02010609030101010101" pitchFamily="49" charset="-122"/>
              </a:rPr>
              <a:t>时，相应的扩展结点表示一个叶结点。此时该叶结点所相应的回路的费用等于</a:t>
            </a:r>
            <a:r>
              <a:rPr lang="en-US" altLang="zh-CN" sz="2000">
                <a:solidFill>
                  <a:schemeClr val="tx1"/>
                </a:solidFill>
                <a:latin typeface="楷体_GB2312" panose="02010609030101010101" pitchFamily="49" charset="-122"/>
                <a:ea typeface="楷体_GB2312" panose="02010609030101010101" pitchFamily="49" charset="-122"/>
              </a:rPr>
              <a:t>cc</a:t>
            </a:r>
            <a:r>
              <a:rPr lang="zh-CN" altLang="en-US" sz="2000">
                <a:solidFill>
                  <a:schemeClr val="tx1"/>
                </a:solidFill>
                <a:latin typeface="楷体_GB2312" panose="02010609030101010101" pitchFamily="49" charset="-122"/>
                <a:ea typeface="楷体_GB2312" panose="02010609030101010101" pitchFamily="49" charset="-122"/>
              </a:rPr>
              <a:t>和</a:t>
            </a:r>
            <a:r>
              <a:rPr lang="en-US" altLang="zh-CN" sz="2000">
                <a:solidFill>
                  <a:schemeClr val="tx1"/>
                </a:solidFill>
                <a:latin typeface="楷体_GB2312" panose="02010609030101010101" pitchFamily="49" charset="-122"/>
                <a:ea typeface="楷体_GB2312" panose="02010609030101010101" pitchFamily="49" charset="-122"/>
              </a:rPr>
              <a:t>lcost</a:t>
            </a:r>
            <a:r>
              <a:rPr lang="zh-CN" altLang="en-US" sz="2000">
                <a:solidFill>
                  <a:schemeClr val="tx1"/>
                </a:solidFill>
                <a:latin typeface="楷体_GB2312" panose="02010609030101010101" pitchFamily="49" charset="-122"/>
                <a:ea typeface="楷体_GB2312" panose="02010609030101010101" pitchFamily="49" charset="-122"/>
              </a:rPr>
              <a:t>的值。剩余的活结点的</a:t>
            </a:r>
            <a:r>
              <a:rPr lang="en-US" altLang="zh-CN" sz="2000">
                <a:solidFill>
                  <a:schemeClr val="tx1"/>
                </a:solidFill>
                <a:latin typeface="楷体_GB2312" panose="02010609030101010101" pitchFamily="49" charset="-122"/>
                <a:ea typeface="楷体_GB2312" panose="02010609030101010101" pitchFamily="49" charset="-122"/>
              </a:rPr>
              <a:t>lcost</a:t>
            </a:r>
            <a:r>
              <a:rPr lang="zh-CN" altLang="en-US" sz="2000">
                <a:solidFill>
                  <a:schemeClr val="tx1"/>
                </a:solidFill>
                <a:latin typeface="楷体_GB2312" panose="02010609030101010101" pitchFamily="49" charset="-122"/>
                <a:ea typeface="楷体_GB2312" panose="02010609030101010101" pitchFamily="49" charset="-122"/>
              </a:rPr>
              <a:t>值不小于已找到的回路的费用。它们都不可能导致费用更小的回路。因此已找到的叶结点所相应的回路是一个最小费用旅行售货员回路，算法可以结束。</a:t>
            </a:r>
          </a:p>
          <a:p>
            <a:pPr algn="l" eaLnBrk="1" hangingPunct="1">
              <a:spcBef>
                <a:spcPct val="50000"/>
              </a:spcBef>
            </a:pPr>
            <a:r>
              <a:rPr lang="zh-CN" altLang="en-US" sz="2000">
                <a:solidFill>
                  <a:schemeClr val="tx1"/>
                </a:solidFill>
                <a:latin typeface="楷体_GB2312" panose="02010609030101010101" pitchFamily="49" charset="-122"/>
                <a:ea typeface="楷体_GB2312" panose="02010609030101010101" pitchFamily="49" charset="-122"/>
              </a:rPr>
              <a:t>   算法结束时返回找到的最小费用，相应的最优解由数组</a:t>
            </a:r>
            <a:r>
              <a:rPr lang="en-US" altLang="zh-CN" sz="2000">
                <a:solidFill>
                  <a:schemeClr val="tx1"/>
                </a:solidFill>
                <a:latin typeface="楷体_GB2312" panose="02010609030101010101" pitchFamily="49" charset="-122"/>
                <a:ea typeface="楷体_GB2312" panose="02010609030101010101" pitchFamily="49" charset="-122"/>
              </a:rPr>
              <a:t>v</a:t>
            </a:r>
            <a:r>
              <a:rPr lang="zh-CN" altLang="en-US" sz="2000">
                <a:solidFill>
                  <a:schemeClr val="tx1"/>
                </a:solidFill>
                <a:latin typeface="楷体_GB2312" panose="02010609030101010101" pitchFamily="49" charset="-122"/>
                <a:ea typeface="楷体_GB2312" panose="02010609030101010101" pitchFamily="49" charset="-122"/>
              </a:rPr>
              <a:t>给出。 </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41699"/>
                                        </p:tgtEl>
                                        <p:attrNameLst>
                                          <p:attrName>style.visibility</p:attrName>
                                        </p:attrNameLst>
                                      </p:cBhvr>
                                      <p:to>
                                        <p:strVal val="visible"/>
                                      </p:to>
                                    </p:set>
                                    <p:animEffect transition="in" filter="strips(downLeft)">
                                      <p:cBhvr>
                                        <p:cTn id="7" dur="500"/>
                                        <p:tgtEl>
                                          <p:spTgt spid="541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699" grpId="0" autoUpdateAnimBg="0"/>
    </p:bld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A541E358-29A5-41AE-9C19-7BB609A29381}"/>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80659B05-8DCA-450A-AE82-6A60FDBD8938}" type="slidenum">
              <a:rPr lang="zh-CN" altLang="en-US">
                <a:solidFill>
                  <a:schemeClr val="tx1"/>
                </a:solidFill>
                <a:latin typeface="Times New Roman" panose="02020603050405020304" pitchFamily="18" charset="0"/>
                <a:ea typeface="宋体" panose="02010600030101010101" pitchFamily="2" charset="-122"/>
              </a:rPr>
              <a:pPr eaLnBrk="1" hangingPunct="1"/>
              <a:t>245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90819" name="Rectangle 2">
            <a:extLst>
              <a:ext uri="{FF2B5EF4-FFF2-40B4-BE49-F238E27FC236}">
                <a16:creationId xmlns:a16="http://schemas.microsoft.com/office/drawing/2014/main" id="{0DDB41B1-0496-42E9-A9B6-70582F8B6B0E}"/>
              </a:ext>
            </a:extLst>
          </p:cNvPr>
          <p:cNvSpPr>
            <a:spLocks noGrp="1" noChangeArrowheads="1"/>
          </p:cNvSpPr>
          <p:nvPr>
            <p:ph type="title"/>
          </p:nvPr>
        </p:nvSpPr>
        <p:spPr/>
        <p:txBody>
          <a:bodyPr/>
          <a:lstStyle/>
          <a:p>
            <a:pPr eaLnBrk="1" hangingPunct="1"/>
            <a:r>
              <a:rPr lang="zh-CN" altLang="en-US" sz="4800"/>
              <a:t>6.8 电路板排列问题</a:t>
            </a:r>
          </a:p>
        </p:txBody>
      </p:sp>
      <p:sp>
        <p:nvSpPr>
          <p:cNvPr id="290820" name="Rectangle 3">
            <a:extLst>
              <a:ext uri="{FF2B5EF4-FFF2-40B4-BE49-F238E27FC236}">
                <a16:creationId xmlns:a16="http://schemas.microsoft.com/office/drawing/2014/main" id="{B9FCFF68-6670-40EC-B9C4-B76D8D7BA983}"/>
              </a:ext>
            </a:extLst>
          </p:cNvPr>
          <p:cNvSpPr>
            <a:spLocks noGrp="1" noChangeArrowheads="1"/>
          </p:cNvSpPr>
          <p:nvPr>
            <p:ph type="body" idx="1"/>
          </p:nvPr>
        </p:nvSpPr>
        <p:spPr>
          <a:xfrm>
            <a:off x="685800" y="1828800"/>
            <a:ext cx="7772400" cy="4267200"/>
          </a:xfrm>
        </p:spPr>
        <p:txBody>
          <a:bodyPr/>
          <a:lstStyle/>
          <a:p>
            <a:pPr eaLnBrk="1" hangingPunct="1"/>
            <a:r>
              <a:rPr lang="zh-CN" altLang="en-US">
                <a:solidFill>
                  <a:schemeClr val="accent2"/>
                </a:solidFill>
                <a:ea typeface="黑体" panose="02010609060101010101" pitchFamily="49" charset="-122"/>
              </a:rPr>
              <a:t>算法描述</a:t>
            </a:r>
          </a:p>
          <a:p>
            <a:pPr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算法开始时，将排列树的根结点置为当前扩展结点。在</a:t>
            </a:r>
            <a:r>
              <a:rPr kumimoji="0" lang="en-US" altLang="zh-CN" sz="2000">
                <a:latin typeface="楷体_GB2312" panose="02010609030101010101" pitchFamily="49" charset="-122"/>
                <a:ea typeface="楷体_GB2312" panose="02010609030101010101" pitchFamily="49" charset="-122"/>
              </a:rPr>
              <a:t>do-while</a:t>
            </a:r>
            <a:r>
              <a:rPr kumimoji="0" lang="zh-CN" altLang="en-US" sz="2000">
                <a:latin typeface="楷体_GB2312" panose="02010609030101010101" pitchFamily="49" charset="-122"/>
                <a:ea typeface="楷体_GB2312" panose="02010609030101010101" pitchFamily="49" charset="-122"/>
              </a:rPr>
              <a:t>循环体内算法依次从活结点优先队列中取出具有最小</a:t>
            </a:r>
            <a:r>
              <a:rPr kumimoji="0" lang="en-US" altLang="zh-CN" sz="2000">
                <a:latin typeface="楷体_GB2312" panose="02010609030101010101" pitchFamily="49" charset="-122"/>
                <a:ea typeface="楷体_GB2312" panose="02010609030101010101" pitchFamily="49" charset="-122"/>
              </a:rPr>
              <a:t>cd</a:t>
            </a:r>
            <a:r>
              <a:rPr kumimoji="0" lang="zh-CN" altLang="en-US" sz="2000">
                <a:latin typeface="楷体_GB2312" panose="02010609030101010101" pitchFamily="49" charset="-122"/>
                <a:ea typeface="楷体_GB2312" panose="02010609030101010101" pitchFamily="49" charset="-122"/>
              </a:rPr>
              <a:t>值的结点作为当前扩展结点，并加以扩展。</a:t>
            </a:r>
          </a:p>
          <a:p>
            <a:pPr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首先考虑</a:t>
            </a:r>
            <a:r>
              <a:rPr kumimoji="0" lang="en-US" altLang="zh-CN" sz="2000">
                <a:latin typeface="楷体_GB2312" panose="02010609030101010101" pitchFamily="49" charset="-122"/>
                <a:ea typeface="楷体_GB2312" panose="02010609030101010101" pitchFamily="49" charset="-122"/>
              </a:rPr>
              <a:t>s=n-1</a:t>
            </a:r>
            <a:r>
              <a:rPr kumimoji="0" lang="zh-CN" altLang="en-US" sz="2000">
                <a:latin typeface="楷体_GB2312" panose="02010609030101010101" pitchFamily="49" charset="-122"/>
                <a:ea typeface="楷体_GB2312" panose="02010609030101010101" pitchFamily="49" charset="-122"/>
              </a:rPr>
              <a:t>的情形，当前扩展结点是排列树中的一个叶结点的父结点。</a:t>
            </a:r>
            <a:r>
              <a:rPr kumimoji="0" lang="en-US" altLang="zh-CN" sz="2000">
                <a:latin typeface="楷体_GB2312" panose="02010609030101010101" pitchFamily="49" charset="-122"/>
                <a:ea typeface="楷体_GB2312" panose="02010609030101010101" pitchFamily="49" charset="-122"/>
              </a:rPr>
              <a:t>x</a:t>
            </a:r>
            <a:r>
              <a:rPr kumimoji="0" lang="zh-CN" altLang="en-US" sz="2000">
                <a:latin typeface="楷体_GB2312" panose="02010609030101010101" pitchFamily="49" charset="-122"/>
                <a:ea typeface="楷体_GB2312" panose="02010609030101010101" pitchFamily="49" charset="-122"/>
              </a:rPr>
              <a:t>表示相应于该叶结点的电路板排列。计算出与</a:t>
            </a:r>
            <a:r>
              <a:rPr kumimoji="0" lang="en-US" altLang="zh-CN" sz="2000">
                <a:latin typeface="楷体_GB2312" panose="02010609030101010101" pitchFamily="49" charset="-122"/>
                <a:ea typeface="楷体_GB2312" panose="02010609030101010101" pitchFamily="49" charset="-122"/>
              </a:rPr>
              <a:t>x</a:t>
            </a:r>
            <a:r>
              <a:rPr kumimoji="0" lang="zh-CN" altLang="en-US" sz="2000">
                <a:latin typeface="楷体_GB2312" panose="02010609030101010101" pitchFamily="49" charset="-122"/>
                <a:ea typeface="楷体_GB2312" panose="02010609030101010101" pitchFamily="49" charset="-122"/>
              </a:rPr>
              <a:t>相应的密度并在必要时更新当前最优值和相应的当前最优解</a:t>
            </a:r>
            <a:r>
              <a:rPr kumimoji="0" lang="en-US" altLang="zh-CN" sz="2000">
                <a:latin typeface="楷体_GB2312" panose="02010609030101010101" pitchFamily="49" charset="-122"/>
                <a:ea typeface="楷体_GB2312" panose="02010609030101010101" pitchFamily="49" charset="-122"/>
              </a:rPr>
              <a:t>。</a:t>
            </a:r>
            <a:endParaRPr kumimoji="0" lang="zh-CN" altLang="en-US" sz="1800">
              <a:solidFill>
                <a:schemeClr val="accent2"/>
              </a:solidFill>
              <a:latin typeface="Arial" panose="020B0604020202020204" pitchFamily="34" charset="0"/>
              <a:ea typeface="华文行楷" panose="02010800040101010101" pitchFamily="2" charset="-122"/>
            </a:endParaRPr>
          </a:p>
          <a:p>
            <a:pPr eaLnBrk="1" hangingPunct="1">
              <a:spcBef>
                <a:spcPct val="50000"/>
              </a:spcBef>
              <a:buFontTx/>
              <a:buNone/>
            </a:pPr>
            <a:r>
              <a:rPr kumimoji="0" lang="zh-CN" altLang="en-US" sz="2000">
                <a:latin typeface="楷体_GB2312" panose="02010609030101010101" pitchFamily="49" charset="-122"/>
                <a:ea typeface="楷体_GB2312" panose="02010609030101010101" pitchFamily="49" charset="-122"/>
              </a:rPr>
              <a:t>      当</a:t>
            </a:r>
            <a:r>
              <a:rPr kumimoji="0" lang="en-US" altLang="zh-CN" sz="2000">
                <a:latin typeface="楷体_GB2312" panose="02010609030101010101" pitchFamily="49" charset="-122"/>
                <a:ea typeface="楷体_GB2312" panose="02010609030101010101" pitchFamily="49" charset="-122"/>
              </a:rPr>
              <a:t>s&lt;n-1</a:t>
            </a:r>
            <a:r>
              <a:rPr kumimoji="0" lang="zh-CN" altLang="en-US" sz="2000">
                <a:latin typeface="楷体_GB2312" panose="02010609030101010101" pitchFamily="49" charset="-122"/>
                <a:ea typeface="楷体_GB2312" panose="02010609030101010101" pitchFamily="49" charset="-122"/>
              </a:rPr>
              <a:t>时，算法依次产生当前扩展结点的所有儿子结点。对于当前扩展结点的每一个儿子结点</a:t>
            </a:r>
            <a:r>
              <a:rPr kumimoji="0" lang="en-US" altLang="zh-CN" sz="2000">
                <a:latin typeface="楷体_GB2312" panose="02010609030101010101" pitchFamily="49" charset="-122"/>
                <a:ea typeface="楷体_GB2312" panose="02010609030101010101" pitchFamily="49" charset="-122"/>
              </a:rPr>
              <a:t>node，</a:t>
            </a:r>
            <a:r>
              <a:rPr kumimoji="0" lang="zh-CN" altLang="en-US" sz="2000">
                <a:latin typeface="楷体_GB2312" panose="02010609030101010101" pitchFamily="49" charset="-122"/>
                <a:ea typeface="楷体_GB2312" panose="02010609030101010101" pitchFamily="49" charset="-122"/>
              </a:rPr>
              <a:t>计算出其相应的密度</a:t>
            </a:r>
            <a:r>
              <a:rPr kumimoji="0" lang="en-US" altLang="zh-CN" sz="2000">
                <a:latin typeface="楷体_GB2312" panose="02010609030101010101" pitchFamily="49" charset="-122"/>
                <a:ea typeface="楷体_GB2312" panose="02010609030101010101" pitchFamily="49" charset="-122"/>
              </a:rPr>
              <a:t>node.cd。</a:t>
            </a:r>
            <a:r>
              <a:rPr kumimoji="0" lang="zh-CN" altLang="en-US" sz="2000">
                <a:latin typeface="楷体_GB2312" panose="02010609030101010101" pitchFamily="49" charset="-122"/>
                <a:ea typeface="楷体_GB2312" panose="02010609030101010101" pitchFamily="49" charset="-122"/>
              </a:rPr>
              <a:t>当</a:t>
            </a:r>
            <a:r>
              <a:rPr kumimoji="0" lang="en-US" altLang="zh-CN" sz="2000">
                <a:latin typeface="楷体_GB2312" panose="02010609030101010101" pitchFamily="49" charset="-122"/>
                <a:ea typeface="楷体_GB2312" panose="02010609030101010101" pitchFamily="49" charset="-122"/>
              </a:rPr>
              <a:t>node.cd&lt;bestd</a:t>
            </a:r>
            <a:r>
              <a:rPr kumimoji="0" lang="zh-CN" altLang="en-US" sz="2000">
                <a:latin typeface="楷体_GB2312" panose="02010609030101010101" pitchFamily="49" charset="-122"/>
                <a:ea typeface="楷体_GB2312" panose="02010609030101010101" pitchFamily="49" charset="-122"/>
              </a:rPr>
              <a:t>时，将该儿子结点</a:t>
            </a:r>
            <a:r>
              <a:rPr kumimoji="0" lang="en-US" altLang="zh-CN" sz="2000">
                <a:latin typeface="楷体_GB2312" panose="02010609030101010101" pitchFamily="49" charset="-122"/>
                <a:ea typeface="楷体_GB2312" panose="02010609030101010101" pitchFamily="49" charset="-122"/>
              </a:rPr>
              <a:t>N</a:t>
            </a:r>
            <a:r>
              <a:rPr kumimoji="0" lang="zh-CN" altLang="en-US" sz="2000">
                <a:latin typeface="楷体_GB2312" panose="02010609030101010101" pitchFamily="49" charset="-122"/>
                <a:ea typeface="楷体_GB2312" panose="02010609030101010101" pitchFamily="49" charset="-122"/>
              </a:rPr>
              <a:t>插入到活结点优先队列中。</a:t>
            </a:r>
          </a:p>
          <a:p>
            <a:pPr eaLnBrk="1" hangingPunct="1"/>
            <a:endParaRPr lang="zh-CN" altLang="en-US">
              <a:solidFill>
                <a:schemeClr val="accent2"/>
              </a:solidFill>
              <a:ea typeface="黑体" panose="02010609060101010101" pitchFamily="49" charset="-122"/>
            </a:endParaRPr>
          </a:p>
        </p:txBody>
      </p:sp>
    </p:spTree>
  </p:cSld>
  <p:clrMapOvr>
    <a:masterClrMapping/>
  </p:clrMapOvr>
  <p:transition>
    <p:random/>
  </p:transition>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1B484935-77F4-4661-BC85-409A00E64572}"/>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6B307830-AC27-43B8-B3B2-254ED0DDE200}" type="slidenum">
              <a:rPr lang="zh-CN" altLang="en-US">
                <a:solidFill>
                  <a:schemeClr val="tx1"/>
                </a:solidFill>
                <a:latin typeface="Times New Roman" panose="02020603050405020304" pitchFamily="18" charset="0"/>
                <a:ea typeface="宋体" panose="02010600030101010101" pitchFamily="2" charset="-122"/>
              </a:rPr>
              <a:pPr eaLnBrk="1" hangingPunct="1"/>
              <a:t>246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91843" name="Rectangle 2">
            <a:extLst>
              <a:ext uri="{FF2B5EF4-FFF2-40B4-BE49-F238E27FC236}">
                <a16:creationId xmlns:a16="http://schemas.microsoft.com/office/drawing/2014/main" id="{47444765-5DB0-445D-AC75-C257423B202F}"/>
              </a:ext>
            </a:extLst>
          </p:cNvPr>
          <p:cNvSpPr>
            <a:spLocks noGrp="1" noChangeArrowheads="1"/>
          </p:cNvSpPr>
          <p:nvPr>
            <p:ph type="ctrTitle"/>
          </p:nvPr>
        </p:nvSpPr>
        <p:spPr>
          <a:xfrm>
            <a:off x="685800" y="685800"/>
            <a:ext cx="7772400" cy="1143000"/>
          </a:xfrm>
        </p:spPr>
        <p:txBody>
          <a:bodyPr/>
          <a:lstStyle/>
          <a:p>
            <a:pPr eaLnBrk="1" hangingPunct="1"/>
            <a:r>
              <a:rPr lang="zh-CN" altLang="en-US" sz="4800"/>
              <a:t>6.8 电路板排列问题</a:t>
            </a:r>
          </a:p>
        </p:txBody>
      </p:sp>
      <p:sp>
        <p:nvSpPr>
          <p:cNvPr id="543747" name="Text Box 3">
            <a:extLst>
              <a:ext uri="{FF2B5EF4-FFF2-40B4-BE49-F238E27FC236}">
                <a16:creationId xmlns:a16="http://schemas.microsoft.com/office/drawing/2014/main" id="{2B817979-9500-48B0-AB33-BA50CBD3CF4C}"/>
              </a:ext>
            </a:extLst>
          </p:cNvPr>
          <p:cNvSpPr txBox="1">
            <a:spLocks noChangeArrowheads="1"/>
          </p:cNvSpPr>
          <p:nvPr/>
        </p:nvSpPr>
        <p:spPr bwMode="auto">
          <a:xfrm>
            <a:off x="304800" y="1828800"/>
            <a:ext cx="5943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zh-CN" altLang="en-US" sz="3200">
                <a:latin typeface="Times New Roman" panose="02020603050405020304" pitchFamily="18" charset="0"/>
                <a:ea typeface="黑体" panose="02010609060101010101" pitchFamily="49" charset="-122"/>
              </a:rPr>
              <a:t>算法描述</a:t>
            </a:r>
            <a:endParaRPr lang="en-US" altLang="zh-CN"/>
          </a:p>
        </p:txBody>
      </p:sp>
      <p:sp>
        <p:nvSpPr>
          <p:cNvPr id="543748" name="Text Box 4">
            <a:extLst>
              <a:ext uri="{FF2B5EF4-FFF2-40B4-BE49-F238E27FC236}">
                <a16:creationId xmlns:a16="http://schemas.microsoft.com/office/drawing/2014/main" id="{0A610D5F-6FDD-4587-B17B-0F0D53702A67}"/>
              </a:ext>
            </a:extLst>
          </p:cNvPr>
          <p:cNvSpPr txBox="1">
            <a:spLocks noChangeArrowheads="1"/>
          </p:cNvSpPr>
          <p:nvPr/>
        </p:nvSpPr>
        <p:spPr bwMode="auto">
          <a:xfrm>
            <a:off x="914400" y="2363788"/>
            <a:ext cx="7391400"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just" eaLnBrk="1" hangingPunct="1">
              <a:spcBef>
                <a:spcPct val="50000"/>
              </a:spcBef>
            </a:pPr>
            <a:r>
              <a:rPr lang="en-US" altLang="zh-CN" sz="16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do</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en-US" altLang="zh-CN" sz="16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if (enode.s == n - 1)</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en-US" altLang="zh-CN" sz="16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a:solidFill>
                  <a:schemeClr val="tx1"/>
                </a:solidFill>
                <a:latin typeface="宋体" panose="02010600030101010101" pitchFamily="2" charset="-122"/>
                <a:ea typeface="宋体" panose="02010600030101010101" pitchFamily="2" charset="-122"/>
                <a:cs typeface="Times New Roman" panose="02020603050405020304" pitchFamily="18" charset="0"/>
              </a:rPr>
              <a:t>仅一个儿子结点</a:t>
            </a:r>
            <a:endParaRPr lang="zh-CN" altLang="en-US" sz="16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zh-CN" altLang="en-US" sz="16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 ld = 0;  </a:t>
            </a:r>
            <a:r>
              <a:rPr lang="en-US" altLang="zh-CN" sz="16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a:solidFill>
                  <a:schemeClr val="tx1"/>
                </a:solidFill>
                <a:latin typeface="宋体" panose="02010600030101010101" pitchFamily="2" charset="-122"/>
                <a:ea typeface="宋体" panose="02010600030101010101" pitchFamily="2" charset="-122"/>
              </a:rPr>
              <a:t>最后一块电路板的密度</a:t>
            </a:r>
            <a:endParaRPr lang="zh-CN" altLang="en-US" sz="1600">
              <a:solidFill>
                <a:schemeClr val="tx1"/>
              </a:solidFill>
              <a:latin typeface="Times New Roman" panose="02020603050405020304" pitchFamily="18" charset="0"/>
              <a:ea typeface="宋体" panose="02010600030101010101" pitchFamily="2" charset="-122"/>
            </a:endParaRPr>
          </a:p>
          <a:p>
            <a:pPr algn="just" eaLnBrk="1" hangingPunct="1">
              <a:spcBef>
                <a:spcPct val="50000"/>
              </a:spcBef>
            </a:pPr>
            <a:r>
              <a:rPr lang="zh-CN" altLang="en-US" sz="1600">
                <a:solidFill>
                  <a:srgbClr val="0000FF"/>
                </a:solidFill>
                <a:latin typeface="Times New Roman" panose="02020603050405020304" pitchFamily="18" charset="0"/>
                <a:ea typeface="宋体" panose="02010600030101010101" pitchFamily="2" charset="-122"/>
              </a:rPr>
              <a:t>            </a:t>
            </a:r>
            <a:r>
              <a:rPr lang="en-US" altLang="zh-CN" sz="1600">
                <a:solidFill>
                  <a:srgbClr val="0000FF"/>
                </a:solidFill>
                <a:latin typeface="Times New Roman" panose="02020603050405020304" pitchFamily="18" charset="0"/>
                <a:ea typeface="宋体" panose="02010600030101010101" pitchFamily="2" charset="-122"/>
              </a:rPr>
              <a:t>for (int j = 1; j &lt;= m; j++)</a:t>
            </a:r>
            <a:endParaRPr lang="en-US" altLang="zh-CN" sz="1600">
              <a:latin typeface="Times New Roman" panose="02020603050405020304" pitchFamily="18" charset="0"/>
              <a:ea typeface="宋体" panose="02010600030101010101" pitchFamily="2" charset="-122"/>
            </a:endParaRPr>
          </a:p>
          <a:p>
            <a:pPr algn="just" eaLnBrk="1" hangingPunct="1">
              <a:spcBef>
                <a:spcPct val="50000"/>
              </a:spcBef>
            </a:pPr>
            <a:r>
              <a:rPr lang="en-US" altLang="zh-CN" sz="1600">
                <a:solidFill>
                  <a:srgbClr val="0000FF"/>
                </a:solidFill>
                <a:latin typeface="Times New Roman" panose="02020603050405020304" pitchFamily="18" charset="0"/>
                <a:ea typeface="宋体" panose="02010600030101010101" pitchFamily="2" charset="-122"/>
              </a:rPr>
              <a:t>               ld += board [enode.x[n]][j];</a:t>
            </a:r>
            <a:endParaRPr lang="en-US" altLang="zh-CN" sz="1600">
              <a:latin typeface="Times New Roman" panose="02020603050405020304" pitchFamily="18" charset="0"/>
              <a:ea typeface="宋体" panose="02010600030101010101" pitchFamily="2" charset="-122"/>
            </a:endParaRPr>
          </a:p>
          <a:p>
            <a:pPr algn="just" eaLnBrk="1" hangingPunct="1">
              <a:spcBef>
                <a:spcPct val="50000"/>
              </a:spcBef>
            </a:pPr>
            <a:r>
              <a:rPr lang="en-US" altLang="zh-CN" sz="1600">
                <a:solidFill>
                  <a:srgbClr val="0000FF"/>
                </a:solidFill>
                <a:latin typeface="Times New Roman" panose="02020603050405020304" pitchFamily="18" charset="0"/>
                <a:ea typeface="宋体" panose="02010600030101010101" pitchFamily="2" charset="-122"/>
              </a:rPr>
              <a:t>            if (ld &lt; bestd)</a:t>
            </a:r>
            <a:endParaRPr lang="en-US" altLang="zh-CN" sz="1600">
              <a:latin typeface="Times New Roman" panose="02020603050405020304" pitchFamily="18" charset="0"/>
              <a:ea typeface="宋体" panose="02010600030101010101" pitchFamily="2" charset="-122"/>
            </a:endParaRPr>
          </a:p>
          <a:p>
            <a:pPr algn="just" eaLnBrk="1" hangingPunct="1">
              <a:spcBef>
                <a:spcPct val="50000"/>
              </a:spcBef>
            </a:pPr>
            <a:r>
              <a:rPr lang="en-US" altLang="zh-CN" sz="1600">
                <a:solidFill>
                  <a:srgbClr val="0000FF"/>
                </a:solidFill>
                <a:latin typeface="Times New Roman" panose="02020603050405020304" pitchFamily="18" charset="0"/>
                <a:ea typeface="宋体" panose="02010600030101010101" pitchFamily="2" charset="-122"/>
              </a:rPr>
              <a:t>            {</a:t>
            </a:r>
            <a:r>
              <a:rPr lang="en-US" altLang="zh-CN" sz="1600">
                <a:solidFill>
                  <a:schemeClr val="tx1"/>
                </a:solidFill>
                <a:latin typeface="Times New Roman" panose="02020603050405020304" pitchFamily="18" charset="0"/>
                <a:ea typeface="宋体" panose="02010600030101010101" pitchFamily="2" charset="-122"/>
              </a:rPr>
              <a:t>// </a:t>
            </a:r>
            <a:r>
              <a:rPr lang="zh-CN" altLang="en-US" sz="1600">
                <a:solidFill>
                  <a:schemeClr val="tx1"/>
                </a:solidFill>
                <a:latin typeface="宋体" panose="02010600030101010101" pitchFamily="2" charset="-122"/>
                <a:ea typeface="宋体" panose="02010600030101010101" pitchFamily="2" charset="-122"/>
              </a:rPr>
              <a:t>找到密度更小的电路板排列</a:t>
            </a:r>
            <a:endParaRPr lang="zh-CN" altLang="en-US" sz="1600">
              <a:solidFill>
                <a:schemeClr val="tx1"/>
              </a:solidFill>
              <a:latin typeface="Times New Roman" panose="02020603050405020304" pitchFamily="18" charset="0"/>
              <a:ea typeface="宋体" panose="02010600030101010101" pitchFamily="2" charset="-122"/>
            </a:endParaRPr>
          </a:p>
          <a:p>
            <a:pPr algn="just" eaLnBrk="1" hangingPunct="1">
              <a:spcBef>
                <a:spcPct val="50000"/>
              </a:spcBef>
            </a:pPr>
            <a:r>
              <a:rPr lang="zh-CN" altLang="en-US" sz="1600">
                <a:solidFill>
                  <a:srgbClr val="0000FF"/>
                </a:solidFill>
                <a:latin typeface="Times New Roman" panose="02020603050405020304" pitchFamily="18" charset="0"/>
                <a:ea typeface="宋体" panose="02010600030101010101" pitchFamily="2" charset="-122"/>
              </a:rPr>
              <a:t>               </a:t>
            </a:r>
            <a:r>
              <a:rPr lang="en-US" altLang="zh-CN" sz="1600">
                <a:solidFill>
                  <a:srgbClr val="0000FF"/>
                </a:solidFill>
                <a:latin typeface="Times New Roman" panose="02020603050405020304" pitchFamily="18" charset="0"/>
                <a:ea typeface="宋体" panose="02010600030101010101" pitchFamily="2" charset="-122"/>
              </a:rPr>
              <a:t>x = enode.x;</a:t>
            </a:r>
            <a:endParaRPr lang="en-US" altLang="zh-CN" sz="1600">
              <a:latin typeface="Times New Roman" panose="02020603050405020304" pitchFamily="18" charset="0"/>
              <a:ea typeface="宋体" panose="02010600030101010101" pitchFamily="2" charset="-122"/>
            </a:endParaRPr>
          </a:p>
          <a:p>
            <a:pPr algn="just" eaLnBrk="1" hangingPunct="1">
              <a:spcBef>
                <a:spcPct val="50000"/>
              </a:spcBef>
            </a:pPr>
            <a:r>
              <a:rPr lang="en-US" altLang="zh-CN" sz="1600">
                <a:solidFill>
                  <a:srgbClr val="0000FF"/>
                </a:solidFill>
                <a:latin typeface="Times New Roman" panose="02020603050405020304" pitchFamily="18" charset="0"/>
                <a:ea typeface="宋体" panose="02010600030101010101" pitchFamily="2" charset="-122"/>
              </a:rPr>
              <a:t>               bestd = Math.max(ld, enode.cd);</a:t>
            </a:r>
            <a:r>
              <a:rPr lang="en-US" altLang="zh-CN" sz="1600">
                <a:latin typeface="Times New Roman" panose="02020603050405020304" pitchFamily="18" charset="0"/>
                <a:ea typeface="宋体" panose="02010600030101010101" pitchFamily="2" charset="-122"/>
              </a:rPr>
              <a:t>  </a:t>
            </a:r>
            <a:r>
              <a:rPr lang="en-US" altLang="zh-CN" sz="1600">
                <a:solidFill>
                  <a:srgbClr val="0000FF"/>
                </a:solidFill>
                <a:latin typeface="Times New Roman" panose="02020603050405020304" pitchFamily="18" charset="0"/>
                <a:ea typeface="宋体" panose="02010600030101010101" pitchFamily="2" charset="-122"/>
              </a:rPr>
              <a:t> }</a:t>
            </a:r>
            <a:endParaRPr lang="en-US" altLang="zh-CN" sz="1600">
              <a:latin typeface="Times New Roman" panose="02020603050405020304" pitchFamily="18" charset="0"/>
              <a:ea typeface="宋体" panose="02010600030101010101" pitchFamily="2" charset="-122"/>
            </a:endParaRPr>
          </a:p>
          <a:p>
            <a:pPr algn="just" eaLnBrk="1" hangingPunct="1">
              <a:spcBef>
                <a:spcPct val="50000"/>
              </a:spcBef>
            </a:pPr>
            <a:r>
              <a:rPr lang="en-US" altLang="zh-CN" sz="1600">
                <a:solidFill>
                  <a:srgbClr val="0000FF"/>
                </a:solidFill>
                <a:latin typeface="Times New Roman" panose="02020603050405020304" pitchFamily="18" charset="0"/>
                <a:ea typeface="宋体" panose="02010600030101010101" pitchFamily="2" charset="-122"/>
              </a:rPr>
              <a:t>         }</a:t>
            </a:r>
            <a:endParaRPr lang="zh-CN" altLang="en-US" sz="1600"/>
          </a:p>
        </p:txBody>
      </p:sp>
      <p:sp>
        <p:nvSpPr>
          <p:cNvPr id="543749" name="AutoShape 5">
            <a:extLst>
              <a:ext uri="{FF2B5EF4-FFF2-40B4-BE49-F238E27FC236}">
                <a16:creationId xmlns:a16="http://schemas.microsoft.com/office/drawing/2014/main" id="{85BE4C40-432C-4D18-A4F5-7FCFD4C16042}"/>
              </a:ext>
            </a:extLst>
          </p:cNvPr>
          <p:cNvSpPr>
            <a:spLocks noChangeArrowheads="1"/>
          </p:cNvSpPr>
          <p:nvPr/>
        </p:nvSpPr>
        <p:spPr bwMode="auto">
          <a:xfrm>
            <a:off x="5410200" y="1905000"/>
            <a:ext cx="2819400" cy="1066800"/>
          </a:xfrm>
          <a:prstGeom prst="wedgeRoundRectCallout">
            <a:avLst>
              <a:gd name="adj1" fmla="val -115259"/>
              <a:gd name="adj2" fmla="val 46431"/>
              <a:gd name="adj3" fmla="val 16667"/>
            </a:avLst>
          </a:prstGeom>
          <a:solidFill>
            <a:schemeClr val="hlink"/>
          </a:solidFill>
          <a:ln w="6350">
            <a:solidFill>
              <a:schemeClr val="hlink"/>
            </a:solidFill>
            <a:miter lim="800000"/>
            <a:headEnd/>
            <a:tailEnd/>
          </a:ln>
        </p:spPr>
        <p:txBody>
          <a:bodyPr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en-US" altLang="zh-CN" sz="2000" b="1">
                <a:latin typeface="楷体_GB2312" panose="02010609030101010101" pitchFamily="49" charset="-122"/>
                <a:ea typeface="楷体_GB2312" panose="02010609030101010101" pitchFamily="49" charset="-122"/>
              </a:rPr>
              <a:t>S=n-1</a:t>
            </a:r>
            <a:r>
              <a:rPr lang="zh-CN" altLang="en-US" sz="2000" b="1">
                <a:latin typeface="楷体_GB2312" panose="02010609030101010101" pitchFamily="49" charset="-122"/>
                <a:ea typeface="楷体_GB2312" panose="02010609030101010101" pitchFamily="49" charset="-122"/>
              </a:rPr>
              <a:t>的情况，计算出此时的密度和</a:t>
            </a:r>
            <a:r>
              <a:rPr lang="en-US" altLang="zh-CN" sz="2000" b="1">
                <a:latin typeface="楷体_GB2312" panose="02010609030101010101" pitchFamily="49" charset="-122"/>
                <a:ea typeface="楷体_GB2312" panose="02010609030101010101" pitchFamily="49" charset="-122"/>
              </a:rPr>
              <a:t>bestd</a:t>
            </a:r>
            <a:r>
              <a:rPr lang="zh-CN" altLang="en-US" sz="2000" b="1">
                <a:latin typeface="楷体_GB2312" panose="02010609030101010101" pitchFamily="49" charset="-122"/>
                <a:ea typeface="楷体_GB2312" panose="02010609030101010101" pitchFamily="49" charset="-122"/>
              </a:rPr>
              <a:t>进行比较。</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43747"/>
                                        </p:tgtEl>
                                        <p:attrNameLst>
                                          <p:attrName>style.visibility</p:attrName>
                                        </p:attrNameLst>
                                      </p:cBhvr>
                                      <p:to>
                                        <p:strVal val="visible"/>
                                      </p:to>
                                    </p:set>
                                    <p:anim calcmode="lin" valueType="num">
                                      <p:cBhvr additive="base">
                                        <p:cTn id="7" dur="500" fill="hold"/>
                                        <p:tgtEl>
                                          <p:spTgt spid="543747"/>
                                        </p:tgtEl>
                                        <p:attrNameLst>
                                          <p:attrName>ppt_x</p:attrName>
                                        </p:attrNameLst>
                                      </p:cBhvr>
                                      <p:tavLst>
                                        <p:tav tm="0">
                                          <p:val>
                                            <p:strVal val="1+#ppt_w/2"/>
                                          </p:val>
                                        </p:tav>
                                        <p:tav tm="100000">
                                          <p:val>
                                            <p:strVal val="#ppt_x"/>
                                          </p:val>
                                        </p:tav>
                                      </p:tavLst>
                                    </p:anim>
                                    <p:anim calcmode="lin" valueType="num">
                                      <p:cBhvr additive="base">
                                        <p:cTn id="8" dur="500" fill="hold"/>
                                        <p:tgtEl>
                                          <p:spTgt spid="5437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43748"/>
                                        </p:tgtEl>
                                        <p:attrNameLst>
                                          <p:attrName>style.visibility</p:attrName>
                                        </p:attrNameLst>
                                      </p:cBhvr>
                                      <p:to>
                                        <p:strVal val="visible"/>
                                      </p:to>
                                    </p:set>
                                    <p:animEffect transition="in" filter="blinds(horizontal)">
                                      <p:cBhvr>
                                        <p:cTn id="13" dur="500"/>
                                        <p:tgtEl>
                                          <p:spTgt spid="54374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543749"/>
                                        </p:tgtEl>
                                        <p:attrNameLst>
                                          <p:attrName>style.visibility</p:attrName>
                                        </p:attrNameLst>
                                      </p:cBhvr>
                                      <p:to>
                                        <p:strVal val="visible"/>
                                      </p:to>
                                    </p:set>
                                    <p:anim calcmode="lin" valueType="num">
                                      <p:cBhvr additive="base">
                                        <p:cTn id="18" dur="500" fill="hold"/>
                                        <p:tgtEl>
                                          <p:spTgt spid="543749"/>
                                        </p:tgtEl>
                                        <p:attrNameLst>
                                          <p:attrName>ppt_x</p:attrName>
                                        </p:attrNameLst>
                                      </p:cBhvr>
                                      <p:tavLst>
                                        <p:tav tm="0">
                                          <p:val>
                                            <p:strVal val="1+#ppt_w/2"/>
                                          </p:val>
                                        </p:tav>
                                        <p:tav tm="100000">
                                          <p:val>
                                            <p:strVal val="#ppt_x"/>
                                          </p:val>
                                        </p:tav>
                                      </p:tavLst>
                                    </p:anim>
                                    <p:anim calcmode="lin" valueType="num">
                                      <p:cBhvr additive="base">
                                        <p:cTn id="19" dur="500" fill="hold"/>
                                        <p:tgtEl>
                                          <p:spTgt spid="5437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autoUpdateAnimBg="0"/>
      <p:bldP spid="543748" grpId="0" autoUpdateAnimBg="0"/>
      <p:bldP spid="543749" grpId="0" animBg="1" autoUpdateAnimBg="0"/>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B0CB402C-91A4-4158-9C96-14A05EFA4FB7}"/>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FC42EA85-0450-4CD8-8912-5E260792D814}" type="slidenum">
              <a:rPr lang="zh-CN" altLang="en-US">
                <a:solidFill>
                  <a:schemeClr val="tx1"/>
                </a:solidFill>
                <a:latin typeface="Times New Roman" panose="02020603050405020304" pitchFamily="18" charset="0"/>
                <a:ea typeface="宋体" panose="02010600030101010101" pitchFamily="2" charset="-122"/>
              </a:rPr>
              <a:pPr eaLnBrk="1" hangingPunct="1"/>
              <a:t>247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92867" name="Rectangle 2">
            <a:extLst>
              <a:ext uri="{FF2B5EF4-FFF2-40B4-BE49-F238E27FC236}">
                <a16:creationId xmlns:a16="http://schemas.microsoft.com/office/drawing/2014/main" id="{08B1464C-5239-4B15-BCE1-75F793585D46}"/>
              </a:ext>
            </a:extLst>
          </p:cNvPr>
          <p:cNvSpPr>
            <a:spLocks noGrp="1" noChangeArrowheads="1"/>
          </p:cNvSpPr>
          <p:nvPr>
            <p:ph type="ctrTitle"/>
          </p:nvPr>
        </p:nvSpPr>
        <p:spPr>
          <a:xfrm>
            <a:off x="685800" y="685800"/>
            <a:ext cx="7772400" cy="1143000"/>
          </a:xfrm>
        </p:spPr>
        <p:txBody>
          <a:bodyPr/>
          <a:lstStyle/>
          <a:p>
            <a:pPr eaLnBrk="1" hangingPunct="1"/>
            <a:r>
              <a:rPr lang="zh-CN" altLang="en-US" sz="4800"/>
              <a:t>6.8 电路板排列问题</a:t>
            </a:r>
          </a:p>
        </p:txBody>
      </p:sp>
      <p:sp>
        <p:nvSpPr>
          <p:cNvPr id="544771" name="Text Box 3">
            <a:extLst>
              <a:ext uri="{FF2B5EF4-FFF2-40B4-BE49-F238E27FC236}">
                <a16:creationId xmlns:a16="http://schemas.microsoft.com/office/drawing/2014/main" id="{B181EB62-F1B9-47E2-8026-0C57FEE2E7E1}"/>
              </a:ext>
            </a:extLst>
          </p:cNvPr>
          <p:cNvSpPr txBox="1">
            <a:spLocks noChangeArrowheads="1"/>
          </p:cNvSpPr>
          <p:nvPr/>
        </p:nvSpPr>
        <p:spPr bwMode="auto">
          <a:xfrm>
            <a:off x="304800" y="1828800"/>
            <a:ext cx="5943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zh-CN" altLang="en-US" sz="3200">
                <a:latin typeface="Times New Roman" panose="02020603050405020304" pitchFamily="18" charset="0"/>
                <a:ea typeface="黑体" panose="02010609060101010101" pitchFamily="49" charset="-122"/>
              </a:rPr>
              <a:t>算法描述</a:t>
            </a:r>
            <a:endParaRPr lang="en-US" altLang="zh-CN"/>
          </a:p>
        </p:txBody>
      </p:sp>
      <p:sp>
        <p:nvSpPr>
          <p:cNvPr id="544772" name="Text Box 4">
            <a:extLst>
              <a:ext uri="{FF2B5EF4-FFF2-40B4-BE49-F238E27FC236}">
                <a16:creationId xmlns:a16="http://schemas.microsoft.com/office/drawing/2014/main" id="{859D57FF-F6EC-48D0-A8CE-5D090DC062E8}"/>
              </a:ext>
            </a:extLst>
          </p:cNvPr>
          <p:cNvSpPr txBox="1">
            <a:spLocks noChangeArrowheads="1"/>
          </p:cNvSpPr>
          <p:nvPr/>
        </p:nvSpPr>
        <p:spPr bwMode="auto">
          <a:xfrm>
            <a:off x="609600" y="2514600"/>
            <a:ext cx="6781800" cy="325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just" eaLnBrk="1" hangingPunct="1">
              <a:spcBef>
                <a:spcPct val="50000"/>
              </a:spcBef>
            </a:pPr>
            <a:r>
              <a:rPr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else</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a:solidFill>
                  <a:schemeClr val="tx1"/>
                </a:solidFill>
                <a:latin typeface="宋体" panose="02010600030101010101" pitchFamily="2" charset="-122"/>
                <a:ea typeface="宋体" panose="02010600030101010101" pitchFamily="2" charset="-122"/>
                <a:cs typeface="Times New Roman" panose="02020603050405020304" pitchFamily="18" charset="0"/>
              </a:rPr>
              <a:t>产生当前扩展结点的所有儿子结点</a:t>
            </a:r>
            <a:endParaRPr lang="zh-CN" altLang="en-US">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zh-CN" altLang="en-US">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for (int i = enode.s + 1; i &lt;= n; i++) {</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                 HeapNode node = new HeapNode(0, new int [m + 1], 0, </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    new int [n + 1]);</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            for (int j = 1; j &lt;= m; j++)</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a:solidFill>
                  <a:schemeClr val="tx1"/>
                </a:solidFill>
                <a:latin typeface="宋体" panose="02010600030101010101" pitchFamily="2" charset="-122"/>
                <a:ea typeface="宋体" panose="02010600030101010101" pitchFamily="2" charset="-122"/>
              </a:rPr>
              <a:t>新插入的电路板</a:t>
            </a:r>
            <a:endParaRPr lang="zh-CN" altLang="en-US">
              <a:solidFill>
                <a:schemeClr val="tx1"/>
              </a:solidFill>
              <a:latin typeface="Times New Roman" panose="02020603050405020304" pitchFamily="18" charset="0"/>
              <a:ea typeface="宋体" panose="02010600030101010101" pitchFamily="2" charset="-122"/>
            </a:endParaRPr>
          </a:p>
          <a:p>
            <a:pPr algn="just" eaLnBrk="1" hangingPunct="1">
              <a:spcBef>
                <a:spcPct val="50000"/>
              </a:spcBef>
            </a:pPr>
            <a:r>
              <a:rPr lang="zh-CN" altLang="en-US">
                <a:solidFill>
                  <a:srgbClr val="0000FF"/>
                </a:solidFill>
                <a:latin typeface="Times New Roman" panose="02020603050405020304" pitchFamily="18" charset="0"/>
                <a:ea typeface="宋体" panose="02010600030101010101" pitchFamily="2" charset="-122"/>
              </a:rPr>
              <a:t>                  </a:t>
            </a:r>
            <a:r>
              <a:rPr lang="en-US" altLang="zh-CN">
                <a:solidFill>
                  <a:srgbClr val="0000FF"/>
                </a:solidFill>
                <a:latin typeface="Times New Roman" panose="02020603050405020304" pitchFamily="18" charset="0"/>
                <a:ea typeface="宋体" panose="02010600030101010101" pitchFamily="2" charset="-122"/>
              </a:rPr>
              <a:t>node.now[j] = enode.now[j] + board [enode.x[i]][j];</a:t>
            </a:r>
            <a:endParaRPr lang="zh-CN" alt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44771"/>
                                        </p:tgtEl>
                                        <p:attrNameLst>
                                          <p:attrName>style.visibility</p:attrName>
                                        </p:attrNameLst>
                                      </p:cBhvr>
                                      <p:to>
                                        <p:strVal val="visible"/>
                                      </p:to>
                                    </p:set>
                                    <p:anim calcmode="lin" valueType="num">
                                      <p:cBhvr additive="base">
                                        <p:cTn id="7" dur="500" fill="hold"/>
                                        <p:tgtEl>
                                          <p:spTgt spid="544771"/>
                                        </p:tgtEl>
                                        <p:attrNameLst>
                                          <p:attrName>ppt_x</p:attrName>
                                        </p:attrNameLst>
                                      </p:cBhvr>
                                      <p:tavLst>
                                        <p:tav tm="0">
                                          <p:val>
                                            <p:strVal val="1+#ppt_w/2"/>
                                          </p:val>
                                        </p:tav>
                                        <p:tav tm="100000">
                                          <p:val>
                                            <p:strVal val="#ppt_x"/>
                                          </p:val>
                                        </p:tav>
                                      </p:tavLst>
                                    </p:anim>
                                    <p:anim calcmode="lin" valueType="num">
                                      <p:cBhvr additive="base">
                                        <p:cTn id="8" dur="500" fill="hold"/>
                                        <p:tgtEl>
                                          <p:spTgt spid="5447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544772"/>
                                        </p:tgtEl>
                                        <p:attrNameLst>
                                          <p:attrName>style.visibility</p:attrName>
                                        </p:attrNameLst>
                                      </p:cBhvr>
                                      <p:to>
                                        <p:strVal val="visible"/>
                                      </p:to>
                                    </p:set>
                                    <p:animEffect transition="in" filter="barn(outHorizontal)">
                                      <p:cBhvr>
                                        <p:cTn id="13" dur="500"/>
                                        <p:tgtEl>
                                          <p:spTgt spid="544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1" grpId="0" autoUpdateAnimBg="0"/>
      <p:bldP spid="544772" grpId="0" autoUpdateAnimBg="0"/>
    </p:bld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E0901388-2C2A-49D2-BDED-27D303BF59F3}"/>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A03BB353-7C44-41B5-B4F6-53D36C01FEAD}" type="slidenum">
              <a:rPr lang="zh-CN" altLang="en-US">
                <a:solidFill>
                  <a:schemeClr val="tx1"/>
                </a:solidFill>
                <a:latin typeface="Times New Roman" panose="02020603050405020304" pitchFamily="18" charset="0"/>
                <a:ea typeface="宋体" panose="02010600030101010101" pitchFamily="2" charset="-122"/>
              </a:rPr>
              <a:pPr eaLnBrk="1" hangingPunct="1"/>
              <a:t>248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93891" name="Rectangle 2">
            <a:extLst>
              <a:ext uri="{FF2B5EF4-FFF2-40B4-BE49-F238E27FC236}">
                <a16:creationId xmlns:a16="http://schemas.microsoft.com/office/drawing/2014/main" id="{67280527-8AEF-4E6B-AD3D-34422098043B}"/>
              </a:ext>
            </a:extLst>
          </p:cNvPr>
          <p:cNvSpPr>
            <a:spLocks noGrp="1" noChangeArrowheads="1"/>
          </p:cNvSpPr>
          <p:nvPr>
            <p:ph type="ctrTitle"/>
          </p:nvPr>
        </p:nvSpPr>
        <p:spPr>
          <a:xfrm>
            <a:off x="685800" y="685800"/>
            <a:ext cx="7772400" cy="1143000"/>
          </a:xfrm>
        </p:spPr>
        <p:txBody>
          <a:bodyPr/>
          <a:lstStyle/>
          <a:p>
            <a:pPr eaLnBrk="1" hangingPunct="1"/>
            <a:r>
              <a:rPr lang="zh-CN" altLang="en-US" sz="4800"/>
              <a:t>6.8 电路板排列问题</a:t>
            </a:r>
          </a:p>
        </p:txBody>
      </p:sp>
      <p:sp>
        <p:nvSpPr>
          <p:cNvPr id="545795" name="Text Box 3">
            <a:extLst>
              <a:ext uri="{FF2B5EF4-FFF2-40B4-BE49-F238E27FC236}">
                <a16:creationId xmlns:a16="http://schemas.microsoft.com/office/drawing/2014/main" id="{711668EE-59A1-4A83-B7E6-54AFF38E08AE}"/>
              </a:ext>
            </a:extLst>
          </p:cNvPr>
          <p:cNvSpPr txBox="1">
            <a:spLocks noChangeArrowheads="1"/>
          </p:cNvSpPr>
          <p:nvPr/>
        </p:nvSpPr>
        <p:spPr bwMode="auto">
          <a:xfrm>
            <a:off x="914400" y="2438400"/>
            <a:ext cx="7315200"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just" eaLnBrk="1" hangingPunct="1">
              <a:spcBef>
                <a:spcPct val="50000"/>
              </a:spcBef>
            </a:pPr>
            <a:r>
              <a:rPr lang="en-US" altLang="zh-CN" sz="16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 ld = 0;  </a:t>
            </a:r>
            <a:r>
              <a:rPr lang="en-US" altLang="zh-CN" sz="16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a:solidFill>
                  <a:schemeClr val="tx1"/>
                </a:solidFill>
                <a:latin typeface="宋体" panose="02010600030101010101" pitchFamily="2" charset="-122"/>
                <a:ea typeface="宋体" panose="02010600030101010101" pitchFamily="2" charset="-122"/>
                <a:cs typeface="Times New Roman" panose="02020603050405020304" pitchFamily="18" charset="0"/>
              </a:rPr>
              <a:t>新插入电路板的密度</a:t>
            </a:r>
            <a:endParaRPr lang="zh-CN" altLang="en-US" sz="16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en-US" altLang="zh-CN" sz="16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for (int j = 1; j &lt;= m; j++)</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en-US" altLang="zh-CN" sz="16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if (node.now[j] &gt; 0 &amp;&amp; total[j] != node.now[j]) ld++;</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en-US" altLang="zh-CN" sz="16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node.cd = Math.max(ld, enode.cd);</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en-US" altLang="zh-CN" sz="1600">
                <a:solidFill>
                  <a:srgbClr val="0000FF"/>
                </a:solidFill>
                <a:latin typeface="Times New Roman" panose="02020603050405020304" pitchFamily="18" charset="0"/>
                <a:ea typeface="宋体" panose="02010600030101010101" pitchFamily="2" charset="-122"/>
              </a:rPr>
              <a:t>if (node.cd &lt; bestd)</a:t>
            </a:r>
            <a:endParaRPr lang="en-US" altLang="zh-CN" sz="1600">
              <a:latin typeface="Times New Roman" panose="02020603050405020304" pitchFamily="18" charset="0"/>
              <a:ea typeface="宋体" panose="02010600030101010101" pitchFamily="2" charset="-122"/>
            </a:endParaRPr>
          </a:p>
          <a:p>
            <a:pPr algn="just" eaLnBrk="1" hangingPunct="1">
              <a:spcBef>
                <a:spcPct val="50000"/>
              </a:spcBef>
            </a:pPr>
            <a:r>
              <a:rPr lang="en-US" altLang="zh-CN" sz="1600">
                <a:solidFill>
                  <a:srgbClr val="0000FF"/>
                </a:solidFill>
                <a:latin typeface="Times New Roman" panose="02020603050405020304" pitchFamily="18" charset="0"/>
                <a:ea typeface="宋体" panose="02010600030101010101" pitchFamily="2" charset="-122"/>
              </a:rPr>
              <a:t>{</a:t>
            </a:r>
            <a:r>
              <a:rPr lang="en-US" altLang="zh-CN" sz="1600">
                <a:solidFill>
                  <a:schemeClr val="tx1"/>
                </a:solidFill>
                <a:latin typeface="Times New Roman" panose="02020603050405020304" pitchFamily="18" charset="0"/>
                <a:ea typeface="宋体" panose="02010600030101010101" pitchFamily="2" charset="-122"/>
              </a:rPr>
              <a:t>// </a:t>
            </a:r>
            <a:r>
              <a:rPr lang="zh-CN" altLang="en-US" sz="1600">
                <a:solidFill>
                  <a:schemeClr val="tx1"/>
                </a:solidFill>
                <a:latin typeface="宋体" panose="02010600030101010101" pitchFamily="2" charset="-122"/>
                <a:ea typeface="宋体" panose="02010600030101010101" pitchFamily="2" charset="-122"/>
              </a:rPr>
              <a:t>可能产生更好的叶结点</a:t>
            </a:r>
            <a:endParaRPr lang="zh-CN" altLang="en-US" sz="1600">
              <a:solidFill>
                <a:schemeClr val="tx1"/>
              </a:solidFill>
              <a:latin typeface="Times New Roman" panose="02020603050405020304" pitchFamily="18" charset="0"/>
              <a:ea typeface="宋体" panose="02010600030101010101" pitchFamily="2" charset="-122"/>
            </a:endParaRPr>
          </a:p>
          <a:p>
            <a:pPr algn="just" eaLnBrk="1" hangingPunct="1">
              <a:spcBef>
                <a:spcPct val="50000"/>
              </a:spcBef>
            </a:pPr>
            <a:r>
              <a:rPr lang="zh-CN" altLang="en-US" sz="1600">
                <a:solidFill>
                  <a:srgbClr val="0000FF"/>
                </a:solidFill>
                <a:latin typeface="Times New Roman" panose="02020603050405020304" pitchFamily="18" charset="0"/>
                <a:ea typeface="宋体" panose="02010600030101010101" pitchFamily="2" charset="-122"/>
              </a:rPr>
              <a:t>      </a:t>
            </a:r>
            <a:r>
              <a:rPr lang="en-US" altLang="zh-CN" sz="1600">
                <a:solidFill>
                  <a:srgbClr val="0000FF"/>
                </a:solidFill>
                <a:latin typeface="Times New Roman" panose="02020603050405020304" pitchFamily="18" charset="0"/>
                <a:ea typeface="宋体" panose="02010600030101010101" pitchFamily="2" charset="-122"/>
              </a:rPr>
              <a:t>node.s = enode.s + 1;</a:t>
            </a:r>
            <a:endParaRPr lang="en-US" altLang="zh-CN" sz="1600">
              <a:latin typeface="Times New Roman" panose="02020603050405020304" pitchFamily="18" charset="0"/>
              <a:ea typeface="宋体" panose="02010600030101010101" pitchFamily="2" charset="-122"/>
            </a:endParaRPr>
          </a:p>
          <a:p>
            <a:pPr algn="just" eaLnBrk="1" hangingPunct="1">
              <a:spcBef>
                <a:spcPct val="50000"/>
              </a:spcBef>
            </a:pPr>
            <a:r>
              <a:rPr lang="en-US" altLang="zh-CN" sz="1600">
                <a:solidFill>
                  <a:srgbClr val="0000FF"/>
                </a:solidFill>
                <a:latin typeface="Times New Roman" panose="02020603050405020304" pitchFamily="18" charset="0"/>
                <a:ea typeface="宋体" panose="02010600030101010101" pitchFamily="2" charset="-122"/>
              </a:rPr>
              <a:t>      for (int j = 1; j &lt;= n; j++)   node.x[j] = enode.x[j];</a:t>
            </a:r>
            <a:endParaRPr lang="en-US" altLang="zh-CN" sz="1600">
              <a:latin typeface="Times New Roman" panose="02020603050405020304" pitchFamily="18" charset="0"/>
              <a:ea typeface="宋体" panose="02010600030101010101" pitchFamily="2" charset="-122"/>
            </a:endParaRPr>
          </a:p>
          <a:p>
            <a:pPr algn="just" eaLnBrk="1" hangingPunct="1">
              <a:spcBef>
                <a:spcPct val="50000"/>
              </a:spcBef>
            </a:pPr>
            <a:r>
              <a:rPr lang="en-US" altLang="zh-CN" sz="1600">
                <a:solidFill>
                  <a:srgbClr val="0000FF"/>
                </a:solidFill>
                <a:latin typeface="Times New Roman" panose="02020603050405020304" pitchFamily="18" charset="0"/>
                <a:ea typeface="宋体" panose="02010600030101010101" pitchFamily="2" charset="-122"/>
              </a:rPr>
              <a:t>      node.x[node.s] = enode.x[i];</a:t>
            </a:r>
            <a:endParaRPr lang="en-US" altLang="zh-CN" sz="1600">
              <a:latin typeface="Times New Roman" panose="02020603050405020304" pitchFamily="18" charset="0"/>
              <a:ea typeface="宋体" panose="02010600030101010101" pitchFamily="2" charset="-122"/>
            </a:endParaRPr>
          </a:p>
          <a:p>
            <a:pPr algn="just" eaLnBrk="1" hangingPunct="1">
              <a:spcBef>
                <a:spcPct val="50000"/>
              </a:spcBef>
            </a:pPr>
            <a:r>
              <a:rPr lang="en-US" altLang="zh-CN" sz="1600">
                <a:solidFill>
                  <a:srgbClr val="0000FF"/>
                </a:solidFill>
                <a:latin typeface="Times New Roman" panose="02020603050405020304" pitchFamily="18" charset="0"/>
                <a:ea typeface="宋体" panose="02010600030101010101" pitchFamily="2" charset="-122"/>
              </a:rPr>
              <a:t>      node.x[i] = enode.x[node.s];</a:t>
            </a:r>
          </a:p>
          <a:p>
            <a:pPr algn="just" eaLnBrk="1" hangingPunct="1">
              <a:spcBef>
                <a:spcPct val="50000"/>
              </a:spcBef>
            </a:pPr>
            <a:r>
              <a:rPr lang="en-US" altLang="zh-CN" sz="1600">
                <a:solidFill>
                  <a:srgbClr val="0000FF"/>
                </a:solidFill>
                <a:latin typeface="Times New Roman" panose="02020603050405020304" pitchFamily="18" charset="0"/>
                <a:ea typeface="宋体" panose="02010600030101010101" pitchFamily="2" charset="-122"/>
              </a:rPr>
              <a:t>      heap.put(node);               }            }         }</a:t>
            </a:r>
            <a:r>
              <a:rPr lang="en-US" altLang="zh-CN" sz="1600"/>
              <a:t> </a:t>
            </a:r>
            <a:endParaRPr lang="zh-CN" altLang="en-US" sz="1600"/>
          </a:p>
        </p:txBody>
      </p:sp>
      <p:sp>
        <p:nvSpPr>
          <p:cNvPr id="545796" name="Text Box 4">
            <a:extLst>
              <a:ext uri="{FF2B5EF4-FFF2-40B4-BE49-F238E27FC236}">
                <a16:creationId xmlns:a16="http://schemas.microsoft.com/office/drawing/2014/main" id="{C7737B0A-9AC1-4D02-A6CD-8A61ABE181AF}"/>
              </a:ext>
            </a:extLst>
          </p:cNvPr>
          <p:cNvSpPr txBox="1">
            <a:spLocks noChangeArrowheads="1"/>
          </p:cNvSpPr>
          <p:nvPr/>
        </p:nvSpPr>
        <p:spPr bwMode="auto">
          <a:xfrm>
            <a:off x="304800" y="1828800"/>
            <a:ext cx="5943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zh-CN" altLang="en-US" sz="3200">
                <a:latin typeface="Times New Roman" panose="02020603050405020304" pitchFamily="18" charset="0"/>
                <a:ea typeface="黑体" panose="02010609060101010101" pitchFamily="49" charset="-122"/>
              </a:rPr>
              <a:t>算法描述</a:t>
            </a:r>
            <a:endParaRPr lang="en-US" altLang="zh-CN"/>
          </a:p>
        </p:txBody>
      </p:sp>
      <p:sp>
        <p:nvSpPr>
          <p:cNvPr id="545797" name="AutoShape 5">
            <a:extLst>
              <a:ext uri="{FF2B5EF4-FFF2-40B4-BE49-F238E27FC236}">
                <a16:creationId xmlns:a16="http://schemas.microsoft.com/office/drawing/2014/main" id="{C977A08D-5E06-4EAC-A501-ED7D261600D8}"/>
              </a:ext>
            </a:extLst>
          </p:cNvPr>
          <p:cNvSpPr>
            <a:spLocks noChangeArrowheads="1"/>
          </p:cNvSpPr>
          <p:nvPr/>
        </p:nvSpPr>
        <p:spPr bwMode="auto">
          <a:xfrm>
            <a:off x="5638800" y="3581400"/>
            <a:ext cx="3124200" cy="1066800"/>
          </a:xfrm>
          <a:prstGeom prst="wedgeRoundRectCallout">
            <a:avLst>
              <a:gd name="adj1" fmla="val -122866"/>
              <a:gd name="adj2" fmla="val -894"/>
              <a:gd name="adj3" fmla="val 16667"/>
            </a:avLst>
          </a:prstGeom>
          <a:solidFill>
            <a:schemeClr val="hlink"/>
          </a:solidFill>
          <a:ln w="6350">
            <a:solidFill>
              <a:schemeClr val="hlink"/>
            </a:solidFill>
            <a:miter lim="800000"/>
            <a:headEnd/>
            <a:tailEnd/>
          </a:ln>
        </p:spPr>
        <p:txBody>
          <a:bodyPr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zh-CN" altLang="en-US" sz="2000" b="1">
                <a:latin typeface="楷体_GB2312" panose="02010609030101010101" pitchFamily="49" charset="-122"/>
                <a:ea typeface="楷体_GB2312" panose="02010609030101010101" pitchFamily="49" charset="-122"/>
              </a:rPr>
              <a:t>计算出每一个儿子结点的密度与</a:t>
            </a:r>
            <a:r>
              <a:rPr lang="en-US" altLang="zh-CN" sz="2000" b="1">
                <a:latin typeface="楷体_GB2312" panose="02010609030101010101" pitchFamily="49" charset="-122"/>
                <a:ea typeface="楷体_GB2312" panose="02010609030101010101" pitchFamily="49" charset="-122"/>
              </a:rPr>
              <a:t>bestd</a:t>
            </a:r>
            <a:r>
              <a:rPr lang="zh-CN" altLang="en-US" sz="2000" b="1">
                <a:latin typeface="楷体_GB2312" panose="02010609030101010101" pitchFamily="49" charset="-122"/>
                <a:ea typeface="楷体_GB2312" panose="02010609030101010101" pitchFamily="49" charset="-122"/>
              </a:rPr>
              <a:t>进行比较大于</a:t>
            </a:r>
            <a:r>
              <a:rPr lang="en-US" altLang="zh-CN" sz="2000" b="1">
                <a:latin typeface="楷体_GB2312" panose="02010609030101010101" pitchFamily="49" charset="-122"/>
                <a:ea typeface="楷体_GB2312" panose="02010609030101010101" pitchFamily="49" charset="-122"/>
              </a:rPr>
              <a:t>bestd</a:t>
            </a:r>
            <a:r>
              <a:rPr lang="zh-CN" altLang="en-US" sz="2000" b="1">
                <a:latin typeface="楷体_GB2312" panose="02010609030101010101" pitchFamily="49" charset="-122"/>
                <a:ea typeface="楷体_GB2312" panose="02010609030101010101" pitchFamily="49" charset="-122"/>
              </a:rPr>
              <a:t>时加入队列</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45796"/>
                                        </p:tgtEl>
                                        <p:attrNameLst>
                                          <p:attrName>style.visibility</p:attrName>
                                        </p:attrNameLst>
                                      </p:cBhvr>
                                      <p:to>
                                        <p:strVal val="visible"/>
                                      </p:to>
                                    </p:set>
                                    <p:anim calcmode="lin" valueType="num">
                                      <p:cBhvr additive="base">
                                        <p:cTn id="7" dur="500" fill="hold"/>
                                        <p:tgtEl>
                                          <p:spTgt spid="545796"/>
                                        </p:tgtEl>
                                        <p:attrNameLst>
                                          <p:attrName>ppt_x</p:attrName>
                                        </p:attrNameLst>
                                      </p:cBhvr>
                                      <p:tavLst>
                                        <p:tav tm="0">
                                          <p:val>
                                            <p:strVal val="1+#ppt_w/2"/>
                                          </p:val>
                                        </p:tav>
                                        <p:tav tm="100000">
                                          <p:val>
                                            <p:strVal val="#ppt_x"/>
                                          </p:val>
                                        </p:tav>
                                      </p:tavLst>
                                    </p:anim>
                                    <p:anim calcmode="lin" valueType="num">
                                      <p:cBhvr additive="base">
                                        <p:cTn id="8" dur="500" fill="hold"/>
                                        <p:tgtEl>
                                          <p:spTgt spid="5457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45795"/>
                                        </p:tgtEl>
                                        <p:attrNameLst>
                                          <p:attrName>style.visibility</p:attrName>
                                        </p:attrNameLst>
                                      </p:cBhvr>
                                      <p:to>
                                        <p:strVal val="visible"/>
                                      </p:to>
                                    </p:set>
                                    <p:animEffect transition="in" filter="dissolve">
                                      <p:cBhvr>
                                        <p:cTn id="13" dur="500"/>
                                        <p:tgtEl>
                                          <p:spTgt spid="54579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545797"/>
                                        </p:tgtEl>
                                        <p:attrNameLst>
                                          <p:attrName>style.visibility</p:attrName>
                                        </p:attrNameLst>
                                      </p:cBhvr>
                                      <p:to>
                                        <p:strVal val="visible"/>
                                      </p:to>
                                    </p:set>
                                    <p:anim calcmode="lin" valueType="num">
                                      <p:cBhvr additive="base">
                                        <p:cTn id="18" dur="500" fill="hold"/>
                                        <p:tgtEl>
                                          <p:spTgt spid="545797"/>
                                        </p:tgtEl>
                                        <p:attrNameLst>
                                          <p:attrName>ppt_x</p:attrName>
                                        </p:attrNameLst>
                                      </p:cBhvr>
                                      <p:tavLst>
                                        <p:tav tm="0">
                                          <p:val>
                                            <p:strVal val="1+#ppt_w/2"/>
                                          </p:val>
                                        </p:tav>
                                        <p:tav tm="100000">
                                          <p:val>
                                            <p:strVal val="#ppt_x"/>
                                          </p:val>
                                        </p:tav>
                                      </p:tavLst>
                                    </p:anim>
                                    <p:anim calcmode="lin" valueType="num">
                                      <p:cBhvr additive="base">
                                        <p:cTn id="19" dur="500" fill="hold"/>
                                        <p:tgtEl>
                                          <p:spTgt spid="5457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5" grpId="0" autoUpdateAnimBg="0"/>
      <p:bldP spid="545796" grpId="0" autoUpdateAnimBg="0"/>
      <p:bldP spid="545797" grpId="0" animBg="1" autoUpdateAnimBg="0"/>
    </p:bld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19E98C41-497E-418A-9085-FEA4D4B10A0C}"/>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7843EEB2-39D8-43D9-B5F2-16F227C9696C}" type="slidenum">
              <a:rPr lang="zh-CN" altLang="en-US">
                <a:solidFill>
                  <a:schemeClr val="tx1"/>
                </a:solidFill>
                <a:latin typeface="Times New Roman" panose="02020603050405020304" pitchFamily="18" charset="0"/>
                <a:ea typeface="宋体" panose="02010600030101010101" pitchFamily="2" charset="-122"/>
              </a:rPr>
              <a:pPr eaLnBrk="1" hangingPunct="1"/>
              <a:t>249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71684" name="Rectangle 2">
            <a:extLst>
              <a:ext uri="{FF2B5EF4-FFF2-40B4-BE49-F238E27FC236}">
                <a16:creationId xmlns:a16="http://schemas.microsoft.com/office/drawing/2014/main" id="{1CA48663-8068-40D9-85CB-38A37B00A070}"/>
              </a:ext>
            </a:extLst>
          </p:cNvPr>
          <p:cNvSpPr>
            <a:spLocks noGrp="1" noChangeArrowheads="1"/>
          </p:cNvSpPr>
          <p:nvPr>
            <p:ph type="title"/>
          </p:nvPr>
        </p:nvSpPr>
        <p:spPr/>
        <p:txBody>
          <a:bodyPr/>
          <a:lstStyle/>
          <a:p>
            <a:pPr eaLnBrk="1" hangingPunct="1"/>
            <a:r>
              <a:rPr lang="zh-CN" altLang="en-US" sz="4800"/>
              <a:t>6.9 批处理作业问题</a:t>
            </a:r>
          </a:p>
        </p:txBody>
      </p:sp>
      <p:sp>
        <p:nvSpPr>
          <p:cNvPr id="71685" name="Rectangle 3">
            <a:extLst>
              <a:ext uri="{FF2B5EF4-FFF2-40B4-BE49-F238E27FC236}">
                <a16:creationId xmlns:a16="http://schemas.microsoft.com/office/drawing/2014/main" id="{B82C3280-1A7A-4FE7-986B-A9ED44B1CA97}"/>
              </a:ext>
            </a:extLst>
          </p:cNvPr>
          <p:cNvSpPr>
            <a:spLocks noGrp="1" noChangeArrowheads="1"/>
          </p:cNvSpPr>
          <p:nvPr>
            <p:ph type="body" idx="1"/>
          </p:nvPr>
        </p:nvSpPr>
        <p:spPr>
          <a:xfrm>
            <a:off x="685800" y="1981200"/>
            <a:ext cx="7467600" cy="838200"/>
          </a:xfrm>
        </p:spPr>
        <p:txBody>
          <a:bodyPr/>
          <a:lstStyle/>
          <a:p>
            <a:pPr eaLnBrk="1" hangingPunct="1">
              <a:lnSpc>
                <a:spcPct val="90000"/>
              </a:lnSpc>
              <a:spcBef>
                <a:spcPct val="50000"/>
              </a:spcBef>
              <a:buFontTx/>
              <a:buNone/>
            </a:pPr>
            <a:r>
              <a:rPr lang="zh-CN" altLang="en-US" sz="2800">
                <a:solidFill>
                  <a:schemeClr val="accent2"/>
                </a:solidFill>
                <a:ea typeface="黑体" panose="02010609060101010101" pitchFamily="49" charset="-122"/>
              </a:rPr>
              <a:t>1. </a:t>
            </a:r>
            <a:r>
              <a:rPr kumimoji="0" lang="zh-CN" altLang="en-US" sz="2800">
                <a:solidFill>
                  <a:schemeClr val="accent2"/>
                </a:solidFill>
                <a:ea typeface="黑体" panose="02010609060101010101" pitchFamily="49" charset="-122"/>
              </a:rPr>
              <a:t>问题的描述</a:t>
            </a:r>
            <a:endParaRPr kumimoji="0" lang="zh-CN" altLang="en-US" sz="1600">
              <a:solidFill>
                <a:schemeClr val="accent2"/>
              </a:solidFill>
              <a:latin typeface="Arial" panose="020B0604020202020204" pitchFamily="34" charset="0"/>
              <a:ea typeface="华文行楷" panose="02010800040101010101" pitchFamily="2" charset="-122"/>
            </a:endParaRPr>
          </a:p>
          <a:p>
            <a:pPr eaLnBrk="1" hangingPunct="1">
              <a:lnSpc>
                <a:spcPct val="90000"/>
              </a:lnSpc>
              <a:spcBef>
                <a:spcPct val="50000"/>
              </a:spcBef>
              <a:buFontTx/>
              <a:buNone/>
            </a:pPr>
            <a:r>
              <a:rPr kumimoji="0" lang="zh-CN" altLang="en-US" sz="1800">
                <a:latin typeface="楷体_GB2312" panose="02010609030101010101" pitchFamily="49" charset="-122"/>
                <a:ea typeface="楷体_GB2312" panose="02010609030101010101" pitchFamily="49" charset="-122"/>
              </a:rPr>
              <a:t>       </a:t>
            </a:r>
            <a:endParaRPr lang="zh-CN" altLang="en-US" sz="2800"/>
          </a:p>
        </p:txBody>
      </p:sp>
      <p:sp>
        <p:nvSpPr>
          <p:cNvPr id="546820" name="Text Box 4">
            <a:extLst>
              <a:ext uri="{FF2B5EF4-FFF2-40B4-BE49-F238E27FC236}">
                <a16:creationId xmlns:a16="http://schemas.microsoft.com/office/drawing/2014/main" id="{A045839B-4B6F-4110-8B58-0FCEF46D317F}"/>
              </a:ext>
            </a:extLst>
          </p:cNvPr>
          <p:cNvSpPr txBox="1">
            <a:spLocks noChangeArrowheads="1"/>
          </p:cNvSpPr>
          <p:nvPr/>
        </p:nvSpPr>
        <p:spPr bwMode="auto">
          <a:xfrm>
            <a:off x="762000" y="3048000"/>
            <a:ext cx="7620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lang="zh-CN" altLang="en-US" sz="2000">
                <a:solidFill>
                  <a:schemeClr val="tx1"/>
                </a:solidFill>
                <a:latin typeface="楷体_GB2312" panose="02010609030101010101" pitchFamily="49" charset="-122"/>
                <a:ea typeface="楷体_GB2312" panose="02010609030101010101" pitchFamily="49" charset="-122"/>
              </a:rPr>
              <a:t>  给定</a:t>
            </a:r>
            <a:r>
              <a:rPr lang="en-US" altLang="zh-CN" sz="2000">
                <a:solidFill>
                  <a:schemeClr val="tx1"/>
                </a:solidFill>
                <a:latin typeface="楷体_GB2312" panose="02010609030101010101" pitchFamily="49" charset="-122"/>
                <a:ea typeface="楷体_GB2312" panose="02010609030101010101" pitchFamily="49" charset="-122"/>
              </a:rPr>
              <a:t>n</a:t>
            </a:r>
            <a:r>
              <a:rPr lang="zh-CN" altLang="en-US" sz="2000">
                <a:solidFill>
                  <a:schemeClr val="tx1"/>
                </a:solidFill>
                <a:latin typeface="楷体_GB2312" panose="02010609030101010101" pitchFamily="49" charset="-122"/>
                <a:ea typeface="楷体_GB2312" panose="02010609030101010101" pitchFamily="49" charset="-122"/>
              </a:rPr>
              <a:t>个作业的集合</a:t>
            </a:r>
            <a:r>
              <a:rPr lang="en-US" altLang="zh-CN" sz="2000">
                <a:solidFill>
                  <a:schemeClr val="tx1"/>
                </a:solidFill>
                <a:latin typeface="楷体_GB2312" panose="02010609030101010101" pitchFamily="49" charset="-122"/>
                <a:ea typeface="楷体_GB2312" panose="02010609030101010101" pitchFamily="49" charset="-122"/>
              </a:rPr>
              <a:t>J={J</a:t>
            </a:r>
            <a:r>
              <a:rPr lang="en-US" altLang="zh-CN" sz="1200">
                <a:solidFill>
                  <a:schemeClr val="tx1"/>
                </a:solidFill>
                <a:latin typeface="楷体_GB2312" panose="02010609030101010101" pitchFamily="49" charset="-122"/>
                <a:ea typeface="楷体_GB2312" panose="02010609030101010101" pitchFamily="49" charset="-122"/>
              </a:rPr>
              <a:t>1</a:t>
            </a:r>
            <a:r>
              <a:rPr lang="en-US" altLang="zh-CN" sz="2000">
                <a:solidFill>
                  <a:schemeClr val="tx1"/>
                </a:solidFill>
                <a:latin typeface="楷体_GB2312" panose="02010609030101010101" pitchFamily="49" charset="-122"/>
                <a:ea typeface="楷体_GB2312" panose="02010609030101010101" pitchFamily="49" charset="-122"/>
              </a:rPr>
              <a:t>,J</a:t>
            </a:r>
            <a:r>
              <a:rPr lang="en-US" altLang="zh-CN" sz="1200">
                <a:solidFill>
                  <a:schemeClr val="tx1"/>
                </a:solidFill>
                <a:latin typeface="楷体_GB2312" panose="02010609030101010101" pitchFamily="49" charset="-122"/>
                <a:ea typeface="楷体_GB2312" panose="02010609030101010101" pitchFamily="49" charset="-122"/>
              </a:rPr>
              <a:t>2</a:t>
            </a:r>
            <a:r>
              <a:rPr lang="en-US" altLang="zh-CN" sz="2000">
                <a:solidFill>
                  <a:schemeClr val="tx1"/>
                </a:solidFill>
                <a:latin typeface="楷体_GB2312" panose="02010609030101010101" pitchFamily="49" charset="-122"/>
                <a:ea typeface="楷体_GB2312" panose="02010609030101010101" pitchFamily="49" charset="-122"/>
              </a:rPr>
              <a:t>,</a:t>
            </a:r>
            <a:r>
              <a:rPr lang="en-US" altLang="zh-CN" sz="2000">
                <a:solidFill>
                  <a:schemeClr val="tx1"/>
                </a:solidFill>
                <a:latin typeface="Times New Roman" panose="02020603050405020304" pitchFamily="18" charset="0"/>
                <a:ea typeface="楷体_GB2312" panose="02010609030101010101" pitchFamily="49" charset="-122"/>
              </a:rPr>
              <a:t>…</a:t>
            </a:r>
            <a:r>
              <a:rPr lang="en-US" altLang="zh-CN" sz="2000">
                <a:solidFill>
                  <a:schemeClr val="tx1"/>
                </a:solidFill>
                <a:latin typeface="楷体_GB2312" panose="02010609030101010101" pitchFamily="49" charset="-122"/>
                <a:ea typeface="楷体_GB2312" panose="02010609030101010101" pitchFamily="49" charset="-122"/>
              </a:rPr>
              <a:t>,J</a:t>
            </a:r>
            <a:r>
              <a:rPr lang="en-US" altLang="zh-CN" sz="1200">
                <a:solidFill>
                  <a:schemeClr val="tx1"/>
                </a:solidFill>
                <a:latin typeface="楷体_GB2312" panose="02010609030101010101" pitchFamily="49" charset="-122"/>
                <a:ea typeface="楷体_GB2312" panose="02010609030101010101" pitchFamily="49" charset="-122"/>
              </a:rPr>
              <a:t>n</a:t>
            </a:r>
            <a:r>
              <a:rPr lang="en-US" altLang="zh-CN" sz="2000">
                <a:solidFill>
                  <a:schemeClr val="tx1"/>
                </a:solidFill>
                <a:latin typeface="楷体_GB2312" panose="02010609030101010101" pitchFamily="49" charset="-122"/>
                <a:ea typeface="楷体_GB2312" panose="02010609030101010101" pitchFamily="49" charset="-122"/>
              </a:rPr>
              <a:t>}。</a:t>
            </a:r>
            <a:r>
              <a:rPr lang="zh-CN" altLang="en-US" sz="2000">
                <a:solidFill>
                  <a:schemeClr val="tx1"/>
                </a:solidFill>
                <a:latin typeface="楷体_GB2312" panose="02010609030101010101" pitchFamily="49" charset="-122"/>
                <a:ea typeface="楷体_GB2312" panose="02010609030101010101" pitchFamily="49" charset="-122"/>
              </a:rPr>
              <a:t>每一个作业</a:t>
            </a:r>
            <a:r>
              <a:rPr lang="en-US" altLang="zh-CN" sz="2000">
                <a:solidFill>
                  <a:schemeClr val="tx1"/>
                </a:solidFill>
                <a:latin typeface="楷体_GB2312" panose="02010609030101010101" pitchFamily="49" charset="-122"/>
                <a:ea typeface="楷体_GB2312" panose="02010609030101010101" pitchFamily="49" charset="-122"/>
              </a:rPr>
              <a:t>J</a:t>
            </a:r>
            <a:r>
              <a:rPr lang="en-US" altLang="zh-CN" sz="1200">
                <a:solidFill>
                  <a:schemeClr val="tx1"/>
                </a:solidFill>
                <a:latin typeface="楷体_GB2312" panose="02010609030101010101" pitchFamily="49" charset="-122"/>
                <a:ea typeface="楷体_GB2312" panose="02010609030101010101" pitchFamily="49" charset="-122"/>
              </a:rPr>
              <a:t>i</a:t>
            </a:r>
            <a:r>
              <a:rPr lang="zh-CN" altLang="en-US" sz="2000">
                <a:solidFill>
                  <a:schemeClr val="tx1"/>
                </a:solidFill>
                <a:latin typeface="楷体_GB2312" panose="02010609030101010101" pitchFamily="49" charset="-122"/>
                <a:ea typeface="楷体_GB2312" panose="02010609030101010101" pitchFamily="49" charset="-122"/>
              </a:rPr>
              <a:t>都有2项任务要分别在2台机器上完成。每一个作业必须先由机器1处理，然后再由机器2处理。作业</a:t>
            </a:r>
            <a:r>
              <a:rPr lang="en-US" altLang="zh-CN" sz="2000">
                <a:solidFill>
                  <a:schemeClr val="tx1"/>
                </a:solidFill>
                <a:latin typeface="楷体_GB2312" panose="02010609030101010101" pitchFamily="49" charset="-122"/>
                <a:ea typeface="楷体_GB2312" panose="02010609030101010101" pitchFamily="49" charset="-122"/>
              </a:rPr>
              <a:t>J</a:t>
            </a:r>
            <a:r>
              <a:rPr lang="en-US" altLang="zh-CN" sz="1200">
                <a:solidFill>
                  <a:schemeClr val="tx1"/>
                </a:solidFill>
                <a:latin typeface="楷体_GB2312" panose="02010609030101010101" pitchFamily="49" charset="-122"/>
                <a:ea typeface="楷体_GB2312" panose="02010609030101010101" pitchFamily="49" charset="-122"/>
              </a:rPr>
              <a:t>i</a:t>
            </a:r>
            <a:r>
              <a:rPr lang="zh-CN" altLang="en-US" sz="2000">
                <a:solidFill>
                  <a:schemeClr val="tx1"/>
                </a:solidFill>
                <a:latin typeface="楷体_GB2312" panose="02010609030101010101" pitchFamily="49" charset="-122"/>
                <a:ea typeface="楷体_GB2312" panose="02010609030101010101" pitchFamily="49" charset="-122"/>
              </a:rPr>
              <a:t>需要机器</a:t>
            </a:r>
            <a:r>
              <a:rPr lang="en-US" altLang="zh-CN" sz="2000">
                <a:solidFill>
                  <a:schemeClr val="tx1"/>
                </a:solidFill>
                <a:latin typeface="楷体_GB2312" panose="02010609030101010101" pitchFamily="49" charset="-122"/>
                <a:ea typeface="楷体_GB2312" panose="02010609030101010101" pitchFamily="49" charset="-122"/>
              </a:rPr>
              <a:t>j</a:t>
            </a:r>
            <a:r>
              <a:rPr lang="zh-CN" altLang="en-US" sz="2000">
                <a:solidFill>
                  <a:schemeClr val="tx1"/>
                </a:solidFill>
                <a:latin typeface="楷体_GB2312" panose="02010609030101010101" pitchFamily="49" charset="-122"/>
                <a:ea typeface="楷体_GB2312" panose="02010609030101010101" pitchFamily="49" charset="-122"/>
              </a:rPr>
              <a:t>的处理时间为</a:t>
            </a:r>
            <a:r>
              <a:rPr lang="en-US" altLang="zh-CN" sz="2000">
                <a:solidFill>
                  <a:schemeClr val="tx1"/>
                </a:solidFill>
                <a:latin typeface="楷体_GB2312" panose="02010609030101010101" pitchFamily="49" charset="-122"/>
                <a:ea typeface="楷体_GB2312" panose="02010609030101010101" pitchFamily="49" charset="-122"/>
              </a:rPr>
              <a:t>t</a:t>
            </a:r>
            <a:r>
              <a:rPr lang="en-US" altLang="zh-CN" sz="1400">
                <a:solidFill>
                  <a:schemeClr val="tx1"/>
                </a:solidFill>
                <a:latin typeface="楷体_GB2312" panose="02010609030101010101" pitchFamily="49" charset="-122"/>
                <a:ea typeface="楷体_GB2312" panose="02010609030101010101" pitchFamily="49" charset="-122"/>
              </a:rPr>
              <a:t>ji</a:t>
            </a:r>
            <a:r>
              <a:rPr lang="en-US" altLang="zh-CN" sz="2000">
                <a:solidFill>
                  <a:schemeClr val="tx1"/>
                </a:solidFill>
                <a:latin typeface="楷体_GB2312" panose="02010609030101010101" pitchFamily="49" charset="-122"/>
                <a:ea typeface="楷体_GB2312" panose="02010609030101010101" pitchFamily="49" charset="-122"/>
              </a:rPr>
              <a:t>，i=1,2,</a:t>
            </a:r>
            <a:r>
              <a:rPr lang="en-US" altLang="zh-CN" sz="2000">
                <a:solidFill>
                  <a:schemeClr val="tx1"/>
                </a:solidFill>
                <a:latin typeface="Times New Roman" panose="02020603050405020304" pitchFamily="18" charset="0"/>
                <a:ea typeface="楷体_GB2312" panose="02010609030101010101" pitchFamily="49" charset="-122"/>
              </a:rPr>
              <a:t>…</a:t>
            </a:r>
            <a:r>
              <a:rPr lang="en-US" altLang="zh-CN" sz="2000">
                <a:solidFill>
                  <a:schemeClr val="tx1"/>
                </a:solidFill>
                <a:latin typeface="楷体_GB2312" panose="02010609030101010101" pitchFamily="49" charset="-122"/>
                <a:ea typeface="楷体_GB2312" panose="02010609030101010101" pitchFamily="49" charset="-122"/>
              </a:rPr>
              <a:t>,n；j=1,2。</a:t>
            </a:r>
            <a:r>
              <a:rPr lang="zh-CN" altLang="en-US" sz="2000">
                <a:solidFill>
                  <a:schemeClr val="tx1"/>
                </a:solidFill>
                <a:latin typeface="楷体_GB2312" panose="02010609030101010101" pitchFamily="49" charset="-122"/>
                <a:ea typeface="楷体_GB2312" panose="02010609030101010101" pitchFamily="49" charset="-122"/>
              </a:rPr>
              <a:t>对于一个确定的作业调度，设是</a:t>
            </a:r>
            <a:r>
              <a:rPr lang="en-US" altLang="zh-CN" sz="2000">
                <a:solidFill>
                  <a:schemeClr val="tx1"/>
                </a:solidFill>
                <a:latin typeface="楷体_GB2312" panose="02010609030101010101" pitchFamily="49" charset="-122"/>
                <a:ea typeface="楷体_GB2312" panose="02010609030101010101" pitchFamily="49" charset="-122"/>
              </a:rPr>
              <a:t>F</a:t>
            </a:r>
            <a:r>
              <a:rPr lang="en-US" altLang="zh-CN" sz="1400">
                <a:solidFill>
                  <a:schemeClr val="tx1"/>
                </a:solidFill>
                <a:latin typeface="楷体_GB2312" panose="02010609030101010101" pitchFamily="49" charset="-122"/>
                <a:ea typeface="楷体_GB2312" panose="02010609030101010101" pitchFamily="49" charset="-122"/>
              </a:rPr>
              <a:t>ji</a:t>
            </a:r>
            <a:r>
              <a:rPr lang="zh-CN" altLang="en-US" sz="2000">
                <a:solidFill>
                  <a:schemeClr val="tx1"/>
                </a:solidFill>
                <a:latin typeface="楷体_GB2312" panose="02010609030101010101" pitchFamily="49" charset="-122"/>
                <a:ea typeface="楷体_GB2312" panose="02010609030101010101" pitchFamily="49" charset="-122"/>
              </a:rPr>
              <a:t>是作业</a:t>
            </a:r>
            <a:r>
              <a:rPr lang="en-US" altLang="zh-CN" sz="2000">
                <a:solidFill>
                  <a:schemeClr val="tx1"/>
                </a:solidFill>
                <a:latin typeface="楷体_GB2312" panose="02010609030101010101" pitchFamily="49" charset="-122"/>
                <a:ea typeface="楷体_GB2312" panose="02010609030101010101" pitchFamily="49" charset="-122"/>
              </a:rPr>
              <a:t>i</a:t>
            </a:r>
            <a:r>
              <a:rPr lang="zh-CN" altLang="en-US" sz="2000">
                <a:solidFill>
                  <a:schemeClr val="tx1"/>
                </a:solidFill>
                <a:latin typeface="楷体_GB2312" panose="02010609030101010101" pitchFamily="49" charset="-122"/>
                <a:ea typeface="楷体_GB2312" panose="02010609030101010101" pitchFamily="49" charset="-122"/>
              </a:rPr>
              <a:t>在机器</a:t>
            </a:r>
            <a:r>
              <a:rPr lang="en-US" altLang="zh-CN" sz="2000">
                <a:solidFill>
                  <a:schemeClr val="tx1"/>
                </a:solidFill>
                <a:latin typeface="楷体_GB2312" panose="02010609030101010101" pitchFamily="49" charset="-122"/>
                <a:ea typeface="楷体_GB2312" panose="02010609030101010101" pitchFamily="49" charset="-122"/>
              </a:rPr>
              <a:t>j</a:t>
            </a:r>
            <a:r>
              <a:rPr lang="zh-CN" altLang="en-US" sz="2000">
                <a:solidFill>
                  <a:schemeClr val="tx1"/>
                </a:solidFill>
                <a:latin typeface="楷体_GB2312" panose="02010609030101010101" pitchFamily="49" charset="-122"/>
                <a:ea typeface="楷体_GB2312" panose="02010609030101010101" pitchFamily="49" charset="-122"/>
              </a:rPr>
              <a:t>上完成处理的时间。则所有作业在机器2上完成处理的时间和</a:t>
            </a:r>
          </a:p>
        </p:txBody>
      </p:sp>
      <p:graphicFrame>
        <p:nvGraphicFramePr>
          <p:cNvPr id="546821" name="Object 5">
            <a:extLst>
              <a:ext uri="{FF2B5EF4-FFF2-40B4-BE49-F238E27FC236}">
                <a16:creationId xmlns:a16="http://schemas.microsoft.com/office/drawing/2014/main" id="{4B16A051-9069-4635-8550-7A64512B158C}"/>
              </a:ext>
            </a:extLst>
          </p:cNvPr>
          <p:cNvGraphicFramePr>
            <a:graphicFrameLocks noChangeAspect="1"/>
          </p:cNvGraphicFramePr>
          <p:nvPr/>
        </p:nvGraphicFramePr>
        <p:xfrm>
          <a:off x="6858000" y="4267200"/>
          <a:ext cx="1219200" cy="609600"/>
        </p:xfrm>
        <a:graphic>
          <a:graphicData uri="http://schemas.openxmlformats.org/presentationml/2006/ole">
            <mc:AlternateContent xmlns:mc="http://schemas.openxmlformats.org/markup-compatibility/2006">
              <mc:Choice xmlns:v="urn:schemas-microsoft-com:vml" Requires="v">
                <p:oleObj spid="_x0000_s71689" name="Microsoft 公式 3.0" r:id="rId3" imgW="685800" imgH="431800" progId="Equation.3">
                  <p:embed/>
                </p:oleObj>
              </mc:Choice>
              <mc:Fallback>
                <p:oleObj name="Microsoft 公式 3.0" r:id="rId3" imgW="6858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4267200"/>
                        <a:ext cx="12192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6822" name="Text Box 6">
            <a:extLst>
              <a:ext uri="{FF2B5EF4-FFF2-40B4-BE49-F238E27FC236}">
                <a16:creationId xmlns:a16="http://schemas.microsoft.com/office/drawing/2014/main" id="{FF5F5E27-48FC-4E7A-8969-B2F8B364712D}"/>
              </a:ext>
            </a:extLst>
          </p:cNvPr>
          <p:cNvSpPr txBox="1">
            <a:spLocks noChangeArrowheads="1"/>
          </p:cNvSpPr>
          <p:nvPr/>
        </p:nvSpPr>
        <p:spPr bwMode="auto">
          <a:xfrm>
            <a:off x="762000" y="4937125"/>
            <a:ext cx="7620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lang="zh-CN" altLang="en-US" sz="2000">
                <a:solidFill>
                  <a:schemeClr val="tx1"/>
                </a:solidFill>
                <a:latin typeface="楷体_GB2312" panose="02010609030101010101" pitchFamily="49" charset="-122"/>
                <a:ea typeface="楷体_GB2312" panose="02010609030101010101" pitchFamily="49" charset="-122"/>
              </a:rPr>
              <a:t>称为该作业调度的完成时间和。批处理作业调度问题要求对于给定的</a:t>
            </a:r>
            <a:r>
              <a:rPr lang="en-US" altLang="zh-CN" sz="2000">
                <a:solidFill>
                  <a:schemeClr val="tx1"/>
                </a:solidFill>
                <a:latin typeface="楷体_GB2312" panose="02010609030101010101" pitchFamily="49" charset="-122"/>
                <a:ea typeface="楷体_GB2312" panose="02010609030101010101" pitchFamily="49" charset="-122"/>
              </a:rPr>
              <a:t>n</a:t>
            </a:r>
            <a:r>
              <a:rPr lang="zh-CN" altLang="en-US" sz="2000">
                <a:solidFill>
                  <a:schemeClr val="tx1"/>
                </a:solidFill>
                <a:latin typeface="楷体_GB2312" panose="02010609030101010101" pitchFamily="49" charset="-122"/>
                <a:ea typeface="楷体_GB2312" panose="02010609030101010101" pitchFamily="49" charset="-122"/>
              </a:rPr>
              <a:t>个作业，制定最佳作业调度方案，使其完成时间和达到最小。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6820"/>
                                        </p:tgtEl>
                                        <p:attrNameLst>
                                          <p:attrName>style.visibility</p:attrName>
                                        </p:attrNameLst>
                                      </p:cBhvr>
                                      <p:to>
                                        <p:strVal val="visible"/>
                                      </p:to>
                                    </p:set>
                                    <p:animEffect transition="in" filter="dissolve">
                                      <p:cBhvr>
                                        <p:cTn id="7" dur="500"/>
                                        <p:tgtEl>
                                          <p:spTgt spid="546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46821"/>
                                        </p:tgtEl>
                                        <p:attrNameLst>
                                          <p:attrName>style.visibility</p:attrName>
                                        </p:attrNameLst>
                                      </p:cBhvr>
                                      <p:to>
                                        <p:strVal val="visible"/>
                                      </p:to>
                                    </p:set>
                                    <p:animEffect transition="in" filter="dissolve">
                                      <p:cBhvr>
                                        <p:cTn id="12" dur="500"/>
                                        <p:tgtEl>
                                          <p:spTgt spid="5468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46822"/>
                                        </p:tgtEl>
                                        <p:attrNameLst>
                                          <p:attrName>style.visibility</p:attrName>
                                        </p:attrNameLst>
                                      </p:cBhvr>
                                      <p:to>
                                        <p:strVal val="visible"/>
                                      </p:to>
                                    </p:set>
                                    <p:animEffect transition="in" filter="box(in)">
                                      <p:cBhvr>
                                        <p:cTn id="17" dur="500"/>
                                        <p:tgtEl>
                                          <p:spTgt spid="546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0" grpId="0" autoUpdateAnimBg="0"/>
      <p:bldP spid="54682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3">
            <a:extLst>
              <a:ext uri="{FF2B5EF4-FFF2-40B4-BE49-F238E27FC236}">
                <a16:creationId xmlns:a16="http://schemas.microsoft.com/office/drawing/2014/main" id="{69B1D8ED-5405-4AFF-AFDA-C5398994E7AB}"/>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9F741AFF-931D-4541-99B4-C62276D5DEC9}" type="slidenum">
              <a:rPr lang="zh-CN" altLang="en-US">
                <a:solidFill>
                  <a:schemeClr val="tx1"/>
                </a:solidFill>
                <a:latin typeface="Times New Roman" panose="02020603050405020304" pitchFamily="18" charset="0"/>
                <a:ea typeface="宋体" panose="02010600030101010101" pitchFamily="2" charset="-122"/>
              </a:rPr>
              <a:pPr eaLnBrk="1" hangingPunct="1"/>
              <a:t>25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15394" name="Rectangle 2">
            <a:extLst>
              <a:ext uri="{FF2B5EF4-FFF2-40B4-BE49-F238E27FC236}">
                <a16:creationId xmlns:a16="http://schemas.microsoft.com/office/drawing/2014/main" id="{98999BB0-D3A3-4B85-9508-76B60455CAE5}"/>
              </a:ext>
            </a:extLst>
          </p:cNvPr>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defRPr/>
            </a:pPr>
            <a:r>
              <a:rPr kumimoji="1" lang="zh-CN" altLang="en-US" sz="4400" b="1">
                <a:solidFill>
                  <a:srgbClr val="663300"/>
                </a:solidFill>
                <a:effectLst>
                  <a:outerShdw blurRad="38100" dist="38100" dir="2700000" algn="tl">
                    <a:srgbClr val="C0C0C0"/>
                  </a:outerShdw>
                </a:effectLst>
                <a:latin typeface="Times New Roman" charset="0"/>
                <a:ea typeface="黑体" pitchFamily="2" charset="-122"/>
              </a:rPr>
              <a:t>算法总体思想</a:t>
            </a:r>
          </a:p>
        </p:txBody>
      </p:sp>
      <p:sp>
        <p:nvSpPr>
          <p:cNvPr id="134148" name="Rectangle 3">
            <a:extLst>
              <a:ext uri="{FF2B5EF4-FFF2-40B4-BE49-F238E27FC236}">
                <a16:creationId xmlns:a16="http://schemas.microsoft.com/office/drawing/2014/main" id="{BA247438-71B6-4041-87C1-D63DC27DA70B}"/>
              </a:ext>
            </a:extLst>
          </p:cNvPr>
          <p:cNvSpPr>
            <a:spLocks noChangeArrowheads="1"/>
          </p:cNvSpPr>
          <p:nvPr/>
        </p:nvSpPr>
        <p:spPr bwMode="auto">
          <a:xfrm>
            <a:off x="684213" y="16287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buFontTx/>
              <a:buChar char="•"/>
            </a:pPr>
            <a:r>
              <a:rPr kumimoji="1" lang="zh-CN" altLang="en-US" sz="2400">
                <a:solidFill>
                  <a:schemeClr val="tx1"/>
                </a:solidFill>
                <a:latin typeface="楷体_GB2312" panose="02010609030101010101" pitchFamily="49" charset="-122"/>
                <a:ea typeface="楷体_GB2312" panose="02010609030101010101" pitchFamily="49" charset="-122"/>
              </a:rPr>
              <a:t>对这</a:t>
            </a:r>
            <a:r>
              <a:rPr kumimoji="1" lang="en-US" altLang="zh-CN" sz="2400">
                <a:solidFill>
                  <a:schemeClr val="tx1"/>
                </a:solidFill>
                <a:latin typeface="楷体_GB2312" panose="02010609030101010101" pitchFamily="49" charset="-122"/>
                <a:ea typeface="楷体_GB2312" panose="02010609030101010101" pitchFamily="49" charset="-122"/>
              </a:rPr>
              <a:t>k</a:t>
            </a:r>
            <a:r>
              <a:rPr kumimoji="1" lang="zh-CN" altLang="en-US" sz="2400">
                <a:solidFill>
                  <a:schemeClr val="tx1"/>
                </a:solidFill>
                <a:latin typeface="楷体_GB2312" panose="02010609030101010101" pitchFamily="49" charset="-122"/>
                <a:ea typeface="楷体_GB2312" panose="02010609030101010101" pitchFamily="49" charset="-122"/>
              </a:rPr>
              <a:t>个子问题分别求解。如果子问题的规模仍然不够小，则再划分为</a:t>
            </a:r>
            <a:r>
              <a:rPr kumimoji="1" lang="en-US" altLang="zh-CN" sz="2400">
                <a:solidFill>
                  <a:schemeClr val="tx1"/>
                </a:solidFill>
                <a:latin typeface="楷体_GB2312" panose="02010609030101010101" pitchFamily="49" charset="-122"/>
                <a:ea typeface="楷体_GB2312" panose="02010609030101010101" pitchFamily="49" charset="-122"/>
              </a:rPr>
              <a:t>k</a:t>
            </a:r>
            <a:r>
              <a:rPr kumimoji="1" lang="zh-CN" altLang="en-US" sz="2400">
                <a:solidFill>
                  <a:schemeClr val="tx1"/>
                </a:solidFill>
                <a:latin typeface="楷体_GB2312" panose="02010609030101010101" pitchFamily="49" charset="-122"/>
                <a:ea typeface="楷体_GB2312" panose="02010609030101010101" pitchFamily="49" charset="-122"/>
              </a:rPr>
              <a:t>个子问题，如此递归的进行下去，直到问题规模足够小，很容易求出其解为止。</a:t>
            </a:r>
          </a:p>
        </p:txBody>
      </p:sp>
      <p:sp>
        <p:nvSpPr>
          <p:cNvPr id="134149" name="Oval 4">
            <a:extLst>
              <a:ext uri="{FF2B5EF4-FFF2-40B4-BE49-F238E27FC236}">
                <a16:creationId xmlns:a16="http://schemas.microsoft.com/office/drawing/2014/main" id="{AF4CA641-FBE4-46A2-9E9D-939DF2FFAF8C}"/>
              </a:ext>
            </a:extLst>
          </p:cNvPr>
          <p:cNvSpPr>
            <a:spLocks noChangeArrowheads="1"/>
          </p:cNvSpPr>
          <p:nvPr/>
        </p:nvSpPr>
        <p:spPr bwMode="auto">
          <a:xfrm>
            <a:off x="4284663" y="3500438"/>
            <a:ext cx="800100" cy="609600"/>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3200">
                <a:solidFill>
                  <a:schemeClr val="tx1"/>
                </a:solidFill>
                <a:latin typeface="Arial Rounded MT Bold" panose="020B0604020202020204" pitchFamily="34" charset="0"/>
                <a:ea typeface="宋体" panose="02010600030101010101" pitchFamily="2" charset="-122"/>
              </a:rPr>
              <a:t>n</a:t>
            </a:r>
          </a:p>
        </p:txBody>
      </p:sp>
      <p:cxnSp>
        <p:nvCxnSpPr>
          <p:cNvPr id="134150" name="AutoShape 5">
            <a:extLst>
              <a:ext uri="{FF2B5EF4-FFF2-40B4-BE49-F238E27FC236}">
                <a16:creationId xmlns:a16="http://schemas.microsoft.com/office/drawing/2014/main" id="{01AC7EDF-6AC7-419B-9164-53A976643E58}"/>
              </a:ext>
            </a:extLst>
          </p:cNvPr>
          <p:cNvCxnSpPr>
            <a:cxnSpLocks noChangeShapeType="1"/>
            <a:stCxn id="134149" idx="4"/>
          </p:cNvCxnSpPr>
          <p:nvPr/>
        </p:nvCxnSpPr>
        <p:spPr bwMode="auto">
          <a:xfrm>
            <a:off x="4684713" y="4119563"/>
            <a:ext cx="3621087"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34151" name="AutoShape 6">
            <a:extLst>
              <a:ext uri="{FF2B5EF4-FFF2-40B4-BE49-F238E27FC236}">
                <a16:creationId xmlns:a16="http://schemas.microsoft.com/office/drawing/2014/main" id="{088FA76B-4F49-4617-A206-34C3AEE65761}"/>
              </a:ext>
            </a:extLst>
          </p:cNvPr>
          <p:cNvCxnSpPr>
            <a:cxnSpLocks noChangeShapeType="1"/>
            <a:stCxn id="134149" idx="4"/>
          </p:cNvCxnSpPr>
          <p:nvPr/>
        </p:nvCxnSpPr>
        <p:spPr bwMode="auto">
          <a:xfrm flipH="1">
            <a:off x="1266825" y="4119563"/>
            <a:ext cx="3417888" cy="7620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34152" name="AutoShape 7">
            <a:extLst>
              <a:ext uri="{FF2B5EF4-FFF2-40B4-BE49-F238E27FC236}">
                <a16:creationId xmlns:a16="http://schemas.microsoft.com/office/drawing/2014/main" id="{AE780371-97ED-40D7-BF09-D56A93410458}"/>
              </a:ext>
            </a:extLst>
          </p:cNvPr>
          <p:cNvCxnSpPr>
            <a:cxnSpLocks noChangeShapeType="1"/>
            <a:stCxn id="134149" idx="4"/>
          </p:cNvCxnSpPr>
          <p:nvPr/>
        </p:nvCxnSpPr>
        <p:spPr bwMode="auto">
          <a:xfrm flipH="1">
            <a:off x="3613150" y="4119563"/>
            <a:ext cx="1071563"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34153" name="AutoShape 8">
            <a:extLst>
              <a:ext uri="{FF2B5EF4-FFF2-40B4-BE49-F238E27FC236}">
                <a16:creationId xmlns:a16="http://schemas.microsoft.com/office/drawing/2014/main" id="{43CADEA0-04E9-4E22-8840-36B82779A104}"/>
              </a:ext>
            </a:extLst>
          </p:cNvPr>
          <p:cNvCxnSpPr>
            <a:cxnSpLocks noChangeShapeType="1"/>
            <a:stCxn id="134149" idx="4"/>
          </p:cNvCxnSpPr>
          <p:nvPr/>
        </p:nvCxnSpPr>
        <p:spPr bwMode="auto">
          <a:xfrm>
            <a:off x="4684713" y="4119563"/>
            <a:ext cx="1274762"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34154" name="AutoShape 9">
            <a:extLst>
              <a:ext uri="{FF2B5EF4-FFF2-40B4-BE49-F238E27FC236}">
                <a16:creationId xmlns:a16="http://schemas.microsoft.com/office/drawing/2014/main" id="{0BB14C61-9FC8-4EB5-8023-775DC5C67E3F}"/>
              </a:ext>
            </a:extLst>
          </p:cNvPr>
          <p:cNvSpPr>
            <a:spLocks noChangeArrowheads="1"/>
          </p:cNvSpPr>
          <p:nvPr/>
        </p:nvSpPr>
        <p:spPr bwMode="auto">
          <a:xfrm>
            <a:off x="609600" y="3214688"/>
            <a:ext cx="1295400" cy="1066800"/>
          </a:xfrm>
          <a:prstGeom prst="triangle">
            <a:avLst>
              <a:gd name="adj" fmla="val 50000"/>
            </a:avLst>
          </a:prstGeom>
          <a:solidFill>
            <a:schemeClr val="accent1"/>
          </a:solidFill>
          <a:ln w="9525">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3200">
                <a:solidFill>
                  <a:schemeClr val="tx1"/>
                </a:solidFill>
                <a:latin typeface="Arial Rounded MT Bold" panose="020B0604020202020204" pitchFamily="34" charset="0"/>
                <a:ea typeface="宋体" panose="02010600030101010101" pitchFamily="2" charset="-122"/>
              </a:rPr>
              <a:t>T(n)</a:t>
            </a:r>
          </a:p>
        </p:txBody>
      </p:sp>
      <p:sp>
        <p:nvSpPr>
          <p:cNvPr id="134155" name="Text Box 10">
            <a:extLst>
              <a:ext uri="{FF2B5EF4-FFF2-40B4-BE49-F238E27FC236}">
                <a16:creationId xmlns:a16="http://schemas.microsoft.com/office/drawing/2014/main" id="{570FAA0F-D917-46D9-BC28-CBB59553BBE4}"/>
              </a:ext>
            </a:extLst>
          </p:cNvPr>
          <p:cNvSpPr txBox="1">
            <a:spLocks noChangeArrowheads="1"/>
          </p:cNvSpPr>
          <p:nvPr/>
        </p:nvSpPr>
        <p:spPr bwMode="auto">
          <a:xfrm>
            <a:off x="2895600" y="3549650"/>
            <a:ext cx="106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spcBef>
                <a:spcPct val="50000"/>
              </a:spcBef>
            </a:pPr>
            <a:r>
              <a:rPr lang="en-US" altLang="zh-CN" sz="3200">
                <a:solidFill>
                  <a:schemeClr val="tx1"/>
                </a:solidFill>
                <a:latin typeface="Arial Rounded MT Bold" panose="020B0604020202020204" pitchFamily="34" charset="0"/>
                <a:ea typeface="宋体" panose="02010600030101010101" pitchFamily="2" charset="-122"/>
              </a:rPr>
              <a:t>=</a:t>
            </a:r>
          </a:p>
        </p:txBody>
      </p:sp>
      <p:grpSp>
        <p:nvGrpSpPr>
          <p:cNvPr id="134156" name="Group 11">
            <a:extLst>
              <a:ext uri="{FF2B5EF4-FFF2-40B4-BE49-F238E27FC236}">
                <a16:creationId xmlns:a16="http://schemas.microsoft.com/office/drawing/2014/main" id="{BF343861-BF17-4C74-92CF-B7A5AD43D575}"/>
              </a:ext>
            </a:extLst>
          </p:cNvPr>
          <p:cNvGrpSpPr>
            <a:grpSpLocks/>
          </p:cNvGrpSpPr>
          <p:nvPr/>
        </p:nvGrpSpPr>
        <p:grpSpPr bwMode="auto">
          <a:xfrm>
            <a:off x="250825" y="5013325"/>
            <a:ext cx="1981200" cy="1422400"/>
            <a:chOff x="96" y="1296"/>
            <a:chExt cx="1488" cy="1104"/>
          </a:xfrm>
        </p:grpSpPr>
        <p:sp>
          <p:nvSpPr>
            <p:cNvPr id="134189" name="Oval 12">
              <a:extLst>
                <a:ext uri="{FF2B5EF4-FFF2-40B4-BE49-F238E27FC236}">
                  <a16:creationId xmlns:a16="http://schemas.microsoft.com/office/drawing/2014/main" id="{6CBCE809-C5D6-410F-A4C6-B64B13A08D28}"/>
                </a:ext>
              </a:extLst>
            </p:cNvPr>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a:solidFill>
                    <a:schemeClr val="tx1"/>
                  </a:solidFill>
                  <a:latin typeface="Arial Rounded MT Bold" panose="020B0604020202020204" pitchFamily="34" charset="0"/>
                  <a:ea typeface="宋体" panose="02010600030101010101" pitchFamily="2" charset="-122"/>
                </a:rPr>
                <a:t>n/2</a:t>
              </a:r>
            </a:p>
          </p:txBody>
        </p:sp>
        <p:cxnSp>
          <p:nvCxnSpPr>
            <p:cNvPr id="134190" name="AutoShape 13">
              <a:extLst>
                <a:ext uri="{FF2B5EF4-FFF2-40B4-BE49-F238E27FC236}">
                  <a16:creationId xmlns:a16="http://schemas.microsoft.com/office/drawing/2014/main" id="{9A81F70E-4B30-4611-AEAA-B1B9F759821C}"/>
                </a:ext>
              </a:extLst>
            </p:cNvPr>
            <p:cNvCxnSpPr>
              <a:cxnSpLocks noChangeShapeType="1"/>
              <a:stCxn id="134189" idx="4"/>
              <a:endCxn id="134197" idx="0"/>
            </p:cNvCxnSpPr>
            <p:nvPr/>
          </p:nvCxnSpPr>
          <p:spPr bwMode="auto">
            <a:xfrm>
              <a:off x="876" y="1686"/>
              <a:ext cx="576"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34191" name="AutoShape 14">
              <a:extLst>
                <a:ext uri="{FF2B5EF4-FFF2-40B4-BE49-F238E27FC236}">
                  <a16:creationId xmlns:a16="http://schemas.microsoft.com/office/drawing/2014/main" id="{B54269CD-8222-4E1D-A5DD-D6D4E335D644}"/>
                </a:ext>
              </a:extLst>
            </p:cNvPr>
            <p:cNvCxnSpPr>
              <a:cxnSpLocks noChangeShapeType="1"/>
              <a:stCxn id="134189" idx="4"/>
              <a:endCxn id="134194" idx="0"/>
            </p:cNvCxnSpPr>
            <p:nvPr/>
          </p:nvCxnSpPr>
          <p:spPr bwMode="auto">
            <a:xfrm flipH="1">
              <a:off x="228" y="1686"/>
              <a:ext cx="64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34192" name="AutoShape 15">
              <a:extLst>
                <a:ext uri="{FF2B5EF4-FFF2-40B4-BE49-F238E27FC236}">
                  <a16:creationId xmlns:a16="http://schemas.microsoft.com/office/drawing/2014/main" id="{BCB84681-9769-47E0-927A-2FF61480771A}"/>
                </a:ext>
              </a:extLst>
            </p:cNvPr>
            <p:cNvCxnSpPr>
              <a:cxnSpLocks noChangeShapeType="1"/>
              <a:stCxn id="134189" idx="4"/>
              <a:endCxn id="134195" idx="0"/>
            </p:cNvCxnSpPr>
            <p:nvPr/>
          </p:nvCxnSpPr>
          <p:spPr bwMode="auto">
            <a:xfrm flipH="1">
              <a:off x="636" y="1686"/>
              <a:ext cx="240"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34193" name="AutoShape 16">
              <a:extLst>
                <a:ext uri="{FF2B5EF4-FFF2-40B4-BE49-F238E27FC236}">
                  <a16:creationId xmlns:a16="http://schemas.microsoft.com/office/drawing/2014/main" id="{B18C96FE-774D-42CB-9EA7-DD5C4A832887}"/>
                </a:ext>
              </a:extLst>
            </p:cNvPr>
            <p:cNvCxnSpPr>
              <a:cxnSpLocks noChangeShapeType="1"/>
              <a:stCxn id="134189" idx="4"/>
              <a:endCxn id="134196" idx="0"/>
            </p:cNvCxnSpPr>
            <p:nvPr/>
          </p:nvCxnSpPr>
          <p:spPr bwMode="auto">
            <a:xfrm>
              <a:off x="876" y="1686"/>
              <a:ext cx="16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34194" name="AutoShape 17">
              <a:extLst>
                <a:ext uri="{FF2B5EF4-FFF2-40B4-BE49-F238E27FC236}">
                  <a16:creationId xmlns:a16="http://schemas.microsoft.com/office/drawing/2014/main" id="{1C8D3404-E19B-4AAD-AD5D-7D9CC3BA0327}"/>
                </a:ext>
              </a:extLst>
            </p:cNvPr>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4195" name="AutoShape 18">
              <a:extLst>
                <a:ext uri="{FF2B5EF4-FFF2-40B4-BE49-F238E27FC236}">
                  <a16:creationId xmlns:a16="http://schemas.microsoft.com/office/drawing/2014/main" id="{03B406FE-6485-4327-9298-7FFB3CBA1548}"/>
                </a:ext>
              </a:extLst>
            </p:cNvPr>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4196" name="AutoShape 19">
              <a:extLst>
                <a:ext uri="{FF2B5EF4-FFF2-40B4-BE49-F238E27FC236}">
                  <a16:creationId xmlns:a16="http://schemas.microsoft.com/office/drawing/2014/main" id="{D4BF15B9-9AE5-4F04-917B-27D2094E3BAC}"/>
                </a:ext>
              </a:extLst>
            </p:cNvPr>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4197" name="AutoShape 20">
              <a:extLst>
                <a:ext uri="{FF2B5EF4-FFF2-40B4-BE49-F238E27FC236}">
                  <a16:creationId xmlns:a16="http://schemas.microsoft.com/office/drawing/2014/main" id="{4149A690-0C6D-45AB-85BC-31AED438DBEB}"/>
                </a:ext>
              </a:extLst>
            </p:cNvPr>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grpSp>
      <p:grpSp>
        <p:nvGrpSpPr>
          <p:cNvPr id="134157" name="Group 21">
            <a:extLst>
              <a:ext uri="{FF2B5EF4-FFF2-40B4-BE49-F238E27FC236}">
                <a16:creationId xmlns:a16="http://schemas.microsoft.com/office/drawing/2014/main" id="{F03341F5-BF0E-4096-91C2-EF600F4C1137}"/>
              </a:ext>
            </a:extLst>
          </p:cNvPr>
          <p:cNvGrpSpPr>
            <a:grpSpLocks/>
          </p:cNvGrpSpPr>
          <p:nvPr/>
        </p:nvGrpSpPr>
        <p:grpSpPr bwMode="auto">
          <a:xfrm>
            <a:off x="2627313" y="5013325"/>
            <a:ext cx="1981200" cy="1422400"/>
            <a:chOff x="96" y="1296"/>
            <a:chExt cx="1488" cy="1104"/>
          </a:xfrm>
        </p:grpSpPr>
        <p:sp>
          <p:nvSpPr>
            <p:cNvPr id="134180" name="Oval 22">
              <a:extLst>
                <a:ext uri="{FF2B5EF4-FFF2-40B4-BE49-F238E27FC236}">
                  <a16:creationId xmlns:a16="http://schemas.microsoft.com/office/drawing/2014/main" id="{AC73A15E-1167-46EC-A149-9C753C1D358E}"/>
                </a:ext>
              </a:extLst>
            </p:cNvPr>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a:solidFill>
                    <a:schemeClr val="tx1"/>
                  </a:solidFill>
                  <a:latin typeface="Arial Rounded MT Bold" panose="020B0604020202020204" pitchFamily="34" charset="0"/>
                  <a:ea typeface="宋体" panose="02010600030101010101" pitchFamily="2" charset="-122"/>
                </a:rPr>
                <a:t>n/2</a:t>
              </a:r>
            </a:p>
          </p:txBody>
        </p:sp>
        <p:cxnSp>
          <p:nvCxnSpPr>
            <p:cNvPr id="134181" name="AutoShape 23">
              <a:extLst>
                <a:ext uri="{FF2B5EF4-FFF2-40B4-BE49-F238E27FC236}">
                  <a16:creationId xmlns:a16="http://schemas.microsoft.com/office/drawing/2014/main" id="{E05F2363-B3B9-47A6-9F7C-33173432A999}"/>
                </a:ext>
              </a:extLst>
            </p:cNvPr>
            <p:cNvCxnSpPr>
              <a:cxnSpLocks noChangeShapeType="1"/>
              <a:stCxn id="134180" idx="4"/>
              <a:endCxn id="134188" idx="0"/>
            </p:cNvCxnSpPr>
            <p:nvPr/>
          </p:nvCxnSpPr>
          <p:spPr bwMode="auto">
            <a:xfrm>
              <a:off x="876" y="1686"/>
              <a:ext cx="576"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34182" name="AutoShape 24">
              <a:extLst>
                <a:ext uri="{FF2B5EF4-FFF2-40B4-BE49-F238E27FC236}">
                  <a16:creationId xmlns:a16="http://schemas.microsoft.com/office/drawing/2014/main" id="{DE85C479-10AC-4C69-96DF-5B96754E1160}"/>
                </a:ext>
              </a:extLst>
            </p:cNvPr>
            <p:cNvCxnSpPr>
              <a:cxnSpLocks noChangeShapeType="1"/>
              <a:stCxn id="134180" idx="4"/>
              <a:endCxn id="134185" idx="0"/>
            </p:cNvCxnSpPr>
            <p:nvPr/>
          </p:nvCxnSpPr>
          <p:spPr bwMode="auto">
            <a:xfrm flipH="1">
              <a:off x="228" y="1686"/>
              <a:ext cx="64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34183" name="AutoShape 25">
              <a:extLst>
                <a:ext uri="{FF2B5EF4-FFF2-40B4-BE49-F238E27FC236}">
                  <a16:creationId xmlns:a16="http://schemas.microsoft.com/office/drawing/2014/main" id="{712BA7A9-7AC7-49BB-860C-9DFF048B8F19}"/>
                </a:ext>
              </a:extLst>
            </p:cNvPr>
            <p:cNvCxnSpPr>
              <a:cxnSpLocks noChangeShapeType="1"/>
              <a:stCxn id="134180" idx="4"/>
              <a:endCxn id="134186" idx="0"/>
            </p:cNvCxnSpPr>
            <p:nvPr/>
          </p:nvCxnSpPr>
          <p:spPr bwMode="auto">
            <a:xfrm flipH="1">
              <a:off x="636" y="1686"/>
              <a:ext cx="240"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34184" name="AutoShape 26">
              <a:extLst>
                <a:ext uri="{FF2B5EF4-FFF2-40B4-BE49-F238E27FC236}">
                  <a16:creationId xmlns:a16="http://schemas.microsoft.com/office/drawing/2014/main" id="{FF6AF687-7A34-4D83-8884-D211E8AB36F4}"/>
                </a:ext>
              </a:extLst>
            </p:cNvPr>
            <p:cNvCxnSpPr>
              <a:cxnSpLocks noChangeShapeType="1"/>
              <a:stCxn id="134180" idx="4"/>
              <a:endCxn id="134187" idx="0"/>
            </p:cNvCxnSpPr>
            <p:nvPr/>
          </p:nvCxnSpPr>
          <p:spPr bwMode="auto">
            <a:xfrm>
              <a:off x="876" y="1686"/>
              <a:ext cx="16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34185" name="AutoShape 27">
              <a:extLst>
                <a:ext uri="{FF2B5EF4-FFF2-40B4-BE49-F238E27FC236}">
                  <a16:creationId xmlns:a16="http://schemas.microsoft.com/office/drawing/2014/main" id="{D48C18AA-5CC8-48CC-B74C-225107B4681E}"/>
                </a:ext>
              </a:extLst>
            </p:cNvPr>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4186" name="AutoShape 28">
              <a:extLst>
                <a:ext uri="{FF2B5EF4-FFF2-40B4-BE49-F238E27FC236}">
                  <a16:creationId xmlns:a16="http://schemas.microsoft.com/office/drawing/2014/main" id="{FAE68444-196D-46F2-BD84-34143176C32C}"/>
                </a:ext>
              </a:extLst>
            </p:cNvPr>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4187" name="AutoShape 29">
              <a:extLst>
                <a:ext uri="{FF2B5EF4-FFF2-40B4-BE49-F238E27FC236}">
                  <a16:creationId xmlns:a16="http://schemas.microsoft.com/office/drawing/2014/main" id="{4EC92E4F-B01C-45E9-8F49-48B50537AFE3}"/>
                </a:ext>
              </a:extLst>
            </p:cNvPr>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4188" name="AutoShape 30">
              <a:extLst>
                <a:ext uri="{FF2B5EF4-FFF2-40B4-BE49-F238E27FC236}">
                  <a16:creationId xmlns:a16="http://schemas.microsoft.com/office/drawing/2014/main" id="{928E2951-ADB2-4AA3-88C7-5B53D264908D}"/>
                </a:ext>
              </a:extLst>
            </p:cNvPr>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grpSp>
      <p:grpSp>
        <p:nvGrpSpPr>
          <p:cNvPr id="134158" name="Group 31">
            <a:extLst>
              <a:ext uri="{FF2B5EF4-FFF2-40B4-BE49-F238E27FC236}">
                <a16:creationId xmlns:a16="http://schemas.microsoft.com/office/drawing/2014/main" id="{C9761529-CF04-433E-A0B8-4CECF61C09E3}"/>
              </a:ext>
            </a:extLst>
          </p:cNvPr>
          <p:cNvGrpSpPr>
            <a:grpSpLocks/>
          </p:cNvGrpSpPr>
          <p:nvPr/>
        </p:nvGrpSpPr>
        <p:grpSpPr bwMode="auto">
          <a:xfrm>
            <a:off x="4932363" y="5013325"/>
            <a:ext cx="1981200" cy="1422400"/>
            <a:chOff x="96" y="1296"/>
            <a:chExt cx="1488" cy="1104"/>
          </a:xfrm>
        </p:grpSpPr>
        <p:sp>
          <p:nvSpPr>
            <p:cNvPr id="134171" name="Oval 32">
              <a:extLst>
                <a:ext uri="{FF2B5EF4-FFF2-40B4-BE49-F238E27FC236}">
                  <a16:creationId xmlns:a16="http://schemas.microsoft.com/office/drawing/2014/main" id="{FD533949-89C2-4F8E-B081-65CE0877C0A6}"/>
                </a:ext>
              </a:extLst>
            </p:cNvPr>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a:solidFill>
                    <a:schemeClr val="tx1"/>
                  </a:solidFill>
                  <a:latin typeface="Arial Rounded MT Bold" panose="020B0604020202020204" pitchFamily="34" charset="0"/>
                  <a:ea typeface="宋体" panose="02010600030101010101" pitchFamily="2" charset="-122"/>
                </a:rPr>
                <a:t>n/2</a:t>
              </a:r>
            </a:p>
          </p:txBody>
        </p:sp>
        <p:cxnSp>
          <p:nvCxnSpPr>
            <p:cNvPr id="134172" name="AutoShape 33">
              <a:extLst>
                <a:ext uri="{FF2B5EF4-FFF2-40B4-BE49-F238E27FC236}">
                  <a16:creationId xmlns:a16="http://schemas.microsoft.com/office/drawing/2014/main" id="{18086C19-E69B-463F-B34F-DF24460E930F}"/>
                </a:ext>
              </a:extLst>
            </p:cNvPr>
            <p:cNvCxnSpPr>
              <a:cxnSpLocks noChangeShapeType="1"/>
              <a:stCxn id="134171" idx="4"/>
              <a:endCxn id="134179" idx="0"/>
            </p:cNvCxnSpPr>
            <p:nvPr/>
          </p:nvCxnSpPr>
          <p:spPr bwMode="auto">
            <a:xfrm>
              <a:off x="876" y="1686"/>
              <a:ext cx="576"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34173" name="AutoShape 34">
              <a:extLst>
                <a:ext uri="{FF2B5EF4-FFF2-40B4-BE49-F238E27FC236}">
                  <a16:creationId xmlns:a16="http://schemas.microsoft.com/office/drawing/2014/main" id="{321E3062-1ECF-4B8F-95C8-2E716B3776E8}"/>
                </a:ext>
              </a:extLst>
            </p:cNvPr>
            <p:cNvCxnSpPr>
              <a:cxnSpLocks noChangeShapeType="1"/>
              <a:stCxn id="134171" idx="4"/>
              <a:endCxn id="134176" idx="0"/>
            </p:cNvCxnSpPr>
            <p:nvPr/>
          </p:nvCxnSpPr>
          <p:spPr bwMode="auto">
            <a:xfrm flipH="1">
              <a:off x="228" y="1686"/>
              <a:ext cx="64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34174" name="AutoShape 35">
              <a:extLst>
                <a:ext uri="{FF2B5EF4-FFF2-40B4-BE49-F238E27FC236}">
                  <a16:creationId xmlns:a16="http://schemas.microsoft.com/office/drawing/2014/main" id="{39E28A92-97AA-497A-A2E9-36145B3B2E5D}"/>
                </a:ext>
              </a:extLst>
            </p:cNvPr>
            <p:cNvCxnSpPr>
              <a:cxnSpLocks noChangeShapeType="1"/>
              <a:stCxn id="134171" idx="4"/>
              <a:endCxn id="134177" idx="0"/>
            </p:cNvCxnSpPr>
            <p:nvPr/>
          </p:nvCxnSpPr>
          <p:spPr bwMode="auto">
            <a:xfrm flipH="1">
              <a:off x="636" y="1686"/>
              <a:ext cx="240"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34175" name="AutoShape 36">
              <a:extLst>
                <a:ext uri="{FF2B5EF4-FFF2-40B4-BE49-F238E27FC236}">
                  <a16:creationId xmlns:a16="http://schemas.microsoft.com/office/drawing/2014/main" id="{A9F86A56-3A38-43F3-AD44-9E61BDF3E922}"/>
                </a:ext>
              </a:extLst>
            </p:cNvPr>
            <p:cNvCxnSpPr>
              <a:cxnSpLocks noChangeShapeType="1"/>
              <a:stCxn id="134171" idx="4"/>
              <a:endCxn id="134178" idx="0"/>
            </p:cNvCxnSpPr>
            <p:nvPr/>
          </p:nvCxnSpPr>
          <p:spPr bwMode="auto">
            <a:xfrm>
              <a:off x="876" y="1686"/>
              <a:ext cx="16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34176" name="AutoShape 37">
              <a:extLst>
                <a:ext uri="{FF2B5EF4-FFF2-40B4-BE49-F238E27FC236}">
                  <a16:creationId xmlns:a16="http://schemas.microsoft.com/office/drawing/2014/main" id="{ABAC06F9-CD13-4CE7-A10B-E7387C15FB61}"/>
                </a:ext>
              </a:extLst>
            </p:cNvPr>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4177" name="AutoShape 38">
              <a:extLst>
                <a:ext uri="{FF2B5EF4-FFF2-40B4-BE49-F238E27FC236}">
                  <a16:creationId xmlns:a16="http://schemas.microsoft.com/office/drawing/2014/main" id="{1D86730A-7F38-42A1-8562-F4A19DE89013}"/>
                </a:ext>
              </a:extLst>
            </p:cNvPr>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4178" name="AutoShape 39">
              <a:extLst>
                <a:ext uri="{FF2B5EF4-FFF2-40B4-BE49-F238E27FC236}">
                  <a16:creationId xmlns:a16="http://schemas.microsoft.com/office/drawing/2014/main" id="{06B629D9-7D79-4F1B-9E55-6C74983DFE93}"/>
                </a:ext>
              </a:extLst>
            </p:cNvPr>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4179" name="AutoShape 40">
              <a:extLst>
                <a:ext uri="{FF2B5EF4-FFF2-40B4-BE49-F238E27FC236}">
                  <a16:creationId xmlns:a16="http://schemas.microsoft.com/office/drawing/2014/main" id="{EE7A81CE-E0E1-429D-88C4-20C657062535}"/>
                </a:ext>
              </a:extLst>
            </p:cNvPr>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grpSp>
      <p:grpSp>
        <p:nvGrpSpPr>
          <p:cNvPr id="134159" name="Group 41">
            <a:extLst>
              <a:ext uri="{FF2B5EF4-FFF2-40B4-BE49-F238E27FC236}">
                <a16:creationId xmlns:a16="http://schemas.microsoft.com/office/drawing/2014/main" id="{BEC22982-68C3-4CCF-9CD4-A6532492725B}"/>
              </a:ext>
            </a:extLst>
          </p:cNvPr>
          <p:cNvGrpSpPr>
            <a:grpSpLocks/>
          </p:cNvGrpSpPr>
          <p:nvPr/>
        </p:nvGrpSpPr>
        <p:grpSpPr bwMode="auto">
          <a:xfrm>
            <a:off x="7162800" y="5013325"/>
            <a:ext cx="1981200" cy="1422400"/>
            <a:chOff x="96" y="1296"/>
            <a:chExt cx="1488" cy="1104"/>
          </a:xfrm>
        </p:grpSpPr>
        <p:sp>
          <p:nvSpPr>
            <p:cNvPr id="134162" name="Oval 42">
              <a:extLst>
                <a:ext uri="{FF2B5EF4-FFF2-40B4-BE49-F238E27FC236}">
                  <a16:creationId xmlns:a16="http://schemas.microsoft.com/office/drawing/2014/main" id="{E7F85EC0-74D3-49C4-A021-F5A0826C0705}"/>
                </a:ext>
              </a:extLst>
            </p:cNvPr>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a:solidFill>
                    <a:schemeClr val="tx1"/>
                  </a:solidFill>
                  <a:latin typeface="Arial Rounded MT Bold" panose="020B0604020202020204" pitchFamily="34" charset="0"/>
                  <a:ea typeface="宋体" panose="02010600030101010101" pitchFamily="2" charset="-122"/>
                </a:rPr>
                <a:t>n/2</a:t>
              </a:r>
            </a:p>
          </p:txBody>
        </p:sp>
        <p:cxnSp>
          <p:nvCxnSpPr>
            <p:cNvPr id="134163" name="AutoShape 43">
              <a:extLst>
                <a:ext uri="{FF2B5EF4-FFF2-40B4-BE49-F238E27FC236}">
                  <a16:creationId xmlns:a16="http://schemas.microsoft.com/office/drawing/2014/main" id="{83099437-1181-4426-A2AC-8C50F0960BC1}"/>
                </a:ext>
              </a:extLst>
            </p:cNvPr>
            <p:cNvCxnSpPr>
              <a:cxnSpLocks noChangeShapeType="1"/>
              <a:stCxn id="134162" idx="4"/>
              <a:endCxn id="134170" idx="0"/>
            </p:cNvCxnSpPr>
            <p:nvPr/>
          </p:nvCxnSpPr>
          <p:spPr bwMode="auto">
            <a:xfrm>
              <a:off x="876" y="1686"/>
              <a:ext cx="576"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34164" name="AutoShape 44">
              <a:extLst>
                <a:ext uri="{FF2B5EF4-FFF2-40B4-BE49-F238E27FC236}">
                  <a16:creationId xmlns:a16="http://schemas.microsoft.com/office/drawing/2014/main" id="{C3FEB7C3-49B2-45C6-A9DC-0566E85AD023}"/>
                </a:ext>
              </a:extLst>
            </p:cNvPr>
            <p:cNvCxnSpPr>
              <a:cxnSpLocks noChangeShapeType="1"/>
              <a:stCxn id="134162" idx="4"/>
              <a:endCxn id="134167" idx="0"/>
            </p:cNvCxnSpPr>
            <p:nvPr/>
          </p:nvCxnSpPr>
          <p:spPr bwMode="auto">
            <a:xfrm flipH="1">
              <a:off x="228" y="1686"/>
              <a:ext cx="64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34165" name="AutoShape 45">
              <a:extLst>
                <a:ext uri="{FF2B5EF4-FFF2-40B4-BE49-F238E27FC236}">
                  <a16:creationId xmlns:a16="http://schemas.microsoft.com/office/drawing/2014/main" id="{EB21E14A-1CFF-4A8E-A2A3-BBC7C3830005}"/>
                </a:ext>
              </a:extLst>
            </p:cNvPr>
            <p:cNvCxnSpPr>
              <a:cxnSpLocks noChangeShapeType="1"/>
              <a:stCxn id="134162" idx="4"/>
              <a:endCxn id="134168" idx="0"/>
            </p:cNvCxnSpPr>
            <p:nvPr/>
          </p:nvCxnSpPr>
          <p:spPr bwMode="auto">
            <a:xfrm flipH="1">
              <a:off x="636" y="1686"/>
              <a:ext cx="240"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34166" name="AutoShape 46">
              <a:extLst>
                <a:ext uri="{FF2B5EF4-FFF2-40B4-BE49-F238E27FC236}">
                  <a16:creationId xmlns:a16="http://schemas.microsoft.com/office/drawing/2014/main" id="{77D2CB4F-FEB1-4ACB-8B60-781291D760AF}"/>
                </a:ext>
              </a:extLst>
            </p:cNvPr>
            <p:cNvCxnSpPr>
              <a:cxnSpLocks noChangeShapeType="1"/>
              <a:stCxn id="134162" idx="4"/>
              <a:endCxn id="134169" idx="0"/>
            </p:cNvCxnSpPr>
            <p:nvPr/>
          </p:nvCxnSpPr>
          <p:spPr bwMode="auto">
            <a:xfrm>
              <a:off x="876" y="1686"/>
              <a:ext cx="16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34167" name="AutoShape 47">
              <a:extLst>
                <a:ext uri="{FF2B5EF4-FFF2-40B4-BE49-F238E27FC236}">
                  <a16:creationId xmlns:a16="http://schemas.microsoft.com/office/drawing/2014/main" id="{CDB73A69-9070-48B4-A9C2-99C28D1E597D}"/>
                </a:ext>
              </a:extLst>
            </p:cNvPr>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4168" name="AutoShape 48">
              <a:extLst>
                <a:ext uri="{FF2B5EF4-FFF2-40B4-BE49-F238E27FC236}">
                  <a16:creationId xmlns:a16="http://schemas.microsoft.com/office/drawing/2014/main" id="{A18B1525-71C9-4D85-BBD0-0FA710AF6FF0}"/>
                </a:ext>
              </a:extLst>
            </p:cNvPr>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4169" name="AutoShape 49">
              <a:extLst>
                <a:ext uri="{FF2B5EF4-FFF2-40B4-BE49-F238E27FC236}">
                  <a16:creationId xmlns:a16="http://schemas.microsoft.com/office/drawing/2014/main" id="{2E158C69-6BF5-4F43-9F12-191557DA9092}"/>
                </a:ext>
              </a:extLst>
            </p:cNvPr>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4170" name="AutoShape 50">
              <a:extLst>
                <a:ext uri="{FF2B5EF4-FFF2-40B4-BE49-F238E27FC236}">
                  <a16:creationId xmlns:a16="http://schemas.microsoft.com/office/drawing/2014/main" id="{C044B8DA-888D-4F22-AEC7-7BC60212BFF6}"/>
                </a:ext>
              </a:extLst>
            </p:cNvPr>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grpSp>
      <p:sp>
        <p:nvSpPr>
          <p:cNvPr id="315443" name="Text Box 51">
            <a:extLst>
              <a:ext uri="{FF2B5EF4-FFF2-40B4-BE49-F238E27FC236}">
                <a16:creationId xmlns:a16="http://schemas.microsoft.com/office/drawing/2014/main" id="{B151DFE2-6C4F-4640-8F67-3B9117D28D00}"/>
              </a:ext>
            </a:extLst>
          </p:cNvPr>
          <p:cNvSpPr txBox="1">
            <a:spLocks noChangeArrowheads="1"/>
          </p:cNvSpPr>
          <p:nvPr/>
        </p:nvSpPr>
        <p:spPr bwMode="auto">
          <a:xfrm>
            <a:off x="1042988" y="1700213"/>
            <a:ext cx="7345362" cy="131127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4000">
                <a:solidFill>
                  <a:schemeClr val="tx1"/>
                </a:solidFill>
              </a:rPr>
              <a:t>                                                       </a:t>
            </a:r>
          </a:p>
          <a:p>
            <a:pPr algn="l" eaLnBrk="1" hangingPunct="1"/>
            <a:r>
              <a:rPr lang="zh-CN" altLang="en-US" sz="4000">
                <a:solidFill>
                  <a:schemeClr val="tx1"/>
                </a:solidFill>
              </a:rPr>
              <a:t> </a:t>
            </a:r>
          </a:p>
        </p:txBody>
      </p:sp>
      <p:sp>
        <p:nvSpPr>
          <p:cNvPr id="315444" name="Rectangle 52">
            <a:extLst>
              <a:ext uri="{FF2B5EF4-FFF2-40B4-BE49-F238E27FC236}">
                <a16:creationId xmlns:a16="http://schemas.microsoft.com/office/drawing/2014/main" id="{90BE4213-9E3F-48E6-8EAB-95A702C38F00}"/>
              </a:ext>
            </a:extLst>
          </p:cNvPr>
          <p:cNvSpPr>
            <a:spLocks noChangeArrowheads="1"/>
          </p:cNvSpPr>
          <p:nvPr/>
        </p:nvSpPr>
        <p:spPr bwMode="auto">
          <a:xfrm>
            <a:off x="684213" y="16287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buFontTx/>
              <a:buChar char="•"/>
            </a:pPr>
            <a:r>
              <a:rPr kumimoji="1" lang="zh-CN" altLang="en-US" sz="2400">
                <a:solidFill>
                  <a:schemeClr val="tx1"/>
                </a:solidFill>
                <a:latin typeface="Times New Roman" panose="02020603050405020304" pitchFamily="18" charset="0"/>
                <a:ea typeface="楷体_GB2312" panose="02010609030101010101" pitchFamily="49" charset="-122"/>
              </a:rPr>
              <a:t>将求出的小规模的问题的解合并为一个更大规模的问题的解，自底向上逐步求出原来问题的解。</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5443"/>
                                        </p:tgtEl>
                                        <p:attrNameLst>
                                          <p:attrName>style.visibility</p:attrName>
                                        </p:attrNameLst>
                                      </p:cBhvr>
                                      <p:to>
                                        <p:strVal val="visible"/>
                                      </p:to>
                                    </p:set>
                                    <p:animEffect transition="in" filter="blinds(horizontal)">
                                      <p:cBhvr>
                                        <p:cTn id="7" dur="500"/>
                                        <p:tgtEl>
                                          <p:spTgt spid="315443"/>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15444"/>
                                        </p:tgtEl>
                                        <p:attrNameLst>
                                          <p:attrName>style.visibility</p:attrName>
                                        </p:attrNameLst>
                                      </p:cBhvr>
                                      <p:to>
                                        <p:strVal val="visible"/>
                                      </p:to>
                                    </p:set>
                                    <p:animEffect transition="in" filter="blinds(horizontal)">
                                      <p:cBhvr>
                                        <p:cTn id="11" dur="500"/>
                                        <p:tgtEl>
                                          <p:spTgt spid="315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43" grpId="0" animBg="1"/>
      <p:bldP spid="315444" grpId="0"/>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75B50A8E-A4DC-41D3-8947-55611DA7347C}"/>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8D1888C0-C439-4B97-95BE-33C314A0296D}" type="slidenum">
              <a:rPr lang="zh-CN" altLang="en-US">
                <a:solidFill>
                  <a:schemeClr val="tx1"/>
                </a:solidFill>
                <a:latin typeface="Times New Roman" panose="02020603050405020304" pitchFamily="18" charset="0"/>
                <a:ea typeface="宋体" panose="02010600030101010101" pitchFamily="2" charset="-122"/>
              </a:rPr>
              <a:pPr eaLnBrk="1" hangingPunct="1"/>
              <a:t>250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72709" name="Rectangle 2">
            <a:extLst>
              <a:ext uri="{FF2B5EF4-FFF2-40B4-BE49-F238E27FC236}">
                <a16:creationId xmlns:a16="http://schemas.microsoft.com/office/drawing/2014/main" id="{21C393A8-364E-49CE-8B2B-4FF0AB023022}"/>
              </a:ext>
            </a:extLst>
          </p:cNvPr>
          <p:cNvSpPr>
            <a:spLocks noGrp="1" noChangeArrowheads="1"/>
          </p:cNvSpPr>
          <p:nvPr>
            <p:ph type="title"/>
          </p:nvPr>
        </p:nvSpPr>
        <p:spPr/>
        <p:txBody>
          <a:bodyPr/>
          <a:lstStyle/>
          <a:p>
            <a:pPr eaLnBrk="1" hangingPunct="1"/>
            <a:r>
              <a:rPr lang="zh-CN" altLang="en-US" sz="4800"/>
              <a:t>6.9 批处理作业问题</a:t>
            </a:r>
          </a:p>
        </p:txBody>
      </p:sp>
      <p:sp>
        <p:nvSpPr>
          <p:cNvPr id="72710" name="Rectangle 3">
            <a:extLst>
              <a:ext uri="{FF2B5EF4-FFF2-40B4-BE49-F238E27FC236}">
                <a16:creationId xmlns:a16="http://schemas.microsoft.com/office/drawing/2014/main" id="{6678D7B8-EE99-453E-8AF2-FD64969B450E}"/>
              </a:ext>
            </a:extLst>
          </p:cNvPr>
          <p:cNvSpPr>
            <a:spLocks noGrp="1" noChangeArrowheads="1"/>
          </p:cNvSpPr>
          <p:nvPr>
            <p:ph type="body" idx="1"/>
          </p:nvPr>
        </p:nvSpPr>
        <p:spPr>
          <a:xfrm>
            <a:off x="685800" y="1981200"/>
            <a:ext cx="6096000" cy="762000"/>
          </a:xfrm>
        </p:spPr>
        <p:txBody>
          <a:bodyPr/>
          <a:lstStyle/>
          <a:p>
            <a:pPr eaLnBrk="1" hangingPunct="1">
              <a:buFontTx/>
              <a:buNone/>
            </a:pPr>
            <a:r>
              <a:rPr lang="zh-CN" altLang="en-US">
                <a:solidFill>
                  <a:schemeClr val="accent2"/>
                </a:solidFill>
                <a:ea typeface="黑体" panose="02010609060101010101" pitchFamily="49" charset="-122"/>
              </a:rPr>
              <a:t>2. </a:t>
            </a:r>
            <a:r>
              <a:rPr kumimoji="0" lang="zh-CN" altLang="en-US">
                <a:solidFill>
                  <a:schemeClr val="accent2"/>
                </a:solidFill>
                <a:ea typeface="黑体" panose="02010609060101010101" pitchFamily="49" charset="-122"/>
              </a:rPr>
              <a:t>限界函数</a:t>
            </a:r>
          </a:p>
        </p:txBody>
      </p:sp>
      <p:sp>
        <p:nvSpPr>
          <p:cNvPr id="547844" name="Text Box 4">
            <a:extLst>
              <a:ext uri="{FF2B5EF4-FFF2-40B4-BE49-F238E27FC236}">
                <a16:creationId xmlns:a16="http://schemas.microsoft.com/office/drawing/2014/main" id="{25EE8117-C3F6-4116-A55A-B39B785737A0}"/>
              </a:ext>
            </a:extLst>
          </p:cNvPr>
          <p:cNvSpPr txBox="1">
            <a:spLocks noChangeArrowheads="1"/>
          </p:cNvSpPr>
          <p:nvPr/>
        </p:nvSpPr>
        <p:spPr bwMode="auto">
          <a:xfrm>
            <a:off x="762000" y="2895600"/>
            <a:ext cx="693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lang="zh-CN" altLang="en-US" sz="2000">
                <a:solidFill>
                  <a:schemeClr val="tx1"/>
                </a:solidFill>
                <a:latin typeface="楷体_GB2312" panose="02010609030101010101" pitchFamily="49" charset="-122"/>
                <a:ea typeface="楷体_GB2312" panose="02010609030101010101" pitchFamily="49" charset="-122"/>
              </a:rPr>
              <a:t>在结点</a:t>
            </a:r>
            <a:r>
              <a:rPr lang="en-US" altLang="zh-CN" sz="2000">
                <a:solidFill>
                  <a:schemeClr val="tx1"/>
                </a:solidFill>
                <a:latin typeface="楷体_GB2312" panose="02010609030101010101" pitchFamily="49" charset="-122"/>
                <a:ea typeface="楷体_GB2312" panose="02010609030101010101" pitchFamily="49" charset="-122"/>
              </a:rPr>
              <a:t>E</a:t>
            </a:r>
            <a:r>
              <a:rPr lang="zh-CN" altLang="en-US" sz="2000">
                <a:solidFill>
                  <a:schemeClr val="tx1"/>
                </a:solidFill>
                <a:latin typeface="楷体_GB2312" panose="02010609030101010101" pitchFamily="49" charset="-122"/>
                <a:ea typeface="楷体_GB2312" panose="02010609030101010101" pitchFamily="49" charset="-122"/>
              </a:rPr>
              <a:t>处相应子树中叶结点完成时间和的下界是：</a:t>
            </a:r>
          </a:p>
        </p:txBody>
      </p:sp>
      <p:graphicFrame>
        <p:nvGraphicFramePr>
          <p:cNvPr id="547845" name="Object 5">
            <a:extLst>
              <a:ext uri="{FF2B5EF4-FFF2-40B4-BE49-F238E27FC236}">
                <a16:creationId xmlns:a16="http://schemas.microsoft.com/office/drawing/2014/main" id="{CD5E4533-7BA9-4499-BF7F-1F82D9FA6837}"/>
              </a:ext>
            </a:extLst>
          </p:cNvPr>
          <p:cNvGraphicFramePr>
            <a:graphicFrameLocks noChangeAspect="1"/>
          </p:cNvGraphicFramePr>
          <p:nvPr/>
        </p:nvGraphicFramePr>
        <p:xfrm>
          <a:off x="2438400" y="3352800"/>
          <a:ext cx="3810000" cy="762000"/>
        </p:xfrm>
        <a:graphic>
          <a:graphicData uri="http://schemas.openxmlformats.org/presentationml/2006/ole">
            <mc:AlternateContent xmlns:mc="http://schemas.openxmlformats.org/markup-compatibility/2006">
              <mc:Choice xmlns:v="urn:schemas-microsoft-com:vml" Requires="v">
                <p:oleObj spid="_x0000_s72716" name="Microsoft 公式 3.0" r:id="rId3" imgW="1600200" imgH="342900" progId="Equation.3">
                  <p:embed/>
                </p:oleObj>
              </mc:Choice>
              <mc:Fallback>
                <p:oleObj name="Microsoft 公式 3.0" r:id="rId3" imgW="1600200" imgH="3429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352800"/>
                        <a:ext cx="38100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7846" name="Text Box 6">
            <a:extLst>
              <a:ext uri="{FF2B5EF4-FFF2-40B4-BE49-F238E27FC236}">
                <a16:creationId xmlns:a16="http://schemas.microsoft.com/office/drawing/2014/main" id="{5A0CAE51-AAF1-44B0-965E-62D49C180B56}"/>
              </a:ext>
            </a:extLst>
          </p:cNvPr>
          <p:cNvSpPr txBox="1">
            <a:spLocks noChangeArrowheads="1"/>
          </p:cNvSpPr>
          <p:nvPr/>
        </p:nvSpPr>
        <p:spPr bwMode="auto">
          <a:xfrm>
            <a:off x="762000" y="4191000"/>
            <a:ext cx="7467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lang="zh-CN" altLang="en-US" sz="2000">
                <a:solidFill>
                  <a:schemeClr val="tx1"/>
                </a:solidFill>
                <a:latin typeface="楷体_GB2312" panose="02010609030101010101" pitchFamily="49" charset="-122"/>
                <a:ea typeface="楷体_GB2312" panose="02010609030101010101" pitchFamily="49" charset="-122"/>
              </a:rPr>
              <a:t>注意到如果选择</a:t>
            </a:r>
            <a:r>
              <a:rPr lang="en-US" altLang="zh-CN" sz="2000">
                <a:solidFill>
                  <a:schemeClr val="tx1"/>
                </a:solidFill>
                <a:latin typeface="楷体_GB2312" panose="02010609030101010101" pitchFamily="49" charset="-122"/>
                <a:ea typeface="楷体_GB2312" panose="02010609030101010101" pitchFamily="49" charset="-122"/>
              </a:rPr>
              <a:t>P</a:t>
            </a:r>
            <a:r>
              <a:rPr lang="en-US" altLang="zh-CN" sz="1400">
                <a:solidFill>
                  <a:schemeClr val="tx1"/>
                </a:solidFill>
                <a:latin typeface="楷体_GB2312" panose="02010609030101010101" pitchFamily="49" charset="-122"/>
                <a:ea typeface="楷体_GB2312" panose="02010609030101010101" pitchFamily="49" charset="-122"/>
              </a:rPr>
              <a:t>k</a:t>
            </a:r>
            <a:r>
              <a:rPr lang="en-US" altLang="zh-CN" sz="2000">
                <a:solidFill>
                  <a:schemeClr val="tx1"/>
                </a:solidFill>
                <a:latin typeface="楷体_GB2312" panose="02010609030101010101" pitchFamily="49" charset="-122"/>
                <a:ea typeface="楷体_GB2312" panose="02010609030101010101" pitchFamily="49" charset="-122"/>
              </a:rPr>
              <a:t>，</a:t>
            </a:r>
            <a:r>
              <a:rPr lang="zh-CN" altLang="en-US" sz="2000">
                <a:solidFill>
                  <a:schemeClr val="tx1"/>
                </a:solidFill>
                <a:latin typeface="楷体_GB2312" panose="02010609030101010101" pitchFamily="49" charset="-122"/>
                <a:ea typeface="楷体_GB2312" panose="02010609030101010101" pitchFamily="49" charset="-122"/>
              </a:rPr>
              <a:t>使</a:t>
            </a:r>
            <a:r>
              <a:rPr lang="en-US" altLang="zh-CN" sz="2400">
                <a:solidFill>
                  <a:schemeClr val="tx1"/>
                </a:solidFill>
                <a:latin typeface="楷体_GB2312" panose="02010609030101010101" pitchFamily="49" charset="-122"/>
                <a:ea typeface="楷体_GB2312" panose="02010609030101010101" pitchFamily="49" charset="-122"/>
              </a:rPr>
              <a:t>t</a:t>
            </a:r>
            <a:r>
              <a:rPr lang="en-US" altLang="zh-CN" sz="1200">
                <a:solidFill>
                  <a:schemeClr val="tx1"/>
                </a:solidFill>
                <a:latin typeface="楷体_GB2312" panose="02010609030101010101" pitchFamily="49" charset="-122"/>
                <a:ea typeface="楷体_GB2312" panose="02010609030101010101" pitchFamily="49" charset="-122"/>
              </a:rPr>
              <a:t>1pk</a:t>
            </a:r>
            <a:r>
              <a:rPr lang="zh-CN" altLang="en-US" sz="2000">
                <a:solidFill>
                  <a:schemeClr val="tx1"/>
                </a:solidFill>
                <a:latin typeface="楷体_GB2312" panose="02010609030101010101" pitchFamily="49" charset="-122"/>
                <a:ea typeface="楷体_GB2312" panose="02010609030101010101" pitchFamily="49" charset="-122"/>
              </a:rPr>
              <a:t>在</a:t>
            </a:r>
            <a:r>
              <a:rPr lang="en-US" altLang="zh-CN" sz="2000">
                <a:solidFill>
                  <a:schemeClr val="tx1"/>
                </a:solidFill>
                <a:latin typeface="楷体_GB2312" panose="02010609030101010101" pitchFamily="49" charset="-122"/>
                <a:ea typeface="楷体_GB2312" panose="02010609030101010101" pitchFamily="49" charset="-122"/>
              </a:rPr>
              <a:t>k&gt;=</a:t>
            </a:r>
            <a:r>
              <a:rPr lang="en-US" altLang="zh-CN" sz="2400">
                <a:solidFill>
                  <a:schemeClr val="tx1"/>
                </a:solidFill>
                <a:latin typeface="楷体_GB2312" panose="02010609030101010101" pitchFamily="49" charset="-122"/>
                <a:ea typeface="楷体_GB2312" panose="02010609030101010101" pitchFamily="49" charset="-122"/>
              </a:rPr>
              <a:t>r</a:t>
            </a:r>
            <a:r>
              <a:rPr lang="en-US" altLang="zh-CN" sz="2000">
                <a:solidFill>
                  <a:schemeClr val="tx1"/>
                </a:solidFill>
                <a:latin typeface="楷体_GB2312" panose="02010609030101010101" pitchFamily="49" charset="-122"/>
                <a:ea typeface="楷体_GB2312" panose="02010609030101010101" pitchFamily="49" charset="-122"/>
              </a:rPr>
              <a:t>+1</a:t>
            </a:r>
            <a:r>
              <a:rPr lang="zh-CN" altLang="en-US" sz="2000">
                <a:solidFill>
                  <a:schemeClr val="tx1"/>
                </a:solidFill>
                <a:latin typeface="楷体_GB2312" panose="02010609030101010101" pitchFamily="49" charset="-122"/>
                <a:ea typeface="楷体_GB2312" panose="02010609030101010101" pitchFamily="49" charset="-122"/>
              </a:rPr>
              <a:t>时依非减序排列，</a:t>
            </a:r>
            <a:r>
              <a:rPr lang="en-US" altLang="zh-CN" sz="2000">
                <a:solidFill>
                  <a:schemeClr val="tx1"/>
                </a:solidFill>
                <a:latin typeface="楷体_GB2312" panose="02010609030101010101" pitchFamily="49" charset="-122"/>
                <a:ea typeface="楷体_GB2312" panose="02010609030101010101" pitchFamily="49" charset="-122"/>
              </a:rPr>
              <a:t>S1</a:t>
            </a:r>
            <a:r>
              <a:rPr lang="zh-CN" altLang="en-US" sz="2000">
                <a:solidFill>
                  <a:schemeClr val="tx1"/>
                </a:solidFill>
                <a:latin typeface="楷体_GB2312" panose="02010609030101010101" pitchFamily="49" charset="-122"/>
                <a:ea typeface="楷体_GB2312" panose="02010609030101010101" pitchFamily="49" charset="-122"/>
              </a:rPr>
              <a:t>则取得极小值</a:t>
            </a:r>
            <a:r>
              <a:rPr lang="en-US" altLang="zh-CN" sz="2000">
                <a:solidFill>
                  <a:schemeClr val="tx1"/>
                </a:solidFill>
                <a:latin typeface="楷体_GB2312" panose="02010609030101010101" pitchFamily="49" charset="-122"/>
                <a:ea typeface="楷体_GB2312" panose="02010609030101010101" pitchFamily="49" charset="-122"/>
              </a:rPr>
              <a:t>。</a:t>
            </a:r>
            <a:r>
              <a:rPr lang="zh-CN" altLang="en-US" sz="2000">
                <a:solidFill>
                  <a:schemeClr val="tx1"/>
                </a:solidFill>
                <a:latin typeface="楷体_GB2312" panose="02010609030101010101" pitchFamily="49" charset="-122"/>
                <a:ea typeface="楷体_GB2312" panose="02010609030101010101" pitchFamily="49" charset="-122"/>
              </a:rPr>
              <a:t>同理如果选择</a:t>
            </a:r>
            <a:r>
              <a:rPr lang="en-US" altLang="zh-CN" sz="2000">
                <a:solidFill>
                  <a:schemeClr val="tx1"/>
                </a:solidFill>
                <a:latin typeface="楷体_GB2312" panose="02010609030101010101" pitchFamily="49" charset="-122"/>
                <a:ea typeface="楷体_GB2312" panose="02010609030101010101" pitchFamily="49" charset="-122"/>
              </a:rPr>
              <a:t>P</a:t>
            </a:r>
            <a:r>
              <a:rPr lang="en-US" altLang="zh-CN" sz="1400">
                <a:solidFill>
                  <a:schemeClr val="tx1"/>
                </a:solidFill>
                <a:latin typeface="楷体_GB2312" panose="02010609030101010101" pitchFamily="49" charset="-122"/>
                <a:ea typeface="楷体_GB2312" panose="02010609030101010101" pitchFamily="49" charset="-122"/>
              </a:rPr>
              <a:t>k</a:t>
            </a:r>
            <a:r>
              <a:rPr lang="zh-CN" altLang="en-US" sz="2000">
                <a:solidFill>
                  <a:schemeClr val="tx1"/>
                </a:solidFill>
                <a:latin typeface="楷体_GB2312" panose="02010609030101010101" pitchFamily="49" charset="-122"/>
                <a:ea typeface="楷体_GB2312" panose="02010609030101010101" pitchFamily="49" charset="-122"/>
              </a:rPr>
              <a:t>使</a:t>
            </a:r>
            <a:r>
              <a:rPr lang="en-US" altLang="zh-CN" sz="2400">
                <a:solidFill>
                  <a:schemeClr val="tx1"/>
                </a:solidFill>
                <a:latin typeface="楷体_GB2312" panose="02010609030101010101" pitchFamily="49" charset="-122"/>
                <a:ea typeface="楷体_GB2312" panose="02010609030101010101" pitchFamily="49" charset="-122"/>
              </a:rPr>
              <a:t>t</a:t>
            </a:r>
            <a:r>
              <a:rPr lang="en-US" altLang="zh-CN" sz="1200">
                <a:solidFill>
                  <a:schemeClr val="tx1"/>
                </a:solidFill>
                <a:latin typeface="楷体_GB2312" panose="02010609030101010101" pitchFamily="49" charset="-122"/>
                <a:ea typeface="楷体_GB2312" panose="02010609030101010101" pitchFamily="49" charset="-122"/>
              </a:rPr>
              <a:t>2pk</a:t>
            </a:r>
            <a:r>
              <a:rPr lang="zh-CN" altLang="en-US" sz="2000">
                <a:solidFill>
                  <a:schemeClr val="tx1"/>
                </a:solidFill>
                <a:latin typeface="楷体_GB2312" panose="02010609030101010101" pitchFamily="49" charset="-122"/>
                <a:ea typeface="楷体_GB2312" panose="02010609030101010101" pitchFamily="49" charset="-122"/>
              </a:rPr>
              <a:t>依非减序排列，则</a:t>
            </a:r>
            <a:r>
              <a:rPr lang="en-US" altLang="zh-CN" sz="2000">
                <a:solidFill>
                  <a:schemeClr val="tx1"/>
                </a:solidFill>
                <a:latin typeface="楷体_GB2312" panose="02010609030101010101" pitchFamily="49" charset="-122"/>
                <a:ea typeface="楷体_GB2312" panose="02010609030101010101" pitchFamily="49" charset="-122"/>
              </a:rPr>
              <a:t>S2</a:t>
            </a:r>
            <a:r>
              <a:rPr lang="zh-CN" altLang="en-US" sz="2000">
                <a:solidFill>
                  <a:schemeClr val="tx1"/>
                </a:solidFill>
                <a:latin typeface="楷体_GB2312" panose="02010609030101010101" pitchFamily="49" charset="-122"/>
                <a:ea typeface="楷体_GB2312" panose="02010609030101010101" pitchFamily="49" charset="-122"/>
              </a:rPr>
              <a:t>取得极小值。 </a:t>
            </a:r>
          </a:p>
        </p:txBody>
      </p:sp>
      <p:graphicFrame>
        <p:nvGraphicFramePr>
          <p:cNvPr id="547847" name="Object 7">
            <a:extLst>
              <a:ext uri="{FF2B5EF4-FFF2-40B4-BE49-F238E27FC236}">
                <a16:creationId xmlns:a16="http://schemas.microsoft.com/office/drawing/2014/main" id="{11293495-8058-4A71-A1F4-F630BF072FC4}"/>
              </a:ext>
            </a:extLst>
          </p:cNvPr>
          <p:cNvGraphicFramePr>
            <a:graphicFrameLocks noChangeAspect="1"/>
          </p:cNvGraphicFramePr>
          <p:nvPr/>
        </p:nvGraphicFramePr>
        <p:xfrm>
          <a:off x="2438400" y="5181600"/>
          <a:ext cx="3886200" cy="685800"/>
        </p:xfrm>
        <a:graphic>
          <a:graphicData uri="http://schemas.openxmlformats.org/presentationml/2006/ole">
            <mc:AlternateContent xmlns:mc="http://schemas.openxmlformats.org/markup-compatibility/2006">
              <mc:Choice xmlns:v="urn:schemas-microsoft-com:vml" Requires="v">
                <p:oleObj spid="_x0000_s72717" r:id="rId5" imgW="1600200" imgH="355600" progId="Equation.3">
                  <p:embed/>
                </p:oleObj>
              </mc:Choice>
              <mc:Fallback>
                <p:oleObj r:id="rId5" imgW="1600200" imgH="355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5181600"/>
                        <a:ext cx="38862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7848" name="Text Box 8">
            <a:extLst>
              <a:ext uri="{FF2B5EF4-FFF2-40B4-BE49-F238E27FC236}">
                <a16:creationId xmlns:a16="http://schemas.microsoft.com/office/drawing/2014/main" id="{248978E4-DD35-40F1-979F-BBAB5FE660A3}"/>
              </a:ext>
            </a:extLst>
          </p:cNvPr>
          <p:cNvSpPr txBox="1">
            <a:spLocks noChangeArrowheads="1"/>
          </p:cNvSpPr>
          <p:nvPr/>
        </p:nvSpPr>
        <p:spPr bwMode="auto">
          <a:xfrm>
            <a:off x="762000" y="6096000"/>
            <a:ext cx="693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lang="zh-CN" altLang="en-US" sz="2000">
                <a:solidFill>
                  <a:schemeClr val="tx1"/>
                </a:solidFill>
                <a:latin typeface="楷体_GB2312" panose="02010609030101010101" pitchFamily="49" charset="-122"/>
                <a:ea typeface="楷体_GB2312" panose="02010609030101010101" pitchFamily="49" charset="-122"/>
              </a:rPr>
              <a:t>这可以作为优先队列式分支限界法中的限界函数。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7844"/>
                                        </p:tgtEl>
                                        <p:attrNameLst>
                                          <p:attrName>style.visibility</p:attrName>
                                        </p:attrNameLst>
                                      </p:cBhvr>
                                      <p:to>
                                        <p:strVal val="visible"/>
                                      </p:to>
                                    </p:set>
                                    <p:anim calcmode="lin" valueType="num">
                                      <p:cBhvr additive="base">
                                        <p:cTn id="7" dur="500" fill="hold"/>
                                        <p:tgtEl>
                                          <p:spTgt spid="547844"/>
                                        </p:tgtEl>
                                        <p:attrNameLst>
                                          <p:attrName>ppt_x</p:attrName>
                                        </p:attrNameLst>
                                      </p:cBhvr>
                                      <p:tavLst>
                                        <p:tav tm="0">
                                          <p:val>
                                            <p:strVal val="0-#ppt_w/2"/>
                                          </p:val>
                                        </p:tav>
                                        <p:tav tm="100000">
                                          <p:val>
                                            <p:strVal val="#ppt_x"/>
                                          </p:val>
                                        </p:tav>
                                      </p:tavLst>
                                    </p:anim>
                                    <p:anim calcmode="lin" valueType="num">
                                      <p:cBhvr additive="base">
                                        <p:cTn id="8" dur="500" fill="hold"/>
                                        <p:tgtEl>
                                          <p:spTgt spid="5478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47845"/>
                                        </p:tgtEl>
                                        <p:attrNameLst>
                                          <p:attrName>style.visibility</p:attrName>
                                        </p:attrNameLst>
                                      </p:cBhvr>
                                      <p:to>
                                        <p:strVal val="visible"/>
                                      </p:to>
                                    </p:set>
                                    <p:anim calcmode="lin" valueType="num">
                                      <p:cBhvr additive="base">
                                        <p:cTn id="13" dur="500" fill="hold"/>
                                        <p:tgtEl>
                                          <p:spTgt spid="547845"/>
                                        </p:tgtEl>
                                        <p:attrNameLst>
                                          <p:attrName>ppt_x</p:attrName>
                                        </p:attrNameLst>
                                      </p:cBhvr>
                                      <p:tavLst>
                                        <p:tav tm="0">
                                          <p:val>
                                            <p:strVal val="0-#ppt_w/2"/>
                                          </p:val>
                                        </p:tav>
                                        <p:tav tm="100000">
                                          <p:val>
                                            <p:strVal val="#ppt_x"/>
                                          </p:val>
                                        </p:tav>
                                      </p:tavLst>
                                    </p:anim>
                                    <p:anim calcmode="lin" valueType="num">
                                      <p:cBhvr additive="base">
                                        <p:cTn id="14" dur="500" fill="hold"/>
                                        <p:tgtEl>
                                          <p:spTgt spid="54784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47846"/>
                                        </p:tgtEl>
                                        <p:attrNameLst>
                                          <p:attrName>style.visibility</p:attrName>
                                        </p:attrNameLst>
                                      </p:cBhvr>
                                      <p:to>
                                        <p:strVal val="visible"/>
                                      </p:to>
                                    </p:set>
                                    <p:anim calcmode="lin" valueType="num">
                                      <p:cBhvr additive="base">
                                        <p:cTn id="19" dur="500" fill="hold"/>
                                        <p:tgtEl>
                                          <p:spTgt spid="547846"/>
                                        </p:tgtEl>
                                        <p:attrNameLst>
                                          <p:attrName>ppt_x</p:attrName>
                                        </p:attrNameLst>
                                      </p:cBhvr>
                                      <p:tavLst>
                                        <p:tav tm="0">
                                          <p:val>
                                            <p:strVal val="0-#ppt_w/2"/>
                                          </p:val>
                                        </p:tav>
                                        <p:tav tm="100000">
                                          <p:val>
                                            <p:strVal val="#ppt_x"/>
                                          </p:val>
                                        </p:tav>
                                      </p:tavLst>
                                    </p:anim>
                                    <p:anim calcmode="lin" valueType="num">
                                      <p:cBhvr additive="base">
                                        <p:cTn id="20" dur="500" fill="hold"/>
                                        <p:tgtEl>
                                          <p:spTgt spid="54784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47847"/>
                                        </p:tgtEl>
                                        <p:attrNameLst>
                                          <p:attrName>style.visibility</p:attrName>
                                        </p:attrNameLst>
                                      </p:cBhvr>
                                      <p:to>
                                        <p:strVal val="visible"/>
                                      </p:to>
                                    </p:set>
                                    <p:anim calcmode="lin" valueType="num">
                                      <p:cBhvr additive="base">
                                        <p:cTn id="25" dur="500" fill="hold"/>
                                        <p:tgtEl>
                                          <p:spTgt spid="547847"/>
                                        </p:tgtEl>
                                        <p:attrNameLst>
                                          <p:attrName>ppt_x</p:attrName>
                                        </p:attrNameLst>
                                      </p:cBhvr>
                                      <p:tavLst>
                                        <p:tav tm="0">
                                          <p:val>
                                            <p:strVal val="0-#ppt_w/2"/>
                                          </p:val>
                                        </p:tav>
                                        <p:tav tm="100000">
                                          <p:val>
                                            <p:strVal val="#ppt_x"/>
                                          </p:val>
                                        </p:tav>
                                      </p:tavLst>
                                    </p:anim>
                                    <p:anim calcmode="lin" valueType="num">
                                      <p:cBhvr additive="base">
                                        <p:cTn id="26" dur="500" fill="hold"/>
                                        <p:tgtEl>
                                          <p:spTgt spid="54784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47848"/>
                                        </p:tgtEl>
                                        <p:attrNameLst>
                                          <p:attrName>style.visibility</p:attrName>
                                        </p:attrNameLst>
                                      </p:cBhvr>
                                      <p:to>
                                        <p:strVal val="visible"/>
                                      </p:to>
                                    </p:set>
                                    <p:anim calcmode="lin" valueType="num">
                                      <p:cBhvr additive="base">
                                        <p:cTn id="31" dur="500" fill="hold"/>
                                        <p:tgtEl>
                                          <p:spTgt spid="547848"/>
                                        </p:tgtEl>
                                        <p:attrNameLst>
                                          <p:attrName>ppt_x</p:attrName>
                                        </p:attrNameLst>
                                      </p:cBhvr>
                                      <p:tavLst>
                                        <p:tav tm="0">
                                          <p:val>
                                            <p:strVal val="#ppt_x"/>
                                          </p:val>
                                        </p:tav>
                                        <p:tav tm="100000">
                                          <p:val>
                                            <p:strVal val="#ppt_x"/>
                                          </p:val>
                                        </p:tav>
                                      </p:tavLst>
                                    </p:anim>
                                    <p:anim calcmode="lin" valueType="num">
                                      <p:cBhvr additive="base">
                                        <p:cTn id="32" dur="500" fill="hold"/>
                                        <p:tgtEl>
                                          <p:spTgt spid="5478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4" grpId="0" autoUpdateAnimBg="0"/>
      <p:bldP spid="547846" grpId="0" autoUpdateAnimBg="0"/>
      <p:bldP spid="547848" grpId="0" autoUpdateAnimBg="0"/>
    </p:bld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A9B7E6A7-5182-4520-BCAC-6AD360C8CC1F}"/>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9F019456-325A-47D4-ABE8-1CA473C4FCF1}" type="slidenum">
              <a:rPr lang="zh-CN" altLang="en-US">
                <a:solidFill>
                  <a:schemeClr val="tx1"/>
                </a:solidFill>
                <a:latin typeface="Times New Roman" panose="02020603050405020304" pitchFamily="18" charset="0"/>
                <a:ea typeface="宋体" panose="02010600030101010101" pitchFamily="2" charset="-122"/>
              </a:rPr>
              <a:pPr eaLnBrk="1" hangingPunct="1"/>
              <a:t>251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94915" name="Rectangle 2">
            <a:extLst>
              <a:ext uri="{FF2B5EF4-FFF2-40B4-BE49-F238E27FC236}">
                <a16:creationId xmlns:a16="http://schemas.microsoft.com/office/drawing/2014/main" id="{AE154BC4-980E-4F24-B03E-EE3B9CC62644}"/>
              </a:ext>
            </a:extLst>
          </p:cNvPr>
          <p:cNvSpPr>
            <a:spLocks noGrp="1" noChangeArrowheads="1"/>
          </p:cNvSpPr>
          <p:nvPr>
            <p:ph type="title"/>
          </p:nvPr>
        </p:nvSpPr>
        <p:spPr/>
        <p:txBody>
          <a:bodyPr/>
          <a:lstStyle/>
          <a:p>
            <a:pPr eaLnBrk="1" hangingPunct="1"/>
            <a:r>
              <a:rPr lang="zh-CN" altLang="en-US" sz="4800"/>
              <a:t>6.9 批处理作业问题</a:t>
            </a:r>
          </a:p>
        </p:txBody>
      </p:sp>
      <p:sp>
        <p:nvSpPr>
          <p:cNvPr id="294916" name="Rectangle 3">
            <a:extLst>
              <a:ext uri="{FF2B5EF4-FFF2-40B4-BE49-F238E27FC236}">
                <a16:creationId xmlns:a16="http://schemas.microsoft.com/office/drawing/2014/main" id="{F18143EB-950D-46F9-872D-9FE61EAA7192}"/>
              </a:ext>
            </a:extLst>
          </p:cNvPr>
          <p:cNvSpPr>
            <a:spLocks noGrp="1" noChangeArrowheads="1"/>
          </p:cNvSpPr>
          <p:nvPr>
            <p:ph type="body" idx="1"/>
          </p:nvPr>
        </p:nvSpPr>
        <p:spPr>
          <a:xfrm>
            <a:off x="685800" y="1981200"/>
            <a:ext cx="6477000" cy="685800"/>
          </a:xfrm>
        </p:spPr>
        <p:txBody>
          <a:bodyPr/>
          <a:lstStyle/>
          <a:p>
            <a:pPr eaLnBrk="1" hangingPunct="1">
              <a:spcBef>
                <a:spcPct val="50000"/>
              </a:spcBef>
              <a:buFontTx/>
              <a:buNone/>
            </a:pPr>
            <a:r>
              <a:rPr lang="zh-CN" altLang="en-US">
                <a:solidFill>
                  <a:schemeClr val="accent2"/>
                </a:solidFill>
                <a:ea typeface="黑体" panose="02010609060101010101" pitchFamily="49" charset="-122"/>
              </a:rPr>
              <a:t>3. 算法描述</a:t>
            </a:r>
            <a:endParaRPr kumimoji="0" lang="en-US" altLang="zh-CN" sz="1800">
              <a:solidFill>
                <a:schemeClr val="accent2"/>
              </a:solidFill>
              <a:latin typeface="Arial" panose="020B0604020202020204" pitchFamily="34" charset="0"/>
              <a:ea typeface="华文行楷" panose="02010800040101010101" pitchFamily="2" charset="-122"/>
            </a:endParaRPr>
          </a:p>
          <a:p>
            <a:pPr eaLnBrk="1" hangingPunct="1"/>
            <a:endParaRPr lang="zh-CN" altLang="en-US"/>
          </a:p>
        </p:txBody>
      </p:sp>
      <p:sp>
        <p:nvSpPr>
          <p:cNvPr id="548868" name="Text Box 4">
            <a:extLst>
              <a:ext uri="{FF2B5EF4-FFF2-40B4-BE49-F238E27FC236}">
                <a16:creationId xmlns:a16="http://schemas.microsoft.com/office/drawing/2014/main" id="{A01C0675-6832-4686-B50B-11C29838D881}"/>
              </a:ext>
            </a:extLst>
          </p:cNvPr>
          <p:cNvSpPr txBox="1">
            <a:spLocks noChangeArrowheads="1"/>
          </p:cNvSpPr>
          <p:nvPr/>
        </p:nvSpPr>
        <p:spPr bwMode="auto">
          <a:xfrm>
            <a:off x="304800" y="1828800"/>
            <a:ext cx="594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endParaRPr lang="en-US" altLang="zh-CN"/>
          </a:p>
        </p:txBody>
      </p:sp>
      <p:sp>
        <p:nvSpPr>
          <p:cNvPr id="548869" name="Text Box 5">
            <a:extLst>
              <a:ext uri="{FF2B5EF4-FFF2-40B4-BE49-F238E27FC236}">
                <a16:creationId xmlns:a16="http://schemas.microsoft.com/office/drawing/2014/main" id="{36434AD5-F080-4E58-9EFA-30F6EB40CDC3}"/>
              </a:ext>
            </a:extLst>
          </p:cNvPr>
          <p:cNvSpPr txBox="1">
            <a:spLocks noChangeArrowheads="1"/>
          </p:cNvSpPr>
          <p:nvPr/>
        </p:nvSpPr>
        <p:spPr bwMode="auto">
          <a:xfrm>
            <a:off x="762000" y="2514600"/>
            <a:ext cx="7772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lang="zh-CN" altLang="en-US" sz="2000">
                <a:solidFill>
                  <a:schemeClr val="tx1"/>
                </a:solidFill>
                <a:latin typeface="楷体_GB2312" panose="02010609030101010101" pitchFamily="49" charset="-122"/>
                <a:ea typeface="楷体_GB2312" panose="02010609030101010101" pitchFamily="49" charset="-122"/>
              </a:rPr>
              <a:t>    算法的</a:t>
            </a:r>
            <a:r>
              <a:rPr lang="en-US" altLang="zh-CN" sz="2000">
                <a:solidFill>
                  <a:schemeClr val="tx1"/>
                </a:solidFill>
                <a:latin typeface="楷体_GB2312" panose="02010609030101010101" pitchFamily="49" charset="-122"/>
                <a:ea typeface="楷体_GB2312" panose="02010609030101010101" pitchFamily="49" charset="-122"/>
              </a:rPr>
              <a:t>while</a:t>
            </a:r>
            <a:r>
              <a:rPr lang="zh-CN" altLang="en-US" sz="2000">
                <a:solidFill>
                  <a:schemeClr val="tx1"/>
                </a:solidFill>
                <a:latin typeface="楷体_GB2312" panose="02010609030101010101" pitchFamily="49" charset="-122"/>
                <a:ea typeface="楷体_GB2312" panose="02010609030101010101" pitchFamily="49" charset="-122"/>
              </a:rPr>
              <a:t>循环完成对排列树内部结点的有序扩展。在</a:t>
            </a:r>
            <a:r>
              <a:rPr lang="en-US" altLang="zh-CN" sz="2000">
                <a:solidFill>
                  <a:schemeClr val="tx1"/>
                </a:solidFill>
                <a:latin typeface="楷体_GB2312" panose="02010609030101010101" pitchFamily="49" charset="-122"/>
                <a:ea typeface="楷体_GB2312" panose="02010609030101010101" pitchFamily="49" charset="-122"/>
              </a:rPr>
              <a:t>while</a:t>
            </a:r>
            <a:r>
              <a:rPr lang="zh-CN" altLang="en-US" sz="2000">
                <a:solidFill>
                  <a:schemeClr val="tx1"/>
                </a:solidFill>
                <a:latin typeface="楷体_GB2312" panose="02010609030101010101" pitchFamily="49" charset="-122"/>
                <a:ea typeface="楷体_GB2312" panose="02010609030101010101" pitchFamily="49" charset="-122"/>
              </a:rPr>
              <a:t>循环体内算法依次从活结点优先队列中取出具有最小</a:t>
            </a:r>
            <a:r>
              <a:rPr lang="en-US" altLang="zh-CN" sz="2000">
                <a:solidFill>
                  <a:schemeClr val="tx1"/>
                </a:solidFill>
                <a:latin typeface="楷体_GB2312" panose="02010609030101010101" pitchFamily="49" charset="-122"/>
                <a:ea typeface="楷体_GB2312" panose="02010609030101010101" pitchFamily="49" charset="-122"/>
              </a:rPr>
              <a:t>bb</a:t>
            </a:r>
            <a:r>
              <a:rPr lang="zh-CN" altLang="en-US" sz="2000">
                <a:solidFill>
                  <a:schemeClr val="tx1"/>
                </a:solidFill>
                <a:latin typeface="楷体_GB2312" panose="02010609030101010101" pitchFamily="49" charset="-122"/>
                <a:ea typeface="楷体_GB2312" panose="02010609030101010101" pitchFamily="49" charset="-122"/>
              </a:rPr>
              <a:t>值（完成时间和下界）的结点作为当前扩展结点，并加以扩展。 </a:t>
            </a:r>
          </a:p>
        </p:txBody>
      </p:sp>
      <p:sp>
        <p:nvSpPr>
          <p:cNvPr id="548870" name="Text Box 6">
            <a:extLst>
              <a:ext uri="{FF2B5EF4-FFF2-40B4-BE49-F238E27FC236}">
                <a16:creationId xmlns:a16="http://schemas.microsoft.com/office/drawing/2014/main" id="{B50FA9BE-D424-4F4B-9042-C3BED0638BAC}"/>
              </a:ext>
            </a:extLst>
          </p:cNvPr>
          <p:cNvSpPr txBox="1">
            <a:spLocks noChangeArrowheads="1"/>
          </p:cNvSpPr>
          <p:nvPr/>
        </p:nvSpPr>
        <p:spPr bwMode="auto">
          <a:xfrm>
            <a:off x="762000" y="3657600"/>
            <a:ext cx="7772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lang="zh-CN" altLang="en-US" sz="2000">
                <a:solidFill>
                  <a:schemeClr val="tx1"/>
                </a:solidFill>
                <a:latin typeface="楷体_GB2312" panose="02010609030101010101" pitchFamily="49" charset="-122"/>
                <a:ea typeface="楷体_GB2312" panose="02010609030101010101" pitchFamily="49" charset="-122"/>
              </a:rPr>
              <a:t>    首先考虑</a:t>
            </a:r>
            <a:r>
              <a:rPr lang="en-US" altLang="zh-CN" sz="2000">
                <a:solidFill>
                  <a:schemeClr val="tx1"/>
                </a:solidFill>
                <a:latin typeface="楷体_GB2312" panose="02010609030101010101" pitchFamily="49" charset="-122"/>
                <a:ea typeface="楷体_GB2312" panose="02010609030101010101" pitchFamily="49" charset="-122"/>
              </a:rPr>
              <a:t>enode.s=n</a:t>
            </a:r>
            <a:r>
              <a:rPr lang="zh-CN" altLang="en-US" sz="2000">
                <a:solidFill>
                  <a:schemeClr val="tx1"/>
                </a:solidFill>
                <a:latin typeface="楷体_GB2312" panose="02010609030101010101" pitchFamily="49" charset="-122"/>
                <a:ea typeface="楷体_GB2312" panose="02010609030101010101" pitchFamily="49" charset="-122"/>
              </a:rPr>
              <a:t>的情形，当前扩展结点</a:t>
            </a:r>
            <a:r>
              <a:rPr lang="en-US" altLang="zh-CN" sz="2000">
                <a:solidFill>
                  <a:schemeClr val="tx1"/>
                </a:solidFill>
                <a:latin typeface="楷体_GB2312" panose="02010609030101010101" pitchFamily="49" charset="-122"/>
                <a:ea typeface="楷体_GB2312" panose="02010609030101010101" pitchFamily="49" charset="-122"/>
              </a:rPr>
              <a:t>enode</a:t>
            </a:r>
            <a:r>
              <a:rPr lang="zh-CN" altLang="en-US" sz="2000">
                <a:solidFill>
                  <a:schemeClr val="tx1"/>
                </a:solidFill>
                <a:latin typeface="楷体_GB2312" panose="02010609030101010101" pitchFamily="49" charset="-122"/>
                <a:ea typeface="楷体_GB2312" panose="02010609030101010101" pitchFamily="49" charset="-122"/>
              </a:rPr>
              <a:t>是排列树中的叶结点。</a:t>
            </a:r>
            <a:r>
              <a:rPr lang="en-US" altLang="zh-CN" sz="2000">
                <a:solidFill>
                  <a:schemeClr val="tx1"/>
                </a:solidFill>
                <a:latin typeface="楷体_GB2312" panose="02010609030101010101" pitchFamily="49" charset="-122"/>
                <a:ea typeface="楷体_GB2312" panose="02010609030101010101" pitchFamily="49" charset="-122"/>
              </a:rPr>
              <a:t>enode.sf2</a:t>
            </a:r>
            <a:r>
              <a:rPr lang="zh-CN" altLang="en-US" sz="2000">
                <a:solidFill>
                  <a:schemeClr val="tx1"/>
                </a:solidFill>
                <a:latin typeface="楷体_GB2312" panose="02010609030101010101" pitchFamily="49" charset="-122"/>
                <a:ea typeface="楷体_GB2312" panose="02010609030101010101" pitchFamily="49" charset="-122"/>
              </a:rPr>
              <a:t>是相应于该叶结点的完成时间和。当</a:t>
            </a:r>
            <a:r>
              <a:rPr lang="en-US" altLang="zh-CN" sz="2000">
                <a:solidFill>
                  <a:schemeClr val="tx1"/>
                </a:solidFill>
                <a:latin typeface="楷体_GB2312" panose="02010609030101010101" pitchFamily="49" charset="-122"/>
                <a:ea typeface="楷体_GB2312" panose="02010609030101010101" pitchFamily="49" charset="-122"/>
              </a:rPr>
              <a:t>enode.sf2 &lt; bestc</a:t>
            </a:r>
            <a:r>
              <a:rPr lang="zh-CN" altLang="en-US" sz="2000">
                <a:solidFill>
                  <a:schemeClr val="tx1"/>
                </a:solidFill>
                <a:latin typeface="楷体_GB2312" panose="02010609030101010101" pitchFamily="49" charset="-122"/>
                <a:ea typeface="楷体_GB2312" panose="02010609030101010101" pitchFamily="49" charset="-122"/>
              </a:rPr>
              <a:t>时更新当前最优值</a:t>
            </a:r>
            <a:r>
              <a:rPr lang="en-US" altLang="zh-CN" sz="2000">
                <a:solidFill>
                  <a:schemeClr val="tx1"/>
                </a:solidFill>
                <a:latin typeface="楷体_GB2312" panose="02010609030101010101" pitchFamily="49" charset="-122"/>
                <a:ea typeface="楷体_GB2312" panose="02010609030101010101" pitchFamily="49" charset="-122"/>
              </a:rPr>
              <a:t>bestc</a:t>
            </a:r>
            <a:r>
              <a:rPr lang="zh-CN" altLang="en-US" sz="2000">
                <a:solidFill>
                  <a:schemeClr val="tx1"/>
                </a:solidFill>
                <a:latin typeface="楷体_GB2312" panose="02010609030101010101" pitchFamily="49" charset="-122"/>
                <a:ea typeface="楷体_GB2312" panose="02010609030101010101" pitchFamily="49" charset="-122"/>
              </a:rPr>
              <a:t>和相应的当前最优解</a:t>
            </a:r>
            <a:r>
              <a:rPr lang="en-US" altLang="zh-CN" sz="2000">
                <a:solidFill>
                  <a:schemeClr val="tx1"/>
                </a:solidFill>
                <a:latin typeface="楷体_GB2312" panose="02010609030101010101" pitchFamily="49" charset="-122"/>
                <a:ea typeface="楷体_GB2312" panose="02010609030101010101" pitchFamily="49" charset="-122"/>
              </a:rPr>
              <a:t>bestx。 </a:t>
            </a:r>
            <a:endParaRPr lang="zh-CN" altLang="en-US" sz="2000">
              <a:solidFill>
                <a:schemeClr val="tx1"/>
              </a:solidFill>
              <a:latin typeface="楷体_GB2312" panose="02010609030101010101" pitchFamily="49" charset="-122"/>
              <a:ea typeface="楷体_GB2312" panose="02010609030101010101" pitchFamily="49" charset="-122"/>
            </a:endParaRPr>
          </a:p>
        </p:txBody>
      </p:sp>
      <p:sp>
        <p:nvSpPr>
          <p:cNvPr id="548871" name="Text Box 7">
            <a:extLst>
              <a:ext uri="{FF2B5EF4-FFF2-40B4-BE49-F238E27FC236}">
                <a16:creationId xmlns:a16="http://schemas.microsoft.com/office/drawing/2014/main" id="{94D9CDE7-A310-42B7-9E92-98DE0F3277AA}"/>
              </a:ext>
            </a:extLst>
          </p:cNvPr>
          <p:cNvSpPr txBox="1">
            <a:spLocks noChangeArrowheads="1"/>
          </p:cNvSpPr>
          <p:nvPr/>
        </p:nvSpPr>
        <p:spPr bwMode="auto">
          <a:xfrm>
            <a:off x="762000" y="4800600"/>
            <a:ext cx="7696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lang="zh-CN" altLang="en-US" sz="2000">
                <a:solidFill>
                  <a:schemeClr val="tx1"/>
                </a:solidFill>
                <a:latin typeface="楷体_GB2312" panose="02010609030101010101" pitchFamily="49" charset="-122"/>
                <a:ea typeface="楷体_GB2312" panose="02010609030101010101" pitchFamily="49" charset="-122"/>
              </a:rPr>
              <a:t>    当</a:t>
            </a:r>
            <a:r>
              <a:rPr lang="en-US" altLang="zh-CN" sz="2000">
                <a:solidFill>
                  <a:schemeClr val="tx1"/>
                </a:solidFill>
                <a:latin typeface="楷体_GB2312" panose="02010609030101010101" pitchFamily="49" charset="-122"/>
                <a:ea typeface="楷体_GB2312" panose="02010609030101010101" pitchFamily="49" charset="-122"/>
              </a:rPr>
              <a:t>enode.s&lt;n</a:t>
            </a:r>
            <a:r>
              <a:rPr lang="zh-CN" altLang="en-US" sz="2000">
                <a:solidFill>
                  <a:schemeClr val="tx1"/>
                </a:solidFill>
                <a:latin typeface="楷体_GB2312" panose="02010609030101010101" pitchFamily="49" charset="-122"/>
                <a:ea typeface="楷体_GB2312" panose="02010609030101010101" pitchFamily="49" charset="-122"/>
              </a:rPr>
              <a:t>时，算法依次产生当前扩展结点</a:t>
            </a:r>
            <a:r>
              <a:rPr lang="en-US" altLang="zh-CN" sz="2000">
                <a:solidFill>
                  <a:schemeClr val="tx1"/>
                </a:solidFill>
                <a:latin typeface="楷体_GB2312" panose="02010609030101010101" pitchFamily="49" charset="-122"/>
                <a:ea typeface="楷体_GB2312" panose="02010609030101010101" pitchFamily="49" charset="-122"/>
              </a:rPr>
              <a:t>enode</a:t>
            </a:r>
            <a:r>
              <a:rPr lang="zh-CN" altLang="en-US" sz="2000">
                <a:solidFill>
                  <a:schemeClr val="tx1"/>
                </a:solidFill>
                <a:latin typeface="楷体_GB2312" panose="02010609030101010101" pitchFamily="49" charset="-122"/>
                <a:ea typeface="楷体_GB2312" panose="02010609030101010101" pitchFamily="49" charset="-122"/>
              </a:rPr>
              <a:t>的所有儿子结点。对于当前扩展结点的每一个儿子结点</a:t>
            </a:r>
            <a:r>
              <a:rPr lang="en-US" altLang="zh-CN" sz="2000">
                <a:solidFill>
                  <a:schemeClr val="tx1"/>
                </a:solidFill>
                <a:latin typeface="楷体_GB2312" panose="02010609030101010101" pitchFamily="49" charset="-122"/>
                <a:ea typeface="楷体_GB2312" panose="02010609030101010101" pitchFamily="49" charset="-122"/>
              </a:rPr>
              <a:t>node，</a:t>
            </a:r>
            <a:r>
              <a:rPr lang="zh-CN" altLang="en-US" sz="2000">
                <a:solidFill>
                  <a:schemeClr val="tx1"/>
                </a:solidFill>
                <a:latin typeface="楷体_GB2312" panose="02010609030101010101" pitchFamily="49" charset="-122"/>
                <a:ea typeface="楷体_GB2312" panose="02010609030101010101" pitchFamily="49" charset="-122"/>
              </a:rPr>
              <a:t>计算出其相应的完成时间和的下界</a:t>
            </a:r>
            <a:r>
              <a:rPr lang="en-US" altLang="zh-CN" sz="2000">
                <a:solidFill>
                  <a:schemeClr val="tx1"/>
                </a:solidFill>
                <a:latin typeface="楷体_GB2312" panose="02010609030101010101" pitchFamily="49" charset="-122"/>
                <a:ea typeface="楷体_GB2312" panose="02010609030101010101" pitchFamily="49" charset="-122"/>
              </a:rPr>
              <a:t>bb。</a:t>
            </a:r>
            <a:r>
              <a:rPr lang="zh-CN" altLang="en-US" sz="2000">
                <a:solidFill>
                  <a:schemeClr val="tx1"/>
                </a:solidFill>
                <a:latin typeface="楷体_GB2312" panose="02010609030101010101" pitchFamily="49" charset="-122"/>
                <a:ea typeface="楷体_GB2312" panose="02010609030101010101" pitchFamily="49" charset="-122"/>
              </a:rPr>
              <a:t>当</a:t>
            </a:r>
            <a:r>
              <a:rPr lang="en-US" altLang="zh-CN" sz="2000">
                <a:solidFill>
                  <a:schemeClr val="tx1"/>
                </a:solidFill>
                <a:latin typeface="楷体_GB2312" panose="02010609030101010101" pitchFamily="49" charset="-122"/>
                <a:ea typeface="楷体_GB2312" panose="02010609030101010101" pitchFamily="49" charset="-122"/>
              </a:rPr>
              <a:t>bb &lt; bestc</a:t>
            </a:r>
            <a:r>
              <a:rPr lang="zh-CN" altLang="en-US" sz="2000">
                <a:solidFill>
                  <a:schemeClr val="tx1"/>
                </a:solidFill>
                <a:latin typeface="楷体_GB2312" panose="02010609030101010101" pitchFamily="49" charset="-122"/>
                <a:ea typeface="楷体_GB2312" panose="02010609030101010101" pitchFamily="49" charset="-122"/>
              </a:rPr>
              <a:t>时，将该儿子结点插入到活结点优先队列中。而当</a:t>
            </a:r>
            <a:r>
              <a:rPr lang="en-US" altLang="zh-CN" sz="2000">
                <a:solidFill>
                  <a:schemeClr val="tx1"/>
                </a:solidFill>
                <a:latin typeface="楷体_GB2312" panose="02010609030101010101" pitchFamily="49" charset="-122"/>
                <a:ea typeface="楷体_GB2312" panose="02010609030101010101" pitchFamily="49" charset="-122"/>
              </a:rPr>
              <a:t>bb</a:t>
            </a:r>
            <a:r>
              <a:rPr lang="en-US" altLang="zh-CN" sz="20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lang="en-US" altLang="zh-CN" sz="2000">
                <a:solidFill>
                  <a:schemeClr val="tx1"/>
                </a:solidFill>
                <a:latin typeface="楷体_GB2312" panose="02010609030101010101" pitchFamily="49" charset="-122"/>
                <a:ea typeface="楷体_GB2312" panose="02010609030101010101" pitchFamily="49" charset="-122"/>
              </a:rPr>
              <a:t> bestc</a:t>
            </a:r>
            <a:r>
              <a:rPr lang="zh-CN" altLang="en-US" sz="2000">
                <a:solidFill>
                  <a:schemeClr val="tx1"/>
                </a:solidFill>
                <a:latin typeface="楷体_GB2312" panose="02010609030101010101" pitchFamily="49" charset="-122"/>
                <a:ea typeface="楷体_GB2312" panose="02010609030101010101" pitchFamily="49" charset="-122"/>
              </a:rPr>
              <a:t>时，可将结点</a:t>
            </a:r>
            <a:r>
              <a:rPr lang="en-US" altLang="zh-CN" sz="2000">
                <a:solidFill>
                  <a:schemeClr val="tx1"/>
                </a:solidFill>
                <a:latin typeface="楷体_GB2312" panose="02010609030101010101" pitchFamily="49" charset="-122"/>
                <a:ea typeface="楷体_GB2312" panose="02010609030101010101" pitchFamily="49" charset="-122"/>
              </a:rPr>
              <a:t>node</a:t>
            </a:r>
            <a:r>
              <a:rPr lang="zh-CN" altLang="en-US" sz="2000">
                <a:solidFill>
                  <a:schemeClr val="tx1"/>
                </a:solidFill>
                <a:latin typeface="楷体_GB2312" panose="02010609030101010101" pitchFamily="49" charset="-122"/>
                <a:ea typeface="楷体_GB2312" panose="02010609030101010101" pitchFamily="49" charset="-122"/>
              </a:rPr>
              <a:t>舍去。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nodePh="1">
                                  <p:stCondLst>
                                    <p:cond delay="0"/>
                                  </p:stCondLst>
                                  <p:endCondLst>
                                    <p:cond evt="begin" delay="0">
                                      <p:tn val="5"/>
                                    </p:cond>
                                  </p:endCondLst>
                                  <p:childTnLst>
                                    <p:set>
                                      <p:cBhvr>
                                        <p:cTn id="6" dur="1" fill="hold">
                                          <p:stCondLst>
                                            <p:cond delay="0"/>
                                          </p:stCondLst>
                                        </p:cTn>
                                        <p:tgtEl>
                                          <p:spTgt spid="548868"/>
                                        </p:tgtEl>
                                        <p:attrNameLst>
                                          <p:attrName>style.visibility</p:attrName>
                                        </p:attrNameLst>
                                      </p:cBhvr>
                                      <p:to>
                                        <p:strVal val="visible"/>
                                      </p:to>
                                    </p:set>
                                    <p:anim calcmode="lin" valueType="num">
                                      <p:cBhvr additive="base">
                                        <p:cTn id="7" dur="500" fill="hold"/>
                                        <p:tgtEl>
                                          <p:spTgt spid="548868"/>
                                        </p:tgtEl>
                                        <p:attrNameLst>
                                          <p:attrName>ppt_x</p:attrName>
                                        </p:attrNameLst>
                                      </p:cBhvr>
                                      <p:tavLst>
                                        <p:tav tm="0">
                                          <p:val>
                                            <p:strVal val="1+#ppt_w/2"/>
                                          </p:val>
                                        </p:tav>
                                        <p:tav tm="100000">
                                          <p:val>
                                            <p:strVal val="#ppt_x"/>
                                          </p:val>
                                        </p:tav>
                                      </p:tavLst>
                                    </p:anim>
                                    <p:anim calcmode="lin" valueType="num">
                                      <p:cBhvr additive="base">
                                        <p:cTn id="8" dur="500" fill="hold"/>
                                        <p:tgtEl>
                                          <p:spTgt spid="54886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8869"/>
                                        </p:tgtEl>
                                        <p:attrNameLst>
                                          <p:attrName>style.visibility</p:attrName>
                                        </p:attrNameLst>
                                      </p:cBhvr>
                                      <p:to>
                                        <p:strVal val="visible"/>
                                      </p:to>
                                    </p:set>
                                    <p:anim calcmode="lin" valueType="num">
                                      <p:cBhvr additive="base">
                                        <p:cTn id="13" dur="500" fill="hold"/>
                                        <p:tgtEl>
                                          <p:spTgt spid="548869"/>
                                        </p:tgtEl>
                                        <p:attrNameLst>
                                          <p:attrName>ppt_x</p:attrName>
                                        </p:attrNameLst>
                                      </p:cBhvr>
                                      <p:tavLst>
                                        <p:tav tm="0">
                                          <p:val>
                                            <p:strVal val="0-#ppt_w/2"/>
                                          </p:val>
                                        </p:tav>
                                        <p:tav tm="100000">
                                          <p:val>
                                            <p:strVal val="#ppt_x"/>
                                          </p:val>
                                        </p:tav>
                                      </p:tavLst>
                                    </p:anim>
                                    <p:anim calcmode="lin" valueType="num">
                                      <p:cBhvr additive="base">
                                        <p:cTn id="14" dur="500" fill="hold"/>
                                        <p:tgtEl>
                                          <p:spTgt spid="54886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48870"/>
                                        </p:tgtEl>
                                        <p:attrNameLst>
                                          <p:attrName>style.visibility</p:attrName>
                                        </p:attrNameLst>
                                      </p:cBhvr>
                                      <p:to>
                                        <p:strVal val="visible"/>
                                      </p:to>
                                    </p:set>
                                    <p:anim calcmode="lin" valueType="num">
                                      <p:cBhvr additive="base">
                                        <p:cTn id="19" dur="500" fill="hold"/>
                                        <p:tgtEl>
                                          <p:spTgt spid="548870"/>
                                        </p:tgtEl>
                                        <p:attrNameLst>
                                          <p:attrName>ppt_x</p:attrName>
                                        </p:attrNameLst>
                                      </p:cBhvr>
                                      <p:tavLst>
                                        <p:tav tm="0">
                                          <p:val>
                                            <p:strVal val="1+#ppt_w/2"/>
                                          </p:val>
                                        </p:tav>
                                        <p:tav tm="100000">
                                          <p:val>
                                            <p:strVal val="#ppt_x"/>
                                          </p:val>
                                        </p:tav>
                                      </p:tavLst>
                                    </p:anim>
                                    <p:anim calcmode="lin" valueType="num">
                                      <p:cBhvr additive="base">
                                        <p:cTn id="20" dur="500" fill="hold"/>
                                        <p:tgtEl>
                                          <p:spTgt spid="54887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48871"/>
                                        </p:tgtEl>
                                        <p:attrNameLst>
                                          <p:attrName>style.visibility</p:attrName>
                                        </p:attrNameLst>
                                      </p:cBhvr>
                                      <p:to>
                                        <p:strVal val="visible"/>
                                      </p:to>
                                    </p:set>
                                    <p:anim calcmode="lin" valueType="num">
                                      <p:cBhvr additive="base">
                                        <p:cTn id="25" dur="500" fill="hold"/>
                                        <p:tgtEl>
                                          <p:spTgt spid="548871"/>
                                        </p:tgtEl>
                                        <p:attrNameLst>
                                          <p:attrName>ppt_x</p:attrName>
                                        </p:attrNameLst>
                                      </p:cBhvr>
                                      <p:tavLst>
                                        <p:tav tm="0">
                                          <p:val>
                                            <p:strVal val="#ppt_x"/>
                                          </p:val>
                                        </p:tav>
                                        <p:tav tm="100000">
                                          <p:val>
                                            <p:strVal val="#ppt_x"/>
                                          </p:val>
                                        </p:tav>
                                      </p:tavLst>
                                    </p:anim>
                                    <p:anim calcmode="lin" valueType="num">
                                      <p:cBhvr additive="base">
                                        <p:cTn id="26" dur="500" fill="hold"/>
                                        <p:tgtEl>
                                          <p:spTgt spid="5488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8" grpId="0" autoUpdateAnimBg="0"/>
      <p:bldP spid="548869" grpId="0" autoUpdateAnimBg="0"/>
      <p:bldP spid="548870" grpId="0" autoUpdateAnimBg="0"/>
      <p:bldP spid="548871" grpId="0" autoUpdateAnimBg="0"/>
    </p:bld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B7F8FC5D-700D-4958-BCD2-D77AB7C40C7C}"/>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EC424042-6720-401A-97CF-9F0883DBC6DD}" type="slidenum">
              <a:rPr lang="zh-CN" altLang="en-US">
                <a:solidFill>
                  <a:schemeClr val="tx1"/>
                </a:solidFill>
                <a:latin typeface="Times New Roman" panose="02020603050405020304" pitchFamily="18" charset="0"/>
                <a:ea typeface="宋体" panose="02010600030101010101" pitchFamily="2" charset="-122"/>
              </a:rPr>
              <a:pPr eaLnBrk="1" hangingPunct="1"/>
              <a:t>252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95939" name="Rectangle 2">
            <a:extLst>
              <a:ext uri="{FF2B5EF4-FFF2-40B4-BE49-F238E27FC236}">
                <a16:creationId xmlns:a16="http://schemas.microsoft.com/office/drawing/2014/main" id="{FCE7CC5C-8055-4995-AD4C-03D4BB83D420}"/>
              </a:ext>
            </a:extLst>
          </p:cNvPr>
          <p:cNvSpPr>
            <a:spLocks noGrp="1" noChangeArrowheads="1"/>
          </p:cNvSpPr>
          <p:nvPr>
            <p:ph type="ctrTitle"/>
          </p:nvPr>
        </p:nvSpPr>
        <p:spPr>
          <a:xfrm>
            <a:off x="533400" y="685800"/>
            <a:ext cx="7848600" cy="1143000"/>
          </a:xfrm>
        </p:spPr>
        <p:txBody>
          <a:bodyPr/>
          <a:lstStyle/>
          <a:p>
            <a:pPr eaLnBrk="1" hangingPunct="1"/>
            <a:r>
              <a:rPr lang="zh-CN" altLang="en-US" sz="4800"/>
              <a:t>6.9 批处理作业问题</a:t>
            </a:r>
          </a:p>
        </p:txBody>
      </p:sp>
      <p:sp>
        <p:nvSpPr>
          <p:cNvPr id="549891" name="Text Box 3">
            <a:extLst>
              <a:ext uri="{FF2B5EF4-FFF2-40B4-BE49-F238E27FC236}">
                <a16:creationId xmlns:a16="http://schemas.microsoft.com/office/drawing/2014/main" id="{C77A4E65-3520-4D5F-87FA-86EB2016923D}"/>
              </a:ext>
            </a:extLst>
          </p:cNvPr>
          <p:cNvSpPr txBox="1">
            <a:spLocks noChangeArrowheads="1"/>
          </p:cNvSpPr>
          <p:nvPr/>
        </p:nvSpPr>
        <p:spPr bwMode="auto">
          <a:xfrm>
            <a:off x="609600" y="2743200"/>
            <a:ext cx="3810000" cy="366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just" eaLnBrk="1" hangingPunct="1">
              <a:spcBef>
                <a:spcPct val="50000"/>
              </a:spcBef>
            </a:pPr>
            <a:r>
              <a:rPr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      do</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           if (enode.s == n ) {</a:t>
            </a:r>
            <a:r>
              <a:rPr lang="en-US" altLang="zh-CN">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a:solidFill>
                  <a:schemeClr val="tx1"/>
                </a:solidFill>
                <a:latin typeface="宋体" panose="02010600030101010101" pitchFamily="2" charset="-122"/>
                <a:ea typeface="宋体" panose="02010600030101010101" pitchFamily="2" charset="-122"/>
                <a:cs typeface="Times New Roman" panose="02020603050405020304" pitchFamily="18" charset="0"/>
              </a:rPr>
              <a:t>叶结点</a:t>
            </a:r>
            <a:endParaRPr lang="zh-CN" altLang="en-US">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zh-CN" altLang="en-US">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if (enode.sf2 &lt; bestc) {</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                 bestc = enode.sf2;</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                 for (int i = 0; i &lt; n; i++)</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                 bestx[i] = enode.x[i];</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p>
          <a:p>
            <a:pPr algn="just" eaLnBrk="1" hangingPunct="1">
              <a:spcBef>
                <a:spcPct val="50000"/>
              </a:spcBef>
            </a:pPr>
            <a:r>
              <a:rPr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a:p>
        </p:txBody>
      </p:sp>
      <p:sp>
        <p:nvSpPr>
          <p:cNvPr id="549892" name="Text Box 4">
            <a:extLst>
              <a:ext uri="{FF2B5EF4-FFF2-40B4-BE49-F238E27FC236}">
                <a16:creationId xmlns:a16="http://schemas.microsoft.com/office/drawing/2014/main" id="{D0200736-6C6F-4966-95A0-0FCE96F234BF}"/>
              </a:ext>
            </a:extLst>
          </p:cNvPr>
          <p:cNvSpPr txBox="1">
            <a:spLocks noChangeArrowheads="1"/>
          </p:cNvSpPr>
          <p:nvPr/>
        </p:nvSpPr>
        <p:spPr bwMode="auto">
          <a:xfrm>
            <a:off x="304800" y="1828800"/>
            <a:ext cx="5943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zh-CN" altLang="en-US" sz="3200">
                <a:latin typeface="Times New Roman" panose="02020603050405020304" pitchFamily="18" charset="0"/>
                <a:ea typeface="黑体" panose="02010609060101010101" pitchFamily="49" charset="-122"/>
              </a:rPr>
              <a:t>3. 算法描述</a:t>
            </a:r>
            <a:endParaRPr lang="en-US" altLang="zh-CN"/>
          </a:p>
        </p:txBody>
      </p:sp>
      <p:sp>
        <p:nvSpPr>
          <p:cNvPr id="549893" name="AutoShape 5">
            <a:extLst>
              <a:ext uri="{FF2B5EF4-FFF2-40B4-BE49-F238E27FC236}">
                <a16:creationId xmlns:a16="http://schemas.microsoft.com/office/drawing/2014/main" id="{9A4928A2-EAC3-4005-AC94-1605C37DD990}"/>
              </a:ext>
            </a:extLst>
          </p:cNvPr>
          <p:cNvSpPr>
            <a:spLocks noChangeArrowheads="1"/>
          </p:cNvSpPr>
          <p:nvPr/>
        </p:nvSpPr>
        <p:spPr bwMode="auto">
          <a:xfrm>
            <a:off x="5181600" y="2819400"/>
            <a:ext cx="3048000" cy="1066800"/>
          </a:xfrm>
          <a:prstGeom prst="wedgeRoundRectCallout">
            <a:avLst>
              <a:gd name="adj1" fmla="val -80731"/>
              <a:gd name="adj2" fmla="val 121727"/>
              <a:gd name="adj3" fmla="val 16667"/>
            </a:avLst>
          </a:prstGeom>
          <a:solidFill>
            <a:schemeClr val="hlink"/>
          </a:solidFill>
          <a:ln w="6350">
            <a:solidFill>
              <a:schemeClr val="hlink"/>
            </a:solidFill>
            <a:miter lim="800000"/>
            <a:headEnd/>
            <a:tailEnd/>
          </a:ln>
        </p:spPr>
        <p:txBody>
          <a:bodyPr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zh-CN" altLang="en-US" sz="2000" b="1">
                <a:latin typeface="楷体_GB2312" panose="02010609030101010101" pitchFamily="49" charset="-122"/>
                <a:ea typeface="楷体_GB2312" panose="02010609030101010101" pitchFamily="49" charset="-122"/>
              </a:rPr>
              <a:t> 当</a:t>
            </a:r>
            <a:r>
              <a:rPr lang="en-US" altLang="zh-CN" sz="2000" b="1">
                <a:latin typeface="楷体_GB2312" panose="02010609030101010101" pitchFamily="49" charset="-122"/>
                <a:ea typeface="楷体_GB2312" panose="02010609030101010101" pitchFamily="49" charset="-122"/>
              </a:rPr>
              <a:t>enode.sf2&lt;bestc</a:t>
            </a:r>
            <a:r>
              <a:rPr lang="zh-CN" altLang="en-US" sz="2000" b="1">
                <a:latin typeface="楷体_GB2312" panose="02010609030101010101" pitchFamily="49" charset="-122"/>
                <a:ea typeface="楷体_GB2312" panose="02010609030101010101" pitchFamily="49" charset="-122"/>
              </a:rPr>
              <a:t>时，更新当前最优值</a:t>
            </a:r>
            <a:r>
              <a:rPr lang="en-US" altLang="zh-CN" sz="2000" b="1">
                <a:latin typeface="楷体_GB2312" panose="02010609030101010101" pitchFamily="49" charset="-122"/>
                <a:ea typeface="楷体_GB2312" panose="02010609030101010101" pitchFamily="49" charset="-122"/>
              </a:rPr>
              <a:t>beste</a:t>
            </a:r>
            <a:r>
              <a:rPr lang="zh-CN" altLang="en-US" sz="2000" b="1">
                <a:latin typeface="楷体_GB2312" panose="02010609030101010101" pitchFamily="49" charset="-122"/>
                <a:ea typeface="楷体_GB2312" panose="02010609030101010101" pitchFamily="49" charset="-122"/>
              </a:rPr>
              <a:t>和相应的最优解</a:t>
            </a:r>
            <a:r>
              <a:rPr lang="en-US" altLang="zh-CN" sz="2000" b="1">
                <a:latin typeface="楷体_GB2312" panose="02010609030101010101" pitchFamily="49" charset="-122"/>
                <a:ea typeface="楷体_GB2312" panose="02010609030101010101" pitchFamily="49" charset="-122"/>
              </a:rPr>
              <a:t>bestx</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49892"/>
                                        </p:tgtEl>
                                        <p:attrNameLst>
                                          <p:attrName>style.visibility</p:attrName>
                                        </p:attrNameLst>
                                      </p:cBhvr>
                                      <p:to>
                                        <p:strVal val="visible"/>
                                      </p:to>
                                    </p:set>
                                    <p:anim calcmode="lin" valueType="num">
                                      <p:cBhvr additive="base">
                                        <p:cTn id="7" dur="500" fill="hold"/>
                                        <p:tgtEl>
                                          <p:spTgt spid="549892"/>
                                        </p:tgtEl>
                                        <p:attrNameLst>
                                          <p:attrName>ppt_x</p:attrName>
                                        </p:attrNameLst>
                                      </p:cBhvr>
                                      <p:tavLst>
                                        <p:tav tm="0">
                                          <p:val>
                                            <p:strVal val="1+#ppt_w/2"/>
                                          </p:val>
                                        </p:tav>
                                        <p:tav tm="100000">
                                          <p:val>
                                            <p:strVal val="#ppt_x"/>
                                          </p:val>
                                        </p:tav>
                                      </p:tavLst>
                                    </p:anim>
                                    <p:anim calcmode="lin" valueType="num">
                                      <p:cBhvr additive="base">
                                        <p:cTn id="8" dur="500" fill="hold"/>
                                        <p:tgtEl>
                                          <p:spTgt spid="54989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549891"/>
                                        </p:tgtEl>
                                        <p:attrNameLst>
                                          <p:attrName>style.visibility</p:attrName>
                                        </p:attrNameLst>
                                      </p:cBhvr>
                                      <p:to>
                                        <p:strVal val="visible"/>
                                      </p:to>
                                    </p:set>
                                    <p:animEffect transition="in" filter="box(in)">
                                      <p:cBhvr>
                                        <p:cTn id="13" dur="500"/>
                                        <p:tgtEl>
                                          <p:spTgt spid="54989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3" fill="hold" grpId="0" nodeType="clickEffect">
                                  <p:stCondLst>
                                    <p:cond delay="0"/>
                                  </p:stCondLst>
                                  <p:childTnLst>
                                    <p:set>
                                      <p:cBhvr>
                                        <p:cTn id="17" dur="1" fill="hold">
                                          <p:stCondLst>
                                            <p:cond delay="0"/>
                                          </p:stCondLst>
                                        </p:cTn>
                                        <p:tgtEl>
                                          <p:spTgt spid="549893"/>
                                        </p:tgtEl>
                                        <p:attrNameLst>
                                          <p:attrName>style.visibility</p:attrName>
                                        </p:attrNameLst>
                                      </p:cBhvr>
                                      <p:to>
                                        <p:strVal val="visible"/>
                                      </p:to>
                                    </p:set>
                                    <p:anim calcmode="lin" valueType="num">
                                      <p:cBhvr additive="base">
                                        <p:cTn id="18" dur="500" fill="hold"/>
                                        <p:tgtEl>
                                          <p:spTgt spid="549893"/>
                                        </p:tgtEl>
                                        <p:attrNameLst>
                                          <p:attrName>ppt_x</p:attrName>
                                        </p:attrNameLst>
                                      </p:cBhvr>
                                      <p:tavLst>
                                        <p:tav tm="0">
                                          <p:val>
                                            <p:strVal val="1+#ppt_w/2"/>
                                          </p:val>
                                        </p:tav>
                                        <p:tav tm="100000">
                                          <p:val>
                                            <p:strVal val="#ppt_x"/>
                                          </p:val>
                                        </p:tav>
                                      </p:tavLst>
                                    </p:anim>
                                    <p:anim calcmode="lin" valueType="num">
                                      <p:cBhvr additive="base">
                                        <p:cTn id="19" dur="500" fill="hold"/>
                                        <p:tgtEl>
                                          <p:spTgt spid="54989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1" grpId="0" autoUpdateAnimBg="0"/>
      <p:bldP spid="549892" grpId="0" autoUpdateAnimBg="0"/>
      <p:bldP spid="549893" grpId="0" animBg="1" autoUpdateAnimBg="0"/>
    </p:bld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B00CD4A9-352A-4713-AF0F-19A1C59214A6}"/>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EF3B5F4B-CF29-4C86-BE47-0BC507D33D4C}" type="slidenum">
              <a:rPr lang="zh-CN" altLang="en-US">
                <a:solidFill>
                  <a:schemeClr val="tx1"/>
                </a:solidFill>
                <a:latin typeface="Times New Roman" panose="02020603050405020304" pitchFamily="18" charset="0"/>
                <a:ea typeface="宋体" panose="02010600030101010101" pitchFamily="2" charset="-122"/>
              </a:rPr>
              <a:pPr eaLnBrk="1" hangingPunct="1"/>
              <a:t>253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96963" name="Rectangle 2">
            <a:extLst>
              <a:ext uri="{FF2B5EF4-FFF2-40B4-BE49-F238E27FC236}">
                <a16:creationId xmlns:a16="http://schemas.microsoft.com/office/drawing/2014/main" id="{57A5343C-D4AD-4BF3-8683-E3B4452F35D0}"/>
              </a:ext>
            </a:extLst>
          </p:cNvPr>
          <p:cNvSpPr>
            <a:spLocks noGrp="1" noChangeArrowheads="1"/>
          </p:cNvSpPr>
          <p:nvPr>
            <p:ph type="ctrTitle"/>
          </p:nvPr>
        </p:nvSpPr>
        <p:spPr>
          <a:xfrm>
            <a:off x="533400" y="685800"/>
            <a:ext cx="7848600" cy="1143000"/>
          </a:xfrm>
        </p:spPr>
        <p:txBody>
          <a:bodyPr/>
          <a:lstStyle/>
          <a:p>
            <a:pPr eaLnBrk="1" hangingPunct="1"/>
            <a:r>
              <a:rPr lang="zh-CN" altLang="en-US" sz="4800"/>
              <a:t>6.9 批处理作业问题</a:t>
            </a:r>
          </a:p>
        </p:txBody>
      </p:sp>
      <p:sp>
        <p:nvSpPr>
          <p:cNvPr id="550915" name="Text Box 3">
            <a:extLst>
              <a:ext uri="{FF2B5EF4-FFF2-40B4-BE49-F238E27FC236}">
                <a16:creationId xmlns:a16="http://schemas.microsoft.com/office/drawing/2014/main" id="{FD6497C3-9355-4D10-8EBC-D63D53C0074C}"/>
              </a:ext>
            </a:extLst>
          </p:cNvPr>
          <p:cNvSpPr txBox="1">
            <a:spLocks noChangeArrowheads="1"/>
          </p:cNvSpPr>
          <p:nvPr/>
        </p:nvSpPr>
        <p:spPr bwMode="auto">
          <a:xfrm>
            <a:off x="304800" y="1828800"/>
            <a:ext cx="5943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zh-CN" altLang="en-US" sz="3200">
                <a:latin typeface="Times New Roman" panose="02020603050405020304" pitchFamily="18" charset="0"/>
                <a:ea typeface="黑体" panose="02010609060101010101" pitchFamily="49" charset="-122"/>
              </a:rPr>
              <a:t>3. 算法描述</a:t>
            </a:r>
            <a:endParaRPr lang="en-US" altLang="zh-CN"/>
          </a:p>
        </p:txBody>
      </p:sp>
      <p:sp>
        <p:nvSpPr>
          <p:cNvPr id="550916" name="Text Box 4">
            <a:extLst>
              <a:ext uri="{FF2B5EF4-FFF2-40B4-BE49-F238E27FC236}">
                <a16:creationId xmlns:a16="http://schemas.microsoft.com/office/drawing/2014/main" id="{0F95B064-4B4B-4582-B936-0CAED43AFAD8}"/>
              </a:ext>
            </a:extLst>
          </p:cNvPr>
          <p:cNvSpPr txBox="1">
            <a:spLocks noChangeArrowheads="1"/>
          </p:cNvSpPr>
          <p:nvPr/>
        </p:nvSpPr>
        <p:spPr bwMode="auto">
          <a:xfrm>
            <a:off x="762000" y="2438400"/>
            <a:ext cx="6324600" cy="408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just" eaLnBrk="1" hangingPunct="1">
              <a:spcBef>
                <a:spcPct val="50000"/>
              </a:spcBef>
            </a:pPr>
            <a:r>
              <a:rPr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else </a:t>
            </a:r>
            <a:r>
              <a:rPr lang="en-US" altLang="zh-CN">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a:solidFill>
                  <a:schemeClr val="tx1"/>
                </a:solidFill>
                <a:latin typeface="宋体" panose="02010600030101010101" pitchFamily="2" charset="-122"/>
                <a:ea typeface="宋体" panose="02010600030101010101" pitchFamily="2" charset="-122"/>
                <a:cs typeface="Times New Roman" panose="02020603050405020304" pitchFamily="18" charset="0"/>
              </a:rPr>
              <a:t>产生当前扩展结点的儿子结点</a:t>
            </a:r>
            <a:endParaRPr lang="zh-CN" altLang="en-US">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zh-CN" altLang="en-US">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for (int i = enode.s; i &lt; n; i++) {</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                 MyMath.swap(enode.x, enode.s,i);</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                 int [] f= new int [3];</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                 int bb=bound(enode,f);</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                 if (bb &lt; bestc )         {</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                      HeapNode node=new HeapNode(enode,f,bb,n);</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                      heap.put(node);    }</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                 MyMath.swap(enode.x, enode.s,i);</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pPr>
            <a:r>
              <a:rPr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a:solidFill>
                  <a:schemeClr val="tx1"/>
                </a:solidFill>
                <a:latin typeface="宋体" panose="02010600030101010101" pitchFamily="2" charset="-122"/>
                <a:ea typeface="宋体" panose="02010600030101010101" pitchFamily="2" charset="-122"/>
              </a:rPr>
              <a:t>完成结点扩展</a:t>
            </a:r>
            <a:endParaRPr lang="zh-CN" altLang="en-US">
              <a:solidFill>
                <a:schemeClr val="tx1"/>
              </a:solidFill>
            </a:endParaRPr>
          </a:p>
        </p:txBody>
      </p:sp>
      <p:sp>
        <p:nvSpPr>
          <p:cNvPr id="550917" name="AutoShape 5">
            <a:extLst>
              <a:ext uri="{FF2B5EF4-FFF2-40B4-BE49-F238E27FC236}">
                <a16:creationId xmlns:a16="http://schemas.microsoft.com/office/drawing/2014/main" id="{86E0E25C-DE4A-4806-9D25-FAC52B5AF941}"/>
              </a:ext>
            </a:extLst>
          </p:cNvPr>
          <p:cNvSpPr>
            <a:spLocks noChangeArrowheads="1"/>
          </p:cNvSpPr>
          <p:nvPr/>
        </p:nvSpPr>
        <p:spPr bwMode="auto">
          <a:xfrm>
            <a:off x="5638800" y="2819400"/>
            <a:ext cx="2819400" cy="1066800"/>
          </a:xfrm>
          <a:prstGeom prst="wedgeRoundRectCallout">
            <a:avLst>
              <a:gd name="adj1" fmla="val -92060"/>
              <a:gd name="adj2" fmla="val 142708"/>
              <a:gd name="adj3" fmla="val 16667"/>
            </a:avLst>
          </a:prstGeom>
          <a:solidFill>
            <a:schemeClr val="hlink"/>
          </a:solidFill>
          <a:ln w="6350">
            <a:solidFill>
              <a:schemeClr val="hlink"/>
            </a:solidFill>
            <a:miter lim="800000"/>
            <a:headEnd/>
            <a:tailEnd/>
          </a:ln>
        </p:spPr>
        <p:txBody>
          <a:bodyPr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zh-CN" altLang="en-US" sz="2000" b="1">
                <a:latin typeface="楷体_GB2312" panose="02010609030101010101" pitchFamily="49" charset="-122"/>
                <a:ea typeface="楷体_GB2312" panose="02010609030101010101" pitchFamily="49" charset="-122"/>
              </a:rPr>
              <a:t>当</a:t>
            </a:r>
            <a:r>
              <a:rPr lang="en-US" altLang="zh-CN" sz="2000" b="1">
                <a:latin typeface="楷体_GB2312" panose="02010609030101010101" pitchFamily="49" charset="-122"/>
                <a:ea typeface="楷体_GB2312" panose="02010609030101010101" pitchFamily="49" charset="-122"/>
              </a:rPr>
              <a:t>bb&lt;bestc</a:t>
            </a:r>
            <a:r>
              <a:rPr lang="zh-CN" altLang="en-US" sz="2000" b="1">
                <a:latin typeface="楷体_GB2312" panose="02010609030101010101" pitchFamily="49" charset="-122"/>
                <a:ea typeface="楷体_GB2312" panose="02010609030101010101" pitchFamily="49" charset="-122"/>
              </a:rPr>
              <a:t>时，将儿子结点插入到活结点优先队列中</a:t>
            </a:r>
            <a:endParaRPr lang="en-US" altLang="zh-CN" sz="2000" b="1">
              <a:latin typeface="楷体_GB2312" panose="02010609030101010101" pitchFamily="49" charset="-122"/>
              <a:ea typeface="楷体_GB2312" panose="0201060903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50915"/>
                                        </p:tgtEl>
                                        <p:attrNameLst>
                                          <p:attrName>style.visibility</p:attrName>
                                        </p:attrNameLst>
                                      </p:cBhvr>
                                      <p:to>
                                        <p:strVal val="visible"/>
                                      </p:to>
                                    </p:set>
                                    <p:anim calcmode="lin" valueType="num">
                                      <p:cBhvr additive="base">
                                        <p:cTn id="7" dur="500" fill="hold"/>
                                        <p:tgtEl>
                                          <p:spTgt spid="550915"/>
                                        </p:tgtEl>
                                        <p:attrNameLst>
                                          <p:attrName>ppt_x</p:attrName>
                                        </p:attrNameLst>
                                      </p:cBhvr>
                                      <p:tavLst>
                                        <p:tav tm="0">
                                          <p:val>
                                            <p:strVal val="1+#ppt_w/2"/>
                                          </p:val>
                                        </p:tav>
                                        <p:tav tm="100000">
                                          <p:val>
                                            <p:strVal val="#ppt_x"/>
                                          </p:val>
                                        </p:tav>
                                      </p:tavLst>
                                    </p:anim>
                                    <p:anim calcmode="lin" valueType="num">
                                      <p:cBhvr additive="base">
                                        <p:cTn id="8" dur="500" fill="hold"/>
                                        <p:tgtEl>
                                          <p:spTgt spid="5509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50916"/>
                                        </p:tgtEl>
                                        <p:attrNameLst>
                                          <p:attrName>style.visibility</p:attrName>
                                        </p:attrNameLst>
                                      </p:cBhvr>
                                      <p:to>
                                        <p:strVal val="visible"/>
                                      </p:to>
                                    </p:set>
                                    <p:animEffect transition="in" filter="blinds(horizontal)">
                                      <p:cBhvr>
                                        <p:cTn id="13" dur="500"/>
                                        <p:tgtEl>
                                          <p:spTgt spid="55091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550917"/>
                                        </p:tgtEl>
                                        <p:attrNameLst>
                                          <p:attrName>style.visibility</p:attrName>
                                        </p:attrNameLst>
                                      </p:cBhvr>
                                      <p:to>
                                        <p:strVal val="visible"/>
                                      </p:to>
                                    </p:set>
                                    <p:anim calcmode="lin" valueType="num">
                                      <p:cBhvr additive="base">
                                        <p:cTn id="18" dur="500" fill="hold"/>
                                        <p:tgtEl>
                                          <p:spTgt spid="550917"/>
                                        </p:tgtEl>
                                        <p:attrNameLst>
                                          <p:attrName>ppt_x</p:attrName>
                                        </p:attrNameLst>
                                      </p:cBhvr>
                                      <p:tavLst>
                                        <p:tav tm="0">
                                          <p:val>
                                            <p:strVal val="1+#ppt_w/2"/>
                                          </p:val>
                                        </p:tav>
                                        <p:tav tm="100000">
                                          <p:val>
                                            <p:strVal val="#ppt_x"/>
                                          </p:val>
                                        </p:tav>
                                      </p:tavLst>
                                    </p:anim>
                                    <p:anim calcmode="lin" valueType="num">
                                      <p:cBhvr additive="base">
                                        <p:cTn id="19" dur="500" fill="hold"/>
                                        <p:tgtEl>
                                          <p:spTgt spid="5509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5" grpId="0" autoUpdateAnimBg="0"/>
      <p:bldP spid="550916" grpId="0" autoUpdateAnimBg="0"/>
      <p:bldP spid="550917" grpId="0" animBg="1" autoUpdateAnimBg="0"/>
    </p:bld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a:extLst>
              <a:ext uri="{FF2B5EF4-FFF2-40B4-BE49-F238E27FC236}">
                <a16:creationId xmlns:a16="http://schemas.microsoft.com/office/drawing/2014/main" id="{3610FFCA-F735-43FB-BCBD-08466D3B8D85}"/>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9514A83D-7BA4-4431-8163-068BCA7E51F2}" type="slidenum">
              <a:rPr lang="zh-CN" altLang="en-US">
                <a:solidFill>
                  <a:schemeClr val="tx1"/>
                </a:solidFill>
                <a:latin typeface="Times New Roman" panose="02020603050405020304" pitchFamily="18" charset="0"/>
                <a:ea typeface="宋体" panose="02010600030101010101" pitchFamily="2" charset="-122"/>
              </a:rPr>
              <a:pPr eaLnBrk="1" hangingPunct="1"/>
              <a:t>254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51938" name="Rectangle 2">
            <a:extLst>
              <a:ext uri="{FF2B5EF4-FFF2-40B4-BE49-F238E27FC236}">
                <a16:creationId xmlns:a16="http://schemas.microsoft.com/office/drawing/2014/main" id="{5C0C61AF-3C53-4895-9109-3DF892C93C5C}"/>
              </a:ext>
            </a:extLst>
          </p:cNvPr>
          <p:cNvSpPr>
            <a:spLocks noGrp="1" noChangeArrowheads="1"/>
          </p:cNvSpPr>
          <p:nvPr>
            <p:ph type="ctrTitle"/>
          </p:nvPr>
        </p:nvSpPr>
        <p:spPr>
          <a:xfrm>
            <a:off x="457200" y="2362200"/>
            <a:ext cx="8064500" cy="1081088"/>
          </a:xfrm>
        </p:spPr>
        <p:txBody>
          <a:bodyPr/>
          <a:lstStyle/>
          <a:p>
            <a:pPr eaLnBrk="1" hangingPunct="1">
              <a:defRPr/>
            </a:pPr>
            <a:r>
              <a:rPr lang="zh-CN" altLang="en-US" sz="5400">
                <a:solidFill>
                  <a:srgbClr val="800000"/>
                </a:solidFill>
                <a:effectLst>
                  <a:outerShdw blurRad="38100" dist="38100" dir="2700000" algn="tl">
                    <a:srgbClr val="C0C0C0"/>
                  </a:outerShdw>
                </a:effectLst>
                <a:latin typeface="黑体" pitchFamily="2" charset="-122"/>
                <a:ea typeface="黑体" pitchFamily="2" charset="-122"/>
              </a:rPr>
              <a:t>第</a:t>
            </a:r>
            <a:r>
              <a:rPr lang="en-US" altLang="zh-CN" sz="5400">
                <a:solidFill>
                  <a:srgbClr val="800000"/>
                </a:solidFill>
                <a:effectLst>
                  <a:outerShdw blurRad="38100" dist="38100" dir="2700000" algn="tl">
                    <a:srgbClr val="C0C0C0"/>
                  </a:outerShdw>
                </a:effectLst>
                <a:latin typeface="黑体" pitchFamily="2" charset="-122"/>
                <a:ea typeface="黑体" pitchFamily="2" charset="-122"/>
              </a:rPr>
              <a:t>7</a:t>
            </a:r>
            <a:r>
              <a:rPr lang="zh-CN" altLang="en-US" sz="5400">
                <a:solidFill>
                  <a:srgbClr val="800000"/>
                </a:solidFill>
                <a:effectLst>
                  <a:outerShdw blurRad="38100" dist="38100" dir="2700000" algn="tl">
                    <a:srgbClr val="C0C0C0"/>
                  </a:outerShdw>
                </a:effectLst>
                <a:latin typeface="黑体" pitchFamily="2" charset="-122"/>
                <a:ea typeface="黑体" pitchFamily="2" charset="-122"/>
              </a:rPr>
              <a:t>章  概率算法</a:t>
            </a:r>
          </a:p>
        </p:txBody>
      </p:sp>
    </p:spTree>
  </p:cSld>
  <p:clrMapOvr>
    <a:masterClrMapping/>
  </p:clrMapOvr>
  <p:transition>
    <p:random/>
  </p:transition>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a:extLst>
              <a:ext uri="{FF2B5EF4-FFF2-40B4-BE49-F238E27FC236}">
                <a16:creationId xmlns:a16="http://schemas.microsoft.com/office/drawing/2014/main" id="{6D2E15BE-B3F4-4FD2-8811-C5D58B286426}"/>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463D943F-8A0A-4207-B729-46569201A675}" type="slidenum">
              <a:rPr lang="zh-CN" altLang="en-US">
                <a:solidFill>
                  <a:schemeClr val="tx1"/>
                </a:solidFill>
                <a:latin typeface="Times New Roman" panose="02020603050405020304" pitchFamily="18" charset="0"/>
                <a:ea typeface="宋体" panose="02010600030101010101" pitchFamily="2" charset="-122"/>
              </a:rPr>
              <a:pPr eaLnBrk="1" hangingPunct="1"/>
              <a:t>255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53986" name="Rectangle 2">
            <a:extLst>
              <a:ext uri="{FF2B5EF4-FFF2-40B4-BE49-F238E27FC236}">
                <a16:creationId xmlns:a16="http://schemas.microsoft.com/office/drawing/2014/main" id="{551CE28E-7329-4AC1-820F-1F641BA1C464}"/>
              </a:ext>
            </a:extLst>
          </p:cNvPr>
          <p:cNvSpPr>
            <a:spLocks noGrp="1" noChangeArrowheads="1"/>
          </p:cNvSpPr>
          <p:nvPr>
            <p:ph type="title"/>
          </p:nvPr>
        </p:nvSpPr>
        <p:spPr>
          <a:xfrm>
            <a:off x="684213" y="0"/>
            <a:ext cx="7772400" cy="803275"/>
          </a:xfrm>
        </p:spPr>
        <p:txBody>
          <a:bodyPr/>
          <a:lstStyle/>
          <a:p>
            <a:pPr eaLnBrk="1" hangingPunct="1">
              <a:defRPr/>
            </a:pPr>
            <a:r>
              <a:rPr lang="zh-CN" altLang="en-US">
                <a:effectLst>
                  <a:outerShdw blurRad="38100" dist="38100" dir="2700000" algn="tl">
                    <a:srgbClr val="C0C0C0"/>
                  </a:outerShdw>
                </a:effectLst>
                <a:ea typeface="黑体" pitchFamily="2" charset="-122"/>
              </a:rPr>
              <a:t>随机数</a:t>
            </a:r>
          </a:p>
        </p:txBody>
      </p:sp>
      <p:sp>
        <p:nvSpPr>
          <p:cNvPr id="73733" name="Rectangle 3">
            <a:extLst>
              <a:ext uri="{FF2B5EF4-FFF2-40B4-BE49-F238E27FC236}">
                <a16:creationId xmlns:a16="http://schemas.microsoft.com/office/drawing/2014/main" id="{2969454B-85C3-40E0-8CA4-E790B639C7B7}"/>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73734" name="Rectangle 4">
            <a:extLst>
              <a:ext uri="{FF2B5EF4-FFF2-40B4-BE49-F238E27FC236}">
                <a16:creationId xmlns:a16="http://schemas.microsoft.com/office/drawing/2014/main" id="{6C38978A-FBC5-495D-BF0C-7338E1583BBB}"/>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73735" name="Rectangle 5">
            <a:extLst>
              <a:ext uri="{FF2B5EF4-FFF2-40B4-BE49-F238E27FC236}">
                <a16:creationId xmlns:a16="http://schemas.microsoft.com/office/drawing/2014/main" id="{619B21F0-4E89-45FB-9731-42D2FE7AE792}"/>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73736" name="Text Box 6">
            <a:extLst>
              <a:ext uri="{FF2B5EF4-FFF2-40B4-BE49-F238E27FC236}">
                <a16:creationId xmlns:a16="http://schemas.microsoft.com/office/drawing/2014/main" id="{B91AE5CE-FECB-4509-A7FD-101AEDAF5CAC}"/>
              </a:ext>
            </a:extLst>
          </p:cNvPr>
          <p:cNvSpPr txBox="1">
            <a:spLocks noChangeArrowheads="1"/>
          </p:cNvSpPr>
          <p:nvPr/>
        </p:nvSpPr>
        <p:spPr bwMode="auto">
          <a:xfrm>
            <a:off x="179388" y="836613"/>
            <a:ext cx="873442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随机数在概率算法设计中扮演着十分重要的角色。在现实计算机上无法产生真正的随机数，因此在概率算法中使用的随机数都是一定程度上随机的，即伪随机数。</a:t>
            </a:r>
          </a:p>
          <a:p>
            <a:pPr algn="l" eaLnBrk="1" hangingPunct="1"/>
            <a:r>
              <a:rPr lang="zh-CN" altLang="en-US" sz="2400">
                <a:solidFill>
                  <a:schemeClr val="tx1"/>
                </a:solidFill>
                <a:ea typeface="黑体" panose="02010609060101010101" pitchFamily="49" charset="-122"/>
              </a:rPr>
              <a:t>线性同余法</a:t>
            </a:r>
            <a:r>
              <a:rPr lang="zh-CN" altLang="en-US" sz="2400">
                <a:solidFill>
                  <a:schemeClr val="tx1"/>
                </a:solidFill>
                <a:ea typeface="楷体_GB2312" panose="02010609030101010101" pitchFamily="49" charset="-122"/>
              </a:rPr>
              <a:t>是产生伪随机数的最常用的方法。由线性同余法产生的随机序列</a:t>
            </a:r>
            <a:r>
              <a:rPr lang="en-US" altLang="zh-CN" sz="2400">
                <a:solidFill>
                  <a:schemeClr val="tx1"/>
                </a:solidFill>
                <a:ea typeface="楷体_GB2312" panose="02010609030101010101" pitchFamily="49" charset="-122"/>
              </a:rPr>
              <a:t>a</a:t>
            </a:r>
            <a:r>
              <a:rPr lang="en-US" altLang="zh-CN" sz="2400" baseline="-25000">
                <a:solidFill>
                  <a:schemeClr val="tx1"/>
                </a:solidFill>
                <a:ea typeface="楷体_GB2312" panose="02010609030101010101" pitchFamily="49" charset="-122"/>
              </a:rPr>
              <a:t>0</a:t>
            </a:r>
            <a:r>
              <a:rPr lang="en-US" altLang="zh-CN" sz="2400">
                <a:solidFill>
                  <a:schemeClr val="tx1"/>
                </a:solidFill>
                <a:ea typeface="楷体_GB2312" panose="02010609030101010101" pitchFamily="49" charset="-122"/>
              </a:rPr>
              <a:t>,a</a:t>
            </a:r>
            <a:r>
              <a:rPr lang="en-US" altLang="zh-CN" sz="2400" baseline="-25000">
                <a:solidFill>
                  <a:schemeClr val="tx1"/>
                </a:solidFill>
                <a:ea typeface="楷体_GB2312" panose="02010609030101010101" pitchFamily="49" charset="-122"/>
              </a:rPr>
              <a:t>1</a:t>
            </a:r>
            <a:r>
              <a:rPr lang="en-US" altLang="zh-CN" sz="2400">
                <a:solidFill>
                  <a:schemeClr val="tx1"/>
                </a:solidFill>
                <a:ea typeface="楷体_GB2312" panose="02010609030101010101" pitchFamily="49" charset="-122"/>
              </a:rPr>
              <a:t>,…,a</a:t>
            </a:r>
            <a:r>
              <a:rPr lang="en-US" altLang="zh-CN" sz="2400" baseline="-250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满足</a:t>
            </a:r>
          </a:p>
        </p:txBody>
      </p:sp>
      <p:sp>
        <p:nvSpPr>
          <p:cNvPr id="73737" name="Rectangle 7">
            <a:extLst>
              <a:ext uri="{FF2B5EF4-FFF2-40B4-BE49-F238E27FC236}">
                <a16:creationId xmlns:a16="http://schemas.microsoft.com/office/drawing/2014/main" id="{B9802AD2-52EF-4CF0-8468-13A500558679}"/>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73730" name="Object 8">
            <a:extLst>
              <a:ext uri="{FF2B5EF4-FFF2-40B4-BE49-F238E27FC236}">
                <a16:creationId xmlns:a16="http://schemas.microsoft.com/office/drawing/2014/main" id="{5610592C-B7AB-4A85-A8AE-254755356851}"/>
              </a:ext>
            </a:extLst>
          </p:cNvPr>
          <p:cNvGraphicFramePr>
            <a:graphicFrameLocks noChangeAspect="1"/>
          </p:cNvGraphicFramePr>
          <p:nvPr/>
        </p:nvGraphicFramePr>
        <p:xfrm>
          <a:off x="2411413" y="2781300"/>
          <a:ext cx="3600450" cy="731838"/>
        </p:xfrm>
        <a:graphic>
          <a:graphicData uri="http://schemas.openxmlformats.org/presentationml/2006/ole">
            <mc:AlternateContent xmlns:mc="http://schemas.openxmlformats.org/markup-compatibility/2006">
              <mc:Choice xmlns:v="urn:schemas-microsoft-com:vml" Requires="v">
                <p:oleObj spid="_x0000_s73740" name="公式" r:id="rId3" imgW="2387600" imgH="482600" progId="Equation.3">
                  <p:embed/>
                </p:oleObj>
              </mc:Choice>
              <mc:Fallback>
                <p:oleObj name="公式" r:id="rId3" imgW="2387600" imgH="482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2781300"/>
                        <a:ext cx="3600450"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38" name="Text Box 9">
            <a:extLst>
              <a:ext uri="{FF2B5EF4-FFF2-40B4-BE49-F238E27FC236}">
                <a16:creationId xmlns:a16="http://schemas.microsoft.com/office/drawing/2014/main" id="{C5158A54-63A3-462D-85C5-F8CEA7D76585}"/>
              </a:ext>
            </a:extLst>
          </p:cNvPr>
          <p:cNvSpPr txBox="1">
            <a:spLocks noChangeArrowheads="1"/>
          </p:cNvSpPr>
          <p:nvPr/>
        </p:nvSpPr>
        <p:spPr bwMode="auto">
          <a:xfrm>
            <a:off x="250825" y="3644900"/>
            <a:ext cx="8443913"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其中</a:t>
            </a:r>
            <a:r>
              <a:rPr lang="en-US" altLang="zh-CN" sz="2400">
                <a:solidFill>
                  <a:schemeClr val="tx1"/>
                </a:solidFill>
                <a:ea typeface="楷体_GB2312" panose="02010609030101010101" pitchFamily="49" charset="-122"/>
              </a:rPr>
              <a:t>b</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0</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c</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0</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d</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m</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d</a:t>
            </a:r>
            <a:r>
              <a:rPr lang="zh-CN" altLang="en-US" sz="2400">
                <a:solidFill>
                  <a:schemeClr val="tx1"/>
                </a:solidFill>
                <a:ea typeface="楷体_GB2312" panose="02010609030101010101" pitchFamily="49" charset="-122"/>
              </a:rPr>
              <a:t>称为该随机序列的种子。如何选取该方法中的常数</a:t>
            </a:r>
            <a:r>
              <a:rPr lang="en-US" altLang="zh-CN" sz="2400">
                <a:solidFill>
                  <a:schemeClr val="tx1"/>
                </a:solidFill>
                <a:ea typeface="楷体_GB2312" panose="02010609030101010101" pitchFamily="49" charset="-122"/>
              </a:rPr>
              <a:t>b</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c</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m</a:t>
            </a:r>
            <a:r>
              <a:rPr lang="zh-CN" altLang="en-US" sz="2400">
                <a:solidFill>
                  <a:schemeClr val="tx1"/>
                </a:solidFill>
                <a:ea typeface="楷体_GB2312" panose="02010609030101010101" pitchFamily="49" charset="-122"/>
              </a:rPr>
              <a:t>直接关系到所产生的随机序列的随机性能。这是随机性理论研究的内容，已超出本书讨论的范围。从直观上看，</a:t>
            </a:r>
            <a:r>
              <a:rPr lang="en-US" altLang="zh-CN" sz="2400">
                <a:solidFill>
                  <a:schemeClr val="tx1"/>
                </a:solidFill>
                <a:ea typeface="楷体_GB2312" panose="02010609030101010101" pitchFamily="49" charset="-122"/>
              </a:rPr>
              <a:t>m</a:t>
            </a:r>
            <a:r>
              <a:rPr lang="zh-CN" altLang="en-US" sz="2400">
                <a:solidFill>
                  <a:schemeClr val="tx1"/>
                </a:solidFill>
                <a:ea typeface="楷体_GB2312" panose="02010609030101010101" pitchFamily="49" charset="-122"/>
              </a:rPr>
              <a:t>应取得充分大，因此可取</a:t>
            </a:r>
            <a:r>
              <a:rPr lang="en-US" altLang="zh-CN" sz="2400">
                <a:solidFill>
                  <a:schemeClr val="tx1"/>
                </a:solidFill>
                <a:ea typeface="楷体_GB2312" panose="02010609030101010101" pitchFamily="49" charset="-122"/>
              </a:rPr>
              <a:t>m</a:t>
            </a:r>
            <a:r>
              <a:rPr lang="zh-CN" altLang="en-US" sz="2400">
                <a:solidFill>
                  <a:schemeClr val="tx1"/>
                </a:solidFill>
                <a:ea typeface="楷体_GB2312" panose="02010609030101010101" pitchFamily="49" charset="-122"/>
              </a:rPr>
              <a:t>为机器大数，另外应取</a:t>
            </a:r>
            <a:r>
              <a:rPr lang="en-US" altLang="zh-CN" sz="2400">
                <a:solidFill>
                  <a:schemeClr val="tx1"/>
                </a:solidFill>
                <a:ea typeface="楷体_GB2312" panose="02010609030101010101" pitchFamily="49" charset="-122"/>
              </a:rPr>
              <a:t>gcd(m,b)=1</a:t>
            </a:r>
            <a:r>
              <a:rPr lang="zh-CN" altLang="en-US" sz="2400">
                <a:solidFill>
                  <a:schemeClr val="tx1"/>
                </a:solidFill>
                <a:ea typeface="楷体_GB2312" panose="02010609030101010101" pitchFamily="49" charset="-122"/>
              </a:rPr>
              <a:t>，因此可取</a:t>
            </a:r>
            <a:r>
              <a:rPr lang="en-US" altLang="zh-CN" sz="2400">
                <a:solidFill>
                  <a:schemeClr val="tx1"/>
                </a:solidFill>
                <a:ea typeface="楷体_GB2312" panose="02010609030101010101" pitchFamily="49" charset="-122"/>
              </a:rPr>
              <a:t>b</a:t>
            </a:r>
            <a:r>
              <a:rPr lang="zh-CN" altLang="en-US" sz="2400">
                <a:solidFill>
                  <a:schemeClr val="tx1"/>
                </a:solidFill>
                <a:ea typeface="楷体_GB2312" panose="02010609030101010101" pitchFamily="49" charset="-122"/>
              </a:rPr>
              <a:t>为一素数。</a:t>
            </a:r>
          </a:p>
        </p:txBody>
      </p:sp>
    </p:spTree>
  </p:cSld>
  <p:clrMapOvr>
    <a:masterClrMapping/>
  </p:clrMapOvr>
  <p:transition>
    <p:random/>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a:extLst>
              <a:ext uri="{FF2B5EF4-FFF2-40B4-BE49-F238E27FC236}">
                <a16:creationId xmlns:a16="http://schemas.microsoft.com/office/drawing/2014/main" id="{6E2E1288-3843-4846-A5C8-3C279AFF123F}"/>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4A2E98DA-155C-4EB4-A3FB-A66A16A529A6}" type="slidenum">
              <a:rPr lang="zh-CN" altLang="en-US">
                <a:solidFill>
                  <a:schemeClr val="tx1"/>
                </a:solidFill>
                <a:latin typeface="Times New Roman" panose="02020603050405020304" pitchFamily="18" charset="0"/>
                <a:ea typeface="宋体" panose="02010600030101010101" pitchFamily="2" charset="-122"/>
              </a:rPr>
              <a:pPr eaLnBrk="1" hangingPunct="1"/>
              <a:t>256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55010" name="Rectangle 2">
            <a:extLst>
              <a:ext uri="{FF2B5EF4-FFF2-40B4-BE49-F238E27FC236}">
                <a16:creationId xmlns:a16="http://schemas.microsoft.com/office/drawing/2014/main" id="{252A499A-81BA-4066-AB31-9D9B6FE0CCB7}"/>
              </a:ext>
            </a:extLst>
          </p:cNvPr>
          <p:cNvSpPr>
            <a:spLocks noGrp="1" noChangeArrowheads="1"/>
          </p:cNvSpPr>
          <p:nvPr>
            <p:ph type="ctrTitle"/>
          </p:nvPr>
        </p:nvSpPr>
        <p:spPr/>
        <p:txBody>
          <a:bodyPr/>
          <a:lstStyle/>
          <a:p>
            <a:pPr eaLnBrk="1" hangingPunct="1">
              <a:defRPr/>
            </a:pPr>
            <a:r>
              <a:rPr lang="zh-CN" altLang="en-US">
                <a:effectLst>
                  <a:outerShdw blurRad="38100" dist="38100" dir="2700000" algn="tl">
                    <a:srgbClr val="C0C0C0"/>
                  </a:outerShdw>
                </a:effectLst>
                <a:latin typeface="黑体" pitchFamily="2" charset="-122"/>
                <a:ea typeface="黑体" pitchFamily="2" charset="-122"/>
              </a:rPr>
              <a:t>数值概率算法 </a:t>
            </a:r>
          </a:p>
        </p:txBody>
      </p:sp>
    </p:spTree>
  </p:cSld>
  <p:clrMapOvr>
    <a:masterClrMapping/>
  </p:clrMapOvr>
  <p:transition>
    <p:random/>
  </p:transition>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0C15D82A-ED39-45D6-9C7D-7D40201ECA20}"/>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D782E77B-9688-4607-BE10-2AF997A4260C}" type="slidenum">
              <a:rPr lang="zh-CN" altLang="en-US">
                <a:solidFill>
                  <a:schemeClr val="tx1"/>
                </a:solidFill>
                <a:latin typeface="Times New Roman" panose="02020603050405020304" pitchFamily="18" charset="0"/>
                <a:ea typeface="宋体" panose="02010600030101010101" pitchFamily="2" charset="-122"/>
              </a:rPr>
              <a:pPr eaLnBrk="1" hangingPunct="1"/>
              <a:t>257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56034" name="Rectangle 2">
            <a:extLst>
              <a:ext uri="{FF2B5EF4-FFF2-40B4-BE49-F238E27FC236}">
                <a16:creationId xmlns:a16="http://schemas.microsoft.com/office/drawing/2014/main" id="{CFBA9099-E52C-4A3E-8D8E-E900624FB39E}"/>
              </a:ext>
            </a:extLst>
          </p:cNvPr>
          <p:cNvSpPr>
            <a:spLocks noGrp="1" noChangeArrowheads="1"/>
          </p:cNvSpPr>
          <p:nvPr>
            <p:ph type="title"/>
          </p:nvPr>
        </p:nvSpPr>
        <p:spPr>
          <a:xfrm>
            <a:off x="685800" y="0"/>
            <a:ext cx="7772400" cy="1143000"/>
          </a:xfrm>
        </p:spPr>
        <p:txBody>
          <a:bodyPr/>
          <a:lstStyle/>
          <a:p>
            <a:pPr eaLnBrk="1" hangingPunct="1">
              <a:defRPr/>
            </a:pPr>
            <a:r>
              <a:rPr lang="zh-CN" altLang="en-US">
                <a:effectLst>
                  <a:outerShdw blurRad="38100" dist="38100" dir="2700000" algn="tl">
                    <a:srgbClr val="C0C0C0"/>
                  </a:outerShdw>
                </a:effectLst>
                <a:ea typeface="黑体" pitchFamily="2" charset="-122"/>
              </a:rPr>
              <a:t>用随机投点法计算</a:t>
            </a:r>
            <a:r>
              <a:rPr lang="zh-CN" altLang="en-US">
                <a:effectLst>
                  <a:outerShdw blurRad="38100" dist="38100" dir="2700000" algn="tl">
                    <a:srgbClr val="C0C0C0"/>
                  </a:outerShdw>
                </a:effectLst>
                <a:sym typeface="Symbol" pitchFamily="18" charset="2"/>
              </a:rPr>
              <a:t></a:t>
            </a:r>
            <a:r>
              <a:rPr lang="zh-CN" altLang="en-US">
                <a:effectLst>
                  <a:outerShdw blurRad="38100" dist="38100" dir="2700000" algn="tl">
                    <a:srgbClr val="C0C0C0"/>
                  </a:outerShdw>
                </a:effectLst>
                <a:ea typeface="黑体" pitchFamily="2" charset="-122"/>
              </a:rPr>
              <a:t>值</a:t>
            </a:r>
          </a:p>
        </p:txBody>
      </p:sp>
      <p:sp>
        <p:nvSpPr>
          <p:cNvPr id="74758" name="Text Box 3">
            <a:extLst>
              <a:ext uri="{FF2B5EF4-FFF2-40B4-BE49-F238E27FC236}">
                <a16:creationId xmlns:a16="http://schemas.microsoft.com/office/drawing/2014/main" id="{0FC352A6-E3A2-4250-8128-4F247479553E}"/>
              </a:ext>
            </a:extLst>
          </p:cNvPr>
          <p:cNvSpPr txBox="1">
            <a:spLocks noChangeArrowheads="1"/>
          </p:cNvSpPr>
          <p:nvPr/>
        </p:nvSpPr>
        <p:spPr bwMode="auto">
          <a:xfrm>
            <a:off x="152400" y="838200"/>
            <a:ext cx="8732838"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设有一半径为</a:t>
            </a:r>
            <a:r>
              <a:rPr lang="en-US" altLang="zh-CN" sz="2400">
                <a:solidFill>
                  <a:schemeClr val="tx1"/>
                </a:solidFill>
                <a:ea typeface="楷体_GB2312" panose="02010609030101010101" pitchFamily="49" charset="-122"/>
              </a:rPr>
              <a:t>r</a:t>
            </a:r>
            <a:r>
              <a:rPr lang="zh-CN" altLang="en-US" sz="2400">
                <a:solidFill>
                  <a:schemeClr val="tx1"/>
                </a:solidFill>
                <a:ea typeface="楷体_GB2312" panose="02010609030101010101" pitchFamily="49" charset="-122"/>
              </a:rPr>
              <a:t>的圆及其外切四边形。向该正方形随机地投掷</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个点。设落入圆内的点数为</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。由于所投入的点在正方形上均匀分布，因而所投入的点落入圆内的概率为           。所以当</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足够大</a:t>
            </a:r>
          </a:p>
          <a:p>
            <a:pPr algn="l" eaLnBrk="1" hangingPunct="1"/>
            <a:endParaRPr lang="zh-CN" altLang="en-US" sz="2400">
              <a:solidFill>
                <a:schemeClr val="tx1"/>
              </a:solidFill>
              <a:ea typeface="楷体_GB2312" panose="02010609030101010101" pitchFamily="49" charset="-122"/>
            </a:endParaRPr>
          </a:p>
          <a:p>
            <a:pPr algn="l" eaLnBrk="1" hangingPunct="1"/>
            <a:r>
              <a:rPr lang="zh-CN" altLang="en-US" sz="2400">
                <a:solidFill>
                  <a:schemeClr val="tx1"/>
                </a:solidFill>
                <a:ea typeface="楷体_GB2312" panose="02010609030101010101" pitchFamily="49" charset="-122"/>
              </a:rPr>
              <a:t>时，</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与</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之比就逼近这一概率。从而             。</a:t>
            </a:r>
          </a:p>
        </p:txBody>
      </p:sp>
      <p:pic>
        <p:nvPicPr>
          <p:cNvPr id="74759" name="Picture 4" descr="t71">
            <a:extLst>
              <a:ext uri="{FF2B5EF4-FFF2-40B4-BE49-F238E27FC236}">
                <a16:creationId xmlns:a16="http://schemas.microsoft.com/office/drawing/2014/main" id="{2CA7DB54-2769-4497-86B7-9D128D5799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3500438"/>
            <a:ext cx="3311525"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4754" name="Object 5">
            <a:extLst>
              <a:ext uri="{FF2B5EF4-FFF2-40B4-BE49-F238E27FC236}">
                <a16:creationId xmlns:a16="http://schemas.microsoft.com/office/drawing/2014/main" id="{0BC45EA9-2E4C-4ADD-BDE8-F47F9A9F3486}"/>
              </a:ext>
            </a:extLst>
          </p:cNvPr>
          <p:cNvGraphicFramePr>
            <a:graphicFrameLocks noChangeAspect="1"/>
          </p:cNvGraphicFramePr>
          <p:nvPr/>
        </p:nvGraphicFramePr>
        <p:xfrm>
          <a:off x="5364163" y="1484313"/>
          <a:ext cx="936625" cy="676275"/>
        </p:xfrm>
        <a:graphic>
          <a:graphicData uri="http://schemas.openxmlformats.org/presentationml/2006/ole">
            <mc:AlternateContent xmlns:mc="http://schemas.openxmlformats.org/markup-compatibility/2006">
              <mc:Choice xmlns:v="urn:schemas-microsoft-com:vml" Requires="v">
                <p:oleObj spid="_x0000_s74763" name="公式" r:id="rId4" imgW="583947" imgH="418918" progId="Equation.3">
                  <p:embed/>
                </p:oleObj>
              </mc:Choice>
              <mc:Fallback>
                <p:oleObj name="公式" r:id="rId4" imgW="583947" imgH="418918"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163" y="1484313"/>
                        <a:ext cx="936625"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55" name="Object 6">
            <a:extLst>
              <a:ext uri="{FF2B5EF4-FFF2-40B4-BE49-F238E27FC236}">
                <a16:creationId xmlns:a16="http://schemas.microsoft.com/office/drawing/2014/main" id="{291201B5-382E-4159-8A40-3AD1FE3310CC}"/>
              </a:ext>
            </a:extLst>
          </p:cNvPr>
          <p:cNvGraphicFramePr>
            <a:graphicFrameLocks noChangeAspect="1"/>
          </p:cNvGraphicFramePr>
          <p:nvPr/>
        </p:nvGraphicFramePr>
        <p:xfrm>
          <a:off x="5219700" y="2133600"/>
          <a:ext cx="936625" cy="752475"/>
        </p:xfrm>
        <a:graphic>
          <a:graphicData uri="http://schemas.openxmlformats.org/presentationml/2006/ole">
            <mc:AlternateContent xmlns:mc="http://schemas.openxmlformats.org/markup-compatibility/2006">
              <mc:Choice xmlns:v="urn:schemas-microsoft-com:vml" Requires="v">
                <p:oleObj spid="_x0000_s74764" name="公式" r:id="rId6" imgW="482391" imgH="393529" progId="Equation.3">
                  <p:embed/>
                </p:oleObj>
              </mc:Choice>
              <mc:Fallback>
                <p:oleObj name="公式" r:id="rId6" imgW="482391" imgH="393529"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9700" y="2133600"/>
                        <a:ext cx="936625"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60" name="Text Box 7">
            <a:extLst>
              <a:ext uri="{FF2B5EF4-FFF2-40B4-BE49-F238E27FC236}">
                <a16:creationId xmlns:a16="http://schemas.microsoft.com/office/drawing/2014/main" id="{898DF26F-30BF-4BF4-BA2E-797ED3E7DB2D}"/>
              </a:ext>
            </a:extLst>
          </p:cNvPr>
          <p:cNvSpPr txBox="1">
            <a:spLocks noChangeArrowheads="1"/>
          </p:cNvSpPr>
          <p:nvPr/>
        </p:nvSpPr>
        <p:spPr bwMode="auto">
          <a:xfrm>
            <a:off x="323850" y="2971800"/>
            <a:ext cx="36830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000">
                <a:solidFill>
                  <a:schemeClr val="tx1"/>
                </a:solidFill>
                <a:ea typeface="楷体_GB2312" panose="02010609030101010101" pitchFamily="49" charset="-122"/>
              </a:rPr>
              <a:t>public static double </a:t>
            </a:r>
            <a:r>
              <a:rPr lang="en-US" altLang="zh-CN" sz="2000" b="1">
                <a:solidFill>
                  <a:schemeClr val="tx1"/>
                </a:solidFill>
                <a:ea typeface="楷体_GB2312" panose="02010609030101010101" pitchFamily="49" charset="-122"/>
              </a:rPr>
              <a:t>darts</a:t>
            </a:r>
            <a:r>
              <a:rPr lang="en-US" altLang="zh-CN" sz="2000">
                <a:solidFill>
                  <a:schemeClr val="tx1"/>
                </a:solidFill>
                <a:ea typeface="楷体_GB2312" panose="02010609030101010101" pitchFamily="49" charset="-122"/>
              </a:rPr>
              <a:t>(int n)</a:t>
            </a:r>
          </a:p>
          <a:p>
            <a:pPr algn="l" eaLnBrk="1" hangingPunct="1"/>
            <a:r>
              <a:rPr lang="en-US" altLang="zh-CN" sz="2000">
                <a:solidFill>
                  <a:schemeClr val="tx1"/>
                </a:solidFill>
                <a:ea typeface="楷体_GB2312" panose="02010609030101010101" pitchFamily="49" charset="-122"/>
              </a:rPr>
              <a:t>    { // </a:t>
            </a:r>
            <a:r>
              <a:rPr lang="zh-CN" altLang="en-US" sz="2000">
                <a:solidFill>
                  <a:schemeClr val="tx1"/>
                </a:solidFill>
                <a:ea typeface="楷体_GB2312" panose="02010609030101010101" pitchFamily="49" charset="-122"/>
              </a:rPr>
              <a:t>用随机投点法计算</a:t>
            </a:r>
            <a:r>
              <a:rPr lang="zh-CN" altLang="en-US" sz="2000">
                <a:solidFill>
                  <a:schemeClr val="tx1"/>
                </a:solidFill>
                <a:ea typeface="楷体_GB2312" panose="02010609030101010101" pitchFamily="49" charset="-122"/>
                <a:sym typeface="Symbol" panose="05050102010706020507" pitchFamily="18" charset="2"/>
              </a:rPr>
              <a:t></a:t>
            </a:r>
            <a:r>
              <a:rPr lang="zh-CN" altLang="en-US" sz="2000">
                <a:solidFill>
                  <a:schemeClr val="tx1"/>
                </a:solidFill>
                <a:ea typeface="楷体_GB2312" panose="02010609030101010101" pitchFamily="49" charset="-122"/>
              </a:rPr>
              <a:t>值</a:t>
            </a:r>
          </a:p>
          <a:p>
            <a:pPr algn="l" eaLnBrk="1" hangingPunct="1"/>
            <a:r>
              <a:rPr lang="zh-CN" altLang="en-US" sz="2000">
                <a:solidFill>
                  <a:schemeClr val="tx1"/>
                </a:solidFill>
                <a:ea typeface="楷体_GB2312" panose="02010609030101010101" pitchFamily="49" charset="-122"/>
              </a:rPr>
              <a:t>      </a:t>
            </a:r>
            <a:r>
              <a:rPr lang="en-US" altLang="zh-CN" sz="2000">
                <a:solidFill>
                  <a:schemeClr val="tx1"/>
                </a:solidFill>
                <a:ea typeface="楷体_GB2312" panose="02010609030101010101" pitchFamily="49" charset="-122"/>
              </a:rPr>
              <a:t>int k=0;</a:t>
            </a:r>
          </a:p>
          <a:p>
            <a:pPr algn="l" eaLnBrk="1" hangingPunct="1"/>
            <a:r>
              <a:rPr lang="en-US" altLang="zh-CN" sz="2000">
                <a:solidFill>
                  <a:schemeClr val="tx1"/>
                </a:solidFill>
                <a:ea typeface="楷体_GB2312" panose="02010609030101010101" pitchFamily="49" charset="-122"/>
              </a:rPr>
              <a:t>      for (int i=1;i &lt;=n;i++) {</a:t>
            </a:r>
          </a:p>
          <a:p>
            <a:pPr algn="l" eaLnBrk="1" hangingPunct="1"/>
            <a:r>
              <a:rPr lang="en-US" altLang="zh-CN" sz="2000">
                <a:solidFill>
                  <a:schemeClr val="tx1"/>
                </a:solidFill>
                <a:ea typeface="楷体_GB2312" panose="02010609030101010101" pitchFamily="49" charset="-122"/>
              </a:rPr>
              <a:t>        double x=dart.fRandom();</a:t>
            </a:r>
          </a:p>
          <a:p>
            <a:pPr algn="l" eaLnBrk="1" hangingPunct="1"/>
            <a:r>
              <a:rPr lang="en-US" altLang="zh-CN" sz="2000">
                <a:solidFill>
                  <a:schemeClr val="tx1"/>
                </a:solidFill>
                <a:ea typeface="楷体_GB2312" panose="02010609030101010101" pitchFamily="49" charset="-122"/>
              </a:rPr>
              <a:t>        double y=dart.fRandom();</a:t>
            </a:r>
          </a:p>
          <a:p>
            <a:pPr algn="l" eaLnBrk="1" hangingPunct="1"/>
            <a:r>
              <a:rPr lang="en-US" altLang="zh-CN" sz="2000">
                <a:solidFill>
                  <a:schemeClr val="tx1"/>
                </a:solidFill>
                <a:ea typeface="楷体_GB2312" panose="02010609030101010101" pitchFamily="49" charset="-122"/>
              </a:rPr>
              <a:t>        if ((x*x+y*y)&lt;=1) k++;</a:t>
            </a:r>
          </a:p>
          <a:p>
            <a:pPr algn="l" eaLnBrk="1" hangingPunct="1"/>
            <a:r>
              <a:rPr lang="en-US" altLang="zh-CN" sz="2000">
                <a:solidFill>
                  <a:schemeClr val="tx1"/>
                </a:solidFill>
                <a:ea typeface="楷体_GB2312" panose="02010609030101010101" pitchFamily="49" charset="-122"/>
              </a:rPr>
              <a:t>        }</a:t>
            </a:r>
          </a:p>
          <a:p>
            <a:pPr algn="l" eaLnBrk="1" hangingPunct="1"/>
            <a:r>
              <a:rPr lang="en-US" altLang="zh-CN" sz="2000">
                <a:solidFill>
                  <a:schemeClr val="tx1"/>
                </a:solidFill>
                <a:ea typeface="楷体_GB2312" panose="02010609030101010101" pitchFamily="49" charset="-122"/>
              </a:rPr>
              <a:t>      return 4*k/(double)n;</a:t>
            </a:r>
          </a:p>
          <a:p>
            <a:pPr algn="l" eaLnBrk="1" hangingPunct="1"/>
            <a:r>
              <a:rPr lang="en-US" altLang="zh-CN" sz="2000">
                <a:solidFill>
                  <a:schemeClr val="tx1"/>
                </a:solidFill>
                <a:ea typeface="楷体_GB2312" panose="02010609030101010101" pitchFamily="49" charset="-122"/>
              </a:rPr>
              <a:t>    }</a:t>
            </a:r>
            <a:endParaRPr lang="zh-CN" altLang="en-US" sz="2000">
              <a:solidFill>
                <a:schemeClr val="tx1"/>
              </a:solidFill>
              <a:ea typeface="楷体_GB2312" panose="02010609030101010101" pitchFamily="49" charset="-122"/>
            </a:endParaRPr>
          </a:p>
        </p:txBody>
      </p:sp>
    </p:spTree>
  </p:cSld>
  <p:clrMapOvr>
    <a:masterClrMapping/>
  </p:clrMapOvr>
  <p:transition>
    <p:random/>
  </p:transition>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C7A4071A-0BBD-4AF0-A813-36D3F9EF5655}"/>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9A0909E2-38C3-4E13-B4A0-FFA54B0FCAD7}" type="slidenum">
              <a:rPr lang="zh-CN" altLang="en-US">
                <a:solidFill>
                  <a:schemeClr val="tx1"/>
                </a:solidFill>
                <a:latin typeface="Times New Roman" panose="02020603050405020304" pitchFamily="18" charset="0"/>
                <a:ea typeface="宋体" panose="02010600030101010101" pitchFamily="2" charset="-122"/>
              </a:rPr>
              <a:pPr eaLnBrk="1" hangingPunct="1"/>
              <a:t>258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57058" name="Rectangle 2">
            <a:extLst>
              <a:ext uri="{FF2B5EF4-FFF2-40B4-BE49-F238E27FC236}">
                <a16:creationId xmlns:a16="http://schemas.microsoft.com/office/drawing/2014/main" id="{041DFF94-10E3-4D84-9438-F1E490450691}"/>
              </a:ext>
            </a:extLst>
          </p:cNvPr>
          <p:cNvSpPr>
            <a:spLocks noGrp="1" noChangeArrowheads="1"/>
          </p:cNvSpPr>
          <p:nvPr>
            <p:ph type="title"/>
          </p:nvPr>
        </p:nvSpPr>
        <p:spPr>
          <a:xfrm>
            <a:off x="685800" y="0"/>
            <a:ext cx="7772400" cy="1143000"/>
          </a:xfrm>
        </p:spPr>
        <p:txBody>
          <a:bodyPr/>
          <a:lstStyle/>
          <a:p>
            <a:pPr eaLnBrk="1" hangingPunct="1">
              <a:defRPr/>
            </a:pPr>
            <a:r>
              <a:rPr lang="zh-CN" altLang="en-US">
                <a:effectLst>
                  <a:outerShdw blurRad="38100" dist="38100" dir="2700000" algn="tl">
                    <a:srgbClr val="C0C0C0"/>
                  </a:outerShdw>
                </a:effectLst>
                <a:ea typeface="黑体" pitchFamily="2" charset="-122"/>
              </a:rPr>
              <a:t>计算定积分</a:t>
            </a:r>
          </a:p>
        </p:txBody>
      </p:sp>
      <p:sp>
        <p:nvSpPr>
          <p:cNvPr id="75783" name="Text Box 3">
            <a:extLst>
              <a:ext uri="{FF2B5EF4-FFF2-40B4-BE49-F238E27FC236}">
                <a16:creationId xmlns:a16="http://schemas.microsoft.com/office/drawing/2014/main" id="{B6B7E752-BEB0-4C9F-8C57-B28C39F74E68}"/>
              </a:ext>
            </a:extLst>
          </p:cNvPr>
          <p:cNvSpPr txBox="1">
            <a:spLocks noChangeArrowheads="1"/>
          </p:cNvSpPr>
          <p:nvPr/>
        </p:nvSpPr>
        <p:spPr bwMode="auto">
          <a:xfrm>
            <a:off x="158750" y="850900"/>
            <a:ext cx="75057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设</a:t>
            </a:r>
            <a:r>
              <a:rPr lang="en-US" altLang="zh-CN" sz="2400">
                <a:solidFill>
                  <a:schemeClr val="tx1"/>
                </a:solidFill>
                <a:ea typeface="楷体_GB2312" panose="02010609030101010101" pitchFamily="49" charset="-122"/>
              </a:rPr>
              <a:t>f(x)</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[0</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上的连续函数，且</a:t>
            </a:r>
            <a:r>
              <a:rPr lang="en-US" altLang="zh-CN" sz="2400">
                <a:solidFill>
                  <a:schemeClr val="tx1"/>
                </a:solidFill>
                <a:ea typeface="楷体_GB2312" panose="02010609030101010101" pitchFamily="49" charset="-122"/>
              </a:rPr>
              <a:t>0</a:t>
            </a:r>
            <a:r>
              <a:rPr lang="en-US" altLang="zh-CN" sz="2400">
                <a:solidFill>
                  <a:schemeClr val="tx1"/>
                </a:solidFill>
                <a:ea typeface="楷体_GB2312" panose="02010609030101010101" pitchFamily="49" charset="-122"/>
                <a:sym typeface="Symbol" panose="05050102010706020507" pitchFamily="18" charset="2"/>
              </a:rPr>
              <a:t>f(x)</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a:t>
            </a:r>
          </a:p>
          <a:p>
            <a:pPr algn="l" eaLnBrk="1" hangingPunct="1"/>
            <a:endParaRPr lang="zh-CN" altLang="en-US" sz="2400">
              <a:solidFill>
                <a:schemeClr val="tx1"/>
              </a:solidFill>
              <a:ea typeface="楷体_GB2312" panose="02010609030101010101" pitchFamily="49" charset="-122"/>
            </a:endParaRPr>
          </a:p>
          <a:p>
            <a:pPr algn="l" eaLnBrk="1" hangingPunct="1"/>
            <a:r>
              <a:rPr lang="zh-CN" altLang="en-US" sz="2400">
                <a:solidFill>
                  <a:schemeClr val="tx1"/>
                </a:solidFill>
                <a:ea typeface="楷体_GB2312" panose="02010609030101010101" pitchFamily="49" charset="-122"/>
              </a:rPr>
              <a:t>需要计算的积分为                 </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积分</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等于图中的面积</a:t>
            </a:r>
            <a:r>
              <a:rPr lang="en-US" altLang="zh-CN" sz="2400">
                <a:solidFill>
                  <a:schemeClr val="tx1"/>
                </a:solidFill>
                <a:ea typeface="楷体_GB2312" panose="02010609030101010101" pitchFamily="49" charset="-122"/>
              </a:rPr>
              <a:t>G</a:t>
            </a:r>
            <a:r>
              <a:rPr lang="zh-CN" altLang="en-US" sz="2400">
                <a:solidFill>
                  <a:schemeClr val="tx1"/>
                </a:solidFill>
                <a:ea typeface="楷体_GB2312" panose="02010609030101010101" pitchFamily="49" charset="-122"/>
              </a:rPr>
              <a:t>。</a:t>
            </a:r>
          </a:p>
        </p:txBody>
      </p:sp>
      <p:graphicFrame>
        <p:nvGraphicFramePr>
          <p:cNvPr id="75778" name="Object 4">
            <a:extLst>
              <a:ext uri="{FF2B5EF4-FFF2-40B4-BE49-F238E27FC236}">
                <a16:creationId xmlns:a16="http://schemas.microsoft.com/office/drawing/2014/main" id="{BA371E6D-4B0A-40ED-B583-22BA0595EE22}"/>
              </a:ext>
            </a:extLst>
          </p:cNvPr>
          <p:cNvGraphicFramePr>
            <a:graphicFrameLocks noChangeAspect="1"/>
          </p:cNvGraphicFramePr>
          <p:nvPr/>
        </p:nvGraphicFramePr>
        <p:xfrm>
          <a:off x="2627313" y="1412875"/>
          <a:ext cx="1439862" cy="879475"/>
        </p:xfrm>
        <a:graphic>
          <a:graphicData uri="http://schemas.openxmlformats.org/presentationml/2006/ole">
            <mc:AlternateContent xmlns:mc="http://schemas.openxmlformats.org/markup-compatibility/2006">
              <mc:Choice xmlns:v="urn:schemas-microsoft-com:vml" Requires="v">
                <p:oleObj spid="_x0000_s75789" name="公式" r:id="rId3" imgW="799920" imgH="482400" progId="Equation.3">
                  <p:embed/>
                </p:oleObj>
              </mc:Choice>
              <mc:Fallback>
                <p:oleObj name="公式" r:id="rId3" imgW="799920" imgH="482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1412875"/>
                        <a:ext cx="1439862"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5784" name="Picture 5" descr="t72">
            <a:extLst>
              <a:ext uri="{FF2B5EF4-FFF2-40B4-BE49-F238E27FC236}">
                <a16:creationId xmlns:a16="http://schemas.microsoft.com/office/drawing/2014/main" id="{3122D851-571E-4CC0-839A-0DEF3D2787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1989138"/>
            <a:ext cx="175101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5" name="Text Box 6">
            <a:extLst>
              <a:ext uri="{FF2B5EF4-FFF2-40B4-BE49-F238E27FC236}">
                <a16:creationId xmlns:a16="http://schemas.microsoft.com/office/drawing/2014/main" id="{4C34EE6C-1B00-4AF9-ACA3-5260893F27FE}"/>
              </a:ext>
            </a:extLst>
          </p:cNvPr>
          <p:cNvSpPr txBox="1">
            <a:spLocks noChangeArrowheads="1"/>
          </p:cNvSpPr>
          <p:nvPr/>
        </p:nvSpPr>
        <p:spPr bwMode="auto">
          <a:xfrm>
            <a:off x="231775" y="3663950"/>
            <a:ext cx="8732838"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在图所示单位正方形内均匀地作投点试验，则随机点落在曲线下面的概率为</a:t>
            </a:r>
          </a:p>
          <a:p>
            <a:pPr algn="l" eaLnBrk="1" hangingPunct="1"/>
            <a:endParaRPr lang="zh-CN" altLang="en-US" sz="2400">
              <a:solidFill>
                <a:schemeClr val="tx1"/>
              </a:solidFill>
              <a:ea typeface="楷体_GB2312" panose="02010609030101010101" pitchFamily="49" charset="-122"/>
            </a:endParaRPr>
          </a:p>
          <a:p>
            <a:pPr algn="l" eaLnBrk="1" hangingPunct="1"/>
            <a:endParaRPr lang="zh-CN" altLang="en-US" sz="2400">
              <a:solidFill>
                <a:schemeClr val="tx1"/>
              </a:solidFill>
              <a:ea typeface="楷体_GB2312" panose="02010609030101010101" pitchFamily="49" charset="-122"/>
            </a:endParaRPr>
          </a:p>
          <a:p>
            <a:pPr algn="l" eaLnBrk="1" hangingPunct="1"/>
            <a:r>
              <a:rPr lang="zh-CN" altLang="en-US" sz="2400">
                <a:solidFill>
                  <a:schemeClr val="tx1"/>
                </a:solidFill>
                <a:ea typeface="楷体_GB2312" panose="02010609030101010101" pitchFamily="49" charset="-122"/>
              </a:rPr>
              <a:t>假设向单位正方形内随机地投入</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个点</a:t>
            </a:r>
            <a:r>
              <a:rPr lang="en-US" altLang="zh-CN" sz="2400">
                <a:solidFill>
                  <a:schemeClr val="tx1"/>
                </a:solidFill>
                <a:ea typeface="楷体_GB2312" panose="02010609030101010101" pitchFamily="49" charset="-122"/>
              </a:rPr>
              <a:t>(xi,yi)</a:t>
            </a:r>
            <a:r>
              <a:rPr lang="zh-CN" altLang="en-US" sz="2400">
                <a:solidFill>
                  <a:schemeClr val="tx1"/>
                </a:solidFill>
                <a:ea typeface="楷体_GB2312" panose="02010609030101010101" pitchFamily="49" charset="-122"/>
              </a:rPr>
              <a:t>。如果有</a:t>
            </a:r>
            <a:r>
              <a:rPr lang="en-US" altLang="zh-CN" sz="2400">
                <a:solidFill>
                  <a:schemeClr val="tx1"/>
                </a:solidFill>
                <a:ea typeface="楷体_GB2312" panose="02010609030101010101" pitchFamily="49" charset="-122"/>
              </a:rPr>
              <a:t>m</a:t>
            </a:r>
            <a:r>
              <a:rPr lang="zh-CN" altLang="en-US" sz="2400">
                <a:solidFill>
                  <a:schemeClr val="tx1"/>
                </a:solidFill>
                <a:ea typeface="楷体_GB2312" panose="02010609030101010101" pitchFamily="49" charset="-122"/>
              </a:rPr>
              <a:t>个点落入</a:t>
            </a:r>
          </a:p>
          <a:p>
            <a:pPr algn="l" eaLnBrk="1" hangingPunct="1"/>
            <a:endParaRPr lang="en-US" altLang="zh-CN" sz="2400">
              <a:solidFill>
                <a:schemeClr val="tx1"/>
              </a:solidFill>
              <a:ea typeface="楷体_GB2312" panose="02010609030101010101" pitchFamily="49" charset="-122"/>
            </a:endParaRPr>
          </a:p>
          <a:p>
            <a:pPr algn="l" eaLnBrk="1" hangingPunct="1"/>
            <a:r>
              <a:rPr lang="en-US" altLang="zh-CN" sz="2400">
                <a:solidFill>
                  <a:schemeClr val="tx1"/>
                </a:solidFill>
                <a:ea typeface="楷体_GB2312" panose="02010609030101010101" pitchFamily="49" charset="-122"/>
              </a:rPr>
              <a:t>G</a:t>
            </a:r>
            <a:r>
              <a:rPr lang="zh-CN" altLang="en-US" sz="2400">
                <a:solidFill>
                  <a:schemeClr val="tx1"/>
                </a:solidFill>
                <a:ea typeface="楷体_GB2312" panose="02010609030101010101" pitchFamily="49" charset="-122"/>
              </a:rPr>
              <a:t>内，则随机点落入</a:t>
            </a:r>
            <a:r>
              <a:rPr lang="en-US" altLang="zh-CN" sz="2400">
                <a:solidFill>
                  <a:schemeClr val="tx1"/>
                </a:solidFill>
                <a:ea typeface="楷体_GB2312" panose="02010609030101010101" pitchFamily="49" charset="-122"/>
              </a:rPr>
              <a:t>G</a:t>
            </a:r>
            <a:r>
              <a:rPr lang="zh-CN" altLang="en-US" sz="2400">
                <a:solidFill>
                  <a:schemeClr val="tx1"/>
                </a:solidFill>
                <a:ea typeface="楷体_GB2312" panose="02010609030101010101" pitchFamily="49" charset="-122"/>
              </a:rPr>
              <a:t>内的概率</a:t>
            </a:r>
          </a:p>
        </p:txBody>
      </p:sp>
      <p:graphicFrame>
        <p:nvGraphicFramePr>
          <p:cNvPr id="75779" name="Object 7">
            <a:extLst>
              <a:ext uri="{FF2B5EF4-FFF2-40B4-BE49-F238E27FC236}">
                <a16:creationId xmlns:a16="http://schemas.microsoft.com/office/drawing/2014/main" id="{97266F2A-5ED7-4E76-8C4F-E226FA2F4003}"/>
              </a:ext>
            </a:extLst>
          </p:cNvPr>
          <p:cNvGraphicFramePr>
            <a:graphicFrameLocks noChangeAspect="1"/>
          </p:cNvGraphicFramePr>
          <p:nvPr/>
        </p:nvGraphicFramePr>
        <p:xfrm>
          <a:off x="2124075" y="4292600"/>
          <a:ext cx="3527425" cy="739775"/>
        </p:xfrm>
        <a:graphic>
          <a:graphicData uri="http://schemas.openxmlformats.org/presentationml/2006/ole">
            <mc:AlternateContent xmlns:mc="http://schemas.openxmlformats.org/markup-compatibility/2006">
              <mc:Choice xmlns:v="urn:schemas-microsoft-com:vml" Requires="v">
                <p:oleObj spid="_x0000_s75790" name="公式" r:id="rId6" imgW="2311400" imgH="482600" progId="Equation.3">
                  <p:embed/>
                </p:oleObj>
              </mc:Choice>
              <mc:Fallback>
                <p:oleObj name="公式" r:id="rId6" imgW="2311400" imgH="4826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075" y="4292600"/>
                        <a:ext cx="3527425" cy="73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80" name="Object 8">
            <a:extLst>
              <a:ext uri="{FF2B5EF4-FFF2-40B4-BE49-F238E27FC236}">
                <a16:creationId xmlns:a16="http://schemas.microsoft.com/office/drawing/2014/main" id="{DF33332F-B31A-4421-911D-DFAA65FC8107}"/>
              </a:ext>
            </a:extLst>
          </p:cNvPr>
          <p:cNvGraphicFramePr>
            <a:graphicFrameLocks noChangeAspect="1"/>
          </p:cNvGraphicFramePr>
          <p:nvPr/>
        </p:nvGraphicFramePr>
        <p:xfrm>
          <a:off x="4427538" y="5589588"/>
          <a:ext cx="1008062" cy="1008062"/>
        </p:xfrm>
        <a:graphic>
          <a:graphicData uri="http://schemas.openxmlformats.org/presentationml/2006/ole">
            <mc:AlternateContent xmlns:mc="http://schemas.openxmlformats.org/markup-compatibility/2006">
              <mc:Choice xmlns:v="urn:schemas-microsoft-com:vml" Requires="v">
                <p:oleObj spid="_x0000_s75791" name="公式" r:id="rId8" imgW="393529" imgH="393529" progId="Equation.3">
                  <p:embed/>
                </p:oleObj>
              </mc:Choice>
              <mc:Fallback>
                <p:oleObj name="公式" r:id="rId8" imgW="393529" imgH="393529"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7538" y="5589588"/>
                        <a:ext cx="1008062"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C0E23257-A1D3-4202-B845-247E1B51493E}"/>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0D435FF2-5147-42D1-A98A-A583961BD9F7}" type="slidenum">
              <a:rPr lang="zh-CN" altLang="en-US">
                <a:solidFill>
                  <a:schemeClr val="tx1"/>
                </a:solidFill>
                <a:latin typeface="Times New Roman" panose="02020603050405020304" pitchFamily="18" charset="0"/>
                <a:ea typeface="宋体" panose="02010600030101010101" pitchFamily="2" charset="-122"/>
              </a:rPr>
              <a:pPr eaLnBrk="1" hangingPunct="1"/>
              <a:t>259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58082" name="Rectangle 2">
            <a:extLst>
              <a:ext uri="{FF2B5EF4-FFF2-40B4-BE49-F238E27FC236}">
                <a16:creationId xmlns:a16="http://schemas.microsoft.com/office/drawing/2014/main" id="{89127115-B8BE-48A6-987D-EA5B78E056D3}"/>
              </a:ext>
            </a:extLst>
          </p:cNvPr>
          <p:cNvSpPr>
            <a:spLocks noGrp="1" noChangeArrowheads="1"/>
          </p:cNvSpPr>
          <p:nvPr>
            <p:ph type="title"/>
          </p:nvPr>
        </p:nvSpPr>
        <p:spPr>
          <a:xfrm>
            <a:off x="762000" y="0"/>
            <a:ext cx="7772400" cy="1143000"/>
          </a:xfrm>
        </p:spPr>
        <p:txBody>
          <a:bodyPr/>
          <a:lstStyle/>
          <a:p>
            <a:pPr eaLnBrk="1" hangingPunct="1">
              <a:defRPr/>
            </a:pPr>
            <a:r>
              <a:rPr lang="zh-CN" altLang="en-US">
                <a:effectLst>
                  <a:outerShdw blurRad="38100" dist="38100" dir="2700000" algn="tl">
                    <a:srgbClr val="C0C0C0"/>
                  </a:outerShdw>
                </a:effectLst>
                <a:ea typeface="黑体" pitchFamily="2" charset="-122"/>
              </a:rPr>
              <a:t>解非线性方程组</a:t>
            </a:r>
          </a:p>
        </p:txBody>
      </p:sp>
      <p:sp>
        <p:nvSpPr>
          <p:cNvPr id="76806" name="Text Box 3">
            <a:extLst>
              <a:ext uri="{FF2B5EF4-FFF2-40B4-BE49-F238E27FC236}">
                <a16:creationId xmlns:a16="http://schemas.microsoft.com/office/drawing/2014/main" id="{B5E68D8C-9F13-4DF5-BBE5-91D17F756ED2}"/>
              </a:ext>
            </a:extLst>
          </p:cNvPr>
          <p:cNvSpPr txBox="1">
            <a:spLocks noChangeArrowheads="1"/>
          </p:cNvSpPr>
          <p:nvPr/>
        </p:nvSpPr>
        <p:spPr bwMode="auto">
          <a:xfrm>
            <a:off x="303213" y="836613"/>
            <a:ext cx="353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求解下面的非线性方程组</a:t>
            </a:r>
          </a:p>
        </p:txBody>
      </p:sp>
      <p:graphicFrame>
        <p:nvGraphicFramePr>
          <p:cNvPr id="76802" name="Object 4">
            <a:extLst>
              <a:ext uri="{FF2B5EF4-FFF2-40B4-BE49-F238E27FC236}">
                <a16:creationId xmlns:a16="http://schemas.microsoft.com/office/drawing/2014/main" id="{AC6D3567-154C-4D9D-BB22-751C3659B78B}"/>
              </a:ext>
            </a:extLst>
          </p:cNvPr>
          <p:cNvGraphicFramePr>
            <a:graphicFrameLocks noChangeAspect="1"/>
          </p:cNvGraphicFramePr>
          <p:nvPr/>
        </p:nvGraphicFramePr>
        <p:xfrm>
          <a:off x="2987675" y="1341438"/>
          <a:ext cx="2376488" cy="1646237"/>
        </p:xfrm>
        <a:graphic>
          <a:graphicData uri="http://schemas.openxmlformats.org/presentationml/2006/ole">
            <mc:AlternateContent xmlns:mc="http://schemas.openxmlformats.org/markup-compatibility/2006">
              <mc:Choice xmlns:v="urn:schemas-microsoft-com:vml" Requires="v">
                <p:oleObj spid="_x0000_s76812" name="公式" r:id="rId3" imgW="1358900" imgH="939800" progId="Equation.3">
                  <p:embed/>
                </p:oleObj>
              </mc:Choice>
              <mc:Fallback>
                <p:oleObj name="公式" r:id="rId3" imgW="1358900" imgH="939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1341438"/>
                        <a:ext cx="2376488" cy="1646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7" name="Text Box 5">
            <a:extLst>
              <a:ext uri="{FF2B5EF4-FFF2-40B4-BE49-F238E27FC236}">
                <a16:creationId xmlns:a16="http://schemas.microsoft.com/office/drawing/2014/main" id="{9AAAD97D-4725-48D1-9E62-462E8123C75A}"/>
              </a:ext>
            </a:extLst>
          </p:cNvPr>
          <p:cNvSpPr txBox="1">
            <a:spLocks noChangeArrowheads="1"/>
          </p:cNvSpPr>
          <p:nvPr/>
        </p:nvSpPr>
        <p:spPr bwMode="auto">
          <a:xfrm>
            <a:off x="250825" y="2997200"/>
            <a:ext cx="87328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其中，</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1</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2</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是实变量，</a:t>
            </a:r>
            <a:r>
              <a:rPr lang="en-US" altLang="zh-CN" sz="2400">
                <a:solidFill>
                  <a:schemeClr val="tx1"/>
                </a:solidFill>
                <a:ea typeface="楷体_GB2312" panose="02010609030101010101" pitchFamily="49" charset="-122"/>
              </a:rPr>
              <a:t>f</a:t>
            </a:r>
            <a:r>
              <a:rPr lang="en-US" altLang="zh-CN" sz="2400" baseline="-250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是未知量</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1</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2</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的非线性实函数。要求确定上述方程组在指定求根范围内的一组解</a:t>
            </a:r>
          </a:p>
        </p:txBody>
      </p:sp>
      <p:graphicFrame>
        <p:nvGraphicFramePr>
          <p:cNvPr id="76803" name="Object 6">
            <a:extLst>
              <a:ext uri="{FF2B5EF4-FFF2-40B4-BE49-F238E27FC236}">
                <a16:creationId xmlns:a16="http://schemas.microsoft.com/office/drawing/2014/main" id="{CA5FF70E-AE51-4047-A112-34C6ABC8023D}"/>
              </a:ext>
            </a:extLst>
          </p:cNvPr>
          <p:cNvGraphicFramePr>
            <a:graphicFrameLocks noChangeAspect="1"/>
          </p:cNvGraphicFramePr>
          <p:nvPr/>
        </p:nvGraphicFramePr>
        <p:xfrm>
          <a:off x="7308850" y="3357563"/>
          <a:ext cx="1439863" cy="444500"/>
        </p:xfrm>
        <a:graphic>
          <a:graphicData uri="http://schemas.openxmlformats.org/presentationml/2006/ole">
            <mc:AlternateContent xmlns:mc="http://schemas.openxmlformats.org/markup-compatibility/2006">
              <mc:Choice xmlns:v="urn:schemas-microsoft-com:vml" Requires="v">
                <p:oleObj spid="_x0000_s76813" name="公式" r:id="rId5" imgW="774364" imgH="241195" progId="Equation.3">
                  <p:embed/>
                </p:oleObj>
              </mc:Choice>
              <mc:Fallback>
                <p:oleObj name="公式" r:id="rId5" imgW="774364" imgH="24119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8850" y="3357563"/>
                        <a:ext cx="1439863"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8" name="Rectangle 7">
            <a:extLst>
              <a:ext uri="{FF2B5EF4-FFF2-40B4-BE49-F238E27FC236}">
                <a16:creationId xmlns:a16="http://schemas.microsoft.com/office/drawing/2014/main" id="{25009085-FC3A-4DF5-A2D0-913818256F3F}"/>
              </a:ext>
            </a:extLst>
          </p:cNvPr>
          <p:cNvSpPr>
            <a:spLocks noChangeArrowheads="1"/>
          </p:cNvSpPr>
          <p:nvPr/>
        </p:nvSpPr>
        <p:spPr bwMode="auto">
          <a:xfrm>
            <a:off x="2638425" y="4249738"/>
            <a:ext cx="2222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zh-CN" altLang="en-US" sz="1100">
                <a:solidFill>
                  <a:schemeClr val="tx1"/>
                </a:solidFill>
                <a:ea typeface="楷体_GB2312" panose="02010609030101010101" pitchFamily="49" charset="-122"/>
              </a:rPr>
              <a:t> </a:t>
            </a:r>
            <a:endParaRPr kumimoji="1" lang="zh-CN" altLang="en-US" sz="2400">
              <a:solidFill>
                <a:schemeClr val="tx1"/>
              </a:solidFill>
              <a:latin typeface="Times New Roman" panose="02020603050405020304" pitchFamily="18" charset="0"/>
              <a:ea typeface="宋体" panose="02010600030101010101" pitchFamily="2" charset="-122"/>
            </a:endParaRPr>
          </a:p>
        </p:txBody>
      </p:sp>
      <p:sp>
        <p:nvSpPr>
          <p:cNvPr id="76809" name="Text Box 8">
            <a:extLst>
              <a:ext uri="{FF2B5EF4-FFF2-40B4-BE49-F238E27FC236}">
                <a16:creationId xmlns:a16="http://schemas.microsoft.com/office/drawing/2014/main" id="{D751B027-AF3D-46FA-B9CC-9E76161E6A9E}"/>
              </a:ext>
            </a:extLst>
          </p:cNvPr>
          <p:cNvSpPr txBox="1">
            <a:spLocks noChangeArrowheads="1"/>
          </p:cNvSpPr>
          <p:nvPr/>
        </p:nvSpPr>
        <p:spPr bwMode="auto">
          <a:xfrm>
            <a:off x="323850" y="4005263"/>
            <a:ext cx="8424863" cy="1968500"/>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在指定求根区域</a:t>
            </a:r>
            <a:r>
              <a:rPr lang="en-US" altLang="zh-CN" sz="2400">
                <a:solidFill>
                  <a:schemeClr val="tx1"/>
                </a:solidFill>
                <a:ea typeface="楷体_GB2312" panose="02010609030101010101" pitchFamily="49" charset="-122"/>
              </a:rPr>
              <a:t>D</a:t>
            </a:r>
            <a:r>
              <a:rPr lang="zh-CN" altLang="en-US" sz="2400">
                <a:solidFill>
                  <a:schemeClr val="tx1"/>
                </a:solidFill>
                <a:ea typeface="楷体_GB2312" panose="02010609030101010101" pitchFamily="49" charset="-122"/>
              </a:rPr>
              <a:t>内，选定一个随机点</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0</a:t>
            </a:r>
            <a:r>
              <a:rPr lang="zh-CN" altLang="en-US" sz="2400">
                <a:solidFill>
                  <a:schemeClr val="tx1"/>
                </a:solidFill>
                <a:ea typeface="楷体_GB2312" panose="02010609030101010101" pitchFamily="49" charset="-122"/>
              </a:rPr>
              <a:t>作为随机搜索的出发点。在算法的搜索过程中，假设第</a:t>
            </a:r>
            <a:r>
              <a:rPr lang="en-US" altLang="zh-CN" sz="24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步随机搜索得到的随机搜索点为</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。在第</a:t>
            </a:r>
            <a:r>
              <a:rPr lang="en-US" altLang="zh-CN" sz="2400">
                <a:solidFill>
                  <a:schemeClr val="tx1"/>
                </a:solidFill>
                <a:ea typeface="楷体_GB2312" panose="02010609030101010101" pitchFamily="49" charset="-122"/>
              </a:rPr>
              <a:t>j+1</a:t>
            </a:r>
            <a:r>
              <a:rPr lang="zh-CN" altLang="en-US" sz="2400">
                <a:solidFill>
                  <a:schemeClr val="tx1"/>
                </a:solidFill>
                <a:ea typeface="楷体_GB2312" panose="02010609030101010101" pitchFamily="49" charset="-122"/>
              </a:rPr>
              <a:t>步，计算出下一步的随机搜索增量</a:t>
            </a:r>
            <a:r>
              <a:rPr lang="zh-CN" altLang="en-US"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sym typeface="Symbol" panose="05050102010706020507" pitchFamily="18" charset="2"/>
              </a:rPr>
              <a:t>x</a:t>
            </a:r>
            <a:r>
              <a:rPr lang="en-US" altLang="zh-CN" sz="2400" baseline="-25000">
                <a:solidFill>
                  <a:schemeClr val="tx1"/>
                </a:solidFill>
                <a:ea typeface="楷体_GB2312" panose="02010609030101010101" pitchFamily="49" charset="-122"/>
                <a:sym typeface="Symbol" panose="05050102010706020507" pitchFamily="18" charset="2"/>
              </a:rPr>
              <a:t>j</a:t>
            </a:r>
            <a:r>
              <a:rPr lang="zh-CN" altLang="en-US" sz="2400">
                <a:solidFill>
                  <a:schemeClr val="tx1"/>
                </a:solidFill>
                <a:ea typeface="楷体_GB2312" panose="02010609030101010101" pitchFamily="49" charset="-122"/>
              </a:rPr>
              <a:t>。从当前点</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依</a:t>
            </a:r>
            <a:r>
              <a:rPr lang="zh-CN" altLang="en-US"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sym typeface="Symbol" panose="05050102010706020507" pitchFamily="18" charset="2"/>
              </a:rPr>
              <a:t>x</a:t>
            </a:r>
            <a:r>
              <a:rPr lang="en-US" altLang="zh-CN" sz="2400" baseline="-25000">
                <a:solidFill>
                  <a:schemeClr val="tx1"/>
                </a:solidFill>
                <a:ea typeface="楷体_GB2312" panose="02010609030101010101" pitchFamily="49" charset="-122"/>
                <a:sym typeface="Symbol" panose="05050102010706020507" pitchFamily="18" charset="2"/>
              </a:rPr>
              <a:t>j</a:t>
            </a:r>
            <a:r>
              <a:rPr lang="zh-CN" altLang="en-US" sz="2400">
                <a:solidFill>
                  <a:schemeClr val="tx1"/>
                </a:solidFill>
                <a:ea typeface="楷体_GB2312" panose="02010609030101010101" pitchFamily="49" charset="-122"/>
              </a:rPr>
              <a:t>得到第</a:t>
            </a:r>
            <a:r>
              <a:rPr lang="en-US" altLang="zh-CN" sz="2400">
                <a:solidFill>
                  <a:schemeClr val="tx1"/>
                </a:solidFill>
                <a:ea typeface="楷体_GB2312" panose="02010609030101010101" pitchFamily="49" charset="-122"/>
              </a:rPr>
              <a:t>j+1</a:t>
            </a:r>
            <a:r>
              <a:rPr lang="zh-CN" altLang="en-US" sz="2400">
                <a:solidFill>
                  <a:schemeClr val="tx1"/>
                </a:solidFill>
                <a:ea typeface="楷体_GB2312" panose="02010609030101010101" pitchFamily="49" charset="-122"/>
              </a:rPr>
              <a:t>步的随机搜索点。当</a:t>
            </a:r>
            <a:r>
              <a:rPr lang="en-US" altLang="zh-CN" sz="2400">
                <a:solidFill>
                  <a:schemeClr val="tx1"/>
                </a:solidFill>
                <a:ea typeface="楷体_GB2312" panose="02010609030101010101" pitchFamily="49" charset="-122"/>
              </a:rPr>
              <a:t>x&lt;</a:t>
            </a:r>
            <a:r>
              <a:rPr lang="en-US" altLang="zh-CN" sz="2400">
                <a:solidFill>
                  <a:schemeClr val="tx1"/>
                </a:solidFill>
                <a:ea typeface="楷体_GB2312" panose="02010609030101010101" pitchFamily="49" charset="-122"/>
                <a:sym typeface="Symbol" panose="05050102010706020507" pitchFamily="18" charset="2"/>
              </a:rPr>
              <a:t></a:t>
            </a:r>
            <a:r>
              <a:rPr lang="zh-CN" altLang="en-US" sz="2400">
                <a:solidFill>
                  <a:schemeClr val="tx1"/>
                </a:solidFill>
                <a:ea typeface="楷体_GB2312" panose="02010609030101010101" pitchFamily="49" charset="-122"/>
              </a:rPr>
              <a:t>时，取为所求非线性方程组的近似解。否则进行下一步新的随机搜索过程。</a:t>
            </a: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3">
            <a:extLst>
              <a:ext uri="{FF2B5EF4-FFF2-40B4-BE49-F238E27FC236}">
                <a16:creationId xmlns:a16="http://schemas.microsoft.com/office/drawing/2014/main" id="{7977AACF-6013-4736-A328-313A6975D73F}"/>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819013AD-D079-409D-87C1-34706A58511D}" type="slidenum">
              <a:rPr lang="zh-CN" altLang="en-US">
                <a:solidFill>
                  <a:schemeClr val="tx1"/>
                </a:solidFill>
                <a:latin typeface="Times New Roman" panose="02020603050405020304" pitchFamily="18" charset="0"/>
                <a:ea typeface="宋体" panose="02010600030101010101" pitchFamily="2" charset="-122"/>
              </a:rPr>
              <a:pPr eaLnBrk="1" hangingPunct="1"/>
              <a:t>26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16418" name="Rectangle 2">
            <a:extLst>
              <a:ext uri="{FF2B5EF4-FFF2-40B4-BE49-F238E27FC236}">
                <a16:creationId xmlns:a16="http://schemas.microsoft.com/office/drawing/2014/main" id="{0E172C33-B190-4C48-B3F5-58F81004E7B6}"/>
              </a:ext>
            </a:extLst>
          </p:cNvPr>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defRPr/>
            </a:pPr>
            <a:r>
              <a:rPr kumimoji="1" lang="zh-CN" altLang="en-US" sz="4400" b="1">
                <a:solidFill>
                  <a:srgbClr val="663300"/>
                </a:solidFill>
                <a:effectLst>
                  <a:outerShdw blurRad="38100" dist="38100" dir="2700000" algn="tl">
                    <a:srgbClr val="C0C0C0"/>
                  </a:outerShdw>
                </a:effectLst>
                <a:latin typeface="Times New Roman" charset="0"/>
                <a:ea typeface="黑体" pitchFamily="2" charset="-122"/>
              </a:rPr>
              <a:t>算法总体思想</a:t>
            </a:r>
          </a:p>
        </p:txBody>
      </p:sp>
      <p:sp>
        <p:nvSpPr>
          <p:cNvPr id="135172" name="Rectangle 3">
            <a:extLst>
              <a:ext uri="{FF2B5EF4-FFF2-40B4-BE49-F238E27FC236}">
                <a16:creationId xmlns:a16="http://schemas.microsoft.com/office/drawing/2014/main" id="{4892D16B-1306-4511-B726-7E856CC814EE}"/>
              </a:ext>
            </a:extLst>
          </p:cNvPr>
          <p:cNvSpPr>
            <a:spLocks noChangeArrowheads="1"/>
          </p:cNvSpPr>
          <p:nvPr/>
        </p:nvSpPr>
        <p:spPr bwMode="auto">
          <a:xfrm>
            <a:off x="684213" y="16287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buFontTx/>
              <a:buChar char="•"/>
            </a:pPr>
            <a:r>
              <a:rPr kumimoji="1" lang="zh-CN" altLang="en-US" sz="2400">
                <a:solidFill>
                  <a:schemeClr val="tx1"/>
                </a:solidFill>
                <a:latin typeface="Times New Roman" panose="02020603050405020304" pitchFamily="18" charset="0"/>
                <a:ea typeface="楷体_GB2312" panose="02010609030101010101" pitchFamily="49" charset="-122"/>
              </a:rPr>
              <a:t>将求出的小规模的问题的解合并为一个更大规模的问题的解，自底向上逐步求出原来问题的解。</a:t>
            </a:r>
          </a:p>
        </p:txBody>
      </p:sp>
      <p:sp>
        <p:nvSpPr>
          <p:cNvPr id="135173" name="Oval 4">
            <a:extLst>
              <a:ext uri="{FF2B5EF4-FFF2-40B4-BE49-F238E27FC236}">
                <a16:creationId xmlns:a16="http://schemas.microsoft.com/office/drawing/2014/main" id="{6FF318A1-DA04-4D1E-BD1A-D7B13F0BBA98}"/>
              </a:ext>
            </a:extLst>
          </p:cNvPr>
          <p:cNvSpPr>
            <a:spLocks noChangeArrowheads="1"/>
          </p:cNvSpPr>
          <p:nvPr/>
        </p:nvSpPr>
        <p:spPr bwMode="auto">
          <a:xfrm>
            <a:off x="4284663" y="3500438"/>
            <a:ext cx="800100" cy="609600"/>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3200">
                <a:solidFill>
                  <a:schemeClr val="tx1"/>
                </a:solidFill>
                <a:latin typeface="Arial Rounded MT Bold" panose="020B0604020202020204" pitchFamily="34" charset="0"/>
                <a:ea typeface="宋体" panose="02010600030101010101" pitchFamily="2" charset="-122"/>
              </a:rPr>
              <a:t>n</a:t>
            </a:r>
          </a:p>
        </p:txBody>
      </p:sp>
      <p:cxnSp>
        <p:nvCxnSpPr>
          <p:cNvPr id="135174" name="AutoShape 5">
            <a:extLst>
              <a:ext uri="{FF2B5EF4-FFF2-40B4-BE49-F238E27FC236}">
                <a16:creationId xmlns:a16="http://schemas.microsoft.com/office/drawing/2014/main" id="{EE76159C-CDCD-4936-BC2F-0609D463E00B}"/>
              </a:ext>
            </a:extLst>
          </p:cNvPr>
          <p:cNvCxnSpPr>
            <a:cxnSpLocks noChangeShapeType="1"/>
            <a:stCxn id="135173" idx="4"/>
          </p:cNvCxnSpPr>
          <p:nvPr/>
        </p:nvCxnSpPr>
        <p:spPr bwMode="auto">
          <a:xfrm>
            <a:off x="4684713" y="4119563"/>
            <a:ext cx="3621087"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35175" name="AutoShape 6">
            <a:extLst>
              <a:ext uri="{FF2B5EF4-FFF2-40B4-BE49-F238E27FC236}">
                <a16:creationId xmlns:a16="http://schemas.microsoft.com/office/drawing/2014/main" id="{C7F17963-B29C-4AAB-B380-AD306DBFB12A}"/>
              </a:ext>
            </a:extLst>
          </p:cNvPr>
          <p:cNvCxnSpPr>
            <a:cxnSpLocks noChangeShapeType="1"/>
            <a:stCxn id="135173" idx="4"/>
          </p:cNvCxnSpPr>
          <p:nvPr/>
        </p:nvCxnSpPr>
        <p:spPr bwMode="auto">
          <a:xfrm flipH="1">
            <a:off x="1266825" y="4119563"/>
            <a:ext cx="3417888" cy="7620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35176" name="AutoShape 7">
            <a:extLst>
              <a:ext uri="{FF2B5EF4-FFF2-40B4-BE49-F238E27FC236}">
                <a16:creationId xmlns:a16="http://schemas.microsoft.com/office/drawing/2014/main" id="{36EFF576-1D2B-48BF-9EA5-DE1196C425F9}"/>
              </a:ext>
            </a:extLst>
          </p:cNvPr>
          <p:cNvCxnSpPr>
            <a:cxnSpLocks noChangeShapeType="1"/>
            <a:stCxn id="135173" idx="4"/>
          </p:cNvCxnSpPr>
          <p:nvPr/>
        </p:nvCxnSpPr>
        <p:spPr bwMode="auto">
          <a:xfrm flipH="1">
            <a:off x="3613150" y="4119563"/>
            <a:ext cx="1071563"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35177" name="AutoShape 8">
            <a:extLst>
              <a:ext uri="{FF2B5EF4-FFF2-40B4-BE49-F238E27FC236}">
                <a16:creationId xmlns:a16="http://schemas.microsoft.com/office/drawing/2014/main" id="{4649C8F9-24FC-43B9-8191-352FE7AB8B32}"/>
              </a:ext>
            </a:extLst>
          </p:cNvPr>
          <p:cNvCxnSpPr>
            <a:cxnSpLocks noChangeShapeType="1"/>
            <a:stCxn id="135173" idx="4"/>
          </p:cNvCxnSpPr>
          <p:nvPr/>
        </p:nvCxnSpPr>
        <p:spPr bwMode="auto">
          <a:xfrm>
            <a:off x="4684713" y="4119563"/>
            <a:ext cx="1274762"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35178" name="AutoShape 9">
            <a:extLst>
              <a:ext uri="{FF2B5EF4-FFF2-40B4-BE49-F238E27FC236}">
                <a16:creationId xmlns:a16="http://schemas.microsoft.com/office/drawing/2014/main" id="{447B8ADB-2C32-40F6-89BA-C508FFB91A5B}"/>
              </a:ext>
            </a:extLst>
          </p:cNvPr>
          <p:cNvSpPr>
            <a:spLocks noChangeArrowheads="1"/>
          </p:cNvSpPr>
          <p:nvPr/>
        </p:nvSpPr>
        <p:spPr bwMode="auto">
          <a:xfrm>
            <a:off x="609600" y="3214688"/>
            <a:ext cx="1295400" cy="1066800"/>
          </a:xfrm>
          <a:prstGeom prst="triangle">
            <a:avLst>
              <a:gd name="adj" fmla="val 50000"/>
            </a:avLst>
          </a:prstGeom>
          <a:solidFill>
            <a:schemeClr val="accent1"/>
          </a:solidFill>
          <a:ln w="9525">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3200">
                <a:solidFill>
                  <a:schemeClr val="tx1"/>
                </a:solidFill>
                <a:latin typeface="Arial Rounded MT Bold" panose="020B0604020202020204" pitchFamily="34" charset="0"/>
                <a:ea typeface="宋体" panose="02010600030101010101" pitchFamily="2" charset="-122"/>
              </a:rPr>
              <a:t>T(n)</a:t>
            </a:r>
          </a:p>
        </p:txBody>
      </p:sp>
      <p:sp>
        <p:nvSpPr>
          <p:cNvPr id="135179" name="Text Box 10">
            <a:extLst>
              <a:ext uri="{FF2B5EF4-FFF2-40B4-BE49-F238E27FC236}">
                <a16:creationId xmlns:a16="http://schemas.microsoft.com/office/drawing/2014/main" id="{39EB4597-6670-4596-B8BF-019E0AA97A6B}"/>
              </a:ext>
            </a:extLst>
          </p:cNvPr>
          <p:cNvSpPr txBox="1">
            <a:spLocks noChangeArrowheads="1"/>
          </p:cNvSpPr>
          <p:nvPr/>
        </p:nvSpPr>
        <p:spPr bwMode="auto">
          <a:xfrm>
            <a:off x="2895600" y="3549650"/>
            <a:ext cx="106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spcBef>
                <a:spcPct val="50000"/>
              </a:spcBef>
            </a:pPr>
            <a:r>
              <a:rPr lang="en-US" altLang="zh-CN" sz="3200">
                <a:solidFill>
                  <a:schemeClr val="tx1"/>
                </a:solidFill>
                <a:latin typeface="Arial Rounded MT Bold" panose="020B0604020202020204" pitchFamily="34" charset="0"/>
                <a:ea typeface="宋体" panose="02010600030101010101" pitchFamily="2" charset="-122"/>
              </a:rPr>
              <a:t>=</a:t>
            </a:r>
          </a:p>
        </p:txBody>
      </p:sp>
      <p:grpSp>
        <p:nvGrpSpPr>
          <p:cNvPr id="135180" name="Group 11">
            <a:extLst>
              <a:ext uri="{FF2B5EF4-FFF2-40B4-BE49-F238E27FC236}">
                <a16:creationId xmlns:a16="http://schemas.microsoft.com/office/drawing/2014/main" id="{A8C6CFA3-618B-4641-8D64-C4AEFDF6F3A1}"/>
              </a:ext>
            </a:extLst>
          </p:cNvPr>
          <p:cNvGrpSpPr>
            <a:grpSpLocks/>
          </p:cNvGrpSpPr>
          <p:nvPr/>
        </p:nvGrpSpPr>
        <p:grpSpPr bwMode="auto">
          <a:xfrm>
            <a:off x="250825" y="5013325"/>
            <a:ext cx="1981200" cy="1422400"/>
            <a:chOff x="158" y="3158"/>
            <a:chExt cx="1248" cy="896"/>
          </a:xfrm>
        </p:grpSpPr>
        <p:sp>
          <p:nvSpPr>
            <p:cNvPr id="135211" name="Oval 12">
              <a:extLst>
                <a:ext uri="{FF2B5EF4-FFF2-40B4-BE49-F238E27FC236}">
                  <a16:creationId xmlns:a16="http://schemas.microsoft.com/office/drawing/2014/main" id="{07D80024-B254-4B7E-AA87-1761E28A015D}"/>
                </a:ext>
              </a:extLst>
            </p:cNvPr>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a:solidFill>
                    <a:schemeClr val="tx1"/>
                  </a:solidFill>
                  <a:latin typeface="Arial Rounded MT Bold" panose="020B0604020202020204" pitchFamily="34" charset="0"/>
                  <a:ea typeface="宋体" panose="02010600030101010101" pitchFamily="2" charset="-122"/>
                </a:rPr>
                <a:t>n/2</a:t>
              </a:r>
            </a:p>
          </p:txBody>
        </p:sp>
        <p:cxnSp>
          <p:nvCxnSpPr>
            <p:cNvPr id="135212" name="AutoShape 13">
              <a:extLst>
                <a:ext uri="{FF2B5EF4-FFF2-40B4-BE49-F238E27FC236}">
                  <a16:creationId xmlns:a16="http://schemas.microsoft.com/office/drawing/2014/main" id="{7849AA15-C2F4-4616-BF52-BFD25592F887}"/>
                </a:ext>
              </a:extLst>
            </p:cNvPr>
            <p:cNvCxnSpPr>
              <a:cxnSpLocks noChangeShapeType="1"/>
              <a:stCxn id="135211" idx="4"/>
              <a:endCxn id="135219"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35213" name="AutoShape 14">
              <a:extLst>
                <a:ext uri="{FF2B5EF4-FFF2-40B4-BE49-F238E27FC236}">
                  <a16:creationId xmlns:a16="http://schemas.microsoft.com/office/drawing/2014/main" id="{34F334EE-2977-4AA6-A7C7-B6C7CAC69377}"/>
                </a:ext>
              </a:extLst>
            </p:cNvPr>
            <p:cNvCxnSpPr>
              <a:cxnSpLocks noChangeShapeType="1"/>
              <a:stCxn id="135211" idx="4"/>
              <a:endCxn id="135216"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35214" name="AutoShape 15">
              <a:extLst>
                <a:ext uri="{FF2B5EF4-FFF2-40B4-BE49-F238E27FC236}">
                  <a16:creationId xmlns:a16="http://schemas.microsoft.com/office/drawing/2014/main" id="{EFFA459F-C348-4E42-B30E-45045E3E67EF}"/>
                </a:ext>
              </a:extLst>
            </p:cNvPr>
            <p:cNvCxnSpPr>
              <a:cxnSpLocks noChangeShapeType="1"/>
              <a:stCxn id="135211" idx="4"/>
              <a:endCxn id="135217"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35215" name="AutoShape 16">
              <a:extLst>
                <a:ext uri="{FF2B5EF4-FFF2-40B4-BE49-F238E27FC236}">
                  <a16:creationId xmlns:a16="http://schemas.microsoft.com/office/drawing/2014/main" id="{74338CAE-880B-42BF-9221-7BECD29887E8}"/>
                </a:ext>
              </a:extLst>
            </p:cNvPr>
            <p:cNvCxnSpPr>
              <a:cxnSpLocks noChangeShapeType="1"/>
              <a:stCxn id="135211" idx="4"/>
              <a:endCxn id="135218"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135216" name="AutoShape 17">
              <a:extLst>
                <a:ext uri="{FF2B5EF4-FFF2-40B4-BE49-F238E27FC236}">
                  <a16:creationId xmlns:a16="http://schemas.microsoft.com/office/drawing/2014/main" id="{D8070445-8CD4-4505-9E44-765BA4593A9E}"/>
                </a:ext>
              </a:extLst>
            </p:cNvPr>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5217" name="AutoShape 18">
              <a:extLst>
                <a:ext uri="{FF2B5EF4-FFF2-40B4-BE49-F238E27FC236}">
                  <a16:creationId xmlns:a16="http://schemas.microsoft.com/office/drawing/2014/main" id="{FB9FFF82-BDF7-491A-9430-B0D61FCDE238}"/>
                </a:ext>
              </a:extLst>
            </p:cNvPr>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5218" name="AutoShape 19">
              <a:extLst>
                <a:ext uri="{FF2B5EF4-FFF2-40B4-BE49-F238E27FC236}">
                  <a16:creationId xmlns:a16="http://schemas.microsoft.com/office/drawing/2014/main" id="{ECC52986-B80C-4096-96DE-C9D241D86E85}"/>
                </a:ext>
              </a:extLst>
            </p:cNvPr>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5219" name="AutoShape 20">
              <a:extLst>
                <a:ext uri="{FF2B5EF4-FFF2-40B4-BE49-F238E27FC236}">
                  <a16:creationId xmlns:a16="http://schemas.microsoft.com/office/drawing/2014/main" id="{33C051F0-50E0-4DD3-93ED-E867A5A0D441}"/>
                </a:ext>
              </a:extLst>
            </p:cNvPr>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grpSp>
      <p:grpSp>
        <p:nvGrpSpPr>
          <p:cNvPr id="135181" name="Group 21">
            <a:extLst>
              <a:ext uri="{FF2B5EF4-FFF2-40B4-BE49-F238E27FC236}">
                <a16:creationId xmlns:a16="http://schemas.microsoft.com/office/drawing/2014/main" id="{04D77462-E817-4FC2-B095-CE4468EA103D}"/>
              </a:ext>
            </a:extLst>
          </p:cNvPr>
          <p:cNvGrpSpPr>
            <a:grpSpLocks/>
          </p:cNvGrpSpPr>
          <p:nvPr/>
        </p:nvGrpSpPr>
        <p:grpSpPr bwMode="auto">
          <a:xfrm>
            <a:off x="2627313" y="5013325"/>
            <a:ext cx="1981200" cy="1422400"/>
            <a:chOff x="158" y="3158"/>
            <a:chExt cx="1248" cy="896"/>
          </a:xfrm>
        </p:grpSpPr>
        <p:sp>
          <p:nvSpPr>
            <p:cNvPr id="135202" name="Oval 22">
              <a:extLst>
                <a:ext uri="{FF2B5EF4-FFF2-40B4-BE49-F238E27FC236}">
                  <a16:creationId xmlns:a16="http://schemas.microsoft.com/office/drawing/2014/main" id="{A5E09A44-779C-4711-BE45-464AD9A8339A}"/>
                </a:ext>
              </a:extLst>
            </p:cNvPr>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a:solidFill>
                    <a:schemeClr val="tx1"/>
                  </a:solidFill>
                  <a:latin typeface="Arial Rounded MT Bold" panose="020B0604020202020204" pitchFamily="34" charset="0"/>
                  <a:ea typeface="宋体" panose="02010600030101010101" pitchFamily="2" charset="-122"/>
                </a:rPr>
                <a:t>n/2</a:t>
              </a:r>
            </a:p>
          </p:txBody>
        </p:sp>
        <p:cxnSp>
          <p:nvCxnSpPr>
            <p:cNvPr id="135203" name="AutoShape 23">
              <a:extLst>
                <a:ext uri="{FF2B5EF4-FFF2-40B4-BE49-F238E27FC236}">
                  <a16:creationId xmlns:a16="http://schemas.microsoft.com/office/drawing/2014/main" id="{BB0C82DB-A8C5-4C28-BEB5-164ACE3783D5}"/>
                </a:ext>
              </a:extLst>
            </p:cNvPr>
            <p:cNvCxnSpPr>
              <a:cxnSpLocks noChangeShapeType="1"/>
              <a:stCxn id="135202" idx="4"/>
              <a:endCxn id="135210"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35204" name="AutoShape 24">
              <a:extLst>
                <a:ext uri="{FF2B5EF4-FFF2-40B4-BE49-F238E27FC236}">
                  <a16:creationId xmlns:a16="http://schemas.microsoft.com/office/drawing/2014/main" id="{AAD7B82C-27D8-4E2B-8592-4AB2BD90ECC7}"/>
                </a:ext>
              </a:extLst>
            </p:cNvPr>
            <p:cNvCxnSpPr>
              <a:cxnSpLocks noChangeShapeType="1"/>
              <a:stCxn id="135202" idx="4"/>
              <a:endCxn id="135207"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35205" name="AutoShape 25">
              <a:extLst>
                <a:ext uri="{FF2B5EF4-FFF2-40B4-BE49-F238E27FC236}">
                  <a16:creationId xmlns:a16="http://schemas.microsoft.com/office/drawing/2014/main" id="{7914B4A4-D476-4D77-AF14-C4BFD0C31F83}"/>
                </a:ext>
              </a:extLst>
            </p:cNvPr>
            <p:cNvCxnSpPr>
              <a:cxnSpLocks noChangeShapeType="1"/>
              <a:stCxn id="135202" idx="4"/>
              <a:endCxn id="135208"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35206" name="AutoShape 26">
              <a:extLst>
                <a:ext uri="{FF2B5EF4-FFF2-40B4-BE49-F238E27FC236}">
                  <a16:creationId xmlns:a16="http://schemas.microsoft.com/office/drawing/2014/main" id="{05B3C6DF-E510-43AC-9E93-6EA4B709CBEC}"/>
                </a:ext>
              </a:extLst>
            </p:cNvPr>
            <p:cNvCxnSpPr>
              <a:cxnSpLocks noChangeShapeType="1"/>
              <a:stCxn id="135202" idx="4"/>
              <a:endCxn id="135209"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135207" name="AutoShape 27">
              <a:extLst>
                <a:ext uri="{FF2B5EF4-FFF2-40B4-BE49-F238E27FC236}">
                  <a16:creationId xmlns:a16="http://schemas.microsoft.com/office/drawing/2014/main" id="{CC763A30-9B76-476E-8775-8B9CAA4FA676}"/>
                </a:ext>
              </a:extLst>
            </p:cNvPr>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5208" name="AutoShape 28">
              <a:extLst>
                <a:ext uri="{FF2B5EF4-FFF2-40B4-BE49-F238E27FC236}">
                  <a16:creationId xmlns:a16="http://schemas.microsoft.com/office/drawing/2014/main" id="{D50FD085-F25B-46BF-9615-332C17C0DFA1}"/>
                </a:ext>
              </a:extLst>
            </p:cNvPr>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5209" name="AutoShape 29">
              <a:extLst>
                <a:ext uri="{FF2B5EF4-FFF2-40B4-BE49-F238E27FC236}">
                  <a16:creationId xmlns:a16="http://schemas.microsoft.com/office/drawing/2014/main" id="{2FA5E58A-07FC-406E-9F37-C67617D42EE7}"/>
                </a:ext>
              </a:extLst>
            </p:cNvPr>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5210" name="AutoShape 30">
              <a:extLst>
                <a:ext uri="{FF2B5EF4-FFF2-40B4-BE49-F238E27FC236}">
                  <a16:creationId xmlns:a16="http://schemas.microsoft.com/office/drawing/2014/main" id="{5FF707C5-755C-4CAA-9332-02794D9E54FF}"/>
                </a:ext>
              </a:extLst>
            </p:cNvPr>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grpSp>
      <p:grpSp>
        <p:nvGrpSpPr>
          <p:cNvPr id="135182" name="Group 31">
            <a:extLst>
              <a:ext uri="{FF2B5EF4-FFF2-40B4-BE49-F238E27FC236}">
                <a16:creationId xmlns:a16="http://schemas.microsoft.com/office/drawing/2014/main" id="{1A39C170-E6AF-47AC-8DF9-9F2D0D500A16}"/>
              </a:ext>
            </a:extLst>
          </p:cNvPr>
          <p:cNvGrpSpPr>
            <a:grpSpLocks/>
          </p:cNvGrpSpPr>
          <p:nvPr/>
        </p:nvGrpSpPr>
        <p:grpSpPr bwMode="auto">
          <a:xfrm>
            <a:off x="4932363" y="5013325"/>
            <a:ext cx="1981200" cy="1422400"/>
            <a:chOff x="158" y="3158"/>
            <a:chExt cx="1248" cy="896"/>
          </a:xfrm>
        </p:grpSpPr>
        <p:sp>
          <p:nvSpPr>
            <p:cNvPr id="135193" name="Oval 32">
              <a:extLst>
                <a:ext uri="{FF2B5EF4-FFF2-40B4-BE49-F238E27FC236}">
                  <a16:creationId xmlns:a16="http://schemas.microsoft.com/office/drawing/2014/main" id="{272E1D66-6D5F-4441-B11D-9675887B6AAD}"/>
                </a:ext>
              </a:extLst>
            </p:cNvPr>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a:solidFill>
                    <a:schemeClr val="tx1"/>
                  </a:solidFill>
                  <a:latin typeface="Arial Rounded MT Bold" panose="020B0604020202020204" pitchFamily="34" charset="0"/>
                  <a:ea typeface="宋体" panose="02010600030101010101" pitchFamily="2" charset="-122"/>
                </a:rPr>
                <a:t>n/2</a:t>
              </a:r>
            </a:p>
          </p:txBody>
        </p:sp>
        <p:cxnSp>
          <p:nvCxnSpPr>
            <p:cNvPr id="135194" name="AutoShape 33">
              <a:extLst>
                <a:ext uri="{FF2B5EF4-FFF2-40B4-BE49-F238E27FC236}">
                  <a16:creationId xmlns:a16="http://schemas.microsoft.com/office/drawing/2014/main" id="{210A0EDA-C5BB-4007-8A10-034D68013B17}"/>
                </a:ext>
              </a:extLst>
            </p:cNvPr>
            <p:cNvCxnSpPr>
              <a:cxnSpLocks noChangeShapeType="1"/>
              <a:stCxn id="135193" idx="4"/>
              <a:endCxn id="135201"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35195" name="AutoShape 34">
              <a:extLst>
                <a:ext uri="{FF2B5EF4-FFF2-40B4-BE49-F238E27FC236}">
                  <a16:creationId xmlns:a16="http://schemas.microsoft.com/office/drawing/2014/main" id="{A4BE793E-5AAD-4A5E-858B-BFB64CBDEECB}"/>
                </a:ext>
              </a:extLst>
            </p:cNvPr>
            <p:cNvCxnSpPr>
              <a:cxnSpLocks noChangeShapeType="1"/>
              <a:stCxn id="135193" idx="4"/>
              <a:endCxn id="135198"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35196" name="AutoShape 35">
              <a:extLst>
                <a:ext uri="{FF2B5EF4-FFF2-40B4-BE49-F238E27FC236}">
                  <a16:creationId xmlns:a16="http://schemas.microsoft.com/office/drawing/2014/main" id="{6FEE98CC-D628-46FD-B0DB-E01FE33CFFA0}"/>
                </a:ext>
              </a:extLst>
            </p:cNvPr>
            <p:cNvCxnSpPr>
              <a:cxnSpLocks noChangeShapeType="1"/>
              <a:stCxn id="135193" idx="4"/>
              <a:endCxn id="135199"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35197" name="AutoShape 36">
              <a:extLst>
                <a:ext uri="{FF2B5EF4-FFF2-40B4-BE49-F238E27FC236}">
                  <a16:creationId xmlns:a16="http://schemas.microsoft.com/office/drawing/2014/main" id="{C178EBA7-1D50-420D-9B06-9883D7E32201}"/>
                </a:ext>
              </a:extLst>
            </p:cNvPr>
            <p:cNvCxnSpPr>
              <a:cxnSpLocks noChangeShapeType="1"/>
              <a:stCxn id="135193" idx="4"/>
              <a:endCxn id="135200"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135198" name="AutoShape 37">
              <a:extLst>
                <a:ext uri="{FF2B5EF4-FFF2-40B4-BE49-F238E27FC236}">
                  <a16:creationId xmlns:a16="http://schemas.microsoft.com/office/drawing/2014/main" id="{221F5AD4-E9D9-4C0B-A021-C224CBD0BBF2}"/>
                </a:ext>
              </a:extLst>
            </p:cNvPr>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5199" name="AutoShape 38">
              <a:extLst>
                <a:ext uri="{FF2B5EF4-FFF2-40B4-BE49-F238E27FC236}">
                  <a16:creationId xmlns:a16="http://schemas.microsoft.com/office/drawing/2014/main" id="{32F5897F-7A71-4919-975B-4F7C0CB1B08F}"/>
                </a:ext>
              </a:extLst>
            </p:cNvPr>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5200" name="AutoShape 39">
              <a:extLst>
                <a:ext uri="{FF2B5EF4-FFF2-40B4-BE49-F238E27FC236}">
                  <a16:creationId xmlns:a16="http://schemas.microsoft.com/office/drawing/2014/main" id="{43283C76-52B0-4BD0-98A9-DA849C0620DA}"/>
                </a:ext>
              </a:extLst>
            </p:cNvPr>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5201" name="AutoShape 40">
              <a:extLst>
                <a:ext uri="{FF2B5EF4-FFF2-40B4-BE49-F238E27FC236}">
                  <a16:creationId xmlns:a16="http://schemas.microsoft.com/office/drawing/2014/main" id="{562F0A14-08A9-4E96-8EB9-02019FFB9ABC}"/>
                </a:ext>
              </a:extLst>
            </p:cNvPr>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grpSp>
      <p:grpSp>
        <p:nvGrpSpPr>
          <p:cNvPr id="135183" name="Group 41">
            <a:extLst>
              <a:ext uri="{FF2B5EF4-FFF2-40B4-BE49-F238E27FC236}">
                <a16:creationId xmlns:a16="http://schemas.microsoft.com/office/drawing/2014/main" id="{2DD427D5-C514-429E-B688-F50713D15E35}"/>
              </a:ext>
            </a:extLst>
          </p:cNvPr>
          <p:cNvGrpSpPr>
            <a:grpSpLocks/>
          </p:cNvGrpSpPr>
          <p:nvPr/>
        </p:nvGrpSpPr>
        <p:grpSpPr bwMode="auto">
          <a:xfrm>
            <a:off x="7162800" y="5013325"/>
            <a:ext cx="1981200" cy="1422400"/>
            <a:chOff x="158" y="3158"/>
            <a:chExt cx="1248" cy="896"/>
          </a:xfrm>
        </p:grpSpPr>
        <p:sp>
          <p:nvSpPr>
            <p:cNvPr id="135184" name="Oval 42">
              <a:extLst>
                <a:ext uri="{FF2B5EF4-FFF2-40B4-BE49-F238E27FC236}">
                  <a16:creationId xmlns:a16="http://schemas.microsoft.com/office/drawing/2014/main" id="{E1DF14F9-9829-440B-9FF9-655A695A635C}"/>
                </a:ext>
              </a:extLst>
            </p:cNvPr>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a:solidFill>
                    <a:schemeClr val="tx1"/>
                  </a:solidFill>
                  <a:latin typeface="Arial Rounded MT Bold" panose="020B0604020202020204" pitchFamily="34" charset="0"/>
                  <a:ea typeface="宋体" panose="02010600030101010101" pitchFamily="2" charset="-122"/>
                </a:rPr>
                <a:t>n/2</a:t>
              </a:r>
            </a:p>
          </p:txBody>
        </p:sp>
        <p:cxnSp>
          <p:nvCxnSpPr>
            <p:cNvPr id="135185" name="AutoShape 43">
              <a:extLst>
                <a:ext uri="{FF2B5EF4-FFF2-40B4-BE49-F238E27FC236}">
                  <a16:creationId xmlns:a16="http://schemas.microsoft.com/office/drawing/2014/main" id="{C3622804-11D9-47EF-82F1-3687EB522E9E}"/>
                </a:ext>
              </a:extLst>
            </p:cNvPr>
            <p:cNvCxnSpPr>
              <a:cxnSpLocks noChangeShapeType="1"/>
              <a:stCxn id="135184" idx="4"/>
              <a:endCxn id="135192"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35186" name="AutoShape 44">
              <a:extLst>
                <a:ext uri="{FF2B5EF4-FFF2-40B4-BE49-F238E27FC236}">
                  <a16:creationId xmlns:a16="http://schemas.microsoft.com/office/drawing/2014/main" id="{87232DA8-8588-41C9-AE5F-9FF16DCAF81E}"/>
                </a:ext>
              </a:extLst>
            </p:cNvPr>
            <p:cNvCxnSpPr>
              <a:cxnSpLocks noChangeShapeType="1"/>
              <a:stCxn id="135184" idx="4"/>
              <a:endCxn id="135189"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35187" name="AutoShape 45">
              <a:extLst>
                <a:ext uri="{FF2B5EF4-FFF2-40B4-BE49-F238E27FC236}">
                  <a16:creationId xmlns:a16="http://schemas.microsoft.com/office/drawing/2014/main" id="{8FF3622E-E2FD-4933-AADC-7CB4CE28E823}"/>
                </a:ext>
              </a:extLst>
            </p:cNvPr>
            <p:cNvCxnSpPr>
              <a:cxnSpLocks noChangeShapeType="1"/>
              <a:stCxn id="135184" idx="4"/>
              <a:endCxn id="135190"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35188" name="AutoShape 46">
              <a:extLst>
                <a:ext uri="{FF2B5EF4-FFF2-40B4-BE49-F238E27FC236}">
                  <a16:creationId xmlns:a16="http://schemas.microsoft.com/office/drawing/2014/main" id="{A0D7A933-F888-42A8-A402-CFCD626B5160}"/>
                </a:ext>
              </a:extLst>
            </p:cNvPr>
            <p:cNvCxnSpPr>
              <a:cxnSpLocks noChangeShapeType="1"/>
              <a:stCxn id="135184" idx="4"/>
              <a:endCxn id="135191"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135189" name="AutoShape 47">
              <a:extLst>
                <a:ext uri="{FF2B5EF4-FFF2-40B4-BE49-F238E27FC236}">
                  <a16:creationId xmlns:a16="http://schemas.microsoft.com/office/drawing/2014/main" id="{4AB9C737-650B-4CDB-B577-49EF7647A4F8}"/>
                </a:ext>
              </a:extLst>
            </p:cNvPr>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5190" name="AutoShape 48">
              <a:extLst>
                <a:ext uri="{FF2B5EF4-FFF2-40B4-BE49-F238E27FC236}">
                  <a16:creationId xmlns:a16="http://schemas.microsoft.com/office/drawing/2014/main" id="{61E2B56E-8536-4534-A224-0D9B5B1BBF9B}"/>
                </a:ext>
              </a:extLst>
            </p:cNvPr>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5191" name="AutoShape 49">
              <a:extLst>
                <a:ext uri="{FF2B5EF4-FFF2-40B4-BE49-F238E27FC236}">
                  <a16:creationId xmlns:a16="http://schemas.microsoft.com/office/drawing/2014/main" id="{9B782F22-4504-4769-BBBB-5A42D8D32078}"/>
                </a:ext>
              </a:extLst>
            </p:cNvPr>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5192" name="AutoShape 50">
              <a:extLst>
                <a:ext uri="{FF2B5EF4-FFF2-40B4-BE49-F238E27FC236}">
                  <a16:creationId xmlns:a16="http://schemas.microsoft.com/office/drawing/2014/main" id="{8F7AA7EF-9EC5-451F-88DB-FCB752D986EB}"/>
                </a:ext>
              </a:extLst>
            </p:cNvPr>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grpSp>
    </p:spTree>
  </p:cSld>
  <p:clrMapOvr>
    <a:masterClrMapping/>
  </p:clrMapOvr>
  <p:transition>
    <p:random/>
  </p:transition>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E3E150DD-999D-45BC-89B8-CFF775E9229A}"/>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5E5D3F2F-18A3-4F4A-8219-AFD39B91EA07}" type="slidenum">
              <a:rPr lang="zh-CN" altLang="en-US">
                <a:solidFill>
                  <a:schemeClr val="tx1"/>
                </a:solidFill>
                <a:latin typeface="Times New Roman" panose="02020603050405020304" pitchFamily="18" charset="0"/>
                <a:ea typeface="宋体" panose="02010600030101010101" pitchFamily="2" charset="-122"/>
              </a:rPr>
              <a:pPr eaLnBrk="1" hangingPunct="1"/>
              <a:t>260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59106" name="Rectangle 2">
            <a:extLst>
              <a:ext uri="{FF2B5EF4-FFF2-40B4-BE49-F238E27FC236}">
                <a16:creationId xmlns:a16="http://schemas.microsoft.com/office/drawing/2014/main" id="{A59DC1CD-8C5C-4BF7-BD73-D5A4BB35EB2D}"/>
              </a:ext>
            </a:extLst>
          </p:cNvPr>
          <p:cNvSpPr>
            <a:spLocks noGrp="1" noChangeArrowheads="1"/>
          </p:cNvSpPr>
          <p:nvPr>
            <p:ph type="title"/>
          </p:nvPr>
        </p:nvSpPr>
        <p:spPr/>
        <p:txBody>
          <a:bodyPr/>
          <a:lstStyle/>
          <a:p>
            <a:pPr eaLnBrk="1" hangingPunct="1">
              <a:defRPr/>
            </a:pPr>
            <a:r>
              <a:rPr lang="zh-CN" altLang="en-US">
                <a:effectLst>
                  <a:outerShdw blurRad="38100" dist="38100" dir="2700000" algn="tl">
                    <a:srgbClr val="C0C0C0"/>
                  </a:outerShdw>
                </a:effectLst>
                <a:ea typeface="黑体" pitchFamily="2" charset="-122"/>
              </a:rPr>
              <a:t>舍伍德</a:t>
            </a:r>
            <a:r>
              <a:rPr lang="en-US" altLang="zh-CN">
                <a:effectLst>
                  <a:outerShdw blurRad="38100" dist="38100" dir="2700000" algn="tl">
                    <a:srgbClr val="C0C0C0"/>
                  </a:outerShdw>
                </a:effectLst>
                <a:ea typeface="黑体" pitchFamily="2" charset="-122"/>
              </a:rPr>
              <a:t>(Sherwood)</a:t>
            </a:r>
            <a:r>
              <a:rPr lang="zh-CN" altLang="en-US">
                <a:effectLst>
                  <a:outerShdw blurRad="38100" dist="38100" dir="2700000" algn="tl">
                    <a:srgbClr val="C0C0C0"/>
                  </a:outerShdw>
                </a:effectLst>
                <a:ea typeface="黑体" pitchFamily="2" charset="-122"/>
              </a:rPr>
              <a:t>算法</a:t>
            </a:r>
          </a:p>
        </p:txBody>
      </p:sp>
      <p:sp>
        <p:nvSpPr>
          <p:cNvPr id="77831" name="Text Box 3">
            <a:extLst>
              <a:ext uri="{FF2B5EF4-FFF2-40B4-BE49-F238E27FC236}">
                <a16:creationId xmlns:a16="http://schemas.microsoft.com/office/drawing/2014/main" id="{ADFF22C6-C843-4733-BB6F-8A8592A80E50}"/>
              </a:ext>
            </a:extLst>
          </p:cNvPr>
          <p:cNvSpPr txBox="1">
            <a:spLocks noChangeArrowheads="1"/>
          </p:cNvSpPr>
          <p:nvPr/>
        </p:nvSpPr>
        <p:spPr bwMode="auto">
          <a:xfrm>
            <a:off x="261938" y="1911350"/>
            <a:ext cx="880586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设</a:t>
            </a:r>
            <a:r>
              <a:rPr lang="en-US" altLang="zh-CN" sz="2400">
                <a:solidFill>
                  <a:schemeClr val="tx1"/>
                </a:solidFill>
                <a:ea typeface="楷体_GB2312" panose="02010609030101010101" pitchFamily="49" charset="-122"/>
              </a:rPr>
              <a:t>A</a:t>
            </a:r>
            <a:r>
              <a:rPr lang="zh-CN" altLang="en-US" sz="2400">
                <a:solidFill>
                  <a:schemeClr val="tx1"/>
                </a:solidFill>
                <a:ea typeface="楷体_GB2312" panose="02010609030101010101" pitchFamily="49" charset="-122"/>
              </a:rPr>
              <a:t>是一个确定性算法，当它的输入实例为</a:t>
            </a:r>
            <a:r>
              <a:rPr lang="en-US" altLang="zh-CN" sz="2400">
                <a:solidFill>
                  <a:schemeClr val="tx1"/>
                </a:solidFill>
                <a:ea typeface="楷体_GB2312" panose="02010609030101010101" pitchFamily="49" charset="-122"/>
              </a:rPr>
              <a:t>x</a:t>
            </a:r>
            <a:r>
              <a:rPr lang="zh-CN" altLang="en-US" sz="2400">
                <a:solidFill>
                  <a:schemeClr val="tx1"/>
                </a:solidFill>
                <a:ea typeface="楷体_GB2312" panose="02010609030101010101" pitchFamily="49" charset="-122"/>
              </a:rPr>
              <a:t>时所需的计算时间记为</a:t>
            </a:r>
            <a:r>
              <a:rPr lang="en-US" altLang="zh-CN" sz="2400">
                <a:solidFill>
                  <a:schemeClr val="tx1"/>
                </a:solidFill>
                <a:ea typeface="楷体_GB2312" panose="02010609030101010101" pitchFamily="49" charset="-122"/>
              </a:rPr>
              <a:t>t</a:t>
            </a:r>
            <a:r>
              <a:rPr lang="en-US" altLang="zh-CN" sz="2400" baseline="-25000">
                <a:solidFill>
                  <a:schemeClr val="tx1"/>
                </a:solidFill>
                <a:ea typeface="楷体_GB2312" panose="02010609030101010101" pitchFamily="49" charset="-122"/>
              </a:rPr>
              <a:t>A(x)</a:t>
            </a:r>
            <a:r>
              <a:rPr lang="zh-CN" altLang="en-US" sz="2400">
                <a:solidFill>
                  <a:schemeClr val="tx1"/>
                </a:solidFill>
                <a:ea typeface="楷体_GB2312" panose="02010609030101010101" pitchFamily="49" charset="-122"/>
              </a:rPr>
              <a:t>。设</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是算法</a:t>
            </a:r>
            <a:r>
              <a:rPr lang="en-US" altLang="zh-CN" sz="2400">
                <a:solidFill>
                  <a:schemeClr val="tx1"/>
                </a:solidFill>
                <a:ea typeface="楷体_GB2312" panose="02010609030101010101" pitchFamily="49" charset="-122"/>
              </a:rPr>
              <a:t>A</a:t>
            </a:r>
            <a:r>
              <a:rPr lang="zh-CN" altLang="en-US" sz="2400">
                <a:solidFill>
                  <a:schemeClr val="tx1"/>
                </a:solidFill>
                <a:ea typeface="楷体_GB2312" panose="02010609030101010101" pitchFamily="49" charset="-122"/>
              </a:rPr>
              <a:t>的输入规模为</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的实例的全体，则当问题的输入规模为</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时，算法</a:t>
            </a:r>
            <a:r>
              <a:rPr lang="en-US" altLang="zh-CN" sz="2400">
                <a:solidFill>
                  <a:schemeClr val="tx1"/>
                </a:solidFill>
                <a:ea typeface="楷体_GB2312" panose="02010609030101010101" pitchFamily="49" charset="-122"/>
              </a:rPr>
              <a:t>A</a:t>
            </a:r>
            <a:r>
              <a:rPr lang="zh-CN" altLang="en-US" sz="2400">
                <a:solidFill>
                  <a:schemeClr val="tx1"/>
                </a:solidFill>
                <a:ea typeface="楷体_GB2312" panose="02010609030101010101" pitchFamily="49" charset="-122"/>
              </a:rPr>
              <a:t>所需的平均时间为</a:t>
            </a:r>
          </a:p>
        </p:txBody>
      </p:sp>
      <p:graphicFrame>
        <p:nvGraphicFramePr>
          <p:cNvPr id="77826" name="Object 4">
            <a:extLst>
              <a:ext uri="{FF2B5EF4-FFF2-40B4-BE49-F238E27FC236}">
                <a16:creationId xmlns:a16="http://schemas.microsoft.com/office/drawing/2014/main" id="{163CB262-DAF6-4DFF-9EB0-1B3506B78165}"/>
              </a:ext>
            </a:extLst>
          </p:cNvPr>
          <p:cNvGraphicFramePr>
            <a:graphicFrameLocks noChangeAspect="1"/>
          </p:cNvGraphicFramePr>
          <p:nvPr/>
        </p:nvGraphicFramePr>
        <p:xfrm>
          <a:off x="3214688" y="2990850"/>
          <a:ext cx="2447925" cy="627063"/>
        </p:xfrm>
        <a:graphic>
          <a:graphicData uri="http://schemas.openxmlformats.org/presentationml/2006/ole">
            <mc:AlternateContent xmlns:mc="http://schemas.openxmlformats.org/markup-compatibility/2006">
              <mc:Choice xmlns:v="urn:schemas-microsoft-com:vml" Requires="v">
                <p:oleObj spid="_x0000_s77836" name="公式" r:id="rId3" imgW="1485900" imgH="381000" progId="Equation.3">
                  <p:embed/>
                </p:oleObj>
              </mc:Choice>
              <mc:Fallback>
                <p:oleObj name="公式" r:id="rId3" imgW="1485900" imgH="381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4688" y="2990850"/>
                        <a:ext cx="2447925"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32" name="Text Box 5">
            <a:extLst>
              <a:ext uri="{FF2B5EF4-FFF2-40B4-BE49-F238E27FC236}">
                <a16:creationId xmlns:a16="http://schemas.microsoft.com/office/drawing/2014/main" id="{2767C7FC-BDDA-436A-83AE-30F7361AFDC7}"/>
              </a:ext>
            </a:extLst>
          </p:cNvPr>
          <p:cNvSpPr txBox="1">
            <a:spLocks noChangeArrowheads="1"/>
          </p:cNvSpPr>
          <p:nvPr/>
        </p:nvSpPr>
        <p:spPr bwMode="auto">
          <a:xfrm>
            <a:off x="314325" y="3657600"/>
            <a:ext cx="858837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这显然不能排除存在</a:t>
            </a:r>
            <a:r>
              <a:rPr lang="en-US" altLang="zh-CN" sz="2400">
                <a:solidFill>
                  <a:schemeClr val="tx1"/>
                </a:solidFill>
                <a:ea typeface="楷体_GB2312" panose="02010609030101010101" pitchFamily="49" charset="-122"/>
              </a:rPr>
              <a:t>x∈Xn</a:t>
            </a:r>
            <a:r>
              <a:rPr lang="zh-CN" altLang="en-US" sz="2400">
                <a:solidFill>
                  <a:schemeClr val="tx1"/>
                </a:solidFill>
                <a:ea typeface="楷体_GB2312" panose="02010609030101010101" pitchFamily="49" charset="-122"/>
              </a:rPr>
              <a:t>使得                 的可能性。希望获得一个概率算法</a:t>
            </a:r>
            <a:r>
              <a:rPr lang="en-US" altLang="zh-CN" sz="2400">
                <a:solidFill>
                  <a:schemeClr val="tx1"/>
                </a:solidFill>
                <a:ea typeface="楷体_GB2312" panose="02010609030101010101" pitchFamily="49" charset="-122"/>
              </a:rPr>
              <a:t>B</a:t>
            </a:r>
            <a:r>
              <a:rPr lang="zh-CN" altLang="en-US" sz="2400">
                <a:solidFill>
                  <a:schemeClr val="tx1"/>
                </a:solidFill>
                <a:ea typeface="楷体_GB2312" panose="02010609030101010101" pitchFamily="49" charset="-122"/>
              </a:rPr>
              <a:t>，使得对问题的输入规模为</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的每一个实例均有</a:t>
            </a:r>
          </a:p>
          <a:p>
            <a:pPr algn="l" eaLnBrk="1" hangingPunct="1"/>
            <a:endParaRPr lang="zh-CN" altLang="en-US" sz="2400">
              <a:solidFill>
                <a:schemeClr val="tx1"/>
              </a:solidFill>
              <a:ea typeface="楷体_GB2312" panose="02010609030101010101" pitchFamily="49" charset="-122"/>
            </a:endParaRPr>
          </a:p>
          <a:p>
            <a:pPr algn="l" eaLnBrk="1" hangingPunct="1"/>
            <a:endParaRPr lang="zh-CN" altLang="en-US" sz="2400">
              <a:solidFill>
                <a:schemeClr val="tx1"/>
              </a:solidFill>
              <a:ea typeface="楷体_GB2312" panose="02010609030101010101" pitchFamily="49" charset="-122"/>
            </a:endParaRPr>
          </a:p>
          <a:p>
            <a:pPr algn="l" eaLnBrk="1" hangingPunct="1"/>
            <a:r>
              <a:rPr lang="zh-CN" altLang="en-US" sz="2400">
                <a:solidFill>
                  <a:schemeClr val="tx1"/>
                </a:solidFill>
                <a:ea typeface="楷体_GB2312" panose="02010609030101010101" pitchFamily="49" charset="-122"/>
              </a:rPr>
              <a:t>这就是舍伍德算法设计的基本思想。当</a:t>
            </a:r>
            <a:r>
              <a:rPr lang="en-US" altLang="zh-CN" sz="2400">
                <a:solidFill>
                  <a:schemeClr val="tx1"/>
                </a:solidFill>
                <a:ea typeface="楷体_GB2312" panose="02010609030101010101" pitchFamily="49" charset="-122"/>
              </a:rPr>
              <a:t>s(n)</a:t>
            </a:r>
            <a:r>
              <a:rPr lang="zh-CN" altLang="en-US" sz="2400">
                <a:solidFill>
                  <a:schemeClr val="tx1"/>
                </a:solidFill>
                <a:ea typeface="楷体_GB2312" panose="02010609030101010101" pitchFamily="49" charset="-122"/>
              </a:rPr>
              <a:t>与</a:t>
            </a:r>
            <a:r>
              <a:rPr lang="en-US" altLang="zh-CN" sz="2400">
                <a:solidFill>
                  <a:schemeClr val="tx1"/>
                </a:solidFill>
                <a:ea typeface="楷体_GB2312" panose="02010609030101010101" pitchFamily="49" charset="-122"/>
              </a:rPr>
              <a:t>t</a:t>
            </a:r>
            <a:r>
              <a:rPr lang="en-US" altLang="zh-CN" sz="2400" baseline="-25000">
                <a:solidFill>
                  <a:schemeClr val="tx1"/>
                </a:solidFill>
                <a:ea typeface="楷体_GB2312" panose="02010609030101010101" pitchFamily="49" charset="-122"/>
              </a:rPr>
              <a:t>A(n)</a:t>
            </a:r>
            <a:r>
              <a:rPr lang="zh-CN" altLang="en-US" sz="2400">
                <a:solidFill>
                  <a:schemeClr val="tx1"/>
                </a:solidFill>
                <a:ea typeface="楷体_GB2312" panose="02010609030101010101" pitchFamily="49" charset="-122"/>
              </a:rPr>
              <a:t>相比可忽略时，舍伍德算法可获得很好的平均性能。</a:t>
            </a:r>
          </a:p>
        </p:txBody>
      </p:sp>
      <p:graphicFrame>
        <p:nvGraphicFramePr>
          <p:cNvPr id="77827" name="Object 6">
            <a:extLst>
              <a:ext uri="{FF2B5EF4-FFF2-40B4-BE49-F238E27FC236}">
                <a16:creationId xmlns:a16="http://schemas.microsoft.com/office/drawing/2014/main" id="{A1F42EF4-D1DF-4E4D-AF0E-68B65160C65D}"/>
              </a:ext>
            </a:extLst>
          </p:cNvPr>
          <p:cNvGraphicFramePr>
            <a:graphicFrameLocks noChangeAspect="1"/>
          </p:cNvGraphicFramePr>
          <p:nvPr/>
        </p:nvGraphicFramePr>
        <p:xfrm>
          <a:off x="4583113" y="3711575"/>
          <a:ext cx="1439862" cy="363538"/>
        </p:xfrm>
        <a:graphic>
          <a:graphicData uri="http://schemas.openxmlformats.org/presentationml/2006/ole">
            <mc:AlternateContent xmlns:mc="http://schemas.openxmlformats.org/markup-compatibility/2006">
              <mc:Choice xmlns:v="urn:schemas-microsoft-com:vml" Requires="v">
                <p:oleObj spid="_x0000_s77837" name="公式" r:id="rId5" imgW="939392" imgH="241195" progId="Equation.3">
                  <p:embed/>
                </p:oleObj>
              </mc:Choice>
              <mc:Fallback>
                <p:oleObj name="公式" r:id="rId5" imgW="939392" imgH="24119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3113" y="3711575"/>
                        <a:ext cx="1439862"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28" name="Object 7">
            <a:extLst>
              <a:ext uri="{FF2B5EF4-FFF2-40B4-BE49-F238E27FC236}">
                <a16:creationId xmlns:a16="http://schemas.microsoft.com/office/drawing/2014/main" id="{1EF2FE41-5C7E-4369-9898-9954B8BF5872}"/>
              </a:ext>
            </a:extLst>
          </p:cNvPr>
          <p:cNvGraphicFramePr>
            <a:graphicFrameLocks noChangeAspect="1"/>
          </p:cNvGraphicFramePr>
          <p:nvPr/>
        </p:nvGraphicFramePr>
        <p:xfrm>
          <a:off x="3214688" y="4503738"/>
          <a:ext cx="2592387" cy="495300"/>
        </p:xfrm>
        <a:graphic>
          <a:graphicData uri="http://schemas.openxmlformats.org/presentationml/2006/ole">
            <mc:AlternateContent xmlns:mc="http://schemas.openxmlformats.org/markup-compatibility/2006">
              <mc:Choice xmlns:v="urn:schemas-microsoft-com:vml" Requires="v">
                <p:oleObj spid="_x0000_s77838" name="公式" r:id="rId7" imgW="1244600" imgH="241300" progId="Equation.3">
                  <p:embed/>
                </p:oleObj>
              </mc:Choice>
              <mc:Fallback>
                <p:oleObj name="公式" r:id="rId7" imgW="1244600" imgH="2413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4688" y="4503738"/>
                        <a:ext cx="2592387"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A2079A63-79EC-435B-8C5C-D3F95BE66C03}"/>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DDA07E53-1CD3-462D-BFF9-CD390AF9749D}" type="slidenum">
              <a:rPr lang="zh-CN" altLang="en-US">
                <a:solidFill>
                  <a:schemeClr val="tx1"/>
                </a:solidFill>
                <a:latin typeface="Times New Roman" panose="02020603050405020304" pitchFamily="18" charset="0"/>
                <a:ea typeface="宋体" panose="02010600030101010101" pitchFamily="2" charset="-122"/>
              </a:rPr>
              <a:pPr eaLnBrk="1" hangingPunct="1"/>
              <a:t>261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60130" name="Rectangle 2">
            <a:extLst>
              <a:ext uri="{FF2B5EF4-FFF2-40B4-BE49-F238E27FC236}">
                <a16:creationId xmlns:a16="http://schemas.microsoft.com/office/drawing/2014/main" id="{DC0C8C10-FE67-440A-AF9D-5719A48B008F}"/>
              </a:ext>
            </a:extLst>
          </p:cNvPr>
          <p:cNvSpPr>
            <a:spLocks noGrp="1" noChangeArrowheads="1"/>
          </p:cNvSpPr>
          <p:nvPr>
            <p:ph type="title"/>
          </p:nvPr>
        </p:nvSpPr>
        <p:spPr>
          <a:xfrm>
            <a:off x="838200" y="-152400"/>
            <a:ext cx="7772400" cy="1143000"/>
          </a:xfrm>
        </p:spPr>
        <p:txBody>
          <a:bodyPr/>
          <a:lstStyle/>
          <a:p>
            <a:pPr eaLnBrk="1" hangingPunct="1">
              <a:defRPr/>
            </a:pPr>
            <a:r>
              <a:rPr lang="zh-CN" altLang="en-US">
                <a:effectLst>
                  <a:outerShdw blurRad="38100" dist="38100" dir="2700000" algn="tl">
                    <a:srgbClr val="C0C0C0"/>
                  </a:outerShdw>
                </a:effectLst>
                <a:ea typeface="黑体" pitchFamily="2" charset="-122"/>
              </a:rPr>
              <a:t>舍伍德</a:t>
            </a:r>
            <a:r>
              <a:rPr lang="en-US" altLang="zh-CN">
                <a:effectLst>
                  <a:outerShdw blurRad="38100" dist="38100" dir="2700000" algn="tl">
                    <a:srgbClr val="C0C0C0"/>
                  </a:outerShdw>
                </a:effectLst>
                <a:ea typeface="黑体" pitchFamily="2" charset="-122"/>
              </a:rPr>
              <a:t>(Sherwood)</a:t>
            </a:r>
            <a:r>
              <a:rPr lang="zh-CN" altLang="en-US">
                <a:effectLst>
                  <a:outerShdw blurRad="38100" dist="38100" dir="2700000" algn="tl">
                    <a:srgbClr val="C0C0C0"/>
                  </a:outerShdw>
                </a:effectLst>
                <a:ea typeface="黑体" pitchFamily="2" charset="-122"/>
              </a:rPr>
              <a:t>算法</a:t>
            </a:r>
          </a:p>
        </p:txBody>
      </p:sp>
      <p:sp>
        <p:nvSpPr>
          <p:cNvPr id="300036" name="Rectangle 3">
            <a:extLst>
              <a:ext uri="{FF2B5EF4-FFF2-40B4-BE49-F238E27FC236}">
                <a16:creationId xmlns:a16="http://schemas.microsoft.com/office/drawing/2014/main" id="{5553A306-C2DF-48AD-9097-ED0C0F19C79B}"/>
              </a:ext>
            </a:extLst>
          </p:cNvPr>
          <p:cNvSpPr>
            <a:spLocks noGrp="1" noChangeArrowheads="1"/>
          </p:cNvSpPr>
          <p:nvPr>
            <p:ph type="body" idx="1"/>
          </p:nvPr>
        </p:nvSpPr>
        <p:spPr>
          <a:xfrm>
            <a:off x="304800" y="1066800"/>
            <a:ext cx="8991600" cy="6019800"/>
          </a:xfrm>
        </p:spPr>
        <p:txBody>
          <a:bodyPr/>
          <a:lstStyle/>
          <a:p>
            <a:pPr eaLnBrk="1" hangingPunct="1">
              <a:lnSpc>
                <a:spcPct val="90000"/>
              </a:lnSpc>
              <a:spcBef>
                <a:spcPct val="0"/>
              </a:spcBef>
              <a:buFontTx/>
              <a:buNone/>
            </a:pPr>
            <a:r>
              <a:rPr kumimoji="0" lang="zh-CN" altLang="en-US" sz="2400">
                <a:latin typeface="Arial" panose="020B0604020202020204" pitchFamily="34" charset="0"/>
                <a:ea typeface="楷体_GB2312" panose="02010609030101010101" pitchFamily="49" charset="-122"/>
              </a:rPr>
              <a:t>复习学过的</a:t>
            </a:r>
            <a:r>
              <a:rPr kumimoji="0" lang="en-US" altLang="zh-CN" sz="2400">
                <a:latin typeface="Arial" panose="020B0604020202020204" pitchFamily="34" charset="0"/>
                <a:ea typeface="楷体_GB2312" panose="02010609030101010101" pitchFamily="49" charset="-122"/>
              </a:rPr>
              <a:t>Sherwood</a:t>
            </a:r>
            <a:r>
              <a:rPr kumimoji="0" lang="zh-CN" altLang="en-US" sz="2400">
                <a:latin typeface="Arial" panose="020B0604020202020204" pitchFamily="34" charset="0"/>
                <a:ea typeface="楷体_GB2312" panose="02010609030101010101" pitchFamily="49" charset="-122"/>
              </a:rPr>
              <a:t>算法：</a:t>
            </a:r>
          </a:p>
          <a:p>
            <a:pPr eaLnBrk="1" hangingPunct="1">
              <a:lnSpc>
                <a:spcPct val="90000"/>
              </a:lnSpc>
              <a:spcBef>
                <a:spcPct val="0"/>
              </a:spcBef>
              <a:buFontTx/>
              <a:buNone/>
            </a:pPr>
            <a:r>
              <a:rPr kumimoji="0" lang="zh-CN" altLang="en-US" sz="2400">
                <a:latin typeface="Arial" panose="020B0604020202020204" pitchFamily="34" charset="0"/>
                <a:ea typeface="楷体_GB2312" panose="02010609030101010101" pitchFamily="49" charset="-122"/>
              </a:rPr>
              <a:t>（</a:t>
            </a:r>
            <a:r>
              <a:rPr kumimoji="0" lang="en-US" altLang="zh-CN" sz="2400">
                <a:latin typeface="Arial" panose="020B0604020202020204" pitchFamily="34" charset="0"/>
                <a:ea typeface="楷体_GB2312" panose="02010609030101010101" pitchFamily="49" charset="-122"/>
              </a:rPr>
              <a:t>1</a:t>
            </a:r>
            <a:r>
              <a:rPr kumimoji="0" lang="zh-CN" altLang="en-US" sz="2400">
                <a:latin typeface="Arial" panose="020B0604020202020204" pitchFamily="34" charset="0"/>
                <a:ea typeface="楷体_GB2312" panose="02010609030101010101" pitchFamily="49" charset="-122"/>
              </a:rPr>
              <a:t>）线性时间选择算法</a:t>
            </a:r>
          </a:p>
          <a:p>
            <a:pPr eaLnBrk="1" hangingPunct="1">
              <a:lnSpc>
                <a:spcPct val="90000"/>
              </a:lnSpc>
              <a:spcBef>
                <a:spcPct val="0"/>
              </a:spcBef>
              <a:buFontTx/>
              <a:buNone/>
            </a:pPr>
            <a:r>
              <a:rPr kumimoji="0" lang="zh-CN" altLang="en-US" sz="2400">
                <a:latin typeface="Arial" panose="020B0604020202020204" pitchFamily="34" charset="0"/>
                <a:ea typeface="楷体_GB2312" panose="02010609030101010101" pitchFamily="49" charset="-122"/>
              </a:rPr>
              <a:t>（</a:t>
            </a:r>
            <a:r>
              <a:rPr kumimoji="0" lang="en-US" altLang="zh-CN" sz="2400">
                <a:latin typeface="Arial" panose="020B0604020202020204" pitchFamily="34" charset="0"/>
                <a:ea typeface="楷体_GB2312" panose="02010609030101010101" pitchFamily="49" charset="-122"/>
              </a:rPr>
              <a:t>2</a:t>
            </a:r>
            <a:r>
              <a:rPr kumimoji="0" lang="zh-CN" altLang="en-US" sz="2400">
                <a:latin typeface="Arial" panose="020B0604020202020204" pitchFamily="34" charset="0"/>
                <a:ea typeface="楷体_GB2312" panose="02010609030101010101" pitchFamily="49" charset="-122"/>
              </a:rPr>
              <a:t>）快速排序算法</a:t>
            </a:r>
          </a:p>
          <a:p>
            <a:pPr eaLnBrk="1" hangingPunct="1">
              <a:lnSpc>
                <a:spcPct val="90000"/>
              </a:lnSpc>
              <a:spcBef>
                <a:spcPct val="0"/>
              </a:spcBef>
              <a:buFontTx/>
              <a:buNone/>
            </a:pPr>
            <a:r>
              <a:rPr kumimoji="0" lang="zh-CN" altLang="en-US" sz="2400">
                <a:latin typeface="Arial" panose="020B0604020202020204" pitchFamily="34" charset="0"/>
                <a:ea typeface="楷体_GB2312" panose="02010609030101010101" pitchFamily="49" charset="-122"/>
              </a:rPr>
              <a:t>有时也会遇到这样的情况，即所给的确定性算法无法直接改造成舍伍德型算法。此时可借助于随机预处理技术，不改变原有的确定性算法，仅对其输入进行随机洗牌，同样可收到舍伍德算法的效果。例如，对于确定性选择算法，可以用下面的洗牌算法</a:t>
            </a:r>
            <a:r>
              <a:rPr kumimoji="0" lang="en-US" altLang="zh-CN" sz="2400" b="1">
                <a:latin typeface="Arial" panose="020B0604020202020204" pitchFamily="34" charset="0"/>
                <a:ea typeface="楷体_GB2312" panose="02010609030101010101" pitchFamily="49" charset="-122"/>
              </a:rPr>
              <a:t>shuffle</a:t>
            </a:r>
            <a:r>
              <a:rPr kumimoji="0" lang="zh-CN" altLang="en-US" sz="2400">
                <a:latin typeface="Arial" panose="020B0604020202020204" pitchFamily="34" charset="0"/>
                <a:ea typeface="楷体_GB2312" panose="02010609030101010101" pitchFamily="49" charset="-122"/>
              </a:rPr>
              <a:t>将数组</a:t>
            </a:r>
            <a:r>
              <a:rPr kumimoji="0" lang="en-US" altLang="zh-CN" sz="2400">
                <a:latin typeface="Arial" panose="020B0604020202020204" pitchFamily="34" charset="0"/>
                <a:ea typeface="楷体_GB2312" panose="02010609030101010101" pitchFamily="49" charset="-122"/>
              </a:rPr>
              <a:t>a</a:t>
            </a:r>
            <a:r>
              <a:rPr kumimoji="0" lang="zh-CN" altLang="en-US" sz="2400">
                <a:latin typeface="Arial" panose="020B0604020202020204" pitchFamily="34" charset="0"/>
                <a:ea typeface="楷体_GB2312" panose="02010609030101010101" pitchFamily="49" charset="-122"/>
              </a:rPr>
              <a:t>中元素随机排列，然后用确定性选择算法求解。这样做所收到的效果与舍伍德型算法的效果是一样的。</a:t>
            </a:r>
          </a:p>
          <a:p>
            <a:pPr eaLnBrk="1" hangingPunct="1">
              <a:lnSpc>
                <a:spcPct val="90000"/>
              </a:lnSpc>
              <a:spcBef>
                <a:spcPct val="0"/>
              </a:spcBef>
              <a:buFontTx/>
              <a:buNone/>
            </a:pPr>
            <a:r>
              <a:rPr kumimoji="0" lang="en-US" altLang="zh-CN" sz="2000">
                <a:latin typeface="Arial" panose="020B0604020202020204" pitchFamily="34" charset="0"/>
                <a:ea typeface="楷体_GB2312" panose="02010609030101010101" pitchFamily="49" charset="-122"/>
              </a:rPr>
              <a:t>public static void </a:t>
            </a:r>
            <a:r>
              <a:rPr kumimoji="0" lang="en-US" altLang="zh-CN" sz="2000" b="1">
                <a:latin typeface="Arial" panose="020B0604020202020204" pitchFamily="34" charset="0"/>
                <a:ea typeface="楷体_GB2312" panose="02010609030101010101" pitchFamily="49" charset="-122"/>
              </a:rPr>
              <a:t>shuffle</a:t>
            </a:r>
            <a:r>
              <a:rPr kumimoji="0" lang="en-US" altLang="zh-CN" sz="2000">
                <a:latin typeface="Arial" panose="020B0604020202020204" pitchFamily="34" charset="0"/>
                <a:ea typeface="楷体_GB2312" panose="02010609030101010101" pitchFamily="49" charset="-122"/>
              </a:rPr>
              <a:t>(Comparable []a, int n)</a:t>
            </a:r>
          </a:p>
          <a:p>
            <a:pPr eaLnBrk="1" hangingPunct="1">
              <a:lnSpc>
                <a:spcPct val="90000"/>
              </a:lnSpc>
              <a:spcBef>
                <a:spcPct val="0"/>
              </a:spcBef>
              <a:buFontTx/>
              <a:buNone/>
            </a:pPr>
            <a:r>
              <a:rPr kumimoji="0" lang="en-US" altLang="zh-CN" sz="2000">
                <a:latin typeface="Arial" panose="020B0604020202020204" pitchFamily="34" charset="0"/>
                <a:ea typeface="楷体_GB2312" panose="02010609030101010101" pitchFamily="49" charset="-122"/>
              </a:rPr>
              <a:t>   {// </a:t>
            </a:r>
            <a:r>
              <a:rPr kumimoji="0" lang="zh-CN" altLang="en-US" sz="2000">
                <a:latin typeface="Arial" panose="020B0604020202020204" pitchFamily="34" charset="0"/>
                <a:ea typeface="楷体_GB2312" panose="02010609030101010101" pitchFamily="49" charset="-122"/>
              </a:rPr>
              <a:t>随机洗牌算法</a:t>
            </a:r>
          </a:p>
          <a:p>
            <a:pPr eaLnBrk="1" hangingPunct="1">
              <a:lnSpc>
                <a:spcPct val="90000"/>
              </a:lnSpc>
              <a:spcBef>
                <a:spcPct val="0"/>
              </a:spcBef>
              <a:buFontTx/>
              <a:buNone/>
            </a:pPr>
            <a:r>
              <a:rPr kumimoji="0" lang="zh-CN" altLang="en-US" sz="2000">
                <a:latin typeface="Arial" panose="020B0604020202020204" pitchFamily="34" charset="0"/>
                <a:ea typeface="楷体_GB2312" panose="02010609030101010101" pitchFamily="49" charset="-122"/>
              </a:rPr>
              <a:t>      </a:t>
            </a:r>
            <a:r>
              <a:rPr kumimoji="0" lang="en-US" altLang="zh-CN" sz="2000">
                <a:latin typeface="Arial" panose="020B0604020202020204" pitchFamily="34" charset="0"/>
                <a:ea typeface="楷体_GB2312" panose="02010609030101010101" pitchFamily="49" charset="-122"/>
              </a:rPr>
              <a:t>rnd = new Random();</a:t>
            </a:r>
          </a:p>
          <a:p>
            <a:pPr eaLnBrk="1" hangingPunct="1">
              <a:lnSpc>
                <a:spcPct val="90000"/>
              </a:lnSpc>
              <a:spcBef>
                <a:spcPct val="0"/>
              </a:spcBef>
              <a:buFontTx/>
              <a:buNone/>
            </a:pPr>
            <a:r>
              <a:rPr kumimoji="0" lang="en-US" altLang="zh-CN" sz="2000">
                <a:latin typeface="Arial" panose="020B0604020202020204" pitchFamily="34" charset="0"/>
                <a:ea typeface="楷体_GB2312" panose="02010609030101010101" pitchFamily="49" charset="-122"/>
              </a:rPr>
              <a:t>      for (int i=1;i&lt;n;i++) {</a:t>
            </a:r>
          </a:p>
          <a:p>
            <a:pPr eaLnBrk="1" hangingPunct="1">
              <a:lnSpc>
                <a:spcPct val="90000"/>
              </a:lnSpc>
              <a:spcBef>
                <a:spcPct val="0"/>
              </a:spcBef>
              <a:buFontTx/>
              <a:buNone/>
            </a:pPr>
            <a:r>
              <a:rPr kumimoji="0" lang="en-US" altLang="zh-CN" sz="2000">
                <a:latin typeface="Arial" panose="020B0604020202020204" pitchFamily="34" charset="0"/>
                <a:ea typeface="楷体_GB2312" panose="02010609030101010101" pitchFamily="49" charset="-122"/>
              </a:rPr>
              <a:t>        int j=rnd.random(n-i+1)+i;</a:t>
            </a:r>
          </a:p>
          <a:p>
            <a:pPr eaLnBrk="1" hangingPunct="1">
              <a:lnSpc>
                <a:spcPct val="90000"/>
              </a:lnSpc>
              <a:spcBef>
                <a:spcPct val="0"/>
              </a:spcBef>
              <a:buFontTx/>
              <a:buNone/>
            </a:pPr>
            <a:r>
              <a:rPr kumimoji="0" lang="en-US" altLang="zh-CN" sz="2000">
                <a:latin typeface="Arial" panose="020B0604020202020204" pitchFamily="34" charset="0"/>
                <a:ea typeface="楷体_GB2312" panose="02010609030101010101" pitchFamily="49" charset="-122"/>
              </a:rPr>
              <a:t>        MyMath.swap(a, i, j);</a:t>
            </a:r>
          </a:p>
          <a:p>
            <a:pPr eaLnBrk="1" hangingPunct="1">
              <a:lnSpc>
                <a:spcPct val="90000"/>
              </a:lnSpc>
              <a:spcBef>
                <a:spcPct val="0"/>
              </a:spcBef>
              <a:buFontTx/>
              <a:buNone/>
            </a:pPr>
            <a:r>
              <a:rPr kumimoji="0" lang="en-US" altLang="zh-CN" sz="2000">
                <a:latin typeface="Arial" panose="020B0604020202020204" pitchFamily="34" charset="0"/>
                <a:ea typeface="楷体_GB2312" panose="02010609030101010101" pitchFamily="49" charset="-122"/>
              </a:rPr>
              <a:t>        }</a:t>
            </a:r>
          </a:p>
          <a:p>
            <a:pPr eaLnBrk="1" hangingPunct="1">
              <a:lnSpc>
                <a:spcPct val="90000"/>
              </a:lnSpc>
              <a:spcBef>
                <a:spcPct val="0"/>
              </a:spcBef>
              <a:buFontTx/>
              <a:buNone/>
            </a:pPr>
            <a:r>
              <a:rPr kumimoji="0" lang="en-US" altLang="zh-CN" sz="2000">
                <a:latin typeface="Arial" panose="020B0604020202020204" pitchFamily="34" charset="0"/>
                <a:ea typeface="楷体_GB2312" panose="02010609030101010101" pitchFamily="49" charset="-122"/>
              </a:rPr>
              <a:t>}</a:t>
            </a:r>
            <a:endParaRPr kumimoji="0" lang="zh-CN" altLang="en-US" sz="2000">
              <a:latin typeface="Arial" panose="020B0604020202020204" pitchFamily="34" charset="0"/>
              <a:ea typeface="楷体_GB2312" panose="02010609030101010101" pitchFamily="49" charset="-122"/>
            </a:endParaRPr>
          </a:p>
          <a:p>
            <a:pPr eaLnBrk="1" hangingPunct="1">
              <a:lnSpc>
                <a:spcPct val="90000"/>
              </a:lnSpc>
              <a:spcBef>
                <a:spcPct val="0"/>
              </a:spcBef>
              <a:buFontTx/>
              <a:buNone/>
            </a:pPr>
            <a:r>
              <a:rPr kumimoji="0" lang="zh-CN" altLang="en-US" sz="2400">
                <a:latin typeface="Arial" panose="020B0604020202020204" pitchFamily="34" charset="0"/>
                <a:ea typeface="楷体_GB2312" panose="02010609030101010101" pitchFamily="49" charset="-122"/>
              </a:rPr>
              <a:t> </a:t>
            </a:r>
            <a:endParaRPr lang="zh-CN" altLang="en-US"/>
          </a:p>
        </p:txBody>
      </p:sp>
    </p:spTree>
  </p:cSld>
  <p:clrMapOvr>
    <a:masterClrMapping/>
  </p:clrMapOvr>
  <p:transition>
    <p:random/>
  </p:transition>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0335C2B9-9CC7-4A87-B3FB-EFAA472214AB}"/>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7BC147E7-1445-48F8-ACCB-8BBB8D6BAA3B}" type="slidenum">
              <a:rPr lang="zh-CN" altLang="en-US">
                <a:solidFill>
                  <a:schemeClr val="tx1"/>
                </a:solidFill>
                <a:latin typeface="Times New Roman" panose="02020603050405020304" pitchFamily="18" charset="0"/>
                <a:ea typeface="宋体" panose="02010600030101010101" pitchFamily="2" charset="-122"/>
              </a:rPr>
              <a:pPr eaLnBrk="1" hangingPunct="1"/>
              <a:t>262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61154" name="Rectangle 2">
            <a:extLst>
              <a:ext uri="{FF2B5EF4-FFF2-40B4-BE49-F238E27FC236}">
                <a16:creationId xmlns:a16="http://schemas.microsoft.com/office/drawing/2014/main" id="{852945B9-75A8-41D9-B919-30613CA1C592}"/>
              </a:ext>
            </a:extLst>
          </p:cNvPr>
          <p:cNvSpPr>
            <a:spLocks noGrp="1" noChangeArrowheads="1"/>
          </p:cNvSpPr>
          <p:nvPr>
            <p:ph type="title"/>
          </p:nvPr>
        </p:nvSpPr>
        <p:spPr>
          <a:xfrm>
            <a:off x="762000" y="0"/>
            <a:ext cx="7772400" cy="1143000"/>
          </a:xfrm>
        </p:spPr>
        <p:txBody>
          <a:bodyPr/>
          <a:lstStyle/>
          <a:p>
            <a:pPr eaLnBrk="1" hangingPunct="1">
              <a:defRPr/>
            </a:pPr>
            <a:r>
              <a:rPr lang="zh-CN" altLang="en-US">
                <a:effectLst>
                  <a:outerShdw blurRad="38100" dist="38100" dir="2700000" algn="tl">
                    <a:srgbClr val="C0C0C0"/>
                  </a:outerShdw>
                </a:effectLst>
                <a:ea typeface="黑体" pitchFamily="2" charset="-122"/>
              </a:rPr>
              <a:t>跳跃表</a:t>
            </a:r>
          </a:p>
        </p:txBody>
      </p:sp>
      <p:sp>
        <p:nvSpPr>
          <p:cNvPr id="301060" name="Text Box 3">
            <a:extLst>
              <a:ext uri="{FF2B5EF4-FFF2-40B4-BE49-F238E27FC236}">
                <a16:creationId xmlns:a16="http://schemas.microsoft.com/office/drawing/2014/main" id="{7A0B3879-37DD-4993-8A3C-D22726DA6763}"/>
              </a:ext>
            </a:extLst>
          </p:cNvPr>
          <p:cNvSpPr txBox="1">
            <a:spLocks noChangeArrowheads="1"/>
          </p:cNvSpPr>
          <p:nvPr/>
        </p:nvSpPr>
        <p:spPr bwMode="auto">
          <a:xfrm>
            <a:off x="231775" y="836613"/>
            <a:ext cx="858837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buFontTx/>
              <a:buChar char="•"/>
            </a:pPr>
            <a:r>
              <a:rPr lang="zh-CN" altLang="en-US" sz="2400">
                <a:solidFill>
                  <a:schemeClr val="tx1"/>
                </a:solidFill>
                <a:ea typeface="楷体_GB2312" panose="02010609030101010101" pitchFamily="49" charset="-122"/>
              </a:rPr>
              <a:t>舍伍德型算法的设计思想还可用于设计高效的数据结构。</a:t>
            </a:r>
          </a:p>
          <a:p>
            <a:pPr algn="l" eaLnBrk="1" hangingPunct="1">
              <a:buClr>
                <a:schemeClr val="accent2"/>
              </a:buClr>
              <a:buFontTx/>
              <a:buChar char="•"/>
            </a:pPr>
            <a:r>
              <a:rPr lang="zh-CN" altLang="en-US" sz="2400">
                <a:solidFill>
                  <a:schemeClr val="tx1"/>
                </a:solidFill>
                <a:ea typeface="楷体_GB2312" panose="02010609030101010101" pitchFamily="49" charset="-122"/>
              </a:rPr>
              <a:t>如果用有序链表来表示一个含有</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个元素的有序集</a:t>
            </a:r>
            <a:r>
              <a:rPr lang="en-US" altLang="zh-CN" sz="2400">
                <a:solidFill>
                  <a:schemeClr val="tx1"/>
                </a:solidFill>
                <a:ea typeface="楷体_GB2312" panose="02010609030101010101" pitchFamily="49" charset="-122"/>
              </a:rPr>
              <a:t>S</a:t>
            </a:r>
            <a:r>
              <a:rPr lang="zh-CN" altLang="en-US" sz="2400">
                <a:solidFill>
                  <a:schemeClr val="tx1"/>
                </a:solidFill>
                <a:ea typeface="楷体_GB2312" panose="02010609030101010101" pitchFamily="49" charset="-122"/>
              </a:rPr>
              <a:t>，则在最坏情况下，搜索</a:t>
            </a:r>
            <a:r>
              <a:rPr lang="en-US" altLang="zh-CN" sz="2400">
                <a:solidFill>
                  <a:schemeClr val="tx1"/>
                </a:solidFill>
                <a:ea typeface="楷体_GB2312" panose="02010609030101010101" pitchFamily="49" charset="-122"/>
              </a:rPr>
              <a:t>S</a:t>
            </a:r>
            <a:r>
              <a:rPr lang="zh-CN" altLang="en-US" sz="2400">
                <a:solidFill>
                  <a:schemeClr val="tx1"/>
                </a:solidFill>
                <a:ea typeface="楷体_GB2312" panose="02010609030101010101" pitchFamily="49" charset="-122"/>
              </a:rPr>
              <a:t>中一个元素需要</a:t>
            </a:r>
            <a:r>
              <a:rPr lang="zh-CN" altLang="en-US"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计算时间。</a:t>
            </a:r>
          </a:p>
          <a:p>
            <a:pPr algn="l" eaLnBrk="1" hangingPunct="1">
              <a:buClr>
                <a:schemeClr val="accent2"/>
              </a:buClr>
              <a:buFontTx/>
              <a:buChar char="•"/>
            </a:pPr>
            <a:r>
              <a:rPr lang="zh-CN" altLang="en-US" sz="2400">
                <a:solidFill>
                  <a:schemeClr val="tx1"/>
                </a:solidFill>
                <a:ea typeface="楷体_GB2312" panose="02010609030101010101" pitchFamily="49" charset="-122"/>
              </a:rPr>
              <a:t>提高有序链表效率的一个技巧是在有序链表的部分结点处增设附加指针以提高其搜索性能。在增设附加指针的有序链表中搜索一个元素时，可借助于附加指针跳过链表中若干结点，加快搜索速度。这种增加了向前附加指针的有序链表称为</a:t>
            </a:r>
            <a:r>
              <a:rPr lang="zh-CN" altLang="en-US" sz="2400">
                <a:solidFill>
                  <a:schemeClr val="tx1"/>
                </a:solidFill>
                <a:ea typeface="黑体" panose="02010609060101010101" pitchFamily="49" charset="-122"/>
              </a:rPr>
              <a:t>跳跃表</a:t>
            </a:r>
            <a:r>
              <a:rPr lang="zh-CN" altLang="en-US" sz="2400">
                <a:solidFill>
                  <a:schemeClr val="tx1"/>
                </a:solidFill>
                <a:ea typeface="楷体_GB2312" panose="02010609030101010101" pitchFamily="49" charset="-122"/>
              </a:rPr>
              <a:t>。</a:t>
            </a:r>
          </a:p>
          <a:p>
            <a:pPr algn="l" eaLnBrk="1" hangingPunct="1">
              <a:buClr>
                <a:schemeClr val="accent2"/>
              </a:buClr>
              <a:buFontTx/>
              <a:buChar char="•"/>
            </a:pPr>
            <a:r>
              <a:rPr lang="zh-CN" altLang="en-US" sz="2400">
                <a:solidFill>
                  <a:schemeClr val="tx1"/>
                </a:solidFill>
                <a:ea typeface="楷体_GB2312" panose="02010609030101010101" pitchFamily="49" charset="-122"/>
              </a:rPr>
              <a:t>应在跳跃表的哪些结点增加附加指针以及在该结点处应增加多少指针完全采用随机化方法来确定。这使得跳跃表可在</a:t>
            </a:r>
            <a:r>
              <a:rPr lang="en-US" altLang="zh-CN" sz="2400">
                <a:solidFill>
                  <a:schemeClr val="tx1"/>
                </a:solidFill>
                <a:ea typeface="楷体_GB2312" panose="02010609030101010101" pitchFamily="49" charset="-122"/>
              </a:rPr>
              <a:t>O(logn)</a:t>
            </a:r>
            <a:r>
              <a:rPr lang="zh-CN" altLang="en-US" sz="2400">
                <a:solidFill>
                  <a:schemeClr val="tx1"/>
                </a:solidFill>
                <a:ea typeface="楷体_GB2312" panose="02010609030101010101" pitchFamily="49" charset="-122"/>
              </a:rPr>
              <a:t>平均时间内支持关于有序集的搜索、插入和删除等运算。 </a:t>
            </a:r>
          </a:p>
        </p:txBody>
      </p:sp>
      <p:pic>
        <p:nvPicPr>
          <p:cNvPr id="301061" name="Picture 4" descr="t73">
            <a:extLst>
              <a:ext uri="{FF2B5EF4-FFF2-40B4-BE49-F238E27FC236}">
                <a16:creationId xmlns:a16="http://schemas.microsoft.com/office/drawing/2014/main" id="{942E1484-157E-4679-BA93-BF02C99369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4581525"/>
            <a:ext cx="5903912" cy="196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2C9B36E8-3F61-476C-B2A1-C9753E0B4D33}"/>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264471B5-6926-4B2D-A20C-5FC4859B4734}" type="slidenum">
              <a:rPr lang="zh-CN" altLang="en-US">
                <a:solidFill>
                  <a:schemeClr val="tx1"/>
                </a:solidFill>
                <a:latin typeface="Times New Roman" panose="02020603050405020304" pitchFamily="18" charset="0"/>
                <a:ea typeface="宋体" panose="02010600030101010101" pitchFamily="2" charset="-122"/>
              </a:rPr>
              <a:pPr eaLnBrk="1" hangingPunct="1"/>
              <a:t>263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62178" name="Rectangle 2">
            <a:extLst>
              <a:ext uri="{FF2B5EF4-FFF2-40B4-BE49-F238E27FC236}">
                <a16:creationId xmlns:a16="http://schemas.microsoft.com/office/drawing/2014/main" id="{086BFAFF-B2BB-442D-9329-F6D097D08A7A}"/>
              </a:ext>
            </a:extLst>
          </p:cNvPr>
          <p:cNvSpPr>
            <a:spLocks noChangeArrowheads="1"/>
          </p:cNvSpPr>
          <p:nvPr/>
        </p:nvSpPr>
        <p:spPr bwMode="auto">
          <a:xfrm>
            <a:off x="684213" y="0"/>
            <a:ext cx="7772400" cy="803275"/>
          </a:xfrm>
          <a:prstGeom prst="rect">
            <a:avLst/>
          </a:prstGeom>
          <a:noFill/>
          <a:ln w="9525">
            <a:noFill/>
            <a:miter lim="800000"/>
            <a:headEnd/>
            <a:tailEnd/>
          </a:ln>
          <a:effectLst/>
        </p:spPr>
        <p:txBody>
          <a:bodyPr anchor="ctr"/>
          <a:lstStyle/>
          <a:p>
            <a:pPr>
              <a:defRPr/>
            </a:pPr>
            <a:r>
              <a:rPr kumimoji="1" lang="zh-CN" altLang="en-US" sz="4400" b="1">
                <a:solidFill>
                  <a:srgbClr val="663300"/>
                </a:solidFill>
                <a:effectLst>
                  <a:outerShdw blurRad="38100" dist="38100" dir="2700000" algn="tl">
                    <a:srgbClr val="C0C0C0"/>
                  </a:outerShdw>
                </a:effectLst>
                <a:latin typeface="Times New Roman" charset="0"/>
                <a:ea typeface="黑体" pitchFamily="2" charset="-122"/>
              </a:rPr>
              <a:t>跳跃表</a:t>
            </a:r>
          </a:p>
        </p:txBody>
      </p:sp>
      <p:pic>
        <p:nvPicPr>
          <p:cNvPr id="302084" name="Picture 3" descr="t73">
            <a:extLst>
              <a:ext uri="{FF2B5EF4-FFF2-40B4-BE49-F238E27FC236}">
                <a16:creationId xmlns:a16="http://schemas.microsoft.com/office/drawing/2014/main" id="{24749B43-20E7-4ACA-A826-490DCD84B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708275"/>
            <a:ext cx="6335713"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2085" name="Text Box 4">
            <a:extLst>
              <a:ext uri="{FF2B5EF4-FFF2-40B4-BE49-F238E27FC236}">
                <a16:creationId xmlns:a16="http://schemas.microsoft.com/office/drawing/2014/main" id="{93C1201B-F8E1-4485-8278-484211AB3082}"/>
              </a:ext>
            </a:extLst>
          </p:cNvPr>
          <p:cNvSpPr txBox="1">
            <a:spLocks noChangeArrowheads="1"/>
          </p:cNvSpPr>
          <p:nvPr/>
        </p:nvSpPr>
        <p:spPr bwMode="auto">
          <a:xfrm>
            <a:off x="158750" y="711200"/>
            <a:ext cx="873442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在一般情况下，给定一个含有</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个元素的有序链表，可以将它改造成一个完全跳跃表，使得每一个</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级结点含有</a:t>
            </a:r>
            <a:r>
              <a:rPr lang="en-US" altLang="zh-CN" sz="2400">
                <a:solidFill>
                  <a:schemeClr val="tx1"/>
                </a:solidFill>
                <a:ea typeface="楷体_GB2312" panose="02010609030101010101" pitchFamily="49" charset="-122"/>
              </a:rPr>
              <a:t>k+1</a:t>
            </a:r>
            <a:r>
              <a:rPr lang="zh-CN" altLang="en-US" sz="2400">
                <a:solidFill>
                  <a:schemeClr val="tx1"/>
                </a:solidFill>
                <a:ea typeface="楷体_GB2312" panose="02010609030101010101" pitchFamily="49" charset="-122"/>
              </a:rPr>
              <a:t>个指针，分别跳过</a:t>
            </a:r>
            <a:r>
              <a:rPr lang="en-US" altLang="zh-CN" sz="2400">
                <a:solidFill>
                  <a:schemeClr val="tx1"/>
                </a:solidFill>
                <a:ea typeface="楷体_GB2312" panose="02010609030101010101" pitchFamily="49" charset="-122"/>
              </a:rPr>
              <a:t>2</a:t>
            </a:r>
            <a:r>
              <a:rPr lang="en-US" altLang="zh-CN" sz="2400" baseline="30000">
                <a:solidFill>
                  <a:schemeClr val="tx1"/>
                </a:solidFill>
                <a:ea typeface="楷体_GB2312" panose="02010609030101010101" pitchFamily="49" charset="-122"/>
              </a:rPr>
              <a:t>k</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2</a:t>
            </a:r>
            <a:r>
              <a:rPr lang="en-US" altLang="zh-CN" sz="2400" baseline="30000">
                <a:solidFill>
                  <a:schemeClr val="tx1"/>
                </a:solidFill>
                <a:ea typeface="楷体_GB2312" panose="02010609030101010101" pitchFamily="49" charset="-122"/>
              </a:rPr>
              <a:t>k-1</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2</a:t>
            </a:r>
            <a:r>
              <a:rPr lang="en-US" altLang="zh-CN" sz="2400" baseline="30000">
                <a:solidFill>
                  <a:schemeClr val="tx1"/>
                </a:solidFill>
                <a:ea typeface="楷体_GB2312" panose="02010609030101010101" pitchFamily="49" charset="-122"/>
              </a:rPr>
              <a:t>0</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个中间结点。第</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个</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级结点安排在跳跃表的位置</a:t>
            </a:r>
            <a:r>
              <a:rPr lang="en-US" altLang="zh-CN" sz="2400">
                <a:solidFill>
                  <a:schemeClr val="tx1"/>
                </a:solidFill>
                <a:ea typeface="楷体_GB2312" panose="02010609030101010101" pitchFamily="49" charset="-122"/>
              </a:rPr>
              <a:t>i2k</a:t>
            </a:r>
            <a:r>
              <a:rPr lang="zh-CN" altLang="en-US" sz="2400">
                <a:solidFill>
                  <a:schemeClr val="tx1"/>
                </a:solidFill>
                <a:ea typeface="楷体_GB2312" panose="02010609030101010101" pitchFamily="49" charset="-122"/>
              </a:rPr>
              <a:t>处，</a:t>
            </a:r>
            <a:r>
              <a:rPr lang="en-US" altLang="zh-CN" sz="2400">
                <a:solidFill>
                  <a:schemeClr val="tx1"/>
                </a:solidFill>
                <a:ea typeface="楷体_GB2312" panose="02010609030101010101" pitchFamily="49" charset="-122"/>
              </a:rPr>
              <a:t>i</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0</a:t>
            </a:r>
            <a:r>
              <a:rPr lang="zh-CN" altLang="en-US" sz="2400">
                <a:solidFill>
                  <a:schemeClr val="tx1"/>
                </a:solidFill>
                <a:ea typeface="楷体_GB2312" panose="02010609030101010101" pitchFamily="49" charset="-122"/>
              </a:rPr>
              <a:t>。这样就可以在时间</a:t>
            </a:r>
            <a:r>
              <a:rPr lang="en-US" altLang="zh-CN" sz="2400">
                <a:solidFill>
                  <a:schemeClr val="tx1"/>
                </a:solidFill>
                <a:ea typeface="楷体_GB2312" panose="02010609030101010101" pitchFamily="49" charset="-122"/>
              </a:rPr>
              <a:t>O(logn)</a:t>
            </a:r>
            <a:r>
              <a:rPr lang="zh-CN" altLang="en-US" sz="2400">
                <a:solidFill>
                  <a:schemeClr val="tx1"/>
                </a:solidFill>
                <a:ea typeface="楷体_GB2312" panose="02010609030101010101" pitchFamily="49" charset="-122"/>
              </a:rPr>
              <a:t>内完成集合成员的搜索运算。在一个完全跳跃表中，最高级的结点是</a:t>
            </a:r>
            <a:r>
              <a:rPr lang="zh-CN" altLang="en-US"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sym typeface="Symbol" panose="05050102010706020507" pitchFamily="18" charset="2"/>
              </a:rPr>
              <a:t>logn</a:t>
            </a:r>
            <a:r>
              <a:rPr lang="zh-CN" altLang="en-US" sz="2400">
                <a:solidFill>
                  <a:schemeClr val="tx1"/>
                </a:solidFill>
                <a:ea typeface="楷体_GB2312" panose="02010609030101010101" pitchFamily="49" charset="-122"/>
              </a:rPr>
              <a:t>级结点。</a:t>
            </a:r>
          </a:p>
        </p:txBody>
      </p:sp>
      <p:sp>
        <p:nvSpPr>
          <p:cNvPr id="302086" name="Text Box 5">
            <a:extLst>
              <a:ext uri="{FF2B5EF4-FFF2-40B4-BE49-F238E27FC236}">
                <a16:creationId xmlns:a16="http://schemas.microsoft.com/office/drawing/2014/main" id="{06AF3DCE-AB31-4497-9E89-E4D23B0DA26E}"/>
              </a:ext>
            </a:extLst>
          </p:cNvPr>
          <p:cNvSpPr txBox="1">
            <a:spLocks noChangeArrowheads="1"/>
          </p:cNvSpPr>
          <p:nvPr/>
        </p:nvSpPr>
        <p:spPr bwMode="auto">
          <a:xfrm>
            <a:off x="323850" y="5084763"/>
            <a:ext cx="8424863" cy="1603375"/>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完全跳跃表与完全二叉搜索树的情形非常类似。它虽然可以有效地支持成员搜索运算，但不适应于集合动态变化的情况。集合元素的插入和删除运算会破坏完全跳跃表原有的平衡状态，影响后继元素搜索的效率。</a:t>
            </a:r>
          </a:p>
        </p:txBody>
      </p:sp>
    </p:spTree>
  </p:cSld>
  <p:clrMapOvr>
    <a:masterClrMapping/>
  </p:clrMapOvr>
  <p:transition>
    <p:random/>
  </p:transition>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CFBD5009-D7A6-4F20-BEE6-3327AE66DD62}"/>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660E0ECE-DE97-4E7C-AC74-219A10918B9A}" type="slidenum">
              <a:rPr lang="zh-CN" altLang="en-US">
                <a:solidFill>
                  <a:schemeClr val="tx1"/>
                </a:solidFill>
                <a:latin typeface="Times New Roman" panose="02020603050405020304" pitchFamily="18" charset="0"/>
                <a:ea typeface="宋体" panose="02010600030101010101" pitchFamily="2" charset="-122"/>
              </a:rPr>
              <a:pPr eaLnBrk="1" hangingPunct="1"/>
              <a:t>264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63202" name="Rectangle 2">
            <a:extLst>
              <a:ext uri="{FF2B5EF4-FFF2-40B4-BE49-F238E27FC236}">
                <a16:creationId xmlns:a16="http://schemas.microsoft.com/office/drawing/2014/main" id="{3BF04128-4020-43FF-BC38-20D4F79055CB}"/>
              </a:ext>
            </a:extLst>
          </p:cNvPr>
          <p:cNvSpPr>
            <a:spLocks noChangeArrowheads="1"/>
          </p:cNvSpPr>
          <p:nvPr/>
        </p:nvSpPr>
        <p:spPr bwMode="auto">
          <a:xfrm>
            <a:off x="684213" y="0"/>
            <a:ext cx="7772400" cy="803275"/>
          </a:xfrm>
          <a:prstGeom prst="rect">
            <a:avLst/>
          </a:prstGeom>
          <a:noFill/>
          <a:ln w="9525">
            <a:noFill/>
            <a:miter lim="800000"/>
            <a:headEnd/>
            <a:tailEnd/>
          </a:ln>
          <a:effectLst/>
        </p:spPr>
        <p:txBody>
          <a:bodyPr anchor="ctr"/>
          <a:lstStyle/>
          <a:p>
            <a:pPr>
              <a:defRPr/>
            </a:pPr>
            <a:r>
              <a:rPr kumimoji="1" lang="zh-CN" altLang="en-US" sz="4400" b="1">
                <a:solidFill>
                  <a:srgbClr val="663300"/>
                </a:solidFill>
                <a:effectLst>
                  <a:outerShdw blurRad="38100" dist="38100" dir="2700000" algn="tl">
                    <a:srgbClr val="C0C0C0"/>
                  </a:outerShdw>
                </a:effectLst>
                <a:latin typeface="Times New Roman" charset="0"/>
                <a:ea typeface="黑体" pitchFamily="2" charset="-122"/>
              </a:rPr>
              <a:t>跳跃表</a:t>
            </a:r>
          </a:p>
        </p:txBody>
      </p:sp>
      <p:sp>
        <p:nvSpPr>
          <p:cNvPr id="303108" name="Text Box 3">
            <a:extLst>
              <a:ext uri="{FF2B5EF4-FFF2-40B4-BE49-F238E27FC236}">
                <a16:creationId xmlns:a16="http://schemas.microsoft.com/office/drawing/2014/main" id="{EB924D12-D03A-4601-A43A-47D47C1A4BE5}"/>
              </a:ext>
            </a:extLst>
          </p:cNvPr>
          <p:cNvSpPr txBox="1">
            <a:spLocks noChangeArrowheads="1"/>
          </p:cNvSpPr>
          <p:nvPr/>
        </p:nvSpPr>
        <p:spPr bwMode="auto">
          <a:xfrm>
            <a:off x="179388" y="765175"/>
            <a:ext cx="86614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为了在动态变化中维持跳跃表中附加指针的平衡性，必须使跳跃表中</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级结点数维持在总结点数的一定比例范围内。注意到在一个完全跳跃表中，</a:t>
            </a:r>
            <a:r>
              <a:rPr lang="en-US" altLang="zh-CN" sz="2400">
                <a:solidFill>
                  <a:schemeClr val="tx1"/>
                </a:solidFill>
                <a:ea typeface="楷体_GB2312" panose="02010609030101010101" pitchFamily="49" charset="-122"/>
              </a:rPr>
              <a:t>50%</a:t>
            </a:r>
            <a:r>
              <a:rPr lang="zh-CN" altLang="en-US" sz="2400">
                <a:solidFill>
                  <a:schemeClr val="tx1"/>
                </a:solidFill>
                <a:ea typeface="楷体_GB2312" panose="02010609030101010101" pitchFamily="49" charset="-122"/>
              </a:rPr>
              <a:t>的指针是</a:t>
            </a:r>
            <a:r>
              <a:rPr lang="en-US" altLang="zh-CN" sz="2400">
                <a:solidFill>
                  <a:schemeClr val="tx1"/>
                </a:solidFill>
                <a:ea typeface="楷体_GB2312" panose="02010609030101010101" pitchFamily="49" charset="-122"/>
              </a:rPr>
              <a:t>0</a:t>
            </a:r>
            <a:r>
              <a:rPr lang="zh-CN" altLang="en-US" sz="2400">
                <a:solidFill>
                  <a:schemeClr val="tx1"/>
                </a:solidFill>
                <a:ea typeface="楷体_GB2312" panose="02010609030101010101" pitchFamily="49" charset="-122"/>
              </a:rPr>
              <a:t>级指针；</a:t>
            </a:r>
            <a:r>
              <a:rPr lang="en-US" altLang="zh-CN" sz="2400">
                <a:solidFill>
                  <a:schemeClr val="tx1"/>
                </a:solidFill>
                <a:ea typeface="楷体_GB2312" panose="02010609030101010101" pitchFamily="49" charset="-122"/>
              </a:rPr>
              <a:t>25%</a:t>
            </a:r>
            <a:r>
              <a:rPr lang="zh-CN" altLang="en-US" sz="2400">
                <a:solidFill>
                  <a:schemeClr val="tx1"/>
                </a:solidFill>
                <a:ea typeface="楷体_GB2312" panose="02010609030101010101" pitchFamily="49" charset="-122"/>
              </a:rPr>
              <a:t>的指针是</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级指针；</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(100/2</a:t>
            </a:r>
            <a:r>
              <a:rPr lang="en-US" altLang="zh-CN" sz="2400" baseline="30000">
                <a:solidFill>
                  <a:schemeClr val="tx1"/>
                </a:solidFill>
                <a:ea typeface="楷体_GB2312" panose="02010609030101010101" pitchFamily="49" charset="-122"/>
              </a:rPr>
              <a:t>k+1</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的指针是</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级指针。因此，在插入一个元素时，以概率</a:t>
            </a:r>
            <a:r>
              <a:rPr lang="en-US" altLang="zh-CN" sz="2400">
                <a:solidFill>
                  <a:schemeClr val="tx1"/>
                </a:solidFill>
                <a:ea typeface="楷体_GB2312" panose="02010609030101010101" pitchFamily="49" charset="-122"/>
              </a:rPr>
              <a:t>1/2</a:t>
            </a:r>
            <a:r>
              <a:rPr lang="zh-CN" altLang="en-US" sz="2400">
                <a:solidFill>
                  <a:schemeClr val="tx1"/>
                </a:solidFill>
                <a:ea typeface="楷体_GB2312" panose="02010609030101010101" pitchFamily="49" charset="-122"/>
              </a:rPr>
              <a:t>引入一个</a:t>
            </a:r>
            <a:r>
              <a:rPr lang="en-US" altLang="zh-CN" sz="2400">
                <a:solidFill>
                  <a:schemeClr val="tx1"/>
                </a:solidFill>
                <a:ea typeface="楷体_GB2312" panose="02010609030101010101" pitchFamily="49" charset="-122"/>
              </a:rPr>
              <a:t>0</a:t>
            </a:r>
            <a:r>
              <a:rPr lang="zh-CN" altLang="en-US" sz="2400">
                <a:solidFill>
                  <a:schemeClr val="tx1"/>
                </a:solidFill>
                <a:ea typeface="楷体_GB2312" panose="02010609030101010101" pitchFamily="49" charset="-122"/>
              </a:rPr>
              <a:t>级结点，以概率</a:t>
            </a:r>
            <a:r>
              <a:rPr lang="en-US" altLang="zh-CN" sz="2400">
                <a:solidFill>
                  <a:schemeClr val="tx1"/>
                </a:solidFill>
                <a:ea typeface="楷体_GB2312" panose="02010609030101010101" pitchFamily="49" charset="-122"/>
              </a:rPr>
              <a:t>1/4</a:t>
            </a:r>
            <a:r>
              <a:rPr lang="zh-CN" altLang="en-US" sz="2400">
                <a:solidFill>
                  <a:schemeClr val="tx1"/>
                </a:solidFill>
                <a:ea typeface="楷体_GB2312" panose="02010609030101010101" pitchFamily="49" charset="-122"/>
              </a:rPr>
              <a:t>引入一个</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级结点，</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，以概率</a:t>
            </a:r>
            <a:r>
              <a:rPr lang="en-US" altLang="zh-CN" sz="2400">
                <a:solidFill>
                  <a:schemeClr val="tx1"/>
                </a:solidFill>
                <a:ea typeface="楷体_GB2312" panose="02010609030101010101" pitchFamily="49" charset="-122"/>
              </a:rPr>
              <a:t>1/2</a:t>
            </a:r>
            <a:r>
              <a:rPr lang="en-US" altLang="zh-CN" sz="2400" baseline="30000">
                <a:solidFill>
                  <a:schemeClr val="tx1"/>
                </a:solidFill>
                <a:ea typeface="楷体_GB2312" panose="02010609030101010101" pitchFamily="49" charset="-122"/>
              </a:rPr>
              <a:t>k+1</a:t>
            </a:r>
            <a:r>
              <a:rPr lang="zh-CN" altLang="en-US" sz="2400">
                <a:solidFill>
                  <a:schemeClr val="tx1"/>
                </a:solidFill>
                <a:ea typeface="楷体_GB2312" panose="02010609030101010101" pitchFamily="49" charset="-122"/>
              </a:rPr>
              <a:t>引入一个</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级结点。另一方面，一个</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级结点指向下一个同级或更高级的结点，它所跳过的结点数不再准确地维持在</a:t>
            </a:r>
            <a:r>
              <a:rPr lang="en-US" altLang="zh-CN" sz="2400">
                <a:solidFill>
                  <a:schemeClr val="tx1"/>
                </a:solidFill>
                <a:ea typeface="楷体_GB2312" panose="02010609030101010101" pitchFamily="49" charset="-122"/>
              </a:rPr>
              <a:t>2i-1</a:t>
            </a:r>
            <a:r>
              <a:rPr lang="zh-CN" altLang="en-US" sz="2400">
                <a:solidFill>
                  <a:schemeClr val="tx1"/>
                </a:solidFill>
                <a:ea typeface="楷体_GB2312" panose="02010609030101010101" pitchFamily="49" charset="-122"/>
              </a:rPr>
              <a:t>。经过这样的修改，就可以在插入或删除一个元素时，通过对跳跃表的局部修改来维持其平衡性。 </a:t>
            </a:r>
          </a:p>
        </p:txBody>
      </p:sp>
      <p:pic>
        <p:nvPicPr>
          <p:cNvPr id="303109" name="Picture 4" descr="t74">
            <a:extLst>
              <a:ext uri="{FF2B5EF4-FFF2-40B4-BE49-F238E27FC236}">
                <a16:creationId xmlns:a16="http://schemas.microsoft.com/office/drawing/2014/main" id="{93A8BE0F-1A6E-4C31-BC93-FC59B246F0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4221163"/>
            <a:ext cx="4608513"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3110" name="Picture 5" descr="t75">
            <a:extLst>
              <a:ext uri="{FF2B5EF4-FFF2-40B4-BE49-F238E27FC236}">
                <a16:creationId xmlns:a16="http://schemas.microsoft.com/office/drawing/2014/main" id="{A05354F6-91AE-482D-A5B9-255CBD1831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5064125"/>
            <a:ext cx="316865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B15A701F-9AA8-4672-8E74-741EBDBBB464}"/>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9FC512CF-367B-4899-9E6A-DFF339D36D60}" type="slidenum">
              <a:rPr lang="zh-CN" altLang="en-US">
                <a:solidFill>
                  <a:schemeClr val="tx1"/>
                </a:solidFill>
                <a:latin typeface="Times New Roman" panose="02020603050405020304" pitchFamily="18" charset="0"/>
                <a:ea typeface="宋体" panose="02010600030101010101" pitchFamily="2" charset="-122"/>
              </a:rPr>
              <a:pPr eaLnBrk="1" hangingPunct="1"/>
              <a:t>265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64226" name="Rectangle 2">
            <a:extLst>
              <a:ext uri="{FF2B5EF4-FFF2-40B4-BE49-F238E27FC236}">
                <a16:creationId xmlns:a16="http://schemas.microsoft.com/office/drawing/2014/main" id="{6FB5AC82-C5AC-4AC6-A976-577888BF7BD5}"/>
              </a:ext>
            </a:extLst>
          </p:cNvPr>
          <p:cNvSpPr>
            <a:spLocks noChangeArrowheads="1"/>
          </p:cNvSpPr>
          <p:nvPr/>
        </p:nvSpPr>
        <p:spPr bwMode="auto">
          <a:xfrm>
            <a:off x="684213" y="0"/>
            <a:ext cx="7772400" cy="803275"/>
          </a:xfrm>
          <a:prstGeom prst="rect">
            <a:avLst/>
          </a:prstGeom>
          <a:noFill/>
          <a:ln w="9525">
            <a:noFill/>
            <a:miter lim="800000"/>
            <a:headEnd/>
            <a:tailEnd/>
          </a:ln>
          <a:effectLst/>
        </p:spPr>
        <p:txBody>
          <a:bodyPr anchor="ctr"/>
          <a:lstStyle/>
          <a:p>
            <a:pPr>
              <a:defRPr/>
            </a:pPr>
            <a:r>
              <a:rPr kumimoji="1" lang="zh-CN" altLang="en-US" sz="4400" b="1">
                <a:solidFill>
                  <a:srgbClr val="663300"/>
                </a:solidFill>
                <a:effectLst>
                  <a:outerShdw blurRad="38100" dist="38100" dir="2700000" algn="tl">
                    <a:srgbClr val="C0C0C0"/>
                  </a:outerShdw>
                </a:effectLst>
                <a:latin typeface="Times New Roman" charset="0"/>
                <a:ea typeface="黑体" pitchFamily="2" charset="-122"/>
              </a:rPr>
              <a:t>跳跃表</a:t>
            </a:r>
          </a:p>
        </p:txBody>
      </p:sp>
      <p:sp>
        <p:nvSpPr>
          <p:cNvPr id="78854" name="Text Box 3">
            <a:extLst>
              <a:ext uri="{FF2B5EF4-FFF2-40B4-BE49-F238E27FC236}">
                <a16:creationId xmlns:a16="http://schemas.microsoft.com/office/drawing/2014/main" id="{C0ECC808-9144-4E52-9BEB-EE89DE9030FA}"/>
              </a:ext>
            </a:extLst>
          </p:cNvPr>
          <p:cNvSpPr txBox="1">
            <a:spLocks noChangeArrowheads="1"/>
          </p:cNvSpPr>
          <p:nvPr/>
        </p:nvSpPr>
        <p:spPr bwMode="auto">
          <a:xfrm>
            <a:off x="250825" y="908050"/>
            <a:ext cx="8516938"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注意到，在一个完全跳跃表中，具有</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级指针的结点中有一半同时具有</a:t>
            </a:r>
            <a:r>
              <a:rPr lang="en-US" altLang="zh-CN" sz="2400">
                <a:solidFill>
                  <a:schemeClr val="tx1"/>
                </a:solidFill>
                <a:ea typeface="楷体_GB2312" panose="02010609030101010101" pitchFamily="49" charset="-122"/>
              </a:rPr>
              <a:t>i+1</a:t>
            </a:r>
            <a:r>
              <a:rPr lang="zh-CN" altLang="en-US" sz="2400">
                <a:solidFill>
                  <a:schemeClr val="tx1"/>
                </a:solidFill>
                <a:ea typeface="楷体_GB2312" panose="02010609030101010101" pitchFamily="49" charset="-122"/>
              </a:rPr>
              <a:t>级指针。为了维持跳跃表的平衡性，可以事先确定一个实数</a:t>
            </a:r>
            <a:r>
              <a:rPr lang="en-US" altLang="zh-CN" sz="2400">
                <a:solidFill>
                  <a:schemeClr val="tx1"/>
                </a:solidFill>
                <a:ea typeface="楷体_GB2312" panose="02010609030101010101" pitchFamily="49" charset="-122"/>
              </a:rPr>
              <a:t>0&lt;p&lt;1</a:t>
            </a:r>
            <a:r>
              <a:rPr lang="zh-CN" altLang="en-US" sz="2400">
                <a:solidFill>
                  <a:schemeClr val="tx1"/>
                </a:solidFill>
                <a:ea typeface="楷体_GB2312" panose="02010609030101010101" pitchFamily="49" charset="-122"/>
              </a:rPr>
              <a:t>，并要求在跳跃表中维持在具有</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级指针的结点中同时具有</a:t>
            </a:r>
            <a:r>
              <a:rPr lang="en-US" altLang="zh-CN" sz="2400">
                <a:solidFill>
                  <a:schemeClr val="tx1"/>
                </a:solidFill>
                <a:ea typeface="楷体_GB2312" panose="02010609030101010101" pitchFamily="49" charset="-122"/>
              </a:rPr>
              <a:t>i+1</a:t>
            </a:r>
            <a:r>
              <a:rPr lang="zh-CN" altLang="en-US" sz="2400">
                <a:solidFill>
                  <a:schemeClr val="tx1"/>
                </a:solidFill>
                <a:ea typeface="楷体_GB2312" panose="02010609030101010101" pitchFamily="49" charset="-122"/>
              </a:rPr>
              <a:t>级指针的结点所占比例约为</a:t>
            </a:r>
            <a:r>
              <a:rPr lang="en-US" altLang="zh-CN" sz="2400">
                <a:solidFill>
                  <a:schemeClr val="tx1"/>
                </a:solidFill>
                <a:ea typeface="楷体_GB2312" panose="02010609030101010101" pitchFamily="49" charset="-122"/>
              </a:rPr>
              <a:t>p</a:t>
            </a:r>
            <a:r>
              <a:rPr lang="zh-CN" altLang="en-US" sz="2400">
                <a:solidFill>
                  <a:schemeClr val="tx1"/>
                </a:solidFill>
                <a:ea typeface="楷体_GB2312" panose="02010609030101010101" pitchFamily="49" charset="-122"/>
              </a:rPr>
              <a:t>。为此目的，在插入一个新结点时，先将其结点级别初始化为</a:t>
            </a:r>
            <a:r>
              <a:rPr lang="en-US" altLang="zh-CN" sz="2400">
                <a:solidFill>
                  <a:schemeClr val="tx1"/>
                </a:solidFill>
                <a:ea typeface="楷体_GB2312" panose="02010609030101010101" pitchFamily="49" charset="-122"/>
              </a:rPr>
              <a:t>0</a:t>
            </a:r>
            <a:r>
              <a:rPr lang="zh-CN" altLang="en-US" sz="2400">
                <a:solidFill>
                  <a:schemeClr val="tx1"/>
                </a:solidFill>
                <a:ea typeface="楷体_GB2312" panose="02010609030101010101" pitchFamily="49" charset="-122"/>
              </a:rPr>
              <a:t>，然后用随机数生成器反复地产生一个</a:t>
            </a:r>
            <a:r>
              <a:rPr lang="en-US" altLang="zh-CN" sz="2400">
                <a:solidFill>
                  <a:schemeClr val="tx1"/>
                </a:solidFill>
                <a:ea typeface="楷体_GB2312" panose="02010609030101010101" pitchFamily="49" charset="-122"/>
              </a:rPr>
              <a:t>[0</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间的随机实数</a:t>
            </a:r>
            <a:r>
              <a:rPr lang="en-US" altLang="zh-CN" sz="2400">
                <a:solidFill>
                  <a:schemeClr val="tx1"/>
                </a:solidFill>
                <a:ea typeface="楷体_GB2312" panose="02010609030101010101" pitchFamily="49" charset="-122"/>
              </a:rPr>
              <a:t>q</a:t>
            </a:r>
            <a:r>
              <a:rPr lang="zh-CN" altLang="en-US" sz="2400">
                <a:solidFill>
                  <a:schemeClr val="tx1"/>
                </a:solidFill>
                <a:ea typeface="楷体_GB2312" panose="02010609030101010101" pitchFamily="49" charset="-122"/>
              </a:rPr>
              <a:t>。如果</a:t>
            </a:r>
            <a:r>
              <a:rPr lang="en-US" altLang="zh-CN" sz="2400">
                <a:solidFill>
                  <a:schemeClr val="tx1"/>
                </a:solidFill>
                <a:ea typeface="楷体_GB2312" panose="02010609030101010101" pitchFamily="49" charset="-122"/>
              </a:rPr>
              <a:t>q&lt;p</a:t>
            </a:r>
            <a:r>
              <a:rPr lang="zh-CN" altLang="en-US" sz="2400">
                <a:solidFill>
                  <a:schemeClr val="tx1"/>
                </a:solidFill>
                <a:ea typeface="楷体_GB2312" panose="02010609030101010101" pitchFamily="49" charset="-122"/>
              </a:rPr>
              <a:t>，则使新结点级别增加</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，直至</a:t>
            </a:r>
            <a:r>
              <a:rPr lang="en-US" altLang="zh-CN" sz="2400">
                <a:solidFill>
                  <a:schemeClr val="tx1"/>
                </a:solidFill>
                <a:ea typeface="楷体_GB2312" panose="02010609030101010101" pitchFamily="49" charset="-122"/>
              </a:rPr>
              <a:t>q</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p</a:t>
            </a:r>
            <a:r>
              <a:rPr lang="zh-CN" altLang="en-US" sz="2400">
                <a:solidFill>
                  <a:schemeClr val="tx1"/>
                </a:solidFill>
                <a:ea typeface="楷体_GB2312" panose="02010609030101010101" pitchFamily="49" charset="-122"/>
              </a:rPr>
              <a:t>。由此产生新结点级别的过程可知，所产生的新结点的级别为</a:t>
            </a:r>
            <a:r>
              <a:rPr lang="en-US" altLang="zh-CN" sz="2400">
                <a:solidFill>
                  <a:schemeClr val="tx1"/>
                </a:solidFill>
                <a:ea typeface="楷体_GB2312" panose="02010609030101010101" pitchFamily="49" charset="-122"/>
              </a:rPr>
              <a:t>0</a:t>
            </a:r>
            <a:r>
              <a:rPr lang="zh-CN" altLang="en-US" sz="2400">
                <a:solidFill>
                  <a:schemeClr val="tx1"/>
                </a:solidFill>
                <a:ea typeface="楷体_GB2312" panose="02010609030101010101" pitchFamily="49" charset="-122"/>
              </a:rPr>
              <a:t>的概率为</a:t>
            </a:r>
            <a:r>
              <a:rPr lang="en-US" altLang="zh-CN" sz="2400">
                <a:solidFill>
                  <a:schemeClr val="tx1"/>
                </a:solidFill>
                <a:ea typeface="楷体_GB2312" panose="02010609030101010101" pitchFamily="49" charset="-122"/>
              </a:rPr>
              <a:t>1-p</a:t>
            </a:r>
            <a:r>
              <a:rPr lang="zh-CN" altLang="en-US" sz="2400">
                <a:solidFill>
                  <a:schemeClr val="tx1"/>
                </a:solidFill>
                <a:ea typeface="楷体_GB2312" panose="02010609030101010101" pitchFamily="49" charset="-122"/>
              </a:rPr>
              <a:t>，级别为</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的概率为</a:t>
            </a:r>
            <a:r>
              <a:rPr lang="en-US" altLang="zh-CN" sz="2400">
                <a:solidFill>
                  <a:schemeClr val="tx1"/>
                </a:solidFill>
                <a:ea typeface="楷体_GB2312" panose="02010609030101010101" pitchFamily="49" charset="-122"/>
              </a:rPr>
              <a:t>p(1-p)</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，级别为</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的概率为</a:t>
            </a:r>
            <a:r>
              <a:rPr lang="en-US" altLang="zh-CN" sz="2400">
                <a:solidFill>
                  <a:schemeClr val="tx1"/>
                </a:solidFill>
                <a:ea typeface="楷体_GB2312" panose="02010609030101010101" pitchFamily="49" charset="-122"/>
              </a:rPr>
              <a:t>p</a:t>
            </a:r>
            <a:r>
              <a:rPr lang="en-US" altLang="zh-CN" sz="2400" baseline="30000">
                <a:solidFill>
                  <a:schemeClr val="tx1"/>
                </a:solidFill>
                <a:ea typeface="楷体_GB2312" panose="02010609030101010101" pitchFamily="49" charset="-122"/>
              </a:rPr>
              <a:t>i</a:t>
            </a:r>
            <a:r>
              <a:rPr lang="en-US" altLang="zh-CN" sz="2400">
                <a:solidFill>
                  <a:schemeClr val="tx1"/>
                </a:solidFill>
                <a:ea typeface="楷体_GB2312" panose="02010609030101010101" pitchFamily="49" charset="-122"/>
              </a:rPr>
              <a:t>(1-p)</a:t>
            </a:r>
            <a:r>
              <a:rPr lang="zh-CN" altLang="en-US" sz="2400">
                <a:solidFill>
                  <a:schemeClr val="tx1"/>
                </a:solidFill>
                <a:ea typeface="楷体_GB2312" panose="02010609030101010101" pitchFamily="49" charset="-122"/>
              </a:rPr>
              <a:t>。如此产生的新结点的级别有可能是一个很大的数，甚至远远超过表中元素的个数。为了避免这种情况，用           作为新结点级别的上界。其中</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是当前跳跃表中结点个数。当前跳跃表中任一结点的级别不超过 </a:t>
            </a:r>
          </a:p>
        </p:txBody>
      </p:sp>
      <p:sp>
        <p:nvSpPr>
          <p:cNvPr id="78855" name="Rectangle 4">
            <a:extLst>
              <a:ext uri="{FF2B5EF4-FFF2-40B4-BE49-F238E27FC236}">
                <a16:creationId xmlns:a16="http://schemas.microsoft.com/office/drawing/2014/main" id="{8F718D79-6F15-41E9-9D06-F96E22305F4B}"/>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78850" name="Object 5">
            <a:extLst>
              <a:ext uri="{FF2B5EF4-FFF2-40B4-BE49-F238E27FC236}">
                <a16:creationId xmlns:a16="http://schemas.microsoft.com/office/drawing/2014/main" id="{8A57410D-7135-49B1-B532-254A954384A1}"/>
              </a:ext>
            </a:extLst>
          </p:cNvPr>
          <p:cNvGraphicFramePr>
            <a:graphicFrameLocks noChangeAspect="1"/>
          </p:cNvGraphicFramePr>
          <p:nvPr/>
        </p:nvGraphicFramePr>
        <p:xfrm>
          <a:off x="3276600" y="4581525"/>
          <a:ext cx="1079500" cy="492125"/>
        </p:xfrm>
        <a:graphic>
          <a:graphicData uri="http://schemas.openxmlformats.org/presentationml/2006/ole">
            <mc:AlternateContent xmlns:mc="http://schemas.openxmlformats.org/markup-compatibility/2006">
              <mc:Choice xmlns:v="urn:schemas-microsoft-com:vml" Requires="v">
                <p:oleObj spid="_x0000_s78858" name="公式" r:id="rId3" imgW="520474" imgH="241195" progId="Equation.3">
                  <p:embed/>
                </p:oleObj>
              </mc:Choice>
              <mc:Fallback>
                <p:oleObj name="公式" r:id="rId3" imgW="520474" imgH="24119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581525"/>
                        <a:ext cx="107950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51" name="Object 6">
            <a:extLst>
              <a:ext uri="{FF2B5EF4-FFF2-40B4-BE49-F238E27FC236}">
                <a16:creationId xmlns:a16="http://schemas.microsoft.com/office/drawing/2014/main" id="{CFF6A5B4-8370-4B7E-9763-025D0B8AB32C}"/>
              </a:ext>
            </a:extLst>
          </p:cNvPr>
          <p:cNvGraphicFramePr>
            <a:graphicFrameLocks noChangeAspect="1"/>
          </p:cNvGraphicFramePr>
          <p:nvPr/>
        </p:nvGraphicFramePr>
        <p:xfrm>
          <a:off x="684213" y="5300663"/>
          <a:ext cx="1079500" cy="492125"/>
        </p:xfrm>
        <a:graphic>
          <a:graphicData uri="http://schemas.openxmlformats.org/presentationml/2006/ole">
            <mc:AlternateContent xmlns:mc="http://schemas.openxmlformats.org/markup-compatibility/2006">
              <mc:Choice xmlns:v="urn:schemas-microsoft-com:vml" Requires="v">
                <p:oleObj spid="_x0000_s78859" name="公式" r:id="rId5" imgW="520474" imgH="241195" progId="Equation.3">
                  <p:embed/>
                </p:oleObj>
              </mc:Choice>
              <mc:Fallback>
                <p:oleObj name="公式" r:id="rId5" imgW="520474" imgH="24119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5300663"/>
                        <a:ext cx="107950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DC65A532-82C2-406C-81B2-898F12486CA1}"/>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5DC0295A-6ABC-44A2-8AEA-0A1D915F3D97}" type="slidenum">
              <a:rPr lang="zh-CN" altLang="en-US">
                <a:solidFill>
                  <a:schemeClr val="tx1"/>
                </a:solidFill>
                <a:latin typeface="Times New Roman" panose="02020603050405020304" pitchFamily="18" charset="0"/>
                <a:ea typeface="宋体" panose="02010600030101010101" pitchFamily="2" charset="-122"/>
              </a:rPr>
              <a:pPr eaLnBrk="1" hangingPunct="1"/>
              <a:t>266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65250" name="Rectangle 2">
            <a:extLst>
              <a:ext uri="{FF2B5EF4-FFF2-40B4-BE49-F238E27FC236}">
                <a16:creationId xmlns:a16="http://schemas.microsoft.com/office/drawing/2014/main" id="{33902EA7-5591-49CD-B710-F45F4C953F9A}"/>
              </a:ext>
            </a:extLst>
          </p:cNvPr>
          <p:cNvSpPr>
            <a:spLocks noGrp="1" noChangeArrowheads="1"/>
          </p:cNvSpPr>
          <p:nvPr>
            <p:ph type="title"/>
          </p:nvPr>
        </p:nvSpPr>
        <p:spPr>
          <a:xfrm>
            <a:off x="685800" y="0"/>
            <a:ext cx="7772400" cy="1143000"/>
          </a:xfrm>
        </p:spPr>
        <p:txBody>
          <a:bodyPr/>
          <a:lstStyle/>
          <a:p>
            <a:pPr eaLnBrk="1" hangingPunct="1">
              <a:defRPr/>
            </a:pPr>
            <a:r>
              <a:rPr lang="zh-CN" altLang="en-US">
                <a:effectLst>
                  <a:outerShdw blurRad="38100" dist="38100" dir="2700000" algn="tl">
                    <a:srgbClr val="C0C0C0"/>
                  </a:outerShdw>
                </a:effectLst>
                <a:ea typeface="黑体" pitchFamily="2" charset="-122"/>
              </a:rPr>
              <a:t>拉斯维加斯</a:t>
            </a:r>
            <a:r>
              <a:rPr lang="en-US" altLang="zh-CN">
                <a:effectLst>
                  <a:outerShdw blurRad="38100" dist="38100" dir="2700000" algn="tl">
                    <a:srgbClr val="C0C0C0"/>
                  </a:outerShdw>
                </a:effectLst>
                <a:ea typeface="黑体" pitchFamily="2" charset="-122"/>
              </a:rPr>
              <a:t>( Las Vegas )</a:t>
            </a:r>
            <a:r>
              <a:rPr lang="zh-CN" altLang="en-US">
                <a:effectLst>
                  <a:outerShdw blurRad="38100" dist="38100" dir="2700000" algn="tl">
                    <a:srgbClr val="C0C0C0"/>
                  </a:outerShdw>
                </a:effectLst>
                <a:ea typeface="黑体" pitchFamily="2" charset="-122"/>
              </a:rPr>
              <a:t>算法</a:t>
            </a:r>
          </a:p>
        </p:txBody>
      </p:sp>
      <p:sp>
        <p:nvSpPr>
          <p:cNvPr id="79878" name="Text Box 3">
            <a:extLst>
              <a:ext uri="{FF2B5EF4-FFF2-40B4-BE49-F238E27FC236}">
                <a16:creationId xmlns:a16="http://schemas.microsoft.com/office/drawing/2014/main" id="{42DF5C81-3A5F-4E6D-BA96-7A416D76B9BC}"/>
              </a:ext>
            </a:extLst>
          </p:cNvPr>
          <p:cNvSpPr txBox="1">
            <a:spLocks noChangeArrowheads="1"/>
          </p:cNvSpPr>
          <p:nvPr/>
        </p:nvSpPr>
        <p:spPr bwMode="auto">
          <a:xfrm>
            <a:off x="179388" y="765175"/>
            <a:ext cx="87328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拉斯维加斯算法的一个显著特征是它所作的随机性决策有可能导致算法找不到所需的解。</a:t>
            </a:r>
          </a:p>
        </p:txBody>
      </p:sp>
      <p:sp>
        <p:nvSpPr>
          <p:cNvPr id="79879" name="Text Box 4">
            <a:extLst>
              <a:ext uri="{FF2B5EF4-FFF2-40B4-BE49-F238E27FC236}">
                <a16:creationId xmlns:a16="http://schemas.microsoft.com/office/drawing/2014/main" id="{5102393E-2CC1-4B10-AE79-0D5F6F633CCC}"/>
              </a:ext>
            </a:extLst>
          </p:cNvPr>
          <p:cNvSpPr txBox="1">
            <a:spLocks noChangeArrowheads="1"/>
          </p:cNvSpPr>
          <p:nvPr/>
        </p:nvSpPr>
        <p:spPr bwMode="auto">
          <a:xfrm>
            <a:off x="231775" y="1503363"/>
            <a:ext cx="86137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chemeClr val="tx1"/>
                </a:solidFill>
                <a:ea typeface="楷体_GB2312" panose="02010609030101010101" pitchFamily="49" charset="-122"/>
              </a:rPr>
              <a:t>public static void </a:t>
            </a:r>
            <a:r>
              <a:rPr lang="en-US" altLang="zh-CN" sz="2400" b="1">
                <a:solidFill>
                  <a:schemeClr val="tx1"/>
                </a:solidFill>
                <a:ea typeface="楷体_GB2312" panose="02010609030101010101" pitchFamily="49" charset="-122"/>
              </a:rPr>
              <a:t>obstinate</a:t>
            </a:r>
            <a:r>
              <a:rPr lang="en-US" altLang="zh-CN" sz="2400">
                <a:solidFill>
                  <a:schemeClr val="tx1"/>
                </a:solidFill>
                <a:ea typeface="楷体_GB2312" panose="02010609030101010101" pitchFamily="49" charset="-122"/>
              </a:rPr>
              <a:t>(Object x, Object y)</a:t>
            </a:r>
          </a:p>
          <a:p>
            <a:pPr algn="l" eaLnBrk="1" hangingPunct="1"/>
            <a:r>
              <a:rPr lang="en-US" altLang="zh-CN" sz="2400">
                <a:solidFill>
                  <a:schemeClr val="tx1"/>
                </a:solidFill>
                <a:ea typeface="楷体_GB2312" panose="02010609030101010101" pitchFamily="49" charset="-122"/>
              </a:rPr>
              <a:t>   {// </a:t>
            </a:r>
            <a:r>
              <a:rPr lang="zh-CN" altLang="en-US" sz="2400">
                <a:solidFill>
                  <a:schemeClr val="tx1"/>
                </a:solidFill>
                <a:ea typeface="楷体_GB2312" panose="02010609030101010101" pitchFamily="49" charset="-122"/>
              </a:rPr>
              <a:t>反复调用拉斯维加斯算法</a:t>
            </a:r>
            <a:r>
              <a:rPr lang="en-US" altLang="zh-CN" sz="2400">
                <a:solidFill>
                  <a:schemeClr val="tx1"/>
                </a:solidFill>
                <a:ea typeface="楷体_GB2312" panose="02010609030101010101" pitchFamily="49" charset="-122"/>
              </a:rPr>
              <a:t>LV(x,y)</a:t>
            </a:r>
            <a:r>
              <a:rPr lang="zh-CN" altLang="en-US" sz="2400">
                <a:solidFill>
                  <a:schemeClr val="tx1"/>
                </a:solidFill>
                <a:ea typeface="楷体_GB2312" panose="02010609030101010101" pitchFamily="49" charset="-122"/>
              </a:rPr>
              <a:t>，直到找到问题的一个解</a:t>
            </a:r>
            <a:r>
              <a:rPr lang="en-US" altLang="zh-CN" sz="2400">
                <a:solidFill>
                  <a:schemeClr val="tx1"/>
                </a:solidFill>
                <a:ea typeface="楷体_GB2312" panose="02010609030101010101" pitchFamily="49" charset="-122"/>
              </a:rPr>
              <a:t>y</a:t>
            </a:r>
          </a:p>
          <a:p>
            <a:pPr algn="l" eaLnBrk="1" hangingPunct="1"/>
            <a:r>
              <a:rPr lang="en-US" altLang="zh-CN" sz="2400">
                <a:solidFill>
                  <a:schemeClr val="tx1"/>
                </a:solidFill>
                <a:ea typeface="楷体_GB2312" panose="02010609030101010101" pitchFamily="49" charset="-122"/>
              </a:rPr>
              <a:t>      boolean success= false;</a:t>
            </a:r>
          </a:p>
          <a:p>
            <a:pPr algn="l" eaLnBrk="1" hangingPunct="1"/>
            <a:r>
              <a:rPr lang="en-US" altLang="zh-CN" sz="2400">
                <a:solidFill>
                  <a:schemeClr val="tx1"/>
                </a:solidFill>
                <a:ea typeface="楷体_GB2312" panose="02010609030101010101" pitchFamily="49" charset="-122"/>
              </a:rPr>
              <a:t>      while (!success) success=lv(x,y);</a:t>
            </a:r>
          </a:p>
          <a:p>
            <a:pPr algn="l" eaLnBrk="1" hangingPunct="1"/>
            <a:r>
              <a:rPr lang="en-US" altLang="zh-CN" sz="2400">
                <a:solidFill>
                  <a:schemeClr val="tx1"/>
                </a:solidFill>
                <a:ea typeface="楷体_GB2312" panose="02010609030101010101" pitchFamily="49" charset="-122"/>
              </a:rPr>
              <a:t>   }</a:t>
            </a:r>
            <a:endParaRPr lang="zh-CN" altLang="en-US" sz="2400">
              <a:solidFill>
                <a:schemeClr val="tx1"/>
              </a:solidFill>
              <a:ea typeface="楷体_GB2312" panose="02010609030101010101" pitchFamily="49" charset="-122"/>
            </a:endParaRPr>
          </a:p>
        </p:txBody>
      </p:sp>
      <p:sp>
        <p:nvSpPr>
          <p:cNvPr id="79880" name="Text Box 5">
            <a:extLst>
              <a:ext uri="{FF2B5EF4-FFF2-40B4-BE49-F238E27FC236}">
                <a16:creationId xmlns:a16="http://schemas.microsoft.com/office/drawing/2014/main" id="{F8D41397-B72F-4E91-B2B2-52AE0F6CC491}"/>
              </a:ext>
            </a:extLst>
          </p:cNvPr>
          <p:cNvSpPr txBox="1">
            <a:spLocks noChangeArrowheads="1"/>
          </p:cNvSpPr>
          <p:nvPr/>
        </p:nvSpPr>
        <p:spPr bwMode="auto">
          <a:xfrm>
            <a:off x="231775" y="3375025"/>
            <a:ext cx="86614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设</a:t>
            </a:r>
            <a:r>
              <a:rPr lang="en-US" altLang="zh-CN" sz="2400">
                <a:solidFill>
                  <a:schemeClr val="tx1"/>
                </a:solidFill>
                <a:ea typeface="楷体_GB2312" panose="02010609030101010101" pitchFamily="49" charset="-122"/>
              </a:rPr>
              <a:t>p(x)</a:t>
            </a:r>
            <a:r>
              <a:rPr lang="zh-CN" altLang="en-US" sz="2400">
                <a:solidFill>
                  <a:schemeClr val="tx1"/>
                </a:solidFill>
                <a:ea typeface="楷体_GB2312" panose="02010609030101010101" pitchFamily="49" charset="-122"/>
              </a:rPr>
              <a:t>是对输入</a:t>
            </a:r>
            <a:r>
              <a:rPr lang="en-US" altLang="zh-CN" sz="2400">
                <a:solidFill>
                  <a:schemeClr val="tx1"/>
                </a:solidFill>
                <a:ea typeface="楷体_GB2312" panose="02010609030101010101" pitchFamily="49" charset="-122"/>
              </a:rPr>
              <a:t>x</a:t>
            </a:r>
            <a:r>
              <a:rPr lang="zh-CN" altLang="en-US" sz="2400">
                <a:solidFill>
                  <a:schemeClr val="tx1"/>
                </a:solidFill>
                <a:ea typeface="楷体_GB2312" panose="02010609030101010101" pitchFamily="49" charset="-122"/>
              </a:rPr>
              <a:t>调用拉斯维加斯算法获得问题的一个解的概率。一个正确的拉斯维加斯算法应该对所有输入</a:t>
            </a:r>
            <a:r>
              <a:rPr lang="en-US" altLang="zh-CN" sz="2400">
                <a:solidFill>
                  <a:schemeClr val="tx1"/>
                </a:solidFill>
                <a:ea typeface="楷体_GB2312" panose="02010609030101010101" pitchFamily="49" charset="-122"/>
              </a:rPr>
              <a:t>x</a:t>
            </a:r>
            <a:r>
              <a:rPr lang="zh-CN" altLang="en-US" sz="2400">
                <a:solidFill>
                  <a:schemeClr val="tx1"/>
                </a:solidFill>
                <a:ea typeface="楷体_GB2312" panose="02010609030101010101" pitchFamily="49" charset="-122"/>
              </a:rPr>
              <a:t>均有</a:t>
            </a:r>
            <a:r>
              <a:rPr lang="en-US" altLang="zh-CN" sz="2400">
                <a:solidFill>
                  <a:schemeClr val="tx1"/>
                </a:solidFill>
                <a:ea typeface="楷体_GB2312" panose="02010609030101010101" pitchFamily="49" charset="-122"/>
              </a:rPr>
              <a:t>p(x)&gt;0</a:t>
            </a:r>
            <a:r>
              <a:rPr lang="zh-CN" altLang="en-US" sz="2400">
                <a:solidFill>
                  <a:schemeClr val="tx1"/>
                </a:solidFill>
                <a:ea typeface="楷体_GB2312" panose="02010609030101010101" pitchFamily="49" charset="-122"/>
              </a:rPr>
              <a:t>。</a:t>
            </a:r>
          </a:p>
          <a:p>
            <a:pPr algn="l" eaLnBrk="1" hangingPunct="1"/>
            <a:r>
              <a:rPr lang="zh-CN" altLang="en-US" sz="2400">
                <a:solidFill>
                  <a:schemeClr val="tx1"/>
                </a:solidFill>
                <a:ea typeface="楷体_GB2312" panose="02010609030101010101" pitchFamily="49" charset="-122"/>
              </a:rPr>
              <a:t>设</a:t>
            </a:r>
            <a:r>
              <a:rPr lang="en-US" altLang="zh-CN" sz="2400">
                <a:solidFill>
                  <a:schemeClr val="tx1"/>
                </a:solidFill>
                <a:ea typeface="楷体_GB2312" panose="02010609030101010101" pitchFamily="49" charset="-122"/>
              </a:rPr>
              <a:t>t(x)</a:t>
            </a:r>
            <a:r>
              <a:rPr lang="zh-CN" altLang="en-US" sz="2400">
                <a:solidFill>
                  <a:schemeClr val="tx1"/>
                </a:solidFill>
                <a:ea typeface="楷体_GB2312" panose="02010609030101010101" pitchFamily="49" charset="-122"/>
              </a:rPr>
              <a:t>是算法</a:t>
            </a:r>
            <a:r>
              <a:rPr lang="en-US" altLang="zh-CN" sz="2400" b="1">
                <a:solidFill>
                  <a:schemeClr val="tx1"/>
                </a:solidFill>
                <a:ea typeface="楷体_GB2312" panose="02010609030101010101" pitchFamily="49" charset="-122"/>
              </a:rPr>
              <a:t>obstinate</a:t>
            </a:r>
            <a:r>
              <a:rPr lang="zh-CN" altLang="en-US" sz="2400">
                <a:solidFill>
                  <a:schemeClr val="tx1"/>
                </a:solidFill>
                <a:ea typeface="楷体_GB2312" panose="02010609030101010101" pitchFamily="49" charset="-122"/>
              </a:rPr>
              <a:t>找到具体实例</a:t>
            </a:r>
            <a:r>
              <a:rPr lang="en-US" altLang="zh-CN" sz="2400">
                <a:solidFill>
                  <a:schemeClr val="tx1"/>
                </a:solidFill>
                <a:ea typeface="楷体_GB2312" panose="02010609030101010101" pitchFamily="49" charset="-122"/>
              </a:rPr>
              <a:t>x</a:t>
            </a:r>
            <a:r>
              <a:rPr lang="zh-CN" altLang="en-US" sz="2400">
                <a:solidFill>
                  <a:schemeClr val="tx1"/>
                </a:solidFill>
                <a:ea typeface="楷体_GB2312" panose="02010609030101010101" pitchFamily="49" charset="-122"/>
              </a:rPr>
              <a:t>的一个解所需的平均时间 </a:t>
            </a:r>
            <a:r>
              <a:rPr lang="en-US" altLang="zh-CN" sz="2400">
                <a:solidFill>
                  <a:schemeClr val="tx1"/>
                </a:solidFill>
                <a:ea typeface="楷体_GB2312" panose="02010609030101010101" pitchFamily="49" charset="-122"/>
              </a:rPr>
              <a:t>,s(x)</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e(x)</a:t>
            </a:r>
            <a:r>
              <a:rPr lang="zh-CN" altLang="en-US" sz="2400">
                <a:solidFill>
                  <a:schemeClr val="tx1"/>
                </a:solidFill>
                <a:ea typeface="楷体_GB2312" panose="02010609030101010101" pitchFamily="49" charset="-122"/>
              </a:rPr>
              <a:t>分别是算法对于具体实例</a:t>
            </a:r>
            <a:r>
              <a:rPr lang="en-US" altLang="zh-CN" sz="2400">
                <a:solidFill>
                  <a:schemeClr val="tx1"/>
                </a:solidFill>
                <a:ea typeface="楷体_GB2312" panose="02010609030101010101" pitchFamily="49" charset="-122"/>
              </a:rPr>
              <a:t>x</a:t>
            </a:r>
            <a:r>
              <a:rPr lang="zh-CN" altLang="en-US" sz="2400">
                <a:solidFill>
                  <a:schemeClr val="tx1"/>
                </a:solidFill>
                <a:ea typeface="楷体_GB2312" panose="02010609030101010101" pitchFamily="49" charset="-122"/>
              </a:rPr>
              <a:t>求解成功或求解失败所需的平均时间，则有：</a:t>
            </a:r>
          </a:p>
          <a:p>
            <a:pPr algn="l" eaLnBrk="1" hangingPunct="1"/>
            <a:r>
              <a:rPr lang="zh-CN" altLang="en-US" sz="2400">
                <a:solidFill>
                  <a:schemeClr val="tx1"/>
                </a:solidFill>
                <a:ea typeface="楷体_GB2312" panose="02010609030101010101" pitchFamily="49" charset="-122"/>
              </a:rPr>
              <a:t>解此方程可得： </a:t>
            </a:r>
          </a:p>
        </p:txBody>
      </p:sp>
      <p:graphicFrame>
        <p:nvGraphicFramePr>
          <p:cNvPr id="79874" name="Object 6">
            <a:extLst>
              <a:ext uri="{FF2B5EF4-FFF2-40B4-BE49-F238E27FC236}">
                <a16:creationId xmlns:a16="http://schemas.microsoft.com/office/drawing/2014/main" id="{1B58781E-B883-4A87-BB6E-F987646A5142}"/>
              </a:ext>
            </a:extLst>
          </p:cNvPr>
          <p:cNvGraphicFramePr>
            <a:graphicFrameLocks noChangeAspect="1"/>
          </p:cNvGraphicFramePr>
          <p:nvPr/>
        </p:nvGraphicFramePr>
        <p:xfrm>
          <a:off x="3203575" y="4941888"/>
          <a:ext cx="3455988" cy="320675"/>
        </p:xfrm>
        <a:graphic>
          <a:graphicData uri="http://schemas.openxmlformats.org/presentationml/2006/ole">
            <mc:AlternateContent xmlns:mc="http://schemas.openxmlformats.org/markup-compatibility/2006">
              <mc:Choice xmlns:v="urn:schemas-microsoft-com:vml" Requires="v">
                <p:oleObj spid="_x0000_s79883" name="公式" r:id="rId3" imgW="2057400" imgH="190500" progId="Equation.3">
                  <p:embed/>
                </p:oleObj>
              </mc:Choice>
              <mc:Fallback>
                <p:oleObj name="公式" r:id="rId3" imgW="2057400" imgH="1905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4941888"/>
                        <a:ext cx="3455988"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75" name="Object 7">
            <a:extLst>
              <a:ext uri="{FF2B5EF4-FFF2-40B4-BE49-F238E27FC236}">
                <a16:creationId xmlns:a16="http://schemas.microsoft.com/office/drawing/2014/main" id="{84DA3F12-D243-4205-BBE6-CC130D911EC9}"/>
              </a:ext>
            </a:extLst>
          </p:cNvPr>
          <p:cNvGraphicFramePr>
            <a:graphicFrameLocks noChangeAspect="1"/>
          </p:cNvGraphicFramePr>
          <p:nvPr/>
        </p:nvGraphicFramePr>
        <p:xfrm>
          <a:off x="2700338" y="5589588"/>
          <a:ext cx="2520950" cy="704850"/>
        </p:xfrm>
        <a:graphic>
          <a:graphicData uri="http://schemas.openxmlformats.org/presentationml/2006/ole">
            <mc:AlternateContent xmlns:mc="http://schemas.openxmlformats.org/markup-compatibility/2006">
              <mc:Choice xmlns:v="urn:schemas-microsoft-com:vml" Requires="v">
                <p:oleObj spid="_x0000_s79884" name="公式" r:id="rId5" imgW="1358310" imgH="380835" progId="Equation.3">
                  <p:embed/>
                </p:oleObj>
              </mc:Choice>
              <mc:Fallback>
                <p:oleObj name="公式" r:id="rId5" imgW="1358310" imgH="380835"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5589588"/>
                        <a:ext cx="2520950"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5">
            <a:extLst>
              <a:ext uri="{FF2B5EF4-FFF2-40B4-BE49-F238E27FC236}">
                <a16:creationId xmlns:a16="http://schemas.microsoft.com/office/drawing/2014/main" id="{1CEADAA9-FCD5-4831-8177-EDA2163DFB63}"/>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4A671F47-91DF-457F-8C86-27627B2F1D61}" type="slidenum">
              <a:rPr lang="zh-CN" altLang="en-US">
                <a:solidFill>
                  <a:schemeClr val="tx1"/>
                </a:solidFill>
                <a:latin typeface="Times New Roman" panose="02020603050405020304" pitchFamily="18" charset="0"/>
                <a:ea typeface="宋体" panose="02010600030101010101" pitchFamily="2" charset="-122"/>
              </a:rPr>
              <a:pPr eaLnBrk="1" hangingPunct="1"/>
              <a:t>267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66274" name="Rectangle 2">
            <a:extLst>
              <a:ext uri="{FF2B5EF4-FFF2-40B4-BE49-F238E27FC236}">
                <a16:creationId xmlns:a16="http://schemas.microsoft.com/office/drawing/2014/main" id="{E7EFAFE4-4B50-4923-9993-11B6090EB7C3}"/>
              </a:ext>
            </a:extLst>
          </p:cNvPr>
          <p:cNvSpPr>
            <a:spLocks noGrp="1" noChangeArrowheads="1"/>
          </p:cNvSpPr>
          <p:nvPr>
            <p:ph type="title"/>
          </p:nvPr>
        </p:nvSpPr>
        <p:spPr>
          <a:xfrm>
            <a:off x="685800" y="0"/>
            <a:ext cx="7772400" cy="1143000"/>
          </a:xfrm>
        </p:spPr>
        <p:txBody>
          <a:bodyPr/>
          <a:lstStyle/>
          <a:p>
            <a:pPr eaLnBrk="1" hangingPunct="1">
              <a:defRPr/>
            </a:pPr>
            <a:r>
              <a:rPr lang="en-US" altLang="zh-CN">
                <a:effectLst>
                  <a:outerShdw blurRad="38100" dist="38100" dir="2700000" algn="tl">
                    <a:srgbClr val="C0C0C0"/>
                  </a:outerShdw>
                </a:effectLst>
                <a:ea typeface="黑体" pitchFamily="2" charset="-122"/>
              </a:rPr>
              <a:t>n</a:t>
            </a:r>
            <a:r>
              <a:rPr lang="zh-CN" altLang="en-US">
                <a:effectLst>
                  <a:outerShdw blurRad="38100" dist="38100" dir="2700000" algn="tl">
                    <a:srgbClr val="C0C0C0"/>
                  </a:outerShdw>
                </a:effectLst>
                <a:ea typeface="黑体" pitchFamily="2" charset="-122"/>
              </a:rPr>
              <a:t>后问题</a:t>
            </a:r>
          </a:p>
        </p:txBody>
      </p:sp>
      <p:sp>
        <p:nvSpPr>
          <p:cNvPr id="304132" name="Text Box 3">
            <a:extLst>
              <a:ext uri="{FF2B5EF4-FFF2-40B4-BE49-F238E27FC236}">
                <a16:creationId xmlns:a16="http://schemas.microsoft.com/office/drawing/2014/main" id="{6818F55F-8C1F-4B9D-ABC7-05AE32AE5F61}"/>
              </a:ext>
            </a:extLst>
          </p:cNvPr>
          <p:cNvSpPr txBox="1">
            <a:spLocks noChangeArrowheads="1"/>
          </p:cNvSpPr>
          <p:nvPr/>
        </p:nvSpPr>
        <p:spPr bwMode="auto">
          <a:xfrm>
            <a:off x="158750" y="711200"/>
            <a:ext cx="88058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对于</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后问题的任何一个解而言，每一个皇后在棋盘上的位置无任何规律，不具有系统性，而更象是随机放置的。由此容易想到下面的</a:t>
            </a:r>
            <a:r>
              <a:rPr lang="zh-CN" altLang="en-US" sz="2400">
                <a:solidFill>
                  <a:schemeClr val="tx1"/>
                </a:solidFill>
                <a:ea typeface="黑体" panose="02010609060101010101" pitchFamily="49" charset="-122"/>
              </a:rPr>
              <a:t>拉斯维加斯算法</a:t>
            </a:r>
            <a:r>
              <a:rPr lang="zh-CN" altLang="en-US" sz="2400">
                <a:solidFill>
                  <a:schemeClr val="tx1"/>
                </a:solidFill>
                <a:ea typeface="楷体_GB2312" panose="02010609030101010101" pitchFamily="49" charset="-122"/>
              </a:rPr>
              <a:t>。 </a:t>
            </a:r>
          </a:p>
        </p:txBody>
      </p:sp>
      <p:sp>
        <p:nvSpPr>
          <p:cNvPr id="304133" name="Text Box 4">
            <a:extLst>
              <a:ext uri="{FF2B5EF4-FFF2-40B4-BE49-F238E27FC236}">
                <a16:creationId xmlns:a16="http://schemas.microsoft.com/office/drawing/2014/main" id="{59B69099-1CF8-42A2-B289-DBA110C2A0EF}"/>
              </a:ext>
            </a:extLst>
          </p:cNvPr>
          <p:cNvSpPr txBox="1">
            <a:spLocks noChangeArrowheads="1"/>
          </p:cNvSpPr>
          <p:nvPr/>
        </p:nvSpPr>
        <p:spPr bwMode="auto">
          <a:xfrm>
            <a:off x="179388" y="1989138"/>
            <a:ext cx="8732837" cy="1187450"/>
          </a:xfrm>
          <a:prstGeom prst="rect">
            <a:avLst/>
          </a:prstGeom>
          <a:solidFill>
            <a:srgbClr val="FFCC00"/>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在棋盘上相继的各行中随机地放置皇后，并注意使新放置的皇后与已放置的皇后互不攻击，直至</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个皇后均已相容地放置好，或已没有下一个皇后的可放置位置时为止。</a:t>
            </a:r>
          </a:p>
        </p:txBody>
      </p:sp>
      <p:sp>
        <p:nvSpPr>
          <p:cNvPr id="304134" name="Text Box 5">
            <a:extLst>
              <a:ext uri="{FF2B5EF4-FFF2-40B4-BE49-F238E27FC236}">
                <a16:creationId xmlns:a16="http://schemas.microsoft.com/office/drawing/2014/main" id="{617CB71E-0B8A-4230-83EF-0078172EFEAE}"/>
              </a:ext>
            </a:extLst>
          </p:cNvPr>
          <p:cNvSpPr txBox="1">
            <a:spLocks noChangeArrowheads="1"/>
          </p:cNvSpPr>
          <p:nvPr/>
        </p:nvSpPr>
        <p:spPr bwMode="auto">
          <a:xfrm>
            <a:off x="179388" y="3284538"/>
            <a:ext cx="864235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如果将上述随机放置策略与回溯法相结合，可能会获得更好的效果。可以先在棋盘的若干行中随机地放置皇后，然后在后继行中用回溯法继续放置，直至找到一个解或宣告失败。随机放置的皇后越多，后继回溯搜索所需的时间就越少，但失败的概率也就越大。 </a:t>
            </a:r>
          </a:p>
        </p:txBody>
      </p:sp>
      <p:graphicFrame>
        <p:nvGraphicFramePr>
          <p:cNvPr id="566278" name="Group 6">
            <a:extLst>
              <a:ext uri="{FF2B5EF4-FFF2-40B4-BE49-F238E27FC236}">
                <a16:creationId xmlns:a16="http://schemas.microsoft.com/office/drawing/2014/main" id="{3C549B2B-ECFD-4566-AF6A-B30705EFC17A}"/>
              </a:ext>
            </a:extLst>
          </p:cNvPr>
          <p:cNvGraphicFramePr>
            <a:graphicFrameLocks noGrp="1"/>
          </p:cNvGraphicFramePr>
          <p:nvPr/>
        </p:nvGraphicFramePr>
        <p:xfrm>
          <a:off x="2268538" y="5084763"/>
          <a:ext cx="4913312" cy="1584325"/>
        </p:xfrm>
        <a:graphic>
          <a:graphicData uri="http://schemas.openxmlformats.org/drawingml/2006/table">
            <a:tbl>
              <a:tblPr/>
              <a:tblGrid>
                <a:gridCol w="1241425">
                  <a:extLst>
                    <a:ext uri="{9D8B030D-6E8A-4147-A177-3AD203B41FA5}">
                      <a16:colId xmlns:a16="http://schemas.microsoft.com/office/drawing/2014/main" val="3926391387"/>
                    </a:ext>
                  </a:extLst>
                </a:gridCol>
                <a:gridCol w="928687">
                  <a:extLst>
                    <a:ext uri="{9D8B030D-6E8A-4147-A177-3AD203B41FA5}">
                      <a16:colId xmlns:a16="http://schemas.microsoft.com/office/drawing/2014/main" val="2474632787"/>
                    </a:ext>
                  </a:extLst>
                </a:gridCol>
                <a:gridCol w="914400">
                  <a:extLst>
                    <a:ext uri="{9D8B030D-6E8A-4147-A177-3AD203B41FA5}">
                      <a16:colId xmlns:a16="http://schemas.microsoft.com/office/drawing/2014/main" val="3079870574"/>
                    </a:ext>
                  </a:extLst>
                </a:gridCol>
                <a:gridCol w="914400">
                  <a:extLst>
                    <a:ext uri="{9D8B030D-6E8A-4147-A177-3AD203B41FA5}">
                      <a16:colId xmlns:a16="http://schemas.microsoft.com/office/drawing/2014/main" val="1090785702"/>
                    </a:ext>
                  </a:extLst>
                </a:gridCol>
                <a:gridCol w="914400">
                  <a:extLst>
                    <a:ext uri="{9D8B030D-6E8A-4147-A177-3AD203B41FA5}">
                      <a16:colId xmlns:a16="http://schemas.microsoft.com/office/drawing/2014/main" val="2682009868"/>
                    </a:ext>
                  </a:extLst>
                </a:gridCol>
              </a:tblGrid>
              <a:tr h="244475">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stopVegas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48209156"/>
                  </a:ext>
                </a:extLst>
              </a:tr>
              <a:tr h="244475">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262.00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262.00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1871475"/>
                  </a:ext>
                </a:extLst>
              </a:tr>
              <a:tr h="244475">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0.5039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33.88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47.23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80.39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6471483"/>
                  </a:ext>
                </a:extLst>
              </a:tr>
              <a:tr h="244475">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0.0465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222.11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93332472"/>
                  </a:ext>
                </a:extLst>
              </a:tr>
            </a:tbl>
          </a:graphicData>
        </a:graphic>
      </p:graphicFrame>
    </p:spTree>
  </p:cSld>
  <p:clrMapOvr>
    <a:masterClrMapping/>
  </p:clrMapOvr>
  <p:transition>
    <p:random/>
  </p:transition>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3BEB7E05-BC8A-42CF-9090-69A35A59348F}"/>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AB188782-1801-4290-81D4-22C0F349DD67}" type="slidenum">
              <a:rPr lang="zh-CN" altLang="en-US">
                <a:solidFill>
                  <a:schemeClr val="tx1"/>
                </a:solidFill>
                <a:latin typeface="Times New Roman" panose="02020603050405020304" pitchFamily="18" charset="0"/>
                <a:ea typeface="宋体" panose="02010600030101010101" pitchFamily="2" charset="-122"/>
              </a:rPr>
              <a:pPr eaLnBrk="1" hangingPunct="1"/>
              <a:t>268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67298" name="Rectangle 2">
            <a:extLst>
              <a:ext uri="{FF2B5EF4-FFF2-40B4-BE49-F238E27FC236}">
                <a16:creationId xmlns:a16="http://schemas.microsoft.com/office/drawing/2014/main" id="{610E3FA6-A4B5-4F11-B351-45AB2836175F}"/>
              </a:ext>
            </a:extLst>
          </p:cNvPr>
          <p:cNvSpPr>
            <a:spLocks noGrp="1" noChangeArrowheads="1"/>
          </p:cNvSpPr>
          <p:nvPr>
            <p:ph type="title"/>
          </p:nvPr>
        </p:nvSpPr>
        <p:spPr>
          <a:xfrm>
            <a:off x="609600" y="0"/>
            <a:ext cx="7772400" cy="1143000"/>
          </a:xfrm>
        </p:spPr>
        <p:txBody>
          <a:bodyPr/>
          <a:lstStyle/>
          <a:p>
            <a:pPr eaLnBrk="1" hangingPunct="1">
              <a:defRPr/>
            </a:pPr>
            <a:r>
              <a:rPr lang="en-US" altLang="en-US">
                <a:effectLst>
                  <a:outerShdw blurRad="38100" dist="38100" dir="2700000" algn="tl">
                    <a:srgbClr val="C0C0C0"/>
                  </a:outerShdw>
                </a:effectLst>
                <a:ea typeface="黑体" pitchFamily="2" charset="-122"/>
              </a:rPr>
              <a:t>整数因子分解</a:t>
            </a:r>
            <a:endParaRPr lang="zh-CN" altLang="en-US">
              <a:effectLst>
                <a:outerShdw blurRad="38100" dist="38100" dir="2700000" algn="tl">
                  <a:srgbClr val="C0C0C0"/>
                </a:outerShdw>
              </a:effectLst>
              <a:ea typeface="黑体" pitchFamily="2" charset="-122"/>
            </a:endParaRPr>
          </a:p>
        </p:txBody>
      </p:sp>
      <p:sp>
        <p:nvSpPr>
          <p:cNvPr id="80901" name="Text Box 3">
            <a:extLst>
              <a:ext uri="{FF2B5EF4-FFF2-40B4-BE49-F238E27FC236}">
                <a16:creationId xmlns:a16="http://schemas.microsoft.com/office/drawing/2014/main" id="{FD0361AB-3B87-463F-BBC6-7D3AD9773EC9}"/>
              </a:ext>
            </a:extLst>
          </p:cNvPr>
          <p:cNvSpPr txBox="1">
            <a:spLocks noChangeArrowheads="1"/>
          </p:cNvSpPr>
          <p:nvPr/>
        </p:nvSpPr>
        <p:spPr bwMode="auto">
          <a:xfrm>
            <a:off x="0" y="914400"/>
            <a:ext cx="871378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设</a:t>
            </a:r>
            <a:r>
              <a:rPr lang="en-US" altLang="zh-CN" sz="2400">
                <a:solidFill>
                  <a:schemeClr val="tx1"/>
                </a:solidFill>
                <a:ea typeface="楷体_GB2312" panose="02010609030101010101" pitchFamily="49" charset="-122"/>
              </a:rPr>
              <a:t>n&gt;1</a:t>
            </a:r>
            <a:r>
              <a:rPr lang="zh-CN" altLang="en-US" sz="2400">
                <a:solidFill>
                  <a:schemeClr val="tx1"/>
                </a:solidFill>
                <a:ea typeface="楷体_GB2312" panose="02010609030101010101" pitchFamily="49" charset="-122"/>
              </a:rPr>
              <a:t>是一个整数。关于整数</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的因子分解问题是找出</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的如下形式的惟一分解式：</a:t>
            </a:r>
          </a:p>
          <a:p>
            <a:pPr algn="l" eaLnBrk="1" hangingPunct="1"/>
            <a:r>
              <a:rPr lang="zh-CN" altLang="en-US" sz="2400">
                <a:solidFill>
                  <a:schemeClr val="tx1"/>
                </a:solidFill>
                <a:ea typeface="楷体_GB2312" panose="02010609030101010101" pitchFamily="49" charset="-122"/>
              </a:rPr>
              <a:t>其中，</a:t>
            </a:r>
            <a:r>
              <a:rPr lang="en-US" altLang="zh-CN" sz="2400">
                <a:solidFill>
                  <a:schemeClr val="tx1"/>
                </a:solidFill>
                <a:ea typeface="楷体_GB2312" panose="02010609030101010101" pitchFamily="49" charset="-122"/>
              </a:rPr>
              <a:t>p</a:t>
            </a:r>
            <a:r>
              <a:rPr lang="en-US" altLang="zh-CN" sz="2400" baseline="-25000">
                <a:solidFill>
                  <a:schemeClr val="tx1"/>
                </a:solidFill>
                <a:ea typeface="楷体_GB2312" panose="02010609030101010101" pitchFamily="49" charset="-122"/>
              </a:rPr>
              <a:t>1</a:t>
            </a:r>
            <a:r>
              <a:rPr lang="en-US" altLang="zh-CN" sz="2400">
                <a:solidFill>
                  <a:schemeClr val="tx1"/>
                </a:solidFill>
                <a:ea typeface="楷体_GB2312" panose="02010609030101010101" pitchFamily="49" charset="-122"/>
              </a:rPr>
              <a:t>&lt;p</a:t>
            </a:r>
            <a:r>
              <a:rPr lang="en-US" altLang="zh-CN" sz="2400" baseline="-25000">
                <a:solidFill>
                  <a:schemeClr val="tx1"/>
                </a:solidFill>
                <a:ea typeface="楷体_GB2312" panose="02010609030101010101" pitchFamily="49" charset="-122"/>
              </a:rPr>
              <a:t>2</a:t>
            </a:r>
            <a:r>
              <a:rPr lang="en-US" altLang="zh-CN" sz="2400">
                <a:solidFill>
                  <a:schemeClr val="tx1"/>
                </a:solidFill>
                <a:ea typeface="楷体_GB2312" panose="02010609030101010101" pitchFamily="49" charset="-122"/>
              </a:rPr>
              <a:t>&lt;…&lt;p</a:t>
            </a:r>
            <a:r>
              <a:rPr lang="en-US" altLang="zh-CN" sz="2400" baseline="-250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个素数，</a:t>
            </a:r>
            <a:r>
              <a:rPr lang="en-US" altLang="zh-CN" sz="2400">
                <a:solidFill>
                  <a:schemeClr val="tx1"/>
                </a:solidFill>
                <a:ea typeface="楷体_GB2312" panose="02010609030101010101" pitchFamily="49" charset="-122"/>
              </a:rPr>
              <a:t>m</a:t>
            </a:r>
            <a:r>
              <a:rPr lang="en-US" altLang="zh-CN" sz="2400" baseline="-25000">
                <a:solidFill>
                  <a:schemeClr val="tx1"/>
                </a:solidFill>
                <a:ea typeface="楷体_GB2312" panose="02010609030101010101" pitchFamily="49" charset="-122"/>
              </a:rPr>
              <a:t>1</a:t>
            </a:r>
            <a:r>
              <a:rPr lang="en-US" altLang="zh-CN" sz="2400">
                <a:solidFill>
                  <a:schemeClr val="tx1"/>
                </a:solidFill>
                <a:ea typeface="楷体_GB2312" panose="02010609030101010101" pitchFamily="49" charset="-122"/>
              </a:rPr>
              <a:t>,m</a:t>
            </a:r>
            <a:r>
              <a:rPr lang="en-US" altLang="zh-CN" sz="2400" baseline="-25000">
                <a:solidFill>
                  <a:schemeClr val="tx1"/>
                </a:solidFill>
                <a:ea typeface="楷体_GB2312" panose="02010609030101010101" pitchFamily="49" charset="-122"/>
              </a:rPr>
              <a:t>2</a:t>
            </a:r>
            <a:r>
              <a:rPr lang="en-US" altLang="zh-CN" sz="2400">
                <a:solidFill>
                  <a:schemeClr val="tx1"/>
                </a:solidFill>
                <a:ea typeface="楷体_GB2312" panose="02010609030101010101" pitchFamily="49" charset="-122"/>
              </a:rPr>
              <a:t>,…,m</a:t>
            </a:r>
            <a:r>
              <a:rPr lang="en-US" altLang="zh-CN" sz="2400" baseline="-250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个正整数。</a:t>
            </a:r>
          </a:p>
          <a:p>
            <a:pPr algn="l" eaLnBrk="1" hangingPunct="1"/>
            <a:r>
              <a:rPr lang="zh-CN" altLang="en-US" sz="2400">
                <a:solidFill>
                  <a:schemeClr val="tx1"/>
                </a:solidFill>
                <a:ea typeface="楷体_GB2312" panose="02010609030101010101" pitchFamily="49" charset="-122"/>
              </a:rPr>
              <a:t>如果</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是一个合数，则</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必有一个非平凡因子</a:t>
            </a:r>
            <a:r>
              <a:rPr lang="en-US" altLang="zh-CN" sz="2400">
                <a:solidFill>
                  <a:schemeClr val="tx1"/>
                </a:solidFill>
                <a:ea typeface="楷体_GB2312" panose="02010609030101010101" pitchFamily="49" charset="-122"/>
              </a:rPr>
              <a:t>x</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1&lt;x&lt;n</a:t>
            </a:r>
            <a:r>
              <a:rPr lang="zh-CN" altLang="en-US" sz="2400">
                <a:solidFill>
                  <a:schemeClr val="tx1"/>
                </a:solidFill>
                <a:ea typeface="楷体_GB2312" panose="02010609030101010101" pitchFamily="49" charset="-122"/>
              </a:rPr>
              <a:t>，使得</a:t>
            </a:r>
            <a:r>
              <a:rPr lang="en-US" altLang="zh-CN" sz="2400">
                <a:solidFill>
                  <a:schemeClr val="tx1"/>
                </a:solidFill>
                <a:ea typeface="楷体_GB2312" panose="02010609030101010101" pitchFamily="49" charset="-122"/>
              </a:rPr>
              <a:t>x</a:t>
            </a:r>
            <a:r>
              <a:rPr lang="zh-CN" altLang="en-US" sz="2400">
                <a:solidFill>
                  <a:schemeClr val="tx1"/>
                </a:solidFill>
                <a:ea typeface="楷体_GB2312" panose="02010609030101010101" pitchFamily="49" charset="-122"/>
              </a:rPr>
              <a:t>可以整除</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a:t>
            </a:r>
            <a:r>
              <a:rPr lang="zh-CN" altLang="en-US" sz="2400">
                <a:solidFill>
                  <a:schemeClr val="tx1"/>
                </a:solidFill>
                <a:latin typeface="黑体" panose="02010609060101010101" pitchFamily="49" charset="-122"/>
                <a:ea typeface="黑体" panose="02010609060101010101" pitchFamily="49" charset="-122"/>
              </a:rPr>
              <a:t>给定一个合数</a:t>
            </a:r>
            <a:r>
              <a:rPr lang="en-US" altLang="zh-CN" sz="2400">
                <a:solidFill>
                  <a:schemeClr val="tx1"/>
                </a:solidFill>
                <a:latin typeface="黑体" panose="02010609060101010101" pitchFamily="49" charset="-122"/>
                <a:ea typeface="黑体" panose="02010609060101010101" pitchFamily="49" charset="-122"/>
              </a:rPr>
              <a:t>n</a:t>
            </a:r>
            <a:r>
              <a:rPr lang="zh-CN" altLang="en-US" sz="2400">
                <a:solidFill>
                  <a:schemeClr val="tx1"/>
                </a:solidFill>
                <a:latin typeface="黑体" panose="02010609060101010101" pitchFamily="49" charset="-122"/>
                <a:ea typeface="黑体" panose="02010609060101010101" pitchFamily="49" charset="-122"/>
              </a:rPr>
              <a:t>，求</a:t>
            </a:r>
            <a:r>
              <a:rPr lang="en-US" altLang="zh-CN" sz="2400">
                <a:solidFill>
                  <a:schemeClr val="tx1"/>
                </a:solidFill>
                <a:latin typeface="黑体" panose="02010609060101010101" pitchFamily="49" charset="-122"/>
                <a:ea typeface="黑体" panose="02010609060101010101" pitchFamily="49" charset="-122"/>
              </a:rPr>
              <a:t>n</a:t>
            </a:r>
            <a:r>
              <a:rPr lang="zh-CN" altLang="en-US" sz="2400">
                <a:solidFill>
                  <a:schemeClr val="tx1"/>
                </a:solidFill>
                <a:latin typeface="黑体" panose="02010609060101010101" pitchFamily="49" charset="-122"/>
                <a:ea typeface="黑体" panose="02010609060101010101" pitchFamily="49" charset="-122"/>
              </a:rPr>
              <a:t>的一个非平凡因子的问题称为整数</a:t>
            </a:r>
            <a:r>
              <a:rPr lang="en-US" altLang="zh-CN" sz="2400">
                <a:solidFill>
                  <a:schemeClr val="tx1"/>
                </a:solidFill>
                <a:latin typeface="黑体" panose="02010609060101010101" pitchFamily="49" charset="-122"/>
                <a:ea typeface="黑体" panose="02010609060101010101" pitchFamily="49" charset="-122"/>
              </a:rPr>
              <a:t>n</a:t>
            </a:r>
            <a:r>
              <a:rPr lang="zh-CN" altLang="en-US" sz="2400">
                <a:solidFill>
                  <a:schemeClr val="tx1"/>
                </a:solidFill>
                <a:latin typeface="黑体" panose="02010609060101010101" pitchFamily="49" charset="-122"/>
                <a:ea typeface="黑体" panose="02010609060101010101" pitchFamily="49" charset="-122"/>
              </a:rPr>
              <a:t>的因子分割问题。</a:t>
            </a:r>
          </a:p>
        </p:txBody>
      </p:sp>
      <p:graphicFrame>
        <p:nvGraphicFramePr>
          <p:cNvPr id="80898" name="Object 4">
            <a:extLst>
              <a:ext uri="{FF2B5EF4-FFF2-40B4-BE49-F238E27FC236}">
                <a16:creationId xmlns:a16="http://schemas.microsoft.com/office/drawing/2014/main" id="{5834868D-8B9E-4F52-A06E-982CF1747C5F}"/>
              </a:ext>
            </a:extLst>
          </p:cNvPr>
          <p:cNvGraphicFramePr>
            <a:graphicFrameLocks noChangeAspect="1"/>
          </p:cNvGraphicFramePr>
          <p:nvPr/>
        </p:nvGraphicFramePr>
        <p:xfrm>
          <a:off x="2555875" y="1125538"/>
          <a:ext cx="2232025" cy="469900"/>
        </p:xfrm>
        <a:graphic>
          <a:graphicData uri="http://schemas.openxmlformats.org/presentationml/2006/ole">
            <mc:AlternateContent xmlns:mc="http://schemas.openxmlformats.org/markup-compatibility/2006">
              <mc:Choice xmlns:v="urn:schemas-microsoft-com:vml" Requires="v">
                <p:oleObj spid="_x0000_s80905" name="公式" r:id="rId3" imgW="1129810" imgH="241195" progId="Equation.3">
                  <p:embed/>
                </p:oleObj>
              </mc:Choice>
              <mc:Fallback>
                <p:oleObj name="公式" r:id="rId3" imgW="1129810" imgH="2411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125538"/>
                        <a:ext cx="2232025"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02" name="Text Box 5">
            <a:extLst>
              <a:ext uri="{FF2B5EF4-FFF2-40B4-BE49-F238E27FC236}">
                <a16:creationId xmlns:a16="http://schemas.microsoft.com/office/drawing/2014/main" id="{393E8E69-E823-4D03-9564-8A47F578A1EE}"/>
              </a:ext>
            </a:extLst>
          </p:cNvPr>
          <p:cNvSpPr txBox="1">
            <a:spLocks noChangeArrowheads="1"/>
          </p:cNvSpPr>
          <p:nvPr/>
        </p:nvSpPr>
        <p:spPr bwMode="auto">
          <a:xfrm>
            <a:off x="231775" y="3016250"/>
            <a:ext cx="6627813"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chemeClr val="tx1"/>
                </a:solidFill>
                <a:ea typeface="楷体_GB2312" panose="02010609030101010101" pitchFamily="49" charset="-122"/>
              </a:rPr>
              <a:t>private static int </a:t>
            </a:r>
            <a:r>
              <a:rPr lang="en-US" altLang="zh-CN" sz="2400" b="1">
                <a:solidFill>
                  <a:schemeClr val="tx1"/>
                </a:solidFill>
                <a:ea typeface="楷体_GB2312" panose="02010609030101010101" pitchFamily="49" charset="-122"/>
              </a:rPr>
              <a:t>split</a:t>
            </a:r>
            <a:r>
              <a:rPr lang="en-US" altLang="zh-CN" sz="2400">
                <a:solidFill>
                  <a:schemeClr val="tx1"/>
                </a:solidFill>
                <a:ea typeface="楷体_GB2312" panose="02010609030101010101" pitchFamily="49" charset="-122"/>
              </a:rPr>
              <a:t>(int n)</a:t>
            </a:r>
          </a:p>
          <a:p>
            <a:pPr algn="l" eaLnBrk="1" hangingPunct="1"/>
            <a:r>
              <a:rPr lang="en-US" altLang="zh-CN" sz="2400">
                <a:solidFill>
                  <a:schemeClr val="tx1"/>
                </a:solidFill>
                <a:ea typeface="楷体_GB2312" panose="02010609030101010101" pitchFamily="49" charset="-122"/>
              </a:rPr>
              <a:t>   {</a:t>
            </a:r>
          </a:p>
          <a:p>
            <a:pPr algn="l" eaLnBrk="1" hangingPunct="1"/>
            <a:r>
              <a:rPr lang="en-US" altLang="zh-CN" sz="2400">
                <a:solidFill>
                  <a:schemeClr val="tx1"/>
                </a:solidFill>
                <a:ea typeface="楷体_GB2312" panose="02010609030101010101" pitchFamily="49" charset="-122"/>
              </a:rPr>
              <a:t>     int m = (int) Math.floor(Math.sqrt((double)n));</a:t>
            </a:r>
          </a:p>
          <a:p>
            <a:pPr algn="l" eaLnBrk="1" hangingPunct="1"/>
            <a:r>
              <a:rPr lang="en-US" altLang="zh-CN" sz="2400">
                <a:solidFill>
                  <a:schemeClr val="tx1"/>
                </a:solidFill>
                <a:ea typeface="楷体_GB2312" panose="02010609030101010101" pitchFamily="49" charset="-122"/>
              </a:rPr>
              <a:t>     for (int i=2; i&lt;=m; i++)</a:t>
            </a:r>
          </a:p>
          <a:p>
            <a:pPr algn="l" eaLnBrk="1" hangingPunct="1"/>
            <a:r>
              <a:rPr lang="en-US" altLang="zh-CN" sz="2400">
                <a:solidFill>
                  <a:schemeClr val="tx1"/>
                </a:solidFill>
                <a:ea typeface="楷体_GB2312" panose="02010609030101010101" pitchFamily="49" charset="-122"/>
              </a:rPr>
              <a:t>     if (n%i==0) return i;</a:t>
            </a:r>
          </a:p>
          <a:p>
            <a:pPr algn="l" eaLnBrk="1" hangingPunct="1"/>
            <a:r>
              <a:rPr lang="en-US" altLang="zh-CN" sz="2400">
                <a:solidFill>
                  <a:schemeClr val="tx1"/>
                </a:solidFill>
                <a:ea typeface="楷体_GB2312" panose="02010609030101010101" pitchFamily="49" charset="-122"/>
              </a:rPr>
              <a:t>     return 1;</a:t>
            </a:r>
          </a:p>
          <a:p>
            <a:pPr algn="l" eaLnBrk="1" hangingPunct="1"/>
            <a:r>
              <a:rPr lang="en-US" altLang="zh-CN" sz="2400">
                <a:solidFill>
                  <a:schemeClr val="tx1"/>
                </a:solidFill>
                <a:ea typeface="楷体_GB2312" panose="02010609030101010101" pitchFamily="49" charset="-122"/>
              </a:rPr>
              <a:t>   }</a:t>
            </a:r>
            <a:endParaRPr lang="zh-CN" altLang="en-US" sz="2400">
              <a:solidFill>
                <a:schemeClr val="tx1"/>
              </a:solidFill>
              <a:ea typeface="楷体_GB2312" panose="02010609030101010101" pitchFamily="49" charset="-122"/>
            </a:endParaRPr>
          </a:p>
        </p:txBody>
      </p:sp>
      <p:sp>
        <p:nvSpPr>
          <p:cNvPr id="80903" name="Text Box 6">
            <a:extLst>
              <a:ext uri="{FF2B5EF4-FFF2-40B4-BE49-F238E27FC236}">
                <a16:creationId xmlns:a16="http://schemas.microsoft.com/office/drawing/2014/main" id="{3DD3B820-31AE-4255-8DF3-07A1A0892233}"/>
              </a:ext>
            </a:extLst>
          </p:cNvPr>
          <p:cNvSpPr txBox="1">
            <a:spLocks noChangeArrowheads="1"/>
          </p:cNvSpPr>
          <p:nvPr/>
        </p:nvSpPr>
        <p:spPr bwMode="auto">
          <a:xfrm>
            <a:off x="323850" y="5734050"/>
            <a:ext cx="8424863" cy="873125"/>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事实上，算法</a:t>
            </a:r>
            <a:r>
              <a:rPr lang="en-US" altLang="zh-CN" sz="2400" b="1">
                <a:solidFill>
                  <a:schemeClr val="tx1"/>
                </a:solidFill>
                <a:ea typeface="楷体_GB2312" panose="02010609030101010101" pitchFamily="49" charset="-122"/>
              </a:rPr>
              <a:t>split(n)</a:t>
            </a:r>
            <a:r>
              <a:rPr lang="zh-CN" altLang="en-US" sz="2400">
                <a:solidFill>
                  <a:schemeClr val="tx1"/>
                </a:solidFill>
                <a:ea typeface="楷体_GB2312" panose="02010609030101010101" pitchFamily="49" charset="-122"/>
              </a:rPr>
              <a:t>是对范围在</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x</a:t>
            </a:r>
            <a:r>
              <a:rPr lang="zh-CN" altLang="en-US" sz="2400">
                <a:solidFill>
                  <a:schemeClr val="tx1"/>
                </a:solidFill>
                <a:ea typeface="楷体_GB2312" panose="02010609030101010101" pitchFamily="49" charset="-122"/>
              </a:rPr>
              <a:t>的所有整数进行了试除而得到范围在</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x</a:t>
            </a:r>
            <a:r>
              <a:rPr lang="en-US" altLang="zh-CN" sz="2400" baseline="300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的任一整数的因子分割。 </a:t>
            </a:r>
          </a:p>
        </p:txBody>
      </p:sp>
    </p:spTree>
  </p:cSld>
  <p:clrMapOvr>
    <a:masterClrMapping/>
  </p:clrMapOvr>
  <p:transition>
    <p:random/>
  </p:transition>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a:extLst>
              <a:ext uri="{FF2B5EF4-FFF2-40B4-BE49-F238E27FC236}">
                <a16:creationId xmlns:a16="http://schemas.microsoft.com/office/drawing/2014/main" id="{2804C2A7-6EC0-4D90-9549-5DC2A38519DF}"/>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BFA9C634-244C-4961-8F36-02EB104D45D6}" type="slidenum">
              <a:rPr lang="zh-CN" altLang="en-US">
                <a:solidFill>
                  <a:schemeClr val="tx1"/>
                </a:solidFill>
                <a:latin typeface="Times New Roman" panose="02020603050405020304" pitchFamily="18" charset="0"/>
                <a:ea typeface="宋体" panose="02010600030101010101" pitchFamily="2" charset="-122"/>
              </a:rPr>
              <a:pPr eaLnBrk="1" hangingPunct="1"/>
              <a:t>269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68322" name="Rectangle 2">
            <a:extLst>
              <a:ext uri="{FF2B5EF4-FFF2-40B4-BE49-F238E27FC236}">
                <a16:creationId xmlns:a16="http://schemas.microsoft.com/office/drawing/2014/main" id="{27FA08A1-032D-41C1-9A8A-4DE1AEAC65AE}"/>
              </a:ext>
            </a:extLst>
          </p:cNvPr>
          <p:cNvSpPr>
            <a:spLocks noGrp="1" noChangeArrowheads="1"/>
          </p:cNvSpPr>
          <p:nvPr>
            <p:ph type="title"/>
          </p:nvPr>
        </p:nvSpPr>
        <p:spPr>
          <a:xfrm>
            <a:off x="533400" y="0"/>
            <a:ext cx="7772400" cy="1143000"/>
          </a:xfrm>
        </p:spPr>
        <p:txBody>
          <a:bodyPr/>
          <a:lstStyle/>
          <a:p>
            <a:pPr eaLnBrk="1" hangingPunct="1">
              <a:defRPr/>
            </a:pPr>
            <a:r>
              <a:rPr lang="en-US" altLang="en-US">
                <a:effectLst>
                  <a:outerShdw blurRad="38100" dist="38100" dir="2700000" algn="tl">
                    <a:srgbClr val="C0C0C0"/>
                  </a:outerShdw>
                </a:effectLst>
                <a:ea typeface="黑体" pitchFamily="2" charset="-122"/>
              </a:rPr>
              <a:t>Pollard算法</a:t>
            </a:r>
            <a:endParaRPr lang="zh-CN" altLang="en-US">
              <a:effectLst>
                <a:outerShdw blurRad="38100" dist="38100" dir="2700000" algn="tl">
                  <a:srgbClr val="C0C0C0"/>
                </a:outerShdw>
              </a:effectLst>
              <a:ea typeface="黑体" pitchFamily="2" charset="-122"/>
            </a:endParaRPr>
          </a:p>
        </p:txBody>
      </p:sp>
      <p:sp>
        <p:nvSpPr>
          <p:cNvPr id="81928" name="Text Box 3">
            <a:extLst>
              <a:ext uri="{FF2B5EF4-FFF2-40B4-BE49-F238E27FC236}">
                <a16:creationId xmlns:a16="http://schemas.microsoft.com/office/drawing/2014/main" id="{94EC154C-93BB-429E-907C-B00DA3DAC5F2}"/>
              </a:ext>
            </a:extLst>
          </p:cNvPr>
          <p:cNvSpPr txBox="1">
            <a:spLocks noChangeArrowheads="1"/>
          </p:cNvSpPr>
          <p:nvPr/>
        </p:nvSpPr>
        <p:spPr bwMode="auto">
          <a:xfrm>
            <a:off x="231775" y="855663"/>
            <a:ext cx="86614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在开始时选取</a:t>
            </a:r>
            <a:r>
              <a:rPr lang="en-US" altLang="zh-CN" sz="2400">
                <a:solidFill>
                  <a:schemeClr val="tx1"/>
                </a:solidFill>
                <a:ea typeface="楷体_GB2312" panose="02010609030101010101" pitchFamily="49" charset="-122"/>
              </a:rPr>
              <a:t>0</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n-1</a:t>
            </a:r>
            <a:r>
              <a:rPr lang="zh-CN" altLang="en-US" sz="2400">
                <a:solidFill>
                  <a:schemeClr val="tx1"/>
                </a:solidFill>
                <a:ea typeface="楷体_GB2312" panose="02010609030101010101" pitchFamily="49" charset="-122"/>
              </a:rPr>
              <a:t>范围内的随机数，然后递归地由</a:t>
            </a:r>
          </a:p>
          <a:p>
            <a:pPr algn="l" eaLnBrk="1" hangingPunct="1"/>
            <a:endParaRPr lang="zh-CN" altLang="en-US" sz="2400">
              <a:solidFill>
                <a:schemeClr val="tx1"/>
              </a:solidFill>
              <a:ea typeface="楷体_GB2312" panose="02010609030101010101" pitchFamily="49" charset="-122"/>
            </a:endParaRPr>
          </a:p>
          <a:p>
            <a:pPr algn="l" eaLnBrk="1" hangingPunct="1"/>
            <a:r>
              <a:rPr lang="zh-CN" altLang="en-US" sz="2400">
                <a:solidFill>
                  <a:schemeClr val="tx1"/>
                </a:solidFill>
                <a:ea typeface="楷体_GB2312" panose="02010609030101010101" pitchFamily="49" charset="-122"/>
              </a:rPr>
              <a:t>产生无穷序列</a:t>
            </a:r>
          </a:p>
          <a:p>
            <a:pPr algn="l" eaLnBrk="1" hangingPunct="1"/>
            <a:r>
              <a:rPr lang="zh-CN" altLang="en-US" sz="2400">
                <a:solidFill>
                  <a:schemeClr val="tx1"/>
                </a:solidFill>
                <a:ea typeface="楷体_GB2312" panose="02010609030101010101" pitchFamily="49" charset="-122"/>
              </a:rPr>
              <a:t>对于</a:t>
            </a:r>
            <a:r>
              <a:rPr lang="en-US" altLang="zh-CN" sz="2400">
                <a:solidFill>
                  <a:schemeClr val="tx1"/>
                </a:solidFill>
                <a:ea typeface="楷体_GB2312" panose="02010609030101010101" pitchFamily="49" charset="-122"/>
              </a:rPr>
              <a:t>i=2</a:t>
            </a:r>
            <a:r>
              <a:rPr lang="en-US" altLang="zh-CN" sz="2400" baseline="300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，以及</a:t>
            </a:r>
            <a:r>
              <a:rPr lang="en-US" altLang="zh-CN" sz="2400">
                <a:solidFill>
                  <a:schemeClr val="tx1"/>
                </a:solidFill>
                <a:ea typeface="楷体_GB2312" panose="02010609030101010101" pitchFamily="49" charset="-122"/>
              </a:rPr>
              <a:t>2</a:t>
            </a:r>
            <a:r>
              <a:rPr lang="en-US" altLang="zh-CN" sz="2400" baseline="30000">
                <a:solidFill>
                  <a:schemeClr val="tx1"/>
                </a:solidFill>
                <a:ea typeface="楷体_GB2312" panose="02010609030101010101" pitchFamily="49" charset="-122"/>
              </a:rPr>
              <a:t>k</a:t>
            </a:r>
            <a:r>
              <a:rPr lang="en-US" altLang="zh-CN" sz="2400">
                <a:solidFill>
                  <a:schemeClr val="tx1"/>
                </a:solidFill>
                <a:ea typeface="楷体_GB2312" panose="02010609030101010101" pitchFamily="49" charset="-122"/>
              </a:rPr>
              <a:t>&lt;j</a:t>
            </a:r>
            <a:r>
              <a:rPr lang="en-US" altLang="zh-CN" sz="2400">
                <a:solidFill>
                  <a:schemeClr val="tx1"/>
                </a:solidFill>
                <a:ea typeface="楷体_GB2312" panose="02010609030101010101" pitchFamily="49" charset="-122"/>
                <a:sym typeface="Symbol" panose="05050102010706020507" pitchFamily="18" charset="2"/>
              </a:rPr>
              <a:t>2</a:t>
            </a:r>
            <a:r>
              <a:rPr lang="en-US" altLang="zh-CN" sz="2400" baseline="30000">
                <a:solidFill>
                  <a:schemeClr val="tx1"/>
                </a:solidFill>
                <a:ea typeface="楷体_GB2312" panose="02010609030101010101" pitchFamily="49" charset="-122"/>
                <a:sym typeface="Symbol" panose="05050102010706020507" pitchFamily="18" charset="2"/>
              </a:rPr>
              <a:t>k+1</a:t>
            </a:r>
            <a:r>
              <a:rPr lang="zh-CN" altLang="en-US" sz="2400">
                <a:solidFill>
                  <a:schemeClr val="tx1"/>
                </a:solidFill>
                <a:ea typeface="楷体_GB2312" panose="02010609030101010101" pitchFamily="49" charset="-122"/>
              </a:rPr>
              <a:t>，算法计算出</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j</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与</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的最大公因子</a:t>
            </a:r>
          </a:p>
          <a:p>
            <a:pPr algn="l" eaLnBrk="1" hangingPunct="1"/>
            <a:r>
              <a:rPr lang="en-US" altLang="zh-CN" sz="2400">
                <a:solidFill>
                  <a:schemeClr val="tx1"/>
                </a:solidFill>
                <a:ea typeface="楷体_GB2312" panose="02010609030101010101" pitchFamily="49" charset="-122"/>
              </a:rPr>
              <a:t>d=gcd(x</a:t>
            </a:r>
            <a:r>
              <a:rPr lang="en-US" altLang="zh-CN" sz="2400" baseline="-25000">
                <a:solidFill>
                  <a:schemeClr val="tx1"/>
                </a:solidFill>
                <a:ea typeface="楷体_GB2312" panose="02010609030101010101" pitchFamily="49" charset="-122"/>
              </a:rPr>
              <a:t>j</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。如果</a:t>
            </a:r>
            <a:r>
              <a:rPr lang="en-US" altLang="zh-CN" sz="2400">
                <a:solidFill>
                  <a:schemeClr val="tx1"/>
                </a:solidFill>
                <a:ea typeface="楷体_GB2312" panose="02010609030101010101" pitchFamily="49" charset="-122"/>
              </a:rPr>
              <a:t>d</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的非平凡因子，则实现对</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的一次分割，算法输出</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的因子</a:t>
            </a:r>
            <a:r>
              <a:rPr lang="en-US" altLang="zh-CN" sz="2400">
                <a:solidFill>
                  <a:schemeClr val="tx1"/>
                </a:solidFill>
                <a:ea typeface="楷体_GB2312" panose="02010609030101010101" pitchFamily="49" charset="-122"/>
              </a:rPr>
              <a:t>d</a:t>
            </a:r>
            <a:r>
              <a:rPr lang="zh-CN" altLang="en-US" sz="2400">
                <a:solidFill>
                  <a:schemeClr val="tx1"/>
                </a:solidFill>
                <a:ea typeface="楷体_GB2312" panose="02010609030101010101" pitchFamily="49" charset="-122"/>
              </a:rPr>
              <a:t>。</a:t>
            </a:r>
          </a:p>
        </p:txBody>
      </p:sp>
      <p:graphicFrame>
        <p:nvGraphicFramePr>
          <p:cNvPr id="81922" name="Object 4">
            <a:extLst>
              <a:ext uri="{FF2B5EF4-FFF2-40B4-BE49-F238E27FC236}">
                <a16:creationId xmlns:a16="http://schemas.microsoft.com/office/drawing/2014/main" id="{F5E413E7-01E8-4D07-BBD0-E1A2FEF85D0A}"/>
              </a:ext>
            </a:extLst>
          </p:cNvPr>
          <p:cNvGraphicFramePr>
            <a:graphicFrameLocks noChangeAspect="1"/>
          </p:cNvGraphicFramePr>
          <p:nvPr/>
        </p:nvGraphicFramePr>
        <p:xfrm>
          <a:off x="2555875" y="1196975"/>
          <a:ext cx="2160588" cy="417513"/>
        </p:xfrm>
        <a:graphic>
          <a:graphicData uri="http://schemas.openxmlformats.org/presentationml/2006/ole">
            <mc:AlternateContent xmlns:mc="http://schemas.openxmlformats.org/markup-compatibility/2006">
              <mc:Choice xmlns:v="urn:schemas-microsoft-com:vml" Requires="v">
                <p:oleObj spid="_x0000_s81938" name="公式" r:id="rId3" imgW="1231366" imgH="241195" progId="Equation.3">
                  <p:embed/>
                </p:oleObj>
              </mc:Choice>
              <mc:Fallback>
                <p:oleObj name="公式" r:id="rId3" imgW="1231366" imgH="2411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196975"/>
                        <a:ext cx="2160588"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9" name="Rectangle 5">
            <a:extLst>
              <a:ext uri="{FF2B5EF4-FFF2-40B4-BE49-F238E27FC236}">
                <a16:creationId xmlns:a16="http://schemas.microsoft.com/office/drawing/2014/main" id="{C33CDB5C-C356-47BA-ADD7-7E85CC08152F}"/>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81923" name="Object 6">
            <a:extLst>
              <a:ext uri="{FF2B5EF4-FFF2-40B4-BE49-F238E27FC236}">
                <a16:creationId xmlns:a16="http://schemas.microsoft.com/office/drawing/2014/main" id="{E48D455F-3C7B-4E4C-B9A6-CAAD721B512E}"/>
              </a:ext>
            </a:extLst>
          </p:cNvPr>
          <p:cNvGraphicFramePr>
            <a:graphicFrameLocks noChangeAspect="1"/>
          </p:cNvGraphicFramePr>
          <p:nvPr/>
        </p:nvGraphicFramePr>
        <p:xfrm>
          <a:off x="2124075" y="1608138"/>
          <a:ext cx="1655763" cy="393700"/>
        </p:xfrm>
        <a:graphic>
          <a:graphicData uri="http://schemas.openxmlformats.org/presentationml/2006/ole">
            <mc:AlternateContent xmlns:mc="http://schemas.openxmlformats.org/markup-compatibility/2006">
              <mc:Choice xmlns:v="urn:schemas-microsoft-com:vml" Requires="v">
                <p:oleObj spid="_x0000_s81939" name="公式" r:id="rId5" imgW="965200" imgH="228600" progId="Equation.3">
                  <p:embed/>
                </p:oleObj>
              </mc:Choice>
              <mc:Fallback>
                <p:oleObj name="公式" r:id="rId5" imgW="9652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1608138"/>
                        <a:ext cx="1655763"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30" name="Text Box 7">
            <a:extLst>
              <a:ext uri="{FF2B5EF4-FFF2-40B4-BE49-F238E27FC236}">
                <a16:creationId xmlns:a16="http://schemas.microsoft.com/office/drawing/2014/main" id="{74CE9AF0-BBD1-43E3-863B-E5C459D753E8}"/>
              </a:ext>
            </a:extLst>
          </p:cNvPr>
          <p:cNvSpPr txBox="1">
            <a:spLocks noChangeArrowheads="1"/>
          </p:cNvSpPr>
          <p:nvPr/>
        </p:nvSpPr>
        <p:spPr bwMode="auto">
          <a:xfrm>
            <a:off x="250825" y="2997200"/>
            <a:ext cx="483235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a:solidFill>
                  <a:schemeClr val="tx1"/>
                </a:solidFill>
                <a:ea typeface="楷体_GB2312" panose="02010609030101010101" pitchFamily="49" charset="-122"/>
              </a:rPr>
              <a:t>private static void </a:t>
            </a:r>
            <a:r>
              <a:rPr lang="en-US" altLang="zh-CN" b="1">
                <a:solidFill>
                  <a:schemeClr val="tx1"/>
                </a:solidFill>
                <a:ea typeface="楷体_GB2312" panose="02010609030101010101" pitchFamily="49" charset="-122"/>
              </a:rPr>
              <a:t>pollard</a:t>
            </a:r>
            <a:r>
              <a:rPr lang="en-US" altLang="zh-CN">
                <a:solidFill>
                  <a:schemeClr val="tx1"/>
                </a:solidFill>
                <a:ea typeface="楷体_GB2312" panose="02010609030101010101" pitchFamily="49" charset="-122"/>
              </a:rPr>
              <a:t>(int n)</a:t>
            </a:r>
          </a:p>
          <a:p>
            <a:pPr algn="l" eaLnBrk="1" hangingPunct="1"/>
            <a:r>
              <a:rPr lang="en-US" altLang="zh-CN">
                <a:solidFill>
                  <a:schemeClr val="tx1"/>
                </a:solidFill>
                <a:ea typeface="楷体_GB2312" panose="02010609030101010101" pitchFamily="49" charset="-122"/>
              </a:rPr>
              <a:t>   {// </a:t>
            </a:r>
            <a:r>
              <a:rPr lang="zh-CN" altLang="en-US">
                <a:solidFill>
                  <a:schemeClr val="tx1"/>
                </a:solidFill>
                <a:ea typeface="楷体_GB2312" panose="02010609030101010101" pitchFamily="49" charset="-122"/>
              </a:rPr>
              <a:t>求整数</a:t>
            </a:r>
            <a:r>
              <a:rPr lang="en-US" altLang="zh-CN">
                <a:solidFill>
                  <a:schemeClr val="tx1"/>
                </a:solidFill>
                <a:ea typeface="楷体_GB2312" panose="02010609030101010101" pitchFamily="49" charset="-122"/>
              </a:rPr>
              <a:t>n</a:t>
            </a:r>
            <a:r>
              <a:rPr lang="zh-CN" altLang="en-US">
                <a:solidFill>
                  <a:schemeClr val="tx1"/>
                </a:solidFill>
                <a:ea typeface="楷体_GB2312" panose="02010609030101010101" pitchFamily="49" charset="-122"/>
              </a:rPr>
              <a:t>因子分割的拉斯维加斯算法</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rnd = new Random();  // </a:t>
            </a:r>
            <a:r>
              <a:rPr lang="zh-CN" altLang="en-US">
                <a:solidFill>
                  <a:schemeClr val="tx1"/>
                </a:solidFill>
                <a:ea typeface="楷体_GB2312" panose="02010609030101010101" pitchFamily="49" charset="-122"/>
              </a:rPr>
              <a:t>初始化随机数</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int i=1,k=2;</a:t>
            </a:r>
          </a:p>
          <a:p>
            <a:pPr algn="l" eaLnBrk="1" hangingPunct="1"/>
            <a:r>
              <a:rPr lang="en-US" altLang="zh-CN">
                <a:solidFill>
                  <a:schemeClr val="tx1"/>
                </a:solidFill>
                <a:ea typeface="楷体_GB2312" panose="02010609030101010101" pitchFamily="49" charset="-122"/>
              </a:rPr>
              <a:t>       int x=rnd.random(n),y=x; // </a:t>
            </a:r>
            <a:r>
              <a:rPr lang="zh-CN" altLang="en-US">
                <a:solidFill>
                  <a:schemeClr val="tx1"/>
                </a:solidFill>
                <a:ea typeface="楷体_GB2312" panose="02010609030101010101" pitchFamily="49" charset="-122"/>
              </a:rPr>
              <a:t>随机整数</a:t>
            </a:r>
            <a:endParaRPr lang="en-US" altLang="zh-CN">
              <a:solidFill>
                <a:schemeClr val="tx1"/>
              </a:solidFill>
              <a:ea typeface="楷体_GB2312" panose="02010609030101010101" pitchFamily="49" charset="-122"/>
            </a:endParaRPr>
          </a:p>
          <a:p>
            <a:pPr algn="l" eaLnBrk="1" hangingPunct="1"/>
            <a:r>
              <a:rPr lang="en-US" altLang="zh-CN">
                <a:solidFill>
                  <a:schemeClr val="tx1"/>
                </a:solidFill>
                <a:ea typeface="楷体_GB2312" panose="02010609030101010101" pitchFamily="49" charset="-122"/>
              </a:rPr>
              <a:t>       while (true) {</a:t>
            </a:r>
          </a:p>
          <a:p>
            <a:pPr algn="l" eaLnBrk="1" hangingPunct="1"/>
            <a:r>
              <a:rPr lang="en-US" altLang="zh-CN">
                <a:solidFill>
                  <a:schemeClr val="tx1"/>
                </a:solidFill>
                <a:ea typeface="楷体_GB2312" panose="02010609030101010101" pitchFamily="49" charset="-122"/>
              </a:rPr>
              <a:t>         i++;</a:t>
            </a:r>
          </a:p>
          <a:p>
            <a:pPr algn="l" eaLnBrk="1" hangingPunct="1"/>
            <a:r>
              <a:rPr lang="en-US" altLang="zh-CN">
                <a:solidFill>
                  <a:schemeClr val="tx1"/>
                </a:solidFill>
                <a:ea typeface="楷体_GB2312" panose="02010609030101010101" pitchFamily="49" charset="-122"/>
              </a:rPr>
              <a:t>         x=(x*x-1)%n;</a:t>
            </a:r>
          </a:p>
          <a:p>
            <a:pPr algn="l" eaLnBrk="1" hangingPunct="1"/>
            <a:r>
              <a:rPr lang="en-US" altLang="zh-CN">
                <a:solidFill>
                  <a:schemeClr val="tx1"/>
                </a:solidFill>
                <a:ea typeface="楷体_GB2312" panose="02010609030101010101" pitchFamily="49" charset="-122"/>
              </a:rPr>
              <a:t>         int d=gcd(y-x,n);  // </a:t>
            </a:r>
            <a:r>
              <a:rPr lang="zh-CN" altLang="en-US">
                <a:solidFill>
                  <a:schemeClr val="tx1"/>
                </a:solidFill>
                <a:ea typeface="楷体_GB2312" panose="02010609030101010101" pitchFamily="49" charset="-122"/>
              </a:rPr>
              <a:t>求</a:t>
            </a:r>
            <a:r>
              <a:rPr lang="en-US" altLang="zh-CN">
                <a:solidFill>
                  <a:schemeClr val="tx1"/>
                </a:solidFill>
                <a:ea typeface="楷体_GB2312" panose="02010609030101010101" pitchFamily="49" charset="-122"/>
              </a:rPr>
              <a:t>n</a:t>
            </a:r>
            <a:r>
              <a:rPr lang="zh-CN" altLang="en-US">
                <a:solidFill>
                  <a:schemeClr val="tx1"/>
                </a:solidFill>
                <a:ea typeface="楷体_GB2312" panose="02010609030101010101" pitchFamily="49" charset="-122"/>
              </a:rPr>
              <a:t>的非平凡因子</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if ((d&gt;1) &amp;&amp; (d&lt;n)) System.out.println(d);</a:t>
            </a:r>
          </a:p>
          <a:p>
            <a:pPr algn="l" eaLnBrk="1" hangingPunct="1"/>
            <a:r>
              <a:rPr lang="en-US" altLang="zh-CN">
                <a:solidFill>
                  <a:schemeClr val="tx1"/>
                </a:solidFill>
                <a:ea typeface="楷体_GB2312" panose="02010609030101010101" pitchFamily="49" charset="-122"/>
              </a:rPr>
              <a:t>         if (i==k) {</a:t>
            </a:r>
          </a:p>
          <a:p>
            <a:pPr algn="l" eaLnBrk="1" hangingPunct="1"/>
            <a:r>
              <a:rPr lang="en-US" altLang="zh-CN">
                <a:solidFill>
                  <a:schemeClr val="tx1"/>
                </a:solidFill>
                <a:ea typeface="楷体_GB2312" panose="02010609030101010101" pitchFamily="49" charset="-122"/>
              </a:rPr>
              <a:t>           y=x;</a:t>
            </a:r>
          </a:p>
          <a:p>
            <a:pPr algn="l" eaLnBrk="1" hangingPunct="1"/>
            <a:r>
              <a:rPr lang="en-US" altLang="zh-CN">
                <a:solidFill>
                  <a:schemeClr val="tx1"/>
                </a:solidFill>
                <a:ea typeface="楷体_GB2312" panose="02010609030101010101" pitchFamily="49" charset="-122"/>
              </a:rPr>
              <a:t>           k*=2;}  } }</a:t>
            </a:r>
            <a:endParaRPr lang="zh-CN" altLang="en-US">
              <a:solidFill>
                <a:schemeClr val="tx1"/>
              </a:solidFill>
              <a:ea typeface="楷体_GB2312" panose="02010609030101010101" pitchFamily="49" charset="-122"/>
            </a:endParaRPr>
          </a:p>
        </p:txBody>
      </p:sp>
      <p:sp>
        <p:nvSpPr>
          <p:cNvPr id="81931" name="Rectangle 8">
            <a:extLst>
              <a:ext uri="{FF2B5EF4-FFF2-40B4-BE49-F238E27FC236}">
                <a16:creationId xmlns:a16="http://schemas.microsoft.com/office/drawing/2014/main" id="{A0259C75-DCA0-4C1A-A02C-F6356E5CED94}"/>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pSp>
        <p:nvGrpSpPr>
          <p:cNvPr id="81932" name="Group 9">
            <a:extLst>
              <a:ext uri="{FF2B5EF4-FFF2-40B4-BE49-F238E27FC236}">
                <a16:creationId xmlns:a16="http://schemas.microsoft.com/office/drawing/2014/main" id="{85D59965-C5AD-4F8C-B893-E346A77B0994}"/>
              </a:ext>
            </a:extLst>
          </p:cNvPr>
          <p:cNvGrpSpPr>
            <a:grpSpLocks/>
          </p:cNvGrpSpPr>
          <p:nvPr/>
        </p:nvGrpSpPr>
        <p:grpSpPr bwMode="auto">
          <a:xfrm>
            <a:off x="4643438" y="2708275"/>
            <a:ext cx="4284662" cy="2698750"/>
            <a:chOff x="2971" y="1888"/>
            <a:chExt cx="2699" cy="1700"/>
          </a:xfrm>
        </p:grpSpPr>
        <p:sp>
          <p:nvSpPr>
            <p:cNvPr id="81933" name="Text Box 10">
              <a:extLst>
                <a:ext uri="{FF2B5EF4-FFF2-40B4-BE49-F238E27FC236}">
                  <a16:creationId xmlns:a16="http://schemas.microsoft.com/office/drawing/2014/main" id="{DCD2C57D-C62A-41CA-9F31-AC9E26EF8F6A}"/>
                </a:ext>
              </a:extLst>
            </p:cNvPr>
            <p:cNvSpPr txBox="1">
              <a:spLocks noChangeArrowheads="1"/>
            </p:cNvSpPr>
            <p:nvPr/>
          </p:nvSpPr>
          <p:spPr bwMode="auto">
            <a:xfrm>
              <a:off x="2971" y="1888"/>
              <a:ext cx="2699" cy="1700"/>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对</a:t>
              </a:r>
              <a:r>
                <a:rPr lang="en-US" altLang="zh-CN" sz="2400">
                  <a:solidFill>
                    <a:schemeClr val="tx1"/>
                  </a:solidFill>
                  <a:ea typeface="楷体_GB2312" panose="02010609030101010101" pitchFamily="49" charset="-122"/>
                </a:rPr>
                <a:t>Pollard</a:t>
              </a:r>
              <a:r>
                <a:rPr lang="zh-CN" altLang="en-US" sz="2400">
                  <a:solidFill>
                    <a:schemeClr val="tx1"/>
                  </a:solidFill>
                  <a:ea typeface="楷体_GB2312" panose="02010609030101010101" pitchFamily="49" charset="-122"/>
                </a:rPr>
                <a:t>算法更深入的分析可知，执行算法的</a:t>
              </a:r>
              <a:r>
                <a:rPr lang="en-US" altLang="zh-CN" sz="2400">
                  <a:solidFill>
                    <a:schemeClr val="tx1"/>
                  </a:solidFill>
                  <a:ea typeface="楷体_GB2312" panose="02010609030101010101" pitchFamily="49" charset="-122"/>
                </a:rPr>
                <a:t>while</a:t>
              </a:r>
              <a:r>
                <a:rPr lang="zh-CN" altLang="en-US" sz="2400">
                  <a:solidFill>
                    <a:schemeClr val="tx1"/>
                  </a:solidFill>
                  <a:ea typeface="楷体_GB2312" panose="02010609030101010101" pitchFamily="49" charset="-122"/>
                </a:rPr>
                <a:t>循环约  次后，</a:t>
              </a:r>
              <a:r>
                <a:rPr lang="en-US" altLang="zh-CN" sz="2400">
                  <a:solidFill>
                    <a:schemeClr val="tx1"/>
                  </a:solidFill>
                  <a:ea typeface="楷体_GB2312" panose="02010609030101010101" pitchFamily="49" charset="-122"/>
                </a:rPr>
                <a:t>Pollard</a:t>
              </a:r>
              <a:r>
                <a:rPr lang="zh-CN" altLang="en-US" sz="2400">
                  <a:solidFill>
                    <a:schemeClr val="tx1"/>
                  </a:solidFill>
                  <a:ea typeface="楷体_GB2312" panose="02010609030101010101" pitchFamily="49" charset="-122"/>
                </a:rPr>
                <a:t>算法会输出</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的一个因子</a:t>
              </a:r>
              <a:r>
                <a:rPr lang="en-US" altLang="zh-CN" sz="2400">
                  <a:solidFill>
                    <a:schemeClr val="tx1"/>
                  </a:solidFill>
                  <a:ea typeface="楷体_GB2312" panose="02010609030101010101" pitchFamily="49" charset="-122"/>
                </a:rPr>
                <a:t>p</a:t>
              </a:r>
              <a:r>
                <a:rPr lang="zh-CN" altLang="en-US" sz="2400">
                  <a:solidFill>
                    <a:schemeClr val="tx1"/>
                  </a:solidFill>
                  <a:ea typeface="楷体_GB2312" panose="02010609030101010101" pitchFamily="49" charset="-122"/>
                </a:rPr>
                <a:t>。由于</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的最小素因子</a:t>
              </a:r>
              <a:r>
                <a:rPr lang="en-US" altLang="zh-CN" sz="2400">
                  <a:solidFill>
                    <a:schemeClr val="tx1"/>
                  </a:solidFill>
                  <a:ea typeface="楷体_GB2312" panose="02010609030101010101" pitchFamily="49" charset="-122"/>
                </a:rPr>
                <a:t>p</a:t>
              </a:r>
              <a:r>
                <a:rPr lang="en-US" altLang="zh-CN" sz="2400">
                  <a:solidFill>
                    <a:schemeClr val="tx1"/>
                  </a:solidFill>
                  <a:ea typeface="楷体_GB2312" panose="02010609030101010101" pitchFamily="49" charset="-122"/>
                  <a:sym typeface="Symbol" panose="05050102010706020507" pitchFamily="18" charset="2"/>
                </a:rPr>
                <a:t>     </a:t>
              </a:r>
              <a:r>
                <a:rPr lang="zh-CN" altLang="en-US" sz="2400">
                  <a:solidFill>
                    <a:schemeClr val="tx1"/>
                  </a:solidFill>
                  <a:ea typeface="楷体_GB2312" panose="02010609030101010101" pitchFamily="49" charset="-122"/>
                </a:rPr>
                <a:t>，故</a:t>
              </a:r>
              <a:r>
                <a:rPr lang="en-US" altLang="zh-CN" sz="2400">
                  <a:solidFill>
                    <a:schemeClr val="tx1"/>
                  </a:solidFill>
                  <a:ea typeface="楷体_GB2312" panose="02010609030101010101" pitchFamily="49" charset="-122"/>
                </a:rPr>
                <a:t>Pollard</a:t>
              </a:r>
              <a:r>
                <a:rPr lang="zh-CN" altLang="en-US" sz="2400">
                  <a:solidFill>
                    <a:schemeClr val="tx1"/>
                  </a:solidFill>
                  <a:ea typeface="楷体_GB2312" panose="02010609030101010101" pitchFamily="49" charset="-122"/>
                </a:rPr>
                <a:t>算法可在</a:t>
              </a:r>
              <a:r>
                <a:rPr lang="en-US" altLang="zh-CN" sz="2400">
                  <a:solidFill>
                    <a:schemeClr val="tx1"/>
                  </a:solidFill>
                  <a:ea typeface="楷体_GB2312" panose="02010609030101010101" pitchFamily="49" charset="-122"/>
                </a:rPr>
                <a:t>O(n</a:t>
              </a:r>
              <a:r>
                <a:rPr lang="en-US" altLang="zh-CN" sz="2400" baseline="30000">
                  <a:solidFill>
                    <a:schemeClr val="tx1"/>
                  </a:solidFill>
                  <a:ea typeface="楷体_GB2312" panose="02010609030101010101" pitchFamily="49" charset="-122"/>
                </a:rPr>
                <a:t>1/4</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时间内找到</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的一个素因子。</a:t>
              </a:r>
            </a:p>
          </p:txBody>
        </p:sp>
        <p:graphicFrame>
          <p:nvGraphicFramePr>
            <p:cNvPr id="81924" name="Object 11">
              <a:extLst>
                <a:ext uri="{FF2B5EF4-FFF2-40B4-BE49-F238E27FC236}">
                  <a16:creationId xmlns:a16="http://schemas.microsoft.com/office/drawing/2014/main" id="{FA19BE6F-AFD7-4A60-836C-C87A16D678FF}"/>
                </a:ext>
              </a:extLst>
            </p:cNvPr>
            <p:cNvGraphicFramePr>
              <a:graphicFrameLocks noChangeAspect="1"/>
            </p:cNvGraphicFramePr>
            <p:nvPr/>
          </p:nvGraphicFramePr>
          <p:xfrm>
            <a:off x="3424" y="2840"/>
            <a:ext cx="272" cy="261"/>
          </p:xfrm>
          <a:graphic>
            <a:graphicData uri="http://schemas.openxmlformats.org/presentationml/2006/ole">
              <mc:AlternateContent xmlns:mc="http://schemas.openxmlformats.org/markup-compatibility/2006">
                <mc:Choice xmlns:v="urn:schemas-microsoft-com:vml" Requires="v">
                  <p:oleObj spid="_x0000_s81940" name="公式" r:id="rId7" imgW="241300" imgH="228600" progId="Equation.3">
                    <p:embed/>
                  </p:oleObj>
                </mc:Choice>
                <mc:Fallback>
                  <p:oleObj name="公式" r:id="rId7" imgW="241300" imgH="2286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4" y="2840"/>
                          <a:ext cx="272" cy="2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25" name="Object 12">
              <a:extLst>
                <a:ext uri="{FF2B5EF4-FFF2-40B4-BE49-F238E27FC236}">
                  <a16:creationId xmlns:a16="http://schemas.microsoft.com/office/drawing/2014/main" id="{3D86D34C-E532-413C-936D-C33CF5E2C159}"/>
                </a:ext>
              </a:extLst>
            </p:cNvPr>
            <p:cNvGraphicFramePr>
              <a:graphicFrameLocks noChangeAspect="1"/>
            </p:cNvGraphicFramePr>
            <p:nvPr/>
          </p:nvGraphicFramePr>
          <p:xfrm>
            <a:off x="5375" y="2160"/>
            <a:ext cx="227" cy="219"/>
          </p:xfrm>
          <a:graphic>
            <a:graphicData uri="http://schemas.openxmlformats.org/presentationml/2006/ole">
              <mc:AlternateContent xmlns:mc="http://schemas.openxmlformats.org/markup-compatibility/2006">
                <mc:Choice xmlns:v="urn:schemas-microsoft-com:vml" Requires="v">
                  <p:oleObj spid="_x0000_s81941" name="公式" r:id="rId9" imgW="266469" imgH="253780" progId="Equation.3">
                    <p:embed/>
                  </p:oleObj>
                </mc:Choice>
                <mc:Fallback>
                  <p:oleObj name="公式" r:id="rId9" imgW="266469" imgH="25378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75" y="2160"/>
                          <a:ext cx="227" cy="2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3">
            <a:extLst>
              <a:ext uri="{FF2B5EF4-FFF2-40B4-BE49-F238E27FC236}">
                <a16:creationId xmlns:a16="http://schemas.microsoft.com/office/drawing/2014/main" id="{9634EFEC-3A87-44BF-9543-6A695DD3F579}"/>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29EA69AF-5A60-462D-BAE5-8325D0AFB13A}" type="slidenum">
              <a:rPr lang="zh-CN" altLang="en-US">
                <a:solidFill>
                  <a:schemeClr val="tx1"/>
                </a:solidFill>
                <a:latin typeface="Times New Roman" panose="02020603050405020304" pitchFamily="18" charset="0"/>
                <a:ea typeface="宋体" panose="02010600030101010101" pitchFamily="2" charset="-122"/>
              </a:rPr>
              <a:pPr eaLnBrk="1" hangingPunct="1"/>
              <a:t>27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17442" name="Rectangle 2">
            <a:extLst>
              <a:ext uri="{FF2B5EF4-FFF2-40B4-BE49-F238E27FC236}">
                <a16:creationId xmlns:a16="http://schemas.microsoft.com/office/drawing/2014/main" id="{1EB24A47-028E-4B36-A427-27C3AA8E0DC9}"/>
              </a:ext>
            </a:extLst>
          </p:cNvPr>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defRPr/>
            </a:pPr>
            <a:r>
              <a:rPr kumimoji="1" lang="zh-CN" altLang="en-US" sz="4400" b="1">
                <a:solidFill>
                  <a:srgbClr val="663300"/>
                </a:solidFill>
                <a:effectLst>
                  <a:outerShdw blurRad="38100" dist="38100" dir="2700000" algn="tl">
                    <a:srgbClr val="C0C0C0"/>
                  </a:outerShdw>
                </a:effectLst>
                <a:latin typeface="Times New Roman" charset="0"/>
                <a:ea typeface="黑体" pitchFamily="2" charset="-122"/>
              </a:rPr>
              <a:t>算法总体思想</a:t>
            </a:r>
          </a:p>
        </p:txBody>
      </p:sp>
      <p:sp>
        <p:nvSpPr>
          <p:cNvPr id="136196" name="Rectangle 3">
            <a:extLst>
              <a:ext uri="{FF2B5EF4-FFF2-40B4-BE49-F238E27FC236}">
                <a16:creationId xmlns:a16="http://schemas.microsoft.com/office/drawing/2014/main" id="{0500946A-70F7-4E6D-B1F0-53631B6A6634}"/>
              </a:ext>
            </a:extLst>
          </p:cNvPr>
          <p:cNvSpPr>
            <a:spLocks noChangeArrowheads="1"/>
          </p:cNvSpPr>
          <p:nvPr/>
        </p:nvSpPr>
        <p:spPr bwMode="auto">
          <a:xfrm>
            <a:off x="684213" y="16287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buFontTx/>
              <a:buChar char="•"/>
            </a:pPr>
            <a:r>
              <a:rPr kumimoji="1" lang="zh-CN" altLang="en-US" sz="2400">
                <a:solidFill>
                  <a:schemeClr val="tx1"/>
                </a:solidFill>
                <a:latin typeface="Times New Roman" panose="02020603050405020304" pitchFamily="18" charset="0"/>
                <a:ea typeface="楷体_GB2312" panose="02010609030101010101" pitchFamily="49" charset="-122"/>
              </a:rPr>
              <a:t>将求出的小规模的问题的解合并为一个更大规模的问题的解，自底向上逐步求出原来问题的解。</a:t>
            </a:r>
          </a:p>
        </p:txBody>
      </p:sp>
      <p:grpSp>
        <p:nvGrpSpPr>
          <p:cNvPr id="136197" name="Group 4">
            <a:extLst>
              <a:ext uri="{FF2B5EF4-FFF2-40B4-BE49-F238E27FC236}">
                <a16:creationId xmlns:a16="http://schemas.microsoft.com/office/drawing/2014/main" id="{2C7F88E1-642E-4348-B4A7-26CBCA066088}"/>
              </a:ext>
            </a:extLst>
          </p:cNvPr>
          <p:cNvGrpSpPr>
            <a:grpSpLocks/>
          </p:cNvGrpSpPr>
          <p:nvPr/>
        </p:nvGrpSpPr>
        <p:grpSpPr bwMode="auto">
          <a:xfrm>
            <a:off x="250825" y="3214688"/>
            <a:ext cx="8893175" cy="3221037"/>
            <a:chOff x="158" y="2025"/>
            <a:chExt cx="5602" cy="2029"/>
          </a:xfrm>
        </p:grpSpPr>
        <p:sp>
          <p:nvSpPr>
            <p:cNvPr id="136200" name="Oval 5">
              <a:extLst>
                <a:ext uri="{FF2B5EF4-FFF2-40B4-BE49-F238E27FC236}">
                  <a16:creationId xmlns:a16="http://schemas.microsoft.com/office/drawing/2014/main" id="{FA153D70-0A23-41B5-8B99-373C438AB061}"/>
                </a:ext>
              </a:extLst>
            </p:cNvPr>
            <p:cNvSpPr>
              <a:spLocks noChangeArrowheads="1"/>
            </p:cNvSpPr>
            <p:nvPr/>
          </p:nvSpPr>
          <p:spPr bwMode="auto">
            <a:xfrm>
              <a:off x="2699" y="2205"/>
              <a:ext cx="504" cy="384"/>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3200">
                  <a:solidFill>
                    <a:schemeClr val="tx1"/>
                  </a:solidFill>
                  <a:latin typeface="Arial Rounded MT Bold" panose="020B0604020202020204" pitchFamily="34" charset="0"/>
                  <a:ea typeface="宋体" panose="02010600030101010101" pitchFamily="2" charset="-122"/>
                </a:rPr>
                <a:t>n</a:t>
              </a:r>
            </a:p>
          </p:txBody>
        </p:sp>
        <p:cxnSp>
          <p:nvCxnSpPr>
            <p:cNvPr id="136201" name="AutoShape 6">
              <a:extLst>
                <a:ext uri="{FF2B5EF4-FFF2-40B4-BE49-F238E27FC236}">
                  <a16:creationId xmlns:a16="http://schemas.microsoft.com/office/drawing/2014/main" id="{3657C606-2579-4FB5-AE91-8348CBC9DF91}"/>
                </a:ext>
              </a:extLst>
            </p:cNvPr>
            <p:cNvCxnSpPr>
              <a:cxnSpLocks noChangeShapeType="1"/>
              <a:stCxn id="136200" idx="4"/>
            </p:cNvCxnSpPr>
            <p:nvPr/>
          </p:nvCxnSpPr>
          <p:spPr bwMode="auto">
            <a:xfrm>
              <a:off x="2951" y="2595"/>
              <a:ext cx="2281" cy="512"/>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36202" name="AutoShape 7">
              <a:extLst>
                <a:ext uri="{FF2B5EF4-FFF2-40B4-BE49-F238E27FC236}">
                  <a16:creationId xmlns:a16="http://schemas.microsoft.com/office/drawing/2014/main" id="{459059FD-098F-4DE2-8451-15B83A61E623}"/>
                </a:ext>
              </a:extLst>
            </p:cNvPr>
            <p:cNvCxnSpPr>
              <a:cxnSpLocks noChangeShapeType="1"/>
              <a:stCxn id="136200" idx="4"/>
            </p:cNvCxnSpPr>
            <p:nvPr/>
          </p:nvCxnSpPr>
          <p:spPr bwMode="auto">
            <a:xfrm flipH="1">
              <a:off x="798" y="2595"/>
              <a:ext cx="2153" cy="480"/>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36203" name="AutoShape 8">
              <a:extLst>
                <a:ext uri="{FF2B5EF4-FFF2-40B4-BE49-F238E27FC236}">
                  <a16:creationId xmlns:a16="http://schemas.microsoft.com/office/drawing/2014/main" id="{99223C0A-1762-462B-958D-B12B49015118}"/>
                </a:ext>
              </a:extLst>
            </p:cNvPr>
            <p:cNvCxnSpPr>
              <a:cxnSpLocks noChangeShapeType="1"/>
              <a:stCxn id="136200" idx="4"/>
            </p:cNvCxnSpPr>
            <p:nvPr/>
          </p:nvCxnSpPr>
          <p:spPr bwMode="auto">
            <a:xfrm flipH="1">
              <a:off x="2276" y="2595"/>
              <a:ext cx="675" cy="512"/>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36204" name="AutoShape 9">
              <a:extLst>
                <a:ext uri="{FF2B5EF4-FFF2-40B4-BE49-F238E27FC236}">
                  <a16:creationId xmlns:a16="http://schemas.microsoft.com/office/drawing/2014/main" id="{0355E3E1-64B9-4799-994D-CB474A160ACE}"/>
                </a:ext>
              </a:extLst>
            </p:cNvPr>
            <p:cNvCxnSpPr>
              <a:cxnSpLocks noChangeShapeType="1"/>
              <a:stCxn id="136200" idx="4"/>
            </p:cNvCxnSpPr>
            <p:nvPr/>
          </p:nvCxnSpPr>
          <p:spPr bwMode="auto">
            <a:xfrm>
              <a:off x="2951" y="2595"/>
              <a:ext cx="803" cy="512"/>
            </a:xfrm>
            <a:prstGeom prst="straightConnector1">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136205" name="AutoShape 10">
              <a:extLst>
                <a:ext uri="{FF2B5EF4-FFF2-40B4-BE49-F238E27FC236}">
                  <a16:creationId xmlns:a16="http://schemas.microsoft.com/office/drawing/2014/main" id="{8A9C0A23-8B82-4258-9060-09142869791E}"/>
                </a:ext>
              </a:extLst>
            </p:cNvPr>
            <p:cNvSpPr>
              <a:spLocks noChangeArrowheads="1"/>
            </p:cNvSpPr>
            <p:nvPr/>
          </p:nvSpPr>
          <p:spPr bwMode="auto">
            <a:xfrm>
              <a:off x="384" y="2025"/>
              <a:ext cx="816" cy="672"/>
            </a:xfrm>
            <a:prstGeom prst="triangle">
              <a:avLst>
                <a:gd name="adj" fmla="val 50000"/>
              </a:avLst>
            </a:prstGeom>
            <a:solidFill>
              <a:schemeClr val="accent1"/>
            </a:solidFill>
            <a:ln w="9525">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3200">
                  <a:solidFill>
                    <a:schemeClr val="tx1"/>
                  </a:solidFill>
                  <a:latin typeface="Arial Rounded MT Bold" panose="020B0604020202020204" pitchFamily="34" charset="0"/>
                  <a:ea typeface="宋体" panose="02010600030101010101" pitchFamily="2" charset="-122"/>
                </a:rPr>
                <a:t>T(n)</a:t>
              </a:r>
            </a:p>
          </p:txBody>
        </p:sp>
        <p:sp>
          <p:nvSpPr>
            <p:cNvPr id="136206" name="Text Box 11">
              <a:extLst>
                <a:ext uri="{FF2B5EF4-FFF2-40B4-BE49-F238E27FC236}">
                  <a16:creationId xmlns:a16="http://schemas.microsoft.com/office/drawing/2014/main" id="{AD607A9C-37A6-4876-8C83-A53D4AAE26F6}"/>
                </a:ext>
              </a:extLst>
            </p:cNvPr>
            <p:cNvSpPr txBox="1">
              <a:spLocks noChangeArrowheads="1"/>
            </p:cNvSpPr>
            <p:nvPr/>
          </p:nvSpPr>
          <p:spPr bwMode="auto">
            <a:xfrm>
              <a:off x="1824" y="2236"/>
              <a:ext cx="6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spcBef>
                  <a:spcPct val="50000"/>
                </a:spcBef>
              </a:pPr>
              <a:r>
                <a:rPr lang="en-US" altLang="zh-CN" sz="3200">
                  <a:solidFill>
                    <a:schemeClr val="tx1"/>
                  </a:solidFill>
                  <a:latin typeface="Arial Rounded MT Bold" panose="020B0604020202020204" pitchFamily="34" charset="0"/>
                  <a:ea typeface="宋体" panose="02010600030101010101" pitchFamily="2" charset="-122"/>
                </a:rPr>
                <a:t>=</a:t>
              </a:r>
            </a:p>
          </p:txBody>
        </p:sp>
        <p:grpSp>
          <p:nvGrpSpPr>
            <p:cNvPr id="136207" name="Group 12">
              <a:extLst>
                <a:ext uri="{FF2B5EF4-FFF2-40B4-BE49-F238E27FC236}">
                  <a16:creationId xmlns:a16="http://schemas.microsoft.com/office/drawing/2014/main" id="{6D6E2571-F434-450E-8F8D-CF223D682BD8}"/>
                </a:ext>
              </a:extLst>
            </p:cNvPr>
            <p:cNvGrpSpPr>
              <a:grpSpLocks/>
            </p:cNvGrpSpPr>
            <p:nvPr/>
          </p:nvGrpSpPr>
          <p:grpSpPr bwMode="auto">
            <a:xfrm>
              <a:off x="158" y="3158"/>
              <a:ext cx="1248" cy="896"/>
              <a:chOff x="158" y="3158"/>
              <a:chExt cx="1248" cy="896"/>
            </a:xfrm>
          </p:grpSpPr>
          <p:sp>
            <p:nvSpPr>
              <p:cNvPr id="136238" name="Oval 13">
                <a:extLst>
                  <a:ext uri="{FF2B5EF4-FFF2-40B4-BE49-F238E27FC236}">
                    <a16:creationId xmlns:a16="http://schemas.microsoft.com/office/drawing/2014/main" id="{995B1701-4F42-4950-A260-592679A56CB1}"/>
                  </a:ext>
                </a:extLst>
              </p:cNvPr>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a:solidFill>
                      <a:schemeClr val="tx1"/>
                    </a:solidFill>
                    <a:latin typeface="Arial Rounded MT Bold" panose="020B0604020202020204" pitchFamily="34" charset="0"/>
                    <a:ea typeface="宋体" panose="02010600030101010101" pitchFamily="2" charset="-122"/>
                  </a:rPr>
                  <a:t>n/2</a:t>
                </a:r>
              </a:p>
            </p:txBody>
          </p:sp>
          <p:cxnSp>
            <p:nvCxnSpPr>
              <p:cNvPr id="136239" name="AutoShape 14">
                <a:extLst>
                  <a:ext uri="{FF2B5EF4-FFF2-40B4-BE49-F238E27FC236}">
                    <a16:creationId xmlns:a16="http://schemas.microsoft.com/office/drawing/2014/main" id="{DEBC4FF6-75FA-4B0F-9F17-AD3E1899CB4D}"/>
                  </a:ext>
                </a:extLst>
              </p:cNvPr>
              <p:cNvCxnSpPr>
                <a:cxnSpLocks noChangeShapeType="1"/>
                <a:stCxn id="136238" idx="4"/>
                <a:endCxn id="136246"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36240" name="AutoShape 15">
                <a:extLst>
                  <a:ext uri="{FF2B5EF4-FFF2-40B4-BE49-F238E27FC236}">
                    <a16:creationId xmlns:a16="http://schemas.microsoft.com/office/drawing/2014/main" id="{6104F496-B495-49DD-A720-47E4C0C0E0AC}"/>
                  </a:ext>
                </a:extLst>
              </p:cNvPr>
              <p:cNvCxnSpPr>
                <a:cxnSpLocks noChangeShapeType="1"/>
                <a:stCxn id="136238" idx="4"/>
                <a:endCxn id="136243"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36241" name="AutoShape 16">
                <a:extLst>
                  <a:ext uri="{FF2B5EF4-FFF2-40B4-BE49-F238E27FC236}">
                    <a16:creationId xmlns:a16="http://schemas.microsoft.com/office/drawing/2014/main" id="{181EA04B-108D-4DAB-B2BD-E2EDF8E73018}"/>
                  </a:ext>
                </a:extLst>
              </p:cNvPr>
              <p:cNvCxnSpPr>
                <a:cxnSpLocks noChangeShapeType="1"/>
                <a:stCxn id="136238" idx="4"/>
                <a:endCxn id="136244"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36242" name="AutoShape 17">
                <a:extLst>
                  <a:ext uri="{FF2B5EF4-FFF2-40B4-BE49-F238E27FC236}">
                    <a16:creationId xmlns:a16="http://schemas.microsoft.com/office/drawing/2014/main" id="{241B61D4-F056-459F-855F-C01FE343CDE2}"/>
                  </a:ext>
                </a:extLst>
              </p:cNvPr>
              <p:cNvCxnSpPr>
                <a:cxnSpLocks noChangeShapeType="1"/>
                <a:stCxn id="136238" idx="4"/>
                <a:endCxn id="136245"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136243" name="AutoShape 18">
                <a:extLst>
                  <a:ext uri="{FF2B5EF4-FFF2-40B4-BE49-F238E27FC236}">
                    <a16:creationId xmlns:a16="http://schemas.microsoft.com/office/drawing/2014/main" id="{BC813BD2-7E13-406B-949A-C5073D8B8251}"/>
                  </a:ext>
                </a:extLst>
              </p:cNvPr>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6244" name="AutoShape 19">
                <a:extLst>
                  <a:ext uri="{FF2B5EF4-FFF2-40B4-BE49-F238E27FC236}">
                    <a16:creationId xmlns:a16="http://schemas.microsoft.com/office/drawing/2014/main" id="{3E2CB3FF-E814-475A-AA3E-9D0548088423}"/>
                  </a:ext>
                </a:extLst>
              </p:cNvPr>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6245" name="AutoShape 20">
                <a:extLst>
                  <a:ext uri="{FF2B5EF4-FFF2-40B4-BE49-F238E27FC236}">
                    <a16:creationId xmlns:a16="http://schemas.microsoft.com/office/drawing/2014/main" id="{0A506217-5D61-4C58-B77D-2BE58575D6EE}"/>
                  </a:ext>
                </a:extLst>
              </p:cNvPr>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6246" name="AutoShape 21">
                <a:extLst>
                  <a:ext uri="{FF2B5EF4-FFF2-40B4-BE49-F238E27FC236}">
                    <a16:creationId xmlns:a16="http://schemas.microsoft.com/office/drawing/2014/main" id="{DEFE2AB8-9C40-4C53-BBF8-625D1FD1E0AE}"/>
                  </a:ext>
                </a:extLst>
              </p:cNvPr>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grpSp>
        <p:grpSp>
          <p:nvGrpSpPr>
            <p:cNvPr id="136208" name="Group 22">
              <a:extLst>
                <a:ext uri="{FF2B5EF4-FFF2-40B4-BE49-F238E27FC236}">
                  <a16:creationId xmlns:a16="http://schemas.microsoft.com/office/drawing/2014/main" id="{ED92D31B-E1A0-48D6-857A-2DEBBDE51A7B}"/>
                </a:ext>
              </a:extLst>
            </p:cNvPr>
            <p:cNvGrpSpPr>
              <a:grpSpLocks/>
            </p:cNvGrpSpPr>
            <p:nvPr/>
          </p:nvGrpSpPr>
          <p:grpSpPr bwMode="auto">
            <a:xfrm>
              <a:off x="1655" y="3158"/>
              <a:ext cx="1248" cy="896"/>
              <a:chOff x="158" y="3158"/>
              <a:chExt cx="1248" cy="896"/>
            </a:xfrm>
          </p:grpSpPr>
          <p:sp>
            <p:nvSpPr>
              <p:cNvPr id="136229" name="Oval 23">
                <a:extLst>
                  <a:ext uri="{FF2B5EF4-FFF2-40B4-BE49-F238E27FC236}">
                    <a16:creationId xmlns:a16="http://schemas.microsoft.com/office/drawing/2014/main" id="{BE284B6A-F709-41DD-92E4-97C00DF595DC}"/>
                  </a:ext>
                </a:extLst>
              </p:cNvPr>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a:solidFill>
                      <a:schemeClr val="tx1"/>
                    </a:solidFill>
                    <a:latin typeface="Arial Rounded MT Bold" panose="020B0604020202020204" pitchFamily="34" charset="0"/>
                    <a:ea typeface="宋体" panose="02010600030101010101" pitchFamily="2" charset="-122"/>
                  </a:rPr>
                  <a:t>n/2</a:t>
                </a:r>
              </a:p>
            </p:txBody>
          </p:sp>
          <p:cxnSp>
            <p:nvCxnSpPr>
              <p:cNvPr id="136230" name="AutoShape 24">
                <a:extLst>
                  <a:ext uri="{FF2B5EF4-FFF2-40B4-BE49-F238E27FC236}">
                    <a16:creationId xmlns:a16="http://schemas.microsoft.com/office/drawing/2014/main" id="{F5C271E0-0868-4623-99D9-9067A7AA7F35}"/>
                  </a:ext>
                </a:extLst>
              </p:cNvPr>
              <p:cNvCxnSpPr>
                <a:cxnSpLocks noChangeShapeType="1"/>
                <a:stCxn id="136229" idx="4"/>
                <a:endCxn id="136237"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36231" name="AutoShape 25">
                <a:extLst>
                  <a:ext uri="{FF2B5EF4-FFF2-40B4-BE49-F238E27FC236}">
                    <a16:creationId xmlns:a16="http://schemas.microsoft.com/office/drawing/2014/main" id="{EF459961-8031-4F2A-A915-FBF7EB5D9CEA}"/>
                  </a:ext>
                </a:extLst>
              </p:cNvPr>
              <p:cNvCxnSpPr>
                <a:cxnSpLocks noChangeShapeType="1"/>
                <a:stCxn id="136229" idx="4"/>
                <a:endCxn id="136234"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36232" name="AutoShape 26">
                <a:extLst>
                  <a:ext uri="{FF2B5EF4-FFF2-40B4-BE49-F238E27FC236}">
                    <a16:creationId xmlns:a16="http://schemas.microsoft.com/office/drawing/2014/main" id="{A889FD34-F4FF-4C63-B9C2-4D3F9637A647}"/>
                  </a:ext>
                </a:extLst>
              </p:cNvPr>
              <p:cNvCxnSpPr>
                <a:cxnSpLocks noChangeShapeType="1"/>
                <a:stCxn id="136229" idx="4"/>
                <a:endCxn id="136235"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36233" name="AutoShape 27">
                <a:extLst>
                  <a:ext uri="{FF2B5EF4-FFF2-40B4-BE49-F238E27FC236}">
                    <a16:creationId xmlns:a16="http://schemas.microsoft.com/office/drawing/2014/main" id="{9C832764-F42C-4FAF-BFB0-40CDC11A2706}"/>
                  </a:ext>
                </a:extLst>
              </p:cNvPr>
              <p:cNvCxnSpPr>
                <a:cxnSpLocks noChangeShapeType="1"/>
                <a:stCxn id="136229" idx="4"/>
                <a:endCxn id="136236"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136234" name="AutoShape 28">
                <a:extLst>
                  <a:ext uri="{FF2B5EF4-FFF2-40B4-BE49-F238E27FC236}">
                    <a16:creationId xmlns:a16="http://schemas.microsoft.com/office/drawing/2014/main" id="{61DB94B1-3D73-42DB-B444-A60193D31EBA}"/>
                  </a:ext>
                </a:extLst>
              </p:cNvPr>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6235" name="AutoShape 29">
                <a:extLst>
                  <a:ext uri="{FF2B5EF4-FFF2-40B4-BE49-F238E27FC236}">
                    <a16:creationId xmlns:a16="http://schemas.microsoft.com/office/drawing/2014/main" id="{510D3A30-652D-4904-BF93-D30E2B5EA941}"/>
                  </a:ext>
                </a:extLst>
              </p:cNvPr>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6236" name="AutoShape 30">
                <a:extLst>
                  <a:ext uri="{FF2B5EF4-FFF2-40B4-BE49-F238E27FC236}">
                    <a16:creationId xmlns:a16="http://schemas.microsoft.com/office/drawing/2014/main" id="{4F9340C2-6E78-439B-93C2-65D0A37FE7FF}"/>
                  </a:ext>
                </a:extLst>
              </p:cNvPr>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6237" name="AutoShape 31">
                <a:extLst>
                  <a:ext uri="{FF2B5EF4-FFF2-40B4-BE49-F238E27FC236}">
                    <a16:creationId xmlns:a16="http://schemas.microsoft.com/office/drawing/2014/main" id="{5D7B44EA-FEFF-438B-A913-1B6309125CE0}"/>
                  </a:ext>
                </a:extLst>
              </p:cNvPr>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grpSp>
        <p:grpSp>
          <p:nvGrpSpPr>
            <p:cNvPr id="136209" name="Group 32">
              <a:extLst>
                <a:ext uri="{FF2B5EF4-FFF2-40B4-BE49-F238E27FC236}">
                  <a16:creationId xmlns:a16="http://schemas.microsoft.com/office/drawing/2014/main" id="{1FDA6AA7-92D9-4DA4-B05B-C2C7B6C7B8C7}"/>
                </a:ext>
              </a:extLst>
            </p:cNvPr>
            <p:cNvGrpSpPr>
              <a:grpSpLocks/>
            </p:cNvGrpSpPr>
            <p:nvPr/>
          </p:nvGrpSpPr>
          <p:grpSpPr bwMode="auto">
            <a:xfrm>
              <a:off x="3107" y="3158"/>
              <a:ext cx="1248" cy="896"/>
              <a:chOff x="158" y="3158"/>
              <a:chExt cx="1248" cy="896"/>
            </a:xfrm>
          </p:grpSpPr>
          <p:sp>
            <p:nvSpPr>
              <p:cNvPr id="136220" name="Oval 33">
                <a:extLst>
                  <a:ext uri="{FF2B5EF4-FFF2-40B4-BE49-F238E27FC236}">
                    <a16:creationId xmlns:a16="http://schemas.microsoft.com/office/drawing/2014/main" id="{5D1B74C9-1054-40EE-9DEA-95CC8F0BE485}"/>
                  </a:ext>
                </a:extLst>
              </p:cNvPr>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a:solidFill>
                      <a:schemeClr val="tx1"/>
                    </a:solidFill>
                    <a:latin typeface="Arial Rounded MT Bold" panose="020B0604020202020204" pitchFamily="34" charset="0"/>
                    <a:ea typeface="宋体" panose="02010600030101010101" pitchFamily="2" charset="-122"/>
                  </a:rPr>
                  <a:t>n/2</a:t>
                </a:r>
              </a:p>
            </p:txBody>
          </p:sp>
          <p:cxnSp>
            <p:nvCxnSpPr>
              <p:cNvPr id="136221" name="AutoShape 34">
                <a:extLst>
                  <a:ext uri="{FF2B5EF4-FFF2-40B4-BE49-F238E27FC236}">
                    <a16:creationId xmlns:a16="http://schemas.microsoft.com/office/drawing/2014/main" id="{B62C71F9-76B8-427B-B9A2-8F57F8F1E964}"/>
                  </a:ext>
                </a:extLst>
              </p:cNvPr>
              <p:cNvCxnSpPr>
                <a:cxnSpLocks noChangeShapeType="1"/>
                <a:stCxn id="136220" idx="4"/>
                <a:endCxn id="136228"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36222" name="AutoShape 35">
                <a:extLst>
                  <a:ext uri="{FF2B5EF4-FFF2-40B4-BE49-F238E27FC236}">
                    <a16:creationId xmlns:a16="http://schemas.microsoft.com/office/drawing/2014/main" id="{6357CB9D-6555-49BA-B016-57E0355FA497}"/>
                  </a:ext>
                </a:extLst>
              </p:cNvPr>
              <p:cNvCxnSpPr>
                <a:cxnSpLocks noChangeShapeType="1"/>
                <a:stCxn id="136220" idx="4"/>
                <a:endCxn id="136225"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36223" name="AutoShape 36">
                <a:extLst>
                  <a:ext uri="{FF2B5EF4-FFF2-40B4-BE49-F238E27FC236}">
                    <a16:creationId xmlns:a16="http://schemas.microsoft.com/office/drawing/2014/main" id="{D57E1893-798A-46AC-8D99-A2243E659750}"/>
                  </a:ext>
                </a:extLst>
              </p:cNvPr>
              <p:cNvCxnSpPr>
                <a:cxnSpLocks noChangeShapeType="1"/>
                <a:stCxn id="136220" idx="4"/>
                <a:endCxn id="136226"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36224" name="AutoShape 37">
                <a:extLst>
                  <a:ext uri="{FF2B5EF4-FFF2-40B4-BE49-F238E27FC236}">
                    <a16:creationId xmlns:a16="http://schemas.microsoft.com/office/drawing/2014/main" id="{8230BBFE-9EE7-4C22-AAED-4D920A348600}"/>
                  </a:ext>
                </a:extLst>
              </p:cNvPr>
              <p:cNvCxnSpPr>
                <a:cxnSpLocks noChangeShapeType="1"/>
                <a:stCxn id="136220" idx="4"/>
                <a:endCxn id="136227"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136225" name="AutoShape 38">
                <a:extLst>
                  <a:ext uri="{FF2B5EF4-FFF2-40B4-BE49-F238E27FC236}">
                    <a16:creationId xmlns:a16="http://schemas.microsoft.com/office/drawing/2014/main" id="{8D1FF915-6E5B-4206-B7C0-14124235CC2B}"/>
                  </a:ext>
                </a:extLst>
              </p:cNvPr>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6226" name="AutoShape 39">
                <a:extLst>
                  <a:ext uri="{FF2B5EF4-FFF2-40B4-BE49-F238E27FC236}">
                    <a16:creationId xmlns:a16="http://schemas.microsoft.com/office/drawing/2014/main" id="{2E8C2F24-6413-45B9-BC86-D9DF43E40F8E}"/>
                  </a:ext>
                </a:extLst>
              </p:cNvPr>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6227" name="AutoShape 40">
                <a:extLst>
                  <a:ext uri="{FF2B5EF4-FFF2-40B4-BE49-F238E27FC236}">
                    <a16:creationId xmlns:a16="http://schemas.microsoft.com/office/drawing/2014/main" id="{EFDEF727-6CCC-45DD-A792-03F1F733E448}"/>
                  </a:ext>
                </a:extLst>
              </p:cNvPr>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6228" name="AutoShape 41">
                <a:extLst>
                  <a:ext uri="{FF2B5EF4-FFF2-40B4-BE49-F238E27FC236}">
                    <a16:creationId xmlns:a16="http://schemas.microsoft.com/office/drawing/2014/main" id="{DA2719D3-A07E-4FF6-86BD-05635F65CBAD}"/>
                  </a:ext>
                </a:extLst>
              </p:cNvPr>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grpSp>
        <p:grpSp>
          <p:nvGrpSpPr>
            <p:cNvPr id="136210" name="Group 42">
              <a:extLst>
                <a:ext uri="{FF2B5EF4-FFF2-40B4-BE49-F238E27FC236}">
                  <a16:creationId xmlns:a16="http://schemas.microsoft.com/office/drawing/2014/main" id="{72EFA49E-71B6-47F4-AA4D-EB211F520B6F}"/>
                </a:ext>
              </a:extLst>
            </p:cNvPr>
            <p:cNvGrpSpPr>
              <a:grpSpLocks/>
            </p:cNvGrpSpPr>
            <p:nvPr/>
          </p:nvGrpSpPr>
          <p:grpSpPr bwMode="auto">
            <a:xfrm>
              <a:off x="4512" y="3158"/>
              <a:ext cx="1248" cy="896"/>
              <a:chOff x="158" y="3158"/>
              <a:chExt cx="1248" cy="896"/>
            </a:xfrm>
          </p:grpSpPr>
          <p:sp>
            <p:nvSpPr>
              <p:cNvPr id="136211" name="Oval 43">
                <a:extLst>
                  <a:ext uri="{FF2B5EF4-FFF2-40B4-BE49-F238E27FC236}">
                    <a16:creationId xmlns:a16="http://schemas.microsoft.com/office/drawing/2014/main" id="{E3EC06A0-E166-459D-A8DE-98100F808316}"/>
                  </a:ext>
                </a:extLst>
              </p:cNvPr>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a:solidFill>
                      <a:schemeClr val="tx1"/>
                    </a:solidFill>
                    <a:latin typeface="Arial Rounded MT Bold" panose="020B0604020202020204" pitchFamily="34" charset="0"/>
                    <a:ea typeface="宋体" panose="02010600030101010101" pitchFamily="2" charset="-122"/>
                  </a:rPr>
                  <a:t>n/2</a:t>
                </a:r>
              </a:p>
            </p:txBody>
          </p:sp>
          <p:cxnSp>
            <p:nvCxnSpPr>
              <p:cNvPr id="136212" name="AutoShape 44">
                <a:extLst>
                  <a:ext uri="{FF2B5EF4-FFF2-40B4-BE49-F238E27FC236}">
                    <a16:creationId xmlns:a16="http://schemas.microsoft.com/office/drawing/2014/main" id="{817731BB-3FDD-4428-9A52-0AEFA0E4F46A}"/>
                  </a:ext>
                </a:extLst>
              </p:cNvPr>
              <p:cNvCxnSpPr>
                <a:cxnSpLocks noChangeShapeType="1"/>
                <a:stCxn id="136211" idx="4"/>
                <a:endCxn id="136219"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36213" name="AutoShape 45">
                <a:extLst>
                  <a:ext uri="{FF2B5EF4-FFF2-40B4-BE49-F238E27FC236}">
                    <a16:creationId xmlns:a16="http://schemas.microsoft.com/office/drawing/2014/main" id="{D08CD0C5-D83F-4031-A17A-192A7D86F38C}"/>
                  </a:ext>
                </a:extLst>
              </p:cNvPr>
              <p:cNvCxnSpPr>
                <a:cxnSpLocks noChangeShapeType="1"/>
                <a:stCxn id="136211" idx="4"/>
                <a:endCxn id="136216"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36214" name="AutoShape 46">
                <a:extLst>
                  <a:ext uri="{FF2B5EF4-FFF2-40B4-BE49-F238E27FC236}">
                    <a16:creationId xmlns:a16="http://schemas.microsoft.com/office/drawing/2014/main" id="{3EC72F8A-282A-406C-9559-C134F2CBD19A}"/>
                  </a:ext>
                </a:extLst>
              </p:cNvPr>
              <p:cNvCxnSpPr>
                <a:cxnSpLocks noChangeShapeType="1"/>
                <a:stCxn id="136211" idx="4"/>
                <a:endCxn id="136217"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36215" name="AutoShape 47">
                <a:extLst>
                  <a:ext uri="{FF2B5EF4-FFF2-40B4-BE49-F238E27FC236}">
                    <a16:creationId xmlns:a16="http://schemas.microsoft.com/office/drawing/2014/main" id="{1E76F960-D7F3-4881-B8CA-76F18A27ED3E}"/>
                  </a:ext>
                </a:extLst>
              </p:cNvPr>
              <p:cNvCxnSpPr>
                <a:cxnSpLocks noChangeShapeType="1"/>
                <a:stCxn id="136211" idx="4"/>
                <a:endCxn id="136218"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136216" name="AutoShape 48">
                <a:extLst>
                  <a:ext uri="{FF2B5EF4-FFF2-40B4-BE49-F238E27FC236}">
                    <a16:creationId xmlns:a16="http://schemas.microsoft.com/office/drawing/2014/main" id="{B9912921-9DB4-4E64-A172-E364003965F9}"/>
                  </a:ext>
                </a:extLst>
              </p:cNvPr>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6217" name="AutoShape 49">
                <a:extLst>
                  <a:ext uri="{FF2B5EF4-FFF2-40B4-BE49-F238E27FC236}">
                    <a16:creationId xmlns:a16="http://schemas.microsoft.com/office/drawing/2014/main" id="{DAD1E718-EACD-4C70-AA5D-F54AC7C057E0}"/>
                  </a:ext>
                </a:extLst>
              </p:cNvPr>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6218" name="AutoShape 50">
                <a:extLst>
                  <a:ext uri="{FF2B5EF4-FFF2-40B4-BE49-F238E27FC236}">
                    <a16:creationId xmlns:a16="http://schemas.microsoft.com/office/drawing/2014/main" id="{1CFE37C7-816A-41A1-BF0A-9F478DA70011}"/>
                  </a:ext>
                </a:extLst>
              </p:cNvPr>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36219" name="AutoShape 51">
                <a:extLst>
                  <a:ext uri="{FF2B5EF4-FFF2-40B4-BE49-F238E27FC236}">
                    <a16:creationId xmlns:a16="http://schemas.microsoft.com/office/drawing/2014/main" id="{7A5C98F2-75F8-491B-845E-89D24C4CF483}"/>
                  </a:ext>
                </a:extLst>
              </p:cNvPr>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grpSp>
      </p:grpSp>
      <p:sp>
        <p:nvSpPr>
          <p:cNvPr id="317492" name="Text Box 52">
            <a:extLst>
              <a:ext uri="{FF2B5EF4-FFF2-40B4-BE49-F238E27FC236}">
                <a16:creationId xmlns:a16="http://schemas.microsoft.com/office/drawing/2014/main" id="{5AFCAE1B-815C-4396-81B5-E6E62A95A509}"/>
              </a:ext>
            </a:extLst>
          </p:cNvPr>
          <p:cNvSpPr txBox="1">
            <a:spLocks noChangeArrowheads="1"/>
          </p:cNvSpPr>
          <p:nvPr/>
        </p:nvSpPr>
        <p:spPr bwMode="auto">
          <a:xfrm>
            <a:off x="0" y="3141663"/>
            <a:ext cx="9144000" cy="374967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4000">
                <a:solidFill>
                  <a:schemeClr val="tx1"/>
                </a:solidFill>
              </a:rPr>
              <a:t>                                                       </a:t>
            </a:r>
          </a:p>
          <a:p>
            <a:pPr algn="l" eaLnBrk="1" hangingPunct="1"/>
            <a:r>
              <a:rPr lang="zh-CN" altLang="en-US" sz="4000">
                <a:solidFill>
                  <a:schemeClr val="tx1"/>
                </a:solidFill>
              </a:rPr>
              <a:t> </a:t>
            </a:r>
          </a:p>
          <a:p>
            <a:pPr algn="l" eaLnBrk="1" hangingPunct="1"/>
            <a:endParaRPr lang="zh-CN" altLang="en-US" sz="4000">
              <a:solidFill>
                <a:schemeClr val="tx1"/>
              </a:solidFill>
            </a:endParaRPr>
          </a:p>
          <a:p>
            <a:pPr algn="l" eaLnBrk="1" hangingPunct="1"/>
            <a:endParaRPr lang="zh-CN" altLang="en-US" sz="4000">
              <a:solidFill>
                <a:schemeClr val="tx1"/>
              </a:solidFill>
            </a:endParaRPr>
          </a:p>
          <a:p>
            <a:pPr algn="l" eaLnBrk="1" hangingPunct="1"/>
            <a:endParaRPr lang="zh-CN" altLang="en-US" sz="4000">
              <a:solidFill>
                <a:schemeClr val="tx1"/>
              </a:solidFill>
            </a:endParaRPr>
          </a:p>
          <a:p>
            <a:pPr algn="l" eaLnBrk="1" hangingPunct="1"/>
            <a:endParaRPr lang="zh-CN" altLang="en-US" sz="4000">
              <a:solidFill>
                <a:schemeClr val="tx1"/>
              </a:solidFill>
            </a:endParaRPr>
          </a:p>
        </p:txBody>
      </p:sp>
      <p:sp>
        <p:nvSpPr>
          <p:cNvPr id="317493" name="Text Box 53">
            <a:extLst>
              <a:ext uri="{FF2B5EF4-FFF2-40B4-BE49-F238E27FC236}">
                <a16:creationId xmlns:a16="http://schemas.microsoft.com/office/drawing/2014/main" id="{5AA071BB-390A-4D3A-A259-D976D04CB6B7}"/>
              </a:ext>
            </a:extLst>
          </p:cNvPr>
          <p:cNvSpPr txBox="1">
            <a:spLocks noChangeArrowheads="1"/>
          </p:cNvSpPr>
          <p:nvPr/>
        </p:nvSpPr>
        <p:spPr bwMode="auto">
          <a:xfrm>
            <a:off x="250825" y="3357563"/>
            <a:ext cx="879475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800" b="1">
                <a:ea typeface="黑体" panose="02010609060101010101" pitchFamily="49" charset="-122"/>
              </a:rPr>
              <a:t>分治法的设计思想是，将一个难以直接解决的大问题，</a:t>
            </a:r>
          </a:p>
          <a:p>
            <a:pPr algn="l" eaLnBrk="1" hangingPunct="1"/>
            <a:r>
              <a:rPr lang="zh-CN" altLang="en-US" sz="2800" b="1">
                <a:ea typeface="黑体" panose="02010609060101010101" pitchFamily="49" charset="-122"/>
              </a:rPr>
              <a:t>分割成一些规模较小的相同问题，以便各个击破，</a:t>
            </a:r>
          </a:p>
          <a:p>
            <a:pPr algn="l" eaLnBrk="1" hangingPunct="1"/>
            <a:r>
              <a:rPr lang="zh-CN" altLang="en-US" sz="2800" b="1">
                <a:ea typeface="黑体" panose="02010609060101010101" pitchFamily="49" charset="-122"/>
              </a:rPr>
              <a:t>分而治之。</a:t>
            </a:r>
          </a:p>
          <a:p>
            <a:pPr algn="l" eaLnBrk="1" hangingPunct="1"/>
            <a:r>
              <a:rPr lang="zh-CN" altLang="en-US" sz="2800" b="1">
                <a:ea typeface="黑体" panose="02010609060101010101" pitchFamily="49" charset="-122"/>
              </a:rPr>
              <a:t>	</a:t>
            </a:r>
            <a:r>
              <a:rPr lang="zh-CN" altLang="en-US" sz="2800" b="1">
                <a:solidFill>
                  <a:srgbClr val="FF9900"/>
                </a:solidFill>
                <a:ea typeface="黑体" panose="02010609060101010101" pitchFamily="49" charset="-122"/>
              </a:rPr>
              <a:t>凡治众如治寡，分数是也。</a:t>
            </a:r>
          </a:p>
          <a:p>
            <a:pPr algn="l" eaLnBrk="1" hangingPunct="1"/>
            <a:r>
              <a:rPr lang="zh-CN" altLang="en-US" sz="2800" b="1">
                <a:solidFill>
                  <a:srgbClr val="FF9900"/>
                </a:solidFill>
                <a:ea typeface="黑体" panose="02010609060101010101" pitchFamily="49" charset="-122"/>
              </a:rPr>
              <a:t>							</a:t>
            </a:r>
            <a:r>
              <a:rPr lang="en-US" altLang="zh-CN" sz="2800" b="1">
                <a:solidFill>
                  <a:srgbClr val="FF9900"/>
                </a:solidFill>
                <a:ea typeface="黑体" panose="02010609060101010101" pitchFamily="49" charset="-122"/>
              </a:rPr>
              <a:t>----</a:t>
            </a:r>
            <a:r>
              <a:rPr lang="zh-CN" altLang="en-US" sz="2800" b="1">
                <a:solidFill>
                  <a:srgbClr val="FF9900"/>
                </a:solidFill>
                <a:ea typeface="黑体" panose="02010609060101010101" pitchFamily="49" charset="-122"/>
              </a:rPr>
              <a:t>孙子兵法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92"/>
                                        </p:tgtEl>
                                        <p:attrNameLst>
                                          <p:attrName>style.visibility</p:attrName>
                                        </p:attrNameLst>
                                      </p:cBhvr>
                                      <p:to>
                                        <p:strVal val="visible"/>
                                      </p:to>
                                    </p:set>
                                    <p:animEffect transition="in" filter="blinds(horizontal)">
                                      <p:cBhvr>
                                        <p:cTn id="7" dur="500"/>
                                        <p:tgtEl>
                                          <p:spTgt spid="3174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7493"/>
                                        </p:tgtEl>
                                        <p:attrNameLst>
                                          <p:attrName>style.visibility</p:attrName>
                                        </p:attrNameLst>
                                      </p:cBhvr>
                                      <p:to>
                                        <p:strVal val="visible"/>
                                      </p:to>
                                    </p:set>
                                    <p:animEffect transition="in" filter="blinds(horizontal)">
                                      <p:cBhvr>
                                        <p:cTn id="12" dur="500"/>
                                        <p:tgtEl>
                                          <p:spTgt spid="317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2" grpId="0" animBg="1"/>
      <p:bldP spid="317493" grpId="0"/>
    </p:bld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CB448C73-1393-44D1-AC23-F98731A9D0E3}"/>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48B98516-6F78-4AF7-85B1-D5EBBA4C8278}" type="slidenum">
              <a:rPr lang="zh-CN" altLang="en-US">
                <a:solidFill>
                  <a:schemeClr val="tx1"/>
                </a:solidFill>
                <a:latin typeface="Times New Roman" panose="02020603050405020304" pitchFamily="18" charset="0"/>
                <a:ea typeface="宋体" panose="02010600030101010101" pitchFamily="2" charset="-122"/>
              </a:rPr>
              <a:pPr eaLnBrk="1" hangingPunct="1"/>
              <a:t>270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69346" name="Rectangle 2">
            <a:extLst>
              <a:ext uri="{FF2B5EF4-FFF2-40B4-BE49-F238E27FC236}">
                <a16:creationId xmlns:a16="http://schemas.microsoft.com/office/drawing/2014/main" id="{DB2A8B6D-7B60-4004-A20A-5EBB884A5C96}"/>
              </a:ext>
            </a:extLst>
          </p:cNvPr>
          <p:cNvSpPr>
            <a:spLocks noGrp="1" noChangeArrowheads="1"/>
          </p:cNvSpPr>
          <p:nvPr>
            <p:ph type="title"/>
          </p:nvPr>
        </p:nvSpPr>
        <p:spPr/>
        <p:txBody>
          <a:bodyPr/>
          <a:lstStyle/>
          <a:p>
            <a:pPr eaLnBrk="1" hangingPunct="1">
              <a:defRPr/>
            </a:pPr>
            <a:r>
              <a:rPr lang="en-US" altLang="en-US">
                <a:effectLst>
                  <a:outerShdw blurRad="38100" dist="38100" dir="2700000" algn="tl">
                    <a:srgbClr val="C0C0C0"/>
                  </a:outerShdw>
                </a:effectLst>
                <a:ea typeface="黑体" pitchFamily="2" charset="-122"/>
              </a:rPr>
              <a:t>蒙特卡罗(Monte Carlo)算法</a:t>
            </a:r>
            <a:endParaRPr lang="zh-CN" altLang="en-US">
              <a:effectLst>
                <a:outerShdw blurRad="38100" dist="38100" dir="2700000" algn="tl">
                  <a:srgbClr val="C0C0C0"/>
                </a:outerShdw>
              </a:effectLst>
              <a:ea typeface="黑体" pitchFamily="2" charset="-122"/>
            </a:endParaRPr>
          </a:p>
        </p:txBody>
      </p:sp>
      <p:sp>
        <p:nvSpPr>
          <p:cNvPr id="305156" name="Text Box 3">
            <a:extLst>
              <a:ext uri="{FF2B5EF4-FFF2-40B4-BE49-F238E27FC236}">
                <a16:creationId xmlns:a16="http://schemas.microsoft.com/office/drawing/2014/main" id="{09C4178B-A072-4954-85A9-09335CB1D596}"/>
              </a:ext>
            </a:extLst>
          </p:cNvPr>
          <p:cNvSpPr txBox="1">
            <a:spLocks noChangeArrowheads="1"/>
          </p:cNvSpPr>
          <p:nvPr/>
        </p:nvSpPr>
        <p:spPr bwMode="auto">
          <a:xfrm>
            <a:off x="228600" y="1676400"/>
            <a:ext cx="873442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buFontTx/>
              <a:buChar char="•"/>
            </a:pPr>
            <a:r>
              <a:rPr lang="zh-CN" altLang="en-US" sz="2400">
                <a:solidFill>
                  <a:schemeClr val="tx1"/>
                </a:solidFill>
                <a:ea typeface="楷体_GB2312" panose="02010609030101010101" pitchFamily="49" charset="-122"/>
              </a:rPr>
              <a:t>在实际应用中常会遇到一些问题，不论采用确定性算法或概率算法都无法保证每次都能得到正确的解答。蒙特卡罗算法则在一般情况下可以保证对问题的所有实例都以高概率给出正确解，但是通常无法判定一个具体解是否正确。</a:t>
            </a:r>
          </a:p>
          <a:p>
            <a:pPr algn="l" eaLnBrk="1" hangingPunct="1">
              <a:buClr>
                <a:schemeClr val="accent2"/>
              </a:buClr>
              <a:buFontTx/>
              <a:buChar char="•"/>
            </a:pPr>
            <a:r>
              <a:rPr lang="zh-CN" altLang="en-US" sz="2400">
                <a:solidFill>
                  <a:schemeClr val="tx1"/>
                </a:solidFill>
                <a:ea typeface="楷体_GB2312" panose="02010609030101010101" pitchFamily="49" charset="-122"/>
              </a:rPr>
              <a:t>设</a:t>
            </a:r>
            <a:r>
              <a:rPr lang="en-US" altLang="zh-CN" sz="2400">
                <a:solidFill>
                  <a:schemeClr val="tx1"/>
                </a:solidFill>
                <a:ea typeface="楷体_GB2312" panose="02010609030101010101" pitchFamily="49" charset="-122"/>
              </a:rPr>
              <a:t>p</a:t>
            </a:r>
            <a:r>
              <a:rPr lang="zh-CN" altLang="en-US" sz="2400">
                <a:solidFill>
                  <a:schemeClr val="tx1"/>
                </a:solidFill>
                <a:ea typeface="楷体_GB2312" panose="02010609030101010101" pitchFamily="49" charset="-122"/>
              </a:rPr>
              <a:t>是一个实数，且</a:t>
            </a:r>
            <a:r>
              <a:rPr lang="en-US" altLang="zh-CN" sz="2400">
                <a:solidFill>
                  <a:schemeClr val="tx1"/>
                </a:solidFill>
                <a:ea typeface="楷体_GB2312" panose="02010609030101010101" pitchFamily="49" charset="-122"/>
              </a:rPr>
              <a:t>1/2&lt;p&lt;1</a:t>
            </a:r>
            <a:r>
              <a:rPr lang="zh-CN" altLang="en-US" sz="2400">
                <a:solidFill>
                  <a:schemeClr val="tx1"/>
                </a:solidFill>
                <a:ea typeface="楷体_GB2312" panose="02010609030101010101" pitchFamily="49" charset="-122"/>
              </a:rPr>
              <a:t>。如果一个蒙特卡罗算法对于问题的任一实例得到正确解的概率不小于</a:t>
            </a:r>
            <a:r>
              <a:rPr lang="en-US" altLang="zh-CN" sz="2400">
                <a:solidFill>
                  <a:schemeClr val="tx1"/>
                </a:solidFill>
                <a:ea typeface="楷体_GB2312" panose="02010609030101010101" pitchFamily="49" charset="-122"/>
              </a:rPr>
              <a:t>p</a:t>
            </a:r>
            <a:r>
              <a:rPr lang="zh-CN" altLang="en-US" sz="2400">
                <a:solidFill>
                  <a:schemeClr val="tx1"/>
                </a:solidFill>
                <a:ea typeface="楷体_GB2312" panose="02010609030101010101" pitchFamily="49" charset="-122"/>
              </a:rPr>
              <a:t>，则称该蒙特卡罗算法是</a:t>
            </a:r>
            <a:r>
              <a:rPr lang="en-US" altLang="zh-CN" sz="2400">
                <a:solidFill>
                  <a:schemeClr val="tx1"/>
                </a:solidFill>
                <a:ea typeface="楷体_GB2312" panose="02010609030101010101" pitchFamily="49" charset="-122"/>
              </a:rPr>
              <a:t>p</a:t>
            </a:r>
            <a:r>
              <a:rPr lang="zh-CN" altLang="en-US" sz="2400">
                <a:solidFill>
                  <a:schemeClr val="tx1"/>
                </a:solidFill>
                <a:ea typeface="黑体" panose="02010609060101010101" pitchFamily="49" charset="-122"/>
              </a:rPr>
              <a:t>正确</a:t>
            </a:r>
            <a:r>
              <a:rPr lang="zh-CN" altLang="en-US" sz="2400">
                <a:solidFill>
                  <a:schemeClr val="tx1"/>
                </a:solidFill>
                <a:ea typeface="楷体_GB2312" panose="02010609030101010101" pitchFamily="49" charset="-122"/>
              </a:rPr>
              <a:t>的，且称</a:t>
            </a:r>
            <a:r>
              <a:rPr lang="en-US" altLang="zh-CN" sz="2400">
                <a:solidFill>
                  <a:schemeClr val="tx1"/>
                </a:solidFill>
                <a:ea typeface="楷体_GB2312" panose="02010609030101010101" pitchFamily="49" charset="-122"/>
              </a:rPr>
              <a:t>p-1/2</a:t>
            </a:r>
            <a:r>
              <a:rPr lang="zh-CN" altLang="en-US" sz="2400">
                <a:solidFill>
                  <a:schemeClr val="tx1"/>
                </a:solidFill>
                <a:ea typeface="楷体_GB2312" panose="02010609030101010101" pitchFamily="49" charset="-122"/>
              </a:rPr>
              <a:t>是该算法的</a:t>
            </a:r>
            <a:r>
              <a:rPr lang="zh-CN" altLang="en-US" sz="2400">
                <a:solidFill>
                  <a:schemeClr val="tx1"/>
                </a:solidFill>
                <a:ea typeface="黑体" panose="02010609060101010101" pitchFamily="49" charset="-122"/>
              </a:rPr>
              <a:t>优势</a:t>
            </a:r>
            <a:r>
              <a:rPr lang="zh-CN" altLang="en-US" sz="2400">
                <a:solidFill>
                  <a:schemeClr val="tx1"/>
                </a:solidFill>
                <a:ea typeface="楷体_GB2312" panose="02010609030101010101" pitchFamily="49" charset="-122"/>
              </a:rPr>
              <a:t>。</a:t>
            </a:r>
          </a:p>
          <a:p>
            <a:pPr algn="l" eaLnBrk="1" hangingPunct="1">
              <a:buClr>
                <a:schemeClr val="accent2"/>
              </a:buClr>
              <a:buFontTx/>
              <a:buChar char="•"/>
            </a:pPr>
            <a:r>
              <a:rPr lang="zh-CN" altLang="en-US" sz="2400">
                <a:solidFill>
                  <a:schemeClr val="tx1"/>
                </a:solidFill>
                <a:ea typeface="楷体_GB2312" panose="02010609030101010101" pitchFamily="49" charset="-122"/>
              </a:rPr>
              <a:t>如果对于同一实例，蒙特卡罗算法不会给出</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个不同的正确解答，则称该蒙特卡罗算法是</a:t>
            </a:r>
            <a:r>
              <a:rPr lang="zh-CN" altLang="en-US" sz="2400">
                <a:solidFill>
                  <a:schemeClr val="tx1"/>
                </a:solidFill>
                <a:ea typeface="黑体" panose="02010609060101010101" pitchFamily="49" charset="-122"/>
              </a:rPr>
              <a:t>一致的</a:t>
            </a:r>
            <a:r>
              <a:rPr lang="zh-CN" altLang="en-US" sz="2400">
                <a:solidFill>
                  <a:schemeClr val="tx1"/>
                </a:solidFill>
                <a:ea typeface="楷体_GB2312" panose="02010609030101010101" pitchFamily="49" charset="-122"/>
              </a:rPr>
              <a:t>。</a:t>
            </a:r>
          </a:p>
          <a:p>
            <a:pPr algn="l" eaLnBrk="1" hangingPunct="1">
              <a:buClr>
                <a:schemeClr val="accent2"/>
              </a:buClr>
              <a:buFontTx/>
              <a:buChar char="•"/>
            </a:pPr>
            <a:r>
              <a:rPr lang="zh-CN" altLang="en-US" sz="2400">
                <a:solidFill>
                  <a:schemeClr val="tx1"/>
                </a:solidFill>
                <a:ea typeface="楷体_GB2312" panose="02010609030101010101" pitchFamily="49" charset="-122"/>
              </a:rPr>
              <a:t>有些蒙特卡罗算法除了具有描述问题实例的输入参数外，还具有描述错误解可接受概率的参数。这类算法的计算时间复杂性通常由问题的实例规模以及错误解可接受概率的函数来描述。</a:t>
            </a:r>
          </a:p>
        </p:txBody>
      </p:sp>
    </p:spTree>
  </p:cSld>
  <p:clrMapOvr>
    <a:masterClrMapping/>
  </p:clrMapOvr>
  <p:transition>
    <p:random/>
  </p:transition>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5EF22C71-1B1C-4130-9851-92181F1B2A29}"/>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E142C40F-4C47-4D92-BA12-4DAA923B576A}" type="slidenum">
              <a:rPr lang="zh-CN" altLang="en-US">
                <a:solidFill>
                  <a:schemeClr val="tx1"/>
                </a:solidFill>
                <a:latin typeface="Times New Roman" panose="02020603050405020304" pitchFamily="18" charset="0"/>
                <a:ea typeface="宋体" panose="02010600030101010101" pitchFamily="2" charset="-122"/>
              </a:rPr>
              <a:pPr eaLnBrk="1" hangingPunct="1"/>
              <a:t>271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70370" name="Rectangle 2">
            <a:extLst>
              <a:ext uri="{FF2B5EF4-FFF2-40B4-BE49-F238E27FC236}">
                <a16:creationId xmlns:a16="http://schemas.microsoft.com/office/drawing/2014/main" id="{3ADA1C1F-042D-4322-9765-F91DDE7AD151}"/>
              </a:ext>
            </a:extLst>
          </p:cNvPr>
          <p:cNvSpPr>
            <a:spLocks noChangeArrowheads="1"/>
          </p:cNvSpPr>
          <p:nvPr/>
        </p:nvSpPr>
        <p:spPr bwMode="auto">
          <a:xfrm>
            <a:off x="684213" y="0"/>
            <a:ext cx="7772400" cy="803275"/>
          </a:xfrm>
          <a:prstGeom prst="rect">
            <a:avLst/>
          </a:prstGeom>
          <a:noFill/>
          <a:ln w="9525">
            <a:noFill/>
            <a:miter lim="800000"/>
            <a:headEnd/>
            <a:tailEnd/>
          </a:ln>
          <a:effectLst/>
        </p:spPr>
        <p:txBody>
          <a:bodyPr anchor="ctr"/>
          <a:lstStyle/>
          <a:p>
            <a:pPr>
              <a:defRPr/>
            </a:pPr>
            <a:r>
              <a:rPr kumimoji="1" lang="en-US" altLang="en-US" sz="4400" b="1">
                <a:solidFill>
                  <a:srgbClr val="663300"/>
                </a:solidFill>
                <a:effectLst>
                  <a:outerShdw blurRad="38100" dist="38100" dir="2700000" algn="tl">
                    <a:srgbClr val="C0C0C0"/>
                  </a:outerShdw>
                </a:effectLst>
                <a:latin typeface="Times New Roman" charset="0"/>
                <a:ea typeface="黑体" pitchFamily="2" charset="-122"/>
              </a:rPr>
              <a:t>蒙特卡罗(Monte Carlo)算法</a:t>
            </a:r>
            <a:endParaRPr kumimoji="1" lang="zh-CN" altLang="en-US" sz="4400" b="1">
              <a:solidFill>
                <a:srgbClr val="663300"/>
              </a:solidFill>
              <a:effectLst>
                <a:outerShdw blurRad="38100" dist="38100" dir="2700000" algn="tl">
                  <a:srgbClr val="C0C0C0"/>
                </a:outerShdw>
              </a:effectLst>
              <a:latin typeface="Times New Roman" charset="0"/>
              <a:ea typeface="黑体" pitchFamily="2" charset="-122"/>
            </a:endParaRPr>
          </a:p>
        </p:txBody>
      </p:sp>
      <p:sp>
        <p:nvSpPr>
          <p:cNvPr id="82949" name="Text Box 3">
            <a:extLst>
              <a:ext uri="{FF2B5EF4-FFF2-40B4-BE49-F238E27FC236}">
                <a16:creationId xmlns:a16="http://schemas.microsoft.com/office/drawing/2014/main" id="{0E206580-5FB7-4422-9636-0F5F2C201826}"/>
              </a:ext>
            </a:extLst>
          </p:cNvPr>
          <p:cNvSpPr txBox="1">
            <a:spLocks noChangeArrowheads="1"/>
          </p:cNvSpPr>
          <p:nvPr/>
        </p:nvSpPr>
        <p:spPr bwMode="auto">
          <a:xfrm>
            <a:off x="158750" y="927100"/>
            <a:ext cx="880586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pPr>
            <a:r>
              <a:rPr lang="zh-CN" altLang="en-US" sz="2400">
                <a:solidFill>
                  <a:schemeClr val="tx1"/>
                </a:solidFill>
                <a:ea typeface="楷体_GB2312" panose="02010609030101010101" pitchFamily="49" charset="-122"/>
              </a:rPr>
              <a:t>对于一个一致的</a:t>
            </a:r>
            <a:r>
              <a:rPr lang="en-US" altLang="zh-CN" sz="2400">
                <a:solidFill>
                  <a:schemeClr val="tx1"/>
                </a:solidFill>
                <a:ea typeface="楷体_GB2312" panose="02010609030101010101" pitchFamily="49" charset="-122"/>
              </a:rPr>
              <a:t>p</a:t>
            </a:r>
            <a:r>
              <a:rPr lang="zh-CN" altLang="en-US" sz="2400">
                <a:solidFill>
                  <a:schemeClr val="tx1"/>
                </a:solidFill>
                <a:ea typeface="楷体_GB2312" panose="02010609030101010101" pitchFamily="49" charset="-122"/>
              </a:rPr>
              <a:t>正确蒙特卡罗算法，要提高获得正确解的概率，只要执行该算法若干次，并选择出现频次最高的解即可。</a:t>
            </a:r>
          </a:p>
          <a:p>
            <a:pPr algn="l" eaLnBrk="1" hangingPunct="1">
              <a:buClr>
                <a:schemeClr val="accent2"/>
              </a:buClr>
            </a:pPr>
            <a:r>
              <a:rPr lang="zh-CN" altLang="en-US" sz="2400">
                <a:solidFill>
                  <a:schemeClr val="tx1"/>
                </a:solidFill>
                <a:ea typeface="楷体_GB2312" panose="02010609030101010101" pitchFamily="49" charset="-122"/>
              </a:rPr>
              <a:t>如果重复调用一个一致的</a:t>
            </a:r>
            <a:r>
              <a:rPr lang="en-US" altLang="zh-CN" sz="2400">
                <a:solidFill>
                  <a:schemeClr val="tx1"/>
                </a:solidFill>
                <a:ea typeface="楷体_GB2312" panose="02010609030101010101" pitchFamily="49" charset="-122"/>
              </a:rPr>
              <a:t>(1/2+</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正确的蒙特卡罗算法</a:t>
            </a:r>
            <a:r>
              <a:rPr lang="en-US" altLang="zh-CN" sz="2400">
                <a:solidFill>
                  <a:schemeClr val="tx1"/>
                </a:solidFill>
                <a:ea typeface="楷体_GB2312" panose="02010609030101010101" pitchFamily="49" charset="-122"/>
              </a:rPr>
              <a:t>2m-1</a:t>
            </a:r>
            <a:r>
              <a:rPr lang="zh-CN" altLang="en-US" sz="2400">
                <a:solidFill>
                  <a:schemeClr val="tx1"/>
                </a:solidFill>
                <a:ea typeface="楷体_GB2312" panose="02010609030101010101" pitchFamily="49" charset="-122"/>
              </a:rPr>
              <a:t>次，得到正确解的概率至少为</a:t>
            </a:r>
            <a:r>
              <a:rPr lang="en-US" altLang="zh-CN" sz="2400">
                <a:solidFill>
                  <a:schemeClr val="tx1"/>
                </a:solidFill>
                <a:ea typeface="楷体_GB2312" panose="02010609030101010101" pitchFamily="49" charset="-122"/>
              </a:rPr>
              <a:t>1-</a:t>
            </a:r>
            <a:r>
              <a:rPr lang="en-US" altLang="zh-CN" sz="2400">
                <a:solidFill>
                  <a:schemeClr val="tx1"/>
                </a:solidFill>
                <a:ea typeface="楷体_GB2312" panose="02010609030101010101" pitchFamily="49" charset="-122"/>
                <a:sym typeface="Symbol" panose="05050102010706020507" pitchFamily="18" charset="2"/>
              </a:rPr>
              <a:t></a:t>
            </a:r>
            <a:r>
              <a:rPr lang="zh-CN" altLang="en-US" sz="2400">
                <a:solidFill>
                  <a:schemeClr val="tx1"/>
                </a:solidFill>
                <a:ea typeface="楷体_GB2312" panose="02010609030101010101" pitchFamily="49" charset="-122"/>
              </a:rPr>
              <a:t>，其中，</a:t>
            </a:r>
          </a:p>
        </p:txBody>
      </p:sp>
      <p:sp>
        <p:nvSpPr>
          <p:cNvPr id="82950" name="Rectangle 4">
            <a:extLst>
              <a:ext uri="{FF2B5EF4-FFF2-40B4-BE49-F238E27FC236}">
                <a16:creationId xmlns:a16="http://schemas.microsoft.com/office/drawing/2014/main" id="{82B8E08A-C363-4AAA-88D1-CC995438561D}"/>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82946" name="Object 5">
            <a:extLst>
              <a:ext uri="{FF2B5EF4-FFF2-40B4-BE49-F238E27FC236}">
                <a16:creationId xmlns:a16="http://schemas.microsoft.com/office/drawing/2014/main" id="{B8586871-BE54-4024-92BF-B2EACE7011E9}"/>
              </a:ext>
            </a:extLst>
          </p:cNvPr>
          <p:cNvGraphicFramePr>
            <a:graphicFrameLocks noChangeAspect="1"/>
          </p:cNvGraphicFramePr>
          <p:nvPr/>
        </p:nvGraphicFramePr>
        <p:xfrm>
          <a:off x="2463800" y="2482850"/>
          <a:ext cx="3927475" cy="762000"/>
        </p:xfrm>
        <a:graphic>
          <a:graphicData uri="http://schemas.openxmlformats.org/presentationml/2006/ole">
            <mc:AlternateContent xmlns:mc="http://schemas.openxmlformats.org/markup-compatibility/2006">
              <mc:Choice xmlns:v="urn:schemas-microsoft-com:vml" Requires="v">
                <p:oleObj spid="_x0000_s82954" name="公式" r:id="rId3" imgW="2374560" imgH="457200" progId="Equation.3">
                  <p:embed/>
                </p:oleObj>
              </mc:Choice>
              <mc:Fallback>
                <p:oleObj name="公式" r:id="rId3" imgW="237456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3800" y="2482850"/>
                        <a:ext cx="392747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1" name="Text Box 6">
            <a:extLst>
              <a:ext uri="{FF2B5EF4-FFF2-40B4-BE49-F238E27FC236}">
                <a16:creationId xmlns:a16="http://schemas.microsoft.com/office/drawing/2014/main" id="{4FE6C2BF-28EC-4D4A-823E-5B3E4CF64AF1}"/>
              </a:ext>
            </a:extLst>
          </p:cNvPr>
          <p:cNvSpPr txBox="1">
            <a:spLocks noChangeArrowheads="1"/>
          </p:cNvSpPr>
          <p:nvPr/>
        </p:nvSpPr>
        <p:spPr bwMode="auto">
          <a:xfrm>
            <a:off x="231775" y="3303588"/>
            <a:ext cx="86614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marL="457200" indent="-457200"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对于一个解所给问题的蒙特卡罗算法</a:t>
            </a:r>
            <a:r>
              <a:rPr lang="en-US" altLang="zh-CN" sz="2400">
                <a:solidFill>
                  <a:schemeClr val="tx1"/>
                </a:solidFill>
                <a:ea typeface="楷体_GB2312" panose="02010609030101010101" pitchFamily="49" charset="-122"/>
              </a:rPr>
              <a:t>MC(x)</a:t>
            </a:r>
            <a:r>
              <a:rPr lang="zh-CN" altLang="en-US" sz="2400">
                <a:solidFill>
                  <a:schemeClr val="tx1"/>
                </a:solidFill>
                <a:ea typeface="楷体_GB2312" panose="02010609030101010101" pitchFamily="49" charset="-122"/>
              </a:rPr>
              <a:t>，如果存在问题实例的子集</a:t>
            </a:r>
            <a:r>
              <a:rPr lang="en-US" altLang="zh-CN" sz="2400">
                <a:solidFill>
                  <a:schemeClr val="tx1"/>
                </a:solidFill>
                <a:ea typeface="楷体_GB2312" panose="02010609030101010101" pitchFamily="49" charset="-122"/>
              </a:rPr>
              <a:t>X</a:t>
            </a:r>
            <a:r>
              <a:rPr lang="zh-CN" altLang="en-US" sz="2400">
                <a:solidFill>
                  <a:schemeClr val="tx1"/>
                </a:solidFill>
                <a:ea typeface="楷体_GB2312" panose="02010609030101010101" pitchFamily="49" charset="-122"/>
              </a:rPr>
              <a:t>使得：</a:t>
            </a:r>
          </a:p>
          <a:p>
            <a:pPr algn="l" eaLnBrk="1" hangingPunct="1"/>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当</a:t>
            </a:r>
            <a:r>
              <a:rPr lang="en-US" altLang="zh-CN" sz="2400">
                <a:solidFill>
                  <a:schemeClr val="tx1"/>
                </a:solidFill>
                <a:ea typeface="楷体_GB2312" panose="02010609030101010101" pitchFamily="49" charset="-122"/>
              </a:rPr>
              <a:t>x</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X</a:t>
            </a:r>
            <a:r>
              <a:rPr lang="zh-CN" altLang="en-US" sz="2400">
                <a:solidFill>
                  <a:schemeClr val="tx1"/>
                </a:solidFill>
                <a:ea typeface="楷体_GB2312" panose="02010609030101010101" pitchFamily="49" charset="-122"/>
              </a:rPr>
              <a:t>时，</a:t>
            </a:r>
            <a:r>
              <a:rPr lang="en-US" altLang="zh-CN" sz="2400">
                <a:solidFill>
                  <a:schemeClr val="tx1"/>
                </a:solidFill>
                <a:ea typeface="楷体_GB2312" panose="02010609030101010101" pitchFamily="49" charset="-122"/>
              </a:rPr>
              <a:t>MC(x)</a:t>
            </a:r>
            <a:r>
              <a:rPr lang="zh-CN" altLang="en-US" sz="2400">
                <a:solidFill>
                  <a:schemeClr val="tx1"/>
                </a:solidFill>
                <a:ea typeface="楷体_GB2312" panose="02010609030101010101" pitchFamily="49" charset="-122"/>
              </a:rPr>
              <a:t>返回的解是正确的；</a:t>
            </a:r>
          </a:p>
          <a:p>
            <a:pPr algn="l" eaLnBrk="1" hangingPunct="1"/>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当</a:t>
            </a:r>
            <a:r>
              <a:rPr lang="en-US" altLang="zh-CN" sz="2400">
                <a:solidFill>
                  <a:schemeClr val="tx1"/>
                </a:solidFill>
                <a:ea typeface="楷体_GB2312" panose="02010609030101010101" pitchFamily="49" charset="-122"/>
              </a:rPr>
              <a:t>x</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X</a:t>
            </a:r>
            <a:r>
              <a:rPr lang="zh-CN" altLang="en-US" sz="2400">
                <a:solidFill>
                  <a:schemeClr val="tx1"/>
                </a:solidFill>
                <a:ea typeface="楷体_GB2312" panose="02010609030101010101" pitchFamily="49" charset="-122"/>
              </a:rPr>
              <a:t>时，正确解是</a:t>
            </a:r>
            <a:r>
              <a:rPr lang="en-US" altLang="zh-CN" sz="2400">
                <a:solidFill>
                  <a:schemeClr val="tx1"/>
                </a:solidFill>
                <a:ea typeface="楷体_GB2312" panose="02010609030101010101" pitchFamily="49" charset="-122"/>
              </a:rPr>
              <a:t>y</a:t>
            </a:r>
            <a:r>
              <a:rPr lang="en-US" altLang="zh-CN" sz="2400" baseline="-25000">
                <a:solidFill>
                  <a:schemeClr val="tx1"/>
                </a:solidFill>
                <a:ea typeface="楷体_GB2312" panose="02010609030101010101" pitchFamily="49" charset="-122"/>
              </a:rPr>
              <a:t>0</a:t>
            </a:r>
            <a:r>
              <a:rPr lang="zh-CN" altLang="en-US" sz="2400">
                <a:solidFill>
                  <a:schemeClr val="tx1"/>
                </a:solidFill>
                <a:ea typeface="楷体_GB2312" panose="02010609030101010101" pitchFamily="49" charset="-122"/>
              </a:rPr>
              <a:t>，但</a:t>
            </a:r>
            <a:r>
              <a:rPr lang="en-US" altLang="zh-CN" sz="2400">
                <a:solidFill>
                  <a:schemeClr val="tx1"/>
                </a:solidFill>
                <a:ea typeface="楷体_GB2312" panose="02010609030101010101" pitchFamily="49" charset="-122"/>
              </a:rPr>
              <a:t>MC(x)</a:t>
            </a:r>
            <a:r>
              <a:rPr lang="zh-CN" altLang="en-US" sz="2400">
                <a:solidFill>
                  <a:schemeClr val="tx1"/>
                </a:solidFill>
                <a:ea typeface="楷体_GB2312" panose="02010609030101010101" pitchFamily="49" charset="-122"/>
              </a:rPr>
              <a:t>返回的解未必是</a:t>
            </a:r>
            <a:r>
              <a:rPr lang="en-US" altLang="zh-CN" sz="2400">
                <a:solidFill>
                  <a:schemeClr val="tx1"/>
                </a:solidFill>
                <a:ea typeface="楷体_GB2312" panose="02010609030101010101" pitchFamily="49" charset="-122"/>
              </a:rPr>
              <a:t>y</a:t>
            </a:r>
            <a:r>
              <a:rPr lang="en-US" altLang="zh-CN" sz="2400" baseline="-25000">
                <a:solidFill>
                  <a:schemeClr val="tx1"/>
                </a:solidFill>
                <a:ea typeface="楷体_GB2312" panose="02010609030101010101" pitchFamily="49" charset="-122"/>
              </a:rPr>
              <a:t>0</a:t>
            </a:r>
            <a:r>
              <a:rPr lang="zh-CN" altLang="en-US" sz="2400">
                <a:solidFill>
                  <a:schemeClr val="tx1"/>
                </a:solidFill>
                <a:ea typeface="楷体_GB2312" panose="02010609030101010101" pitchFamily="49" charset="-122"/>
              </a:rPr>
              <a:t>。</a:t>
            </a:r>
          </a:p>
          <a:p>
            <a:pPr algn="l" eaLnBrk="1" hangingPunct="1"/>
            <a:r>
              <a:rPr lang="zh-CN" altLang="en-US" sz="2400">
                <a:solidFill>
                  <a:schemeClr val="tx1"/>
                </a:solidFill>
                <a:ea typeface="楷体_GB2312" panose="02010609030101010101" pitchFamily="49" charset="-122"/>
              </a:rPr>
              <a:t>称上述算法</a:t>
            </a:r>
            <a:r>
              <a:rPr lang="en-US" altLang="zh-CN" sz="2400">
                <a:solidFill>
                  <a:schemeClr val="tx1"/>
                </a:solidFill>
                <a:ea typeface="楷体_GB2312" panose="02010609030101010101" pitchFamily="49" charset="-122"/>
              </a:rPr>
              <a:t>MC(x)</a:t>
            </a:r>
            <a:r>
              <a:rPr lang="zh-CN" altLang="en-US" sz="2400">
                <a:solidFill>
                  <a:schemeClr val="tx1"/>
                </a:solidFill>
                <a:latin typeface="楷体_GB2312" panose="02010609030101010101" pitchFamily="49" charset="-122"/>
                <a:ea typeface="楷体_GB2312" panose="02010609030101010101" pitchFamily="49" charset="-122"/>
              </a:rPr>
              <a:t>是</a:t>
            </a:r>
            <a:r>
              <a:rPr lang="zh-CN" altLang="en-US" sz="2400">
                <a:solidFill>
                  <a:schemeClr val="tx1"/>
                </a:solidFill>
                <a:latin typeface="黑体" panose="02010609060101010101" pitchFamily="49" charset="-122"/>
                <a:ea typeface="黑体" panose="02010609060101010101" pitchFamily="49" charset="-122"/>
              </a:rPr>
              <a:t>偏</a:t>
            </a:r>
            <a:r>
              <a:rPr lang="en-US" altLang="zh-CN" sz="2400">
                <a:solidFill>
                  <a:schemeClr val="tx1"/>
                </a:solidFill>
                <a:latin typeface="黑体" panose="02010609060101010101" pitchFamily="49" charset="-122"/>
                <a:ea typeface="黑体" panose="02010609060101010101" pitchFamily="49" charset="-122"/>
              </a:rPr>
              <a:t>y</a:t>
            </a:r>
            <a:r>
              <a:rPr lang="en-US" altLang="zh-CN" sz="2400" baseline="-25000">
                <a:solidFill>
                  <a:schemeClr val="tx1"/>
                </a:solidFill>
                <a:ea typeface="楷体_GB2312" panose="02010609030101010101" pitchFamily="49" charset="-122"/>
              </a:rPr>
              <a:t>0</a:t>
            </a:r>
            <a:r>
              <a:rPr lang="zh-CN" altLang="en-US" sz="2400">
                <a:solidFill>
                  <a:schemeClr val="tx1"/>
                </a:solidFill>
                <a:latin typeface="黑体" panose="02010609060101010101" pitchFamily="49" charset="-122"/>
                <a:ea typeface="黑体" panose="02010609060101010101" pitchFamily="49" charset="-122"/>
              </a:rPr>
              <a:t>的算法</a:t>
            </a:r>
            <a:r>
              <a:rPr lang="zh-CN" altLang="en-US" sz="2400">
                <a:solidFill>
                  <a:schemeClr val="tx1"/>
                </a:solidFill>
                <a:ea typeface="楷体_GB2312" panose="02010609030101010101" pitchFamily="49" charset="-122"/>
              </a:rPr>
              <a:t>。</a:t>
            </a:r>
          </a:p>
        </p:txBody>
      </p:sp>
      <p:sp>
        <p:nvSpPr>
          <p:cNvPr id="82952" name="Text Box 7">
            <a:extLst>
              <a:ext uri="{FF2B5EF4-FFF2-40B4-BE49-F238E27FC236}">
                <a16:creationId xmlns:a16="http://schemas.microsoft.com/office/drawing/2014/main" id="{9DE9DFED-C622-4A34-BAE6-2DAD9FE336CE}"/>
              </a:ext>
            </a:extLst>
          </p:cNvPr>
          <p:cNvSpPr txBox="1">
            <a:spLocks noChangeArrowheads="1"/>
          </p:cNvSpPr>
          <p:nvPr/>
        </p:nvSpPr>
        <p:spPr bwMode="auto">
          <a:xfrm>
            <a:off x="250825" y="5300663"/>
            <a:ext cx="8424863" cy="1238250"/>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重复调用一个一致的，</a:t>
            </a:r>
            <a:r>
              <a:rPr lang="en-US" altLang="zh-CN" sz="2400">
                <a:solidFill>
                  <a:schemeClr val="tx1"/>
                </a:solidFill>
                <a:ea typeface="楷体_GB2312" panose="02010609030101010101" pitchFamily="49" charset="-122"/>
              </a:rPr>
              <a:t>p</a:t>
            </a:r>
            <a:r>
              <a:rPr lang="zh-CN" altLang="en-US" sz="2400">
                <a:solidFill>
                  <a:schemeClr val="tx1"/>
                </a:solidFill>
                <a:ea typeface="楷体_GB2312" panose="02010609030101010101" pitchFamily="49" charset="-122"/>
              </a:rPr>
              <a:t>正确偏</a:t>
            </a:r>
            <a:r>
              <a:rPr lang="en-US" altLang="zh-CN" sz="2400">
                <a:solidFill>
                  <a:schemeClr val="tx1"/>
                </a:solidFill>
                <a:ea typeface="楷体_GB2312" panose="02010609030101010101" pitchFamily="49" charset="-122"/>
              </a:rPr>
              <a:t>y</a:t>
            </a:r>
            <a:r>
              <a:rPr lang="en-US" altLang="zh-CN" sz="2400" baseline="-25000">
                <a:solidFill>
                  <a:schemeClr val="tx1"/>
                </a:solidFill>
                <a:ea typeface="楷体_GB2312" panose="02010609030101010101" pitchFamily="49" charset="-122"/>
              </a:rPr>
              <a:t>0</a:t>
            </a:r>
            <a:r>
              <a:rPr lang="zh-CN" altLang="en-US" sz="2400">
                <a:solidFill>
                  <a:schemeClr val="tx1"/>
                </a:solidFill>
                <a:ea typeface="楷体_GB2312" panose="02010609030101010101" pitchFamily="49" charset="-122"/>
              </a:rPr>
              <a:t>蒙特卡罗算法</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次，可得到一个</a:t>
            </a:r>
            <a:r>
              <a:rPr lang="en-US" altLang="zh-CN" sz="2400">
                <a:solidFill>
                  <a:schemeClr val="tx1"/>
                </a:solidFill>
                <a:ea typeface="楷体_GB2312" panose="02010609030101010101" pitchFamily="49" charset="-122"/>
              </a:rPr>
              <a:t>O(1-(1-p)</a:t>
            </a:r>
            <a:r>
              <a:rPr lang="en-US" altLang="zh-CN" sz="2400" baseline="30000">
                <a:solidFill>
                  <a:schemeClr val="tx1"/>
                </a:solidFill>
                <a:ea typeface="楷体_GB2312" panose="02010609030101010101" pitchFamily="49" charset="-122"/>
              </a:rPr>
              <a:t>k</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正确的蒙特卡罗算法，且所得算法仍是一个一致的偏</a:t>
            </a:r>
            <a:r>
              <a:rPr lang="en-US" altLang="zh-CN" sz="2400">
                <a:solidFill>
                  <a:schemeClr val="tx1"/>
                </a:solidFill>
                <a:ea typeface="楷体_GB2312" panose="02010609030101010101" pitchFamily="49" charset="-122"/>
              </a:rPr>
              <a:t>y</a:t>
            </a:r>
            <a:r>
              <a:rPr lang="en-US" altLang="zh-CN" sz="2400" baseline="-25000">
                <a:solidFill>
                  <a:schemeClr val="tx1"/>
                </a:solidFill>
                <a:ea typeface="楷体_GB2312" panose="02010609030101010101" pitchFamily="49" charset="-122"/>
              </a:rPr>
              <a:t>0</a:t>
            </a:r>
            <a:r>
              <a:rPr lang="zh-CN" altLang="en-US" sz="2400">
                <a:solidFill>
                  <a:schemeClr val="tx1"/>
                </a:solidFill>
                <a:ea typeface="楷体_GB2312" panose="02010609030101010101" pitchFamily="49" charset="-122"/>
              </a:rPr>
              <a:t>蒙特卡罗算法。 </a:t>
            </a:r>
          </a:p>
        </p:txBody>
      </p:sp>
    </p:spTree>
  </p:cSld>
  <p:clrMapOvr>
    <a:masterClrMapping/>
  </p:clrMapOvr>
  <p:transition>
    <p:random/>
  </p:transition>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3C79094D-CAC9-4244-84C8-812969E52CBB}"/>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4FEC72B8-D879-4C31-86F5-50A0110DA51A}" type="slidenum">
              <a:rPr lang="zh-CN" altLang="en-US">
                <a:solidFill>
                  <a:schemeClr val="tx1"/>
                </a:solidFill>
                <a:latin typeface="Times New Roman" panose="02020603050405020304" pitchFamily="18" charset="0"/>
                <a:ea typeface="宋体" panose="02010600030101010101" pitchFamily="2" charset="-122"/>
              </a:rPr>
              <a:pPr eaLnBrk="1" hangingPunct="1"/>
              <a:t>272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71394" name="Rectangle 2">
            <a:extLst>
              <a:ext uri="{FF2B5EF4-FFF2-40B4-BE49-F238E27FC236}">
                <a16:creationId xmlns:a16="http://schemas.microsoft.com/office/drawing/2014/main" id="{F1F8BDC6-B50A-4C31-984F-DE06F8E6CA66}"/>
              </a:ext>
            </a:extLst>
          </p:cNvPr>
          <p:cNvSpPr>
            <a:spLocks noGrp="1" noChangeArrowheads="1"/>
          </p:cNvSpPr>
          <p:nvPr>
            <p:ph type="title"/>
          </p:nvPr>
        </p:nvSpPr>
        <p:spPr>
          <a:xfrm>
            <a:off x="685800" y="0"/>
            <a:ext cx="7772400" cy="1143000"/>
          </a:xfrm>
        </p:spPr>
        <p:txBody>
          <a:bodyPr/>
          <a:lstStyle/>
          <a:p>
            <a:pPr eaLnBrk="1" hangingPunct="1">
              <a:defRPr/>
            </a:pPr>
            <a:r>
              <a:rPr lang="en-US" altLang="en-US">
                <a:effectLst>
                  <a:outerShdw blurRad="38100" dist="38100" dir="2700000" algn="tl">
                    <a:srgbClr val="C0C0C0"/>
                  </a:outerShdw>
                </a:effectLst>
                <a:ea typeface="黑体" pitchFamily="2" charset="-122"/>
              </a:rPr>
              <a:t>主元素问题</a:t>
            </a:r>
            <a:endParaRPr lang="zh-CN" altLang="en-US">
              <a:effectLst>
                <a:outerShdw blurRad="38100" dist="38100" dir="2700000" algn="tl">
                  <a:srgbClr val="C0C0C0"/>
                </a:outerShdw>
              </a:effectLst>
              <a:ea typeface="黑体" pitchFamily="2" charset="-122"/>
            </a:endParaRPr>
          </a:p>
        </p:txBody>
      </p:sp>
      <p:sp>
        <p:nvSpPr>
          <p:cNvPr id="306180" name="Text Box 3">
            <a:extLst>
              <a:ext uri="{FF2B5EF4-FFF2-40B4-BE49-F238E27FC236}">
                <a16:creationId xmlns:a16="http://schemas.microsoft.com/office/drawing/2014/main" id="{8A965D40-D79D-4B38-B6A2-4B33846B85BB}"/>
              </a:ext>
            </a:extLst>
          </p:cNvPr>
          <p:cNvSpPr txBox="1">
            <a:spLocks noChangeArrowheads="1"/>
          </p:cNvSpPr>
          <p:nvPr/>
        </p:nvSpPr>
        <p:spPr bwMode="auto">
          <a:xfrm>
            <a:off x="179388" y="908050"/>
            <a:ext cx="85169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黑体" panose="02010609060101010101" pitchFamily="49" charset="-122"/>
                <a:ea typeface="黑体" panose="02010609060101010101" pitchFamily="49" charset="-122"/>
              </a:rPr>
              <a:t>设</a:t>
            </a:r>
            <a:r>
              <a:rPr lang="en-US" altLang="zh-CN" sz="2400">
                <a:solidFill>
                  <a:schemeClr val="tx1"/>
                </a:solidFill>
                <a:latin typeface="黑体" panose="02010609060101010101" pitchFamily="49" charset="-122"/>
                <a:ea typeface="黑体" panose="02010609060101010101" pitchFamily="49" charset="-122"/>
              </a:rPr>
              <a:t>T[1:n]</a:t>
            </a:r>
            <a:r>
              <a:rPr lang="zh-CN" altLang="en-US" sz="2400">
                <a:solidFill>
                  <a:schemeClr val="tx1"/>
                </a:solidFill>
                <a:latin typeface="黑体" panose="02010609060101010101" pitchFamily="49" charset="-122"/>
                <a:ea typeface="黑体" panose="02010609060101010101" pitchFamily="49" charset="-122"/>
              </a:rPr>
              <a:t>是一个含有</a:t>
            </a:r>
            <a:r>
              <a:rPr lang="en-US" altLang="zh-CN" sz="2400">
                <a:solidFill>
                  <a:schemeClr val="tx1"/>
                </a:solidFill>
                <a:latin typeface="黑体" panose="02010609060101010101" pitchFamily="49" charset="-122"/>
                <a:ea typeface="黑体" panose="02010609060101010101" pitchFamily="49" charset="-122"/>
              </a:rPr>
              <a:t>n</a:t>
            </a:r>
            <a:r>
              <a:rPr lang="zh-CN" altLang="en-US" sz="2400">
                <a:solidFill>
                  <a:schemeClr val="tx1"/>
                </a:solidFill>
                <a:latin typeface="黑体" panose="02010609060101010101" pitchFamily="49" charset="-122"/>
                <a:ea typeface="黑体" panose="02010609060101010101" pitchFamily="49" charset="-122"/>
              </a:rPr>
              <a:t>个元素的数组。当</a:t>
            </a:r>
            <a:r>
              <a:rPr lang="en-US" altLang="zh-CN" sz="2400">
                <a:solidFill>
                  <a:schemeClr val="tx1"/>
                </a:solidFill>
                <a:latin typeface="黑体" panose="02010609060101010101" pitchFamily="49" charset="-122"/>
                <a:ea typeface="黑体" panose="02010609060101010101" pitchFamily="49" charset="-122"/>
              </a:rPr>
              <a:t>|{i|T[i]=x}|&gt;n/2</a:t>
            </a:r>
            <a:r>
              <a:rPr lang="zh-CN" altLang="en-US" sz="2400">
                <a:solidFill>
                  <a:schemeClr val="tx1"/>
                </a:solidFill>
                <a:latin typeface="黑体" panose="02010609060101010101" pitchFamily="49" charset="-122"/>
                <a:ea typeface="黑体" panose="02010609060101010101" pitchFamily="49" charset="-122"/>
              </a:rPr>
              <a:t>时，称元素</a:t>
            </a:r>
            <a:r>
              <a:rPr lang="en-US" altLang="zh-CN" sz="2400">
                <a:solidFill>
                  <a:schemeClr val="tx1"/>
                </a:solidFill>
                <a:latin typeface="黑体" panose="02010609060101010101" pitchFamily="49" charset="-122"/>
                <a:ea typeface="黑体" panose="02010609060101010101" pitchFamily="49" charset="-122"/>
              </a:rPr>
              <a:t>x</a:t>
            </a:r>
            <a:r>
              <a:rPr lang="zh-CN" altLang="en-US" sz="2400">
                <a:solidFill>
                  <a:schemeClr val="tx1"/>
                </a:solidFill>
                <a:latin typeface="黑体" panose="02010609060101010101" pitchFamily="49" charset="-122"/>
                <a:ea typeface="黑体" panose="02010609060101010101" pitchFamily="49" charset="-122"/>
              </a:rPr>
              <a:t>是数组</a:t>
            </a:r>
            <a:r>
              <a:rPr lang="en-US" altLang="zh-CN" sz="2400">
                <a:solidFill>
                  <a:schemeClr val="tx1"/>
                </a:solidFill>
                <a:latin typeface="黑体" panose="02010609060101010101" pitchFamily="49" charset="-122"/>
                <a:ea typeface="黑体" panose="02010609060101010101" pitchFamily="49" charset="-122"/>
              </a:rPr>
              <a:t>T</a:t>
            </a:r>
            <a:r>
              <a:rPr lang="zh-CN" altLang="en-US" sz="2400">
                <a:solidFill>
                  <a:schemeClr val="tx1"/>
                </a:solidFill>
                <a:latin typeface="黑体" panose="02010609060101010101" pitchFamily="49" charset="-122"/>
                <a:ea typeface="黑体" panose="02010609060101010101" pitchFamily="49" charset="-122"/>
              </a:rPr>
              <a:t>的主元素。 </a:t>
            </a:r>
          </a:p>
        </p:txBody>
      </p:sp>
      <p:sp>
        <p:nvSpPr>
          <p:cNvPr id="306181" name="Text Box 4">
            <a:extLst>
              <a:ext uri="{FF2B5EF4-FFF2-40B4-BE49-F238E27FC236}">
                <a16:creationId xmlns:a16="http://schemas.microsoft.com/office/drawing/2014/main" id="{B99CDF81-F461-43B6-AFCC-AE86EA363D37}"/>
              </a:ext>
            </a:extLst>
          </p:cNvPr>
          <p:cNvSpPr txBox="1">
            <a:spLocks noChangeArrowheads="1"/>
          </p:cNvSpPr>
          <p:nvPr/>
        </p:nvSpPr>
        <p:spPr bwMode="auto">
          <a:xfrm>
            <a:off x="179388" y="1773238"/>
            <a:ext cx="445135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a:solidFill>
                  <a:schemeClr val="tx1"/>
                </a:solidFill>
                <a:ea typeface="楷体_GB2312" panose="02010609030101010101" pitchFamily="49" charset="-122"/>
              </a:rPr>
              <a:t>public static boolean </a:t>
            </a:r>
            <a:r>
              <a:rPr lang="en-US" altLang="zh-CN" b="1">
                <a:solidFill>
                  <a:schemeClr val="tx1"/>
                </a:solidFill>
                <a:ea typeface="楷体_GB2312" panose="02010609030101010101" pitchFamily="49" charset="-122"/>
              </a:rPr>
              <a:t>majority</a:t>
            </a:r>
            <a:r>
              <a:rPr lang="en-US" altLang="zh-CN">
                <a:solidFill>
                  <a:schemeClr val="tx1"/>
                </a:solidFill>
                <a:ea typeface="楷体_GB2312" panose="02010609030101010101" pitchFamily="49" charset="-122"/>
              </a:rPr>
              <a:t>(int[]t, int n)</a:t>
            </a:r>
          </a:p>
          <a:p>
            <a:pPr algn="l" eaLnBrk="1" hangingPunct="1"/>
            <a:r>
              <a:rPr lang="en-US" altLang="zh-CN">
                <a:solidFill>
                  <a:schemeClr val="tx1"/>
                </a:solidFill>
                <a:ea typeface="楷体_GB2312" panose="02010609030101010101" pitchFamily="49" charset="-122"/>
              </a:rPr>
              <a:t>   {// </a:t>
            </a:r>
            <a:r>
              <a:rPr lang="zh-CN" altLang="en-US">
                <a:solidFill>
                  <a:schemeClr val="tx1"/>
                </a:solidFill>
                <a:ea typeface="楷体_GB2312" panose="02010609030101010101" pitchFamily="49" charset="-122"/>
              </a:rPr>
              <a:t>判定主元素的蒙特卡罗算法</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rnd = new Random();</a:t>
            </a:r>
          </a:p>
          <a:p>
            <a:pPr algn="l" eaLnBrk="1" hangingPunct="1"/>
            <a:r>
              <a:rPr lang="en-US" altLang="zh-CN">
                <a:solidFill>
                  <a:schemeClr val="tx1"/>
                </a:solidFill>
                <a:ea typeface="楷体_GB2312" panose="02010609030101010101" pitchFamily="49" charset="-122"/>
              </a:rPr>
              <a:t>       int i=rnd.random(n)+1;</a:t>
            </a:r>
          </a:p>
          <a:p>
            <a:pPr algn="l" eaLnBrk="1" hangingPunct="1"/>
            <a:r>
              <a:rPr lang="en-US" altLang="zh-CN">
                <a:solidFill>
                  <a:schemeClr val="tx1"/>
                </a:solidFill>
                <a:ea typeface="楷体_GB2312" panose="02010609030101010101" pitchFamily="49" charset="-122"/>
              </a:rPr>
              <a:t>       int x=t[i];    // </a:t>
            </a:r>
            <a:r>
              <a:rPr lang="zh-CN" altLang="en-US">
                <a:solidFill>
                  <a:schemeClr val="tx1"/>
                </a:solidFill>
                <a:ea typeface="楷体_GB2312" panose="02010609030101010101" pitchFamily="49" charset="-122"/>
              </a:rPr>
              <a:t>随机选择数组元素</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int k=0;</a:t>
            </a:r>
          </a:p>
          <a:p>
            <a:pPr algn="l" eaLnBrk="1" hangingPunct="1"/>
            <a:r>
              <a:rPr lang="en-US" altLang="zh-CN">
                <a:solidFill>
                  <a:schemeClr val="tx1"/>
                </a:solidFill>
                <a:ea typeface="楷体_GB2312" panose="02010609030101010101" pitchFamily="49" charset="-122"/>
              </a:rPr>
              <a:t>       for (int j=1;j&lt;=n;j++)</a:t>
            </a:r>
          </a:p>
          <a:p>
            <a:pPr algn="l" eaLnBrk="1" hangingPunct="1"/>
            <a:r>
              <a:rPr lang="en-US" altLang="zh-CN">
                <a:solidFill>
                  <a:schemeClr val="tx1"/>
                </a:solidFill>
                <a:ea typeface="楷体_GB2312" panose="02010609030101010101" pitchFamily="49" charset="-122"/>
              </a:rPr>
              <a:t>         if (t[j]==x) k++;</a:t>
            </a:r>
          </a:p>
          <a:p>
            <a:pPr algn="l" eaLnBrk="1" hangingPunct="1"/>
            <a:r>
              <a:rPr lang="en-US" altLang="zh-CN">
                <a:solidFill>
                  <a:schemeClr val="tx1"/>
                </a:solidFill>
                <a:ea typeface="楷体_GB2312" panose="02010609030101010101" pitchFamily="49" charset="-122"/>
              </a:rPr>
              <a:t>       return (k&gt;n/2);  // k&gt;n/2 </a:t>
            </a:r>
            <a:r>
              <a:rPr lang="zh-CN" altLang="en-US">
                <a:solidFill>
                  <a:schemeClr val="tx1"/>
                </a:solidFill>
                <a:ea typeface="楷体_GB2312" panose="02010609030101010101" pitchFamily="49" charset="-122"/>
              </a:rPr>
              <a:t>时</a:t>
            </a:r>
            <a:r>
              <a:rPr lang="en-US" altLang="zh-CN">
                <a:solidFill>
                  <a:schemeClr val="tx1"/>
                </a:solidFill>
                <a:ea typeface="楷体_GB2312" panose="02010609030101010101" pitchFamily="49" charset="-122"/>
              </a:rPr>
              <a:t>t</a:t>
            </a:r>
            <a:r>
              <a:rPr lang="zh-CN" altLang="en-US">
                <a:solidFill>
                  <a:schemeClr val="tx1"/>
                </a:solidFill>
                <a:ea typeface="楷体_GB2312" panose="02010609030101010101" pitchFamily="49" charset="-122"/>
              </a:rPr>
              <a:t>含有主元素</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a:t>
            </a:r>
            <a:endParaRPr lang="zh-CN" altLang="en-US">
              <a:solidFill>
                <a:schemeClr val="tx1"/>
              </a:solidFill>
              <a:ea typeface="楷体_GB2312" panose="02010609030101010101" pitchFamily="49" charset="-122"/>
            </a:endParaRPr>
          </a:p>
        </p:txBody>
      </p:sp>
      <p:sp>
        <p:nvSpPr>
          <p:cNvPr id="306182" name="Text Box 5">
            <a:extLst>
              <a:ext uri="{FF2B5EF4-FFF2-40B4-BE49-F238E27FC236}">
                <a16:creationId xmlns:a16="http://schemas.microsoft.com/office/drawing/2014/main" id="{7B17497E-0CFF-450E-93AF-CC23230393EF}"/>
              </a:ext>
            </a:extLst>
          </p:cNvPr>
          <p:cNvSpPr txBox="1">
            <a:spLocks noChangeArrowheads="1"/>
          </p:cNvSpPr>
          <p:nvPr/>
        </p:nvSpPr>
        <p:spPr bwMode="auto">
          <a:xfrm>
            <a:off x="250825" y="4652963"/>
            <a:ext cx="570865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a:solidFill>
                  <a:schemeClr val="tx1"/>
                </a:solidFill>
                <a:ea typeface="楷体_GB2312" panose="02010609030101010101" pitchFamily="49" charset="-122"/>
              </a:rPr>
              <a:t>public static boolean </a:t>
            </a:r>
            <a:r>
              <a:rPr lang="en-US" altLang="zh-CN" b="1">
                <a:solidFill>
                  <a:schemeClr val="tx1"/>
                </a:solidFill>
                <a:ea typeface="楷体_GB2312" panose="02010609030101010101" pitchFamily="49" charset="-122"/>
              </a:rPr>
              <a:t>majorityMC</a:t>
            </a:r>
            <a:r>
              <a:rPr lang="en-US" altLang="zh-CN">
                <a:solidFill>
                  <a:schemeClr val="tx1"/>
                </a:solidFill>
                <a:ea typeface="楷体_GB2312" panose="02010609030101010101" pitchFamily="49" charset="-122"/>
              </a:rPr>
              <a:t>(int[]t, int n, double e)</a:t>
            </a:r>
          </a:p>
          <a:p>
            <a:pPr algn="l" eaLnBrk="1" hangingPunct="1"/>
            <a:r>
              <a:rPr lang="en-US" altLang="zh-CN">
                <a:solidFill>
                  <a:schemeClr val="tx1"/>
                </a:solidFill>
                <a:ea typeface="楷体_GB2312" panose="02010609030101010101" pitchFamily="49" charset="-122"/>
              </a:rPr>
              <a:t>   {// </a:t>
            </a:r>
            <a:r>
              <a:rPr lang="zh-CN" altLang="en-US">
                <a:solidFill>
                  <a:schemeClr val="tx1"/>
                </a:solidFill>
                <a:ea typeface="楷体_GB2312" panose="02010609030101010101" pitchFamily="49" charset="-122"/>
              </a:rPr>
              <a:t>重复</a:t>
            </a:r>
            <a:r>
              <a:rPr lang="en-US" altLang="zh-CN">
                <a:solidFill>
                  <a:schemeClr val="tx1"/>
                </a:solidFill>
                <a:ea typeface="楷体_GB2312" panose="02010609030101010101" pitchFamily="49" charset="-122"/>
              </a:rPr>
              <a:t>é ù</a:t>
            </a:r>
            <a:r>
              <a:rPr lang="zh-CN" altLang="en-US">
                <a:solidFill>
                  <a:schemeClr val="tx1"/>
                </a:solidFill>
                <a:ea typeface="楷体_GB2312" panose="02010609030101010101" pitchFamily="49" charset="-122"/>
              </a:rPr>
              <a:t>次调用算法</a:t>
            </a:r>
            <a:r>
              <a:rPr lang="en-US" altLang="zh-CN">
                <a:solidFill>
                  <a:schemeClr val="tx1"/>
                </a:solidFill>
                <a:ea typeface="楷体_GB2312" panose="02010609030101010101" pitchFamily="49" charset="-122"/>
              </a:rPr>
              <a:t>majority</a:t>
            </a:r>
          </a:p>
          <a:p>
            <a:pPr algn="l" eaLnBrk="1" hangingPunct="1"/>
            <a:r>
              <a:rPr lang="en-US" altLang="zh-CN">
                <a:solidFill>
                  <a:schemeClr val="tx1"/>
                </a:solidFill>
                <a:ea typeface="楷体_GB2312" panose="02010609030101010101" pitchFamily="49" charset="-122"/>
              </a:rPr>
              <a:t>       int k= (int) Math.ceil(Math.log(1/e)/Math.log(2));</a:t>
            </a:r>
          </a:p>
          <a:p>
            <a:pPr algn="l" eaLnBrk="1" hangingPunct="1"/>
            <a:r>
              <a:rPr lang="en-US" altLang="zh-CN">
                <a:solidFill>
                  <a:schemeClr val="tx1"/>
                </a:solidFill>
                <a:ea typeface="楷体_GB2312" panose="02010609030101010101" pitchFamily="49" charset="-122"/>
              </a:rPr>
              <a:t>       for (int i=1;i&lt;=k;i++)</a:t>
            </a:r>
          </a:p>
          <a:p>
            <a:pPr algn="l" eaLnBrk="1" hangingPunct="1"/>
            <a:r>
              <a:rPr lang="en-US" altLang="zh-CN">
                <a:solidFill>
                  <a:schemeClr val="tx1"/>
                </a:solidFill>
                <a:ea typeface="楷体_GB2312" panose="02010609030101010101" pitchFamily="49" charset="-122"/>
              </a:rPr>
              <a:t>         if (majority(t,n)) return true;</a:t>
            </a:r>
          </a:p>
          <a:p>
            <a:pPr algn="l" eaLnBrk="1" hangingPunct="1"/>
            <a:r>
              <a:rPr lang="en-US" altLang="zh-CN">
                <a:solidFill>
                  <a:schemeClr val="tx1"/>
                </a:solidFill>
                <a:ea typeface="楷体_GB2312" panose="02010609030101010101" pitchFamily="49" charset="-122"/>
              </a:rPr>
              <a:t>       return false;</a:t>
            </a:r>
          </a:p>
          <a:p>
            <a:pPr algn="l" eaLnBrk="1" hangingPunct="1"/>
            <a:r>
              <a:rPr lang="en-US" altLang="zh-CN">
                <a:solidFill>
                  <a:schemeClr val="tx1"/>
                </a:solidFill>
                <a:ea typeface="楷体_GB2312" panose="02010609030101010101" pitchFamily="49" charset="-122"/>
              </a:rPr>
              <a:t>   }</a:t>
            </a:r>
            <a:endParaRPr lang="zh-CN" altLang="en-US">
              <a:solidFill>
                <a:schemeClr val="tx1"/>
              </a:solidFill>
              <a:ea typeface="楷体_GB2312" panose="02010609030101010101" pitchFamily="49" charset="-122"/>
            </a:endParaRPr>
          </a:p>
        </p:txBody>
      </p:sp>
      <p:sp>
        <p:nvSpPr>
          <p:cNvPr id="571398" name="Text Box 6">
            <a:extLst>
              <a:ext uri="{FF2B5EF4-FFF2-40B4-BE49-F238E27FC236}">
                <a16:creationId xmlns:a16="http://schemas.microsoft.com/office/drawing/2014/main" id="{BFD904F4-DEE9-43CD-91DE-03A2F8DF8A1A}"/>
              </a:ext>
            </a:extLst>
          </p:cNvPr>
          <p:cNvSpPr txBox="1">
            <a:spLocks noChangeArrowheads="1"/>
          </p:cNvSpPr>
          <p:nvPr/>
        </p:nvSpPr>
        <p:spPr bwMode="auto">
          <a:xfrm>
            <a:off x="3995738" y="2276475"/>
            <a:ext cx="4895850" cy="2333625"/>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对于任何给定的</a:t>
            </a:r>
            <a:r>
              <a:rPr lang="zh-CN" altLang="en-US"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&gt;0</a:t>
            </a:r>
            <a:r>
              <a:rPr lang="zh-CN" altLang="en-US" sz="2400">
                <a:solidFill>
                  <a:schemeClr val="tx1"/>
                </a:solidFill>
                <a:ea typeface="楷体_GB2312" panose="02010609030101010101" pitchFamily="49" charset="-122"/>
              </a:rPr>
              <a:t>，算法</a:t>
            </a:r>
            <a:r>
              <a:rPr lang="en-US" altLang="zh-CN" sz="2400" b="1">
                <a:solidFill>
                  <a:schemeClr val="tx1"/>
                </a:solidFill>
                <a:ea typeface="楷体_GB2312" panose="02010609030101010101" pitchFamily="49" charset="-122"/>
              </a:rPr>
              <a:t>majorityMC</a:t>
            </a:r>
            <a:r>
              <a:rPr lang="zh-CN" altLang="en-US" sz="2400">
                <a:solidFill>
                  <a:schemeClr val="tx1"/>
                </a:solidFill>
                <a:ea typeface="楷体_GB2312" panose="02010609030101010101" pitchFamily="49" charset="-122"/>
              </a:rPr>
              <a:t>重复调用</a:t>
            </a:r>
            <a:r>
              <a:rPr lang="zh-CN" altLang="en-US"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sym typeface="Symbol" panose="05050102010706020507" pitchFamily="18" charset="2"/>
              </a:rPr>
              <a:t>log(1/</a:t>
            </a:r>
            <a:r>
              <a:rPr lang="zh-CN" altLang="en-US"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 </a:t>
            </a:r>
            <a:r>
              <a:rPr lang="zh-CN" altLang="en-US" sz="2400">
                <a:solidFill>
                  <a:schemeClr val="tx1"/>
                </a:solidFill>
                <a:ea typeface="楷体_GB2312" panose="02010609030101010101" pitchFamily="49" charset="-122"/>
              </a:rPr>
              <a:t>次算法</a:t>
            </a:r>
            <a:r>
              <a:rPr lang="en-US" altLang="zh-CN" sz="2400" b="1">
                <a:solidFill>
                  <a:schemeClr val="tx1"/>
                </a:solidFill>
                <a:ea typeface="楷体_GB2312" panose="02010609030101010101" pitchFamily="49" charset="-122"/>
              </a:rPr>
              <a:t>majority</a:t>
            </a:r>
            <a:r>
              <a:rPr lang="zh-CN" altLang="en-US" sz="2400">
                <a:solidFill>
                  <a:schemeClr val="tx1"/>
                </a:solidFill>
                <a:ea typeface="楷体_GB2312" panose="02010609030101010101" pitchFamily="49" charset="-122"/>
              </a:rPr>
              <a:t>。它是一个偏真蒙特卡罗算法，且其错误概率小于</a:t>
            </a:r>
            <a:r>
              <a:rPr lang="zh-CN" altLang="en-US" sz="2400">
                <a:solidFill>
                  <a:schemeClr val="tx1"/>
                </a:solidFill>
                <a:ea typeface="楷体_GB2312" panose="02010609030101010101" pitchFamily="49" charset="-122"/>
                <a:sym typeface="Symbol" panose="05050102010706020507" pitchFamily="18" charset="2"/>
              </a:rPr>
              <a:t></a:t>
            </a:r>
            <a:r>
              <a:rPr lang="zh-CN" altLang="en-US" sz="2400">
                <a:solidFill>
                  <a:schemeClr val="tx1"/>
                </a:solidFill>
                <a:ea typeface="楷体_GB2312" panose="02010609030101010101" pitchFamily="49" charset="-122"/>
              </a:rPr>
              <a:t>。算法</a:t>
            </a:r>
            <a:r>
              <a:rPr lang="en-US" altLang="zh-CN" sz="2400" b="1">
                <a:solidFill>
                  <a:schemeClr val="tx1"/>
                </a:solidFill>
                <a:ea typeface="楷体_GB2312" panose="02010609030101010101" pitchFamily="49" charset="-122"/>
              </a:rPr>
              <a:t>majorityMC</a:t>
            </a:r>
            <a:r>
              <a:rPr lang="zh-CN" altLang="en-US" sz="2400">
                <a:solidFill>
                  <a:schemeClr val="tx1"/>
                </a:solidFill>
                <a:ea typeface="楷体_GB2312" panose="02010609030101010101" pitchFamily="49" charset="-122"/>
              </a:rPr>
              <a:t>所需的计算时间显然是</a:t>
            </a:r>
            <a:r>
              <a:rPr lang="en-US" altLang="zh-CN" sz="2400">
                <a:solidFill>
                  <a:schemeClr val="tx1"/>
                </a:solidFill>
                <a:ea typeface="楷体_GB2312" panose="02010609030101010101" pitchFamily="49" charset="-122"/>
              </a:rPr>
              <a:t>O(nlog(1/ </a:t>
            </a:r>
            <a:r>
              <a:rPr lang="zh-CN" altLang="en-US"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sym typeface="Symbol" panose="05050102010706020507" pitchFamily="18" charset="2"/>
              </a:rPr>
              <a:t>))</a:t>
            </a:r>
            <a:r>
              <a:rPr lang="zh-CN" altLang="en-US" sz="2400">
                <a:solidFill>
                  <a:schemeClr val="tx1"/>
                </a:solidFill>
                <a:ea typeface="楷体_GB2312" panose="02010609030101010101" pitchFamily="49"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1398"/>
                                        </p:tgtEl>
                                        <p:attrNameLst>
                                          <p:attrName>style.visibility</p:attrName>
                                        </p:attrNameLst>
                                      </p:cBhvr>
                                      <p:to>
                                        <p:strVal val="visible"/>
                                      </p:to>
                                    </p:set>
                                    <p:animEffect transition="in" filter="blinds(horizontal)">
                                      <p:cBhvr>
                                        <p:cTn id="7" dur="500"/>
                                        <p:tgtEl>
                                          <p:spTgt spid="571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8" grpId="0" animBg="1" autoUpdateAnimBg="0"/>
    </p:bld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E6AA11C2-25BE-4576-9231-59C8A5E39D1F}"/>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3A299906-189E-45CC-B2BC-ED0EF4A27E57}" type="slidenum">
              <a:rPr lang="zh-CN" altLang="en-US">
                <a:solidFill>
                  <a:schemeClr val="tx1"/>
                </a:solidFill>
                <a:latin typeface="Times New Roman" panose="02020603050405020304" pitchFamily="18" charset="0"/>
                <a:ea typeface="宋体" panose="02010600030101010101" pitchFamily="2" charset="-122"/>
              </a:rPr>
              <a:pPr eaLnBrk="1" hangingPunct="1"/>
              <a:t>273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572418" name="Rectangle 2">
            <a:extLst>
              <a:ext uri="{FF2B5EF4-FFF2-40B4-BE49-F238E27FC236}">
                <a16:creationId xmlns:a16="http://schemas.microsoft.com/office/drawing/2014/main" id="{86B96EC3-497B-421C-8262-40908422D75C}"/>
              </a:ext>
            </a:extLst>
          </p:cNvPr>
          <p:cNvSpPr>
            <a:spLocks noGrp="1" noChangeArrowheads="1"/>
          </p:cNvSpPr>
          <p:nvPr>
            <p:ph type="title"/>
          </p:nvPr>
        </p:nvSpPr>
        <p:spPr>
          <a:xfrm>
            <a:off x="762000" y="0"/>
            <a:ext cx="7772400" cy="1143000"/>
          </a:xfrm>
        </p:spPr>
        <p:txBody>
          <a:bodyPr/>
          <a:lstStyle/>
          <a:p>
            <a:pPr eaLnBrk="1" hangingPunct="1">
              <a:defRPr/>
            </a:pPr>
            <a:r>
              <a:rPr lang="en-US" altLang="en-US">
                <a:effectLst>
                  <a:outerShdw blurRad="38100" dist="38100" dir="2700000" algn="tl">
                    <a:srgbClr val="C0C0C0"/>
                  </a:outerShdw>
                </a:effectLst>
                <a:ea typeface="黑体" pitchFamily="2" charset="-122"/>
              </a:rPr>
              <a:t>素数测试</a:t>
            </a:r>
            <a:endParaRPr lang="zh-CN" altLang="en-US">
              <a:effectLst>
                <a:outerShdw blurRad="38100" dist="38100" dir="2700000" algn="tl">
                  <a:srgbClr val="C0C0C0"/>
                </a:outerShdw>
              </a:effectLst>
              <a:ea typeface="黑体" pitchFamily="2" charset="-122"/>
            </a:endParaRPr>
          </a:p>
        </p:txBody>
      </p:sp>
      <p:sp>
        <p:nvSpPr>
          <p:cNvPr id="572419" name="Text Box 3">
            <a:extLst>
              <a:ext uri="{FF2B5EF4-FFF2-40B4-BE49-F238E27FC236}">
                <a16:creationId xmlns:a16="http://schemas.microsoft.com/office/drawing/2014/main" id="{BD77BB10-87DE-4BEF-A677-1EA8DC8404E4}"/>
              </a:ext>
            </a:extLst>
          </p:cNvPr>
          <p:cNvSpPr txBox="1">
            <a:spLocks noChangeArrowheads="1"/>
          </p:cNvSpPr>
          <p:nvPr/>
        </p:nvSpPr>
        <p:spPr bwMode="auto">
          <a:xfrm>
            <a:off x="179388" y="908050"/>
            <a:ext cx="8964612" cy="1917700"/>
          </a:xfrm>
          <a:prstGeom prst="rect">
            <a:avLst/>
          </a:prstGeom>
          <a:noFill/>
          <a:ln w="6350">
            <a:noFill/>
            <a:miter lim="800000"/>
            <a:headEnd/>
            <a:tailEnd/>
          </a:ln>
          <a:effectLst/>
        </p:spPr>
        <p:txBody>
          <a:bodyPr>
            <a:spAutoFit/>
          </a:bodyPr>
          <a:lstStyle/>
          <a:p>
            <a:pPr algn="l">
              <a:defRPr/>
            </a:pPr>
            <a:r>
              <a:rPr lang="en-US" altLang="zh-CN" sz="2400" b="1">
                <a:solidFill>
                  <a:srgbClr val="FF3300"/>
                </a:solidFill>
                <a:effectLst>
                  <a:outerShdw blurRad="38100" dist="38100" dir="2700000" algn="tl">
                    <a:srgbClr val="C0C0C0"/>
                  </a:outerShdw>
                </a:effectLst>
                <a:latin typeface="Arial" charset="0"/>
                <a:ea typeface="楷体_GB2312" pitchFamily="49" charset="-122"/>
              </a:rPr>
              <a:t>Wilson</a:t>
            </a:r>
            <a:r>
              <a:rPr lang="zh-CN" altLang="en-US" sz="2400" b="1">
                <a:solidFill>
                  <a:srgbClr val="FF3300"/>
                </a:solidFill>
                <a:effectLst>
                  <a:outerShdw blurRad="38100" dist="38100" dir="2700000" algn="tl">
                    <a:srgbClr val="C0C0C0"/>
                  </a:outerShdw>
                </a:effectLst>
                <a:latin typeface="Arial" charset="0"/>
                <a:ea typeface="黑体" pitchFamily="2" charset="-122"/>
              </a:rPr>
              <a:t>定理</a:t>
            </a:r>
            <a:r>
              <a:rPr lang="zh-CN" altLang="en-US" sz="2400" b="1">
                <a:solidFill>
                  <a:schemeClr val="tx1"/>
                </a:solidFill>
                <a:latin typeface="Arial" charset="0"/>
                <a:ea typeface="楷体_GB2312" pitchFamily="49" charset="-122"/>
              </a:rPr>
              <a:t>：</a:t>
            </a:r>
            <a:r>
              <a:rPr lang="zh-CN" altLang="en-US" sz="2400">
                <a:solidFill>
                  <a:schemeClr val="tx1"/>
                </a:solidFill>
                <a:latin typeface="Arial" charset="0"/>
                <a:ea typeface="楷体_GB2312" pitchFamily="49" charset="-122"/>
              </a:rPr>
              <a:t>对于给定的正整数</a:t>
            </a:r>
            <a:r>
              <a:rPr lang="en-US" altLang="zh-CN" sz="2400">
                <a:solidFill>
                  <a:schemeClr val="tx1"/>
                </a:solidFill>
                <a:latin typeface="Arial" charset="0"/>
                <a:ea typeface="楷体_GB2312" pitchFamily="49" charset="-122"/>
              </a:rPr>
              <a:t>n</a:t>
            </a:r>
            <a:r>
              <a:rPr lang="zh-CN" altLang="en-US" sz="2400">
                <a:solidFill>
                  <a:schemeClr val="tx1"/>
                </a:solidFill>
                <a:latin typeface="Arial" charset="0"/>
                <a:ea typeface="楷体_GB2312" pitchFamily="49" charset="-122"/>
              </a:rPr>
              <a:t>，判定</a:t>
            </a:r>
            <a:r>
              <a:rPr lang="en-US" altLang="zh-CN" sz="2400">
                <a:solidFill>
                  <a:schemeClr val="tx1"/>
                </a:solidFill>
                <a:latin typeface="Arial" charset="0"/>
                <a:ea typeface="楷体_GB2312" pitchFamily="49" charset="-122"/>
              </a:rPr>
              <a:t>n</a:t>
            </a:r>
            <a:r>
              <a:rPr lang="zh-CN" altLang="en-US" sz="2400">
                <a:solidFill>
                  <a:schemeClr val="tx1"/>
                </a:solidFill>
                <a:latin typeface="Arial" charset="0"/>
                <a:ea typeface="楷体_GB2312" pitchFamily="49" charset="-122"/>
              </a:rPr>
              <a:t>是一个素数的充要条件是</a:t>
            </a:r>
            <a:r>
              <a:rPr lang="en-US" altLang="zh-CN" sz="2400">
                <a:solidFill>
                  <a:schemeClr val="tx1"/>
                </a:solidFill>
                <a:latin typeface="Arial" charset="0"/>
                <a:ea typeface="楷体_GB2312" pitchFamily="49" charset="-122"/>
              </a:rPr>
              <a:t>(n-1)!</a:t>
            </a:r>
            <a:r>
              <a:rPr lang="en-US" altLang="zh-CN" sz="2400">
                <a:solidFill>
                  <a:schemeClr val="tx1"/>
                </a:solidFill>
                <a:latin typeface="Arial" charset="0"/>
                <a:ea typeface="楷体_GB2312" pitchFamily="49" charset="-122"/>
                <a:sym typeface="Symbol" pitchFamily="18" charset="2"/>
              </a:rPr>
              <a:t></a:t>
            </a:r>
            <a:r>
              <a:rPr lang="en-US" altLang="zh-CN" sz="2400">
                <a:solidFill>
                  <a:schemeClr val="tx1"/>
                </a:solidFill>
                <a:latin typeface="Arial" charset="0"/>
                <a:ea typeface="楷体_GB2312" pitchFamily="49" charset="-122"/>
              </a:rPr>
              <a:t> -1(mod n)</a:t>
            </a:r>
            <a:r>
              <a:rPr lang="zh-CN" altLang="en-US" sz="2400">
                <a:solidFill>
                  <a:schemeClr val="tx1"/>
                </a:solidFill>
                <a:latin typeface="Arial" charset="0"/>
                <a:ea typeface="楷体_GB2312" pitchFamily="49" charset="-122"/>
              </a:rPr>
              <a:t>。</a:t>
            </a:r>
          </a:p>
          <a:p>
            <a:pPr algn="l">
              <a:defRPr/>
            </a:pPr>
            <a:r>
              <a:rPr lang="zh-CN" altLang="en-US" sz="2400" b="1">
                <a:solidFill>
                  <a:srgbClr val="FF3300"/>
                </a:solidFill>
                <a:effectLst>
                  <a:outerShdw blurRad="38100" dist="38100" dir="2700000" algn="tl">
                    <a:srgbClr val="C0C0C0"/>
                  </a:outerShdw>
                </a:effectLst>
                <a:latin typeface="Arial" charset="0"/>
                <a:ea typeface="黑体" pitchFamily="2" charset="-122"/>
              </a:rPr>
              <a:t>费尔马小定理</a:t>
            </a:r>
            <a:r>
              <a:rPr lang="zh-CN" altLang="en-US" sz="2400" b="1">
                <a:solidFill>
                  <a:schemeClr val="tx1"/>
                </a:solidFill>
                <a:latin typeface="Arial" charset="0"/>
                <a:ea typeface="楷体_GB2312" pitchFamily="49" charset="-122"/>
              </a:rPr>
              <a:t>：</a:t>
            </a:r>
            <a:r>
              <a:rPr lang="zh-CN" altLang="en-US" sz="2400">
                <a:solidFill>
                  <a:schemeClr val="tx1"/>
                </a:solidFill>
                <a:latin typeface="Arial" charset="0"/>
                <a:ea typeface="楷体_GB2312" pitchFamily="49" charset="-122"/>
              </a:rPr>
              <a:t>如果</a:t>
            </a:r>
            <a:r>
              <a:rPr lang="en-US" altLang="zh-CN" sz="2400">
                <a:solidFill>
                  <a:schemeClr val="tx1"/>
                </a:solidFill>
                <a:latin typeface="Arial" charset="0"/>
                <a:ea typeface="楷体_GB2312" pitchFamily="49" charset="-122"/>
              </a:rPr>
              <a:t>p</a:t>
            </a:r>
            <a:r>
              <a:rPr lang="zh-CN" altLang="en-US" sz="2400">
                <a:solidFill>
                  <a:schemeClr val="tx1"/>
                </a:solidFill>
                <a:latin typeface="Arial" charset="0"/>
                <a:ea typeface="楷体_GB2312" pitchFamily="49" charset="-122"/>
              </a:rPr>
              <a:t>是一个素数，且</a:t>
            </a:r>
            <a:r>
              <a:rPr lang="en-US" altLang="zh-CN" sz="2400">
                <a:solidFill>
                  <a:schemeClr val="tx1"/>
                </a:solidFill>
                <a:latin typeface="Arial" charset="0"/>
                <a:ea typeface="楷体_GB2312" pitchFamily="49" charset="-122"/>
              </a:rPr>
              <a:t>0&lt;a&lt;p</a:t>
            </a:r>
            <a:r>
              <a:rPr lang="zh-CN" altLang="en-US" sz="2400">
                <a:solidFill>
                  <a:schemeClr val="tx1"/>
                </a:solidFill>
                <a:latin typeface="Arial" charset="0"/>
                <a:ea typeface="楷体_GB2312" pitchFamily="49" charset="-122"/>
              </a:rPr>
              <a:t>，则</a:t>
            </a:r>
            <a:r>
              <a:rPr lang="en-US" altLang="zh-CN" sz="2400">
                <a:solidFill>
                  <a:schemeClr val="tx1"/>
                </a:solidFill>
                <a:latin typeface="Arial" charset="0"/>
                <a:ea typeface="楷体_GB2312" pitchFamily="49" charset="-122"/>
              </a:rPr>
              <a:t>a</a:t>
            </a:r>
            <a:r>
              <a:rPr lang="en-US" altLang="zh-CN" sz="2400" baseline="30000">
                <a:solidFill>
                  <a:schemeClr val="tx1"/>
                </a:solidFill>
                <a:latin typeface="Arial" charset="0"/>
                <a:ea typeface="楷体_GB2312" pitchFamily="49" charset="-122"/>
              </a:rPr>
              <a:t>p-1</a:t>
            </a:r>
            <a:r>
              <a:rPr lang="en-US" altLang="zh-CN" sz="2400">
                <a:solidFill>
                  <a:schemeClr val="tx1"/>
                </a:solidFill>
                <a:latin typeface="Arial" charset="0"/>
                <a:ea typeface="楷体_GB2312" pitchFamily="49" charset="-122"/>
              </a:rPr>
              <a:t>(mod p)</a:t>
            </a:r>
            <a:r>
              <a:rPr lang="zh-CN" altLang="en-US" sz="2400">
                <a:solidFill>
                  <a:schemeClr val="tx1"/>
                </a:solidFill>
                <a:latin typeface="Arial" charset="0"/>
                <a:ea typeface="楷体_GB2312" pitchFamily="49" charset="-122"/>
              </a:rPr>
              <a:t>。 </a:t>
            </a:r>
          </a:p>
          <a:p>
            <a:pPr algn="l">
              <a:defRPr/>
            </a:pPr>
            <a:r>
              <a:rPr lang="zh-CN" altLang="en-US" sz="2400" b="1">
                <a:solidFill>
                  <a:srgbClr val="FF3300"/>
                </a:solidFill>
                <a:effectLst>
                  <a:outerShdw blurRad="38100" dist="38100" dir="2700000" algn="tl">
                    <a:srgbClr val="C0C0C0"/>
                  </a:outerShdw>
                </a:effectLst>
                <a:latin typeface="Arial" charset="0"/>
                <a:ea typeface="黑体" pitchFamily="2" charset="-122"/>
              </a:rPr>
              <a:t>二次探测定理</a:t>
            </a:r>
            <a:r>
              <a:rPr lang="zh-CN" altLang="en-US" sz="2400" b="1">
                <a:solidFill>
                  <a:schemeClr val="tx1"/>
                </a:solidFill>
                <a:latin typeface="Arial" charset="0"/>
                <a:ea typeface="楷体_GB2312" pitchFamily="49" charset="-122"/>
              </a:rPr>
              <a:t>：</a:t>
            </a:r>
            <a:r>
              <a:rPr lang="zh-CN" altLang="en-US" sz="2400">
                <a:solidFill>
                  <a:schemeClr val="tx1"/>
                </a:solidFill>
                <a:latin typeface="Arial" charset="0"/>
                <a:ea typeface="楷体_GB2312" pitchFamily="49" charset="-122"/>
              </a:rPr>
              <a:t>如果</a:t>
            </a:r>
            <a:r>
              <a:rPr lang="en-US" altLang="zh-CN" sz="2400">
                <a:solidFill>
                  <a:schemeClr val="tx1"/>
                </a:solidFill>
                <a:latin typeface="Arial" charset="0"/>
                <a:ea typeface="楷体_GB2312" pitchFamily="49" charset="-122"/>
              </a:rPr>
              <a:t>p</a:t>
            </a:r>
            <a:r>
              <a:rPr lang="zh-CN" altLang="en-US" sz="2400">
                <a:solidFill>
                  <a:schemeClr val="tx1"/>
                </a:solidFill>
                <a:latin typeface="Arial" charset="0"/>
                <a:ea typeface="楷体_GB2312" pitchFamily="49" charset="-122"/>
              </a:rPr>
              <a:t>是一个素数，且</a:t>
            </a:r>
            <a:r>
              <a:rPr lang="en-US" altLang="zh-CN" sz="2400">
                <a:solidFill>
                  <a:schemeClr val="tx1"/>
                </a:solidFill>
                <a:latin typeface="Arial" charset="0"/>
                <a:ea typeface="楷体_GB2312" pitchFamily="49" charset="-122"/>
              </a:rPr>
              <a:t>0&lt;x&lt;p</a:t>
            </a:r>
            <a:r>
              <a:rPr lang="zh-CN" altLang="en-US" sz="2400">
                <a:solidFill>
                  <a:schemeClr val="tx1"/>
                </a:solidFill>
                <a:latin typeface="Arial" charset="0"/>
                <a:ea typeface="楷体_GB2312" pitchFamily="49" charset="-122"/>
              </a:rPr>
              <a:t>，则方程</a:t>
            </a:r>
            <a:r>
              <a:rPr lang="en-US" altLang="zh-CN" sz="2400">
                <a:solidFill>
                  <a:schemeClr val="tx1"/>
                </a:solidFill>
                <a:latin typeface="Arial" charset="0"/>
                <a:ea typeface="楷体_GB2312" pitchFamily="49" charset="-122"/>
              </a:rPr>
              <a:t>x</a:t>
            </a:r>
            <a:r>
              <a:rPr lang="en-US" altLang="zh-CN" sz="2400" baseline="30000">
                <a:solidFill>
                  <a:schemeClr val="tx1"/>
                </a:solidFill>
                <a:latin typeface="Arial" charset="0"/>
                <a:ea typeface="楷体_GB2312" pitchFamily="49" charset="-122"/>
              </a:rPr>
              <a:t>2</a:t>
            </a:r>
            <a:r>
              <a:rPr lang="en-US" altLang="zh-CN" sz="2400">
                <a:solidFill>
                  <a:schemeClr val="tx1"/>
                </a:solidFill>
                <a:latin typeface="Arial" charset="0"/>
                <a:ea typeface="楷体_GB2312" pitchFamily="49" charset="-122"/>
                <a:sym typeface="Symbol" pitchFamily="18" charset="2"/>
              </a:rPr>
              <a:t></a:t>
            </a:r>
            <a:r>
              <a:rPr lang="en-US" altLang="zh-CN" sz="2400">
                <a:solidFill>
                  <a:schemeClr val="tx1"/>
                </a:solidFill>
                <a:latin typeface="Arial" charset="0"/>
                <a:ea typeface="楷体_GB2312" pitchFamily="49" charset="-122"/>
              </a:rPr>
              <a:t>1(mod p)</a:t>
            </a:r>
            <a:r>
              <a:rPr lang="zh-CN" altLang="en-US" sz="2400">
                <a:solidFill>
                  <a:schemeClr val="tx1"/>
                </a:solidFill>
                <a:latin typeface="Arial" charset="0"/>
                <a:ea typeface="楷体_GB2312" pitchFamily="49" charset="-122"/>
              </a:rPr>
              <a:t>的解为</a:t>
            </a:r>
            <a:r>
              <a:rPr lang="en-US" altLang="zh-CN" sz="2400">
                <a:solidFill>
                  <a:schemeClr val="tx1"/>
                </a:solidFill>
                <a:latin typeface="Arial" charset="0"/>
                <a:ea typeface="楷体_GB2312" pitchFamily="49" charset="-122"/>
              </a:rPr>
              <a:t>x=1</a:t>
            </a:r>
            <a:r>
              <a:rPr lang="zh-CN" altLang="en-US" sz="2400">
                <a:solidFill>
                  <a:schemeClr val="tx1"/>
                </a:solidFill>
                <a:latin typeface="Arial" charset="0"/>
                <a:ea typeface="楷体_GB2312" pitchFamily="49" charset="-122"/>
              </a:rPr>
              <a:t>，</a:t>
            </a:r>
            <a:r>
              <a:rPr lang="en-US" altLang="zh-CN" sz="2400">
                <a:solidFill>
                  <a:schemeClr val="tx1"/>
                </a:solidFill>
                <a:latin typeface="Arial" charset="0"/>
                <a:ea typeface="楷体_GB2312" pitchFamily="49" charset="-122"/>
              </a:rPr>
              <a:t>p-1</a:t>
            </a:r>
            <a:r>
              <a:rPr lang="zh-CN" altLang="en-US" sz="2400">
                <a:solidFill>
                  <a:schemeClr val="tx1"/>
                </a:solidFill>
                <a:latin typeface="Arial" charset="0"/>
                <a:ea typeface="楷体_GB2312" pitchFamily="49" charset="-122"/>
              </a:rPr>
              <a:t>。</a:t>
            </a:r>
          </a:p>
        </p:txBody>
      </p:sp>
      <p:sp>
        <p:nvSpPr>
          <p:cNvPr id="307205" name="Text Box 4">
            <a:extLst>
              <a:ext uri="{FF2B5EF4-FFF2-40B4-BE49-F238E27FC236}">
                <a16:creationId xmlns:a16="http://schemas.microsoft.com/office/drawing/2014/main" id="{70DE4BA9-F2FA-4097-BC61-0A1E0C1946A4}"/>
              </a:ext>
            </a:extLst>
          </p:cNvPr>
          <p:cNvSpPr txBox="1">
            <a:spLocks noChangeArrowheads="1"/>
          </p:cNvSpPr>
          <p:nvPr/>
        </p:nvSpPr>
        <p:spPr bwMode="auto">
          <a:xfrm>
            <a:off x="158750" y="2800350"/>
            <a:ext cx="4484688"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a:solidFill>
                  <a:schemeClr val="tx1"/>
                </a:solidFill>
                <a:ea typeface="楷体_GB2312" panose="02010609030101010101" pitchFamily="49" charset="-122"/>
              </a:rPr>
              <a:t>private static int </a:t>
            </a:r>
            <a:r>
              <a:rPr lang="en-US" altLang="zh-CN" b="1">
                <a:solidFill>
                  <a:schemeClr val="tx1"/>
                </a:solidFill>
                <a:ea typeface="楷体_GB2312" panose="02010609030101010101" pitchFamily="49" charset="-122"/>
              </a:rPr>
              <a:t>power</a:t>
            </a:r>
            <a:r>
              <a:rPr lang="en-US" altLang="zh-CN">
                <a:solidFill>
                  <a:schemeClr val="tx1"/>
                </a:solidFill>
                <a:ea typeface="楷体_GB2312" panose="02010609030101010101" pitchFamily="49" charset="-122"/>
              </a:rPr>
              <a:t>(int a, int p, int n)</a:t>
            </a:r>
          </a:p>
          <a:p>
            <a:pPr algn="l" eaLnBrk="1" hangingPunct="1"/>
            <a:r>
              <a:rPr lang="en-US" altLang="zh-CN">
                <a:solidFill>
                  <a:schemeClr val="tx1"/>
                </a:solidFill>
                <a:ea typeface="楷体_GB2312" panose="02010609030101010101" pitchFamily="49" charset="-122"/>
              </a:rPr>
              <a:t>   {// </a:t>
            </a:r>
            <a:r>
              <a:rPr lang="zh-CN" altLang="en-US">
                <a:solidFill>
                  <a:schemeClr val="tx1"/>
                </a:solidFill>
                <a:ea typeface="楷体_GB2312" panose="02010609030101010101" pitchFamily="49" charset="-122"/>
              </a:rPr>
              <a:t>计算 </a:t>
            </a:r>
            <a:r>
              <a:rPr lang="en-US" altLang="zh-CN">
                <a:solidFill>
                  <a:schemeClr val="tx1"/>
                </a:solidFill>
                <a:ea typeface="楷体_GB2312" panose="02010609030101010101" pitchFamily="49" charset="-122"/>
              </a:rPr>
              <a:t>a</a:t>
            </a:r>
            <a:r>
              <a:rPr lang="en-US" altLang="zh-CN" baseline="30000">
                <a:solidFill>
                  <a:schemeClr val="tx1"/>
                </a:solidFill>
                <a:ea typeface="楷体_GB2312" panose="02010609030101010101" pitchFamily="49" charset="-122"/>
              </a:rPr>
              <a:t>p</a:t>
            </a:r>
            <a:r>
              <a:rPr lang="en-US" altLang="zh-CN">
                <a:solidFill>
                  <a:schemeClr val="tx1"/>
                </a:solidFill>
                <a:ea typeface="楷体_GB2312" panose="02010609030101010101" pitchFamily="49" charset="-122"/>
              </a:rPr>
              <a:t> mod n</a:t>
            </a:r>
            <a:r>
              <a:rPr lang="zh-CN" altLang="en-US">
                <a:solidFill>
                  <a:schemeClr val="tx1"/>
                </a:solidFill>
                <a:ea typeface="楷体_GB2312" panose="02010609030101010101" pitchFamily="49" charset="-122"/>
              </a:rPr>
              <a:t>，并实施对</a:t>
            </a:r>
            <a:r>
              <a:rPr lang="en-US" altLang="zh-CN">
                <a:solidFill>
                  <a:schemeClr val="tx1"/>
                </a:solidFill>
                <a:ea typeface="楷体_GB2312" panose="02010609030101010101" pitchFamily="49" charset="-122"/>
              </a:rPr>
              <a:t>n</a:t>
            </a:r>
            <a:r>
              <a:rPr lang="zh-CN" altLang="en-US">
                <a:solidFill>
                  <a:schemeClr val="tx1"/>
                </a:solidFill>
                <a:ea typeface="楷体_GB2312" panose="02010609030101010101" pitchFamily="49" charset="-122"/>
              </a:rPr>
              <a:t>的二次探测</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int x, result;</a:t>
            </a:r>
          </a:p>
          <a:p>
            <a:pPr algn="l" eaLnBrk="1" hangingPunct="1"/>
            <a:r>
              <a:rPr lang="en-US" altLang="zh-CN">
                <a:solidFill>
                  <a:schemeClr val="tx1"/>
                </a:solidFill>
                <a:ea typeface="楷体_GB2312" panose="02010609030101010101" pitchFamily="49" charset="-122"/>
              </a:rPr>
              <a:t>       if (p==0) result=1;</a:t>
            </a:r>
          </a:p>
          <a:p>
            <a:pPr algn="l" eaLnBrk="1" hangingPunct="1"/>
            <a:r>
              <a:rPr lang="en-US" altLang="zh-CN">
                <a:solidFill>
                  <a:schemeClr val="tx1"/>
                </a:solidFill>
                <a:ea typeface="楷体_GB2312" panose="02010609030101010101" pitchFamily="49" charset="-122"/>
              </a:rPr>
              <a:t>       else {</a:t>
            </a:r>
          </a:p>
          <a:p>
            <a:pPr algn="l" eaLnBrk="1" hangingPunct="1"/>
            <a:r>
              <a:rPr lang="en-US" altLang="zh-CN">
                <a:solidFill>
                  <a:schemeClr val="tx1"/>
                </a:solidFill>
                <a:ea typeface="楷体_GB2312" panose="02010609030101010101" pitchFamily="49" charset="-122"/>
              </a:rPr>
              <a:t>         x=power(a,p/2,n);  // </a:t>
            </a:r>
            <a:r>
              <a:rPr lang="zh-CN" altLang="en-US">
                <a:solidFill>
                  <a:schemeClr val="tx1"/>
                </a:solidFill>
                <a:ea typeface="楷体_GB2312" panose="02010609030101010101" pitchFamily="49" charset="-122"/>
              </a:rPr>
              <a:t>递归计算</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result=(x*x)%n;            // </a:t>
            </a:r>
            <a:r>
              <a:rPr lang="zh-CN" altLang="en-US">
                <a:solidFill>
                  <a:schemeClr val="tx1"/>
                </a:solidFill>
                <a:ea typeface="楷体_GB2312" panose="02010609030101010101" pitchFamily="49" charset="-122"/>
              </a:rPr>
              <a:t>二次探测</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if ((result==1)&amp;&amp;(x!=1)&amp;&amp;(x!=n-1))</a:t>
            </a:r>
          </a:p>
          <a:p>
            <a:pPr algn="l" eaLnBrk="1" hangingPunct="1"/>
            <a:r>
              <a:rPr lang="en-US" altLang="zh-CN">
                <a:solidFill>
                  <a:schemeClr val="tx1"/>
                </a:solidFill>
                <a:ea typeface="楷体_GB2312" panose="02010609030101010101" pitchFamily="49" charset="-122"/>
              </a:rPr>
              <a:t>           composite=true;</a:t>
            </a:r>
          </a:p>
          <a:p>
            <a:pPr algn="l" eaLnBrk="1" hangingPunct="1"/>
            <a:r>
              <a:rPr lang="en-US" altLang="zh-CN">
                <a:solidFill>
                  <a:schemeClr val="tx1"/>
                </a:solidFill>
                <a:ea typeface="楷体_GB2312" panose="02010609030101010101" pitchFamily="49" charset="-122"/>
              </a:rPr>
              <a:t>         if ((p%2)==1)      // p</a:t>
            </a:r>
            <a:r>
              <a:rPr lang="zh-CN" altLang="en-US">
                <a:solidFill>
                  <a:schemeClr val="tx1"/>
                </a:solidFill>
                <a:ea typeface="楷体_GB2312" panose="02010609030101010101" pitchFamily="49" charset="-122"/>
              </a:rPr>
              <a:t>是奇数</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result=(result*a)%n;</a:t>
            </a:r>
          </a:p>
          <a:p>
            <a:pPr algn="l" eaLnBrk="1" hangingPunct="1"/>
            <a:r>
              <a:rPr lang="en-US" altLang="zh-CN">
                <a:solidFill>
                  <a:schemeClr val="tx1"/>
                </a:solidFill>
                <a:ea typeface="楷体_GB2312" panose="02010609030101010101" pitchFamily="49" charset="-122"/>
              </a:rPr>
              <a:t>         }</a:t>
            </a:r>
          </a:p>
          <a:p>
            <a:pPr algn="l" eaLnBrk="1" hangingPunct="1"/>
            <a:r>
              <a:rPr lang="en-US" altLang="zh-CN">
                <a:solidFill>
                  <a:schemeClr val="tx1"/>
                </a:solidFill>
                <a:ea typeface="楷体_GB2312" panose="02010609030101010101" pitchFamily="49" charset="-122"/>
              </a:rPr>
              <a:t>       return result;}</a:t>
            </a:r>
            <a:endParaRPr lang="zh-CN" altLang="en-US">
              <a:solidFill>
                <a:schemeClr val="tx1"/>
              </a:solidFill>
              <a:ea typeface="楷体_GB2312" panose="02010609030101010101" pitchFamily="49" charset="-122"/>
            </a:endParaRPr>
          </a:p>
        </p:txBody>
      </p:sp>
      <p:sp>
        <p:nvSpPr>
          <p:cNvPr id="307206" name="Text Box 5">
            <a:extLst>
              <a:ext uri="{FF2B5EF4-FFF2-40B4-BE49-F238E27FC236}">
                <a16:creationId xmlns:a16="http://schemas.microsoft.com/office/drawing/2014/main" id="{75CD1EBC-7248-42A9-A79E-D310D11E49B5}"/>
              </a:ext>
            </a:extLst>
          </p:cNvPr>
          <p:cNvSpPr txBox="1">
            <a:spLocks noChangeArrowheads="1"/>
          </p:cNvSpPr>
          <p:nvPr/>
        </p:nvSpPr>
        <p:spPr bwMode="auto">
          <a:xfrm>
            <a:off x="4500563" y="2781300"/>
            <a:ext cx="4422775"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a:solidFill>
                  <a:schemeClr val="tx1"/>
                </a:solidFill>
                <a:ea typeface="楷体_GB2312" panose="02010609030101010101" pitchFamily="49" charset="-122"/>
              </a:rPr>
              <a:t>public static boolean</a:t>
            </a:r>
            <a:r>
              <a:rPr lang="en-US" altLang="zh-CN" b="1">
                <a:solidFill>
                  <a:schemeClr val="tx1"/>
                </a:solidFill>
                <a:ea typeface="楷体_GB2312" panose="02010609030101010101" pitchFamily="49" charset="-122"/>
              </a:rPr>
              <a:t> prime</a:t>
            </a:r>
            <a:r>
              <a:rPr lang="en-US" altLang="zh-CN">
                <a:solidFill>
                  <a:schemeClr val="tx1"/>
                </a:solidFill>
                <a:ea typeface="楷体_GB2312" panose="02010609030101010101" pitchFamily="49" charset="-122"/>
              </a:rPr>
              <a:t>(int n)</a:t>
            </a:r>
          </a:p>
          <a:p>
            <a:pPr algn="l" eaLnBrk="1" hangingPunct="1"/>
            <a:r>
              <a:rPr lang="en-US" altLang="zh-CN">
                <a:solidFill>
                  <a:schemeClr val="tx1"/>
                </a:solidFill>
                <a:ea typeface="楷体_GB2312" panose="02010609030101010101" pitchFamily="49" charset="-122"/>
              </a:rPr>
              <a:t>    {// </a:t>
            </a:r>
            <a:r>
              <a:rPr lang="zh-CN" altLang="en-US">
                <a:solidFill>
                  <a:schemeClr val="tx1"/>
                </a:solidFill>
                <a:ea typeface="楷体_GB2312" panose="02010609030101010101" pitchFamily="49" charset="-122"/>
              </a:rPr>
              <a:t>素数测试的蒙特卡罗算法</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rnd = new Random();</a:t>
            </a:r>
          </a:p>
          <a:p>
            <a:pPr algn="l" eaLnBrk="1" hangingPunct="1"/>
            <a:r>
              <a:rPr lang="en-US" altLang="zh-CN">
                <a:solidFill>
                  <a:schemeClr val="tx1"/>
                </a:solidFill>
                <a:ea typeface="楷体_GB2312" panose="02010609030101010101" pitchFamily="49" charset="-122"/>
              </a:rPr>
              <a:t>       int a, result;</a:t>
            </a:r>
          </a:p>
          <a:p>
            <a:pPr algn="l" eaLnBrk="1" hangingPunct="1"/>
            <a:r>
              <a:rPr lang="en-US" altLang="zh-CN">
                <a:solidFill>
                  <a:schemeClr val="tx1"/>
                </a:solidFill>
                <a:ea typeface="楷体_GB2312" panose="02010609030101010101" pitchFamily="49" charset="-122"/>
              </a:rPr>
              <a:t>       composite=false;</a:t>
            </a:r>
          </a:p>
          <a:p>
            <a:pPr algn="l" eaLnBrk="1" hangingPunct="1"/>
            <a:r>
              <a:rPr lang="en-US" altLang="zh-CN">
                <a:solidFill>
                  <a:schemeClr val="tx1"/>
                </a:solidFill>
                <a:ea typeface="楷体_GB2312" panose="02010609030101010101" pitchFamily="49" charset="-122"/>
              </a:rPr>
              <a:t>       a=rnd.random(n-3)+2;</a:t>
            </a:r>
          </a:p>
          <a:p>
            <a:pPr algn="l" eaLnBrk="1" hangingPunct="1"/>
            <a:r>
              <a:rPr lang="en-US" altLang="zh-CN">
                <a:solidFill>
                  <a:schemeClr val="tx1"/>
                </a:solidFill>
                <a:ea typeface="楷体_GB2312" panose="02010609030101010101" pitchFamily="49" charset="-122"/>
              </a:rPr>
              <a:t>       result=power(a,n-1,n);</a:t>
            </a:r>
          </a:p>
          <a:p>
            <a:pPr algn="l" eaLnBrk="1" hangingPunct="1"/>
            <a:r>
              <a:rPr lang="en-US" altLang="zh-CN">
                <a:solidFill>
                  <a:schemeClr val="tx1"/>
                </a:solidFill>
                <a:ea typeface="楷体_GB2312" panose="02010609030101010101" pitchFamily="49" charset="-122"/>
              </a:rPr>
              <a:t>       if (composite||(result!=1)) return false;</a:t>
            </a:r>
          </a:p>
          <a:p>
            <a:pPr algn="l" eaLnBrk="1" hangingPunct="1"/>
            <a:r>
              <a:rPr lang="en-US" altLang="zh-CN">
                <a:solidFill>
                  <a:schemeClr val="tx1"/>
                </a:solidFill>
                <a:ea typeface="楷体_GB2312" panose="02010609030101010101" pitchFamily="49" charset="-122"/>
              </a:rPr>
              <a:t>       else return true;</a:t>
            </a:r>
          </a:p>
          <a:p>
            <a:pPr algn="l" eaLnBrk="1" hangingPunct="1"/>
            <a:r>
              <a:rPr lang="en-US" altLang="zh-CN">
                <a:solidFill>
                  <a:schemeClr val="tx1"/>
                </a:solidFill>
                <a:ea typeface="楷体_GB2312" panose="02010609030101010101" pitchFamily="49" charset="-122"/>
              </a:rPr>
              <a:t>}</a:t>
            </a:r>
            <a:endParaRPr lang="zh-CN" altLang="en-US">
              <a:solidFill>
                <a:schemeClr val="tx1"/>
              </a:solidFill>
              <a:ea typeface="楷体_GB2312" panose="02010609030101010101" pitchFamily="49" charset="-122"/>
            </a:endParaRPr>
          </a:p>
        </p:txBody>
      </p:sp>
      <p:sp>
        <p:nvSpPr>
          <p:cNvPr id="572422" name="Text Box 6">
            <a:extLst>
              <a:ext uri="{FF2B5EF4-FFF2-40B4-BE49-F238E27FC236}">
                <a16:creationId xmlns:a16="http://schemas.microsoft.com/office/drawing/2014/main" id="{3A4A975A-2B49-4B0E-AA03-CE2FCDAA5D02}"/>
              </a:ext>
            </a:extLst>
          </p:cNvPr>
          <p:cNvSpPr txBox="1">
            <a:spLocks noChangeArrowheads="1"/>
          </p:cNvSpPr>
          <p:nvPr/>
        </p:nvSpPr>
        <p:spPr bwMode="auto">
          <a:xfrm>
            <a:off x="3419475" y="4365625"/>
            <a:ext cx="4895850" cy="1968500"/>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算法</a:t>
            </a:r>
            <a:r>
              <a:rPr lang="en-US" altLang="zh-CN" sz="2400" b="1">
                <a:solidFill>
                  <a:schemeClr val="tx1"/>
                </a:solidFill>
                <a:ea typeface="楷体_GB2312" panose="02010609030101010101" pitchFamily="49" charset="-122"/>
              </a:rPr>
              <a:t>prime</a:t>
            </a:r>
            <a:r>
              <a:rPr lang="zh-CN" altLang="en-US" sz="2400">
                <a:solidFill>
                  <a:schemeClr val="tx1"/>
                </a:solidFill>
                <a:ea typeface="楷体_GB2312" panose="02010609030101010101" pitchFamily="49" charset="-122"/>
              </a:rPr>
              <a:t>是一个偏假</a:t>
            </a:r>
            <a:r>
              <a:rPr lang="en-US" altLang="zh-CN" sz="2400">
                <a:solidFill>
                  <a:schemeClr val="tx1"/>
                </a:solidFill>
                <a:ea typeface="楷体_GB2312" panose="02010609030101010101" pitchFamily="49" charset="-122"/>
              </a:rPr>
              <a:t>3/4</a:t>
            </a:r>
            <a:r>
              <a:rPr lang="zh-CN" altLang="en-US" sz="2400">
                <a:solidFill>
                  <a:schemeClr val="tx1"/>
                </a:solidFill>
                <a:ea typeface="楷体_GB2312" panose="02010609030101010101" pitchFamily="49" charset="-122"/>
              </a:rPr>
              <a:t>正确的蒙特卡罗算法。通过多次重复调用错误概率不超过</a:t>
            </a:r>
            <a:r>
              <a:rPr lang="en-US" altLang="zh-CN" sz="2400">
                <a:solidFill>
                  <a:schemeClr val="tx1"/>
                </a:solidFill>
                <a:ea typeface="楷体_GB2312" panose="02010609030101010101" pitchFamily="49" charset="-122"/>
              </a:rPr>
              <a:t>(1/4)</a:t>
            </a:r>
            <a:r>
              <a:rPr lang="en-US" altLang="zh-CN" sz="2400" baseline="300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。这是一个很保守的估计，实际使用的效果要好得多。</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2422"/>
                                        </p:tgtEl>
                                        <p:attrNameLst>
                                          <p:attrName>style.visibility</p:attrName>
                                        </p:attrNameLst>
                                      </p:cBhvr>
                                      <p:to>
                                        <p:strVal val="visible"/>
                                      </p:to>
                                    </p:set>
                                    <p:animEffect transition="in" filter="blinds(horizontal)">
                                      <p:cBhvr>
                                        <p:cTn id="7" dur="500"/>
                                        <p:tgtEl>
                                          <p:spTgt spid="572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22" grpId="0" animBg="1" autoUpdateAnimBg="0"/>
    </p:bld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a:extLst>
              <a:ext uri="{FF2B5EF4-FFF2-40B4-BE49-F238E27FC236}">
                <a16:creationId xmlns:a16="http://schemas.microsoft.com/office/drawing/2014/main" id="{F308ADA8-4F1C-4B7C-BDE1-B0A90E28A008}"/>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885F169A-F89C-43A2-A16E-408BD308A5CE}" type="slidenum">
              <a:rPr lang="zh-CN" altLang="en-US">
                <a:solidFill>
                  <a:schemeClr val="tx1"/>
                </a:solidFill>
                <a:latin typeface="Times New Roman" panose="02020603050405020304" pitchFamily="18" charset="0"/>
                <a:ea typeface="宋体" panose="02010600030101010101" pitchFamily="2" charset="-122"/>
              </a:rPr>
              <a:pPr eaLnBrk="1" hangingPunct="1"/>
              <a:t>274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08227" name="Rectangle 2">
            <a:extLst>
              <a:ext uri="{FF2B5EF4-FFF2-40B4-BE49-F238E27FC236}">
                <a16:creationId xmlns:a16="http://schemas.microsoft.com/office/drawing/2014/main" id="{E58523A6-CEA8-457F-91E6-6ACA9298F07E}"/>
              </a:ext>
            </a:extLst>
          </p:cNvPr>
          <p:cNvSpPr>
            <a:spLocks noGrp="1" noChangeArrowheads="1"/>
          </p:cNvSpPr>
          <p:nvPr>
            <p:ph type="ctrTitle"/>
          </p:nvPr>
        </p:nvSpPr>
        <p:spPr>
          <a:xfrm>
            <a:off x="684213" y="2576513"/>
            <a:ext cx="8064500" cy="1081087"/>
          </a:xfrm>
        </p:spPr>
        <p:txBody>
          <a:bodyPr/>
          <a:lstStyle/>
          <a:p>
            <a:pPr eaLnBrk="1" hangingPunct="1"/>
            <a:r>
              <a:rPr lang="zh-CN" altLang="en-US" sz="6000">
                <a:solidFill>
                  <a:srgbClr val="800000"/>
                </a:solidFill>
                <a:latin typeface="楷体_GB2312" panose="02010609030101010101" pitchFamily="49" charset="-122"/>
                <a:ea typeface="楷体_GB2312" panose="02010609030101010101" pitchFamily="49" charset="-122"/>
              </a:rPr>
              <a:t>第8章	</a:t>
            </a:r>
            <a:r>
              <a:rPr lang="en-US" altLang="zh-CN" sz="6000">
                <a:solidFill>
                  <a:srgbClr val="800000"/>
                </a:solidFill>
                <a:latin typeface="楷体_GB2312" panose="02010609030101010101" pitchFamily="49" charset="-122"/>
                <a:ea typeface="楷体_GB2312" panose="02010609030101010101" pitchFamily="49" charset="-122"/>
              </a:rPr>
              <a:t>NP</a:t>
            </a:r>
            <a:r>
              <a:rPr lang="zh-CN" altLang="en-US" sz="6000">
                <a:solidFill>
                  <a:srgbClr val="800000"/>
                </a:solidFill>
                <a:latin typeface="楷体_GB2312" panose="02010609030101010101" pitchFamily="49" charset="-122"/>
                <a:ea typeface="楷体_GB2312" panose="02010609030101010101" pitchFamily="49" charset="-122"/>
              </a:rPr>
              <a:t>完全性理论</a:t>
            </a:r>
          </a:p>
        </p:txBody>
      </p:sp>
    </p:spTree>
  </p:cSld>
  <p:clrMapOvr>
    <a:masterClrMapping/>
  </p:clrMapOvr>
  <p:transition>
    <p:random/>
  </p:transition>
</p:sld>
</file>

<file path=ppt/slides/slide2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5BF09DA3-A5B6-4430-9D29-3A2C71571DF8}"/>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392B47A8-616F-486F-A33E-2FDAA1A71338}" type="slidenum">
              <a:rPr lang="zh-CN" altLang="en-US">
                <a:solidFill>
                  <a:schemeClr val="tx1"/>
                </a:solidFill>
                <a:latin typeface="Times New Roman" panose="02020603050405020304" pitchFamily="18" charset="0"/>
                <a:ea typeface="宋体" panose="02010600030101010101" pitchFamily="2" charset="-122"/>
              </a:rPr>
              <a:pPr eaLnBrk="1" hangingPunct="1"/>
              <a:t>275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09251" name="Rectangle 2">
            <a:extLst>
              <a:ext uri="{FF2B5EF4-FFF2-40B4-BE49-F238E27FC236}">
                <a16:creationId xmlns:a16="http://schemas.microsoft.com/office/drawing/2014/main" id="{0643F48E-1816-44E2-A504-24020469770A}"/>
              </a:ext>
            </a:extLst>
          </p:cNvPr>
          <p:cNvSpPr>
            <a:spLocks noGrp="1" noChangeArrowheads="1"/>
          </p:cNvSpPr>
          <p:nvPr>
            <p:ph type="title"/>
          </p:nvPr>
        </p:nvSpPr>
        <p:spPr/>
        <p:txBody>
          <a:bodyPr/>
          <a:lstStyle/>
          <a:p>
            <a:pPr eaLnBrk="1" hangingPunct="1"/>
            <a:r>
              <a:rPr lang="zh-CN" altLang="en-US"/>
              <a:t>8.1	</a:t>
            </a:r>
            <a:r>
              <a:rPr lang="zh-CN" altLang="en-US">
                <a:ea typeface="楷体_GB2312" panose="02010609030101010101" pitchFamily="49" charset="-122"/>
              </a:rPr>
              <a:t>计算模型</a:t>
            </a:r>
          </a:p>
        </p:txBody>
      </p:sp>
      <p:sp>
        <p:nvSpPr>
          <p:cNvPr id="575491" name="Rectangle 3">
            <a:extLst>
              <a:ext uri="{FF2B5EF4-FFF2-40B4-BE49-F238E27FC236}">
                <a16:creationId xmlns:a16="http://schemas.microsoft.com/office/drawing/2014/main" id="{6A729107-EC28-4050-A975-9DDD73D77AD8}"/>
              </a:ext>
            </a:extLst>
          </p:cNvPr>
          <p:cNvSpPr>
            <a:spLocks noGrp="1" noChangeArrowheads="1"/>
          </p:cNvSpPr>
          <p:nvPr>
            <p:ph type="body" idx="1"/>
          </p:nvPr>
        </p:nvSpPr>
        <p:spPr/>
        <p:txBody>
          <a:bodyPr/>
          <a:lstStyle/>
          <a:p>
            <a:pPr eaLnBrk="1" hangingPunct="1"/>
            <a:r>
              <a:rPr lang="zh-CN" altLang="en-US"/>
              <a:t>8.1.1  </a:t>
            </a:r>
            <a:r>
              <a:rPr lang="zh-CN" altLang="en-US">
                <a:latin typeface="楷体_GB2312" panose="02010609030101010101" pitchFamily="49" charset="-122"/>
                <a:ea typeface="楷体_GB2312" panose="02010609030101010101" pitchFamily="49" charset="-122"/>
              </a:rPr>
              <a:t>随机存取机</a:t>
            </a:r>
            <a:r>
              <a:rPr lang="en-US" altLang="zh-CN">
                <a:latin typeface="楷体_GB2312" panose="02010609030101010101" pitchFamily="49" charset="-122"/>
                <a:ea typeface="楷体_GB2312" panose="02010609030101010101" pitchFamily="49" charset="-122"/>
              </a:rPr>
              <a:t>RAM</a:t>
            </a:r>
          </a:p>
          <a:p>
            <a:pPr eaLnBrk="1" hangingPunct="1"/>
            <a:r>
              <a:rPr lang="zh-CN" altLang="en-US"/>
              <a:t>8.1.2  </a:t>
            </a:r>
            <a:r>
              <a:rPr lang="zh-CN" altLang="en-US">
                <a:latin typeface="楷体_GB2312" panose="02010609030101010101" pitchFamily="49" charset="-122"/>
                <a:ea typeface="楷体_GB2312" panose="02010609030101010101" pitchFamily="49" charset="-122"/>
              </a:rPr>
              <a:t>随机存取存储程序机</a:t>
            </a:r>
            <a:r>
              <a:rPr lang="en-US" altLang="zh-CN">
                <a:latin typeface="楷体_GB2312" panose="02010609030101010101" pitchFamily="49" charset="-122"/>
                <a:ea typeface="楷体_GB2312" panose="02010609030101010101" pitchFamily="49" charset="-122"/>
              </a:rPr>
              <a:t>RASP</a:t>
            </a:r>
          </a:p>
          <a:p>
            <a:pPr eaLnBrk="1" hangingPunct="1"/>
            <a:r>
              <a:rPr lang="en-US" altLang="zh-CN"/>
              <a:t>8.1.3  </a:t>
            </a:r>
            <a:r>
              <a:rPr lang="en-US" altLang="zh-CN">
                <a:latin typeface="楷体_GB2312" panose="02010609030101010101" pitchFamily="49" charset="-122"/>
                <a:ea typeface="楷体_GB2312" panose="02010609030101010101" pitchFamily="49" charset="-122"/>
              </a:rPr>
              <a:t>RAM</a:t>
            </a:r>
            <a:r>
              <a:rPr lang="zh-CN" altLang="en-US">
                <a:latin typeface="楷体_GB2312" panose="02010609030101010101" pitchFamily="49" charset="-122"/>
                <a:ea typeface="楷体_GB2312" panose="02010609030101010101" pitchFamily="49" charset="-122"/>
              </a:rPr>
              <a:t>模型的变形与简化</a:t>
            </a:r>
          </a:p>
          <a:p>
            <a:pPr eaLnBrk="1" hangingPunct="1"/>
            <a:r>
              <a:rPr lang="zh-CN" altLang="en-US"/>
              <a:t>8.1.4  </a:t>
            </a:r>
            <a:r>
              <a:rPr lang="zh-CN" altLang="en-US">
                <a:ea typeface="楷体_GB2312" panose="02010609030101010101" pitchFamily="49" charset="-122"/>
              </a:rPr>
              <a:t>图灵机</a:t>
            </a:r>
          </a:p>
          <a:p>
            <a:pPr eaLnBrk="1" hangingPunct="1"/>
            <a:r>
              <a:rPr lang="zh-CN" altLang="en-US"/>
              <a:t>8.1.5  </a:t>
            </a:r>
            <a:r>
              <a:rPr lang="zh-CN" altLang="en-US">
                <a:latin typeface="楷体_GB2312" panose="02010609030101010101" pitchFamily="49" charset="-122"/>
                <a:ea typeface="楷体_GB2312" panose="02010609030101010101" pitchFamily="49" charset="-122"/>
              </a:rPr>
              <a:t>图灵机模型与</a:t>
            </a:r>
            <a:r>
              <a:rPr lang="en-US" altLang="zh-CN">
                <a:latin typeface="楷体_GB2312" panose="02010609030101010101" pitchFamily="49" charset="-122"/>
                <a:ea typeface="楷体_GB2312" panose="02010609030101010101" pitchFamily="49" charset="-122"/>
              </a:rPr>
              <a:t>RAM</a:t>
            </a:r>
            <a:r>
              <a:rPr lang="zh-CN" altLang="en-US">
                <a:latin typeface="楷体_GB2312" panose="02010609030101010101" pitchFamily="49" charset="-122"/>
                <a:ea typeface="楷体_GB2312" panose="02010609030101010101" pitchFamily="49" charset="-122"/>
              </a:rPr>
              <a:t>模型的关系</a:t>
            </a:r>
          </a:p>
          <a:p>
            <a:pPr eaLnBrk="1" hangingPunct="1"/>
            <a:r>
              <a:rPr lang="zh-CN" altLang="en-US"/>
              <a:t>8.1.6  </a:t>
            </a:r>
            <a:r>
              <a:rPr lang="zh-CN" altLang="en-US">
                <a:ea typeface="楷体_GB2312" panose="02010609030101010101" pitchFamily="49" charset="-122"/>
              </a:rPr>
              <a:t>问题变换与计算复杂性归约</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5491">
                                            <p:txEl>
                                              <p:pRg st="0" end="0"/>
                                            </p:txEl>
                                          </p:spTgt>
                                        </p:tgtEl>
                                        <p:attrNameLst>
                                          <p:attrName>style.visibility</p:attrName>
                                        </p:attrNameLst>
                                      </p:cBhvr>
                                      <p:to>
                                        <p:strVal val="visible"/>
                                      </p:to>
                                    </p:set>
                                    <p:animEffect transition="in" filter="blinds(horizontal)">
                                      <p:cBhvr>
                                        <p:cTn id="7" dur="500"/>
                                        <p:tgtEl>
                                          <p:spTgt spid="575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5491">
                                            <p:txEl>
                                              <p:pRg st="1" end="1"/>
                                            </p:txEl>
                                          </p:spTgt>
                                        </p:tgtEl>
                                        <p:attrNameLst>
                                          <p:attrName>style.visibility</p:attrName>
                                        </p:attrNameLst>
                                      </p:cBhvr>
                                      <p:to>
                                        <p:strVal val="visible"/>
                                      </p:to>
                                    </p:set>
                                    <p:animEffect transition="in" filter="blinds(horizontal)">
                                      <p:cBhvr>
                                        <p:cTn id="12" dur="500"/>
                                        <p:tgtEl>
                                          <p:spTgt spid="575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5491">
                                            <p:txEl>
                                              <p:pRg st="2" end="2"/>
                                            </p:txEl>
                                          </p:spTgt>
                                        </p:tgtEl>
                                        <p:attrNameLst>
                                          <p:attrName>style.visibility</p:attrName>
                                        </p:attrNameLst>
                                      </p:cBhvr>
                                      <p:to>
                                        <p:strVal val="visible"/>
                                      </p:to>
                                    </p:set>
                                    <p:animEffect transition="in" filter="blinds(horizontal)">
                                      <p:cBhvr>
                                        <p:cTn id="17" dur="500"/>
                                        <p:tgtEl>
                                          <p:spTgt spid="5754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5491">
                                            <p:txEl>
                                              <p:pRg st="3" end="3"/>
                                            </p:txEl>
                                          </p:spTgt>
                                        </p:tgtEl>
                                        <p:attrNameLst>
                                          <p:attrName>style.visibility</p:attrName>
                                        </p:attrNameLst>
                                      </p:cBhvr>
                                      <p:to>
                                        <p:strVal val="visible"/>
                                      </p:to>
                                    </p:set>
                                    <p:animEffect transition="in" filter="blinds(horizontal)">
                                      <p:cBhvr>
                                        <p:cTn id="22" dur="500"/>
                                        <p:tgtEl>
                                          <p:spTgt spid="5754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5491">
                                            <p:txEl>
                                              <p:pRg st="4" end="4"/>
                                            </p:txEl>
                                          </p:spTgt>
                                        </p:tgtEl>
                                        <p:attrNameLst>
                                          <p:attrName>style.visibility</p:attrName>
                                        </p:attrNameLst>
                                      </p:cBhvr>
                                      <p:to>
                                        <p:strVal val="visible"/>
                                      </p:to>
                                    </p:set>
                                    <p:animEffect transition="in" filter="blinds(horizontal)">
                                      <p:cBhvr>
                                        <p:cTn id="27" dur="500"/>
                                        <p:tgtEl>
                                          <p:spTgt spid="5754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5491">
                                            <p:txEl>
                                              <p:pRg st="5" end="5"/>
                                            </p:txEl>
                                          </p:spTgt>
                                        </p:tgtEl>
                                        <p:attrNameLst>
                                          <p:attrName>style.visibility</p:attrName>
                                        </p:attrNameLst>
                                      </p:cBhvr>
                                      <p:to>
                                        <p:strVal val="visible"/>
                                      </p:to>
                                    </p:set>
                                    <p:animEffect transition="in" filter="blinds(horizontal)">
                                      <p:cBhvr>
                                        <p:cTn id="32" dur="500"/>
                                        <p:tgtEl>
                                          <p:spTgt spid="5754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1" grpId="0" build="p" autoUpdateAnimBg="0"/>
    </p:bld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C971E3E9-0976-469B-9642-7FAA9A33BD35}"/>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0C49663A-3C1F-4559-86C6-805E536496F6}" type="slidenum">
              <a:rPr lang="zh-CN" altLang="en-US">
                <a:solidFill>
                  <a:schemeClr val="tx1"/>
                </a:solidFill>
                <a:latin typeface="Times New Roman" panose="02020603050405020304" pitchFamily="18" charset="0"/>
                <a:ea typeface="宋体" panose="02010600030101010101" pitchFamily="2" charset="-122"/>
              </a:rPr>
              <a:pPr eaLnBrk="1" hangingPunct="1"/>
              <a:t>276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10275" name="Rectangle 2">
            <a:extLst>
              <a:ext uri="{FF2B5EF4-FFF2-40B4-BE49-F238E27FC236}">
                <a16:creationId xmlns:a16="http://schemas.microsoft.com/office/drawing/2014/main" id="{080CAFE6-F898-4910-8A0E-468765AE566F}"/>
              </a:ext>
            </a:extLst>
          </p:cNvPr>
          <p:cNvSpPr>
            <a:spLocks noGrp="1" noChangeArrowheads="1"/>
          </p:cNvSpPr>
          <p:nvPr>
            <p:ph type="title"/>
          </p:nvPr>
        </p:nvSpPr>
        <p:spPr/>
        <p:txBody>
          <a:bodyPr/>
          <a:lstStyle/>
          <a:p>
            <a:pPr eaLnBrk="1" hangingPunct="1"/>
            <a:r>
              <a:rPr lang="zh-CN" altLang="en-US"/>
              <a:t>8.1.1  </a:t>
            </a:r>
            <a:r>
              <a:rPr lang="zh-CN" altLang="en-US">
                <a:latin typeface="楷体_GB2312" panose="02010609030101010101" pitchFamily="49" charset="-122"/>
                <a:ea typeface="楷体_GB2312" panose="02010609030101010101" pitchFamily="49" charset="-122"/>
              </a:rPr>
              <a:t>随机存取机</a:t>
            </a:r>
            <a:r>
              <a:rPr lang="en-US" altLang="zh-CN">
                <a:latin typeface="楷体_GB2312" panose="02010609030101010101" pitchFamily="49" charset="-122"/>
                <a:ea typeface="楷体_GB2312" panose="02010609030101010101" pitchFamily="49" charset="-122"/>
              </a:rPr>
              <a:t>RAM</a:t>
            </a:r>
            <a:endParaRPr lang="zh-CN" altLang="en-US">
              <a:latin typeface="楷体_GB2312" panose="02010609030101010101" pitchFamily="49" charset="-122"/>
              <a:ea typeface="楷体_GB2312" panose="02010609030101010101" pitchFamily="49" charset="-122"/>
            </a:endParaRPr>
          </a:p>
        </p:txBody>
      </p:sp>
      <p:sp>
        <p:nvSpPr>
          <p:cNvPr id="310276" name="Rectangle 3">
            <a:extLst>
              <a:ext uri="{FF2B5EF4-FFF2-40B4-BE49-F238E27FC236}">
                <a16:creationId xmlns:a16="http://schemas.microsoft.com/office/drawing/2014/main" id="{6AF89B70-4DB5-4118-A62D-ACD8AB2014C8}"/>
              </a:ext>
            </a:extLst>
          </p:cNvPr>
          <p:cNvSpPr>
            <a:spLocks noGrp="1" noChangeArrowheads="1"/>
          </p:cNvSpPr>
          <p:nvPr>
            <p:ph type="body" idx="1"/>
          </p:nvPr>
        </p:nvSpPr>
        <p:spPr>
          <a:xfrm>
            <a:off x="685800" y="1981200"/>
            <a:ext cx="6705600" cy="685800"/>
          </a:xfrm>
        </p:spPr>
        <p:txBody>
          <a:bodyPr/>
          <a:lstStyle/>
          <a:p>
            <a:pPr eaLnBrk="1" hangingPunct="1">
              <a:buFontTx/>
              <a:buNone/>
            </a:pPr>
            <a:r>
              <a:rPr kumimoji="0" lang="en-US" altLang="zh-CN" b="1">
                <a:solidFill>
                  <a:schemeClr val="accent2"/>
                </a:solidFill>
                <a:ea typeface="黑体" panose="02010609060101010101" pitchFamily="49" charset="-122"/>
              </a:rPr>
              <a:t>1. </a:t>
            </a:r>
            <a:r>
              <a:rPr kumimoji="0" lang="en-US" altLang="zh-CN" b="1">
                <a:solidFill>
                  <a:schemeClr val="accent2"/>
                </a:solidFill>
                <a:latin typeface="楷体_GB2312" panose="02010609030101010101" pitchFamily="49" charset="-122"/>
                <a:ea typeface="楷体_GB2312" panose="02010609030101010101" pitchFamily="49" charset="-122"/>
              </a:rPr>
              <a:t>RAM</a:t>
            </a:r>
            <a:r>
              <a:rPr kumimoji="0" lang="zh-CN" altLang="en-US" b="1">
                <a:solidFill>
                  <a:schemeClr val="accent2"/>
                </a:solidFill>
                <a:latin typeface="楷体_GB2312" panose="02010609030101010101" pitchFamily="49" charset="-122"/>
                <a:ea typeface="楷体_GB2312" panose="02010609030101010101" pitchFamily="49" charset="-122"/>
              </a:rPr>
              <a:t>的结构</a:t>
            </a:r>
          </a:p>
        </p:txBody>
      </p:sp>
      <p:pic>
        <p:nvPicPr>
          <p:cNvPr id="576516" name="Picture 4" descr="t81">
            <a:extLst>
              <a:ext uri="{FF2B5EF4-FFF2-40B4-BE49-F238E27FC236}">
                <a16:creationId xmlns:a16="http://schemas.microsoft.com/office/drawing/2014/main" id="{FD4AA1BF-36DD-47B8-991E-7D4E7BB92B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608263"/>
            <a:ext cx="6248400" cy="356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76516"/>
                                        </p:tgtEl>
                                        <p:attrNameLst>
                                          <p:attrName>style.visibility</p:attrName>
                                        </p:attrNameLst>
                                      </p:cBhvr>
                                      <p:to>
                                        <p:strVal val="visible"/>
                                      </p:to>
                                    </p:set>
                                    <p:animEffect transition="in" filter="checkerboard(across)">
                                      <p:cBhvr>
                                        <p:cTn id="7" dur="500"/>
                                        <p:tgtEl>
                                          <p:spTgt spid="576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2B58AA8E-8149-4970-BB1B-921C2D32217D}"/>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E9ACBEF3-1F16-44C5-BDCE-8C5A552D0BB1}" type="slidenum">
              <a:rPr lang="zh-CN" altLang="en-US">
                <a:solidFill>
                  <a:schemeClr val="tx1"/>
                </a:solidFill>
                <a:latin typeface="Times New Roman" panose="02020603050405020304" pitchFamily="18" charset="0"/>
                <a:ea typeface="宋体" panose="02010600030101010101" pitchFamily="2" charset="-122"/>
              </a:rPr>
              <a:pPr eaLnBrk="1" hangingPunct="1"/>
              <a:t>277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11299" name="Rectangle 2">
            <a:extLst>
              <a:ext uri="{FF2B5EF4-FFF2-40B4-BE49-F238E27FC236}">
                <a16:creationId xmlns:a16="http://schemas.microsoft.com/office/drawing/2014/main" id="{E424FDA2-EA53-4582-91A2-14444C9D11D9}"/>
              </a:ext>
            </a:extLst>
          </p:cNvPr>
          <p:cNvSpPr>
            <a:spLocks noGrp="1" noChangeArrowheads="1"/>
          </p:cNvSpPr>
          <p:nvPr>
            <p:ph type="title"/>
          </p:nvPr>
        </p:nvSpPr>
        <p:spPr>
          <a:xfrm>
            <a:off x="685800" y="228600"/>
            <a:ext cx="7772400" cy="1143000"/>
          </a:xfrm>
        </p:spPr>
        <p:txBody>
          <a:bodyPr/>
          <a:lstStyle/>
          <a:p>
            <a:pPr eaLnBrk="1" hangingPunct="1"/>
            <a:r>
              <a:rPr lang="zh-CN" altLang="en-US"/>
              <a:t>8.1.1  </a:t>
            </a:r>
            <a:r>
              <a:rPr lang="zh-CN" altLang="en-US">
                <a:latin typeface="楷体_GB2312" panose="02010609030101010101" pitchFamily="49" charset="-122"/>
                <a:ea typeface="楷体_GB2312" panose="02010609030101010101" pitchFamily="49" charset="-122"/>
              </a:rPr>
              <a:t>随机存取机</a:t>
            </a:r>
            <a:r>
              <a:rPr lang="en-US" altLang="zh-CN">
                <a:latin typeface="楷体_GB2312" panose="02010609030101010101" pitchFamily="49" charset="-122"/>
                <a:ea typeface="楷体_GB2312" panose="02010609030101010101" pitchFamily="49" charset="-122"/>
              </a:rPr>
              <a:t>RAM</a:t>
            </a:r>
            <a:endParaRPr lang="zh-CN" altLang="en-US">
              <a:latin typeface="楷体_GB2312" panose="02010609030101010101" pitchFamily="49" charset="-122"/>
              <a:ea typeface="楷体_GB2312" panose="02010609030101010101" pitchFamily="49" charset="-122"/>
            </a:endParaRPr>
          </a:p>
        </p:txBody>
      </p:sp>
      <p:sp>
        <p:nvSpPr>
          <p:cNvPr id="311300" name="Rectangle 3">
            <a:extLst>
              <a:ext uri="{FF2B5EF4-FFF2-40B4-BE49-F238E27FC236}">
                <a16:creationId xmlns:a16="http://schemas.microsoft.com/office/drawing/2014/main" id="{2C6B8792-B6D1-4E5D-AA8C-7F2CC79CCC8E}"/>
              </a:ext>
            </a:extLst>
          </p:cNvPr>
          <p:cNvSpPr>
            <a:spLocks noGrp="1" noChangeArrowheads="1"/>
          </p:cNvSpPr>
          <p:nvPr>
            <p:ph type="body" idx="1"/>
          </p:nvPr>
        </p:nvSpPr>
        <p:spPr>
          <a:xfrm>
            <a:off x="685800" y="1295400"/>
            <a:ext cx="7772400" cy="4800600"/>
          </a:xfrm>
        </p:spPr>
        <p:txBody>
          <a:bodyPr/>
          <a:lstStyle/>
          <a:p>
            <a:pPr eaLnBrk="1" hangingPunct="1">
              <a:buFontTx/>
              <a:buNone/>
            </a:pPr>
            <a:r>
              <a:rPr kumimoji="0" lang="en-US" altLang="zh-CN" b="1">
                <a:solidFill>
                  <a:schemeClr val="accent2"/>
                </a:solidFill>
                <a:ea typeface="黑体" panose="02010609060101010101" pitchFamily="49" charset="-122"/>
              </a:rPr>
              <a:t>2. </a:t>
            </a:r>
            <a:r>
              <a:rPr kumimoji="0" lang="en-US" altLang="zh-CN" b="1">
                <a:solidFill>
                  <a:schemeClr val="accent2"/>
                </a:solidFill>
                <a:latin typeface="楷体_GB2312" panose="02010609030101010101" pitchFamily="49" charset="-122"/>
                <a:ea typeface="楷体_GB2312" panose="02010609030101010101" pitchFamily="49" charset="-122"/>
              </a:rPr>
              <a:t>RAM</a:t>
            </a:r>
            <a:r>
              <a:rPr kumimoji="0" lang="zh-CN" altLang="en-US" b="1">
                <a:solidFill>
                  <a:schemeClr val="accent2"/>
                </a:solidFill>
                <a:latin typeface="楷体_GB2312" panose="02010609030101010101" pitchFamily="49" charset="-122"/>
                <a:ea typeface="楷体_GB2312" panose="02010609030101010101" pitchFamily="49" charset="-122"/>
              </a:rPr>
              <a:t>程序</a:t>
            </a:r>
          </a:p>
        </p:txBody>
      </p:sp>
      <p:sp>
        <p:nvSpPr>
          <p:cNvPr id="577540" name="Text Box 4">
            <a:extLst>
              <a:ext uri="{FF2B5EF4-FFF2-40B4-BE49-F238E27FC236}">
                <a16:creationId xmlns:a16="http://schemas.microsoft.com/office/drawing/2014/main" id="{BD77636D-D29D-4682-B539-B69FD79F7B37}"/>
              </a:ext>
            </a:extLst>
          </p:cNvPr>
          <p:cNvSpPr txBox="1">
            <a:spLocks noChangeArrowheads="1"/>
          </p:cNvSpPr>
          <p:nvPr/>
        </p:nvSpPr>
        <p:spPr bwMode="auto">
          <a:xfrm>
            <a:off x="304800" y="1905000"/>
            <a:ext cx="8829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000">
                <a:solidFill>
                  <a:schemeClr val="tx1"/>
                </a:solidFill>
                <a:latin typeface="宋体" panose="02010600030101010101" pitchFamily="2" charset="-122"/>
                <a:ea typeface="宋体" panose="02010600030101010101" pitchFamily="2" charset="-122"/>
              </a:rPr>
              <a:t>     </a:t>
            </a:r>
            <a:r>
              <a:rPr lang="zh-CN" altLang="en-US" sz="2400">
                <a:solidFill>
                  <a:schemeClr val="tx1"/>
                </a:solidFill>
                <a:latin typeface="楷体_GB2312" panose="02010609030101010101" pitchFamily="49" charset="-122"/>
                <a:ea typeface="楷体_GB2312" panose="02010609030101010101" pitchFamily="49" charset="-122"/>
              </a:rPr>
              <a:t>一个</a:t>
            </a:r>
            <a:r>
              <a:rPr lang="en-US" altLang="zh-CN" sz="2400">
                <a:solidFill>
                  <a:schemeClr val="tx1"/>
                </a:solidFill>
                <a:latin typeface="Times New Roman" panose="02020603050405020304" pitchFamily="18" charset="0"/>
                <a:ea typeface="楷体_GB2312" panose="02010609030101010101" pitchFamily="49" charset="-122"/>
              </a:rPr>
              <a:t>RAM</a:t>
            </a:r>
            <a:r>
              <a:rPr lang="zh-CN" altLang="en-US" sz="2400">
                <a:solidFill>
                  <a:schemeClr val="tx1"/>
                </a:solidFill>
                <a:latin typeface="楷体_GB2312" panose="02010609030101010101" pitchFamily="49" charset="-122"/>
                <a:ea typeface="楷体_GB2312" panose="02010609030101010101" pitchFamily="49" charset="-122"/>
              </a:rPr>
              <a:t>程序定义了从输入带到输出带的一个映射。可以对</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这种映射关系作2种不同的解释。</a:t>
            </a:r>
            <a:endParaRPr lang="zh-CN" altLang="en-US" sz="2000">
              <a:solidFill>
                <a:schemeClr val="tx1"/>
              </a:solidFill>
              <a:latin typeface="楷体_GB2312" panose="02010609030101010101" pitchFamily="49" charset="-122"/>
              <a:ea typeface="楷体_GB2312" panose="02010609030101010101" pitchFamily="49" charset="-122"/>
            </a:endParaRPr>
          </a:p>
        </p:txBody>
      </p:sp>
      <p:sp>
        <p:nvSpPr>
          <p:cNvPr id="577541" name="Text Box 5">
            <a:extLst>
              <a:ext uri="{FF2B5EF4-FFF2-40B4-BE49-F238E27FC236}">
                <a16:creationId xmlns:a16="http://schemas.microsoft.com/office/drawing/2014/main" id="{EBD5E813-7E90-4250-864A-C201C936A750}"/>
              </a:ext>
            </a:extLst>
          </p:cNvPr>
          <p:cNvSpPr txBox="1">
            <a:spLocks noChangeArrowheads="1"/>
          </p:cNvSpPr>
          <p:nvPr/>
        </p:nvSpPr>
        <p:spPr bwMode="auto">
          <a:xfrm>
            <a:off x="304800" y="2743200"/>
            <a:ext cx="84137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latin typeface="楷体_GB2312" panose="02010609030101010101" pitchFamily="49" charset="-122"/>
                <a:ea typeface="楷体_GB2312" panose="02010609030101010101" pitchFamily="49" charset="-122"/>
              </a:rPr>
              <a:t>解释一：把</a:t>
            </a:r>
            <a:r>
              <a:rPr lang="en-US" altLang="zh-CN" sz="2400" b="1">
                <a:solidFill>
                  <a:schemeClr val="tx1"/>
                </a:solidFill>
                <a:latin typeface="楷体_GB2312" panose="02010609030101010101" pitchFamily="49" charset="-122"/>
                <a:ea typeface="楷体_GB2312" panose="02010609030101010101" pitchFamily="49" charset="-122"/>
              </a:rPr>
              <a:t>RAM</a:t>
            </a:r>
            <a:r>
              <a:rPr lang="zh-CN" altLang="en-US" sz="2400" b="1">
                <a:solidFill>
                  <a:schemeClr val="tx1"/>
                </a:solidFill>
                <a:latin typeface="楷体_GB2312" panose="02010609030101010101" pitchFamily="49" charset="-122"/>
                <a:ea typeface="楷体_GB2312" panose="02010609030101010101" pitchFamily="49" charset="-122"/>
              </a:rPr>
              <a:t>程序看成是计算一个函数</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若一个</a:t>
            </a:r>
            <a:r>
              <a:rPr lang="en-US" altLang="zh-CN" sz="2400">
                <a:solidFill>
                  <a:schemeClr val="tx1"/>
                </a:solidFill>
                <a:latin typeface="楷体_GB2312" panose="02010609030101010101" pitchFamily="49" charset="-122"/>
                <a:ea typeface="楷体_GB2312" panose="02010609030101010101" pitchFamily="49" charset="-122"/>
              </a:rPr>
              <a:t>RAM</a:t>
            </a:r>
            <a:r>
              <a:rPr lang="zh-CN" altLang="en-US" sz="2400">
                <a:solidFill>
                  <a:schemeClr val="tx1"/>
                </a:solidFill>
                <a:latin typeface="楷体_GB2312" panose="02010609030101010101" pitchFamily="49" charset="-122"/>
                <a:ea typeface="楷体_GB2312" panose="02010609030101010101" pitchFamily="49" charset="-122"/>
              </a:rPr>
              <a:t>程序</a:t>
            </a:r>
            <a:r>
              <a:rPr lang="en-US" altLang="zh-CN" sz="2400">
                <a:solidFill>
                  <a:schemeClr val="tx1"/>
                </a:solidFill>
                <a:latin typeface="楷体_GB2312" panose="02010609030101010101" pitchFamily="49" charset="-122"/>
                <a:ea typeface="楷体_GB2312" panose="02010609030101010101" pitchFamily="49" charset="-122"/>
              </a:rPr>
              <a:t>P</a:t>
            </a:r>
            <a:r>
              <a:rPr lang="zh-CN" altLang="en-US" sz="2400">
                <a:solidFill>
                  <a:schemeClr val="tx1"/>
                </a:solidFill>
                <a:latin typeface="楷体_GB2312" panose="02010609030101010101" pitchFamily="49" charset="-122"/>
                <a:ea typeface="楷体_GB2312" panose="02010609030101010101" pitchFamily="49" charset="-122"/>
              </a:rPr>
              <a:t>总是从输入带前</a:t>
            </a:r>
            <a:r>
              <a:rPr lang="en-US" altLang="zh-CN" sz="24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个方格中读入</a:t>
            </a:r>
            <a:r>
              <a:rPr lang="en-US" altLang="zh-CN" sz="24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个整数</a:t>
            </a:r>
          </a:p>
          <a:p>
            <a:pPr algn="l" eaLnBrk="1" hangingPunct="1"/>
            <a:r>
              <a:rPr lang="en-US" altLang="zh-CN" sz="2400">
                <a:solidFill>
                  <a:schemeClr val="tx1"/>
                </a:solidFill>
                <a:latin typeface="楷体_GB2312" panose="02010609030101010101" pitchFamily="49" charset="-122"/>
                <a:ea typeface="楷体_GB2312" panose="02010609030101010101" pitchFamily="49" charset="-122"/>
              </a:rPr>
              <a:t>x</a:t>
            </a:r>
            <a:r>
              <a:rPr lang="en-US" altLang="zh-CN" sz="2400" baseline="-30000">
                <a:solidFill>
                  <a:schemeClr val="tx1"/>
                </a:solidFill>
                <a:latin typeface="楷体_GB2312" panose="02010609030101010101" pitchFamily="49" charset="-122"/>
                <a:ea typeface="楷体_GB2312" panose="02010609030101010101" pitchFamily="49" charset="-122"/>
              </a:rPr>
              <a:t>1</a:t>
            </a:r>
            <a:r>
              <a:rPr lang="en-US" altLang="zh-CN" sz="2400">
                <a:solidFill>
                  <a:schemeClr val="tx1"/>
                </a:solidFill>
                <a:latin typeface="楷体_GB2312" panose="02010609030101010101" pitchFamily="49" charset="-122"/>
                <a:ea typeface="楷体_GB2312" panose="02010609030101010101" pitchFamily="49" charset="-122"/>
              </a:rPr>
              <a:t>，x</a:t>
            </a:r>
            <a:r>
              <a:rPr lang="en-US" altLang="zh-CN" sz="2400" baseline="-30000">
                <a:solidFill>
                  <a:schemeClr val="tx1"/>
                </a:solidFill>
                <a:latin typeface="楷体_GB2312" panose="02010609030101010101" pitchFamily="49" charset="-122"/>
                <a:ea typeface="楷体_GB2312" panose="02010609030101010101" pitchFamily="49" charset="-122"/>
              </a:rPr>
              <a:t>2</a:t>
            </a:r>
            <a:r>
              <a:rPr lang="en-US" altLang="zh-CN" sz="2400">
                <a:solidFill>
                  <a:schemeClr val="tx1"/>
                </a:solidFill>
                <a:latin typeface="楷体_GB2312" panose="02010609030101010101" pitchFamily="49" charset="-122"/>
                <a:ea typeface="楷体_GB2312" panose="02010609030101010101" pitchFamily="49" charset="-122"/>
              </a:rPr>
              <a:t>，</a:t>
            </a:r>
            <a:r>
              <a:rPr lang="en-US" altLang="zh-CN" sz="2400">
                <a:solidFill>
                  <a:schemeClr val="tx1"/>
                </a:solidFill>
                <a:latin typeface="Times New Roman" panose="02020603050405020304" pitchFamily="18" charset="0"/>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rPr>
              <a:t>，x</a:t>
            </a:r>
            <a:r>
              <a:rPr lang="en-US" altLang="zh-CN" sz="2400" baseline="-30000">
                <a:solidFill>
                  <a:schemeClr val="tx1"/>
                </a:solidFill>
                <a:latin typeface="楷体_GB2312" panose="02010609030101010101" pitchFamily="49" charset="-122"/>
                <a:ea typeface="楷体_GB2312" panose="02010609030101010101" pitchFamily="49" charset="-122"/>
              </a:rPr>
              <a:t>n</a:t>
            </a:r>
            <a:r>
              <a:rPr lang="en-US" altLang="zh-CN" sz="2400">
                <a:solidFill>
                  <a:schemeClr val="tx1"/>
                </a:solidFill>
                <a:latin typeface="楷体_GB2312" panose="02010609030101010101" pitchFamily="49" charset="-122"/>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并且在输出带的第一个方格上输出一个整数</a:t>
            </a:r>
            <a:r>
              <a:rPr lang="en-US" altLang="zh-CN" sz="2400">
                <a:solidFill>
                  <a:schemeClr val="tx1"/>
                </a:solidFill>
                <a:latin typeface="楷体_GB2312" panose="02010609030101010101" pitchFamily="49" charset="-122"/>
                <a:ea typeface="楷体_GB2312" panose="02010609030101010101" pitchFamily="49" charset="-122"/>
              </a:rPr>
              <a:t>y</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后停机，那么就说程序</a:t>
            </a:r>
            <a:r>
              <a:rPr lang="en-US" altLang="zh-CN" sz="2400">
                <a:solidFill>
                  <a:schemeClr val="tx1"/>
                </a:solidFill>
                <a:latin typeface="楷体_GB2312" panose="02010609030101010101" pitchFamily="49" charset="-122"/>
                <a:ea typeface="楷体_GB2312" panose="02010609030101010101" pitchFamily="49" charset="-122"/>
              </a:rPr>
              <a:t>P</a:t>
            </a:r>
            <a:r>
              <a:rPr lang="zh-CN" altLang="en-US" sz="2400">
                <a:solidFill>
                  <a:schemeClr val="tx1"/>
                </a:solidFill>
                <a:latin typeface="楷体_GB2312" panose="02010609030101010101" pitchFamily="49" charset="-122"/>
                <a:ea typeface="楷体_GB2312" panose="02010609030101010101" pitchFamily="49" charset="-122"/>
              </a:rPr>
              <a:t>计算了函数</a:t>
            </a:r>
            <a:r>
              <a:rPr lang="en-US" altLang="zh-CN" sz="2400" b="1">
                <a:solidFill>
                  <a:schemeClr val="tx1"/>
                </a:solidFill>
                <a:latin typeface="楷体_GB2312" panose="02010609030101010101" pitchFamily="49" charset="-122"/>
                <a:ea typeface="楷体_GB2312" panose="02010609030101010101" pitchFamily="49" charset="-122"/>
              </a:rPr>
              <a:t>f(x</a:t>
            </a:r>
            <a:r>
              <a:rPr lang="en-US" altLang="zh-CN" sz="2400" b="1" baseline="-30000">
                <a:solidFill>
                  <a:schemeClr val="tx1"/>
                </a:solidFill>
                <a:latin typeface="楷体_GB2312" panose="02010609030101010101" pitchFamily="49" charset="-122"/>
                <a:ea typeface="楷体_GB2312" panose="02010609030101010101" pitchFamily="49" charset="-122"/>
              </a:rPr>
              <a:t>1</a:t>
            </a:r>
            <a:r>
              <a:rPr lang="en-US" altLang="zh-CN" sz="2400" b="1">
                <a:solidFill>
                  <a:schemeClr val="tx1"/>
                </a:solidFill>
                <a:latin typeface="楷体_GB2312" panose="02010609030101010101" pitchFamily="49" charset="-122"/>
                <a:ea typeface="楷体_GB2312" panose="02010609030101010101" pitchFamily="49" charset="-122"/>
              </a:rPr>
              <a:t>，x</a:t>
            </a:r>
            <a:r>
              <a:rPr lang="en-US" altLang="zh-CN" sz="2400" b="1" baseline="-30000">
                <a:solidFill>
                  <a:schemeClr val="tx1"/>
                </a:solidFill>
                <a:latin typeface="楷体_GB2312" panose="02010609030101010101" pitchFamily="49" charset="-122"/>
                <a:ea typeface="楷体_GB2312" panose="02010609030101010101" pitchFamily="49" charset="-122"/>
              </a:rPr>
              <a:t>2</a:t>
            </a:r>
            <a:r>
              <a:rPr lang="en-US" altLang="zh-CN" sz="2400" b="1">
                <a:solidFill>
                  <a:schemeClr val="tx1"/>
                </a:solidFill>
                <a:latin typeface="楷体_GB2312" panose="02010609030101010101" pitchFamily="49" charset="-122"/>
                <a:ea typeface="楷体_GB2312" panose="02010609030101010101" pitchFamily="49" charset="-122"/>
              </a:rPr>
              <a:t>，</a:t>
            </a:r>
            <a:r>
              <a:rPr lang="en-US" altLang="zh-CN" sz="2400" b="1">
                <a:solidFill>
                  <a:schemeClr val="tx1"/>
                </a:solidFill>
                <a:latin typeface="Times New Roman" panose="02020603050405020304" pitchFamily="18" charset="0"/>
                <a:ea typeface="楷体_GB2312" panose="02010609030101010101" pitchFamily="49" charset="-122"/>
              </a:rPr>
              <a:t>…</a:t>
            </a:r>
            <a:r>
              <a:rPr lang="en-US" altLang="zh-CN" sz="2400" b="1">
                <a:solidFill>
                  <a:schemeClr val="tx1"/>
                </a:solidFill>
                <a:latin typeface="楷体_GB2312" panose="02010609030101010101" pitchFamily="49" charset="-122"/>
                <a:ea typeface="楷体_GB2312" panose="02010609030101010101" pitchFamily="49" charset="-122"/>
              </a:rPr>
              <a:t>，x</a:t>
            </a:r>
            <a:r>
              <a:rPr lang="en-US" altLang="zh-CN" sz="2400" b="1" baseline="-30000">
                <a:solidFill>
                  <a:schemeClr val="tx1"/>
                </a:solidFill>
                <a:latin typeface="楷体_GB2312" panose="02010609030101010101" pitchFamily="49" charset="-122"/>
                <a:ea typeface="楷体_GB2312" panose="02010609030101010101" pitchFamily="49" charset="-122"/>
              </a:rPr>
              <a:t>n</a:t>
            </a:r>
            <a:r>
              <a:rPr lang="en-US" altLang="zh-CN" sz="2400" b="1">
                <a:solidFill>
                  <a:schemeClr val="tx1"/>
                </a:solidFill>
                <a:latin typeface="楷体_GB2312" panose="02010609030101010101" pitchFamily="49" charset="-122"/>
                <a:ea typeface="楷体_GB2312" panose="02010609030101010101" pitchFamily="49" charset="-122"/>
              </a:rPr>
              <a:t>)=y </a:t>
            </a:r>
            <a:endParaRPr lang="zh-CN" altLang="en-US" sz="2400" b="1">
              <a:solidFill>
                <a:schemeClr val="tx1"/>
              </a:solidFill>
              <a:latin typeface="楷体_GB2312" panose="02010609030101010101" pitchFamily="49" charset="-122"/>
              <a:ea typeface="楷体_GB2312" panose="02010609030101010101" pitchFamily="49" charset="-122"/>
            </a:endParaRPr>
          </a:p>
        </p:txBody>
      </p:sp>
      <p:sp>
        <p:nvSpPr>
          <p:cNvPr id="577542" name="Text Box 6">
            <a:extLst>
              <a:ext uri="{FF2B5EF4-FFF2-40B4-BE49-F238E27FC236}">
                <a16:creationId xmlns:a16="http://schemas.microsoft.com/office/drawing/2014/main" id="{F7C62B74-C2CE-46CA-8852-761BC05D090D}"/>
              </a:ext>
            </a:extLst>
          </p:cNvPr>
          <p:cNvSpPr txBox="1">
            <a:spLocks noChangeArrowheads="1"/>
          </p:cNvSpPr>
          <p:nvPr/>
        </p:nvSpPr>
        <p:spPr bwMode="auto">
          <a:xfrm>
            <a:off x="304800" y="4267200"/>
            <a:ext cx="871855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latin typeface="楷体_GB2312" panose="02010609030101010101" pitchFamily="49" charset="-122"/>
                <a:ea typeface="楷体_GB2312" panose="02010609030101010101" pitchFamily="49" charset="-122"/>
              </a:rPr>
              <a:t>解释二：把</a:t>
            </a:r>
            <a:r>
              <a:rPr lang="en-US" altLang="zh-CN" sz="2400" b="1">
                <a:solidFill>
                  <a:schemeClr val="tx1"/>
                </a:solidFill>
                <a:latin typeface="楷体_GB2312" panose="02010609030101010101" pitchFamily="49" charset="-122"/>
                <a:ea typeface="楷体_GB2312" panose="02010609030101010101" pitchFamily="49" charset="-122"/>
              </a:rPr>
              <a:t>RAM</a:t>
            </a:r>
            <a:r>
              <a:rPr lang="zh-CN" altLang="en-US" sz="2400" b="1">
                <a:solidFill>
                  <a:schemeClr val="tx1"/>
                </a:solidFill>
                <a:latin typeface="楷体_GB2312" panose="02010609030101010101" pitchFamily="49" charset="-122"/>
                <a:ea typeface="楷体_GB2312" panose="02010609030101010101" pitchFamily="49" charset="-122"/>
              </a:rPr>
              <a:t>程序当作一个语言接受器。</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将字符串</a:t>
            </a:r>
            <a:r>
              <a:rPr lang="en-US" altLang="zh-CN" sz="2400">
                <a:solidFill>
                  <a:schemeClr val="tx1"/>
                </a:solidFill>
                <a:latin typeface="楷体_GB2312" panose="02010609030101010101" pitchFamily="49" charset="-122"/>
                <a:ea typeface="楷体_GB2312" panose="02010609030101010101" pitchFamily="49" charset="-122"/>
              </a:rPr>
              <a:t>S=a</a:t>
            </a:r>
            <a:r>
              <a:rPr lang="en-US" altLang="zh-CN" sz="2400" baseline="-30000">
                <a:solidFill>
                  <a:schemeClr val="tx1"/>
                </a:solidFill>
                <a:latin typeface="楷体_GB2312" panose="02010609030101010101" pitchFamily="49" charset="-122"/>
                <a:ea typeface="楷体_GB2312" panose="02010609030101010101" pitchFamily="49" charset="-122"/>
              </a:rPr>
              <a:t>1</a:t>
            </a:r>
            <a:r>
              <a:rPr lang="en-US" altLang="zh-CN" sz="2400">
                <a:solidFill>
                  <a:schemeClr val="tx1"/>
                </a:solidFill>
                <a:latin typeface="楷体_GB2312" panose="02010609030101010101" pitchFamily="49" charset="-122"/>
                <a:ea typeface="楷体_GB2312" panose="02010609030101010101" pitchFamily="49" charset="-122"/>
              </a:rPr>
              <a:t>a</a:t>
            </a:r>
            <a:r>
              <a:rPr lang="en-US" altLang="zh-CN" sz="2400" baseline="-30000">
                <a:solidFill>
                  <a:schemeClr val="tx1"/>
                </a:solidFill>
                <a:latin typeface="楷体_GB2312" panose="02010609030101010101" pitchFamily="49" charset="-122"/>
                <a:ea typeface="楷体_GB2312" panose="02010609030101010101" pitchFamily="49" charset="-122"/>
              </a:rPr>
              <a:t>2</a:t>
            </a:r>
            <a:r>
              <a:rPr lang="en-US" altLang="zh-CN" sz="2400">
                <a:solidFill>
                  <a:schemeClr val="tx1"/>
                </a:solidFill>
                <a:latin typeface="Times New Roman" panose="02020603050405020304" pitchFamily="18" charset="0"/>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rPr>
              <a:t>a</a:t>
            </a:r>
            <a:r>
              <a:rPr lang="en-US" altLang="zh-CN" sz="2400" baseline="-300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放在输入带上。在输入带的第一个方</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格中放入符号</a:t>
            </a:r>
            <a:r>
              <a:rPr lang="en-US" altLang="zh-CN" sz="2400">
                <a:solidFill>
                  <a:schemeClr val="tx1"/>
                </a:solidFill>
                <a:latin typeface="楷体_GB2312" panose="02010609030101010101" pitchFamily="49" charset="-122"/>
                <a:ea typeface="楷体_GB2312" panose="02010609030101010101" pitchFamily="49" charset="-122"/>
              </a:rPr>
              <a:t>a</a:t>
            </a:r>
            <a:r>
              <a:rPr lang="en-US" altLang="zh-CN" sz="2400" baseline="-30000">
                <a:solidFill>
                  <a:schemeClr val="tx1"/>
                </a:solidFill>
                <a:latin typeface="楷体_GB2312" panose="02010609030101010101" pitchFamily="49" charset="-122"/>
                <a:ea typeface="楷体_GB2312" panose="02010609030101010101" pitchFamily="49" charset="-122"/>
              </a:rPr>
              <a:t>1</a:t>
            </a:r>
            <a:r>
              <a:rPr lang="en-US" altLang="zh-CN" sz="2400">
                <a:solidFill>
                  <a:schemeClr val="tx1"/>
                </a:solidFill>
                <a:latin typeface="楷体_GB2312" panose="02010609030101010101" pitchFamily="49" charset="-122"/>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第二个方格中放入符号</a:t>
            </a:r>
            <a:r>
              <a:rPr lang="en-US" altLang="zh-CN" sz="2400">
                <a:solidFill>
                  <a:schemeClr val="tx1"/>
                </a:solidFill>
                <a:latin typeface="楷体_GB2312" panose="02010609030101010101" pitchFamily="49" charset="-122"/>
                <a:ea typeface="楷体_GB2312" panose="02010609030101010101" pitchFamily="49" charset="-122"/>
              </a:rPr>
              <a:t>a</a:t>
            </a:r>
            <a:r>
              <a:rPr lang="en-US" altLang="zh-CN" sz="2400" baseline="-30000">
                <a:solidFill>
                  <a:schemeClr val="tx1"/>
                </a:solidFill>
                <a:latin typeface="楷体_GB2312" panose="02010609030101010101" pitchFamily="49" charset="-122"/>
                <a:ea typeface="楷体_GB2312" panose="02010609030101010101" pitchFamily="49" charset="-122"/>
              </a:rPr>
              <a:t>2</a:t>
            </a:r>
            <a:r>
              <a:rPr lang="en-US" altLang="zh-CN" sz="2400">
                <a:solidFill>
                  <a:schemeClr val="tx1"/>
                </a:solidFill>
                <a:latin typeface="楷体_GB2312" panose="02010609030101010101" pitchFamily="49" charset="-122"/>
                <a:ea typeface="楷体_GB2312" panose="02010609030101010101" pitchFamily="49" charset="-122"/>
              </a:rPr>
              <a:t>，</a:t>
            </a:r>
            <a:r>
              <a:rPr lang="en-US" altLang="zh-CN" sz="2400">
                <a:solidFill>
                  <a:schemeClr val="tx1"/>
                </a:solidFill>
                <a:latin typeface="Times New Roman" panose="02020603050405020304" pitchFamily="18" charset="0"/>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第</a:t>
            </a:r>
            <a:r>
              <a:rPr lang="en-US" altLang="zh-CN" sz="24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个方格中</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放入符号</a:t>
            </a:r>
            <a:r>
              <a:rPr lang="en-US" altLang="zh-CN" sz="2400">
                <a:solidFill>
                  <a:schemeClr val="tx1"/>
                </a:solidFill>
                <a:latin typeface="楷体_GB2312" panose="02010609030101010101" pitchFamily="49" charset="-122"/>
                <a:ea typeface="楷体_GB2312" panose="02010609030101010101" pitchFamily="49" charset="-122"/>
              </a:rPr>
              <a:t>a</a:t>
            </a:r>
            <a:r>
              <a:rPr lang="en-US" altLang="zh-CN" sz="2400" baseline="-30000">
                <a:solidFill>
                  <a:schemeClr val="tx1"/>
                </a:solidFill>
                <a:latin typeface="楷体_GB2312" panose="02010609030101010101" pitchFamily="49" charset="-122"/>
                <a:ea typeface="楷体_GB2312" panose="02010609030101010101" pitchFamily="49" charset="-122"/>
              </a:rPr>
              <a:t>n</a:t>
            </a:r>
            <a:r>
              <a:rPr lang="en-US" altLang="zh-CN" sz="2400">
                <a:solidFill>
                  <a:schemeClr val="tx1"/>
                </a:solidFill>
                <a:latin typeface="楷体_GB2312" panose="02010609030101010101" pitchFamily="49" charset="-122"/>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然后在第</a:t>
            </a:r>
            <a:r>
              <a:rPr lang="en-US" altLang="zh-CN" sz="2400">
                <a:solidFill>
                  <a:schemeClr val="tx1"/>
                </a:solidFill>
                <a:latin typeface="楷体_GB2312" panose="02010609030101010101" pitchFamily="49" charset="-122"/>
                <a:ea typeface="楷体_GB2312" panose="02010609030101010101" pitchFamily="49" charset="-122"/>
              </a:rPr>
              <a:t>n+1</a:t>
            </a:r>
            <a:r>
              <a:rPr lang="zh-CN" altLang="en-US" sz="2400">
                <a:solidFill>
                  <a:schemeClr val="tx1"/>
                </a:solidFill>
                <a:latin typeface="楷体_GB2312" panose="02010609030101010101" pitchFamily="49" charset="-122"/>
                <a:ea typeface="楷体_GB2312" panose="02010609030101010101" pitchFamily="49" charset="-122"/>
              </a:rPr>
              <a:t>个方格中放入0，作为输入串的结束标</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志符。如果一个</a:t>
            </a:r>
            <a:r>
              <a:rPr lang="en-US" altLang="zh-CN" sz="2400">
                <a:solidFill>
                  <a:schemeClr val="tx1"/>
                </a:solidFill>
                <a:latin typeface="楷体_GB2312" panose="02010609030101010101" pitchFamily="49" charset="-122"/>
                <a:ea typeface="楷体_GB2312" panose="02010609030101010101" pitchFamily="49" charset="-122"/>
              </a:rPr>
              <a:t>RAM</a:t>
            </a:r>
            <a:r>
              <a:rPr lang="zh-CN" altLang="en-US" sz="2400">
                <a:solidFill>
                  <a:schemeClr val="tx1"/>
                </a:solidFill>
                <a:latin typeface="楷体_GB2312" panose="02010609030101010101" pitchFamily="49" charset="-122"/>
                <a:ea typeface="楷体_GB2312" panose="02010609030101010101" pitchFamily="49" charset="-122"/>
              </a:rPr>
              <a:t>程序</a:t>
            </a:r>
            <a:r>
              <a:rPr lang="en-US" altLang="zh-CN" sz="2400">
                <a:solidFill>
                  <a:schemeClr val="tx1"/>
                </a:solidFill>
                <a:latin typeface="楷体_GB2312" panose="02010609030101010101" pitchFamily="49" charset="-122"/>
                <a:ea typeface="楷体_GB2312" panose="02010609030101010101" pitchFamily="49" charset="-122"/>
              </a:rPr>
              <a:t>P</a:t>
            </a:r>
            <a:r>
              <a:rPr lang="zh-CN" altLang="en-US" sz="2400">
                <a:solidFill>
                  <a:schemeClr val="tx1"/>
                </a:solidFill>
                <a:latin typeface="楷体_GB2312" panose="02010609030101010101" pitchFamily="49" charset="-122"/>
                <a:ea typeface="楷体_GB2312" panose="02010609030101010101" pitchFamily="49" charset="-122"/>
              </a:rPr>
              <a:t>读了字符串</a:t>
            </a:r>
            <a:r>
              <a:rPr lang="en-US" altLang="zh-CN" sz="2400">
                <a:solidFill>
                  <a:schemeClr val="tx1"/>
                </a:solidFill>
                <a:latin typeface="楷体_GB2312" panose="02010609030101010101" pitchFamily="49" charset="-122"/>
                <a:ea typeface="楷体_GB2312" panose="02010609030101010101" pitchFamily="49" charset="-122"/>
              </a:rPr>
              <a:t>S</a:t>
            </a:r>
            <a:r>
              <a:rPr lang="zh-CN" altLang="en-US" sz="2400">
                <a:solidFill>
                  <a:schemeClr val="tx1"/>
                </a:solidFill>
                <a:latin typeface="楷体_GB2312" panose="02010609030101010101" pitchFamily="49" charset="-122"/>
                <a:ea typeface="楷体_GB2312" panose="02010609030101010101" pitchFamily="49" charset="-122"/>
              </a:rPr>
              <a:t>及结束标志符0后，在输出</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带的第一格输出一个1并停机，就说程序</a:t>
            </a:r>
            <a:r>
              <a:rPr lang="en-US" altLang="zh-CN" sz="2400">
                <a:solidFill>
                  <a:schemeClr val="tx1"/>
                </a:solidFill>
                <a:latin typeface="楷体_GB2312" panose="02010609030101010101" pitchFamily="49" charset="-122"/>
                <a:ea typeface="楷体_GB2312" panose="02010609030101010101" pitchFamily="49" charset="-122"/>
              </a:rPr>
              <a:t>P</a:t>
            </a:r>
            <a:r>
              <a:rPr lang="zh-CN" altLang="en-US" sz="2400">
                <a:solidFill>
                  <a:schemeClr val="tx1"/>
                </a:solidFill>
                <a:latin typeface="楷体_GB2312" panose="02010609030101010101" pitchFamily="49" charset="-122"/>
                <a:ea typeface="楷体_GB2312" panose="02010609030101010101" pitchFamily="49" charset="-122"/>
              </a:rPr>
              <a:t>接受字符串</a:t>
            </a:r>
            <a:r>
              <a:rPr lang="en-US" altLang="zh-CN" sz="2400">
                <a:solidFill>
                  <a:schemeClr val="tx1"/>
                </a:solidFill>
                <a:latin typeface="楷体_GB2312" panose="02010609030101010101" pitchFamily="49" charset="-122"/>
                <a:ea typeface="楷体_GB2312" panose="02010609030101010101" pitchFamily="49" charset="-122"/>
              </a:rPr>
              <a:t>S。 </a:t>
            </a:r>
            <a:endParaRPr lang="zh-CN" altLang="en-US" sz="2400">
              <a:solidFill>
                <a:schemeClr val="tx1"/>
              </a:solidFill>
              <a:latin typeface="楷体_GB2312" panose="02010609030101010101" pitchFamily="49" charset="-122"/>
              <a:ea typeface="楷体_GB2312" panose="0201060903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7540"/>
                                        </p:tgtEl>
                                        <p:attrNameLst>
                                          <p:attrName>style.visibility</p:attrName>
                                        </p:attrNameLst>
                                      </p:cBhvr>
                                      <p:to>
                                        <p:strVal val="visible"/>
                                      </p:to>
                                    </p:set>
                                    <p:animEffect transition="in" filter="blinds(horizontal)">
                                      <p:cBhvr>
                                        <p:cTn id="7" dur="500"/>
                                        <p:tgtEl>
                                          <p:spTgt spid="5775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7541"/>
                                        </p:tgtEl>
                                        <p:attrNameLst>
                                          <p:attrName>style.visibility</p:attrName>
                                        </p:attrNameLst>
                                      </p:cBhvr>
                                      <p:to>
                                        <p:strVal val="visible"/>
                                      </p:to>
                                    </p:set>
                                    <p:animEffect transition="in" filter="blinds(horizontal)">
                                      <p:cBhvr>
                                        <p:cTn id="12" dur="500"/>
                                        <p:tgtEl>
                                          <p:spTgt spid="5775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77542"/>
                                        </p:tgtEl>
                                        <p:attrNameLst>
                                          <p:attrName>style.visibility</p:attrName>
                                        </p:attrNameLst>
                                      </p:cBhvr>
                                      <p:to>
                                        <p:strVal val="visible"/>
                                      </p:to>
                                    </p:set>
                                    <p:anim calcmode="lin" valueType="num">
                                      <p:cBhvr additive="base">
                                        <p:cTn id="17" dur="500" fill="hold"/>
                                        <p:tgtEl>
                                          <p:spTgt spid="577542"/>
                                        </p:tgtEl>
                                        <p:attrNameLst>
                                          <p:attrName>ppt_x</p:attrName>
                                        </p:attrNameLst>
                                      </p:cBhvr>
                                      <p:tavLst>
                                        <p:tav tm="0">
                                          <p:val>
                                            <p:strVal val="#ppt_x"/>
                                          </p:val>
                                        </p:tav>
                                        <p:tav tm="100000">
                                          <p:val>
                                            <p:strVal val="#ppt_x"/>
                                          </p:val>
                                        </p:tav>
                                      </p:tavLst>
                                    </p:anim>
                                    <p:anim calcmode="lin" valueType="num">
                                      <p:cBhvr additive="base">
                                        <p:cTn id="18" dur="500" fill="hold"/>
                                        <p:tgtEl>
                                          <p:spTgt spid="5775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0" grpId="0" autoUpdateAnimBg="0"/>
      <p:bldP spid="577541" grpId="0" autoUpdateAnimBg="0"/>
      <p:bldP spid="577542" grpId="0" autoUpdateAnimBg="0"/>
    </p:bld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02B88248-0DAE-45AD-BAAC-3DFC06139BCB}"/>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E147E7CE-0F1C-49F4-94E1-75F44C7AFA52}" type="slidenum">
              <a:rPr lang="zh-CN" altLang="en-US">
                <a:solidFill>
                  <a:schemeClr val="tx1"/>
                </a:solidFill>
                <a:latin typeface="Times New Roman" panose="02020603050405020304" pitchFamily="18" charset="0"/>
                <a:ea typeface="宋体" panose="02010600030101010101" pitchFamily="2" charset="-122"/>
              </a:rPr>
              <a:pPr eaLnBrk="1" hangingPunct="1"/>
              <a:t>278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83972" name="Rectangle 2">
            <a:extLst>
              <a:ext uri="{FF2B5EF4-FFF2-40B4-BE49-F238E27FC236}">
                <a16:creationId xmlns:a16="http://schemas.microsoft.com/office/drawing/2014/main" id="{01723BB0-A4D2-4CC0-8CD7-2BBBAAE99F2A}"/>
              </a:ext>
            </a:extLst>
          </p:cNvPr>
          <p:cNvSpPr>
            <a:spLocks noGrp="1" noChangeArrowheads="1"/>
          </p:cNvSpPr>
          <p:nvPr>
            <p:ph type="title"/>
          </p:nvPr>
        </p:nvSpPr>
        <p:spPr>
          <a:xfrm>
            <a:off x="609600" y="228600"/>
            <a:ext cx="7772400" cy="1143000"/>
          </a:xfrm>
        </p:spPr>
        <p:txBody>
          <a:bodyPr/>
          <a:lstStyle/>
          <a:p>
            <a:pPr eaLnBrk="1" hangingPunct="1"/>
            <a:r>
              <a:rPr lang="zh-CN" altLang="en-US"/>
              <a:t>8.1.1  </a:t>
            </a:r>
            <a:r>
              <a:rPr lang="zh-CN" altLang="en-US">
                <a:latin typeface="楷体_GB2312" panose="02010609030101010101" pitchFamily="49" charset="-122"/>
                <a:ea typeface="楷体_GB2312" panose="02010609030101010101" pitchFamily="49" charset="-122"/>
              </a:rPr>
              <a:t>随机存取机</a:t>
            </a:r>
            <a:r>
              <a:rPr lang="en-US" altLang="zh-CN">
                <a:latin typeface="楷体_GB2312" panose="02010609030101010101" pitchFamily="49" charset="-122"/>
                <a:ea typeface="楷体_GB2312" panose="02010609030101010101" pitchFamily="49" charset="-122"/>
              </a:rPr>
              <a:t>RAM</a:t>
            </a:r>
            <a:endParaRPr lang="zh-CN" altLang="en-US">
              <a:latin typeface="楷体_GB2312" panose="02010609030101010101" pitchFamily="49" charset="-122"/>
              <a:ea typeface="楷体_GB2312" panose="02010609030101010101" pitchFamily="49" charset="-122"/>
            </a:endParaRPr>
          </a:p>
        </p:txBody>
      </p:sp>
      <p:sp>
        <p:nvSpPr>
          <p:cNvPr id="83973" name="Rectangle 3">
            <a:extLst>
              <a:ext uri="{FF2B5EF4-FFF2-40B4-BE49-F238E27FC236}">
                <a16:creationId xmlns:a16="http://schemas.microsoft.com/office/drawing/2014/main" id="{44A4033B-5474-42FC-980F-FA2117E97553}"/>
              </a:ext>
            </a:extLst>
          </p:cNvPr>
          <p:cNvSpPr>
            <a:spLocks noGrp="1" noChangeArrowheads="1"/>
          </p:cNvSpPr>
          <p:nvPr>
            <p:ph type="body" idx="1"/>
          </p:nvPr>
        </p:nvSpPr>
        <p:spPr>
          <a:xfrm>
            <a:off x="609600" y="1371600"/>
            <a:ext cx="7086600" cy="533400"/>
          </a:xfrm>
        </p:spPr>
        <p:txBody>
          <a:bodyPr/>
          <a:lstStyle/>
          <a:p>
            <a:pPr eaLnBrk="1" hangingPunct="1">
              <a:lnSpc>
                <a:spcPct val="90000"/>
              </a:lnSpc>
              <a:buFontTx/>
              <a:buNone/>
            </a:pPr>
            <a:r>
              <a:rPr kumimoji="0" lang="en-US" altLang="zh-CN" b="1">
                <a:solidFill>
                  <a:schemeClr val="accent2"/>
                </a:solidFill>
                <a:ea typeface="黑体" panose="02010609060101010101" pitchFamily="49" charset="-122"/>
              </a:rPr>
              <a:t>3. </a:t>
            </a:r>
            <a:r>
              <a:rPr kumimoji="0" lang="en-US" altLang="zh-CN" b="1">
                <a:solidFill>
                  <a:schemeClr val="accent2"/>
                </a:solidFill>
                <a:latin typeface="楷体_GB2312" panose="02010609030101010101" pitchFamily="49" charset="-122"/>
                <a:ea typeface="楷体_GB2312" panose="02010609030101010101" pitchFamily="49" charset="-122"/>
              </a:rPr>
              <a:t>RAM</a:t>
            </a:r>
            <a:r>
              <a:rPr kumimoji="0" lang="zh-CN" altLang="en-US" b="1">
                <a:solidFill>
                  <a:schemeClr val="accent2"/>
                </a:solidFill>
                <a:latin typeface="楷体_GB2312" panose="02010609030101010101" pitchFamily="49" charset="-122"/>
                <a:ea typeface="楷体_GB2312" panose="02010609030101010101" pitchFamily="49" charset="-122"/>
              </a:rPr>
              <a:t>程序的耗费标准</a:t>
            </a:r>
          </a:p>
        </p:txBody>
      </p:sp>
      <p:sp>
        <p:nvSpPr>
          <p:cNvPr id="578564" name="Text Box 4">
            <a:extLst>
              <a:ext uri="{FF2B5EF4-FFF2-40B4-BE49-F238E27FC236}">
                <a16:creationId xmlns:a16="http://schemas.microsoft.com/office/drawing/2014/main" id="{B566AF32-C251-4F6F-A982-9DED6C1563BF}"/>
              </a:ext>
            </a:extLst>
          </p:cNvPr>
          <p:cNvSpPr txBox="1">
            <a:spLocks noChangeArrowheads="1"/>
          </p:cNvSpPr>
          <p:nvPr/>
        </p:nvSpPr>
        <p:spPr bwMode="auto">
          <a:xfrm>
            <a:off x="273050" y="2105025"/>
            <a:ext cx="85661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latin typeface="楷体_GB2312" panose="02010609030101010101" pitchFamily="49" charset="-122"/>
                <a:ea typeface="楷体_GB2312" panose="02010609030101010101" pitchFamily="49" charset="-122"/>
              </a:rPr>
              <a:t>标准一：均匀耗费标准</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在均匀耗费标准下，每条</a:t>
            </a:r>
            <a:r>
              <a:rPr lang="en-US" altLang="zh-CN" sz="2400">
                <a:solidFill>
                  <a:schemeClr val="tx1"/>
                </a:solidFill>
                <a:latin typeface="楷体_GB2312" panose="02010609030101010101" pitchFamily="49" charset="-122"/>
                <a:ea typeface="楷体_GB2312" panose="02010609030101010101" pitchFamily="49" charset="-122"/>
              </a:rPr>
              <a:t>RAM</a:t>
            </a:r>
            <a:r>
              <a:rPr lang="zh-CN" altLang="en-US" sz="2400">
                <a:solidFill>
                  <a:schemeClr val="tx1"/>
                </a:solidFill>
                <a:latin typeface="楷体_GB2312" panose="02010609030101010101" pitchFamily="49" charset="-122"/>
                <a:ea typeface="楷体_GB2312" panose="02010609030101010101" pitchFamily="49" charset="-122"/>
              </a:rPr>
              <a:t>指令需要一个单位时间；每</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个寄存器占用一个单位空间。以后除特别注明，</a:t>
            </a:r>
            <a:r>
              <a:rPr lang="en-US" altLang="zh-CN" sz="2400">
                <a:solidFill>
                  <a:schemeClr val="tx1"/>
                </a:solidFill>
                <a:latin typeface="楷体_GB2312" panose="02010609030101010101" pitchFamily="49" charset="-122"/>
                <a:ea typeface="楷体_GB2312" panose="02010609030101010101" pitchFamily="49" charset="-122"/>
              </a:rPr>
              <a:t>RAM</a:t>
            </a:r>
            <a:r>
              <a:rPr lang="zh-CN" altLang="en-US" sz="2400">
                <a:solidFill>
                  <a:schemeClr val="tx1"/>
                </a:solidFill>
                <a:latin typeface="楷体_GB2312" panose="02010609030101010101" pitchFamily="49" charset="-122"/>
                <a:ea typeface="楷体_GB2312" panose="02010609030101010101" pitchFamily="49" charset="-122"/>
              </a:rPr>
              <a:t>程序的复杂</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性将按照均匀耗费标准衡量。 </a:t>
            </a:r>
          </a:p>
        </p:txBody>
      </p:sp>
      <p:sp>
        <p:nvSpPr>
          <p:cNvPr id="578565" name="Text Box 5">
            <a:extLst>
              <a:ext uri="{FF2B5EF4-FFF2-40B4-BE49-F238E27FC236}">
                <a16:creationId xmlns:a16="http://schemas.microsoft.com/office/drawing/2014/main" id="{275D6499-F46C-46F4-A40E-0B8A0E47AEA5}"/>
              </a:ext>
            </a:extLst>
          </p:cNvPr>
          <p:cNvSpPr txBox="1">
            <a:spLocks noChangeArrowheads="1"/>
          </p:cNvSpPr>
          <p:nvPr/>
        </p:nvSpPr>
        <p:spPr bwMode="auto">
          <a:xfrm>
            <a:off x="273050" y="3810000"/>
            <a:ext cx="887095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latin typeface="楷体_GB2312" panose="02010609030101010101" pitchFamily="49" charset="-122"/>
                <a:ea typeface="楷体_GB2312" panose="02010609030101010101" pitchFamily="49" charset="-122"/>
              </a:rPr>
              <a:t>标准二：对数耗费标准</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对数耗费标准是基于这样的假定，即执行一条指令的耗费</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与以二进制表示的指令的操作数长度成比例。在</a:t>
            </a:r>
            <a:r>
              <a:rPr lang="en-US" altLang="zh-CN" sz="2400">
                <a:solidFill>
                  <a:schemeClr val="tx1"/>
                </a:solidFill>
                <a:latin typeface="楷体_GB2312" panose="02010609030101010101" pitchFamily="49" charset="-122"/>
                <a:ea typeface="楷体_GB2312" panose="02010609030101010101" pitchFamily="49" charset="-122"/>
              </a:rPr>
              <a:t>RAM</a:t>
            </a:r>
            <a:r>
              <a:rPr lang="zh-CN" altLang="en-US" sz="2400">
                <a:solidFill>
                  <a:schemeClr val="tx1"/>
                </a:solidFill>
                <a:latin typeface="楷体_GB2312" panose="02010609030101010101" pitchFamily="49" charset="-122"/>
                <a:ea typeface="楷体_GB2312" panose="02010609030101010101" pitchFamily="49" charset="-122"/>
              </a:rPr>
              <a:t>计算模型下，</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假定一个寄存器可存放一个任意大小的整数。因此若设</a:t>
            </a:r>
            <a:r>
              <a:rPr lang="en-US" altLang="zh-CN" sz="2400">
                <a:solidFill>
                  <a:schemeClr val="tx1"/>
                </a:solidFill>
                <a:latin typeface="楷体_GB2312" panose="02010609030101010101" pitchFamily="49" charset="-122"/>
                <a:ea typeface="楷体_GB2312" panose="02010609030101010101" pitchFamily="49" charset="-122"/>
              </a:rPr>
              <a:t>l(i)</a:t>
            </a:r>
            <a:r>
              <a:rPr lang="zh-CN" altLang="en-US" sz="2400">
                <a:solidFill>
                  <a:schemeClr val="tx1"/>
                </a:solidFill>
                <a:latin typeface="楷体_GB2312" panose="02010609030101010101" pitchFamily="49" charset="-122"/>
                <a:ea typeface="楷体_GB2312" panose="02010609030101010101" pitchFamily="49" charset="-122"/>
              </a:rPr>
              <a:t>是整</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数</a:t>
            </a:r>
            <a:r>
              <a:rPr lang="en-US" altLang="zh-CN" sz="2400">
                <a:solidFill>
                  <a:schemeClr val="tx1"/>
                </a:solidFill>
                <a:latin typeface="楷体_GB2312" panose="02010609030101010101" pitchFamily="49" charset="-122"/>
                <a:ea typeface="楷体_GB2312" panose="02010609030101010101" pitchFamily="49" charset="-122"/>
              </a:rPr>
              <a:t>i</a:t>
            </a:r>
            <a:r>
              <a:rPr lang="zh-CN" altLang="en-US" sz="2400">
                <a:solidFill>
                  <a:schemeClr val="tx1"/>
                </a:solidFill>
                <a:latin typeface="楷体_GB2312" panose="02010609030101010101" pitchFamily="49" charset="-122"/>
                <a:ea typeface="楷体_GB2312" panose="02010609030101010101" pitchFamily="49" charset="-122"/>
              </a:rPr>
              <a:t>所占的二进制位数，则 </a:t>
            </a:r>
          </a:p>
        </p:txBody>
      </p:sp>
      <p:graphicFrame>
        <p:nvGraphicFramePr>
          <p:cNvPr id="578566" name="Object 6">
            <a:extLst>
              <a:ext uri="{FF2B5EF4-FFF2-40B4-BE49-F238E27FC236}">
                <a16:creationId xmlns:a16="http://schemas.microsoft.com/office/drawing/2014/main" id="{E4E59250-9770-47F4-B541-4DC0A951A3EA}"/>
              </a:ext>
            </a:extLst>
          </p:cNvPr>
          <p:cNvGraphicFramePr>
            <a:graphicFrameLocks noChangeAspect="1"/>
          </p:cNvGraphicFramePr>
          <p:nvPr/>
        </p:nvGraphicFramePr>
        <p:xfrm>
          <a:off x="4140200" y="5434013"/>
          <a:ext cx="2838450" cy="773112"/>
        </p:xfrm>
        <a:graphic>
          <a:graphicData uri="http://schemas.openxmlformats.org/presentationml/2006/ole">
            <mc:AlternateContent xmlns:mc="http://schemas.openxmlformats.org/markup-compatibility/2006">
              <mc:Choice xmlns:v="urn:schemas-microsoft-com:vml" Requires="v">
                <p:oleObj spid="_x0000_s83977" r:id="rId3" imgW="1104900" imgH="393700" progId="Equation.3">
                  <p:embed/>
                </p:oleObj>
              </mc:Choice>
              <mc:Fallback>
                <p:oleObj r:id="rId3" imgW="1104900" imgH="3937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5434013"/>
                        <a:ext cx="2838450" cy="773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8564"/>
                                        </p:tgtEl>
                                        <p:attrNameLst>
                                          <p:attrName>style.visibility</p:attrName>
                                        </p:attrNameLst>
                                      </p:cBhvr>
                                      <p:to>
                                        <p:strVal val="visible"/>
                                      </p:to>
                                    </p:set>
                                    <p:animEffect transition="in" filter="blinds(horizontal)">
                                      <p:cBhvr>
                                        <p:cTn id="7" dur="500"/>
                                        <p:tgtEl>
                                          <p:spTgt spid="5785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8565"/>
                                        </p:tgtEl>
                                        <p:attrNameLst>
                                          <p:attrName>style.visibility</p:attrName>
                                        </p:attrNameLst>
                                      </p:cBhvr>
                                      <p:to>
                                        <p:strVal val="visible"/>
                                      </p:to>
                                    </p:set>
                                    <p:animEffect transition="in" filter="blinds(horizontal)">
                                      <p:cBhvr>
                                        <p:cTn id="12" dur="500"/>
                                        <p:tgtEl>
                                          <p:spTgt spid="5785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78566"/>
                                        </p:tgtEl>
                                        <p:attrNameLst>
                                          <p:attrName>style.visibility</p:attrName>
                                        </p:attrNameLst>
                                      </p:cBhvr>
                                      <p:to>
                                        <p:strVal val="visible"/>
                                      </p:to>
                                    </p:set>
                                    <p:anim calcmode="lin" valueType="num">
                                      <p:cBhvr additive="base">
                                        <p:cTn id="17" dur="500" fill="hold"/>
                                        <p:tgtEl>
                                          <p:spTgt spid="578566"/>
                                        </p:tgtEl>
                                        <p:attrNameLst>
                                          <p:attrName>ppt_x</p:attrName>
                                        </p:attrNameLst>
                                      </p:cBhvr>
                                      <p:tavLst>
                                        <p:tav tm="0">
                                          <p:val>
                                            <p:strVal val="#ppt_x"/>
                                          </p:val>
                                        </p:tav>
                                        <p:tav tm="100000">
                                          <p:val>
                                            <p:strVal val="#ppt_x"/>
                                          </p:val>
                                        </p:tav>
                                      </p:tavLst>
                                    </p:anim>
                                    <p:anim calcmode="lin" valueType="num">
                                      <p:cBhvr additive="base">
                                        <p:cTn id="18" dur="500" fill="hold"/>
                                        <p:tgtEl>
                                          <p:spTgt spid="5785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4" grpId="0" autoUpdateAnimBg="0"/>
      <p:bldP spid="578565" grpId="0" autoUpdateAnimBg="0"/>
    </p:bld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B12E8A79-3162-4939-90A3-79A95D57FF4A}"/>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E6658769-F543-450D-B80C-1757A33A5762}" type="slidenum">
              <a:rPr lang="zh-CN" altLang="en-US">
                <a:solidFill>
                  <a:schemeClr val="tx1"/>
                </a:solidFill>
                <a:latin typeface="Times New Roman" panose="02020603050405020304" pitchFamily="18" charset="0"/>
                <a:ea typeface="宋体" panose="02010600030101010101" pitchFamily="2" charset="-122"/>
              </a:rPr>
              <a:pPr eaLnBrk="1" hangingPunct="1"/>
              <a:t>279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12323" name="Rectangle 2">
            <a:extLst>
              <a:ext uri="{FF2B5EF4-FFF2-40B4-BE49-F238E27FC236}">
                <a16:creationId xmlns:a16="http://schemas.microsoft.com/office/drawing/2014/main" id="{1F586C56-2E3B-4D56-BDEE-124892C50BAA}"/>
              </a:ext>
            </a:extLst>
          </p:cNvPr>
          <p:cNvSpPr>
            <a:spLocks noGrp="1" noChangeArrowheads="1"/>
          </p:cNvSpPr>
          <p:nvPr>
            <p:ph type="title"/>
          </p:nvPr>
        </p:nvSpPr>
        <p:spPr>
          <a:xfrm>
            <a:off x="685800" y="0"/>
            <a:ext cx="7772400" cy="1143000"/>
          </a:xfrm>
        </p:spPr>
        <p:txBody>
          <a:bodyPr/>
          <a:lstStyle/>
          <a:p>
            <a:pPr eaLnBrk="1" hangingPunct="1"/>
            <a:r>
              <a:rPr lang="zh-CN" altLang="en-US" sz="4000"/>
              <a:t>8.1.2  </a:t>
            </a:r>
            <a:r>
              <a:rPr lang="zh-CN" altLang="en-US" sz="4000">
                <a:latin typeface="楷体_GB2312" panose="02010609030101010101" pitchFamily="49" charset="-122"/>
                <a:ea typeface="楷体_GB2312" panose="02010609030101010101" pitchFamily="49" charset="-122"/>
              </a:rPr>
              <a:t>随机存取存储程序机</a:t>
            </a:r>
            <a:r>
              <a:rPr lang="en-US" altLang="zh-CN" sz="4000">
                <a:latin typeface="楷体_GB2312" panose="02010609030101010101" pitchFamily="49" charset="-122"/>
                <a:ea typeface="楷体_GB2312" panose="02010609030101010101" pitchFamily="49" charset="-122"/>
              </a:rPr>
              <a:t>RASP</a:t>
            </a:r>
            <a:endParaRPr lang="zh-CN" altLang="en-US" sz="4000">
              <a:latin typeface="楷体_GB2312" panose="02010609030101010101" pitchFamily="49" charset="-122"/>
              <a:ea typeface="楷体_GB2312" panose="02010609030101010101" pitchFamily="49" charset="-122"/>
            </a:endParaRPr>
          </a:p>
        </p:txBody>
      </p:sp>
      <p:sp>
        <p:nvSpPr>
          <p:cNvPr id="312324" name="Rectangle 3">
            <a:extLst>
              <a:ext uri="{FF2B5EF4-FFF2-40B4-BE49-F238E27FC236}">
                <a16:creationId xmlns:a16="http://schemas.microsoft.com/office/drawing/2014/main" id="{945D7991-DEFD-452F-B41A-CAA1A5464422}"/>
              </a:ext>
            </a:extLst>
          </p:cNvPr>
          <p:cNvSpPr>
            <a:spLocks noGrp="1" noChangeArrowheads="1"/>
          </p:cNvSpPr>
          <p:nvPr>
            <p:ph type="body" idx="1"/>
          </p:nvPr>
        </p:nvSpPr>
        <p:spPr>
          <a:xfrm>
            <a:off x="381000" y="1066800"/>
            <a:ext cx="8153400" cy="5334000"/>
          </a:xfrm>
        </p:spPr>
        <p:txBody>
          <a:bodyPr/>
          <a:lstStyle/>
          <a:p>
            <a:pPr eaLnBrk="1" hangingPunct="1">
              <a:buFontTx/>
              <a:buNone/>
            </a:pPr>
            <a:r>
              <a:rPr kumimoji="0" lang="en-US" altLang="zh-CN" b="1">
                <a:solidFill>
                  <a:schemeClr val="accent2"/>
                </a:solidFill>
                <a:ea typeface="黑体" panose="02010609060101010101" pitchFamily="49" charset="-122"/>
              </a:rPr>
              <a:t>1. </a:t>
            </a:r>
            <a:r>
              <a:rPr kumimoji="0" lang="en-US" altLang="zh-CN" b="1">
                <a:solidFill>
                  <a:schemeClr val="accent2"/>
                </a:solidFill>
                <a:latin typeface="楷体_GB2312" panose="02010609030101010101" pitchFamily="49" charset="-122"/>
                <a:ea typeface="楷体_GB2312" panose="02010609030101010101" pitchFamily="49" charset="-122"/>
              </a:rPr>
              <a:t>RASP</a:t>
            </a:r>
            <a:r>
              <a:rPr kumimoji="0" lang="zh-CN" altLang="en-US" b="1">
                <a:solidFill>
                  <a:schemeClr val="accent2"/>
                </a:solidFill>
                <a:latin typeface="楷体_GB2312" panose="02010609030101010101" pitchFamily="49" charset="-122"/>
                <a:ea typeface="楷体_GB2312" panose="02010609030101010101" pitchFamily="49" charset="-122"/>
              </a:rPr>
              <a:t>的结构</a:t>
            </a:r>
          </a:p>
          <a:p>
            <a:pPr eaLnBrk="1" hangingPunct="1">
              <a:spcBef>
                <a:spcPct val="0"/>
              </a:spcBef>
              <a:buFontTx/>
              <a:buNone/>
            </a:pPr>
            <a:r>
              <a:rPr kumimoji="0" lang="en-US" altLang="zh-CN" sz="2400">
                <a:latin typeface="楷体_GB2312" panose="02010609030101010101" pitchFamily="49" charset="-122"/>
                <a:ea typeface="楷体_GB2312" panose="02010609030101010101" pitchFamily="49" charset="-122"/>
              </a:rPr>
              <a:t>	    RASP</a:t>
            </a:r>
            <a:r>
              <a:rPr kumimoji="0" lang="zh-CN" altLang="en-US" sz="2400">
                <a:latin typeface="楷体_GB2312" panose="02010609030101010101" pitchFamily="49" charset="-122"/>
                <a:ea typeface="楷体_GB2312" panose="02010609030101010101" pitchFamily="49" charset="-122"/>
              </a:rPr>
              <a:t>的整体结构类似于</a:t>
            </a:r>
            <a:r>
              <a:rPr kumimoji="0" lang="en-US" altLang="zh-CN" sz="2400">
                <a:latin typeface="楷体_GB2312" panose="02010609030101010101" pitchFamily="49" charset="-122"/>
                <a:ea typeface="楷体_GB2312" panose="02010609030101010101" pitchFamily="49" charset="-122"/>
              </a:rPr>
              <a:t>RAM，</a:t>
            </a:r>
            <a:r>
              <a:rPr kumimoji="0" lang="zh-CN" altLang="en-US" sz="2400">
                <a:latin typeface="楷体_GB2312" panose="02010609030101010101" pitchFamily="49" charset="-122"/>
                <a:ea typeface="楷体_GB2312" panose="02010609030101010101" pitchFamily="49" charset="-122"/>
              </a:rPr>
              <a:t>所不同的是</a:t>
            </a:r>
            <a:r>
              <a:rPr kumimoji="0" lang="en-US" altLang="zh-CN" sz="2400">
                <a:latin typeface="楷体_GB2312" panose="02010609030101010101" pitchFamily="49" charset="-122"/>
                <a:ea typeface="楷体_GB2312" panose="02010609030101010101" pitchFamily="49" charset="-122"/>
              </a:rPr>
              <a:t>RASP</a:t>
            </a:r>
            <a:r>
              <a:rPr kumimoji="0" lang="zh-CN" altLang="en-US" sz="2400">
                <a:latin typeface="楷体_GB2312" panose="02010609030101010101" pitchFamily="49" charset="-122"/>
                <a:ea typeface="楷体_GB2312" panose="02010609030101010101" pitchFamily="49" charset="-122"/>
              </a:rPr>
              <a:t>的程序是存储在寄存器中的。每条</a:t>
            </a:r>
            <a:r>
              <a:rPr kumimoji="0" lang="en-US" altLang="zh-CN" sz="2400">
                <a:latin typeface="楷体_GB2312" panose="02010609030101010101" pitchFamily="49" charset="-122"/>
                <a:ea typeface="楷体_GB2312" panose="02010609030101010101" pitchFamily="49" charset="-122"/>
              </a:rPr>
              <a:t>RASP</a:t>
            </a:r>
            <a:r>
              <a:rPr kumimoji="0" lang="zh-CN" altLang="en-US" sz="2400">
                <a:latin typeface="楷体_GB2312" panose="02010609030101010101" pitchFamily="49" charset="-122"/>
                <a:ea typeface="楷体_GB2312" panose="02010609030101010101" pitchFamily="49" charset="-122"/>
              </a:rPr>
              <a:t>指令占据2个连续的寄存器。第一个寄存器存放操作码的编码，第二个寄存器存放地址。</a:t>
            </a:r>
            <a:r>
              <a:rPr kumimoji="0" lang="en-US" altLang="zh-CN" sz="2400">
                <a:latin typeface="楷体_GB2312" panose="02010609030101010101" pitchFamily="49" charset="-122"/>
                <a:ea typeface="楷体_GB2312" panose="02010609030101010101" pitchFamily="49" charset="-122"/>
              </a:rPr>
              <a:t>RASP</a:t>
            </a:r>
            <a:r>
              <a:rPr kumimoji="0" lang="zh-CN" altLang="en-US" sz="2400">
                <a:latin typeface="楷体_GB2312" panose="02010609030101010101" pitchFamily="49" charset="-122"/>
                <a:ea typeface="楷体_GB2312" panose="02010609030101010101" pitchFamily="49" charset="-122"/>
              </a:rPr>
              <a:t>指令用整数进行编码。</a:t>
            </a:r>
          </a:p>
          <a:p>
            <a:pPr eaLnBrk="1" hangingPunct="1">
              <a:spcBef>
                <a:spcPct val="0"/>
              </a:spcBef>
              <a:buFontTx/>
              <a:buNone/>
            </a:pPr>
            <a:r>
              <a:rPr kumimoji="0" lang="en-US" altLang="zh-CN" b="1">
                <a:solidFill>
                  <a:schemeClr val="accent2"/>
                </a:solidFill>
                <a:ea typeface="黑体" panose="02010609060101010101" pitchFamily="49" charset="-122"/>
              </a:rPr>
              <a:t>2. </a:t>
            </a:r>
            <a:r>
              <a:rPr kumimoji="0" lang="en-US" altLang="zh-CN" b="1">
                <a:solidFill>
                  <a:schemeClr val="accent2"/>
                </a:solidFill>
                <a:latin typeface="楷体_GB2312" panose="02010609030101010101" pitchFamily="49" charset="-122"/>
                <a:ea typeface="楷体_GB2312" panose="02010609030101010101" pitchFamily="49" charset="-122"/>
              </a:rPr>
              <a:t>RASP</a:t>
            </a:r>
            <a:r>
              <a:rPr kumimoji="0" lang="zh-CN" altLang="en-US" b="1">
                <a:solidFill>
                  <a:schemeClr val="accent2"/>
                </a:solidFill>
                <a:latin typeface="楷体_GB2312" panose="02010609030101010101" pitchFamily="49" charset="-122"/>
                <a:ea typeface="楷体_GB2312" panose="02010609030101010101" pitchFamily="49" charset="-122"/>
              </a:rPr>
              <a:t>程序的复杂性</a:t>
            </a:r>
            <a:endParaRPr kumimoji="0" lang="zh-CN" altLang="en-US" sz="2400">
              <a:latin typeface="楷体_GB2312" panose="02010609030101010101" pitchFamily="49" charset="-122"/>
              <a:ea typeface="楷体_GB2312" panose="02010609030101010101" pitchFamily="49" charset="-122"/>
            </a:endParaRPr>
          </a:p>
          <a:p>
            <a:pPr eaLnBrk="1" hangingPunct="1">
              <a:spcBef>
                <a:spcPct val="0"/>
              </a:spcBef>
              <a:buFontTx/>
              <a:buNone/>
            </a:pPr>
            <a:r>
              <a:rPr kumimoji="0" lang="en-US" altLang="zh-CN" sz="2400">
                <a:latin typeface="楷体_GB2312" panose="02010609030101010101" pitchFamily="49" charset="-122"/>
                <a:ea typeface="楷体_GB2312" panose="02010609030101010101" pitchFamily="49" charset="-122"/>
              </a:rPr>
              <a:t>	</a:t>
            </a:r>
            <a:r>
              <a:rPr kumimoji="0" lang="zh-CN" altLang="en-US" sz="2400">
                <a:latin typeface="楷体_GB2312" panose="02010609030101010101" pitchFamily="49" charset="-122"/>
                <a:ea typeface="楷体_GB2312" panose="02010609030101010101" pitchFamily="49" charset="-122"/>
              </a:rPr>
              <a:t>不管是在均匀耗费标准下，还是在对数耗费标准下，</a:t>
            </a:r>
            <a:r>
              <a:rPr kumimoji="0" lang="en-US" altLang="zh-CN" sz="2400">
                <a:latin typeface="楷体_GB2312" panose="02010609030101010101" pitchFamily="49" charset="-122"/>
                <a:ea typeface="楷体_GB2312" panose="02010609030101010101" pitchFamily="49" charset="-122"/>
              </a:rPr>
              <a:t>RAM</a:t>
            </a:r>
            <a:r>
              <a:rPr kumimoji="0" lang="zh-CN" altLang="en-US" sz="2400">
                <a:latin typeface="楷体_GB2312" panose="02010609030101010101" pitchFamily="49" charset="-122"/>
                <a:ea typeface="楷体_GB2312" panose="02010609030101010101" pitchFamily="49" charset="-122"/>
              </a:rPr>
              <a:t>程序和</a:t>
            </a:r>
            <a:r>
              <a:rPr kumimoji="0" lang="en-US" altLang="zh-CN" sz="2400">
                <a:latin typeface="楷体_GB2312" panose="02010609030101010101" pitchFamily="49" charset="-122"/>
                <a:ea typeface="楷体_GB2312" panose="02010609030101010101" pitchFamily="49" charset="-122"/>
              </a:rPr>
              <a:t>RASP</a:t>
            </a:r>
            <a:r>
              <a:rPr kumimoji="0" lang="zh-CN" altLang="en-US" sz="2400">
                <a:latin typeface="楷体_GB2312" panose="02010609030101010101" pitchFamily="49" charset="-122"/>
                <a:ea typeface="楷体_GB2312" panose="02010609030101010101" pitchFamily="49" charset="-122"/>
              </a:rPr>
              <a:t>程序的复杂性只差一个常数因子。在一个计算模型下</a:t>
            </a:r>
            <a:r>
              <a:rPr kumimoji="0" lang="en-US" altLang="zh-CN" sz="2400">
                <a:latin typeface="楷体_GB2312" panose="02010609030101010101" pitchFamily="49" charset="-122"/>
                <a:ea typeface="楷体_GB2312" panose="02010609030101010101" pitchFamily="49" charset="-122"/>
              </a:rPr>
              <a:t>T(n)</a:t>
            </a:r>
            <a:r>
              <a:rPr kumimoji="0" lang="zh-CN" altLang="en-US" sz="2400">
                <a:latin typeface="楷体_GB2312" panose="02010609030101010101" pitchFamily="49" charset="-122"/>
                <a:ea typeface="楷体_GB2312" panose="02010609030101010101" pitchFamily="49" charset="-122"/>
              </a:rPr>
              <a:t>时间内完成的输入-输出映射可在另一个计算模型下模拟，并在</a:t>
            </a:r>
            <a:r>
              <a:rPr kumimoji="0" lang="en-US" altLang="zh-CN" sz="2400">
                <a:latin typeface="楷体_GB2312" panose="02010609030101010101" pitchFamily="49" charset="-122"/>
                <a:ea typeface="楷体_GB2312" panose="02010609030101010101" pitchFamily="49" charset="-122"/>
              </a:rPr>
              <a:t>kT(n)</a:t>
            </a:r>
            <a:r>
              <a:rPr kumimoji="0" lang="zh-CN" altLang="en-US" sz="2400">
                <a:latin typeface="楷体_GB2312" panose="02010609030101010101" pitchFamily="49" charset="-122"/>
                <a:ea typeface="楷体_GB2312" panose="02010609030101010101" pitchFamily="49" charset="-122"/>
              </a:rPr>
              <a:t>时间内完成。其中</a:t>
            </a:r>
            <a:r>
              <a:rPr kumimoji="0" lang="en-US" altLang="zh-CN" sz="2400">
                <a:latin typeface="楷体_GB2312" panose="02010609030101010101" pitchFamily="49" charset="-122"/>
                <a:ea typeface="楷体_GB2312" panose="02010609030101010101" pitchFamily="49" charset="-122"/>
              </a:rPr>
              <a:t>k</a:t>
            </a:r>
            <a:r>
              <a:rPr kumimoji="0" lang="zh-CN" altLang="en-US" sz="2400">
                <a:latin typeface="楷体_GB2312" panose="02010609030101010101" pitchFamily="49" charset="-122"/>
                <a:ea typeface="楷体_GB2312" panose="02010609030101010101" pitchFamily="49" charset="-122"/>
              </a:rPr>
              <a:t>是一个常数因子。空间复杂性的情况也是类似的。 </a:t>
            </a:r>
          </a:p>
          <a:p>
            <a:pPr eaLnBrk="1" hangingPunct="1">
              <a:buFontTx/>
              <a:buNone/>
            </a:pPr>
            <a:endParaRPr kumimoji="0" lang="zh-CN" altLang="en-US" b="1">
              <a:solidFill>
                <a:schemeClr val="accent2"/>
              </a:solidFill>
              <a:latin typeface="楷体_GB2312" panose="02010609030101010101" pitchFamily="49" charset="-122"/>
              <a:ea typeface="楷体_GB2312" panose="02010609030101010101" pitchFamily="49" charset="-122"/>
            </a:endParaRP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C020AC9C-40A9-4001-B2BC-838243EC4C50}"/>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87E8CD8F-5C7B-4785-852C-FA6BEF1E95B2}" type="slidenum">
              <a:rPr lang="zh-CN" altLang="en-US">
                <a:solidFill>
                  <a:schemeClr val="tx1"/>
                </a:solidFill>
                <a:latin typeface="Times New Roman" panose="02020603050405020304" pitchFamily="18" charset="0"/>
                <a:ea typeface="宋体" panose="02010600030101010101" pitchFamily="2" charset="-122"/>
              </a:rPr>
              <a:pPr eaLnBrk="1" hangingPunct="1"/>
              <a:t>28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18466" name="Rectangle 2">
            <a:extLst>
              <a:ext uri="{FF2B5EF4-FFF2-40B4-BE49-F238E27FC236}">
                <a16:creationId xmlns:a16="http://schemas.microsoft.com/office/drawing/2014/main" id="{A4EC0A34-099C-4913-9FDD-3E6B0AE6B712}"/>
              </a:ext>
            </a:extLst>
          </p:cNvPr>
          <p:cNvSpPr>
            <a:spLocks noGrp="1" noChangeArrowheads="1"/>
          </p:cNvSpPr>
          <p:nvPr>
            <p:ph type="title"/>
          </p:nvPr>
        </p:nvSpPr>
        <p:spPr/>
        <p:txBody>
          <a:bodyPr/>
          <a:lstStyle/>
          <a:p>
            <a:pPr eaLnBrk="1" hangingPunct="1">
              <a:defRPr/>
            </a:pPr>
            <a:r>
              <a:rPr lang="en-US" altLang="zh-CN">
                <a:latin typeface="黑体" pitchFamily="2" charset="-122"/>
                <a:ea typeface="黑体" pitchFamily="2" charset="-122"/>
              </a:rPr>
              <a:t>2.1  </a:t>
            </a:r>
            <a:r>
              <a:rPr lang="zh-CN" altLang="en-US">
                <a:effectLst>
                  <a:outerShdw blurRad="38100" dist="38100" dir="2700000" algn="tl">
                    <a:srgbClr val="C0C0C0"/>
                  </a:outerShdw>
                </a:effectLst>
                <a:latin typeface="黑体" pitchFamily="2" charset="-122"/>
                <a:ea typeface="黑体" pitchFamily="2" charset="-122"/>
              </a:rPr>
              <a:t>递归的概念</a:t>
            </a:r>
          </a:p>
        </p:txBody>
      </p:sp>
      <p:sp>
        <p:nvSpPr>
          <p:cNvPr id="318467" name="Rectangle 3">
            <a:extLst>
              <a:ext uri="{FF2B5EF4-FFF2-40B4-BE49-F238E27FC236}">
                <a16:creationId xmlns:a16="http://schemas.microsoft.com/office/drawing/2014/main" id="{02D082FA-95C5-4A0A-B691-BE9286964B10}"/>
              </a:ext>
            </a:extLst>
          </p:cNvPr>
          <p:cNvSpPr>
            <a:spLocks noGrp="1" noChangeArrowheads="1"/>
          </p:cNvSpPr>
          <p:nvPr>
            <p:ph type="body" idx="1"/>
          </p:nvPr>
        </p:nvSpPr>
        <p:spPr>
          <a:xfrm>
            <a:off x="684213" y="1700213"/>
            <a:ext cx="7772400" cy="4114800"/>
          </a:xfrm>
        </p:spPr>
        <p:txBody>
          <a:bodyPr/>
          <a:lstStyle/>
          <a:p>
            <a:pPr eaLnBrk="1" hangingPunct="1">
              <a:lnSpc>
                <a:spcPct val="90000"/>
              </a:lnSpc>
            </a:pPr>
            <a:r>
              <a:rPr lang="zh-CN" altLang="en-US" sz="2800">
                <a:ea typeface="楷体_GB2312" panose="02010609030101010101" pitchFamily="49" charset="-122"/>
              </a:rPr>
              <a:t>直接或间接地调用自身的算法称为</a:t>
            </a:r>
            <a:r>
              <a:rPr lang="zh-CN" altLang="en-US" sz="2800" b="1">
                <a:ea typeface="黑体" panose="02010609060101010101" pitchFamily="49" charset="-122"/>
              </a:rPr>
              <a:t>递归算法</a:t>
            </a:r>
            <a:r>
              <a:rPr lang="zh-CN" altLang="en-US" sz="2800">
                <a:ea typeface="楷体_GB2312" panose="02010609030101010101" pitchFamily="49" charset="-122"/>
              </a:rPr>
              <a:t>。用函数自身给出定义的函数称为</a:t>
            </a:r>
            <a:r>
              <a:rPr lang="zh-CN" altLang="en-US" sz="2800" b="1">
                <a:ea typeface="黑体" panose="02010609060101010101" pitchFamily="49" charset="-122"/>
              </a:rPr>
              <a:t>递归函数</a:t>
            </a:r>
            <a:r>
              <a:rPr lang="zh-CN" altLang="en-US" sz="2800">
                <a:ea typeface="楷体_GB2312" panose="02010609030101010101" pitchFamily="49" charset="-122"/>
              </a:rPr>
              <a:t>。</a:t>
            </a:r>
          </a:p>
          <a:p>
            <a:pPr eaLnBrk="1" hangingPunct="1">
              <a:lnSpc>
                <a:spcPct val="90000"/>
              </a:lnSpc>
            </a:pPr>
            <a:r>
              <a:rPr lang="zh-CN" altLang="en-US" sz="2800">
                <a:ea typeface="楷体_GB2312" panose="02010609030101010101" pitchFamily="49" charset="-122"/>
              </a:rPr>
              <a:t>由分治法产生的子问题往往是原问题的较小模式，这就为使用递归技术提供了方便。在这种情况下，反复应用分治手段，可以使子问题与原问题类型一致而其规模却不断缩小，最终使子问题缩小到很容易直接求出其解。这自然导致递归过程的产生。</a:t>
            </a:r>
          </a:p>
          <a:p>
            <a:pPr eaLnBrk="1" hangingPunct="1">
              <a:lnSpc>
                <a:spcPct val="90000"/>
              </a:lnSpc>
            </a:pPr>
            <a:r>
              <a:rPr lang="zh-CN" altLang="en-US" sz="2800">
                <a:ea typeface="楷体_GB2312" panose="02010609030101010101" pitchFamily="49" charset="-122"/>
              </a:rPr>
              <a:t>分治与递归像一对孪生兄弟，经常同时应用在算法设计之中，并由此产生许多高效算法。</a:t>
            </a:r>
          </a:p>
          <a:p>
            <a:pPr eaLnBrk="1" hangingPunct="1">
              <a:lnSpc>
                <a:spcPct val="90000"/>
              </a:lnSpc>
            </a:pPr>
            <a:endParaRPr lang="zh-CN" altLang="en-US" sz="2800">
              <a:ea typeface="楷体_GB2312" panose="02010609030101010101" pitchFamily="49" charset="-122"/>
            </a:endParaRPr>
          </a:p>
        </p:txBody>
      </p:sp>
      <p:sp>
        <p:nvSpPr>
          <p:cNvPr id="318468" name="Text Box 4">
            <a:extLst>
              <a:ext uri="{FF2B5EF4-FFF2-40B4-BE49-F238E27FC236}">
                <a16:creationId xmlns:a16="http://schemas.microsoft.com/office/drawing/2014/main" id="{A9D1EC53-7EBF-454D-AB8B-1693941E38EB}"/>
              </a:ext>
            </a:extLst>
          </p:cNvPr>
          <p:cNvSpPr txBox="1">
            <a:spLocks noChangeArrowheads="1"/>
          </p:cNvSpPr>
          <p:nvPr/>
        </p:nvSpPr>
        <p:spPr bwMode="auto">
          <a:xfrm>
            <a:off x="2555875" y="6021388"/>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zh-CN" altLang="en-US" sz="2400">
                <a:solidFill>
                  <a:srgbClr val="000000"/>
                </a:solidFill>
                <a:ea typeface="宋体" panose="02010600030101010101" pitchFamily="2" charset="-122"/>
              </a:rPr>
              <a:t>下面来看几个实例。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Effect transition="in" filter="blinds(horizontal)">
                                      <p:cBhvr>
                                        <p:cTn id="7" dur="500"/>
                                        <p:tgtEl>
                                          <p:spTgt spid="318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8467">
                                            <p:txEl>
                                              <p:pRg st="1" end="1"/>
                                            </p:txEl>
                                          </p:spTgt>
                                        </p:tgtEl>
                                        <p:attrNameLst>
                                          <p:attrName>style.visibility</p:attrName>
                                        </p:attrNameLst>
                                      </p:cBhvr>
                                      <p:to>
                                        <p:strVal val="visible"/>
                                      </p:to>
                                    </p:set>
                                    <p:animEffect transition="in" filter="blinds(horizontal)">
                                      <p:cBhvr>
                                        <p:cTn id="12" dur="500"/>
                                        <p:tgtEl>
                                          <p:spTgt spid="318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8467">
                                            <p:txEl>
                                              <p:pRg st="2" end="2"/>
                                            </p:txEl>
                                          </p:spTgt>
                                        </p:tgtEl>
                                        <p:attrNameLst>
                                          <p:attrName>style.visibility</p:attrName>
                                        </p:attrNameLst>
                                      </p:cBhvr>
                                      <p:to>
                                        <p:strVal val="visible"/>
                                      </p:to>
                                    </p:set>
                                    <p:animEffect transition="in" filter="blinds(horizontal)">
                                      <p:cBhvr>
                                        <p:cTn id="17" dur="500"/>
                                        <p:tgtEl>
                                          <p:spTgt spid="3184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8467">
                                            <p:txEl>
                                              <p:pRg st="3" end="3"/>
                                            </p:txEl>
                                          </p:spTgt>
                                        </p:tgtEl>
                                        <p:attrNameLst>
                                          <p:attrName>style.visibility</p:attrName>
                                        </p:attrNameLst>
                                      </p:cBhvr>
                                      <p:to>
                                        <p:strVal val="visible"/>
                                      </p:to>
                                    </p:set>
                                    <p:animEffect transition="in" filter="blinds(horizontal)">
                                      <p:cBhvr>
                                        <p:cTn id="22" dur="500"/>
                                        <p:tgtEl>
                                          <p:spTgt spid="3184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18468"/>
                                        </p:tgtEl>
                                        <p:attrNameLst>
                                          <p:attrName>style.visibility</p:attrName>
                                        </p:attrNameLst>
                                      </p:cBhvr>
                                      <p:to>
                                        <p:strVal val="visible"/>
                                      </p:to>
                                    </p:set>
                                    <p:anim calcmode="lin" valueType="num">
                                      <p:cBhvr additive="base">
                                        <p:cTn id="27" dur="500" fill="hold"/>
                                        <p:tgtEl>
                                          <p:spTgt spid="318468"/>
                                        </p:tgtEl>
                                        <p:attrNameLst>
                                          <p:attrName>ppt_x</p:attrName>
                                        </p:attrNameLst>
                                      </p:cBhvr>
                                      <p:tavLst>
                                        <p:tav tm="0">
                                          <p:val>
                                            <p:strVal val="#ppt_x"/>
                                          </p:val>
                                        </p:tav>
                                        <p:tav tm="100000">
                                          <p:val>
                                            <p:strVal val="#ppt_x"/>
                                          </p:val>
                                        </p:tav>
                                      </p:tavLst>
                                    </p:anim>
                                    <p:anim calcmode="lin" valueType="num">
                                      <p:cBhvr additive="base">
                                        <p:cTn id="28" dur="500" fill="hold"/>
                                        <p:tgtEl>
                                          <p:spTgt spid="3184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P spid="318468" grpId="0"/>
    </p:bld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8B07E78F-8249-4EB2-86A7-7FF8A42DDE8A}"/>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C4663E44-A5E2-48A7-90DB-01EF7DD5D4DA}" type="slidenum">
              <a:rPr lang="zh-CN" altLang="en-US">
                <a:solidFill>
                  <a:schemeClr val="tx1"/>
                </a:solidFill>
                <a:latin typeface="Times New Roman" panose="02020603050405020304" pitchFamily="18" charset="0"/>
                <a:ea typeface="宋体" panose="02010600030101010101" pitchFamily="2" charset="-122"/>
              </a:rPr>
              <a:pPr eaLnBrk="1" hangingPunct="1"/>
              <a:t>280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13347" name="Rectangle 2">
            <a:extLst>
              <a:ext uri="{FF2B5EF4-FFF2-40B4-BE49-F238E27FC236}">
                <a16:creationId xmlns:a16="http://schemas.microsoft.com/office/drawing/2014/main" id="{F78797F0-019E-477D-AB3F-5CA96BE47EEC}"/>
              </a:ext>
            </a:extLst>
          </p:cNvPr>
          <p:cNvSpPr>
            <a:spLocks noGrp="1" noChangeArrowheads="1"/>
          </p:cNvSpPr>
          <p:nvPr>
            <p:ph type="title"/>
          </p:nvPr>
        </p:nvSpPr>
        <p:spPr/>
        <p:txBody>
          <a:bodyPr/>
          <a:lstStyle/>
          <a:p>
            <a:pPr eaLnBrk="1" hangingPunct="1"/>
            <a:r>
              <a:rPr lang="zh-CN" altLang="en-US" sz="4000"/>
              <a:t>8.1.3  </a:t>
            </a:r>
            <a:r>
              <a:rPr lang="en-US" altLang="zh-CN" sz="4000">
                <a:latin typeface="楷体_GB2312" panose="02010609030101010101" pitchFamily="49" charset="-122"/>
                <a:ea typeface="楷体_GB2312" panose="02010609030101010101" pitchFamily="49" charset="-122"/>
              </a:rPr>
              <a:t>RAM</a:t>
            </a:r>
            <a:r>
              <a:rPr lang="zh-CN" altLang="en-US" sz="4000">
                <a:latin typeface="楷体_GB2312" panose="02010609030101010101" pitchFamily="49" charset="-122"/>
                <a:ea typeface="楷体_GB2312" panose="02010609030101010101" pitchFamily="49" charset="-122"/>
              </a:rPr>
              <a:t>模型的变形与简化</a:t>
            </a:r>
          </a:p>
        </p:txBody>
      </p:sp>
      <p:sp>
        <p:nvSpPr>
          <p:cNvPr id="313348" name="Rectangle 3">
            <a:extLst>
              <a:ext uri="{FF2B5EF4-FFF2-40B4-BE49-F238E27FC236}">
                <a16:creationId xmlns:a16="http://schemas.microsoft.com/office/drawing/2014/main" id="{1BCB5E81-F399-4C63-BCE5-3163FD04314E}"/>
              </a:ext>
            </a:extLst>
          </p:cNvPr>
          <p:cNvSpPr>
            <a:spLocks noGrp="1" noChangeArrowheads="1"/>
          </p:cNvSpPr>
          <p:nvPr>
            <p:ph type="body" idx="1"/>
          </p:nvPr>
        </p:nvSpPr>
        <p:spPr>
          <a:xfrm>
            <a:off x="609600" y="1828800"/>
            <a:ext cx="6248400" cy="609600"/>
          </a:xfrm>
        </p:spPr>
        <p:txBody>
          <a:bodyPr/>
          <a:lstStyle/>
          <a:p>
            <a:pPr eaLnBrk="1" hangingPunct="1">
              <a:spcBef>
                <a:spcPct val="0"/>
              </a:spcBef>
              <a:buFontTx/>
              <a:buNone/>
            </a:pPr>
            <a:r>
              <a:rPr kumimoji="0" lang="en-US" altLang="zh-CN" b="1">
                <a:solidFill>
                  <a:schemeClr val="accent2"/>
                </a:solidFill>
                <a:ea typeface="黑体" panose="02010609060101010101" pitchFamily="49" charset="-122"/>
              </a:rPr>
              <a:t>1. </a:t>
            </a:r>
            <a:r>
              <a:rPr kumimoji="0" lang="zh-CN" altLang="en-US" b="1">
                <a:solidFill>
                  <a:schemeClr val="accent2"/>
                </a:solidFill>
                <a:latin typeface="楷体_GB2312" panose="02010609030101010101" pitchFamily="49" charset="-122"/>
                <a:ea typeface="楷体_GB2312" panose="02010609030101010101" pitchFamily="49" charset="-122"/>
              </a:rPr>
              <a:t>实随机存取机</a:t>
            </a:r>
            <a:r>
              <a:rPr kumimoji="0" lang="zh-CN" altLang="en-US" b="1">
                <a:solidFill>
                  <a:schemeClr val="accent2"/>
                </a:solidFill>
                <a:ea typeface="黑体" panose="02010609060101010101" pitchFamily="49" charset="-122"/>
              </a:rPr>
              <a:t> </a:t>
            </a:r>
            <a:r>
              <a:rPr kumimoji="0" lang="en-US" altLang="zh-CN" b="1">
                <a:solidFill>
                  <a:schemeClr val="accent2"/>
                </a:solidFill>
                <a:latin typeface="楷体_GB2312" panose="02010609030101010101" pitchFamily="49" charset="-122"/>
                <a:ea typeface="楷体_GB2312" panose="02010609030101010101" pitchFamily="49" charset="-122"/>
              </a:rPr>
              <a:t>RRAM</a:t>
            </a:r>
          </a:p>
          <a:p>
            <a:pPr eaLnBrk="1" hangingPunct="1">
              <a:buFontTx/>
              <a:buNone/>
            </a:pPr>
            <a:endParaRPr lang="zh-CN" altLang="en-US"/>
          </a:p>
        </p:txBody>
      </p:sp>
      <p:sp>
        <p:nvSpPr>
          <p:cNvPr id="580612" name="Text Box 4">
            <a:extLst>
              <a:ext uri="{FF2B5EF4-FFF2-40B4-BE49-F238E27FC236}">
                <a16:creationId xmlns:a16="http://schemas.microsoft.com/office/drawing/2014/main" id="{D0E94FB4-7935-4609-A831-CC8E654B41A5}"/>
              </a:ext>
            </a:extLst>
          </p:cNvPr>
          <p:cNvSpPr txBox="1">
            <a:spLocks noChangeArrowheads="1"/>
          </p:cNvSpPr>
          <p:nvPr/>
        </p:nvSpPr>
        <p:spPr bwMode="auto">
          <a:xfrm>
            <a:off x="304800" y="2514600"/>
            <a:ext cx="8718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在</a:t>
            </a:r>
            <a:r>
              <a:rPr lang="en-US" altLang="zh-CN" sz="2400">
                <a:solidFill>
                  <a:schemeClr val="tx1"/>
                </a:solidFill>
                <a:latin typeface="楷体_GB2312" panose="02010609030101010101" pitchFamily="49" charset="-122"/>
                <a:ea typeface="楷体_GB2312" panose="02010609030101010101" pitchFamily="49" charset="-122"/>
              </a:rPr>
              <a:t>RRAM</a:t>
            </a:r>
            <a:r>
              <a:rPr lang="zh-CN" altLang="en-US" sz="2400">
                <a:solidFill>
                  <a:schemeClr val="tx1"/>
                </a:solidFill>
                <a:latin typeface="楷体_GB2312" panose="02010609030101010101" pitchFamily="49" charset="-122"/>
                <a:ea typeface="楷体_GB2312" panose="02010609030101010101" pitchFamily="49" charset="-122"/>
              </a:rPr>
              <a:t>模型下，一个存储单元可以存放一个实数。下列的各</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运算为基本运算且每个运算只耗费单位时间。 </a:t>
            </a:r>
          </a:p>
        </p:txBody>
      </p:sp>
      <p:sp>
        <p:nvSpPr>
          <p:cNvPr id="580613" name="Text Box 5">
            <a:extLst>
              <a:ext uri="{FF2B5EF4-FFF2-40B4-BE49-F238E27FC236}">
                <a16:creationId xmlns:a16="http://schemas.microsoft.com/office/drawing/2014/main" id="{D001204D-40F9-4945-85F3-84F9E3DA44ED}"/>
              </a:ext>
            </a:extLst>
          </p:cNvPr>
          <p:cNvSpPr txBox="1">
            <a:spLocks noChangeArrowheads="1"/>
          </p:cNvSpPr>
          <p:nvPr/>
        </p:nvSpPr>
        <p:spPr bwMode="auto">
          <a:xfrm>
            <a:off x="533400" y="3505200"/>
            <a:ext cx="853122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marL="342900" indent="-342900"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eaLnBrk="0" hangingPunct="0">
              <a:defRPr>
                <a:solidFill>
                  <a:schemeClr val="accent2"/>
                </a:solidFill>
                <a:latin typeface="Arial" panose="020B0604020202020204" pitchFamily="34" charset="0"/>
                <a:ea typeface="华文行楷" panose="02010800040101010101" pitchFamily="2" charset="-122"/>
              </a:defRPr>
            </a:lvl5pPr>
            <a:lvl6pPr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lvl="4" algn="l" eaLnBrk="1" hangingPunct="1"/>
            <a:r>
              <a:rPr lang="en-US" altLang="zh-CN" sz="2400">
                <a:solidFill>
                  <a:schemeClr val="tx1"/>
                </a:solidFill>
                <a:latin typeface="楷体_GB2312" panose="02010609030101010101" pitchFamily="49" charset="-122"/>
                <a:ea typeface="楷体_GB2312" panose="02010609030101010101" pitchFamily="49" charset="-122"/>
              </a:rPr>
              <a:t>(1)</a:t>
            </a:r>
            <a:r>
              <a:rPr lang="zh-CN" altLang="en-US" sz="2400">
                <a:solidFill>
                  <a:schemeClr val="tx1"/>
                </a:solidFill>
                <a:latin typeface="楷体_GB2312" panose="02010609030101010101" pitchFamily="49" charset="-122"/>
                <a:ea typeface="楷体_GB2312" panose="02010609030101010101" pitchFamily="49" charset="-122"/>
              </a:rPr>
              <a:t>算术运算+，－，×，／。</a:t>
            </a:r>
          </a:p>
          <a:p>
            <a:pPr lvl="4" algn="l" eaLnBrk="1" hangingPunct="1"/>
            <a:r>
              <a:rPr lang="zh-CN" altLang="en-US" sz="2400">
                <a:solidFill>
                  <a:schemeClr val="tx1"/>
                </a:solidFill>
                <a:latin typeface="楷体_GB2312" panose="02010609030101010101" pitchFamily="49" charset="-122"/>
                <a:ea typeface="楷体_GB2312" panose="02010609030101010101" pitchFamily="49" charset="-122"/>
              </a:rPr>
              <a:t>(2)2个实数间的比较(&lt;，≤，=，≠，≥，&gt;)。</a:t>
            </a:r>
          </a:p>
          <a:p>
            <a:pPr lvl="4" algn="l" eaLnBrk="1" hangingPunct="1"/>
            <a:r>
              <a:rPr lang="zh-CN" altLang="en-US" sz="2400">
                <a:solidFill>
                  <a:schemeClr val="tx1"/>
                </a:solidFill>
                <a:latin typeface="楷体_GB2312" panose="02010609030101010101" pitchFamily="49" charset="-122"/>
                <a:ea typeface="楷体_GB2312" panose="02010609030101010101" pitchFamily="49" charset="-122"/>
              </a:rPr>
              <a:t>(3)间接寻址(整数地址)。</a:t>
            </a:r>
          </a:p>
          <a:p>
            <a:pPr lvl="4" algn="l" eaLnBrk="1" hangingPunct="1"/>
            <a:r>
              <a:rPr lang="zh-CN" altLang="en-US" sz="2400">
                <a:solidFill>
                  <a:schemeClr val="tx1"/>
                </a:solidFill>
                <a:latin typeface="楷体_GB2312" panose="02010609030101010101" pitchFamily="49" charset="-122"/>
                <a:ea typeface="楷体_GB2312" panose="02010609030101010101" pitchFamily="49" charset="-122"/>
              </a:rPr>
              <a:t>(4)常见函数的计算，如三角函数，指数函数，对数函数等。</a:t>
            </a:r>
          </a:p>
        </p:txBody>
      </p:sp>
      <p:sp>
        <p:nvSpPr>
          <p:cNvPr id="580614" name="Rectangle 6">
            <a:extLst>
              <a:ext uri="{FF2B5EF4-FFF2-40B4-BE49-F238E27FC236}">
                <a16:creationId xmlns:a16="http://schemas.microsoft.com/office/drawing/2014/main" id="{9F397FB1-DB9E-4CE2-A708-8609559E9FF0}"/>
              </a:ext>
            </a:extLst>
          </p:cNvPr>
          <p:cNvSpPr>
            <a:spLocks noChangeArrowheads="1"/>
          </p:cNvSpPr>
          <p:nvPr/>
        </p:nvSpPr>
        <p:spPr bwMode="auto">
          <a:xfrm>
            <a:off x="990600" y="5407025"/>
            <a:ext cx="7696200" cy="873125"/>
          </a:xfrm>
          <a:prstGeom prst="rect">
            <a:avLst/>
          </a:prstGeom>
          <a:solidFill>
            <a:schemeClr val="hlink"/>
          </a:solidFill>
          <a:ln w="50800">
            <a:solidFill>
              <a:srgbClr val="FF6600"/>
            </a:solidFill>
            <a:miter lim="800000"/>
            <a:headEnd/>
            <a:tailEnd/>
          </a:ln>
        </p:spPr>
        <p:txBody>
          <a:bodyPr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优点：能够方便处理实数；</a:t>
            </a:r>
          </a:p>
          <a:p>
            <a:pPr algn="l" eaLnBrk="1" hangingPunct="1"/>
            <a:r>
              <a:rPr lang="zh-CN" altLang="en-US" sz="2400">
                <a:solidFill>
                  <a:schemeClr val="tx1"/>
                </a:solidFill>
                <a:ea typeface="楷体_GB2312" panose="02010609030101010101" pitchFamily="49" charset="-122"/>
              </a:rPr>
              <a:t>	</a:t>
            </a:r>
            <a:r>
              <a:rPr lang="zh-CN" altLang="en-US" sz="2400">
                <a:solidFill>
                  <a:schemeClr val="tx1"/>
                </a:solidFill>
                <a:latin typeface="楷体_GB2312" panose="02010609030101010101" pitchFamily="49" charset="-122"/>
                <a:ea typeface="楷体_GB2312" panose="02010609030101010101" pitchFamily="49" charset="-122"/>
              </a:rPr>
              <a:t>适合于用</a:t>
            </a:r>
            <a:r>
              <a:rPr lang="en-US" altLang="zh-CN" sz="2400">
                <a:solidFill>
                  <a:schemeClr val="tx1"/>
                </a:solidFill>
                <a:latin typeface="楷体_GB2312" panose="02010609030101010101" pitchFamily="49" charset="-122"/>
                <a:ea typeface="楷体_GB2312" panose="02010609030101010101" pitchFamily="49" charset="-122"/>
              </a:rPr>
              <a:t>FORTRAN，PASCAL</a:t>
            </a:r>
            <a:r>
              <a:rPr lang="zh-CN" altLang="en-US" sz="2400">
                <a:solidFill>
                  <a:schemeClr val="tx1"/>
                </a:solidFill>
                <a:latin typeface="楷体_GB2312" panose="02010609030101010101" pitchFamily="49" charset="-122"/>
                <a:ea typeface="楷体_GB2312" panose="02010609030101010101" pitchFamily="49" charset="-122"/>
              </a:rPr>
              <a:t>等高级语言写的算法。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0612"/>
                                        </p:tgtEl>
                                        <p:attrNameLst>
                                          <p:attrName>style.visibility</p:attrName>
                                        </p:attrNameLst>
                                      </p:cBhvr>
                                      <p:to>
                                        <p:strVal val="visible"/>
                                      </p:to>
                                    </p:set>
                                    <p:animEffect transition="in" filter="blinds(horizontal)">
                                      <p:cBhvr>
                                        <p:cTn id="7" dur="500"/>
                                        <p:tgtEl>
                                          <p:spTgt spid="5806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0613"/>
                                        </p:tgtEl>
                                        <p:attrNameLst>
                                          <p:attrName>style.visibility</p:attrName>
                                        </p:attrNameLst>
                                      </p:cBhvr>
                                      <p:to>
                                        <p:strVal val="visible"/>
                                      </p:to>
                                    </p:set>
                                    <p:animEffect transition="in" filter="blinds(horizontal)">
                                      <p:cBhvr>
                                        <p:cTn id="12" dur="500"/>
                                        <p:tgtEl>
                                          <p:spTgt spid="5806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80614"/>
                                        </p:tgtEl>
                                        <p:attrNameLst>
                                          <p:attrName>style.visibility</p:attrName>
                                        </p:attrNameLst>
                                      </p:cBhvr>
                                      <p:to>
                                        <p:strVal val="visible"/>
                                      </p:to>
                                    </p:set>
                                    <p:anim calcmode="lin" valueType="num">
                                      <p:cBhvr additive="base">
                                        <p:cTn id="17" dur="500" fill="hold"/>
                                        <p:tgtEl>
                                          <p:spTgt spid="580614"/>
                                        </p:tgtEl>
                                        <p:attrNameLst>
                                          <p:attrName>ppt_x</p:attrName>
                                        </p:attrNameLst>
                                      </p:cBhvr>
                                      <p:tavLst>
                                        <p:tav tm="0">
                                          <p:val>
                                            <p:strVal val="#ppt_x"/>
                                          </p:val>
                                        </p:tav>
                                        <p:tav tm="100000">
                                          <p:val>
                                            <p:strVal val="#ppt_x"/>
                                          </p:val>
                                        </p:tav>
                                      </p:tavLst>
                                    </p:anim>
                                    <p:anim calcmode="lin" valueType="num">
                                      <p:cBhvr additive="base">
                                        <p:cTn id="18" dur="500" fill="hold"/>
                                        <p:tgtEl>
                                          <p:spTgt spid="5806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2" grpId="0" autoUpdateAnimBg="0"/>
      <p:bldP spid="580613" grpId="0" autoUpdateAnimBg="0"/>
      <p:bldP spid="580614" grpId="0" animBg="1" autoUpdateAnimBg="0"/>
    </p:bld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A2CE4DE1-CE44-4143-AEB5-04BB9363D6AE}"/>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EAD56C78-9242-475F-95F6-8E6977284DF4}" type="slidenum">
              <a:rPr lang="zh-CN" altLang="en-US">
                <a:solidFill>
                  <a:schemeClr val="tx1"/>
                </a:solidFill>
                <a:latin typeface="Times New Roman" panose="02020603050405020304" pitchFamily="18" charset="0"/>
                <a:ea typeface="宋体" panose="02010600030101010101" pitchFamily="2" charset="-122"/>
              </a:rPr>
              <a:pPr eaLnBrk="1" hangingPunct="1"/>
              <a:t>281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14371" name="Rectangle 2">
            <a:extLst>
              <a:ext uri="{FF2B5EF4-FFF2-40B4-BE49-F238E27FC236}">
                <a16:creationId xmlns:a16="http://schemas.microsoft.com/office/drawing/2014/main" id="{D90F92D1-ABF6-46E7-82B3-E527FA299CC6}"/>
              </a:ext>
            </a:extLst>
          </p:cNvPr>
          <p:cNvSpPr>
            <a:spLocks noGrp="1" noChangeArrowheads="1"/>
          </p:cNvSpPr>
          <p:nvPr>
            <p:ph type="title"/>
          </p:nvPr>
        </p:nvSpPr>
        <p:spPr/>
        <p:txBody>
          <a:bodyPr/>
          <a:lstStyle/>
          <a:p>
            <a:pPr eaLnBrk="1" hangingPunct="1"/>
            <a:r>
              <a:rPr lang="zh-CN" altLang="en-US" sz="4000"/>
              <a:t>8.1.3  </a:t>
            </a:r>
            <a:r>
              <a:rPr lang="en-US" altLang="zh-CN" sz="4000">
                <a:latin typeface="楷体_GB2312" panose="02010609030101010101" pitchFamily="49" charset="-122"/>
                <a:ea typeface="楷体_GB2312" panose="02010609030101010101" pitchFamily="49" charset="-122"/>
              </a:rPr>
              <a:t>RAM</a:t>
            </a:r>
            <a:r>
              <a:rPr lang="zh-CN" altLang="en-US" sz="4000">
                <a:latin typeface="楷体_GB2312" panose="02010609030101010101" pitchFamily="49" charset="-122"/>
                <a:ea typeface="楷体_GB2312" panose="02010609030101010101" pitchFamily="49" charset="-122"/>
              </a:rPr>
              <a:t>模型的变形与简化</a:t>
            </a:r>
          </a:p>
        </p:txBody>
      </p:sp>
      <p:sp>
        <p:nvSpPr>
          <p:cNvPr id="314372" name="Rectangle 3">
            <a:extLst>
              <a:ext uri="{FF2B5EF4-FFF2-40B4-BE49-F238E27FC236}">
                <a16:creationId xmlns:a16="http://schemas.microsoft.com/office/drawing/2014/main" id="{79300AB0-968B-4781-A463-DA615D07B5BC}"/>
              </a:ext>
            </a:extLst>
          </p:cNvPr>
          <p:cNvSpPr>
            <a:spLocks noGrp="1" noChangeArrowheads="1"/>
          </p:cNvSpPr>
          <p:nvPr>
            <p:ph type="body" idx="1"/>
          </p:nvPr>
        </p:nvSpPr>
        <p:spPr>
          <a:xfrm>
            <a:off x="685800" y="1752600"/>
            <a:ext cx="6781800" cy="762000"/>
          </a:xfrm>
        </p:spPr>
        <p:txBody>
          <a:bodyPr/>
          <a:lstStyle/>
          <a:p>
            <a:pPr eaLnBrk="1" hangingPunct="1">
              <a:buFontTx/>
              <a:buNone/>
            </a:pPr>
            <a:r>
              <a:rPr kumimoji="0" lang="en-US" altLang="zh-CN" b="1">
                <a:solidFill>
                  <a:schemeClr val="accent2"/>
                </a:solidFill>
                <a:ea typeface="黑体" panose="02010609060101010101" pitchFamily="49" charset="-122"/>
              </a:rPr>
              <a:t>2. </a:t>
            </a:r>
            <a:r>
              <a:rPr kumimoji="0" lang="zh-CN" altLang="en-US" b="1">
                <a:solidFill>
                  <a:schemeClr val="accent2"/>
                </a:solidFill>
                <a:latin typeface="楷体_GB2312" panose="02010609030101010101" pitchFamily="49" charset="-122"/>
                <a:ea typeface="楷体_GB2312" panose="02010609030101010101" pitchFamily="49" charset="-122"/>
              </a:rPr>
              <a:t>直线式程序</a:t>
            </a:r>
          </a:p>
          <a:p>
            <a:pPr eaLnBrk="1" hangingPunct="1">
              <a:buFontTx/>
              <a:buNone/>
            </a:pPr>
            <a:endParaRPr kumimoji="0" lang="zh-CN" altLang="en-US" b="1">
              <a:solidFill>
                <a:schemeClr val="accent2"/>
              </a:solidFill>
              <a:latin typeface="楷体_GB2312" panose="02010609030101010101" pitchFamily="49" charset="-122"/>
              <a:ea typeface="楷体_GB2312" panose="02010609030101010101" pitchFamily="49" charset="-122"/>
            </a:endParaRPr>
          </a:p>
        </p:txBody>
      </p:sp>
      <p:sp>
        <p:nvSpPr>
          <p:cNvPr id="581636" name="Text Box 4">
            <a:extLst>
              <a:ext uri="{FF2B5EF4-FFF2-40B4-BE49-F238E27FC236}">
                <a16:creationId xmlns:a16="http://schemas.microsoft.com/office/drawing/2014/main" id="{6FD90056-B1BA-4B37-85E1-E4ADBB0261C9}"/>
              </a:ext>
            </a:extLst>
          </p:cNvPr>
          <p:cNvSpPr txBox="1">
            <a:spLocks noChangeArrowheads="1"/>
          </p:cNvSpPr>
          <p:nvPr/>
        </p:nvSpPr>
        <p:spPr bwMode="auto">
          <a:xfrm>
            <a:off x="517525" y="1573213"/>
            <a:ext cx="184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endParaRPr lang="en-US" altLang="zh-CN" sz="3200" b="1">
              <a:latin typeface="楷体_GB2312" panose="02010609030101010101" pitchFamily="49" charset="-122"/>
              <a:ea typeface="楷体_GB2312" panose="02010609030101010101" pitchFamily="49" charset="-122"/>
            </a:endParaRPr>
          </a:p>
        </p:txBody>
      </p:sp>
      <p:sp>
        <p:nvSpPr>
          <p:cNvPr id="581637" name="Text Box 5">
            <a:extLst>
              <a:ext uri="{FF2B5EF4-FFF2-40B4-BE49-F238E27FC236}">
                <a16:creationId xmlns:a16="http://schemas.microsoft.com/office/drawing/2014/main" id="{52BC1AB8-EEAD-4765-99FA-AB2DF82B513A}"/>
              </a:ext>
            </a:extLst>
          </p:cNvPr>
          <p:cNvSpPr txBox="1">
            <a:spLocks noChangeArrowheads="1"/>
          </p:cNvSpPr>
          <p:nvPr/>
        </p:nvSpPr>
        <p:spPr bwMode="auto">
          <a:xfrm>
            <a:off x="120650" y="2209800"/>
            <a:ext cx="90233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对于许多问题，所设计的</a:t>
            </a:r>
            <a:r>
              <a:rPr lang="en-US" altLang="zh-CN" sz="2400">
                <a:solidFill>
                  <a:schemeClr val="tx1"/>
                </a:solidFill>
                <a:latin typeface="楷体_GB2312" panose="02010609030101010101" pitchFamily="49" charset="-122"/>
                <a:ea typeface="楷体_GB2312" panose="02010609030101010101" pitchFamily="49" charset="-122"/>
              </a:rPr>
              <a:t>RAM</a:t>
            </a:r>
            <a:r>
              <a:rPr lang="zh-CN" altLang="en-US" sz="2400">
                <a:solidFill>
                  <a:schemeClr val="tx1"/>
                </a:solidFill>
                <a:latin typeface="楷体_GB2312" panose="02010609030101010101" pitchFamily="49" charset="-122"/>
                <a:ea typeface="楷体_GB2312" panose="02010609030101010101" pitchFamily="49" charset="-122"/>
              </a:rPr>
              <a:t>程序中的转移指令仅用于重复</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一组指令，而且重复的次数与问题的输入规模</a:t>
            </a:r>
            <a:r>
              <a:rPr lang="en-US" altLang="zh-CN" sz="24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成比例。在这种情</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况下，可以用重复地写出相同指令组的方法来消除程序中的循环。</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由此，对每一个固定的</a:t>
            </a:r>
            <a:r>
              <a:rPr lang="en-US" altLang="zh-CN" sz="24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得到一个无循环的直线式程序。 </a:t>
            </a:r>
          </a:p>
        </p:txBody>
      </p:sp>
      <p:sp>
        <p:nvSpPr>
          <p:cNvPr id="581638" name="Text Box 6">
            <a:extLst>
              <a:ext uri="{FF2B5EF4-FFF2-40B4-BE49-F238E27FC236}">
                <a16:creationId xmlns:a16="http://schemas.microsoft.com/office/drawing/2014/main" id="{C0F1CA00-E030-4D11-99E0-2085371A890A}"/>
              </a:ext>
            </a:extLst>
          </p:cNvPr>
          <p:cNvSpPr txBox="1">
            <a:spLocks noChangeArrowheads="1"/>
          </p:cNvSpPr>
          <p:nvPr/>
        </p:nvSpPr>
        <p:spPr bwMode="auto">
          <a:xfrm>
            <a:off x="120650" y="3810000"/>
            <a:ext cx="856615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经过对</a:t>
            </a:r>
            <a:r>
              <a:rPr lang="en-US" altLang="zh-CN" sz="2400">
                <a:solidFill>
                  <a:schemeClr val="tx1"/>
                </a:solidFill>
                <a:latin typeface="楷体_GB2312" panose="02010609030101010101" pitchFamily="49" charset="-122"/>
                <a:ea typeface="楷体_GB2312" panose="02010609030101010101" pitchFamily="49" charset="-122"/>
              </a:rPr>
              <a:t>RAM</a:t>
            </a:r>
            <a:r>
              <a:rPr lang="zh-CN" altLang="en-US" sz="2400">
                <a:solidFill>
                  <a:schemeClr val="tx1"/>
                </a:solidFill>
                <a:latin typeface="楷体_GB2312" panose="02010609030101010101" pitchFamily="49" charset="-122"/>
                <a:ea typeface="楷体_GB2312" panose="02010609030101010101" pitchFamily="49" charset="-122"/>
              </a:rPr>
              <a:t>模型的简化，得到直线式程序的指令系统如下：</a:t>
            </a:r>
          </a:p>
          <a:p>
            <a:pPr lvl="2" algn="l" eaLnBrk="1" hangingPunct="1"/>
            <a:r>
              <a:rPr lang="en-US" altLang="zh-CN" sz="2400">
                <a:solidFill>
                  <a:schemeClr val="tx1"/>
                </a:solidFill>
                <a:latin typeface="楷体_GB2312" panose="02010609030101010101" pitchFamily="49" charset="-122"/>
                <a:ea typeface="楷体_GB2312" panose="02010609030101010101" pitchFamily="49" charset="-122"/>
              </a:rPr>
              <a:t>x←y+z</a:t>
            </a:r>
          </a:p>
          <a:p>
            <a:pPr lvl="2" algn="l" eaLnBrk="1" hangingPunct="1"/>
            <a:r>
              <a:rPr lang="en-US" altLang="zh-CN" sz="2400">
                <a:solidFill>
                  <a:schemeClr val="tx1"/>
                </a:solidFill>
                <a:latin typeface="楷体_GB2312" panose="02010609030101010101" pitchFamily="49" charset="-122"/>
                <a:ea typeface="楷体_GB2312" panose="02010609030101010101" pitchFamily="49" charset="-122"/>
              </a:rPr>
              <a:t>x←y-z</a:t>
            </a:r>
          </a:p>
          <a:p>
            <a:pPr lvl="2" algn="l" eaLnBrk="1" hangingPunct="1"/>
            <a:r>
              <a:rPr lang="en-US" altLang="zh-CN" sz="2400">
                <a:solidFill>
                  <a:schemeClr val="tx1"/>
                </a:solidFill>
                <a:latin typeface="楷体_GB2312" panose="02010609030101010101" pitchFamily="49" charset="-122"/>
                <a:ea typeface="楷体_GB2312" panose="02010609030101010101" pitchFamily="49" charset="-122"/>
              </a:rPr>
              <a:t>x←y*z</a:t>
            </a:r>
          </a:p>
          <a:p>
            <a:pPr lvl="2" algn="l" eaLnBrk="1" hangingPunct="1"/>
            <a:r>
              <a:rPr lang="en-US" altLang="zh-CN" sz="2400">
                <a:solidFill>
                  <a:schemeClr val="tx1"/>
                </a:solidFill>
                <a:latin typeface="楷体_GB2312" panose="02010609030101010101" pitchFamily="49" charset="-122"/>
                <a:ea typeface="楷体_GB2312" panose="02010609030101010101" pitchFamily="49" charset="-122"/>
              </a:rPr>
              <a:t>x←y/z</a:t>
            </a:r>
          </a:p>
          <a:p>
            <a:pPr lvl="2" algn="l" eaLnBrk="1" hangingPunct="1"/>
            <a:r>
              <a:rPr lang="en-US" altLang="zh-CN" sz="2400">
                <a:solidFill>
                  <a:schemeClr val="tx1"/>
                </a:solidFill>
                <a:latin typeface="楷体_GB2312" panose="02010609030101010101" pitchFamily="49" charset="-122"/>
                <a:ea typeface="楷体_GB2312" panose="02010609030101010101" pitchFamily="49" charset="-122"/>
              </a:rPr>
              <a:t>x←i</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其中</a:t>
            </a:r>
            <a:r>
              <a:rPr lang="en-US" altLang="zh-CN" sz="2400">
                <a:solidFill>
                  <a:schemeClr val="tx1"/>
                </a:solidFill>
                <a:latin typeface="楷体_GB2312" panose="02010609030101010101" pitchFamily="49" charset="-122"/>
                <a:ea typeface="楷体_GB2312" panose="02010609030101010101" pitchFamily="49" charset="-122"/>
              </a:rPr>
              <a:t>x，y</a:t>
            </a:r>
            <a:r>
              <a:rPr lang="zh-CN" altLang="en-US" sz="2400">
                <a:solidFill>
                  <a:schemeClr val="tx1"/>
                </a:solidFill>
                <a:latin typeface="楷体_GB2312" panose="02010609030101010101" pitchFamily="49" charset="-122"/>
                <a:ea typeface="楷体_GB2312" panose="02010609030101010101" pitchFamily="49" charset="-122"/>
              </a:rPr>
              <a:t>和</a:t>
            </a:r>
            <a:r>
              <a:rPr lang="en-US" altLang="zh-CN" sz="2400">
                <a:solidFill>
                  <a:schemeClr val="tx1"/>
                </a:solidFill>
                <a:latin typeface="楷体_GB2312" panose="02010609030101010101" pitchFamily="49" charset="-122"/>
                <a:ea typeface="楷体_GB2312" panose="02010609030101010101" pitchFamily="49" charset="-122"/>
              </a:rPr>
              <a:t>z</a:t>
            </a:r>
            <a:r>
              <a:rPr lang="zh-CN" altLang="en-US" sz="2400">
                <a:solidFill>
                  <a:schemeClr val="tx1"/>
                </a:solidFill>
                <a:latin typeface="楷体_GB2312" panose="02010609030101010101" pitchFamily="49" charset="-122"/>
                <a:ea typeface="楷体_GB2312" panose="02010609030101010101" pitchFamily="49" charset="-122"/>
              </a:rPr>
              <a:t>是符号地址(或变量)，而</a:t>
            </a:r>
            <a:r>
              <a:rPr lang="en-US" altLang="zh-CN" sz="2400">
                <a:solidFill>
                  <a:schemeClr val="tx1"/>
                </a:solidFill>
                <a:latin typeface="楷体_GB2312" panose="02010609030101010101" pitchFamily="49" charset="-122"/>
                <a:ea typeface="楷体_GB2312" panose="02010609030101010101" pitchFamily="49" charset="-122"/>
              </a:rPr>
              <a:t>i</a:t>
            </a:r>
            <a:r>
              <a:rPr lang="zh-CN" altLang="en-US" sz="2400">
                <a:solidFill>
                  <a:schemeClr val="tx1"/>
                </a:solidFill>
                <a:latin typeface="楷体_GB2312" panose="02010609030101010101" pitchFamily="49" charset="-122"/>
                <a:ea typeface="楷体_GB2312" panose="02010609030101010101" pitchFamily="49" charset="-122"/>
              </a:rPr>
              <a:t>是常数。</a:t>
            </a:r>
          </a:p>
        </p:txBody>
      </p:sp>
      <p:sp>
        <p:nvSpPr>
          <p:cNvPr id="581639" name="AutoShape 7">
            <a:extLst>
              <a:ext uri="{FF2B5EF4-FFF2-40B4-BE49-F238E27FC236}">
                <a16:creationId xmlns:a16="http://schemas.microsoft.com/office/drawing/2014/main" id="{4DC10A0E-33FB-4433-A5AB-136C7BAEFD73}"/>
              </a:ext>
            </a:extLst>
          </p:cNvPr>
          <p:cNvSpPr>
            <a:spLocks noChangeArrowheads="1"/>
          </p:cNvSpPr>
          <p:nvPr/>
        </p:nvSpPr>
        <p:spPr bwMode="auto">
          <a:xfrm>
            <a:off x="4495800" y="4953000"/>
            <a:ext cx="3810000" cy="609600"/>
          </a:xfrm>
          <a:prstGeom prst="wedgeRoundRectCallout">
            <a:avLst>
              <a:gd name="adj1" fmla="val -103667"/>
              <a:gd name="adj2" fmla="val -58074"/>
              <a:gd name="adj3" fmla="val 16667"/>
            </a:avLst>
          </a:prstGeom>
          <a:solidFill>
            <a:schemeClr val="hlink"/>
          </a:solidFill>
          <a:ln w="6350">
            <a:solidFill>
              <a:schemeClr val="hlink"/>
            </a:solidFill>
            <a:miter lim="800000"/>
            <a:headEnd/>
            <a:tailEnd/>
          </a:ln>
        </p:spPr>
        <p:txBody>
          <a:bodyPr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zh-CN" altLang="en-US" sz="2000" b="1">
                <a:latin typeface="宋体" panose="02010600030101010101" pitchFamily="2" charset="-122"/>
                <a:ea typeface="宋体" panose="02010600030101010101" pitchFamily="2" charset="-122"/>
              </a:rPr>
              <a:t>每条指令耗费一个单位时间。</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581636"/>
                                        </p:tgtEl>
                                        <p:attrNameLst>
                                          <p:attrName>style.visibility</p:attrName>
                                        </p:attrNameLst>
                                      </p:cBhvr>
                                      <p:to>
                                        <p:strVal val="visible"/>
                                      </p:to>
                                    </p:set>
                                    <p:animEffect transition="in" filter="blinds(horizontal)">
                                      <p:cBhvr>
                                        <p:cTn id="7" dur="500"/>
                                        <p:tgtEl>
                                          <p:spTgt spid="5816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1637"/>
                                        </p:tgtEl>
                                        <p:attrNameLst>
                                          <p:attrName>style.visibility</p:attrName>
                                        </p:attrNameLst>
                                      </p:cBhvr>
                                      <p:to>
                                        <p:strVal val="visible"/>
                                      </p:to>
                                    </p:set>
                                    <p:animEffect transition="in" filter="blinds(horizontal)">
                                      <p:cBhvr>
                                        <p:cTn id="12" dur="500"/>
                                        <p:tgtEl>
                                          <p:spTgt spid="5816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1638"/>
                                        </p:tgtEl>
                                        <p:attrNameLst>
                                          <p:attrName>style.visibility</p:attrName>
                                        </p:attrNameLst>
                                      </p:cBhvr>
                                      <p:to>
                                        <p:strVal val="visible"/>
                                      </p:to>
                                    </p:set>
                                    <p:animEffect transition="in" filter="blinds(horizontal)">
                                      <p:cBhvr>
                                        <p:cTn id="17" dur="500"/>
                                        <p:tgtEl>
                                          <p:spTgt spid="5816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581639"/>
                                        </p:tgtEl>
                                        <p:attrNameLst>
                                          <p:attrName>style.visibility</p:attrName>
                                        </p:attrNameLst>
                                      </p:cBhvr>
                                      <p:to>
                                        <p:strVal val="visible"/>
                                      </p:to>
                                    </p:set>
                                    <p:anim calcmode="lin" valueType="num">
                                      <p:cBhvr additive="base">
                                        <p:cTn id="22" dur="500" fill="hold"/>
                                        <p:tgtEl>
                                          <p:spTgt spid="581639"/>
                                        </p:tgtEl>
                                        <p:attrNameLst>
                                          <p:attrName>ppt_x</p:attrName>
                                        </p:attrNameLst>
                                      </p:cBhvr>
                                      <p:tavLst>
                                        <p:tav tm="0">
                                          <p:val>
                                            <p:strVal val="1+#ppt_w/2"/>
                                          </p:val>
                                        </p:tav>
                                        <p:tav tm="100000">
                                          <p:val>
                                            <p:strVal val="#ppt_x"/>
                                          </p:val>
                                        </p:tav>
                                      </p:tavLst>
                                    </p:anim>
                                    <p:anim calcmode="lin" valueType="num">
                                      <p:cBhvr additive="base">
                                        <p:cTn id="23" dur="500" fill="hold"/>
                                        <p:tgtEl>
                                          <p:spTgt spid="5816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6" grpId="0" autoUpdateAnimBg="0"/>
      <p:bldP spid="581637" grpId="0" autoUpdateAnimBg="0"/>
      <p:bldP spid="581638" grpId="0" autoUpdateAnimBg="0"/>
      <p:bldP spid="581639" grpId="0" animBg="1" autoUpdateAnimBg="0"/>
    </p:bld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FA7E213-6698-41EE-B6E9-3A8D3872E15E}"/>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480D437E-E7F3-4F1D-B8FE-00529CE41D4C}" type="slidenum">
              <a:rPr lang="zh-CN" altLang="en-US">
                <a:solidFill>
                  <a:schemeClr val="tx1"/>
                </a:solidFill>
                <a:latin typeface="Times New Roman" panose="02020603050405020304" pitchFamily="18" charset="0"/>
                <a:ea typeface="宋体" panose="02010600030101010101" pitchFamily="2" charset="-122"/>
              </a:rPr>
              <a:pPr eaLnBrk="1" hangingPunct="1"/>
              <a:t>282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15395" name="Rectangle 2">
            <a:extLst>
              <a:ext uri="{FF2B5EF4-FFF2-40B4-BE49-F238E27FC236}">
                <a16:creationId xmlns:a16="http://schemas.microsoft.com/office/drawing/2014/main" id="{3C37A2B0-203F-4BB6-8EB3-B76424EDA98E}"/>
              </a:ext>
            </a:extLst>
          </p:cNvPr>
          <p:cNvSpPr>
            <a:spLocks noGrp="1" noChangeArrowheads="1"/>
          </p:cNvSpPr>
          <p:nvPr>
            <p:ph type="title"/>
          </p:nvPr>
        </p:nvSpPr>
        <p:spPr/>
        <p:txBody>
          <a:bodyPr/>
          <a:lstStyle/>
          <a:p>
            <a:pPr eaLnBrk="1" hangingPunct="1"/>
            <a:r>
              <a:rPr lang="zh-CN" altLang="en-US" sz="4000"/>
              <a:t>8.1.3  </a:t>
            </a:r>
            <a:r>
              <a:rPr lang="en-US" altLang="zh-CN" sz="4000">
                <a:latin typeface="楷体_GB2312" panose="02010609030101010101" pitchFamily="49" charset="-122"/>
                <a:ea typeface="楷体_GB2312" panose="02010609030101010101" pitchFamily="49" charset="-122"/>
              </a:rPr>
              <a:t>RAM</a:t>
            </a:r>
            <a:r>
              <a:rPr lang="zh-CN" altLang="en-US" sz="4000">
                <a:latin typeface="楷体_GB2312" panose="02010609030101010101" pitchFamily="49" charset="-122"/>
                <a:ea typeface="楷体_GB2312" panose="02010609030101010101" pitchFamily="49" charset="-122"/>
              </a:rPr>
              <a:t>模型的变形与简化</a:t>
            </a:r>
          </a:p>
        </p:txBody>
      </p:sp>
      <p:sp>
        <p:nvSpPr>
          <p:cNvPr id="315396" name="Rectangle 3">
            <a:extLst>
              <a:ext uri="{FF2B5EF4-FFF2-40B4-BE49-F238E27FC236}">
                <a16:creationId xmlns:a16="http://schemas.microsoft.com/office/drawing/2014/main" id="{61B8780D-7072-4665-9F6F-C9EED57749DB}"/>
              </a:ext>
            </a:extLst>
          </p:cNvPr>
          <p:cNvSpPr>
            <a:spLocks noGrp="1" noChangeArrowheads="1"/>
          </p:cNvSpPr>
          <p:nvPr>
            <p:ph type="body" idx="1"/>
          </p:nvPr>
        </p:nvSpPr>
        <p:spPr>
          <a:xfrm>
            <a:off x="685800" y="1981200"/>
            <a:ext cx="7391400" cy="685800"/>
          </a:xfrm>
        </p:spPr>
        <p:txBody>
          <a:bodyPr/>
          <a:lstStyle/>
          <a:p>
            <a:pPr eaLnBrk="1" hangingPunct="1">
              <a:buFontTx/>
              <a:buNone/>
            </a:pPr>
            <a:r>
              <a:rPr kumimoji="0" lang="en-US" altLang="zh-CN" b="1">
                <a:solidFill>
                  <a:schemeClr val="accent2"/>
                </a:solidFill>
                <a:ea typeface="黑体" panose="02010609060101010101" pitchFamily="49" charset="-122"/>
              </a:rPr>
              <a:t>3. </a:t>
            </a:r>
            <a:r>
              <a:rPr kumimoji="0" lang="zh-CN" altLang="en-US" b="1">
                <a:solidFill>
                  <a:schemeClr val="accent2"/>
                </a:solidFill>
                <a:latin typeface="楷体_GB2312" panose="02010609030101010101" pitchFamily="49" charset="-122"/>
                <a:ea typeface="楷体_GB2312" panose="02010609030101010101" pitchFamily="49" charset="-122"/>
              </a:rPr>
              <a:t>位式计算</a:t>
            </a:r>
          </a:p>
        </p:txBody>
      </p:sp>
      <p:sp>
        <p:nvSpPr>
          <p:cNvPr id="582660" name="Text Box 4">
            <a:extLst>
              <a:ext uri="{FF2B5EF4-FFF2-40B4-BE49-F238E27FC236}">
                <a16:creationId xmlns:a16="http://schemas.microsoft.com/office/drawing/2014/main" id="{50175989-B5AD-4232-9D0E-EB593B24FA06}"/>
              </a:ext>
            </a:extLst>
          </p:cNvPr>
          <p:cNvSpPr txBox="1">
            <a:spLocks noChangeArrowheads="1"/>
          </p:cNvSpPr>
          <p:nvPr/>
        </p:nvSpPr>
        <p:spPr bwMode="auto">
          <a:xfrm>
            <a:off x="304800" y="2438400"/>
            <a:ext cx="87185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直线式程序计算模型显然是基于均匀耗费标准的。在对数</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耗费标准下，使用另一个</a:t>
            </a:r>
            <a:r>
              <a:rPr lang="en-US" altLang="zh-CN" sz="2400">
                <a:solidFill>
                  <a:schemeClr val="tx1"/>
                </a:solidFill>
                <a:latin typeface="楷体_GB2312" panose="02010609030101010101" pitchFamily="49" charset="-122"/>
                <a:ea typeface="楷体_GB2312" panose="02010609030101010101" pitchFamily="49" charset="-122"/>
              </a:rPr>
              <a:t>RAM</a:t>
            </a:r>
            <a:r>
              <a:rPr lang="zh-CN" altLang="en-US" sz="2400">
                <a:solidFill>
                  <a:schemeClr val="tx1"/>
                </a:solidFill>
                <a:latin typeface="楷体_GB2312" panose="02010609030101010101" pitchFamily="49" charset="-122"/>
                <a:ea typeface="楷体_GB2312" panose="02010609030101010101" pitchFamily="49" charset="-122"/>
              </a:rPr>
              <a:t>的简化计算模型，称之为位式计算</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rPr>
              <a:t>Bitwise Computation)</a:t>
            </a:r>
            <a:r>
              <a:rPr lang="zh-CN" altLang="en-US" sz="2400">
                <a:solidFill>
                  <a:schemeClr val="tx1"/>
                </a:solidFill>
                <a:latin typeface="楷体_GB2312" panose="02010609030101010101" pitchFamily="49" charset="-122"/>
                <a:ea typeface="楷体_GB2312" panose="02010609030101010101" pitchFamily="49" charset="-122"/>
              </a:rPr>
              <a:t>模型。 </a:t>
            </a:r>
          </a:p>
        </p:txBody>
      </p:sp>
      <p:sp>
        <p:nvSpPr>
          <p:cNvPr id="582661" name="Text Box 5">
            <a:extLst>
              <a:ext uri="{FF2B5EF4-FFF2-40B4-BE49-F238E27FC236}">
                <a16:creationId xmlns:a16="http://schemas.microsoft.com/office/drawing/2014/main" id="{EF02139E-19A0-4812-8973-0603782ECB14}"/>
              </a:ext>
            </a:extLst>
          </p:cNvPr>
          <p:cNvSpPr txBox="1">
            <a:spLocks noChangeArrowheads="1"/>
          </p:cNvSpPr>
          <p:nvPr/>
        </p:nvSpPr>
        <p:spPr bwMode="auto">
          <a:xfrm>
            <a:off x="304800" y="3733800"/>
            <a:ext cx="880745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eaLnBrk="0" hangingPunct="0">
              <a:defRPr>
                <a:solidFill>
                  <a:schemeClr val="accent2"/>
                </a:solidFill>
                <a:latin typeface="Arial" panose="020B0604020202020204" pitchFamily="34" charset="0"/>
                <a:ea typeface="华文行楷" panose="02010800040101010101" pitchFamily="2" charset="-122"/>
              </a:defRPr>
            </a:lvl5pPr>
            <a:lvl6pPr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除了下列2点外，该计算模型与直线式程序计算模型基本</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相同：</a:t>
            </a:r>
          </a:p>
          <a:p>
            <a:pPr lvl="4" algn="l" eaLnBrk="1" hangingPunct="1"/>
            <a:r>
              <a:rPr lang="zh-CN" altLang="en-US" sz="2400">
                <a:solidFill>
                  <a:schemeClr val="tx1"/>
                </a:solidFill>
                <a:latin typeface="楷体_GB2312" panose="02010609030101010101" pitchFamily="49" charset="-122"/>
                <a:ea typeface="楷体_GB2312" panose="02010609030101010101" pitchFamily="49" charset="-122"/>
              </a:rPr>
              <a:t>(1)假设所有变量取值0或1，即为位变量。</a:t>
            </a:r>
          </a:p>
          <a:p>
            <a:pPr lvl="4" algn="l" eaLnBrk="1" hangingPunct="1"/>
            <a:r>
              <a:rPr lang="zh-CN" altLang="en-US" sz="2400">
                <a:solidFill>
                  <a:schemeClr val="tx1"/>
                </a:solidFill>
                <a:latin typeface="楷体_GB2312" panose="02010609030101010101" pitchFamily="49" charset="-122"/>
                <a:ea typeface="楷体_GB2312" panose="02010609030101010101" pitchFamily="49" charset="-122"/>
              </a:rPr>
              <a:t>(2)所用的运算是逻辑运算而不是算术运算。</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用∧代表与，∨代表或，</a:t>
            </a:r>
            <a:r>
              <a:rPr lang="zh-CN" altLang="en-US" sz="24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lang="zh-CN" altLang="en-US" sz="2400">
                <a:solidFill>
                  <a:schemeClr val="tx1"/>
                </a:solidFill>
                <a:latin typeface="楷体_GB2312" panose="02010609030101010101" pitchFamily="49" charset="-122"/>
                <a:ea typeface="楷体_GB2312" panose="02010609030101010101" pitchFamily="49" charset="-122"/>
              </a:rPr>
              <a:t>代表异或，</a:t>
            </a:r>
            <a:r>
              <a:rPr lang="zh-CN" altLang="en-US" sz="24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lang="zh-CN" altLang="en-US" sz="2400">
                <a:solidFill>
                  <a:schemeClr val="tx1"/>
                </a:solidFill>
                <a:latin typeface="楷体_GB2312" panose="02010609030101010101" pitchFamily="49" charset="-122"/>
                <a:ea typeface="楷体_GB2312" panose="02010609030101010101" pitchFamily="49" charset="-122"/>
              </a:rPr>
              <a:t>代表非。</a:t>
            </a:r>
          </a:p>
          <a:p>
            <a:pPr algn="l" eaLnBrk="1" hangingPunct="1"/>
            <a:endParaRPr lang="zh-CN" altLang="en-US" sz="2400">
              <a:solidFill>
                <a:schemeClr val="tx1"/>
              </a:solidFill>
              <a:latin typeface="楷体_GB2312" panose="02010609030101010101" pitchFamily="49" charset="-122"/>
              <a:ea typeface="楷体_GB2312" panose="02010609030101010101" pitchFamily="49" charset="-122"/>
            </a:endParaRPr>
          </a:p>
          <a:p>
            <a:pPr algn="l" eaLnBrk="1" hangingPunct="1"/>
            <a:r>
              <a:rPr lang="zh-CN" altLang="en-US" sz="2400" b="1">
                <a:solidFill>
                  <a:schemeClr val="tx1"/>
                </a:solidFill>
                <a:latin typeface="楷体_GB2312" panose="02010609030101010101" pitchFamily="49" charset="-122"/>
                <a:ea typeface="楷体_GB2312" panose="02010609030101010101" pitchFamily="49" charset="-122"/>
              </a:rPr>
              <a:t>  在位式计算模型下，每个逻辑运算指令耗费一个单位时间。</a:t>
            </a:r>
            <a:r>
              <a:rPr lang="zh-CN" altLang="en-US" sz="2400">
                <a:solidFill>
                  <a:schemeClr val="tx1"/>
                </a:solidFill>
                <a:latin typeface="楷体_GB2312" panose="02010609030101010101" pitchFamily="49" charset="-122"/>
                <a:ea typeface="楷体_GB2312" panose="02010609030101010101" pitchFamily="49"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2660"/>
                                        </p:tgtEl>
                                        <p:attrNameLst>
                                          <p:attrName>style.visibility</p:attrName>
                                        </p:attrNameLst>
                                      </p:cBhvr>
                                      <p:to>
                                        <p:strVal val="visible"/>
                                      </p:to>
                                    </p:set>
                                    <p:animEffect transition="in" filter="blinds(horizontal)">
                                      <p:cBhvr>
                                        <p:cTn id="7" dur="500"/>
                                        <p:tgtEl>
                                          <p:spTgt spid="5826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2661"/>
                                        </p:tgtEl>
                                        <p:attrNameLst>
                                          <p:attrName>style.visibility</p:attrName>
                                        </p:attrNameLst>
                                      </p:cBhvr>
                                      <p:to>
                                        <p:strVal val="visible"/>
                                      </p:to>
                                    </p:set>
                                    <p:animEffect transition="in" filter="blinds(horizontal)">
                                      <p:cBhvr>
                                        <p:cTn id="12" dur="500"/>
                                        <p:tgtEl>
                                          <p:spTgt spid="582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0" grpId="0" autoUpdateAnimBg="0"/>
      <p:bldP spid="582661" grpId="0" autoUpdateAnimBg="0"/>
    </p:bld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2C378584-9903-4419-9CCB-DCB5AC39E06D}"/>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FCC3FF4A-B7F0-406D-971C-5AA89DBBF429}" type="slidenum">
              <a:rPr lang="zh-CN" altLang="en-US">
                <a:solidFill>
                  <a:schemeClr val="tx1"/>
                </a:solidFill>
                <a:latin typeface="Times New Roman" panose="02020603050405020304" pitchFamily="18" charset="0"/>
                <a:ea typeface="宋体" panose="02010600030101010101" pitchFamily="2" charset="-122"/>
              </a:rPr>
              <a:pPr eaLnBrk="1" hangingPunct="1"/>
              <a:t>283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16419" name="Rectangle 2">
            <a:extLst>
              <a:ext uri="{FF2B5EF4-FFF2-40B4-BE49-F238E27FC236}">
                <a16:creationId xmlns:a16="http://schemas.microsoft.com/office/drawing/2014/main" id="{2817448D-E81D-42FF-94CE-E6D41B4D895A}"/>
              </a:ext>
            </a:extLst>
          </p:cNvPr>
          <p:cNvSpPr>
            <a:spLocks noGrp="1" noChangeArrowheads="1"/>
          </p:cNvSpPr>
          <p:nvPr>
            <p:ph type="title"/>
          </p:nvPr>
        </p:nvSpPr>
        <p:spPr/>
        <p:txBody>
          <a:bodyPr/>
          <a:lstStyle/>
          <a:p>
            <a:pPr eaLnBrk="1" hangingPunct="1"/>
            <a:r>
              <a:rPr lang="zh-CN" altLang="en-US" sz="4000"/>
              <a:t>8.1.3  </a:t>
            </a:r>
            <a:r>
              <a:rPr lang="en-US" altLang="zh-CN" sz="4000">
                <a:latin typeface="楷体_GB2312" panose="02010609030101010101" pitchFamily="49" charset="-122"/>
                <a:ea typeface="楷体_GB2312" panose="02010609030101010101" pitchFamily="49" charset="-122"/>
              </a:rPr>
              <a:t>RAM</a:t>
            </a:r>
            <a:r>
              <a:rPr lang="zh-CN" altLang="en-US" sz="4000">
                <a:latin typeface="楷体_GB2312" panose="02010609030101010101" pitchFamily="49" charset="-122"/>
                <a:ea typeface="楷体_GB2312" panose="02010609030101010101" pitchFamily="49" charset="-122"/>
              </a:rPr>
              <a:t>模型的变形与简化</a:t>
            </a:r>
          </a:p>
        </p:txBody>
      </p:sp>
      <p:sp>
        <p:nvSpPr>
          <p:cNvPr id="316420" name="Rectangle 3">
            <a:extLst>
              <a:ext uri="{FF2B5EF4-FFF2-40B4-BE49-F238E27FC236}">
                <a16:creationId xmlns:a16="http://schemas.microsoft.com/office/drawing/2014/main" id="{AD0E7728-5E70-4E48-82A2-559C2262FA97}"/>
              </a:ext>
            </a:extLst>
          </p:cNvPr>
          <p:cNvSpPr>
            <a:spLocks noGrp="1" noChangeArrowheads="1"/>
          </p:cNvSpPr>
          <p:nvPr>
            <p:ph type="body" idx="1"/>
          </p:nvPr>
        </p:nvSpPr>
        <p:spPr>
          <a:xfrm>
            <a:off x="685800" y="1981200"/>
            <a:ext cx="7620000" cy="838200"/>
          </a:xfrm>
        </p:spPr>
        <p:txBody>
          <a:bodyPr/>
          <a:lstStyle/>
          <a:p>
            <a:pPr eaLnBrk="1" hangingPunct="1">
              <a:buFontTx/>
              <a:buNone/>
            </a:pPr>
            <a:r>
              <a:rPr kumimoji="0" lang="en-US" altLang="zh-CN" b="1">
                <a:solidFill>
                  <a:schemeClr val="accent2"/>
                </a:solidFill>
                <a:ea typeface="黑体" panose="02010609060101010101" pitchFamily="49" charset="-122"/>
              </a:rPr>
              <a:t>4. </a:t>
            </a:r>
            <a:r>
              <a:rPr kumimoji="0" lang="zh-CN" altLang="en-US" b="1">
                <a:solidFill>
                  <a:schemeClr val="accent2"/>
                </a:solidFill>
                <a:ea typeface="楷体_GB2312" panose="02010609030101010101" pitchFamily="49" charset="-122"/>
              </a:rPr>
              <a:t>位向量运算</a:t>
            </a:r>
            <a:r>
              <a:rPr kumimoji="0" lang="zh-CN" altLang="en-US" b="1">
                <a:solidFill>
                  <a:schemeClr val="accent2"/>
                </a:solidFill>
                <a:latin typeface="楷体_GB2312" panose="02010609030101010101" pitchFamily="49" charset="-122"/>
                <a:ea typeface="楷体_GB2312" panose="02010609030101010101" pitchFamily="49" charset="-122"/>
              </a:rPr>
              <a:t>(</a:t>
            </a:r>
            <a:r>
              <a:rPr kumimoji="0" lang="en-US" altLang="zh-CN" b="1">
                <a:solidFill>
                  <a:schemeClr val="accent2"/>
                </a:solidFill>
                <a:latin typeface="楷体_GB2312" panose="02010609030101010101" pitchFamily="49" charset="-122"/>
                <a:ea typeface="楷体_GB2312" panose="02010609030101010101" pitchFamily="49" charset="-122"/>
              </a:rPr>
              <a:t>Bit Vector Operations)</a:t>
            </a:r>
            <a:endParaRPr kumimoji="0" lang="zh-CN" altLang="en-US" b="1">
              <a:solidFill>
                <a:schemeClr val="accent2"/>
              </a:solidFill>
              <a:latin typeface="楷体_GB2312" panose="02010609030101010101" pitchFamily="49" charset="-122"/>
              <a:ea typeface="楷体_GB2312" panose="02010609030101010101" pitchFamily="49" charset="-122"/>
            </a:endParaRPr>
          </a:p>
        </p:txBody>
      </p:sp>
      <p:sp>
        <p:nvSpPr>
          <p:cNvPr id="583684" name="Text Box 4">
            <a:extLst>
              <a:ext uri="{FF2B5EF4-FFF2-40B4-BE49-F238E27FC236}">
                <a16:creationId xmlns:a16="http://schemas.microsoft.com/office/drawing/2014/main" id="{24DA2A88-4A5C-4075-A686-E3BCEADD591D}"/>
              </a:ext>
            </a:extLst>
          </p:cNvPr>
          <p:cNvSpPr txBox="1">
            <a:spLocks noChangeArrowheads="1"/>
          </p:cNvSpPr>
          <p:nvPr/>
        </p:nvSpPr>
        <p:spPr bwMode="auto">
          <a:xfrm>
            <a:off x="304800" y="2835275"/>
            <a:ext cx="8718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若在直线式程序计算模型中，假设所有变量均为位向量，而</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且所用的运算均为位操作指令，则得到位向量运算计算模型。 </a:t>
            </a:r>
          </a:p>
        </p:txBody>
      </p:sp>
      <p:sp>
        <p:nvSpPr>
          <p:cNvPr id="583685" name="Text Box 5">
            <a:extLst>
              <a:ext uri="{FF2B5EF4-FFF2-40B4-BE49-F238E27FC236}">
                <a16:creationId xmlns:a16="http://schemas.microsoft.com/office/drawing/2014/main" id="{53C3B652-B7CC-4F2A-8919-14BE16F998B1}"/>
              </a:ext>
            </a:extLst>
          </p:cNvPr>
          <p:cNvSpPr txBox="1">
            <a:spLocks noChangeArrowheads="1"/>
          </p:cNvSpPr>
          <p:nvPr/>
        </p:nvSpPr>
        <p:spPr bwMode="auto">
          <a:xfrm>
            <a:off x="304800" y="3994150"/>
            <a:ext cx="87185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例如，要表示一个有100个顶点的图中从顶点</a:t>
            </a:r>
            <a:r>
              <a:rPr lang="en-US" altLang="zh-CN" sz="2400">
                <a:solidFill>
                  <a:schemeClr val="tx1"/>
                </a:solidFill>
                <a:latin typeface="楷体_GB2312" panose="02010609030101010101" pitchFamily="49" charset="-122"/>
                <a:ea typeface="楷体_GB2312" panose="02010609030101010101" pitchFamily="49" charset="-122"/>
              </a:rPr>
              <a:t>v</a:t>
            </a:r>
            <a:r>
              <a:rPr lang="zh-CN" altLang="en-US" sz="2400">
                <a:solidFill>
                  <a:schemeClr val="tx1"/>
                </a:solidFill>
                <a:latin typeface="楷体_GB2312" panose="02010609030101010101" pitchFamily="49" charset="-122"/>
                <a:ea typeface="楷体_GB2312" panose="02010609030101010101" pitchFamily="49" charset="-122"/>
              </a:rPr>
              <a:t>到其余各顶点</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间有没有边相连，可以用100位的一个位向量表示。若顶点</a:t>
            </a:r>
            <a:r>
              <a:rPr lang="en-US" altLang="zh-CN" sz="2400">
                <a:solidFill>
                  <a:schemeClr val="tx1"/>
                </a:solidFill>
                <a:latin typeface="楷体_GB2312" panose="02010609030101010101" pitchFamily="49" charset="-122"/>
                <a:ea typeface="楷体_GB2312" panose="02010609030101010101" pitchFamily="49" charset="-122"/>
              </a:rPr>
              <a:t>v</a:t>
            </a:r>
            <a:r>
              <a:rPr lang="zh-CN" altLang="en-US" sz="2400">
                <a:solidFill>
                  <a:schemeClr val="tx1"/>
                </a:solidFill>
                <a:latin typeface="楷体_GB2312" panose="02010609030101010101" pitchFamily="49" charset="-122"/>
                <a:ea typeface="楷体_GB2312" panose="02010609030101010101" pitchFamily="49" charset="-122"/>
              </a:rPr>
              <a:t>到顶</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点</a:t>
            </a:r>
            <a:r>
              <a:rPr lang="en-US" altLang="zh-CN" sz="2400">
                <a:solidFill>
                  <a:schemeClr val="tx1"/>
                </a:solidFill>
                <a:latin typeface="楷体_GB2312" panose="02010609030101010101" pitchFamily="49" charset="-122"/>
                <a:ea typeface="楷体_GB2312" panose="02010609030101010101" pitchFamily="49" charset="-122"/>
              </a:rPr>
              <a:t>v</a:t>
            </a:r>
            <a:r>
              <a:rPr lang="en-US" altLang="zh-CN" sz="2400" baseline="-30000">
                <a:solidFill>
                  <a:schemeClr val="tx1"/>
                </a:solidFill>
                <a:latin typeface="楷体_GB2312" panose="02010609030101010101" pitchFamily="49" charset="-122"/>
                <a:ea typeface="楷体_GB2312" panose="02010609030101010101" pitchFamily="49" charset="-122"/>
              </a:rPr>
              <a:t>j</a:t>
            </a:r>
            <a:r>
              <a:rPr lang="zh-CN" altLang="en-US" sz="2400">
                <a:solidFill>
                  <a:schemeClr val="tx1"/>
                </a:solidFill>
                <a:latin typeface="楷体_GB2312" panose="02010609030101010101" pitchFamily="49" charset="-122"/>
                <a:ea typeface="楷体_GB2312" panose="02010609030101010101" pitchFamily="49" charset="-122"/>
              </a:rPr>
              <a:t>之间有边相连，则该位向量的第</a:t>
            </a:r>
            <a:r>
              <a:rPr lang="en-US" altLang="zh-CN" sz="2400">
                <a:solidFill>
                  <a:schemeClr val="tx1"/>
                </a:solidFill>
                <a:latin typeface="楷体_GB2312" panose="02010609030101010101" pitchFamily="49" charset="-122"/>
                <a:ea typeface="楷体_GB2312" panose="02010609030101010101" pitchFamily="49" charset="-122"/>
              </a:rPr>
              <a:t>j</a:t>
            </a:r>
            <a:r>
              <a:rPr lang="zh-CN" altLang="en-US" sz="2400">
                <a:solidFill>
                  <a:schemeClr val="tx1"/>
                </a:solidFill>
                <a:latin typeface="楷体_GB2312" panose="02010609030101010101" pitchFamily="49" charset="-122"/>
                <a:ea typeface="楷体_GB2312" panose="02010609030101010101" pitchFamily="49" charset="-122"/>
              </a:rPr>
              <a:t>位为1，否则为0。 </a:t>
            </a:r>
          </a:p>
        </p:txBody>
      </p:sp>
      <p:sp>
        <p:nvSpPr>
          <p:cNvPr id="583686" name="Rectangle 6">
            <a:extLst>
              <a:ext uri="{FF2B5EF4-FFF2-40B4-BE49-F238E27FC236}">
                <a16:creationId xmlns:a16="http://schemas.microsoft.com/office/drawing/2014/main" id="{4FA1AD88-5366-41E9-B63D-41961D51A97B}"/>
              </a:ext>
            </a:extLst>
          </p:cNvPr>
          <p:cNvSpPr>
            <a:spLocks noChangeArrowheads="1"/>
          </p:cNvSpPr>
          <p:nvPr/>
        </p:nvSpPr>
        <p:spPr bwMode="auto">
          <a:xfrm>
            <a:off x="990600" y="5589588"/>
            <a:ext cx="6172200" cy="508000"/>
          </a:xfrm>
          <a:prstGeom prst="rect">
            <a:avLst/>
          </a:prstGeom>
          <a:solidFill>
            <a:schemeClr val="hlink"/>
          </a:solidFill>
          <a:ln w="50800">
            <a:solidFill>
              <a:srgbClr val="FF6600"/>
            </a:solidFill>
            <a:miter lim="800000"/>
            <a:headEnd/>
            <a:tailEnd/>
          </a:ln>
        </p:spPr>
        <p:txBody>
          <a:bodyPr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缺点：</a:t>
            </a:r>
            <a:r>
              <a:rPr lang="zh-CN" altLang="en-US" sz="2400">
                <a:solidFill>
                  <a:schemeClr val="tx1"/>
                </a:solidFill>
                <a:latin typeface="楷体_GB2312" panose="02010609030101010101" pitchFamily="49" charset="-122"/>
                <a:ea typeface="楷体_GB2312" panose="02010609030101010101" pitchFamily="49" charset="-122"/>
              </a:rPr>
              <a:t>所需的机器字长要远大于其他模型。</a:t>
            </a:r>
            <a:r>
              <a:rPr lang="zh-CN" altLang="en-US" sz="2400">
                <a:solidFill>
                  <a:schemeClr val="tx1"/>
                </a:solidFill>
                <a:ea typeface="楷体_GB2312" panose="02010609030101010101" pitchFamily="49"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684"/>
                                        </p:tgtEl>
                                        <p:attrNameLst>
                                          <p:attrName>style.visibility</p:attrName>
                                        </p:attrNameLst>
                                      </p:cBhvr>
                                      <p:to>
                                        <p:strVal val="visible"/>
                                      </p:to>
                                    </p:set>
                                    <p:animEffect transition="in" filter="blinds(horizontal)">
                                      <p:cBhvr>
                                        <p:cTn id="7" dur="500"/>
                                        <p:tgtEl>
                                          <p:spTgt spid="5836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3685"/>
                                        </p:tgtEl>
                                        <p:attrNameLst>
                                          <p:attrName>style.visibility</p:attrName>
                                        </p:attrNameLst>
                                      </p:cBhvr>
                                      <p:to>
                                        <p:strVal val="visible"/>
                                      </p:to>
                                    </p:set>
                                    <p:animEffect transition="in" filter="blinds(horizontal)">
                                      <p:cBhvr>
                                        <p:cTn id="12" dur="500"/>
                                        <p:tgtEl>
                                          <p:spTgt spid="5836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83686"/>
                                        </p:tgtEl>
                                        <p:attrNameLst>
                                          <p:attrName>style.visibility</p:attrName>
                                        </p:attrNameLst>
                                      </p:cBhvr>
                                      <p:to>
                                        <p:strVal val="visible"/>
                                      </p:to>
                                    </p:set>
                                    <p:anim calcmode="lin" valueType="num">
                                      <p:cBhvr additive="base">
                                        <p:cTn id="17" dur="500" fill="hold"/>
                                        <p:tgtEl>
                                          <p:spTgt spid="583686"/>
                                        </p:tgtEl>
                                        <p:attrNameLst>
                                          <p:attrName>ppt_x</p:attrName>
                                        </p:attrNameLst>
                                      </p:cBhvr>
                                      <p:tavLst>
                                        <p:tav tm="0">
                                          <p:val>
                                            <p:strVal val="#ppt_x"/>
                                          </p:val>
                                        </p:tav>
                                        <p:tav tm="100000">
                                          <p:val>
                                            <p:strVal val="#ppt_x"/>
                                          </p:val>
                                        </p:tav>
                                      </p:tavLst>
                                    </p:anim>
                                    <p:anim calcmode="lin" valueType="num">
                                      <p:cBhvr additive="base">
                                        <p:cTn id="18" dur="500" fill="hold"/>
                                        <p:tgtEl>
                                          <p:spTgt spid="5836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4" grpId="0" autoUpdateAnimBg="0"/>
      <p:bldP spid="583685" grpId="0" autoUpdateAnimBg="0"/>
      <p:bldP spid="583686" grpId="0" animBg="1" autoUpdateAnimBg="0"/>
    </p:bld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EFE9EEEB-88C7-4F10-B4CB-E69BBABD845F}"/>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016A59A4-C02D-43AE-BD91-9C8C9F390A76}" type="slidenum">
              <a:rPr lang="zh-CN" altLang="en-US">
                <a:solidFill>
                  <a:schemeClr val="tx1"/>
                </a:solidFill>
                <a:latin typeface="Times New Roman" panose="02020603050405020304" pitchFamily="18" charset="0"/>
                <a:ea typeface="宋体" panose="02010600030101010101" pitchFamily="2" charset="-122"/>
              </a:rPr>
              <a:pPr eaLnBrk="1" hangingPunct="1"/>
              <a:t>284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17443" name="Rectangle 2">
            <a:extLst>
              <a:ext uri="{FF2B5EF4-FFF2-40B4-BE49-F238E27FC236}">
                <a16:creationId xmlns:a16="http://schemas.microsoft.com/office/drawing/2014/main" id="{89C8EC58-E5A7-44A7-AF19-475600FD9FE6}"/>
              </a:ext>
            </a:extLst>
          </p:cNvPr>
          <p:cNvSpPr>
            <a:spLocks noGrp="1" noChangeArrowheads="1"/>
          </p:cNvSpPr>
          <p:nvPr>
            <p:ph type="title"/>
          </p:nvPr>
        </p:nvSpPr>
        <p:spPr/>
        <p:txBody>
          <a:bodyPr/>
          <a:lstStyle/>
          <a:p>
            <a:pPr eaLnBrk="1" hangingPunct="1"/>
            <a:r>
              <a:rPr lang="zh-CN" altLang="en-US" sz="4000"/>
              <a:t>8.1.3  </a:t>
            </a:r>
            <a:r>
              <a:rPr lang="en-US" altLang="zh-CN" sz="4000">
                <a:latin typeface="楷体_GB2312" panose="02010609030101010101" pitchFamily="49" charset="-122"/>
                <a:ea typeface="楷体_GB2312" panose="02010609030101010101" pitchFamily="49" charset="-122"/>
              </a:rPr>
              <a:t>RAM</a:t>
            </a:r>
            <a:r>
              <a:rPr lang="zh-CN" altLang="en-US" sz="4000">
                <a:latin typeface="楷体_GB2312" panose="02010609030101010101" pitchFamily="49" charset="-122"/>
                <a:ea typeface="楷体_GB2312" panose="02010609030101010101" pitchFamily="49" charset="-122"/>
              </a:rPr>
              <a:t>模型的变形与简化</a:t>
            </a:r>
          </a:p>
        </p:txBody>
      </p:sp>
      <p:sp>
        <p:nvSpPr>
          <p:cNvPr id="317444" name="Rectangle 3">
            <a:extLst>
              <a:ext uri="{FF2B5EF4-FFF2-40B4-BE49-F238E27FC236}">
                <a16:creationId xmlns:a16="http://schemas.microsoft.com/office/drawing/2014/main" id="{F599D5AA-7EF5-4A37-AA7D-98671B7DFF2F}"/>
              </a:ext>
            </a:extLst>
          </p:cNvPr>
          <p:cNvSpPr>
            <a:spLocks noGrp="1" noChangeArrowheads="1"/>
          </p:cNvSpPr>
          <p:nvPr>
            <p:ph type="body" idx="1"/>
          </p:nvPr>
        </p:nvSpPr>
        <p:spPr>
          <a:xfrm>
            <a:off x="381000" y="1447800"/>
            <a:ext cx="7239000" cy="838200"/>
          </a:xfrm>
        </p:spPr>
        <p:txBody>
          <a:bodyPr/>
          <a:lstStyle/>
          <a:p>
            <a:pPr eaLnBrk="1" hangingPunct="1">
              <a:buFontTx/>
              <a:buNone/>
            </a:pPr>
            <a:r>
              <a:rPr kumimoji="0" lang="en-US" altLang="zh-CN" b="1">
                <a:solidFill>
                  <a:schemeClr val="accent2"/>
                </a:solidFill>
                <a:ea typeface="黑体" panose="02010609060101010101" pitchFamily="49" charset="-122"/>
              </a:rPr>
              <a:t>5. </a:t>
            </a:r>
            <a:r>
              <a:rPr kumimoji="0" lang="zh-CN" altLang="en-US" b="1">
                <a:solidFill>
                  <a:schemeClr val="accent2"/>
                </a:solidFill>
                <a:latin typeface="楷体_GB2312" panose="02010609030101010101" pitchFamily="49" charset="-122"/>
                <a:ea typeface="楷体_GB2312" panose="02010609030101010101" pitchFamily="49" charset="-122"/>
              </a:rPr>
              <a:t>判定树</a:t>
            </a:r>
          </a:p>
        </p:txBody>
      </p:sp>
      <p:sp>
        <p:nvSpPr>
          <p:cNvPr id="584708" name="Text Box 4">
            <a:extLst>
              <a:ext uri="{FF2B5EF4-FFF2-40B4-BE49-F238E27FC236}">
                <a16:creationId xmlns:a16="http://schemas.microsoft.com/office/drawing/2014/main" id="{2877DB65-2EC7-427D-8912-CAF3B1454C27}"/>
              </a:ext>
            </a:extLst>
          </p:cNvPr>
          <p:cNvSpPr txBox="1">
            <a:spLocks noChangeArrowheads="1"/>
          </p:cNvSpPr>
          <p:nvPr/>
        </p:nvSpPr>
        <p:spPr bwMode="auto">
          <a:xfrm>
            <a:off x="304800" y="1905000"/>
            <a:ext cx="87185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判定树是一棵二叉树。它的每个内结点表示一个形如</a:t>
            </a:r>
            <a:r>
              <a:rPr lang="en-US" altLang="zh-CN" sz="2400">
                <a:solidFill>
                  <a:schemeClr val="tx1"/>
                </a:solidFill>
                <a:latin typeface="楷体_GB2312" panose="02010609030101010101" pitchFamily="49" charset="-122"/>
                <a:ea typeface="楷体_GB2312" panose="02010609030101010101" pitchFamily="49" charset="-122"/>
              </a:rPr>
              <a:t>x∶y</a:t>
            </a:r>
            <a:r>
              <a:rPr lang="zh-CN" altLang="en-US" sz="2400">
                <a:solidFill>
                  <a:schemeClr val="tx1"/>
                </a:solidFill>
                <a:latin typeface="楷体_GB2312" panose="02010609030101010101" pitchFamily="49" charset="-122"/>
                <a:ea typeface="楷体_GB2312" panose="02010609030101010101" pitchFamily="49" charset="-122"/>
              </a:rPr>
              <a:t>的</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比较。指向该结点左儿子的边相应于</a:t>
            </a:r>
            <a:r>
              <a:rPr lang="en-US" altLang="zh-CN" sz="2400">
                <a:solidFill>
                  <a:schemeClr val="tx1"/>
                </a:solidFill>
                <a:latin typeface="楷体_GB2312" panose="02010609030101010101" pitchFamily="49" charset="-122"/>
                <a:ea typeface="楷体_GB2312" panose="02010609030101010101" pitchFamily="49" charset="-122"/>
              </a:rPr>
              <a:t>x≤y，</a:t>
            </a:r>
            <a:r>
              <a:rPr lang="zh-CN" altLang="en-US" sz="2400">
                <a:solidFill>
                  <a:schemeClr val="tx1"/>
                </a:solidFill>
                <a:latin typeface="楷体_GB2312" panose="02010609030101010101" pitchFamily="49" charset="-122"/>
                <a:ea typeface="楷体_GB2312" panose="02010609030101010101" pitchFamily="49" charset="-122"/>
              </a:rPr>
              <a:t>标号为≤。指向该结</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点右儿子的边相应于</a:t>
            </a:r>
            <a:r>
              <a:rPr lang="en-US" altLang="zh-CN" sz="2400">
                <a:solidFill>
                  <a:schemeClr val="tx1"/>
                </a:solidFill>
                <a:latin typeface="楷体_GB2312" panose="02010609030101010101" pitchFamily="49" charset="-122"/>
                <a:ea typeface="楷体_GB2312" panose="02010609030101010101" pitchFamily="49" charset="-122"/>
              </a:rPr>
              <a:t>x&gt;y，</a:t>
            </a:r>
            <a:r>
              <a:rPr lang="zh-CN" altLang="en-US" sz="2400">
                <a:solidFill>
                  <a:schemeClr val="tx1"/>
                </a:solidFill>
                <a:latin typeface="楷体_GB2312" panose="02010609030101010101" pitchFamily="49" charset="-122"/>
                <a:ea typeface="楷体_GB2312" panose="02010609030101010101" pitchFamily="49" charset="-122"/>
              </a:rPr>
              <a:t>标号为&gt;。每一次比较耗费一个单位时</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间。下图是对</a:t>
            </a:r>
            <a:r>
              <a:rPr lang="en-US" altLang="zh-CN" sz="2400">
                <a:solidFill>
                  <a:schemeClr val="tx1"/>
                </a:solidFill>
                <a:latin typeface="楷体_GB2312" panose="02010609030101010101" pitchFamily="49" charset="-122"/>
                <a:ea typeface="楷体_GB2312" panose="02010609030101010101" pitchFamily="49" charset="-122"/>
              </a:rPr>
              <a:t>a，b，c</a:t>
            </a:r>
            <a:r>
              <a:rPr lang="zh-CN" altLang="en-US" sz="2400">
                <a:solidFill>
                  <a:schemeClr val="tx1"/>
                </a:solidFill>
                <a:latin typeface="楷体_GB2312" panose="02010609030101010101" pitchFamily="49" charset="-122"/>
                <a:ea typeface="楷体_GB2312" panose="02010609030101010101" pitchFamily="49" charset="-122"/>
              </a:rPr>
              <a:t>三个数进行排序的一棵判定树。  </a:t>
            </a:r>
          </a:p>
        </p:txBody>
      </p:sp>
      <p:pic>
        <p:nvPicPr>
          <p:cNvPr id="584709" name="Picture 5" descr="t82">
            <a:extLst>
              <a:ext uri="{FF2B5EF4-FFF2-40B4-BE49-F238E27FC236}">
                <a16:creationId xmlns:a16="http://schemas.microsoft.com/office/drawing/2014/main" id="{4AA3AF2E-86C2-4676-9428-3B1FAD6C30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429000"/>
            <a:ext cx="5486400" cy="303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710" name="AutoShape 6">
            <a:extLst>
              <a:ext uri="{FF2B5EF4-FFF2-40B4-BE49-F238E27FC236}">
                <a16:creationId xmlns:a16="http://schemas.microsoft.com/office/drawing/2014/main" id="{48841444-385B-4EDA-BBFE-5946E5F84FF1}"/>
              </a:ext>
            </a:extLst>
          </p:cNvPr>
          <p:cNvSpPr>
            <a:spLocks noChangeArrowheads="1"/>
          </p:cNvSpPr>
          <p:nvPr/>
        </p:nvSpPr>
        <p:spPr bwMode="auto">
          <a:xfrm>
            <a:off x="6400800" y="4114800"/>
            <a:ext cx="2438400" cy="2057400"/>
          </a:xfrm>
          <a:prstGeom prst="wedgeRoundRectCallout">
            <a:avLst>
              <a:gd name="adj1" fmla="val -105273"/>
              <a:gd name="adj2" fmla="val -64736"/>
              <a:gd name="adj3" fmla="val 16667"/>
            </a:avLst>
          </a:prstGeom>
          <a:solidFill>
            <a:schemeClr val="hlink"/>
          </a:solidFill>
          <a:ln w="6350">
            <a:solidFill>
              <a:schemeClr val="hlink"/>
            </a:solidFill>
            <a:miter lim="800000"/>
            <a:headEnd/>
            <a:tailEnd/>
          </a:ln>
        </p:spPr>
        <p:txBody>
          <a:bodyPr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zh-CN" altLang="en-US" sz="2000" b="1">
                <a:latin typeface="宋体" panose="02010600030101010101" pitchFamily="2" charset="-122"/>
                <a:ea typeface="宋体" panose="02010600030101010101" pitchFamily="2" charset="-122"/>
              </a:rPr>
              <a:t>在判定树模型下，算法的时间复杂性可用判定树的高度衡量。最大的比较次数是从根到叶的最长路径的长度。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4708"/>
                                        </p:tgtEl>
                                        <p:attrNameLst>
                                          <p:attrName>style.visibility</p:attrName>
                                        </p:attrNameLst>
                                      </p:cBhvr>
                                      <p:to>
                                        <p:strVal val="visible"/>
                                      </p:to>
                                    </p:set>
                                    <p:animEffect transition="in" filter="blinds(horizontal)">
                                      <p:cBhvr>
                                        <p:cTn id="7" dur="500"/>
                                        <p:tgtEl>
                                          <p:spTgt spid="5847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84709"/>
                                        </p:tgtEl>
                                        <p:attrNameLst>
                                          <p:attrName>style.visibility</p:attrName>
                                        </p:attrNameLst>
                                      </p:cBhvr>
                                      <p:to>
                                        <p:strVal val="visible"/>
                                      </p:to>
                                    </p:set>
                                    <p:anim calcmode="lin" valueType="num">
                                      <p:cBhvr additive="base">
                                        <p:cTn id="12" dur="500" fill="hold"/>
                                        <p:tgtEl>
                                          <p:spTgt spid="584709"/>
                                        </p:tgtEl>
                                        <p:attrNameLst>
                                          <p:attrName>ppt_x</p:attrName>
                                        </p:attrNameLst>
                                      </p:cBhvr>
                                      <p:tavLst>
                                        <p:tav tm="0">
                                          <p:val>
                                            <p:strVal val="#ppt_x"/>
                                          </p:val>
                                        </p:tav>
                                        <p:tav tm="100000">
                                          <p:val>
                                            <p:strVal val="#ppt_x"/>
                                          </p:val>
                                        </p:tav>
                                      </p:tavLst>
                                    </p:anim>
                                    <p:anim calcmode="lin" valueType="num">
                                      <p:cBhvr additive="base">
                                        <p:cTn id="13" dur="500" fill="hold"/>
                                        <p:tgtEl>
                                          <p:spTgt spid="58470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584710"/>
                                        </p:tgtEl>
                                        <p:attrNameLst>
                                          <p:attrName>style.visibility</p:attrName>
                                        </p:attrNameLst>
                                      </p:cBhvr>
                                      <p:to>
                                        <p:strVal val="visible"/>
                                      </p:to>
                                    </p:set>
                                    <p:anim calcmode="lin" valueType="num">
                                      <p:cBhvr additive="base">
                                        <p:cTn id="18" dur="500" fill="hold"/>
                                        <p:tgtEl>
                                          <p:spTgt spid="584710"/>
                                        </p:tgtEl>
                                        <p:attrNameLst>
                                          <p:attrName>ppt_x</p:attrName>
                                        </p:attrNameLst>
                                      </p:cBhvr>
                                      <p:tavLst>
                                        <p:tav tm="0">
                                          <p:val>
                                            <p:strVal val="1+#ppt_w/2"/>
                                          </p:val>
                                        </p:tav>
                                        <p:tav tm="100000">
                                          <p:val>
                                            <p:strVal val="#ppt_x"/>
                                          </p:val>
                                        </p:tav>
                                      </p:tavLst>
                                    </p:anim>
                                    <p:anim calcmode="lin" valueType="num">
                                      <p:cBhvr additive="base">
                                        <p:cTn id="19" dur="500" fill="hold"/>
                                        <p:tgtEl>
                                          <p:spTgt spid="5847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8" grpId="0" autoUpdateAnimBg="0"/>
      <p:bldP spid="584710" grpId="0" animBg="1" autoUpdateAnimBg="0"/>
    </p:bld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a:extLst>
              <a:ext uri="{FF2B5EF4-FFF2-40B4-BE49-F238E27FC236}">
                <a16:creationId xmlns:a16="http://schemas.microsoft.com/office/drawing/2014/main" id="{C82855C2-5DE9-42D6-B01A-A30C19F31736}"/>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AF8DDD15-B187-4F96-9724-4C0E28F8DD5E}" type="slidenum">
              <a:rPr lang="zh-CN" altLang="en-US">
                <a:solidFill>
                  <a:schemeClr val="tx1"/>
                </a:solidFill>
                <a:latin typeface="Times New Roman" panose="02020603050405020304" pitchFamily="18" charset="0"/>
                <a:ea typeface="宋体" panose="02010600030101010101" pitchFamily="2" charset="-122"/>
              </a:rPr>
              <a:pPr eaLnBrk="1" hangingPunct="1"/>
              <a:t>285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85006" name="Rectangle 2">
            <a:extLst>
              <a:ext uri="{FF2B5EF4-FFF2-40B4-BE49-F238E27FC236}">
                <a16:creationId xmlns:a16="http://schemas.microsoft.com/office/drawing/2014/main" id="{F48A4891-936D-4C4C-8918-5F3DED2C8ACA}"/>
              </a:ext>
            </a:extLst>
          </p:cNvPr>
          <p:cNvSpPr>
            <a:spLocks noGrp="1" noChangeArrowheads="1"/>
          </p:cNvSpPr>
          <p:nvPr>
            <p:ph type="title"/>
          </p:nvPr>
        </p:nvSpPr>
        <p:spPr>
          <a:xfrm>
            <a:off x="838200" y="0"/>
            <a:ext cx="7772400" cy="1143000"/>
          </a:xfrm>
        </p:spPr>
        <p:txBody>
          <a:bodyPr/>
          <a:lstStyle/>
          <a:p>
            <a:pPr eaLnBrk="1" hangingPunct="1"/>
            <a:r>
              <a:rPr lang="zh-CN" altLang="en-US" sz="4000"/>
              <a:t>8.1.3  </a:t>
            </a:r>
            <a:r>
              <a:rPr lang="en-US" altLang="zh-CN" sz="4000">
                <a:latin typeface="楷体_GB2312" panose="02010609030101010101" pitchFamily="49" charset="-122"/>
                <a:ea typeface="楷体_GB2312" panose="02010609030101010101" pitchFamily="49" charset="-122"/>
              </a:rPr>
              <a:t>RAM</a:t>
            </a:r>
            <a:r>
              <a:rPr lang="zh-CN" altLang="en-US" sz="4000">
                <a:latin typeface="楷体_GB2312" panose="02010609030101010101" pitchFamily="49" charset="-122"/>
                <a:ea typeface="楷体_GB2312" panose="02010609030101010101" pitchFamily="49" charset="-122"/>
              </a:rPr>
              <a:t>模型的变形与简化</a:t>
            </a:r>
          </a:p>
        </p:txBody>
      </p:sp>
      <p:sp>
        <p:nvSpPr>
          <p:cNvPr id="85007" name="Rectangle 3">
            <a:extLst>
              <a:ext uri="{FF2B5EF4-FFF2-40B4-BE49-F238E27FC236}">
                <a16:creationId xmlns:a16="http://schemas.microsoft.com/office/drawing/2014/main" id="{6C817CF0-DA12-4FA7-9F15-B1FF1A5EB38D}"/>
              </a:ext>
            </a:extLst>
          </p:cNvPr>
          <p:cNvSpPr>
            <a:spLocks noGrp="1" noChangeArrowheads="1"/>
          </p:cNvSpPr>
          <p:nvPr>
            <p:ph type="body" idx="1"/>
          </p:nvPr>
        </p:nvSpPr>
        <p:spPr>
          <a:xfrm>
            <a:off x="304800" y="1295400"/>
            <a:ext cx="7543800" cy="685800"/>
          </a:xfrm>
        </p:spPr>
        <p:txBody>
          <a:bodyPr/>
          <a:lstStyle/>
          <a:p>
            <a:pPr eaLnBrk="1" hangingPunct="1">
              <a:buFontTx/>
              <a:buNone/>
            </a:pPr>
            <a:r>
              <a:rPr kumimoji="0" lang="en-US" altLang="zh-CN" b="1">
                <a:solidFill>
                  <a:schemeClr val="accent2"/>
                </a:solidFill>
                <a:ea typeface="黑体" panose="02010609060101010101" pitchFamily="49" charset="-122"/>
              </a:rPr>
              <a:t>6. </a:t>
            </a:r>
            <a:r>
              <a:rPr kumimoji="0" lang="zh-CN" altLang="en-US" b="1">
                <a:solidFill>
                  <a:schemeClr val="accent2"/>
                </a:solidFill>
                <a:latin typeface="楷体_GB2312" panose="02010609030101010101" pitchFamily="49" charset="-122"/>
                <a:ea typeface="楷体_GB2312" panose="02010609030101010101" pitchFamily="49" charset="-122"/>
              </a:rPr>
              <a:t>代数计算树</a:t>
            </a:r>
            <a:r>
              <a:rPr kumimoji="0" lang="en-US" altLang="zh-CN" b="1">
                <a:solidFill>
                  <a:schemeClr val="accent2"/>
                </a:solidFill>
                <a:latin typeface="楷体_GB2312" panose="02010609030101010101" pitchFamily="49" charset="-122"/>
                <a:ea typeface="楷体_GB2312" panose="02010609030101010101" pitchFamily="49" charset="-122"/>
              </a:rPr>
              <a:t>ACT</a:t>
            </a:r>
            <a:endParaRPr kumimoji="0" lang="zh-CN" altLang="en-US" b="1">
              <a:solidFill>
                <a:schemeClr val="accent2"/>
              </a:solidFill>
              <a:latin typeface="楷体_GB2312" panose="02010609030101010101" pitchFamily="49" charset="-122"/>
              <a:ea typeface="楷体_GB2312" panose="02010609030101010101" pitchFamily="49" charset="-122"/>
            </a:endParaRPr>
          </a:p>
        </p:txBody>
      </p:sp>
      <p:grpSp>
        <p:nvGrpSpPr>
          <p:cNvPr id="2" name="Group 4">
            <a:extLst>
              <a:ext uri="{FF2B5EF4-FFF2-40B4-BE49-F238E27FC236}">
                <a16:creationId xmlns:a16="http://schemas.microsoft.com/office/drawing/2014/main" id="{EB235690-28C7-434B-AC22-E84FFEA077DB}"/>
              </a:ext>
            </a:extLst>
          </p:cNvPr>
          <p:cNvGrpSpPr>
            <a:grpSpLocks/>
          </p:cNvGrpSpPr>
          <p:nvPr/>
        </p:nvGrpSpPr>
        <p:grpSpPr bwMode="auto">
          <a:xfrm>
            <a:off x="425450" y="1905000"/>
            <a:ext cx="8718550" cy="4473575"/>
            <a:chOff x="192" y="1262"/>
            <a:chExt cx="5492" cy="2818"/>
          </a:xfrm>
        </p:grpSpPr>
        <p:sp>
          <p:nvSpPr>
            <p:cNvPr id="85009" name="Text Box 5">
              <a:extLst>
                <a:ext uri="{FF2B5EF4-FFF2-40B4-BE49-F238E27FC236}">
                  <a16:creationId xmlns:a16="http://schemas.microsoft.com/office/drawing/2014/main" id="{9581066B-34F3-44DF-A1EF-D4A04E4BFB6C}"/>
                </a:ext>
              </a:extLst>
            </p:cNvPr>
            <p:cNvSpPr txBox="1">
              <a:spLocks noChangeArrowheads="1"/>
            </p:cNvSpPr>
            <p:nvPr/>
          </p:nvSpPr>
          <p:spPr bwMode="auto">
            <a:xfrm>
              <a:off x="192" y="1262"/>
              <a:ext cx="5492" cy="2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以</a:t>
              </a:r>
              <a:r>
                <a:rPr lang="en-US" altLang="zh-CN" sz="2400">
                  <a:solidFill>
                    <a:schemeClr val="tx1"/>
                  </a:solidFill>
                  <a:latin typeface="楷体_GB2312" panose="02010609030101010101" pitchFamily="49" charset="-122"/>
                  <a:ea typeface="楷体_GB2312" panose="02010609030101010101" pitchFamily="49" charset="-122"/>
                </a:rPr>
                <a:t>x=(x</a:t>
              </a:r>
              <a:r>
                <a:rPr lang="en-US" altLang="zh-CN" sz="2400" baseline="-30000">
                  <a:solidFill>
                    <a:schemeClr val="tx1"/>
                  </a:solidFill>
                  <a:latin typeface="楷体_GB2312" panose="02010609030101010101" pitchFamily="49" charset="-122"/>
                  <a:ea typeface="楷体_GB2312" panose="02010609030101010101" pitchFamily="49" charset="-122"/>
                </a:rPr>
                <a:t>1</a:t>
              </a:r>
              <a:r>
                <a:rPr lang="en-US" altLang="zh-CN" sz="2400">
                  <a:solidFill>
                    <a:schemeClr val="tx1"/>
                  </a:solidFill>
                  <a:latin typeface="楷体_GB2312" panose="02010609030101010101" pitchFamily="49" charset="-122"/>
                  <a:ea typeface="楷体_GB2312" panose="02010609030101010101" pitchFamily="49" charset="-122"/>
                </a:rPr>
                <a:t>，x</a:t>
              </a:r>
              <a:r>
                <a:rPr lang="en-US" altLang="zh-CN" sz="2400" baseline="-30000">
                  <a:solidFill>
                    <a:schemeClr val="tx1"/>
                  </a:solidFill>
                  <a:latin typeface="楷体_GB2312" panose="02010609030101010101" pitchFamily="49" charset="-122"/>
                  <a:ea typeface="楷体_GB2312" panose="02010609030101010101" pitchFamily="49" charset="-122"/>
                </a:rPr>
                <a:t>2</a:t>
              </a:r>
              <a:r>
                <a:rPr lang="en-US" altLang="zh-CN" sz="2400">
                  <a:solidFill>
                    <a:schemeClr val="tx1"/>
                  </a:solidFill>
                  <a:latin typeface="楷体_GB2312" panose="02010609030101010101" pitchFamily="49" charset="-122"/>
                  <a:ea typeface="楷体_GB2312" panose="02010609030101010101" pitchFamily="49" charset="-122"/>
                </a:rPr>
                <a:t>，</a:t>
              </a:r>
              <a:r>
                <a:rPr lang="en-US" altLang="zh-CN" sz="2400">
                  <a:solidFill>
                    <a:schemeClr val="tx1"/>
                  </a:solidFill>
                  <a:latin typeface="Times New Roman" panose="02020603050405020304" pitchFamily="18" charset="0"/>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rPr>
                <a:t>，x</a:t>
              </a:r>
              <a:r>
                <a:rPr lang="en-US" altLang="zh-CN" sz="2400" baseline="-30000">
                  <a:solidFill>
                    <a:schemeClr val="tx1"/>
                  </a:solidFill>
                  <a:latin typeface="楷体_GB2312" panose="02010609030101010101" pitchFamily="49" charset="-122"/>
                  <a:ea typeface="楷体_GB2312" panose="02010609030101010101" pitchFamily="49" charset="-122"/>
                </a:rPr>
                <a:t>n</a:t>
              </a:r>
              <a:r>
                <a:rPr lang="en-US" altLang="zh-CN" sz="2400">
                  <a:solidFill>
                    <a:schemeClr val="tx1"/>
                  </a:solidFill>
                  <a:latin typeface="楷体_GB2312" panose="02010609030101010101" pitchFamily="49" charset="-122"/>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为输入的一棵代数计算树</a:t>
              </a:r>
              <a:r>
                <a:rPr lang="en-US" altLang="zh-CN" sz="2400">
                  <a:solidFill>
                    <a:schemeClr val="tx1"/>
                  </a:solidFill>
                  <a:latin typeface="楷体_GB2312" panose="02010609030101010101" pitchFamily="49" charset="-122"/>
                  <a:ea typeface="楷体_GB2312" panose="02010609030101010101" pitchFamily="49" charset="-122"/>
                </a:rPr>
                <a:t>T</a:t>
              </a:r>
              <a:r>
                <a:rPr lang="zh-CN" altLang="en-US" sz="2400">
                  <a:solidFill>
                    <a:schemeClr val="tx1"/>
                  </a:solidFill>
                  <a:latin typeface="楷体_GB2312" panose="02010609030101010101" pitchFamily="49" charset="-122"/>
                  <a:ea typeface="楷体_GB2312" panose="02010609030101010101" pitchFamily="49" charset="-122"/>
                </a:rPr>
                <a:t>是一棵</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二叉树，且：</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(1)每个叶结点表示一个输出结果</a:t>
              </a:r>
              <a:r>
                <a:rPr lang="en-US" altLang="zh-CN" sz="2400">
                  <a:solidFill>
                    <a:schemeClr val="tx1"/>
                  </a:solidFill>
                  <a:latin typeface="楷体_GB2312" panose="02010609030101010101" pitchFamily="49" charset="-122"/>
                  <a:ea typeface="楷体_GB2312" panose="02010609030101010101" pitchFamily="49" charset="-122"/>
                </a:rPr>
                <a:t>YES</a:t>
              </a:r>
              <a:r>
                <a:rPr lang="zh-CN" altLang="en-US" sz="2400">
                  <a:solidFill>
                    <a:schemeClr val="tx1"/>
                  </a:solidFill>
                  <a:latin typeface="楷体_GB2312" panose="02010609030101010101" pitchFamily="49" charset="-122"/>
                  <a:ea typeface="楷体_GB2312" panose="02010609030101010101" pitchFamily="49" charset="-122"/>
                </a:rPr>
                <a:t>或</a:t>
              </a:r>
              <a:r>
                <a:rPr lang="en-US" altLang="zh-CN" sz="2400">
                  <a:solidFill>
                    <a:schemeClr val="tx1"/>
                  </a:solidFill>
                  <a:latin typeface="楷体_GB2312" panose="02010609030101010101" pitchFamily="49" charset="-122"/>
                  <a:ea typeface="楷体_GB2312" panose="02010609030101010101" pitchFamily="49" charset="-122"/>
                </a:rPr>
                <a:t>NO。</a:t>
              </a:r>
            </a:p>
            <a:p>
              <a:pPr algn="l" eaLnBrk="1" hangingPunct="1"/>
              <a:r>
                <a:rPr lang="en-US" altLang="zh-CN" sz="2400">
                  <a:solidFill>
                    <a:schemeClr val="tx1"/>
                  </a:solidFill>
                  <a:latin typeface="楷体_GB2312" panose="02010609030101010101" pitchFamily="49" charset="-122"/>
                  <a:ea typeface="楷体_GB2312" panose="02010609030101010101" pitchFamily="49" charset="-122"/>
                </a:rPr>
                <a:t>(2)</a:t>
              </a:r>
              <a:r>
                <a:rPr lang="zh-CN" altLang="en-US" sz="2400">
                  <a:solidFill>
                    <a:schemeClr val="tx1"/>
                  </a:solidFill>
                  <a:latin typeface="楷体_GB2312" panose="02010609030101010101" pitchFamily="49" charset="-122"/>
                  <a:ea typeface="楷体_GB2312" panose="02010609030101010101" pitchFamily="49" charset="-122"/>
                </a:rPr>
                <a:t>每个单儿子内部结点(简单结点)</a:t>
              </a:r>
              <a:r>
                <a:rPr lang="en-US" altLang="zh-CN" sz="2400">
                  <a:solidFill>
                    <a:schemeClr val="tx1"/>
                  </a:solidFill>
                  <a:latin typeface="楷体_GB2312" panose="02010609030101010101" pitchFamily="49" charset="-122"/>
                  <a:ea typeface="楷体_GB2312" panose="02010609030101010101" pitchFamily="49" charset="-122"/>
                </a:rPr>
                <a:t>v</a:t>
              </a:r>
              <a:r>
                <a:rPr lang="zh-CN" altLang="en-US" sz="2400">
                  <a:solidFill>
                    <a:schemeClr val="tx1"/>
                  </a:solidFill>
                  <a:latin typeface="楷体_GB2312" panose="02010609030101010101" pitchFamily="49" charset="-122"/>
                  <a:ea typeface="楷体_GB2312" panose="02010609030101010101" pitchFamily="49" charset="-122"/>
                </a:rPr>
                <a:t>表示下列形式运算指令：</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a:t>
              </a:r>
              <a:r>
                <a:rPr lang="en-US" altLang="zh-CN" sz="2400">
                  <a:solidFill>
                    <a:schemeClr val="tx1"/>
                  </a:solidFill>
                  <a:latin typeface="楷体_GB2312" panose="02010609030101010101" pitchFamily="49" charset="-122"/>
                  <a:ea typeface="楷体_GB2312" panose="02010609030101010101" pitchFamily="49" charset="-122"/>
                </a:rPr>
                <a:t>op    </a:t>
              </a:r>
              <a:r>
                <a:rPr lang="zh-CN" altLang="en-US" sz="2400">
                  <a:solidFill>
                    <a:schemeClr val="tx1"/>
                  </a:solidFill>
                  <a:latin typeface="楷体_GB2312" panose="02010609030101010101" pitchFamily="49" charset="-122"/>
                  <a:ea typeface="楷体_GB2312" panose="02010609030101010101" pitchFamily="49" charset="-122"/>
                </a:rPr>
                <a:t>或       </a:t>
              </a:r>
              <a:r>
                <a:rPr lang="en-US" altLang="zh-CN" sz="2400">
                  <a:solidFill>
                    <a:schemeClr val="tx1"/>
                  </a:solidFill>
                  <a:latin typeface="楷体_GB2312" panose="02010609030101010101" pitchFamily="49" charset="-122"/>
                  <a:ea typeface="楷体_GB2312" panose="02010609030101010101" pitchFamily="49" charset="-122"/>
                </a:rPr>
                <a:t>op    </a:t>
              </a:r>
              <a:r>
                <a:rPr lang="zh-CN" altLang="en-US" sz="2400">
                  <a:solidFill>
                    <a:schemeClr val="tx1"/>
                  </a:solidFill>
                  <a:latin typeface="楷体_GB2312" panose="02010609030101010101" pitchFamily="49" charset="-122"/>
                  <a:ea typeface="楷体_GB2312" panose="02010609030101010101" pitchFamily="49" charset="-122"/>
                </a:rPr>
                <a:t>或</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其中，  和   分别是结点</a:t>
              </a:r>
              <a:r>
                <a:rPr lang="en-US" altLang="zh-CN" sz="2400">
                  <a:solidFill>
                    <a:schemeClr val="tx1"/>
                  </a:solidFill>
                  <a:latin typeface="楷体_GB2312" panose="02010609030101010101" pitchFamily="49" charset="-122"/>
                  <a:ea typeface="楷体_GB2312" panose="02010609030101010101" pitchFamily="49" charset="-122"/>
                </a:rPr>
                <a:t>v</a:t>
              </a:r>
              <a:r>
                <a:rPr lang="zh-CN" altLang="en-US" sz="2400">
                  <a:solidFill>
                    <a:schemeClr val="tx1"/>
                  </a:solidFill>
                  <a:latin typeface="楷体_GB2312" panose="02010609030101010101" pitchFamily="49" charset="-122"/>
                  <a:ea typeface="楷体_GB2312" panose="02010609030101010101" pitchFamily="49" charset="-122"/>
                </a:rPr>
                <a:t>在树</a:t>
              </a:r>
              <a:r>
                <a:rPr lang="en-US" altLang="zh-CN" sz="2400">
                  <a:solidFill>
                    <a:schemeClr val="tx1"/>
                  </a:solidFill>
                  <a:latin typeface="楷体_GB2312" panose="02010609030101010101" pitchFamily="49" charset="-122"/>
                  <a:ea typeface="楷体_GB2312" panose="02010609030101010101" pitchFamily="49" charset="-122"/>
                </a:rPr>
                <a:t>T</a:t>
              </a:r>
              <a:r>
                <a:rPr lang="zh-CN" altLang="en-US" sz="2400">
                  <a:solidFill>
                    <a:schemeClr val="tx1"/>
                  </a:solidFill>
                  <a:latin typeface="楷体_GB2312" panose="02010609030101010101" pitchFamily="49" charset="-122"/>
                  <a:ea typeface="楷体_GB2312" panose="02010609030101010101" pitchFamily="49" charset="-122"/>
                </a:rPr>
                <a:t>中的祖先结点</a:t>
              </a:r>
              <a:r>
                <a:rPr lang="en-US" altLang="zh-CN" sz="2400">
                  <a:solidFill>
                    <a:schemeClr val="tx1"/>
                  </a:solidFill>
                  <a:latin typeface="楷体_GB2312" panose="02010609030101010101" pitchFamily="49" charset="-122"/>
                  <a:ea typeface="楷体_GB2312" panose="02010609030101010101" pitchFamily="49" charset="-122"/>
                </a:rPr>
                <a:t>v1</a:t>
              </a:r>
              <a:r>
                <a:rPr lang="zh-CN" altLang="en-US" sz="2400">
                  <a:solidFill>
                    <a:schemeClr val="tx1"/>
                  </a:solidFill>
                  <a:latin typeface="楷体_GB2312" panose="02010609030101010101" pitchFamily="49" charset="-122"/>
                  <a:ea typeface="楷体_GB2312" panose="02010609030101010101" pitchFamily="49" charset="-122"/>
                </a:rPr>
                <a:t>和</a:t>
              </a:r>
              <a:r>
                <a:rPr lang="en-US" altLang="zh-CN" sz="2400">
                  <a:solidFill>
                    <a:schemeClr val="tx1"/>
                  </a:solidFill>
                  <a:latin typeface="楷体_GB2312" panose="02010609030101010101" pitchFamily="49" charset="-122"/>
                  <a:ea typeface="楷体_GB2312" panose="02010609030101010101" pitchFamily="49" charset="-122"/>
                </a:rPr>
                <a:t>v2</a:t>
              </a:r>
              <a:r>
                <a:rPr lang="zh-CN" altLang="en-US" sz="2400">
                  <a:solidFill>
                    <a:schemeClr val="tx1"/>
                  </a:solidFill>
                  <a:latin typeface="楷体_GB2312" panose="02010609030101010101" pitchFamily="49" charset="-122"/>
                  <a:ea typeface="楷体_GB2312" panose="02010609030101010101" pitchFamily="49" charset="-122"/>
                </a:rPr>
                <a:t>处得到</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的结果值，或是</a:t>
              </a:r>
              <a:r>
                <a:rPr lang="en-US" altLang="zh-CN" sz="2400">
                  <a:solidFill>
                    <a:schemeClr val="tx1"/>
                  </a:solidFill>
                  <a:latin typeface="楷体_GB2312" panose="02010609030101010101" pitchFamily="49" charset="-122"/>
                  <a:ea typeface="楷体_GB2312" panose="02010609030101010101" pitchFamily="49" charset="-122"/>
                </a:rPr>
                <a:t>x</a:t>
              </a:r>
              <a:r>
                <a:rPr lang="zh-CN" altLang="en-US" sz="2400">
                  <a:solidFill>
                    <a:schemeClr val="tx1"/>
                  </a:solidFill>
                  <a:latin typeface="楷体_GB2312" panose="02010609030101010101" pitchFamily="49" charset="-122"/>
                  <a:ea typeface="楷体_GB2312" panose="02010609030101010101" pitchFamily="49" charset="-122"/>
                </a:rPr>
                <a:t>的分量；</a:t>
              </a:r>
              <a:r>
                <a:rPr lang="en-US" altLang="zh-CN" sz="2400">
                  <a:solidFill>
                    <a:schemeClr val="tx1"/>
                  </a:solidFill>
                  <a:latin typeface="楷体_GB2312" panose="02010609030101010101" pitchFamily="49" charset="-122"/>
                  <a:ea typeface="楷体_GB2312" panose="02010609030101010101" pitchFamily="49" charset="-122"/>
                </a:rPr>
                <a:t>op∈{+，－，×，/}；c</a:t>
              </a:r>
              <a:r>
                <a:rPr lang="zh-CN" altLang="en-US" sz="2400">
                  <a:solidFill>
                    <a:schemeClr val="tx1"/>
                  </a:solidFill>
                  <a:latin typeface="楷体_GB2312" panose="02010609030101010101" pitchFamily="49" charset="-122"/>
                  <a:ea typeface="楷体_GB2312" panose="02010609030101010101" pitchFamily="49" charset="-122"/>
                </a:rPr>
                <a:t>是一个常数。</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(3)每个有2个儿子的内部结点(分支结点)</a:t>
              </a:r>
              <a:r>
                <a:rPr lang="en-US" altLang="zh-CN" sz="2400">
                  <a:solidFill>
                    <a:schemeClr val="tx1"/>
                  </a:solidFill>
                  <a:latin typeface="楷体_GB2312" panose="02010609030101010101" pitchFamily="49" charset="-122"/>
                  <a:ea typeface="楷体_GB2312" panose="02010609030101010101" pitchFamily="49" charset="-122"/>
                </a:rPr>
                <a:t>v，</a:t>
              </a:r>
              <a:r>
                <a:rPr lang="zh-CN" altLang="en-US" sz="2400">
                  <a:solidFill>
                    <a:schemeClr val="tx1"/>
                  </a:solidFill>
                  <a:latin typeface="楷体_GB2312" panose="02010609030101010101" pitchFamily="49" charset="-122"/>
                  <a:ea typeface="楷体_GB2312" panose="02010609030101010101" pitchFamily="49" charset="-122"/>
                </a:rPr>
                <a:t>表示下列形式的</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测试指令：</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&gt;0或   ≥0或   =0</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其中，  是结点</a:t>
              </a:r>
              <a:r>
                <a:rPr lang="en-US" altLang="zh-CN" sz="2400">
                  <a:solidFill>
                    <a:schemeClr val="tx1"/>
                  </a:solidFill>
                  <a:latin typeface="楷体_GB2312" panose="02010609030101010101" pitchFamily="49" charset="-122"/>
                  <a:ea typeface="楷体_GB2312" panose="02010609030101010101" pitchFamily="49" charset="-122"/>
                </a:rPr>
                <a:t>v</a:t>
              </a:r>
              <a:r>
                <a:rPr lang="zh-CN" altLang="en-US" sz="2400">
                  <a:solidFill>
                    <a:schemeClr val="tx1"/>
                  </a:solidFill>
                  <a:latin typeface="楷体_GB2312" panose="02010609030101010101" pitchFamily="49" charset="-122"/>
                  <a:ea typeface="楷体_GB2312" panose="02010609030101010101" pitchFamily="49" charset="-122"/>
                </a:rPr>
                <a:t>在树</a:t>
              </a:r>
              <a:r>
                <a:rPr lang="en-US" altLang="zh-CN" sz="2400">
                  <a:solidFill>
                    <a:schemeClr val="tx1"/>
                  </a:solidFill>
                  <a:latin typeface="楷体_GB2312" panose="02010609030101010101" pitchFamily="49" charset="-122"/>
                  <a:ea typeface="楷体_GB2312" panose="02010609030101010101" pitchFamily="49" charset="-122"/>
                </a:rPr>
                <a:t>T</a:t>
              </a:r>
              <a:r>
                <a:rPr lang="zh-CN" altLang="en-US" sz="2400">
                  <a:solidFill>
                    <a:schemeClr val="tx1"/>
                  </a:solidFill>
                  <a:latin typeface="楷体_GB2312" panose="02010609030101010101" pitchFamily="49" charset="-122"/>
                  <a:ea typeface="楷体_GB2312" panose="02010609030101010101" pitchFamily="49" charset="-122"/>
                </a:rPr>
                <a:t>中的祖先结点</a:t>
              </a:r>
              <a:r>
                <a:rPr lang="en-US" altLang="zh-CN" sz="2400">
                  <a:solidFill>
                    <a:schemeClr val="tx1"/>
                  </a:solidFill>
                  <a:latin typeface="楷体_GB2312" panose="02010609030101010101" pitchFamily="49" charset="-122"/>
                  <a:ea typeface="楷体_GB2312" panose="02010609030101010101" pitchFamily="49" charset="-122"/>
                </a:rPr>
                <a:t>v1</a:t>
              </a:r>
              <a:r>
                <a:rPr lang="zh-CN" altLang="en-US" sz="2400">
                  <a:solidFill>
                    <a:schemeClr val="tx1"/>
                  </a:solidFill>
                  <a:latin typeface="楷体_GB2312" panose="02010609030101010101" pitchFamily="49" charset="-122"/>
                  <a:ea typeface="楷体_GB2312" panose="02010609030101010101" pitchFamily="49" charset="-122"/>
                </a:rPr>
                <a:t>处得到的结果值，或是</a:t>
              </a:r>
            </a:p>
            <a:p>
              <a:pPr algn="l" eaLnBrk="1" hangingPunct="1"/>
              <a:r>
                <a:rPr lang="en-US" altLang="zh-CN" sz="2400">
                  <a:solidFill>
                    <a:schemeClr val="tx1"/>
                  </a:solidFill>
                  <a:latin typeface="楷体_GB2312" panose="02010609030101010101" pitchFamily="49" charset="-122"/>
                  <a:ea typeface="楷体_GB2312" panose="02010609030101010101" pitchFamily="49" charset="-122"/>
                </a:rPr>
                <a:t>x</a:t>
              </a:r>
              <a:r>
                <a:rPr lang="zh-CN" altLang="en-US" sz="2400">
                  <a:solidFill>
                    <a:schemeClr val="tx1"/>
                  </a:solidFill>
                  <a:latin typeface="楷体_GB2312" panose="02010609030101010101" pitchFamily="49" charset="-122"/>
                  <a:ea typeface="楷体_GB2312" panose="02010609030101010101" pitchFamily="49" charset="-122"/>
                </a:rPr>
                <a:t>的分量。 </a:t>
              </a:r>
            </a:p>
          </p:txBody>
        </p:sp>
        <p:graphicFrame>
          <p:nvGraphicFramePr>
            <p:cNvPr id="84994" name="Object 6">
              <a:extLst>
                <a:ext uri="{FF2B5EF4-FFF2-40B4-BE49-F238E27FC236}">
                  <a16:creationId xmlns:a16="http://schemas.microsoft.com/office/drawing/2014/main" id="{63BD4DDE-DD75-46EF-B728-E23866D286ED}"/>
                </a:ext>
              </a:extLst>
            </p:cNvPr>
            <p:cNvGraphicFramePr>
              <a:graphicFrameLocks noChangeAspect="1"/>
            </p:cNvGraphicFramePr>
            <p:nvPr/>
          </p:nvGraphicFramePr>
          <p:xfrm>
            <a:off x="528" y="2161"/>
            <a:ext cx="453" cy="312"/>
          </p:xfrm>
          <a:graphic>
            <a:graphicData uri="http://schemas.openxmlformats.org/presentationml/2006/ole">
              <mc:AlternateContent xmlns:mc="http://schemas.openxmlformats.org/markup-compatibility/2006">
                <mc:Choice xmlns:v="urn:schemas-microsoft-com:vml" Requires="v">
                  <p:oleObj spid="_x0000_s85021" r:id="rId3" imgW="520700" imgH="228600" progId="Equation.3">
                    <p:embed/>
                  </p:oleObj>
                </mc:Choice>
                <mc:Fallback>
                  <p:oleObj r:id="rId3" imgW="5207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2161"/>
                          <a:ext cx="453"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995" name="Object 7">
              <a:extLst>
                <a:ext uri="{FF2B5EF4-FFF2-40B4-BE49-F238E27FC236}">
                  <a16:creationId xmlns:a16="http://schemas.microsoft.com/office/drawing/2014/main" id="{A073768E-ED51-4303-9D88-1592A918ADC2}"/>
                </a:ext>
              </a:extLst>
            </p:cNvPr>
            <p:cNvGraphicFramePr>
              <a:graphicFrameLocks noChangeAspect="1"/>
            </p:cNvGraphicFramePr>
            <p:nvPr/>
          </p:nvGraphicFramePr>
          <p:xfrm>
            <a:off x="1296" y="2185"/>
            <a:ext cx="264" cy="264"/>
          </p:xfrm>
          <a:graphic>
            <a:graphicData uri="http://schemas.openxmlformats.org/presentationml/2006/ole">
              <mc:AlternateContent xmlns:mc="http://schemas.openxmlformats.org/markup-compatibility/2006">
                <mc:Choice xmlns:v="urn:schemas-microsoft-com:vml" Requires="v">
                  <p:oleObj spid="_x0000_s85022" r:id="rId5" imgW="228600" imgH="228600" progId="Equation.3">
                    <p:embed/>
                  </p:oleObj>
                </mc:Choice>
                <mc:Fallback>
                  <p:oleObj r:id="rId5" imgW="2286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6" y="2185"/>
                          <a:ext cx="264"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996" name="Object 8">
              <a:extLst>
                <a:ext uri="{FF2B5EF4-FFF2-40B4-BE49-F238E27FC236}">
                  <a16:creationId xmlns:a16="http://schemas.microsoft.com/office/drawing/2014/main" id="{3CB60622-6507-4EC4-AA04-96AE1303ACAC}"/>
                </a:ext>
              </a:extLst>
            </p:cNvPr>
            <p:cNvGraphicFramePr>
              <a:graphicFrameLocks noChangeAspect="1"/>
            </p:cNvGraphicFramePr>
            <p:nvPr/>
          </p:nvGraphicFramePr>
          <p:xfrm>
            <a:off x="1872" y="2209"/>
            <a:ext cx="564" cy="264"/>
          </p:xfrm>
          <a:graphic>
            <a:graphicData uri="http://schemas.openxmlformats.org/presentationml/2006/ole">
              <mc:AlternateContent xmlns:mc="http://schemas.openxmlformats.org/markup-compatibility/2006">
                <mc:Choice xmlns:v="urn:schemas-microsoft-com:vml" Requires="v">
                  <p:oleObj spid="_x0000_s85023" r:id="rId7" imgW="419100" imgH="228600" progId="Equation.3">
                    <p:embed/>
                  </p:oleObj>
                </mc:Choice>
                <mc:Fallback>
                  <p:oleObj r:id="rId7" imgW="41910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2" y="2209"/>
                          <a:ext cx="564"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997" name="Object 9">
              <a:extLst>
                <a:ext uri="{FF2B5EF4-FFF2-40B4-BE49-F238E27FC236}">
                  <a16:creationId xmlns:a16="http://schemas.microsoft.com/office/drawing/2014/main" id="{C3463ED6-D10E-48BB-8925-5BB8AD7B9E72}"/>
                </a:ext>
              </a:extLst>
            </p:cNvPr>
            <p:cNvGraphicFramePr>
              <a:graphicFrameLocks noChangeAspect="1"/>
            </p:cNvGraphicFramePr>
            <p:nvPr/>
          </p:nvGraphicFramePr>
          <p:xfrm>
            <a:off x="2688" y="2173"/>
            <a:ext cx="276" cy="288"/>
          </p:xfrm>
          <a:graphic>
            <a:graphicData uri="http://schemas.openxmlformats.org/presentationml/2006/ole">
              <mc:AlternateContent xmlns:mc="http://schemas.openxmlformats.org/markup-compatibility/2006">
                <mc:Choice xmlns:v="urn:schemas-microsoft-com:vml" Requires="v">
                  <p:oleObj spid="_x0000_s85024" r:id="rId9" imgW="215806" imgH="228501" progId="Equation.3">
                    <p:embed/>
                  </p:oleObj>
                </mc:Choice>
                <mc:Fallback>
                  <p:oleObj r:id="rId9" imgW="215806" imgH="228501"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88" y="2173"/>
                          <a:ext cx="276"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998" name="Object 10">
              <a:extLst>
                <a:ext uri="{FF2B5EF4-FFF2-40B4-BE49-F238E27FC236}">
                  <a16:creationId xmlns:a16="http://schemas.microsoft.com/office/drawing/2014/main" id="{FBA8D70F-D6A5-4DFC-B708-3A28BDC39044}"/>
                </a:ext>
              </a:extLst>
            </p:cNvPr>
            <p:cNvGraphicFramePr>
              <a:graphicFrameLocks noChangeAspect="1"/>
            </p:cNvGraphicFramePr>
            <p:nvPr/>
          </p:nvGraphicFramePr>
          <p:xfrm>
            <a:off x="3216" y="2175"/>
            <a:ext cx="846" cy="322"/>
          </p:xfrm>
          <a:graphic>
            <a:graphicData uri="http://schemas.openxmlformats.org/presentationml/2006/ole">
              <mc:AlternateContent xmlns:mc="http://schemas.openxmlformats.org/markup-compatibility/2006">
                <mc:Choice xmlns:v="urn:schemas-microsoft-com:vml" Requires="v">
                  <p:oleObj spid="_x0000_s85025" r:id="rId11" imgW="660113" imgH="266584" progId="Equation.3">
                    <p:embed/>
                  </p:oleObj>
                </mc:Choice>
                <mc:Fallback>
                  <p:oleObj r:id="rId11" imgW="660113" imgH="266584"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6" y="2175"/>
                          <a:ext cx="846" cy="3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999" name="Object 11">
              <a:extLst>
                <a:ext uri="{FF2B5EF4-FFF2-40B4-BE49-F238E27FC236}">
                  <a16:creationId xmlns:a16="http://schemas.microsoft.com/office/drawing/2014/main" id="{7C557954-8305-4D24-B9B1-E5915E508B62}"/>
                </a:ext>
              </a:extLst>
            </p:cNvPr>
            <p:cNvGraphicFramePr>
              <a:graphicFrameLocks noChangeAspect="1"/>
            </p:cNvGraphicFramePr>
            <p:nvPr/>
          </p:nvGraphicFramePr>
          <p:xfrm>
            <a:off x="720" y="2401"/>
            <a:ext cx="276" cy="288"/>
          </p:xfrm>
          <a:graphic>
            <a:graphicData uri="http://schemas.openxmlformats.org/presentationml/2006/ole">
              <mc:AlternateContent xmlns:mc="http://schemas.openxmlformats.org/markup-compatibility/2006">
                <mc:Choice xmlns:v="urn:schemas-microsoft-com:vml" Requires="v">
                  <p:oleObj spid="_x0000_s85026" r:id="rId13" imgW="215806" imgH="228501" progId="Equation.3">
                    <p:embed/>
                  </p:oleObj>
                </mc:Choice>
                <mc:Fallback>
                  <p:oleObj r:id="rId13" imgW="215806" imgH="228501"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0" y="2401"/>
                          <a:ext cx="276"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00" name="Object 12">
              <a:extLst>
                <a:ext uri="{FF2B5EF4-FFF2-40B4-BE49-F238E27FC236}">
                  <a16:creationId xmlns:a16="http://schemas.microsoft.com/office/drawing/2014/main" id="{86ED6834-FE51-47B8-AEB4-4ABEDFCFBB9D}"/>
                </a:ext>
              </a:extLst>
            </p:cNvPr>
            <p:cNvGraphicFramePr>
              <a:graphicFrameLocks noChangeAspect="1"/>
            </p:cNvGraphicFramePr>
            <p:nvPr/>
          </p:nvGraphicFramePr>
          <p:xfrm>
            <a:off x="1200" y="2401"/>
            <a:ext cx="312" cy="312"/>
          </p:xfrm>
          <a:graphic>
            <a:graphicData uri="http://schemas.openxmlformats.org/presentationml/2006/ole">
              <mc:AlternateContent xmlns:mc="http://schemas.openxmlformats.org/markup-compatibility/2006">
                <mc:Choice xmlns:v="urn:schemas-microsoft-com:vml" Requires="v">
                  <p:oleObj spid="_x0000_s85027" r:id="rId14" imgW="228600" imgH="228600" progId="Equation.3">
                    <p:embed/>
                  </p:oleObj>
                </mc:Choice>
                <mc:Fallback>
                  <p:oleObj r:id="rId14" imgW="228600" imgH="2286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 y="2401"/>
                          <a:ext cx="312"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01" name="Object 13">
              <a:extLst>
                <a:ext uri="{FF2B5EF4-FFF2-40B4-BE49-F238E27FC236}">
                  <a16:creationId xmlns:a16="http://schemas.microsoft.com/office/drawing/2014/main" id="{57CCF732-20CF-4AE6-A042-EF799E4AF089}"/>
                </a:ext>
              </a:extLst>
            </p:cNvPr>
            <p:cNvGraphicFramePr>
              <a:graphicFrameLocks noChangeAspect="1"/>
            </p:cNvGraphicFramePr>
            <p:nvPr/>
          </p:nvGraphicFramePr>
          <p:xfrm>
            <a:off x="348" y="3313"/>
            <a:ext cx="276" cy="288"/>
          </p:xfrm>
          <a:graphic>
            <a:graphicData uri="http://schemas.openxmlformats.org/presentationml/2006/ole">
              <mc:AlternateContent xmlns:mc="http://schemas.openxmlformats.org/markup-compatibility/2006">
                <mc:Choice xmlns:v="urn:schemas-microsoft-com:vml" Requires="v">
                  <p:oleObj spid="_x0000_s85028" r:id="rId15" imgW="215806" imgH="228501" progId="Equation.3">
                    <p:embed/>
                  </p:oleObj>
                </mc:Choice>
                <mc:Fallback>
                  <p:oleObj r:id="rId15" imgW="215806" imgH="228501"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8" y="3313"/>
                          <a:ext cx="276"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02" name="Object 14">
              <a:extLst>
                <a:ext uri="{FF2B5EF4-FFF2-40B4-BE49-F238E27FC236}">
                  <a16:creationId xmlns:a16="http://schemas.microsoft.com/office/drawing/2014/main" id="{3C92D47A-2C4F-410E-9165-399EE9C0502C}"/>
                </a:ext>
              </a:extLst>
            </p:cNvPr>
            <p:cNvGraphicFramePr>
              <a:graphicFrameLocks noChangeAspect="1"/>
            </p:cNvGraphicFramePr>
            <p:nvPr/>
          </p:nvGraphicFramePr>
          <p:xfrm>
            <a:off x="1056" y="3313"/>
            <a:ext cx="276" cy="288"/>
          </p:xfrm>
          <a:graphic>
            <a:graphicData uri="http://schemas.openxmlformats.org/presentationml/2006/ole">
              <mc:AlternateContent xmlns:mc="http://schemas.openxmlformats.org/markup-compatibility/2006">
                <mc:Choice xmlns:v="urn:schemas-microsoft-com:vml" Requires="v">
                  <p:oleObj spid="_x0000_s85029" r:id="rId16" imgW="215806" imgH="228501" progId="Equation.3">
                    <p:embed/>
                  </p:oleObj>
                </mc:Choice>
                <mc:Fallback>
                  <p:oleObj r:id="rId16" imgW="215806" imgH="228501"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6" y="3313"/>
                          <a:ext cx="276"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03" name="Object 15">
              <a:extLst>
                <a:ext uri="{FF2B5EF4-FFF2-40B4-BE49-F238E27FC236}">
                  <a16:creationId xmlns:a16="http://schemas.microsoft.com/office/drawing/2014/main" id="{7E2B8A5B-0696-4022-8D5C-D58683A6259C}"/>
                </a:ext>
              </a:extLst>
            </p:cNvPr>
            <p:cNvGraphicFramePr>
              <a:graphicFrameLocks noChangeAspect="1"/>
            </p:cNvGraphicFramePr>
            <p:nvPr/>
          </p:nvGraphicFramePr>
          <p:xfrm>
            <a:off x="1740" y="3313"/>
            <a:ext cx="276" cy="288"/>
          </p:xfrm>
          <a:graphic>
            <a:graphicData uri="http://schemas.openxmlformats.org/presentationml/2006/ole">
              <mc:AlternateContent xmlns:mc="http://schemas.openxmlformats.org/markup-compatibility/2006">
                <mc:Choice xmlns:v="urn:schemas-microsoft-com:vml" Requires="v">
                  <p:oleObj spid="_x0000_s85030" r:id="rId17" imgW="215806" imgH="228501" progId="Equation.3">
                    <p:embed/>
                  </p:oleObj>
                </mc:Choice>
                <mc:Fallback>
                  <p:oleObj r:id="rId17" imgW="215806" imgH="228501"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40" y="3313"/>
                          <a:ext cx="276"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04" name="Object 16">
              <a:extLst>
                <a:ext uri="{FF2B5EF4-FFF2-40B4-BE49-F238E27FC236}">
                  <a16:creationId xmlns:a16="http://schemas.microsoft.com/office/drawing/2014/main" id="{5C37052D-40C7-40F7-9A56-EE0630033ABA}"/>
                </a:ext>
              </a:extLst>
            </p:cNvPr>
            <p:cNvGraphicFramePr>
              <a:graphicFrameLocks noChangeAspect="1"/>
            </p:cNvGraphicFramePr>
            <p:nvPr/>
          </p:nvGraphicFramePr>
          <p:xfrm>
            <a:off x="732" y="3553"/>
            <a:ext cx="276" cy="288"/>
          </p:xfrm>
          <a:graphic>
            <a:graphicData uri="http://schemas.openxmlformats.org/presentationml/2006/ole">
              <mc:AlternateContent xmlns:mc="http://schemas.openxmlformats.org/markup-compatibility/2006">
                <mc:Choice xmlns:v="urn:schemas-microsoft-com:vml" Requires="v">
                  <p:oleObj spid="_x0000_s85031" r:id="rId18" imgW="215806" imgH="228501" progId="Equation.3">
                    <p:embed/>
                  </p:oleObj>
                </mc:Choice>
                <mc:Fallback>
                  <p:oleObj r:id="rId18" imgW="215806" imgH="228501"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2" y="3553"/>
                          <a:ext cx="276"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682D8C1D-D2B7-4733-826D-6C04119D84CF}"/>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6E48E393-89F0-46E7-A7B3-F94F0F1577D1}" type="slidenum">
              <a:rPr lang="zh-CN" altLang="en-US">
                <a:solidFill>
                  <a:schemeClr val="tx1"/>
                </a:solidFill>
                <a:latin typeface="Times New Roman" panose="02020603050405020304" pitchFamily="18" charset="0"/>
                <a:ea typeface="宋体" panose="02010600030101010101" pitchFamily="2" charset="-122"/>
              </a:rPr>
              <a:pPr eaLnBrk="1" hangingPunct="1"/>
              <a:t>286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18467" name="Rectangle 2">
            <a:extLst>
              <a:ext uri="{FF2B5EF4-FFF2-40B4-BE49-F238E27FC236}">
                <a16:creationId xmlns:a16="http://schemas.microsoft.com/office/drawing/2014/main" id="{E00636C8-5468-47EB-9891-F195A32A6BF7}"/>
              </a:ext>
            </a:extLst>
          </p:cNvPr>
          <p:cNvSpPr>
            <a:spLocks noGrp="1" noChangeArrowheads="1"/>
          </p:cNvSpPr>
          <p:nvPr>
            <p:ph type="title"/>
          </p:nvPr>
        </p:nvSpPr>
        <p:spPr>
          <a:xfrm>
            <a:off x="685800" y="228600"/>
            <a:ext cx="7772400" cy="1143000"/>
          </a:xfrm>
        </p:spPr>
        <p:txBody>
          <a:bodyPr/>
          <a:lstStyle/>
          <a:p>
            <a:pPr eaLnBrk="1" hangingPunct="1"/>
            <a:r>
              <a:rPr lang="zh-CN" altLang="en-US" sz="4000"/>
              <a:t>8.1.3  </a:t>
            </a:r>
            <a:r>
              <a:rPr lang="en-US" altLang="zh-CN" sz="4000">
                <a:latin typeface="楷体_GB2312" panose="02010609030101010101" pitchFamily="49" charset="-122"/>
                <a:ea typeface="楷体_GB2312" panose="02010609030101010101" pitchFamily="49" charset="-122"/>
              </a:rPr>
              <a:t>RAM</a:t>
            </a:r>
            <a:r>
              <a:rPr lang="zh-CN" altLang="en-US" sz="4000">
                <a:latin typeface="楷体_GB2312" panose="02010609030101010101" pitchFamily="49" charset="-122"/>
                <a:ea typeface="楷体_GB2312" panose="02010609030101010101" pitchFamily="49" charset="-122"/>
              </a:rPr>
              <a:t>模型的变形与简化</a:t>
            </a:r>
          </a:p>
        </p:txBody>
      </p:sp>
      <p:sp>
        <p:nvSpPr>
          <p:cNvPr id="318468" name="Rectangle 3">
            <a:extLst>
              <a:ext uri="{FF2B5EF4-FFF2-40B4-BE49-F238E27FC236}">
                <a16:creationId xmlns:a16="http://schemas.microsoft.com/office/drawing/2014/main" id="{0E9648CE-E1B5-4331-8C75-5997578D3A64}"/>
              </a:ext>
            </a:extLst>
          </p:cNvPr>
          <p:cNvSpPr>
            <a:spLocks noGrp="1" noChangeArrowheads="1"/>
          </p:cNvSpPr>
          <p:nvPr>
            <p:ph type="body" idx="1"/>
          </p:nvPr>
        </p:nvSpPr>
        <p:spPr>
          <a:xfrm>
            <a:off x="457200" y="1600200"/>
            <a:ext cx="8001000" cy="990600"/>
          </a:xfrm>
        </p:spPr>
        <p:txBody>
          <a:bodyPr/>
          <a:lstStyle/>
          <a:p>
            <a:pPr eaLnBrk="1" hangingPunct="1">
              <a:buFontTx/>
              <a:buNone/>
            </a:pPr>
            <a:r>
              <a:rPr kumimoji="0" lang="en-US" altLang="zh-CN" sz="3000" b="1">
                <a:solidFill>
                  <a:schemeClr val="accent2"/>
                </a:solidFill>
                <a:ea typeface="黑体" panose="02010609060101010101" pitchFamily="49" charset="-122"/>
              </a:rPr>
              <a:t>7. </a:t>
            </a:r>
            <a:r>
              <a:rPr kumimoji="0" lang="zh-CN" altLang="en-US" sz="3000" b="1">
                <a:solidFill>
                  <a:schemeClr val="accent2"/>
                </a:solidFill>
                <a:latin typeface="楷体_GB2312" panose="02010609030101010101" pitchFamily="49" charset="-122"/>
                <a:ea typeface="楷体_GB2312" panose="02010609030101010101" pitchFamily="49" charset="-122"/>
              </a:rPr>
              <a:t>代数判定树</a:t>
            </a:r>
            <a:r>
              <a:rPr kumimoji="0" lang="en-US" altLang="zh-CN" sz="3000" b="1">
                <a:solidFill>
                  <a:schemeClr val="accent2"/>
                </a:solidFill>
                <a:latin typeface="楷体_GB2312" panose="02010609030101010101" pitchFamily="49" charset="-122"/>
              </a:rPr>
              <a:t>ADT(Algebraic Decision Tree)</a:t>
            </a:r>
            <a:endParaRPr kumimoji="0" lang="zh-CN" altLang="en-US" sz="3000" b="1">
              <a:solidFill>
                <a:schemeClr val="accent2"/>
              </a:solidFill>
              <a:latin typeface="楷体_GB2312" panose="02010609030101010101" pitchFamily="49" charset="-122"/>
            </a:endParaRPr>
          </a:p>
        </p:txBody>
      </p:sp>
      <p:sp>
        <p:nvSpPr>
          <p:cNvPr id="586756" name="Text Box 4">
            <a:extLst>
              <a:ext uri="{FF2B5EF4-FFF2-40B4-BE49-F238E27FC236}">
                <a16:creationId xmlns:a16="http://schemas.microsoft.com/office/drawing/2014/main" id="{FD8B5419-2455-4C73-B674-33A5CD9230FA}"/>
              </a:ext>
            </a:extLst>
          </p:cNvPr>
          <p:cNvSpPr txBox="1">
            <a:spLocks noChangeArrowheads="1"/>
          </p:cNvSpPr>
          <p:nvPr/>
        </p:nvSpPr>
        <p:spPr bwMode="auto">
          <a:xfrm>
            <a:off x="304800" y="2409825"/>
            <a:ext cx="87185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在代数计算树</a:t>
            </a:r>
            <a:r>
              <a:rPr lang="en-US" altLang="zh-CN" sz="2400">
                <a:solidFill>
                  <a:schemeClr val="tx1"/>
                </a:solidFill>
                <a:latin typeface="楷体_GB2312" panose="02010609030101010101" pitchFamily="49" charset="-122"/>
                <a:ea typeface="楷体_GB2312" panose="02010609030101010101" pitchFamily="49" charset="-122"/>
              </a:rPr>
              <a:t>T</a:t>
            </a:r>
            <a:r>
              <a:rPr lang="zh-CN" altLang="en-US" sz="2400">
                <a:solidFill>
                  <a:schemeClr val="tx1"/>
                </a:solidFill>
                <a:latin typeface="楷体_GB2312" panose="02010609030101010101" pitchFamily="49" charset="-122"/>
                <a:ea typeface="楷体_GB2312" panose="02010609030101010101" pitchFamily="49" charset="-122"/>
              </a:rPr>
              <a:t>中，若将所有的简单结点都压缩到其最近</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的子孙分支结点处，并将简单结点处的计算在压缩后的分支结点</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处同时完成，则计算结果可看作是输入</a:t>
            </a:r>
            <a:r>
              <a:rPr lang="en-US" altLang="zh-CN" sz="2400">
                <a:solidFill>
                  <a:schemeClr val="tx1"/>
                </a:solidFill>
                <a:latin typeface="楷体_GB2312" panose="02010609030101010101" pitchFamily="49" charset="-122"/>
                <a:ea typeface="楷体_GB2312" panose="02010609030101010101" pitchFamily="49" charset="-122"/>
              </a:rPr>
              <a:t>x</a:t>
            </a:r>
            <a:r>
              <a:rPr lang="zh-CN" altLang="en-US" sz="2400">
                <a:solidFill>
                  <a:schemeClr val="tx1"/>
                </a:solidFill>
                <a:latin typeface="楷体_GB2312" panose="02010609030101010101" pitchFamily="49" charset="-122"/>
                <a:ea typeface="楷体_GB2312" panose="02010609030101010101" pitchFamily="49" charset="-122"/>
              </a:rPr>
              <a:t>的一个代数函数</a:t>
            </a:r>
            <a:r>
              <a:rPr lang="en-US" altLang="zh-CN" sz="2400">
                <a:solidFill>
                  <a:schemeClr val="tx1"/>
                </a:solidFill>
                <a:latin typeface="楷体_GB2312" panose="02010609030101010101" pitchFamily="49" charset="-122"/>
                <a:ea typeface="楷体_GB2312" panose="02010609030101010101" pitchFamily="49" charset="-122"/>
              </a:rPr>
              <a:t>f</a:t>
            </a:r>
            <a:r>
              <a:rPr lang="en-US" altLang="zh-CN" sz="2400" baseline="-30000">
                <a:solidFill>
                  <a:schemeClr val="tx1"/>
                </a:solidFill>
                <a:latin typeface="楷体_GB2312" panose="02010609030101010101" pitchFamily="49" charset="-122"/>
                <a:ea typeface="楷体_GB2312" panose="02010609030101010101" pitchFamily="49" charset="-122"/>
              </a:rPr>
              <a:t>v</a:t>
            </a:r>
            <a:r>
              <a:rPr lang="en-US" altLang="zh-CN" sz="2400">
                <a:solidFill>
                  <a:schemeClr val="tx1"/>
                </a:solidFill>
                <a:latin typeface="楷体_GB2312" panose="02010609030101010101" pitchFamily="49" charset="-122"/>
                <a:ea typeface="楷体_GB2312" panose="02010609030101010101" pitchFamily="49" charset="-122"/>
              </a:rPr>
              <a:t>(x)。</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由此引出另一个称为代数判定树的计算模型。</a:t>
            </a:r>
          </a:p>
        </p:txBody>
      </p:sp>
      <p:sp>
        <p:nvSpPr>
          <p:cNvPr id="586757" name="Text Box 5">
            <a:extLst>
              <a:ext uri="{FF2B5EF4-FFF2-40B4-BE49-F238E27FC236}">
                <a16:creationId xmlns:a16="http://schemas.microsoft.com/office/drawing/2014/main" id="{B754A3FF-EFE2-4848-BF2B-28A9373B27F5}"/>
              </a:ext>
            </a:extLst>
          </p:cNvPr>
          <p:cNvSpPr txBox="1">
            <a:spLocks noChangeArrowheads="1"/>
          </p:cNvSpPr>
          <p:nvPr/>
        </p:nvSpPr>
        <p:spPr bwMode="auto">
          <a:xfrm>
            <a:off x="304800" y="4178300"/>
            <a:ext cx="866775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代数判定树</a:t>
            </a:r>
            <a:r>
              <a:rPr lang="en-US" altLang="zh-CN" sz="2400">
                <a:solidFill>
                  <a:schemeClr val="tx1"/>
                </a:solidFill>
                <a:latin typeface="楷体_GB2312" panose="02010609030101010101" pitchFamily="49" charset="-122"/>
                <a:ea typeface="楷体_GB2312" panose="02010609030101010101" pitchFamily="49" charset="-122"/>
              </a:rPr>
              <a:t>T</a:t>
            </a:r>
            <a:r>
              <a:rPr lang="zh-CN" altLang="en-US" sz="2400">
                <a:solidFill>
                  <a:schemeClr val="tx1"/>
                </a:solidFill>
                <a:latin typeface="楷体_GB2312" panose="02010609030101010101" pitchFamily="49" charset="-122"/>
                <a:ea typeface="楷体_GB2312" panose="02010609030101010101" pitchFamily="49" charset="-122"/>
              </a:rPr>
              <a:t>是一棵二叉树，且</a:t>
            </a:r>
          </a:p>
          <a:p>
            <a:pPr lvl="2" algn="l" eaLnBrk="1" hangingPunct="1"/>
            <a:r>
              <a:rPr lang="zh-CN" altLang="en-US" sz="2400">
                <a:solidFill>
                  <a:schemeClr val="tx1"/>
                </a:solidFill>
                <a:latin typeface="楷体_GB2312" panose="02010609030101010101" pitchFamily="49" charset="-122"/>
                <a:ea typeface="楷体_GB2312" panose="02010609030101010101" pitchFamily="49" charset="-122"/>
              </a:rPr>
              <a:t>(1)每个叶结点表示输出结果</a:t>
            </a:r>
            <a:r>
              <a:rPr lang="en-US" altLang="zh-CN" sz="2400">
                <a:solidFill>
                  <a:schemeClr val="tx1"/>
                </a:solidFill>
                <a:latin typeface="楷体_GB2312" panose="02010609030101010101" pitchFamily="49" charset="-122"/>
                <a:ea typeface="楷体_GB2312" panose="02010609030101010101" pitchFamily="49" charset="-122"/>
              </a:rPr>
              <a:t>YES</a:t>
            </a:r>
            <a:r>
              <a:rPr lang="zh-CN" altLang="en-US" sz="2400">
                <a:solidFill>
                  <a:schemeClr val="tx1"/>
                </a:solidFill>
                <a:latin typeface="楷体_GB2312" panose="02010609030101010101" pitchFamily="49" charset="-122"/>
                <a:ea typeface="楷体_GB2312" panose="02010609030101010101" pitchFamily="49" charset="-122"/>
              </a:rPr>
              <a:t>或</a:t>
            </a:r>
            <a:r>
              <a:rPr lang="en-US" altLang="zh-CN" sz="2400">
                <a:solidFill>
                  <a:schemeClr val="tx1"/>
                </a:solidFill>
                <a:latin typeface="楷体_GB2312" panose="02010609030101010101" pitchFamily="49" charset="-122"/>
                <a:ea typeface="楷体_GB2312" panose="02010609030101010101" pitchFamily="49" charset="-122"/>
              </a:rPr>
              <a:t>NO。</a:t>
            </a:r>
          </a:p>
          <a:p>
            <a:pPr lvl="2" algn="l" eaLnBrk="1" hangingPunct="1"/>
            <a:r>
              <a:rPr lang="en-US" altLang="zh-CN" sz="2400">
                <a:solidFill>
                  <a:schemeClr val="tx1"/>
                </a:solidFill>
                <a:latin typeface="楷体_GB2312" panose="02010609030101010101" pitchFamily="49" charset="-122"/>
                <a:ea typeface="楷体_GB2312" panose="02010609030101010101" pitchFamily="49" charset="-122"/>
              </a:rPr>
              <a:t>(2)</a:t>
            </a:r>
            <a:r>
              <a:rPr lang="zh-CN" altLang="en-US" sz="2400">
                <a:solidFill>
                  <a:schemeClr val="tx1"/>
                </a:solidFill>
                <a:latin typeface="楷体_GB2312" panose="02010609030101010101" pitchFamily="49" charset="-122"/>
                <a:ea typeface="楷体_GB2312" panose="02010609030101010101" pitchFamily="49" charset="-122"/>
              </a:rPr>
              <a:t>每个内部结点</a:t>
            </a:r>
            <a:r>
              <a:rPr lang="en-US" altLang="zh-CN" sz="2400">
                <a:solidFill>
                  <a:schemeClr val="tx1"/>
                </a:solidFill>
                <a:latin typeface="楷体_GB2312" panose="02010609030101010101" pitchFamily="49" charset="-122"/>
                <a:ea typeface="楷体_GB2312" panose="02010609030101010101" pitchFamily="49" charset="-122"/>
              </a:rPr>
              <a:t>v</a:t>
            </a:r>
            <a:r>
              <a:rPr lang="zh-CN" altLang="en-US" sz="2400">
                <a:solidFill>
                  <a:schemeClr val="tx1"/>
                </a:solidFill>
                <a:latin typeface="楷体_GB2312" panose="02010609030101010101" pitchFamily="49" charset="-122"/>
                <a:ea typeface="楷体_GB2312" panose="02010609030101010101" pitchFamily="49" charset="-122"/>
              </a:rPr>
              <a:t>表示一个形如</a:t>
            </a:r>
            <a:r>
              <a:rPr lang="en-US" altLang="zh-CN" sz="2400">
                <a:solidFill>
                  <a:schemeClr val="tx1"/>
                </a:solidFill>
                <a:latin typeface="楷体_GB2312" panose="02010609030101010101" pitchFamily="49" charset="-122"/>
                <a:ea typeface="楷体_GB2312" panose="02010609030101010101" pitchFamily="49" charset="-122"/>
              </a:rPr>
              <a:t>f</a:t>
            </a:r>
            <a:r>
              <a:rPr lang="en-US" altLang="zh-CN" sz="2400" baseline="-30000">
                <a:solidFill>
                  <a:schemeClr val="tx1"/>
                </a:solidFill>
                <a:latin typeface="楷体_GB2312" panose="02010609030101010101" pitchFamily="49" charset="-122"/>
                <a:ea typeface="楷体_GB2312" panose="02010609030101010101" pitchFamily="49" charset="-122"/>
              </a:rPr>
              <a:t>v</a:t>
            </a:r>
            <a:r>
              <a:rPr lang="en-US" altLang="zh-CN" sz="2400">
                <a:solidFill>
                  <a:schemeClr val="tx1"/>
                </a:solidFill>
                <a:latin typeface="楷体_GB2312" panose="02010609030101010101" pitchFamily="49" charset="-122"/>
                <a:ea typeface="楷体_GB2312" panose="02010609030101010101" pitchFamily="49" charset="-122"/>
              </a:rPr>
              <a:t>(x</a:t>
            </a:r>
            <a:r>
              <a:rPr lang="en-US" altLang="zh-CN" sz="2400" baseline="-30000">
                <a:solidFill>
                  <a:schemeClr val="tx1"/>
                </a:solidFill>
                <a:latin typeface="楷体_GB2312" panose="02010609030101010101" pitchFamily="49" charset="-122"/>
                <a:ea typeface="楷体_GB2312" panose="02010609030101010101" pitchFamily="49" charset="-122"/>
              </a:rPr>
              <a:t>1</a:t>
            </a:r>
            <a:r>
              <a:rPr lang="en-US" altLang="zh-CN" sz="2400">
                <a:solidFill>
                  <a:schemeClr val="tx1"/>
                </a:solidFill>
                <a:latin typeface="楷体_GB2312" panose="02010609030101010101" pitchFamily="49" charset="-122"/>
                <a:ea typeface="楷体_GB2312" panose="02010609030101010101" pitchFamily="49" charset="-122"/>
              </a:rPr>
              <a:t>，x</a:t>
            </a:r>
            <a:r>
              <a:rPr lang="en-US" altLang="zh-CN" sz="2400" baseline="-30000">
                <a:solidFill>
                  <a:schemeClr val="tx1"/>
                </a:solidFill>
                <a:latin typeface="楷体_GB2312" panose="02010609030101010101" pitchFamily="49" charset="-122"/>
                <a:ea typeface="楷体_GB2312" panose="02010609030101010101" pitchFamily="49" charset="-122"/>
              </a:rPr>
              <a:t>2</a:t>
            </a:r>
            <a:r>
              <a:rPr lang="en-US" altLang="zh-CN" sz="2400">
                <a:solidFill>
                  <a:schemeClr val="tx1"/>
                </a:solidFill>
                <a:latin typeface="楷体_GB2312" panose="02010609030101010101" pitchFamily="49" charset="-122"/>
                <a:ea typeface="楷体_GB2312" panose="02010609030101010101" pitchFamily="49" charset="-122"/>
              </a:rPr>
              <a:t>，</a:t>
            </a:r>
            <a:r>
              <a:rPr lang="en-US" altLang="zh-CN" sz="2400">
                <a:solidFill>
                  <a:schemeClr val="tx1"/>
                </a:solidFill>
                <a:latin typeface="Times New Roman" panose="02020603050405020304" pitchFamily="18" charset="0"/>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rPr>
              <a:t>，x</a:t>
            </a:r>
            <a:r>
              <a:rPr lang="en-US" altLang="zh-CN" sz="2400" baseline="-30000">
                <a:solidFill>
                  <a:schemeClr val="tx1"/>
                </a:solidFill>
                <a:latin typeface="楷体_GB2312" panose="02010609030101010101" pitchFamily="49" charset="-122"/>
                <a:ea typeface="楷体_GB2312" panose="02010609030101010101" pitchFamily="49" charset="-122"/>
              </a:rPr>
              <a:t>n</a:t>
            </a:r>
            <a:r>
              <a:rPr lang="en-US" altLang="zh-CN" sz="2400">
                <a:solidFill>
                  <a:schemeClr val="tx1"/>
                </a:solidFill>
                <a:latin typeface="楷体_GB2312" panose="02010609030101010101" pitchFamily="49" charset="-122"/>
                <a:ea typeface="楷体_GB2312" panose="02010609030101010101" pitchFamily="49" charset="-122"/>
              </a:rPr>
              <a:t>)∶0</a:t>
            </a:r>
            <a:r>
              <a:rPr lang="zh-CN" altLang="en-US" sz="2400">
                <a:solidFill>
                  <a:schemeClr val="tx1"/>
                </a:solidFill>
                <a:latin typeface="楷体_GB2312" panose="02010609030101010101" pitchFamily="49" charset="-122"/>
                <a:ea typeface="楷体_GB2312" panose="02010609030101010101" pitchFamily="49" charset="-122"/>
              </a:rPr>
              <a:t>的</a:t>
            </a:r>
          </a:p>
          <a:p>
            <a:pPr lvl="2" algn="l" eaLnBrk="1" hangingPunct="1"/>
            <a:r>
              <a:rPr lang="zh-CN" altLang="en-US" sz="2400">
                <a:solidFill>
                  <a:schemeClr val="tx1"/>
                </a:solidFill>
                <a:latin typeface="楷体_GB2312" panose="02010609030101010101" pitchFamily="49" charset="-122"/>
                <a:ea typeface="楷体_GB2312" panose="02010609030101010101" pitchFamily="49" charset="-122"/>
              </a:rPr>
              <a:t>比较。其中，</a:t>
            </a:r>
            <a:r>
              <a:rPr lang="en-US" altLang="zh-CN" sz="2400">
                <a:solidFill>
                  <a:schemeClr val="tx1"/>
                </a:solidFill>
                <a:latin typeface="楷体_GB2312" panose="02010609030101010101" pitchFamily="49" charset="-122"/>
                <a:ea typeface="楷体_GB2312" panose="02010609030101010101" pitchFamily="49" charset="-122"/>
              </a:rPr>
              <a:t>x=( x</a:t>
            </a:r>
            <a:r>
              <a:rPr lang="en-US" altLang="zh-CN" sz="2400" baseline="-30000">
                <a:solidFill>
                  <a:schemeClr val="tx1"/>
                </a:solidFill>
                <a:latin typeface="楷体_GB2312" panose="02010609030101010101" pitchFamily="49" charset="-122"/>
                <a:ea typeface="楷体_GB2312" panose="02010609030101010101" pitchFamily="49" charset="-122"/>
              </a:rPr>
              <a:t>1</a:t>
            </a:r>
            <a:r>
              <a:rPr lang="en-US" altLang="zh-CN" sz="2400">
                <a:solidFill>
                  <a:schemeClr val="tx1"/>
                </a:solidFill>
                <a:latin typeface="楷体_GB2312" panose="02010609030101010101" pitchFamily="49" charset="-122"/>
                <a:ea typeface="楷体_GB2312" panose="02010609030101010101" pitchFamily="49" charset="-122"/>
              </a:rPr>
              <a:t>，x</a:t>
            </a:r>
            <a:r>
              <a:rPr lang="en-US" altLang="zh-CN" sz="2400" baseline="-30000">
                <a:solidFill>
                  <a:schemeClr val="tx1"/>
                </a:solidFill>
                <a:latin typeface="楷体_GB2312" panose="02010609030101010101" pitchFamily="49" charset="-122"/>
                <a:ea typeface="楷体_GB2312" panose="02010609030101010101" pitchFamily="49" charset="-122"/>
              </a:rPr>
              <a:t>2</a:t>
            </a:r>
            <a:r>
              <a:rPr lang="en-US" altLang="zh-CN" sz="2400">
                <a:solidFill>
                  <a:schemeClr val="tx1"/>
                </a:solidFill>
                <a:latin typeface="楷体_GB2312" panose="02010609030101010101" pitchFamily="49" charset="-122"/>
                <a:ea typeface="楷体_GB2312" panose="02010609030101010101" pitchFamily="49" charset="-122"/>
              </a:rPr>
              <a:t>，</a:t>
            </a:r>
            <a:r>
              <a:rPr lang="en-US" altLang="zh-CN" sz="2400">
                <a:solidFill>
                  <a:schemeClr val="tx1"/>
                </a:solidFill>
                <a:latin typeface="Times New Roman" panose="02020603050405020304" pitchFamily="18" charset="0"/>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rPr>
              <a:t>，x</a:t>
            </a:r>
            <a:r>
              <a:rPr lang="en-US" altLang="zh-CN" sz="2400" baseline="-30000">
                <a:solidFill>
                  <a:schemeClr val="tx1"/>
                </a:solidFill>
                <a:latin typeface="楷体_GB2312" panose="02010609030101010101" pitchFamily="49" charset="-122"/>
                <a:ea typeface="楷体_GB2312" panose="02010609030101010101" pitchFamily="49" charset="-122"/>
              </a:rPr>
              <a:t>n</a:t>
            </a:r>
            <a:r>
              <a:rPr lang="en-US" altLang="zh-CN" sz="2400">
                <a:solidFill>
                  <a:schemeClr val="tx1"/>
                </a:solidFill>
                <a:latin typeface="楷体_GB2312" panose="02010609030101010101" pitchFamily="49" charset="-122"/>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是输入，</a:t>
            </a:r>
            <a:r>
              <a:rPr lang="en-US" altLang="zh-CN" sz="2400">
                <a:solidFill>
                  <a:schemeClr val="tx1"/>
                </a:solidFill>
                <a:latin typeface="楷体_GB2312" panose="02010609030101010101" pitchFamily="49" charset="-122"/>
                <a:ea typeface="楷体_GB2312" panose="02010609030101010101" pitchFamily="49" charset="-122"/>
              </a:rPr>
              <a:t>f</a:t>
            </a:r>
            <a:r>
              <a:rPr lang="en-US" altLang="zh-CN" sz="2400" baseline="-30000">
                <a:solidFill>
                  <a:schemeClr val="tx1"/>
                </a:solidFill>
                <a:latin typeface="楷体_GB2312" panose="02010609030101010101" pitchFamily="49" charset="-122"/>
                <a:ea typeface="楷体_GB2312" panose="02010609030101010101" pitchFamily="49" charset="-122"/>
              </a:rPr>
              <a:t>v</a:t>
            </a:r>
            <a:r>
              <a:rPr lang="zh-CN" altLang="en-US" sz="2400">
                <a:solidFill>
                  <a:schemeClr val="tx1"/>
                </a:solidFill>
                <a:latin typeface="楷体_GB2312" panose="02010609030101010101" pitchFamily="49" charset="-122"/>
                <a:ea typeface="楷体_GB2312" panose="02010609030101010101" pitchFamily="49" charset="-122"/>
              </a:rPr>
              <a:t>是一个代数</a:t>
            </a:r>
          </a:p>
          <a:p>
            <a:pPr lvl="2" algn="l" eaLnBrk="1" hangingPunct="1"/>
            <a:r>
              <a:rPr lang="zh-CN" altLang="en-US" sz="2400">
                <a:solidFill>
                  <a:schemeClr val="tx1"/>
                </a:solidFill>
                <a:latin typeface="楷体_GB2312" panose="02010609030101010101" pitchFamily="49" charset="-122"/>
                <a:ea typeface="楷体_GB2312" panose="02010609030101010101" pitchFamily="49" charset="-122"/>
              </a:rPr>
              <a:t>函数。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6756"/>
                                        </p:tgtEl>
                                        <p:attrNameLst>
                                          <p:attrName>style.visibility</p:attrName>
                                        </p:attrNameLst>
                                      </p:cBhvr>
                                      <p:to>
                                        <p:strVal val="visible"/>
                                      </p:to>
                                    </p:set>
                                    <p:animEffect transition="in" filter="blinds(horizontal)">
                                      <p:cBhvr>
                                        <p:cTn id="7" dur="500"/>
                                        <p:tgtEl>
                                          <p:spTgt spid="5867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6757"/>
                                        </p:tgtEl>
                                        <p:attrNameLst>
                                          <p:attrName>style.visibility</p:attrName>
                                        </p:attrNameLst>
                                      </p:cBhvr>
                                      <p:to>
                                        <p:strVal val="visible"/>
                                      </p:to>
                                    </p:set>
                                    <p:animEffect transition="in" filter="blinds(horizontal)">
                                      <p:cBhvr>
                                        <p:cTn id="12" dur="500"/>
                                        <p:tgtEl>
                                          <p:spTgt spid="586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6" grpId="0" autoUpdateAnimBg="0"/>
      <p:bldP spid="586757" grpId="0" autoUpdateAnimBg="0"/>
    </p:bld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20EA2512-6D42-4073-8BF2-B7A082DE122A}"/>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D4C7EC46-CA56-443B-B66B-976DD5DD9935}" type="slidenum">
              <a:rPr lang="zh-CN" altLang="en-US">
                <a:solidFill>
                  <a:schemeClr val="tx1"/>
                </a:solidFill>
                <a:latin typeface="Times New Roman" panose="02020603050405020304" pitchFamily="18" charset="0"/>
                <a:ea typeface="宋体" panose="02010600030101010101" pitchFamily="2" charset="-122"/>
              </a:rPr>
              <a:pPr eaLnBrk="1" hangingPunct="1"/>
              <a:t>287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19491" name="Rectangle 2">
            <a:extLst>
              <a:ext uri="{FF2B5EF4-FFF2-40B4-BE49-F238E27FC236}">
                <a16:creationId xmlns:a16="http://schemas.microsoft.com/office/drawing/2014/main" id="{15BCF368-B797-4220-B44E-C21308A92BC0}"/>
              </a:ext>
            </a:extLst>
          </p:cNvPr>
          <p:cNvSpPr>
            <a:spLocks noGrp="1" noChangeArrowheads="1"/>
          </p:cNvSpPr>
          <p:nvPr>
            <p:ph type="title"/>
          </p:nvPr>
        </p:nvSpPr>
        <p:spPr/>
        <p:txBody>
          <a:bodyPr/>
          <a:lstStyle/>
          <a:p>
            <a:pPr eaLnBrk="1" hangingPunct="1"/>
            <a:r>
              <a:rPr lang="zh-CN" altLang="en-US"/>
              <a:t>8.1.4  </a:t>
            </a:r>
            <a:r>
              <a:rPr lang="zh-CN" altLang="en-US">
                <a:latin typeface="楷体_GB2312" panose="02010609030101010101" pitchFamily="49" charset="-122"/>
                <a:ea typeface="楷体_GB2312" panose="02010609030101010101" pitchFamily="49" charset="-122"/>
              </a:rPr>
              <a:t>图灵机</a:t>
            </a:r>
          </a:p>
        </p:txBody>
      </p:sp>
      <p:sp>
        <p:nvSpPr>
          <p:cNvPr id="319492" name="Rectangle 3">
            <a:extLst>
              <a:ext uri="{FF2B5EF4-FFF2-40B4-BE49-F238E27FC236}">
                <a16:creationId xmlns:a16="http://schemas.microsoft.com/office/drawing/2014/main" id="{85AB11A0-D9C8-4C36-978D-7B372B93B59C}"/>
              </a:ext>
            </a:extLst>
          </p:cNvPr>
          <p:cNvSpPr>
            <a:spLocks noGrp="1" noChangeArrowheads="1"/>
          </p:cNvSpPr>
          <p:nvPr>
            <p:ph type="body" idx="1"/>
          </p:nvPr>
        </p:nvSpPr>
        <p:spPr>
          <a:xfrm>
            <a:off x="685800" y="1981200"/>
            <a:ext cx="7010400" cy="762000"/>
          </a:xfrm>
        </p:spPr>
        <p:txBody>
          <a:bodyPr/>
          <a:lstStyle/>
          <a:p>
            <a:pPr eaLnBrk="1" hangingPunct="1">
              <a:buFontTx/>
              <a:buNone/>
            </a:pPr>
            <a:r>
              <a:rPr kumimoji="0" lang="en-US" altLang="zh-CN" b="1">
                <a:solidFill>
                  <a:schemeClr val="accent2"/>
                </a:solidFill>
                <a:ea typeface="黑体" panose="02010609060101010101" pitchFamily="49" charset="-122"/>
              </a:rPr>
              <a:t>1. </a:t>
            </a:r>
            <a:r>
              <a:rPr kumimoji="0" lang="zh-CN" altLang="en-US" b="1">
                <a:solidFill>
                  <a:schemeClr val="accent2"/>
                </a:solidFill>
                <a:latin typeface="楷体_GB2312" panose="02010609030101010101" pitchFamily="49" charset="-122"/>
                <a:ea typeface="楷体_GB2312" panose="02010609030101010101" pitchFamily="49" charset="-122"/>
              </a:rPr>
              <a:t>多带图灵机</a:t>
            </a:r>
          </a:p>
        </p:txBody>
      </p:sp>
      <p:pic>
        <p:nvPicPr>
          <p:cNvPr id="587780" name="Picture 4" descr="t83">
            <a:extLst>
              <a:ext uri="{FF2B5EF4-FFF2-40B4-BE49-F238E27FC236}">
                <a16:creationId xmlns:a16="http://schemas.microsoft.com/office/drawing/2014/main" id="{07DD4DEC-4A8D-4F0A-8ECC-996E7DDC4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14600"/>
            <a:ext cx="6858000" cy="35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87780"/>
                                        </p:tgtEl>
                                        <p:attrNameLst>
                                          <p:attrName>style.visibility</p:attrName>
                                        </p:attrNameLst>
                                      </p:cBhvr>
                                      <p:to>
                                        <p:strVal val="visible"/>
                                      </p:to>
                                    </p:set>
                                    <p:animEffect transition="in" filter="dissolve">
                                      <p:cBhvr>
                                        <p:cTn id="7" dur="500"/>
                                        <p:tgtEl>
                                          <p:spTgt spid="587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15B88E53-F071-4F1F-9B00-2108C53828D0}"/>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851A29EF-2BBF-488F-BE28-E36C419120FB}" type="slidenum">
              <a:rPr lang="zh-CN" altLang="en-US">
                <a:solidFill>
                  <a:schemeClr val="tx1"/>
                </a:solidFill>
                <a:latin typeface="Times New Roman" panose="02020603050405020304" pitchFamily="18" charset="0"/>
                <a:ea typeface="宋体" panose="02010600030101010101" pitchFamily="2" charset="-122"/>
              </a:rPr>
              <a:pPr eaLnBrk="1" hangingPunct="1"/>
              <a:t>288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20515" name="Rectangle 2">
            <a:extLst>
              <a:ext uri="{FF2B5EF4-FFF2-40B4-BE49-F238E27FC236}">
                <a16:creationId xmlns:a16="http://schemas.microsoft.com/office/drawing/2014/main" id="{25D2D1F2-40F5-4218-90B0-58886D20E3D3}"/>
              </a:ext>
            </a:extLst>
          </p:cNvPr>
          <p:cNvSpPr>
            <a:spLocks noGrp="1" noChangeArrowheads="1"/>
          </p:cNvSpPr>
          <p:nvPr>
            <p:ph type="title"/>
          </p:nvPr>
        </p:nvSpPr>
        <p:spPr>
          <a:xfrm>
            <a:off x="685800" y="457200"/>
            <a:ext cx="7772400" cy="685800"/>
          </a:xfrm>
        </p:spPr>
        <p:txBody>
          <a:bodyPr/>
          <a:lstStyle/>
          <a:p>
            <a:pPr eaLnBrk="1" hangingPunct="1"/>
            <a:r>
              <a:rPr lang="zh-CN" altLang="en-US"/>
              <a:t>8.1.4  </a:t>
            </a:r>
            <a:r>
              <a:rPr lang="zh-CN" altLang="en-US">
                <a:latin typeface="楷体_GB2312" panose="02010609030101010101" pitchFamily="49" charset="-122"/>
                <a:ea typeface="楷体_GB2312" panose="02010609030101010101" pitchFamily="49" charset="-122"/>
              </a:rPr>
              <a:t>图灵机</a:t>
            </a:r>
          </a:p>
        </p:txBody>
      </p:sp>
      <p:sp>
        <p:nvSpPr>
          <p:cNvPr id="588803" name="Text Box 3">
            <a:extLst>
              <a:ext uri="{FF2B5EF4-FFF2-40B4-BE49-F238E27FC236}">
                <a16:creationId xmlns:a16="http://schemas.microsoft.com/office/drawing/2014/main" id="{CAF41EFA-FBAE-4262-9357-6E10CB0B541C}"/>
              </a:ext>
            </a:extLst>
          </p:cNvPr>
          <p:cNvSpPr txBox="1">
            <a:spLocks noChangeArrowheads="1"/>
          </p:cNvSpPr>
          <p:nvPr/>
        </p:nvSpPr>
        <p:spPr bwMode="auto">
          <a:xfrm>
            <a:off x="593725" y="1066800"/>
            <a:ext cx="26384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3200" b="1">
                <a:latin typeface="Times New Roman" panose="02020603050405020304" pitchFamily="18" charset="0"/>
                <a:ea typeface="黑体" panose="02010609060101010101" pitchFamily="49" charset="-122"/>
              </a:rPr>
              <a:t>1. </a:t>
            </a:r>
            <a:r>
              <a:rPr lang="zh-CN" altLang="en-US" sz="3200" b="1">
                <a:latin typeface="楷体_GB2312" panose="02010609030101010101" pitchFamily="49" charset="-122"/>
                <a:ea typeface="楷体_GB2312" panose="02010609030101010101" pitchFamily="49" charset="-122"/>
              </a:rPr>
              <a:t>多带图灵机</a:t>
            </a:r>
          </a:p>
        </p:txBody>
      </p:sp>
      <p:sp>
        <p:nvSpPr>
          <p:cNvPr id="588804" name="Text Box 4">
            <a:extLst>
              <a:ext uri="{FF2B5EF4-FFF2-40B4-BE49-F238E27FC236}">
                <a16:creationId xmlns:a16="http://schemas.microsoft.com/office/drawing/2014/main" id="{5EA7D6EB-4068-4F7E-80F8-D54BEAD1C434}"/>
              </a:ext>
            </a:extLst>
          </p:cNvPr>
          <p:cNvSpPr txBox="1">
            <a:spLocks noChangeArrowheads="1"/>
          </p:cNvSpPr>
          <p:nvPr/>
        </p:nvSpPr>
        <p:spPr bwMode="auto">
          <a:xfrm>
            <a:off x="152400" y="1524000"/>
            <a:ext cx="88392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根据有限状态控制器的当前状态及每个读写头读到的带符号，</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图灵机的一个计算步可实现下面3个操作之一或全部。</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(1)改变有限状态控制器中的状态。</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(2)清除当前读写头下的方格中原有带符号并写上新的带符号。</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(3)独立地将任何一个或所有读写头，向左移动一个方格(</a:t>
            </a:r>
            <a:r>
              <a:rPr lang="en-US" altLang="zh-CN" sz="2400">
                <a:solidFill>
                  <a:schemeClr val="tx1"/>
                </a:solidFill>
                <a:latin typeface="楷体_GB2312" panose="02010609030101010101" pitchFamily="49" charset="-122"/>
                <a:ea typeface="楷体_GB2312" panose="02010609030101010101" pitchFamily="49" charset="-122"/>
              </a:rPr>
              <a:t>L)</a:t>
            </a:r>
            <a:r>
              <a:rPr lang="zh-CN" altLang="en-US" sz="2400">
                <a:solidFill>
                  <a:schemeClr val="tx1"/>
                </a:solidFill>
                <a:latin typeface="楷体_GB2312" panose="02010609030101010101" pitchFamily="49" charset="-122"/>
                <a:ea typeface="楷体_GB2312" panose="02010609030101010101" pitchFamily="49" charset="-122"/>
              </a:rPr>
              <a:t>或向右移动一个方格(</a:t>
            </a:r>
            <a:r>
              <a:rPr lang="en-US" altLang="zh-CN" sz="2400">
                <a:solidFill>
                  <a:schemeClr val="tx1"/>
                </a:solidFill>
                <a:latin typeface="楷体_GB2312" panose="02010609030101010101" pitchFamily="49" charset="-122"/>
                <a:ea typeface="楷体_GB2312" panose="02010609030101010101" pitchFamily="49" charset="-122"/>
              </a:rPr>
              <a:t>R)</a:t>
            </a:r>
            <a:r>
              <a:rPr lang="zh-CN" altLang="en-US" sz="2400">
                <a:solidFill>
                  <a:schemeClr val="tx1"/>
                </a:solidFill>
                <a:latin typeface="楷体_GB2312" panose="02010609030101010101" pitchFamily="49" charset="-122"/>
                <a:ea typeface="楷体_GB2312" panose="02010609030101010101" pitchFamily="49" charset="-122"/>
              </a:rPr>
              <a:t>或停在当前单元不动(</a:t>
            </a:r>
            <a:r>
              <a:rPr lang="en-US" altLang="zh-CN" sz="2400">
                <a:solidFill>
                  <a:schemeClr val="tx1"/>
                </a:solidFill>
                <a:latin typeface="楷体_GB2312" panose="02010609030101010101" pitchFamily="49" charset="-122"/>
                <a:ea typeface="楷体_GB2312" panose="02010609030101010101" pitchFamily="49" charset="-122"/>
              </a:rPr>
              <a:t>S)。 </a:t>
            </a:r>
            <a:endParaRPr lang="zh-CN" altLang="en-US" sz="2400">
              <a:solidFill>
                <a:schemeClr val="tx1"/>
              </a:solidFill>
              <a:latin typeface="楷体_GB2312" panose="02010609030101010101" pitchFamily="49" charset="-122"/>
              <a:ea typeface="楷体_GB2312" panose="02010609030101010101" pitchFamily="49" charset="-122"/>
            </a:endParaRPr>
          </a:p>
        </p:txBody>
      </p:sp>
      <p:sp>
        <p:nvSpPr>
          <p:cNvPr id="588805" name="Text Box 5">
            <a:extLst>
              <a:ext uri="{FF2B5EF4-FFF2-40B4-BE49-F238E27FC236}">
                <a16:creationId xmlns:a16="http://schemas.microsoft.com/office/drawing/2014/main" id="{C26FF6DE-4DB8-41C1-BD13-692D8568A373}"/>
              </a:ext>
            </a:extLst>
          </p:cNvPr>
          <p:cNvSpPr txBox="1">
            <a:spLocks noChangeArrowheads="1"/>
          </p:cNvSpPr>
          <p:nvPr/>
        </p:nvSpPr>
        <p:spPr bwMode="auto">
          <a:xfrm>
            <a:off x="152400" y="3829050"/>
            <a:ext cx="88392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a:t>
            </a:r>
            <a:r>
              <a:rPr lang="en-US" altLang="zh-CN" sz="2400">
                <a:solidFill>
                  <a:schemeClr val="tx1"/>
                </a:solidFill>
                <a:latin typeface="楷体_GB2312" panose="02010609030101010101" pitchFamily="49" charset="-122"/>
                <a:ea typeface="楷体_GB2312" panose="02010609030101010101" pitchFamily="49" charset="-122"/>
              </a:rPr>
              <a:t>k</a:t>
            </a:r>
            <a:r>
              <a:rPr lang="zh-CN" altLang="en-US" sz="2400">
                <a:solidFill>
                  <a:schemeClr val="tx1"/>
                </a:solidFill>
                <a:latin typeface="楷体_GB2312" panose="02010609030101010101" pitchFamily="49" charset="-122"/>
                <a:ea typeface="楷体_GB2312" panose="02010609030101010101" pitchFamily="49" charset="-122"/>
              </a:rPr>
              <a:t>带图灵机可形式化地描述为一个7元组(</a:t>
            </a:r>
            <a:r>
              <a:rPr lang="en-US" altLang="zh-CN" sz="2400">
                <a:solidFill>
                  <a:schemeClr val="tx1"/>
                </a:solidFill>
                <a:latin typeface="楷体_GB2312" panose="02010609030101010101" pitchFamily="49" charset="-122"/>
                <a:ea typeface="楷体_GB2312" panose="02010609030101010101" pitchFamily="49" charset="-122"/>
              </a:rPr>
              <a:t>Q，T，I，δ，b，q</a:t>
            </a:r>
            <a:r>
              <a:rPr lang="en-US" altLang="zh-CN" sz="2400" baseline="-30000">
                <a:solidFill>
                  <a:schemeClr val="tx1"/>
                </a:solidFill>
                <a:latin typeface="楷体_GB2312" panose="02010609030101010101" pitchFamily="49" charset="-122"/>
                <a:ea typeface="楷体_GB2312" panose="02010609030101010101" pitchFamily="49" charset="-122"/>
              </a:rPr>
              <a:t>0</a:t>
            </a:r>
            <a:r>
              <a:rPr lang="en-US" altLang="zh-CN" sz="2400">
                <a:solidFill>
                  <a:schemeClr val="tx1"/>
                </a:solidFill>
                <a:latin typeface="楷体_GB2312" panose="02010609030101010101" pitchFamily="49" charset="-122"/>
                <a:ea typeface="楷体_GB2312" panose="02010609030101010101" pitchFamily="49" charset="-122"/>
              </a:rPr>
              <a:t>，q</a:t>
            </a:r>
            <a:r>
              <a:rPr lang="en-US" altLang="zh-CN" sz="2400" baseline="-30000">
                <a:solidFill>
                  <a:schemeClr val="tx1"/>
                </a:solidFill>
                <a:latin typeface="楷体_GB2312" panose="02010609030101010101" pitchFamily="49" charset="-122"/>
                <a:ea typeface="楷体_GB2312" panose="02010609030101010101" pitchFamily="49" charset="-122"/>
              </a:rPr>
              <a:t>f</a:t>
            </a:r>
            <a:r>
              <a:rPr lang="en-US" altLang="zh-CN" sz="2400">
                <a:solidFill>
                  <a:schemeClr val="tx1"/>
                </a:solidFill>
                <a:latin typeface="楷体_GB2312" panose="02010609030101010101" pitchFamily="49" charset="-122"/>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其中:</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(1)</a:t>
            </a:r>
            <a:r>
              <a:rPr lang="en-US" altLang="zh-CN" sz="2400">
                <a:solidFill>
                  <a:schemeClr val="tx1"/>
                </a:solidFill>
                <a:latin typeface="楷体_GB2312" panose="02010609030101010101" pitchFamily="49" charset="-122"/>
                <a:ea typeface="楷体_GB2312" panose="02010609030101010101" pitchFamily="49" charset="-122"/>
              </a:rPr>
              <a:t>Q</a:t>
            </a:r>
            <a:r>
              <a:rPr lang="zh-CN" altLang="en-US" sz="2400">
                <a:solidFill>
                  <a:schemeClr val="tx1"/>
                </a:solidFill>
                <a:latin typeface="楷体_GB2312" panose="02010609030101010101" pitchFamily="49" charset="-122"/>
                <a:ea typeface="楷体_GB2312" panose="02010609030101010101" pitchFamily="49" charset="-122"/>
              </a:rPr>
              <a:t>是有限个状态的集合。	(2)</a:t>
            </a:r>
            <a:r>
              <a:rPr lang="en-US" altLang="zh-CN" sz="2400">
                <a:solidFill>
                  <a:schemeClr val="tx1"/>
                </a:solidFill>
                <a:latin typeface="楷体_GB2312" panose="02010609030101010101" pitchFamily="49" charset="-122"/>
                <a:ea typeface="楷体_GB2312" panose="02010609030101010101" pitchFamily="49" charset="-122"/>
              </a:rPr>
              <a:t>T</a:t>
            </a:r>
            <a:r>
              <a:rPr lang="zh-CN" altLang="en-US" sz="2400">
                <a:solidFill>
                  <a:schemeClr val="tx1"/>
                </a:solidFill>
                <a:latin typeface="楷体_GB2312" panose="02010609030101010101" pitchFamily="49" charset="-122"/>
                <a:ea typeface="楷体_GB2312" panose="02010609030101010101" pitchFamily="49" charset="-122"/>
              </a:rPr>
              <a:t>是有限个带符号的集合。</a:t>
            </a:r>
          </a:p>
          <a:p>
            <a:pPr algn="just" eaLnBrk="1" hangingPunct="1"/>
            <a:r>
              <a:rPr lang="zh-CN" altLang="en-US" sz="2400">
                <a:solidFill>
                  <a:schemeClr val="tx1"/>
                </a:solidFill>
                <a:latin typeface="楷体_GB2312" panose="02010609030101010101" pitchFamily="49" charset="-122"/>
                <a:ea typeface="楷体_GB2312" panose="02010609030101010101" pitchFamily="49" charset="-122"/>
              </a:rPr>
              <a:t>(3)</a:t>
            </a:r>
            <a:r>
              <a:rPr lang="en-US" altLang="zh-CN" sz="2400">
                <a:solidFill>
                  <a:schemeClr val="tx1"/>
                </a:solidFill>
                <a:latin typeface="楷体_GB2312" panose="02010609030101010101" pitchFamily="49" charset="-122"/>
                <a:ea typeface="楷体_GB2312" panose="02010609030101010101" pitchFamily="49" charset="-122"/>
              </a:rPr>
              <a:t>I</a:t>
            </a:r>
            <a:r>
              <a:rPr lang="zh-CN" altLang="en-US" sz="2400">
                <a:solidFill>
                  <a:schemeClr val="tx1"/>
                </a:solidFill>
                <a:latin typeface="楷体_GB2312" panose="02010609030101010101" pitchFamily="49" charset="-122"/>
                <a:ea typeface="楷体_GB2312" panose="02010609030101010101" pitchFamily="49" charset="-122"/>
              </a:rPr>
              <a:t>是输入符号的集合，</a:t>
            </a:r>
            <a:r>
              <a:rPr lang="en-US" altLang="zh-CN" sz="2400">
                <a:solidFill>
                  <a:schemeClr val="tx1"/>
                </a:solidFill>
                <a:latin typeface="楷体_GB2312" panose="02010609030101010101" pitchFamily="49" charset="-122"/>
                <a:ea typeface="楷体_GB2312" panose="02010609030101010101" pitchFamily="49" charset="-122"/>
              </a:rPr>
              <a:t>I</a:t>
            </a:r>
            <a:r>
              <a:rPr lang="en-US" altLang="zh-CN" sz="24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solidFill>
                  <a:schemeClr val="tx1"/>
                </a:solidFill>
                <a:latin typeface="楷体_GB2312" panose="02010609030101010101" pitchFamily="49" charset="-122"/>
                <a:ea typeface="楷体_GB2312" panose="02010609030101010101" pitchFamily="49" charset="-122"/>
              </a:rPr>
              <a:t>T。(4)b</a:t>
            </a:r>
            <a:r>
              <a:rPr lang="zh-CN" altLang="en-US" sz="2400">
                <a:solidFill>
                  <a:schemeClr val="tx1"/>
                </a:solidFill>
                <a:latin typeface="楷体_GB2312" panose="02010609030101010101" pitchFamily="49" charset="-122"/>
                <a:ea typeface="楷体_GB2312" panose="02010609030101010101" pitchFamily="49" charset="-122"/>
              </a:rPr>
              <a:t>是惟一的空白符，</a:t>
            </a:r>
            <a:r>
              <a:rPr lang="en-US" altLang="zh-CN" sz="2400">
                <a:solidFill>
                  <a:schemeClr val="tx1"/>
                </a:solidFill>
                <a:latin typeface="楷体_GB2312" panose="02010609030101010101" pitchFamily="49" charset="-122"/>
                <a:ea typeface="楷体_GB2312" panose="02010609030101010101" pitchFamily="49" charset="-122"/>
              </a:rPr>
              <a:t>b∈T-I。</a:t>
            </a:r>
          </a:p>
          <a:p>
            <a:pPr algn="just" eaLnBrk="1" hangingPunct="1"/>
            <a:r>
              <a:rPr lang="en-US" altLang="zh-CN" sz="2400">
                <a:solidFill>
                  <a:schemeClr val="tx1"/>
                </a:solidFill>
                <a:latin typeface="楷体_GB2312" panose="02010609030101010101" pitchFamily="49" charset="-122"/>
                <a:ea typeface="楷体_GB2312" panose="02010609030101010101" pitchFamily="49" charset="-122"/>
              </a:rPr>
              <a:t>(5)q</a:t>
            </a:r>
            <a:r>
              <a:rPr lang="en-US" altLang="zh-CN" sz="2400" baseline="-30000">
                <a:solidFill>
                  <a:schemeClr val="tx1"/>
                </a:solidFill>
                <a:latin typeface="楷体_GB2312" panose="02010609030101010101" pitchFamily="49" charset="-122"/>
                <a:ea typeface="楷体_GB2312" panose="02010609030101010101" pitchFamily="49" charset="-122"/>
              </a:rPr>
              <a:t>0</a:t>
            </a:r>
            <a:r>
              <a:rPr lang="zh-CN" altLang="en-US" sz="2400">
                <a:solidFill>
                  <a:schemeClr val="tx1"/>
                </a:solidFill>
                <a:latin typeface="楷体_GB2312" panose="02010609030101010101" pitchFamily="49" charset="-122"/>
                <a:ea typeface="楷体_GB2312" panose="02010609030101010101" pitchFamily="49" charset="-122"/>
              </a:rPr>
              <a:t>是初始状态。		(6)</a:t>
            </a:r>
            <a:r>
              <a:rPr lang="en-US" altLang="zh-CN" sz="2400">
                <a:solidFill>
                  <a:schemeClr val="tx1"/>
                </a:solidFill>
                <a:latin typeface="楷体_GB2312" panose="02010609030101010101" pitchFamily="49" charset="-122"/>
                <a:ea typeface="楷体_GB2312" panose="02010609030101010101" pitchFamily="49" charset="-122"/>
              </a:rPr>
              <a:t>q</a:t>
            </a:r>
            <a:r>
              <a:rPr lang="en-US" altLang="zh-CN" sz="2400" baseline="-30000">
                <a:solidFill>
                  <a:schemeClr val="tx1"/>
                </a:solidFill>
                <a:latin typeface="楷体_GB2312" panose="02010609030101010101" pitchFamily="49" charset="-122"/>
                <a:ea typeface="楷体_GB2312" panose="02010609030101010101" pitchFamily="49" charset="-122"/>
              </a:rPr>
              <a:t>f</a:t>
            </a:r>
            <a:r>
              <a:rPr lang="zh-CN" altLang="en-US" sz="2400">
                <a:solidFill>
                  <a:schemeClr val="tx1"/>
                </a:solidFill>
                <a:latin typeface="楷体_GB2312" panose="02010609030101010101" pitchFamily="49" charset="-122"/>
                <a:ea typeface="楷体_GB2312" panose="02010609030101010101" pitchFamily="49" charset="-122"/>
              </a:rPr>
              <a:t>是终止(或接受)状态。</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(7)</a:t>
            </a:r>
            <a:r>
              <a:rPr lang="en-US" altLang="zh-CN" sz="2400">
                <a:solidFill>
                  <a:schemeClr val="tx1"/>
                </a:solidFill>
                <a:latin typeface="楷体_GB2312" panose="02010609030101010101" pitchFamily="49" charset="-122"/>
                <a:ea typeface="楷体_GB2312" panose="02010609030101010101" pitchFamily="49" charset="-122"/>
              </a:rPr>
              <a:t>δ</a:t>
            </a:r>
            <a:r>
              <a:rPr lang="zh-CN" altLang="en-US" sz="2400">
                <a:solidFill>
                  <a:schemeClr val="tx1"/>
                </a:solidFill>
                <a:latin typeface="楷体_GB2312" panose="02010609030101010101" pitchFamily="49" charset="-122"/>
                <a:ea typeface="楷体_GB2312" panose="02010609030101010101" pitchFamily="49" charset="-122"/>
              </a:rPr>
              <a:t>是移动函数。它是从</a:t>
            </a:r>
            <a:r>
              <a:rPr lang="en-US" altLang="zh-CN" sz="2400">
                <a:solidFill>
                  <a:schemeClr val="tx1"/>
                </a:solidFill>
                <a:latin typeface="楷体_GB2312" panose="02010609030101010101" pitchFamily="49" charset="-122"/>
                <a:ea typeface="楷体_GB2312" panose="02010609030101010101" pitchFamily="49" charset="-122"/>
              </a:rPr>
              <a:t>Q</a:t>
            </a:r>
            <a:r>
              <a:rPr lang="en-US" altLang="zh-CN" sz="24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solidFill>
                  <a:schemeClr val="tx1"/>
                </a:solidFill>
                <a:latin typeface="楷体_GB2312" panose="02010609030101010101" pitchFamily="49" charset="-122"/>
                <a:ea typeface="楷体_GB2312" panose="02010609030101010101" pitchFamily="49" charset="-122"/>
              </a:rPr>
              <a:t>T</a:t>
            </a:r>
            <a:r>
              <a:rPr lang="en-US" altLang="zh-CN" sz="2400" baseline="30000">
                <a:solidFill>
                  <a:schemeClr val="tx1"/>
                </a:solidFill>
                <a:latin typeface="楷体_GB2312" panose="02010609030101010101" pitchFamily="49" charset="-122"/>
                <a:ea typeface="楷体_GB2312" panose="02010609030101010101" pitchFamily="49" charset="-122"/>
              </a:rPr>
              <a:t>k</a:t>
            </a:r>
            <a:r>
              <a:rPr lang="zh-CN" altLang="en-US" sz="2400">
                <a:solidFill>
                  <a:schemeClr val="tx1"/>
                </a:solidFill>
                <a:latin typeface="楷体_GB2312" panose="02010609030101010101" pitchFamily="49" charset="-122"/>
                <a:ea typeface="楷体_GB2312" panose="02010609030101010101" pitchFamily="49" charset="-122"/>
              </a:rPr>
              <a:t>的某一子集映射到</a:t>
            </a:r>
            <a:r>
              <a:rPr lang="en-US" altLang="zh-CN" sz="2400">
                <a:solidFill>
                  <a:schemeClr val="tx1"/>
                </a:solidFill>
                <a:latin typeface="楷体_GB2312" panose="02010609030101010101" pitchFamily="49" charset="-122"/>
                <a:ea typeface="楷体_GB2312" panose="02010609030101010101" pitchFamily="49" charset="-122"/>
              </a:rPr>
              <a:t>Q</a:t>
            </a:r>
            <a:r>
              <a:rPr lang="en-US" altLang="zh-CN" sz="24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solidFill>
                  <a:schemeClr val="tx1"/>
                </a:solidFill>
                <a:latin typeface="楷体_GB2312" panose="02010609030101010101" pitchFamily="49" charset="-122"/>
                <a:ea typeface="楷体_GB2312" panose="02010609030101010101" pitchFamily="49" charset="-122"/>
              </a:rPr>
              <a:t> (T</a:t>
            </a:r>
            <a:r>
              <a:rPr lang="en-US" altLang="zh-CN" sz="24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solidFill>
                  <a:schemeClr val="tx1"/>
                </a:solidFill>
                <a:latin typeface="楷体_GB2312" panose="02010609030101010101" pitchFamily="49" charset="-122"/>
                <a:ea typeface="楷体_GB2312" panose="02010609030101010101" pitchFamily="49" charset="-122"/>
              </a:rPr>
              <a:t>{L，R，S})</a:t>
            </a:r>
            <a:r>
              <a:rPr lang="en-US" altLang="zh-CN" sz="2400" baseline="30000">
                <a:solidFill>
                  <a:schemeClr val="tx1"/>
                </a:solidFill>
                <a:latin typeface="楷体_GB2312" panose="02010609030101010101" pitchFamily="49" charset="-122"/>
                <a:ea typeface="楷体_GB2312" panose="02010609030101010101" pitchFamily="49" charset="-122"/>
              </a:rPr>
              <a:t>k</a:t>
            </a:r>
            <a:r>
              <a:rPr lang="zh-CN" altLang="en-US" sz="2400">
                <a:solidFill>
                  <a:schemeClr val="tx1"/>
                </a:solidFill>
                <a:latin typeface="楷体_GB2312" panose="02010609030101010101" pitchFamily="49" charset="-122"/>
                <a:ea typeface="楷体_GB2312" panose="02010609030101010101" pitchFamily="49" charset="-122"/>
              </a:rPr>
              <a:t>的函数。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8803"/>
                                        </p:tgtEl>
                                        <p:attrNameLst>
                                          <p:attrName>style.visibility</p:attrName>
                                        </p:attrNameLst>
                                      </p:cBhvr>
                                      <p:to>
                                        <p:strVal val="visible"/>
                                      </p:to>
                                    </p:set>
                                    <p:animEffect transition="in" filter="blinds(horizontal)">
                                      <p:cBhvr>
                                        <p:cTn id="7" dur="500"/>
                                        <p:tgtEl>
                                          <p:spTgt spid="5888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8804"/>
                                        </p:tgtEl>
                                        <p:attrNameLst>
                                          <p:attrName>style.visibility</p:attrName>
                                        </p:attrNameLst>
                                      </p:cBhvr>
                                      <p:to>
                                        <p:strVal val="visible"/>
                                      </p:to>
                                    </p:set>
                                    <p:animEffect transition="in" filter="blinds(horizontal)">
                                      <p:cBhvr>
                                        <p:cTn id="12" dur="500"/>
                                        <p:tgtEl>
                                          <p:spTgt spid="5888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8805"/>
                                        </p:tgtEl>
                                        <p:attrNameLst>
                                          <p:attrName>style.visibility</p:attrName>
                                        </p:attrNameLst>
                                      </p:cBhvr>
                                      <p:to>
                                        <p:strVal val="visible"/>
                                      </p:to>
                                    </p:set>
                                    <p:animEffect transition="in" filter="blinds(horizontal)">
                                      <p:cBhvr>
                                        <p:cTn id="17" dur="500"/>
                                        <p:tgtEl>
                                          <p:spTgt spid="588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autoUpdateAnimBg="0"/>
      <p:bldP spid="588804" grpId="0" autoUpdateAnimBg="0"/>
      <p:bldP spid="588805" grpId="0" autoUpdateAnimBg="0"/>
    </p:bldLst>
  </p:timing>
</p:sld>
</file>

<file path=ppt/slides/slide2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1AD0A574-516E-4624-8558-5F6F1B1A93D7}"/>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18F67753-7834-4EB5-9E03-48A237C0CF07}" type="slidenum">
              <a:rPr lang="zh-CN" altLang="en-US">
                <a:solidFill>
                  <a:schemeClr val="tx1"/>
                </a:solidFill>
                <a:latin typeface="Times New Roman" panose="02020603050405020304" pitchFamily="18" charset="0"/>
                <a:ea typeface="宋体" panose="02010600030101010101" pitchFamily="2" charset="-122"/>
              </a:rPr>
              <a:pPr eaLnBrk="1" hangingPunct="1"/>
              <a:t>289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21539" name="Rectangle 2">
            <a:extLst>
              <a:ext uri="{FF2B5EF4-FFF2-40B4-BE49-F238E27FC236}">
                <a16:creationId xmlns:a16="http://schemas.microsoft.com/office/drawing/2014/main" id="{B059BD69-6384-4451-ACAA-2BDF424C9BE9}"/>
              </a:ext>
            </a:extLst>
          </p:cNvPr>
          <p:cNvSpPr>
            <a:spLocks noGrp="1" noChangeArrowheads="1"/>
          </p:cNvSpPr>
          <p:nvPr>
            <p:ph type="title"/>
          </p:nvPr>
        </p:nvSpPr>
        <p:spPr/>
        <p:txBody>
          <a:bodyPr/>
          <a:lstStyle/>
          <a:p>
            <a:pPr eaLnBrk="1" hangingPunct="1"/>
            <a:r>
              <a:rPr lang="zh-CN" altLang="en-US"/>
              <a:t>8.1.4  </a:t>
            </a:r>
            <a:r>
              <a:rPr lang="zh-CN" altLang="en-US">
                <a:latin typeface="楷体_GB2312" panose="02010609030101010101" pitchFamily="49" charset="-122"/>
                <a:ea typeface="楷体_GB2312" panose="02010609030101010101" pitchFamily="49" charset="-122"/>
              </a:rPr>
              <a:t>图灵机</a:t>
            </a:r>
          </a:p>
        </p:txBody>
      </p:sp>
      <p:sp>
        <p:nvSpPr>
          <p:cNvPr id="589827" name="Text Box 3">
            <a:extLst>
              <a:ext uri="{FF2B5EF4-FFF2-40B4-BE49-F238E27FC236}">
                <a16:creationId xmlns:a16="http://schemas.microsoft.com/office/drawing/2014/main" id="{79391763-4963-4DA6-A466-25A6C1673DC2}"/>
              </a:ext>
            </a:extLst>
          </p:cNvPr>
          <p:cNvSpPr txBox="1">
            <a:spLocks noChangeArrowheads="1"/>
          </p:cNvSpPr>
          <p:nvPr/>
        </p:nvSpPr>
        <p:spPr bwMode="auto">
          <a:xfrm>
            <a:off x="593725" y="1752600"/>
            <a:ext cx="26384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3200" b="1">
                <a:latin typeface="Times New Roman" panose="02020603050405020304" pitchFamily="18" charset="0"/>
                <a:ea typeface="黑体" panose="02010609060101010101" pitchFamily="49" charset="-122"/>
              </a:rPr>
              <a:t>1. </a:t>
            </a:r>
            <a:r>
              <a:rPr lang="zh-CN" altLang="en-US" sz="3200" b="1">
                <a:latin typeface="楷体_GB2312" panose="02010609030101010101" pitchFamily="49" charset="-122"/>
                <a:ea typeface="楷体_GB2312" panose="02010609030101010101" pitchFamily="49" charset="-122"/>
              </a:rPr>
              <a:t>多带图灵机</a:t>
            </a:r>
          </a:p>
        </p:txBody>
      </p:sp>
      <p:sp>
        <p:nvSpPr>
          <p:cNvPr id="589828" name="Text Box 4">
            <a:extLst>
              <a:ext uri="{FF2B5EF4-FFF2-40B4-BE49-F238E27FC236}">
                <a16:creationId xmlns:a16="http://schemas.microsoft.com/office/drawing/2014/main" id="{0358D64F-685B-44FC-9F8E-871D9CAD9F00}"/>
              </a:ext>
            </a:extLst>
          </p:cNvPr>
          <p:cNvSpPr txBox="1">
            <a:spLocks noChangeArrowheads="1"/>
          </p:cNvSpPr>
          <p:nvPr/>
        </p:nvSpPr>
        <p:spPr bwMode="auto">
          <a:xfrm>
            <a:off x="152400" y="3536950"/>
            <a:ext cx="8839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图灵机</a:t>
            </a:r>
            <a:r>
              <a:rPr lang="en-US" altLang="zh-CN" sz="2400">
                <a:solidFill>
                  <a:schemeClr val="tx1"/>
                </a:solidFill>
                <a:latin typeface="楷体_GB2312" panose="02010609030101010101" pitchFamily="49" charset="-122"/>
                <a:ea typeface="楷体_GB2312" panose="02010609030101010101" pitchFamily="49" charset="-122"/>
              </a:rPr>
              <a:t>M</a:t>
            </a:r>
            <a:r>
              <a:rPr lang="zh-CN" altLang="en-US" sz="2400">
                <a:solidFill>
                  <a:schemeClr val="tx1"/>
                </a:solidFill>
                <a:latin typeface="楷体_GB2312" panose="02010609030101010101" pitchFamily="49" charset="-122"/>
                <a:ea typeface="楷体_GB2312" panose="02010609030101010101" pitchFamily="49" charset="-122"/>
              </a:rPr>
              <a:t>的时间复杂性</a:t>
            </a:r>
            <a:r>
              <a:rPr lang="en-US" altLang="zh-CN" sz="2400">
                <a:solidFill>
                  <a:schemeClr val="tx1"/>
                </a:solidFill>
                <a:latin typeface="楷体_GB2312" panose="02010609030101010101" pitchFamily="49" charset="-122"/>
                <a:ea typeface="楷体_GB2312" panose="02010609030101010101" pitchFamily="49" charset="-122"/>
              </a:rPr>
              <a:t>T(n)</a:t>
            </a:r>
            <a:r>
              <a:rPr lang="zh-CN" altLang="en-US" sz="2400">
                <a:solidFill>
                  <a:schemeClr val="tx1"/>
                </a:solidFill>
                <a:latin typeface="楷体_GB2312" panose="02010609030101010101" pitchFamily="49" charset="-122"/>
                <a:ea typeface="楷体_GB2312" panose="02010609030101010101" pitchFamily="49" charset="-122"/>
              </a:rPr>
              <a:t>是它处理所有长度为</a:t>
            </a:r>
            <a:r>
              <a:rPr lang="en-US" altLang="zh-CN" sz="24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的输入所需的最大计算步数。如果对某个长度为</a:t>
            </a:r>
            <a:r>
              <a:rPr lang="en-US" altLang="zh-CN" sz="24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的输入，图灵机不停机，</a:t>
            </a:r>
            <a:r>
              <a:rPr lang="en-US" altLang="zh-CN" sz="2400">
                <a:solidFill>
                  <a:schemeClr val="tx1"/>
                </a:solidFill>
                <a:latin typeface="楷体_GB2312" panose="02010609030101010101" pitchFamily="49" charset="-122"/>
                <a:ea typeface="楷体_GB2312" panose="02010609030101010101" pitchFamily="49" charset="-122"/>
              </a:rPr>
              <a:t>T(n)</a:t>
            </a:r>
            <a:r>
              <a:rPr lang="zh-CN" altLang="en-US" sz="2400">
                <a:solidFill>
                  <a:schemeClr val="tx1"/>
                </a:solidFill>
                <a:latin typeface="楷体_GB2312" panose="02010609030101010101" pitchFamily="49" charset="-122"/>
                <a:ea typeface="楷体_GB2312" panose="02010609030101010101" pitchFamily="49" charset="-122"/>
              </a:rPr>
              <a:t>对这个</a:t>
            </a:r>
            <a:r>
              <a:rPr lang="en-US" altLang="zh-CN" sz="24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值无定义。  </a:t>
            </a:r>
          </a:p>
        </p:txBody>
      </p:sp>
      <p:sp>
        <p:nvSpPr>
          <p:cNvPr id="589829" name="Text Box 5">
            <a:extLst>
              <a:ext uri="{FF2B5EF4-FFF2-40B4-BE49-F238E27FC236}">
                <a16:creationId xmlns:a16="http://schemas.microsoft.com/office/drawing/2014/main" id="{8080DB25-914E-4441-BDAC-F65509E37A44}"/>
              </a:ext>
            </a:extLst>
          </p:cNvPr>
          <p:cNvSpPr txBox="1">
            <a:spLocks noChangeArrowheads="1"/>
          </p:cNvSpPr>
          <p:nvPr/>
        </p:nvSpPr>
        <p:spPr bwMode="auto">
          <a:xfrm>
            <a:off x="152400" y="4984750"/>
            <a:ext cx="8839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图灵机的空间复杂性</a:t>
            </a:r>
            <a:r>
              <a:rPr lang="en-US" altLang="zh-CN" sz="2400">
                <a:solidFill>
                  <a:schemeClr val="tx1"/>
                </a:solidFill>
                <a:latin typeface="楷体_GB2312" panose="02010609030101010101" pitchFamily="49" charset="-122"/>
                <a:ea typeface="楷体_GB2312" panose="02010609030101010101" pitchFamily="49" charset="-122"/>
              </a:rPr>
              <a:t>S(n)</a:t>
            </a:r>
            <a:r>
              <a:rPr lang="zh-CN" altLang="en-US" sz="2400">
                <a:solidFill>
                  <a:schemeClr val="tx1"/>
                </a:solidFill>
                <a:latin typeface="楷体_GB2312" panose="02010609030101010101" pitchFamily="49" charset="-122"/>
                <a:ea typeface="楷体_GB2312" panose="02010609030101010101" pitchFamily="49" charset="-122"/>
              </a:rPr>
              <a:t>是它处理所有长度为</a:t>
            </a:r>
            <a:r>
              <a:rPr lang="en-US" altLang="zh-CN" sz="24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的输入时，在</a:t>
            </a:r>
            <a:r>
              <a:rPr lang="en-US" altLang="zh-CN" sz="2400">
                <a:solidFill>
                  <a:schemeClr val="tx1"/>
                </a:solidFill>
                <a:latin typeface="楷体_GB2312" panose="02010609030101010101" pitchFamily="49" charset="-122"/>
                <a:ea typeface="楷体_GB2312" panose="02010609030101010101" pitchFamily="49" charset="-122"/>
              </a:rPr>
              <a:t>k</a:t>
            </a:r>
            <a:r>
              <a:rPr lang="zh-CN" altLang="en-US" sz="2400">
                <a:solidFill>
                  <a:schemeClr val="tx1"/>
                </a:solidFill>
                <a:latin typeface="楷体_GB2312" panose="02010609030101010101" pitchFamily="49" charset="-122"/>
                <a:ea typeface="楷体_GB2312" panose="02010609030101010101" pitchFamily="49" charset="-122"/>
              </a:rPr>
              <a:t>条带上所使用过的方格数的总和。如果某个读写头无限地向右移动而不停机，</a:t>
            </a:r>
            <a:r>
              <a:rPr lang="en-US" altLang="zh-CN" sz="2400">
                <a:solidFill>
                  <a:schemeClr val="tx1"/>
                </a:solidFill>
                <a:latin typeface="楷体_GB2312" panose="02010609030101010101" pitchFamily="49" charset="-122"/>
                <a:ea typeface="楷体_GB2312" panose="02010609030101010101" pitchFamily="49" charset="-122"/>
              </a:rPr>
              <a:t>S(n)</a:t>
            </a:r>
            <a:r>
              <a:rPr lang="zh-CN" altLang="en-US" sz="2400">
                <a:solidFill>
                  <a:schemeClr val="tx1"/>
                </a:solidFill>
                <a:latin typeface="楷体_GB2312" panose="02010609030101010101" pitchFamily="49" charset="-122"/>
                <a:ea typeface="楷体_GB2312" panose="02010609030101010101" pitchFamily="49" charset="-122"/>
              </a:rPr>
              <a:t>也无定义。 </a:t>
            </a:r>
          </a:p>
        </p:txBody>
      </p:sp>
      <p:sp>
        <p:nvSpPr>
          <p:cNvPr id="589830" name="Text Box 6">
            <a:extLst>
              <a:ext uri="{FF2B5EF4-FFF2-40B4-BE49-F238E27FC236}">
                <a16:creationId xmlns:a16="http://schemas.microsoft.com/office/drawing/2014/main" id="{C431F738-3E2D-4606-ABC4-C0D656237858}"/>
              </a:ext>
            </a:extLst>
          </p:cNvPr>
          <p:cNvSpPr txBox="1">
            <a:spLocks noChangeArrowheads="1"/>
          </p:cNvSpPr>
          <p:nvPr/>
        </p:nvSpPr>
        <p:spPr bwMode="auto">
          <a:xfrm>
            <a:off x="152400" y="2530475"/>
            <a:ext cx="883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与</a:t>
            </a:r>
            <a:r>
              <a:rPr lang="en-US" altLang="zh-CN" sz="2400">
                <a:solidFill>
                  <a:schemeClr val="tx1"/>
                </a:solidFill>
                <a:latin typeface="楷体_GB2312" panose="02010609030101010101" pitchFamily="49" charset="-122"/>
                <a:ea typeface="楷体_GB2312" panose="02010609030101010101" pitchFamily="49" charset="-122"/>
              </a:rPr>
              <a:t>RAM</a:t>
            </a:r>
            <a:r>
              <a:rPr lang="zh-CN" altLang="en-US" sz="2400">
                <a:solidFill>
                  <a:schemeClr val="tx1"/>
                </a:solidFill>
                <a:latin typeface="楷体_GB2312" panose="02010609030101010101" pitchFamily="49" charset="-122"/>
                <a:ea typeface="楷体_GB2312" panose="02010609030101010101" pitchFamily="49" charset="-122"/>
              </a:rPr>
              <a:t>模型类似，图灵机既可作为语言接受器，也可作为计算函数的装置。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9827"/>
                                        </p:tgtEl>
                                        <p:attrNameLst>
                                          <p:attrName>style.visibility</p:attrName>
                                        </p:attrNameLst>
                                      </p:cBhvr>
                                      <p:to>
                                        <p:strVal val="visible"/>
                                      </p:to>
                                    </p:set>
                                    <p:animEffect transition="in" filter="blinds(horizontal)">
                                      <p:cBhvr>
                                        <p:cTn id="7" dur="500"/>
                                        <p:tgtEl>
                                          <p:spTgt spid="5898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9830"/>
                                        </p:tgtEl>
                                        <p:attrNameLst>
                                          <p:attrName>style.visibility</p:attrName>
                                        </p:attrNameLst>
                                      </p:cBhvr>
                                      <p:to>
                                        <p:strVal val="visible"/>
                                      </p:to>
                                    </p:set>
                                    <p:animEffect transition="in" filter="blinds(horizontal)">
                                      <p:cBhvr>
                                        <p:cTn id="12" dur="500"/>
                                        <p:tgtEl>
                                          <p:spTgt spid="5898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9828"/>
                                        </p:tgtEl>
                                        <p:attrNameLst>
                                          <p:attrName>style.visibility</p:attrName>
                                        </p:attrNameLst>
                                      </p:cBhvr>
                                      <p:to>
                                        <p:strVal val="visible"/>
                                      </p:to>
                                    </p:set>
                                    <p:animEffect transition="in" filter="blinds(horizontal)">
                                      <p:cBhvr>
                                        <p:cTn id="17" dur="500"/>
                                        <p:tgtEl>
                                          <p:spTgt spid="5898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9829"/>
                                        </p:tgtEl>
                                        <p:attrNameLst>
                                          <p:attrName>style.visibility</p:attrName>
                                        </p:attrNameLst>
                                      </p:cBhvr>
                                      <p:to>
                                        <p:strVal val="visible"/>
                                      </p:to>
                                    </p:set>
                                    <p:animEffect transition="in" filter="blinds(horizontal)">
                                      <p:cBhvr>
                                        <p:cTn id="22" dur="500"/>
                                        <p:tgtEl>
                                          <p:spTgt spid="589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7" grpId="0" autoUpdateAnimBg="0"/>
      <p:bldP spid="589828" grpId="0" autoUpdateAnimBg="0"/>
      <p:bldP spid="589829" grpId="0" autoUpdateAnimBg="0"/>
      <p:bldP spid="58983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7887FFC0-F722-4666-8C7A-1AE3E48E1026}"/>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B9C39162-3BEF-4771-8014-A0A7983B89F2}" type="slidenum">
              <a:rPr lang="zh-CN" altLang="en-US">
                <a:solidFill>
                  <a:schemeClr val="tx1"/>
                </a:solidFill>
                <a:latin typeface="Times New Roman" panose="02020603050405020304" pitchFamily="18" charset="0"/>
                <a:ea typeface="宋体" panose="02010600030101010101" pitchFamily="2" charset="-122"/>
              </a:rPr>
              <a:pPr eaLnBrk="1" hangingPunct="1"/>
              <a:t>29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19490" name="Rectangle 2">
            <a:extLst>
              <a:ext uri="{FF2B5EF4-FFF2-40B4-BE49-F238E27FC236}">
                <a16:creationId xmlns:a16="http://schemas.microsoft.com/office/drawing/2014/main" id="{BA278F0F-B908-40A7-93E0-C64FA0AD7D84}"/>
              </a:ext>
            </a:extLst>
          </p:cNvPr>
          <p:cNvSpPr>
            <a:spLocks noGrp="1" noChangeArrowheads="1"/>
          </p:cNvSpPr>
          <p:nvPr>
            <p:ph type="title"/>
          </p:nvPr>
        </p:nvSpPr>
        <p:spPr/>
        <p:txBody>
          <a:bodyPr/>
          <a:lstStyle/>
          <a:p>
            <a:pPr eaLnBrk="1" hangingPunct="1">
              <a:defRPr/>
            </a:pPr>
            <a:r>
              <a:rPr lang="en-US" altLang="zh-CN">
                <a:latin typeface="黑体" pitchFamily="2" charset="-122"/>
                <a:ea typeface="黑体" pitchFamily="2" charset="-122"/>
              </a:rPr>
              <a:t>2.1  </a:t>
            </a:r>
            <a:r>
              <a:rPr lang="zh-CN" altLang="en-US">
                <a:effectLst>
                  <a:outerShdw blurRad="38100" dist="38100" dir="2700000" algn="tl">
                    <a:srgbClr val="C0C0C0"/>
                  </a:outerShdw>
                </a:effectLst>
                <a:latin typeface="黑体" pitchFamily="2" charset="-122"/>
                <a:ea typeface="黑体" pitchFamily="2" charset="-122"/>
              </a:rPr>
              <a:t>递归的概念</a:t>
            </a:r>
          </a:p>
        </p:txBody>
      </p:sp>
      <p:sp>
        <p:nvSpPr>
          <p:cNvPr id="3077" name="Rectangle 3">
            <a:extLst>
              <a:ext uri="{FF2B5EF4-FFF2-40B4-BE49-F238E27FC236}">
                <a16:creationId xmlns:a16="http://schemas.microsoft.com/office/drawing/2014/main" id="{16268A05-DBD5-42CC-9F24-699A91827019}"/>
              </a:ext>
            </a:extLst>
          </p:cNvPr>
          <p:cNvSpPr>
            <a:spLocks noGrp="1" noChangeArrowheads="1"/>
          </p:cNvSpPr>
          <p:nvPr>
            <p:ph type="body" idx="1"/>
          </p:nvPr>
        </p:nvSpPr>
        <p:spPr>
          <a:xfrm>
            <a:off x="533400" y="1981200"/>
            <a:ext cx="7772400" cy="4114800"/>
          </a:xfrm>
        </p:spPr>
        <p:txBody>
          <a:bodyPr/>
          <a:lstStyle/>
          <a:p>
            <a:pPr eaLnBrk="1" hangingPunct="1">
              <a:spcBef>
                <a:spcPct val="0"/>
              </a:spcBef>
              <a:buFontTx/>
              <a:buNone/>
            </a:pPr>
            <a:r>
              <a:rPr kumimoji="0" lang="zh-CN" altLang="en-US" sz="2400" b="1">
                <a:solidFill>
                  <a:schemeClr val="accent2"/>
                </a:solidFill>
                <a:latin typeface="黑体" panose="02010609060101010101" pitchFamily="49" charset="-122"/>
                <a:ea typeface="黑体" panose="02010609060101010101" pitchFamily="49" charset="-122"/>
              </a:rPr>
              <a:t>例</a:t>
            </a:r>
            <a:r>
              <a:rPr kumimoji="0" lang="en-US" altLang="zh-CN" sz="2400" b="1">
                <a:solidFill>
                  <a:schemeClr val="accent2"/>
                </a:solidFill>
                <a:latin typeface="黑体" panose="02010609060101010101" pitchFamily="49" charset="-122"/>
                <a:ea typeface="黑体" panose="02010609060101010101" pitchFamily="49" charset="-122"/>
              </a:rPr>
              <a:t>1  </a:t>
            </a:r>
            <a:r>
              <a:rPr kumimoji="0" lang="zh-CN" altLang="en-US" sz="2400" b="1">
                <a:solidFill>
                  <a:schemeClr val="accent2"/>
                </a:solidFill>
                <a:latin typeface="黑体" panose="02010609060101010101" pitchFamily="49" charset="-122"/>
                <a:ea typeface="黑体" panose="02010609060101010101" pitchFamily="49" charset="-122"/>
              </a:rPr>
              <a:t>阶乘函数</a:t>
            </a:r>
          </a:p>
          <a:p>
            <a:pPr eaLnBrk="1" hangingPunct="1">
              <a:buFontTx/>
              <a:buNone/>
            </a:pPr>
            <a:r>
              <a:rPr kumimoji="0" lang="zh-CN" altLang="en-US" sz="2400">
                <a:solidFill>
                  <a:srgbClr val="000000"/>
                </a:solidFill>
                <a:latin typeface="楷体_GB2312" panose="02010609030101010101" pitchFamily="49" charset="-122"/>
                <a:ea typeface="楷体_GB2312" panose="02010609030101010101" pitchFamily="49" charset="-122"/>
              </a:rPr>
              <a:t>阶乘函数可递归地定义为：</a:t>
            </a:r>
          </a:p>
        </p:txBody>
      </p:sp>
      <p:graphicFrame>
        <p:nvGraphicFramePr>
          <p:cNvPr id="319492" name="Object 4">
            <a:extLst>
              <a:ext uri="{FF2B5EF4-FFF2-40B4-BE49-F238E27FC236}">
                <a16:creationId xmlns:a16="http://schemas.microsoft.com/office/drawing/2014/main" id="{8A146EF9-267C-4B86-8B83-30B464291084}"/>
              </a:ext>
            </a:extLst>
          </p:cNvPr>
          <p:cNvGraphicFramePr>
            <a:graphicFrameLocks noChangeAspect="1"/>
          </p:cNvGraphicFramePr>
          <p:nvPr/>
        </p:nvGraphicFramePr>
        <p:xfrm>
          <a:off x="2555875" y="3141663"/>
          <a:ext cx="3384550" cy="1204912"/>
        </p:xfrm>
        <a:graphic>
          <a:graphicData uri="http://schemas.openxmlformats.org/presentationml/2006/ole">
            <mc:AlternateContent xmlns:mc="http://schemas.openxmlformats.org/markup-compatibility/2006">
              <mc:Choice xmlns:v="urn:schemas-microsoft-com:vml" Requires="v">
                <p:oleObj spid="_x0000_s3082" name="公式" r:id="rId3" imgW="1282700" imgH="457200" progId="Equation.3">
                  <p:embed/>
                </p:oleObj>
              </mc:Choice>
              <mc:Fallback>
                <p:oleObj name="公式" r:id="rId3" imgW="12827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3141663"/>
                        <a:ext cx="3384550" cy="1204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493" name="AutoShape 5">
            <a:extLst>
              <a:ext uri="{FF2B5EF4-FFF2-40B4-BE49-F238E27FC236}">
                <a16:creationId xmlns:a16="http://schemas.microsoft.com/office/drawing/2014/main" id="{136BFF02-3B22-4375-A6B6-C12F56CD86EF}"/>
              </a:ext>
            </a:extLst>
          </p:cNvPr>
          <p:cNvSpPr>
            <a:spLocks noChangeArrowheads="1"/>
          </p:cNvSpPr>
          <p:nvPr/>
        </p:nvSpPr>
        <p:spPr bwMode="auto">
          <a:xfrm>
            <a:off x="6516688" y="2492375"/>
            <a:ext cx="1865312" cy="865188"/>
          </a:xfrm>
          <a:prstGeom prst="wedgeRoundRectCallout">
            <a:avLst>
              <a:gd name="adj1" fmla="val -70083"/>
              <a:gd name="adj2" fmla="val 63759"/>
              <a:gd name="adj3" fmla="val 16667"/>
            </a:avLst>
          </a:prstGeom>
          <a:solidFill>
            <a:schemeClr val="hlink"/>
          </a:solidFill>
          <a:ln w="6350">
            <a:solidFill>
              <a:schemeClr val="hlink"/>
            </a:solidFill>
            <a:miter lim="800000"/>
            <a:headEnd/>
            <a:tailEnd/>
          </a:ln>
        </p:spPr>
        <p:txBody>
          <a:bodyPr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zh-CN" altLang="en-US" sz="2400" b="1">
                <a:ea typeface="宋体" panose="02010600030101010101" pitchFamily="2" charset="-122"/>
              </a:rPr>
              <a:t>边界条件</a:t>
            </a:r>
          </a:p>
        </p:txBody>
      </p:sp>
      <p:sp>
        <p:nvSpPr>
          <p:cNvPr id="319494" name="AutoShape 6">
            <a:extLst>
              <a:ext uri="{FF2B5EF4-FFF2-40B4-BE49-F238E27FC236}">
                <a16:creationId xmlns:a16="http://schemas.microsoft.com/office/drawing/2014/main" id="{ABDA227A-3294-4001-A00B-3E99A8700B35}"/>
              </a:ext>
            </a:extLst>
          </p:cNvPr>
          <p:cNvSpPr>
            <a:spLocks noChangeArrowheads="1"/>
          </p:cNvSpPr>
          <p:nvPr/>
        </p:nvSpPr>
        <p:spPr bwMode="auto">
          <a:xfrm>
            <a:off x="6156325" y="4292600"/>
            <a:ext cx="1768475" cy="792163"/>
          </a:xfrm>
          <a:prstGeom prst="wedgeRoundRectCallout">
            <a:avLst>
              <a:gd name="adj1" fmla="val -48296"/>
              <a:gd name="adj2" fmla="val -77255"/>
              <a:gd name="adj3" fmla="val 16667"/>
            </a:avLst>
          </a:prstGeom>
          <a:solidFill>
            <a:schemeClr val="hlink"/>
          </a:solidFill>
          <a:ln w="6350">
            <a:solidFill>
              <a:schemeClr val="hlink"/>
            </a:solidFill>
            <a:miter lim="800000"/>
            <a:headEnd/>
            <a:tailEnd/>
          </a:ln>
        </p:spPr>
        <p:txBody>
          <a:bodyPr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zh-CN" altLang="en-US" sz="2400" b="1">
                <a:ea typeface="宋体" panose="02010600030101010101" pitchFamily="2" charset="-122"/>
              </a:rPr>
              <a:t>递归方程</a:t>
            </a:r>
          </a:p>
        </p:txBody>
      </p:sp>
      <p:sp>
        <p:nvSpPr>
          <p:cNvPr id="319495" name="Text Box 7">
            <a:extLst>
              <a:ext uri="{FF2B5EF4-FFF2-40B4-BE49-F238E27FC236}">
                <a16:creationId xmlns:a16="http://schemas.microsoft.com/office/drawing/2014/main" id="{F7F8A2CA-31AA-46DF-91FE-1ADA3A5C303E}"/>
              </a:ext>
            </a:extLst>
          </p:cNvPr>
          <p:cNvSpPr txBox="1">
            <a:spLocks noChangeArrowheads="1"/>
          </p:cNvSpPr>
          <p:nvPr/>
        </p:nvSpPr>
        <p:spPr bwMode="auto">
          <a:xfrm>
            <a:off x="827088" y="5300663"/>
            <a:ext cx="734536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边界条件与递归方程是递归函数的二个要素，递归函数只有具备了这两个要素，才能在有限次计算后得出结果。</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94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319493"/>
                                        </p:tgtEl>
                                        <p:attrNameLst>
                                          <p:attrName>style.visibility</p:attrName>
                                        </p:attrNameLst>
                                      </p:cBhvr>
                                      <p:to>
                                        <p:strVal val="visible"/>
                                      </p:to>
                                    </p:set>
                                    <p:anim calcmode="lin" valueType="num">
                                      <p:cBhvr additive="base">
                                        <p:cTn id="11" dur="500" fill="hold"/>
                                        <p:tgtEl>
                                          <p:spTgt spid="319493"/>
                                        </p:tgtEl>
                                        <p:attrNameLst>
                                          <p:attrName>ppt_x</p:attrName>
                                        </p:attrNameLst>
                                      </p:cBhvr>
                                      <p:tavLst>
                                        <p:tav tm="0">
                                          <p:val>
                                            <p:strVal val="1+#ppt_w/2"/>
                                          </p:val>
                                        </p:tav>
                                        <p:tav tm="100000">
                                          <p:val>
                                            <p:strVal val="#ppt_x"/>
                                          </p:val>
                                        </p:tav>
                                      </p:tavLst>
                                    </p:anim>
                                    <p:anim calcmode="lin" valueType="num">
                                      <p:cBhvr additive="base">
                                        <p:cTn id="12" dur="500" fill="hold"/>
                                        <p:tgtEl>
                                          <p:spTgt spid="31949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19494"/>
                                        </p:tgtEl>
                                        <p:attrNameLst>
                                          <p:attrName>style.visibility</p:attrName>
                                        </p:attrNameLst>
                                      </p:cBhvr>
                                      <p:to>
                                        <p:strVal val="visible"/>
                                      </p:to>
                                    </p:set>
                                    <p:anim calcmode="lin" valueType="num">
                                      <p:cBhvr additive="base">
                                        <p:cTn id="17" dur="500" fill="hold"/>
                                        <p:tgtEl>
                                          <p:spTgt spid="319494"/>
                                        </p:tgtEl>
                                        <p:attrNameLst>
                                          <p:attrName>ppt_x</p:attrName>
                                        </p:attrNameLst>
                                      </p:cBhvr>
                                      <p:tavLst>
                                        <p:tav tm="0">
                                          <p:val>
                                            <p:strVal val="1+#ppt_w/2"/>
                                          </p:val>
                                        </p:tav>
                                        <p:tav tm="100000">
                                          <p:val>
                                            <p:strVal val="#ppt_x"/>
                                          </p:val>
                                        </p:tav>
                                      </p:tavLst>
                                    </p:anim>
                                    <p:anim calcmode="lin" valueType="num">
                                      <p:cBhvr additive="base">
                                        <p:cTn id="18" dur="500" fill="hold"/>
                                        <p:tgtEl>
                                          <p:spTgt spid="31949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19495"/>
                                        </p:tgtEl>
                                        <p:attrNameLst>
                                          <p:attrName>style.visibility</p:attrName>
                                        </p:attrNameLst>
                                      </p:cBhvr>
                                      <p:to>
                                        <p:strVal val="visible"/>
                                      </p:to>
                                    </p:set>
                                    <p:anim calcmode="lin" valueType="num">
                                      <p:cBhvr additive="base">
                                        <p:cTn id="23" dur="500" fill="hold"/>
                                        <p:tgtEl>
                                          <p:spTgt spid="319495"/>
                                        </p:tgtEl>
                                        <p:attrNameLst>
                                          <p:attrName>ppt_x</p:attrName>
                                        </p:attrNameLst>
                                      </p:cBhvr>
                                      <p:tavLst>
                                        <p:tav tm="0">
                                          <p:val>
                                            <p:strVal val="#ppt_x"/>
                                          </p:val>
                                        </p:tav>
                                        <p:tav tm="100000">
                                          <p:val>
                                            <p:strVal val="#ppt_x"/>
                                          </p:val>
                                        </p:tav>
                                      </p:tavLst>
                                    </p:anim>
                                    <p:anim calcmode="lin" valueType="num">
                                      <p:cBhvr additive="base">
                                        <p:cTn id="24" dur="500" fill="hold"/>
                                        <p:tgtEl>
                                          <p:spTgt spid="3194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3" grpId="0" animBg="1" autoUpdateAnimBg="0"/>
      <p:bldP spid="319494" grpId="0" animBg="1" autoUpdateAnimBg="0"/>
      <p:bldP spid="319495" grpId="0" autoUpdateAnimBg="0"/>
    </p:bldLst>
  </p:timing>
</p:sld>
</file>

<file path=ppt/slides/slide2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灯片编号占位符 5">
            <a:extLst>
              <a:ext uri="{FF2B5EF4-FFF2-40B4-BE49-F238E27FC236}">
                <a16:creationId xmlns:a16="http://schemas.microsoft.com/office/drawing/2014/main" id="{D97BAC7F-06E1-4D93-A1A9-30B1B0EB81F2}"/>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3AA5C3D0-61E9-4CD1-803D-D8CA2EC8118A}" type="slidenum">
              <a:rPr lang="zh-CN" altLang="en-US">
                <a:solidFill>
                  <a:schemeClr val="tx1"/>
                </a:solidFill>
                <a:latin typeface="Times New Roman" panose="02020603050405020304" pitchFamily="18" charset="0"/>
                <a:ea typeface="宋体" panose="02010600030101010101" pitchFamily="2" charset="-122"/>
              </a:rPr>
              <a:pPr eaLnBrk="1" hangingPunct="1"/>
              <a:t>290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86023" name="Rectangle 2">
            <a:extLst>
              <a:ext uri="{FF2B5EF4-FFF2-40B4-BE49-F238E27FC236}">
                <a16:creationId xmlns:a16="http://schemas.microsoft.com/office/drawing/2014/main" id="{D87C5E5A-DB78-4E45-8AC8-ECADD8C5BA8B}"/>
              </a:ext>
            </a:extLst>
          </p:cNvPr>
          <p:cNvSpPr>
            <a:spLocks noGrp="1" noChangeArrowheads="1"/>
          </p:cNvSpPr>
          <p:nvPr>
            <p:ph type="title"/>
          </p:nvPr>
        </p:nvSpPr>
        <p:spPr>
          <a:xfrm>
            <a:off x="685800" y="685800"/>
            <a:ext cx="8001000" cy="990600"/>
          </a:xfrm>
        </p:spPr>
        <p:txBody>
          <a:bodyPr/>
          <a:lstStyle/>
          <a:p>
            <a:pPr eaLnBrk="1" hangingPunct="1"/>
            <a:r>
              <a:rPr lang="zh-CN" altLang="en-US" sz="4000"/>
              <a:t>8.1.5  </a:t>
            </a:r>
            <a:r>
              <a:rPr lang="zh-CN" altLang="en-US" sz="4000">
                <a:latin typeface="楷体_GB2312" panose="02010609030101010101" pitchFamily="49" charset="-122"/>
                <a:ea typeface="楷体_GB2312" panose="02010609030101010101" pitchFamily="49" charset="-122"/>
              </a:rPr>
              <a:t>图灵机模型与</a:t>
            </a:r>
            <a:r>
              <a:rPr lang="en-US" altLang="zh-CN" sz="4000">
                <a:latin typeface="楷体_GB2312" panose="02010609030101010101" pitchFamily="49" charset="-122"/>
                <a:ea typeface="楷体_GB2312" panose="02010609030101010101" pitchFamily="49" charset="-122"/>
              </a:rPr>
              <a:t>RAM</a:t>
            </a:r>
            <a:r>
              <a:rPr lang="zh-CN" altLang="en-US" sz="4000">
                <a:latin typeface="楷体_GB2312" panose="02010609030101010101" pitchFamily="49" charset="-122"/>
                <a:ea typeface="楷体_GB2312" panose="02010609030101010101" pitchFamily="49" charset="-122"/>
              </a:rPr>
              <a:t>模型的关系</a:t>
            </a:r>
          </a:p>
        </p:txBody>
      </p:sp>
      <p:sp>
        <p:nvSpPr>
          <p:cNvPr id="590851" name="Text Box 3">
            <a:extLst>
              <a:ext uri="{FF2B5EF4-FFF2-40B4-BE49-F238E27FC236}">
                <a16:creationId xmlns:a16="http://schemas.microsoft.com/office/drawing/2014/main" id="{6EDF18AE-4918-4E34-91F2-17BBADACED93}"/>
              </a:ext>
            </a:extLst>
          </p:cNvPr>
          <p:cNvSpPr txBox="1">
            <a:spLocks noChangeArrowheads="1"/>
          </p:cNvSpPr>
          <p:nvPr/>
        </p:nvSpPr>
        <p:spPr bwMode="auto">
          <a:xfrm>
            <a:off x="152400" y="2057400"/>
            <a:ext cx="883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图灵机模型与</a:t>
            </a:r>
            <a:r>
              <a:rPr lang="en-US" altLang="zh-CN" sz="2400">
                <a:solidFill>
                  <a:schemeClr val="tx1"/>
                </a:solidFill>
                <a:latin typeface="楷体_GB2312" panose="02010609030101010101" pitchFamily="49" charset="-122"/>
                <a:ea typeface="楷体_GB2312" panose="02010609030101010101" pitchFamily="49" charset="-122"/>
              </a:rPr>
              <a:t>RAM</a:t>
            </a:r>
            <a:r>
              <a:rPr lang="zh-CN" altLang="en-US" sz="2400">
                <a:solidFill>
                  <a:schemeClr val="tx1"/>
                </a:solidFill>
                <a:latin typeface="楷体_GB2312" panose="02010609030101010101" pitchFamily="49" charset="-122"/>
                <a:ea typeface="楷体_GB2312" panose="02010609030101010101" pitchFamily="49" charset="-122"/>
              </a:rPr>
              <a:t>模型的关系是指同一问题在这2种不同计算模型下的复杂性之间的关系。 </a:t>
            </a:r>
          </a:p>
        </p:txBody>
      </p:sp>
      <p:grpSp>
        <p:nvGrpSpPr>
          <p:cNvPr id="2" name="Group 4">
            <a:extLst>
              <a:ext uri="{FF2B5EF4-FFF2-40B4-BE49-F238E27FC236}">
                <a16:creationId xmlns:a16="http://schemas.microsoft.com/office/drawing/2014/main" id="{72047CC0-024E-483F-BB55-BAEF6954AC0D}"/>
              </a:ext>
            </a:extLst>
          </p:cNvPr>
          <p:cNvGrpSpPr>
            <a:grpSpLocks/>
          </p:cNvGrpSpPr>
          <p:nvPr/>
        </p:nvGrpSpPr>
        <p:grpSpPr bwMode="auto">
          <a:xfrm>
            <a:off x="152400" y="3155950"/>
            <a:ext cx="8839200" cy="1187450"/>
            <a:chOff x="96" y="1988"/>
            <a:chExt cx="5568" cy="748"/>
          </a:xfrm>
        </p:grpSpPr>
        <p:sp>
          <p:nvSpPr>
            <p:cNvPr id="86028" name="Text Box 5">
              <a:extLst>
                <a:ext uri="{FF2B5EF4-FFF2-40B4-BE49-F238E27FC236}">
                  <a16:creationId xmlns:a16="http://schemas.microsoft.com/office/drawing/2014/main" id="{44AC0725-BE0C-43CE-AE9D-DEC31676EC50}"/>
                </a:ext>
              </a:extLst>
            </p:cNvPr>
            <p:cNvSpPr txBox="1">
              <a:spLocks noChangeArrowheads="1"/>
            </p:cNvSpPr>
            <p:nvPr/>
          </p:nvSpPr>
          <p:spPr bwMode="auto">
            <a:xfrm>
              <a:off x="96" y="1988"/>
              <a:ext cx="556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latin typeface="宋体" panose="02010600030101010101" pitchFamily="2" charset="-122"/>
                  <a:ea typeface="宋体" panose="02010600030101010101" pitchFamily="2" charset="-122"/>
                </a:rPr>
                <a:t>	</a:t>
              </a:r>
              <a:r>
                <a:rPr lang="zh-CN" altLang="en-US" sz="2400" b="1">
                  <a:solidFill>
                    <a:schemeClr val="tx1"/>
                  </a:solidFill>
                  <a:latin typeface="楷体_GB2312" panose="02010609030101010101" pitchFamily="49" charset="-122"/>
                  <a:ea typeface="楷体_GB2312" panose="02010609030101010101" pitchFamily="49" charset="-122"/>
                </a:rPr>
                <a:t>定理8-3 </a:t>
              </a:r>
              <a:r>
                <a:rPr lang="zh-CN" altLang="en-US" sz="2400">
                  <a:solidFill>
                    <a:schemeClr val="tx1"/>
                  </a:solidFill>
                  <a:latin typeface="楷体_GB2312" panose="02010609030101010101" pitchFamily="49" charset="-122"/>
                  <a:ea typeface="楷体_GB2312" panose="02010609030101010101" pitchFamily="49" charset="-122"/>
                </a:rPr>
                <a:t>对于问题</a:t>
              </a:r>
              <a:r>
                <a:rPr lang="en-US" altLang="zh-CN" sz="2400">
                  <a:solidFill>
                    <a:schemeClr val="tx1"/>
                  </a:solidFill>
                  <a:latin typeface="楷体_GB2312" panose="02010609030101010101" pitchFamily="49" charset="-122"/>
                  <a:ea typeface="楷体_GB2312" panose="02010609030101010101" pitchFamily="49" charset="-122"/>
                </a:rPr>
                <a:t>P</a:t>
              </a:r>
              <a:r>
                <a:rPr lang="zh-CN" altLang="en-US" sz="2400">
                  <a:solidFill>
                    <a:schemeClr val="tx1"/>
                  </a:solidFill>
                  <a:latin typeface="楷体_GB2312" panose="02010609030101010101" pitchFamily="49" charset="-122"/>
                  <a:ea typeface="楷体_GB2312" panose="02010609030101010101" pitchFamily="49" charset="-122"/>
                </a:rPr>
                <a:t>的任何长度为</a:t>
              </a:r>
              <a:r>
                <a:rPr lang="en-US" altLang="zh-CN" sz="24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的输入，设求解问题</a:t>
              </a:r>
              <a:r>
                <a:rPr lang="en-US" altLang="zh-CN" sz="2400">
                  <a:solidFill>
                    <a:schemeClr val="tx1"/>
                  </a:solidFill>
                  <a:latin typeface="楷体_GB2312" panose="02010609030101010101" pitchFamily="49" charset="-122"/>
                  <a:ea typeface="楷体_GB2312" panose="02010609030101010101" pitchFamily="49" charset="-122"/>
                </a:rPr>
                <a:t>P</a:t>
              </a:r>
              <a:r>
                <a:rPr lang="zh-CN" altLang="en-US" sz="2400">
                  <a:solidFill>
                    <a:schemeClr val="tx1"/>
                  </a:solidFill>
                  <a:latin typeface="楷体_GB2312" panose="02010609030101010101" pitchFamily="49" charset="-122"/>
                  <a:ea typeface="楷体_GB2312" panose="02010609030101010101" pitchFamily="49" charset="-122"/>
                </a:rPr>
                <a:t>的算法</a:t>
              </a:r>
              <a:r>
                <a:rPr lang="en-US" altLang="zh-CN" sz="2400">
                  <a:solidFill>
                    <a:schemeClr val="tx1"/>
                  </a:solidFill>
                  <a:latin typeface="楷体_GB2312" panose="02010609030101010101" pitchFamily="49" charset="-122"/>
                  <a:ea typeface="楷体_GB2312" panose="02010609030101010101" pitchFamily="49" charset="-122"/>
                </a:rPr>
                <a:t>A</a:t>
              </a:r>
              <a:r>
                <a:rPr lang="zh-CN" altLang="en-US" sz="2400">
                  <a:solidFill>
                    <a:schemeClr val="tx1"/>
                  </a:solidFill>
                  <a:latin typeface="楷体_GB2312" panose="02010609030101010101" pitchFamily="49" charset="-122"/>
                  <a:ea typeface="楷体_GB2312" panose="02010609030101010101" pitchFamily="49" charset="-122"/>
                </a:rPr>
                <a:t>在</a:t>
              </a:r>
              <a:r>
                <a:rPr lang="en-US" altLang="zh-CN" sz="2400">
                  <a:solidFill>
                    <a:schemeClr val="tx1"/>
                  </a:solidFill>
                  <a:latin typeface="楷体_GB2312" panose="02010609030101010101" pitchFamily="49" charset="-122"/>
                  <a:ea typeface="楷体_GB2312" panose="02010609030101010101" pitchFamily="49" charset="-122"/>
                </a:rPr>
                <a:t>k</a:t>
              </a:r>
              <a:r>
                <a:rPr lang="zh-CN" altLang="en-US" sz="2400">
                  <a:solidFill>
                    <a:schemeClr val="tx1"/>
                  </a:solidFill>
                  <a:latin typeface="楷体_GB2312" panose="02010609030101010101" pitchFamily="49" charset="-122"/>
                  <a:ea typeface="楷体_GB2312" panose="02010609030101010101" pitchFamily="49" charset="-122"/>
                </a:rPr>
                <a:t>带图灵机模型</a:t>
              </a:r>
              <a:r>
                <a:rPr lang="en-US" altLang="zh-CN" sz="2400">
                  <a:solidFill>
                    <a:schemeClr val="tx1"/>
                  </a:solidFill>
                  <a:latin typeface="楷体_GB2312" panose="02010609030101010101" pitchFamily="49" charset="-122"/>
                  <a:ea typeface="楷体_GB2312" panose="02010609030101010101" pitchFamily="49" charset="-122"/>
                </a:rPr>
                <a:t>TM</a:t>
              </a:r>
              <a:r>
                <a:rPr lang="zh-CN" altLang="en-US" sz="2400">
                  <a:solidFill>
                    <a:schemeClr val="tx1"/>
                  </a:solidFill>
                  <a:latin typeface="楷体_GB2312" panose="02010609030101010101" pitchFamily="49" charset="-122"/>
                  <a:ea typeface="楷体_GB2312" panose="02010609030101010101" pitchFamily="49" charset="-122"/>
                </a:rPr>
                <a:t>下的时间复杂性为     ，那么，算法</a:t>
              </a:r>
              <a:r>
                <a:rPr lang="en-US" altLang="zh-CN" sz="2400">
                  <a:solidFill>
                    <a:schemeClr val="tx1"/>
                  </a:solidFill>
                  <a:latin typeface="楷体_GB2312" panose="02010609030101010101" pitchFamily="49" charset="-122"/>
                  <a:ea typeface="楷体_GB2312" panose="02010609030101010101" pitchFamily="49" charset="-122"/>
                </a:rPr>
                <a:t>A</a:t>
              </a:r>
              <a:r>
                <a:rPr lang="zh-CN" altLang="en-US" sz="2400">
                  <a:solidFill>
                    <a:schemeClr val="tx1"/>
                  </a:solidFill>
                  <a:latin typeface="楷体_GB2312" panose="02010609030101010101" pitchFamily="49" charset="-122"/>
                  <a:ea typeface="楷体_GB2312" panose="02010609030101010101" pitchFamily="49" charset="-122"/>
                </a:rPr>
                <a:t>在</a:t>
              </a:r>
              <a:r>
                <a:rPr lang="en-US" altLang="zh-CN" sz="2400">
                  <a:solidFill>
                    <a:schemeClr val="tx1"/>
                  </a:solidFill>
                  <a:latin typeface="楷体_GB2312" panose="02010609030101010101" pitchFamily="49" charset="-122"/>
                  <a:ea typeface="楷体_GB2312" panose="02010609030101010101" pitchFamily="49" charset="-122"/>
                </a:rPr>
                <a:t>RAM</a:t>
              </a:r>
              <a:r>
                <a:rPr lang="zh-CN" altLang="en-US" sz="2400">
                  <a:solidFill>
                    <a:schemeClr val="tx1"/>
                  </a:solidFill>
                  <a:latin typeface="楷体_GB2312" panose="02010609030101010101" pitchFamily="49" charset="-122"/>
                  <a:ea typeface="楷体_GB2312" panose="02010609030101010101" pitchFamily="49" charset="-122"/>
                </a:rPr>
                <a:t>模型下的时间复杂性为        。</a:t>
              </a:r>
            </a:p>
          </p:txBody>
        </p:sp>
        <p:graphicFrame>
          <p:nvGraphicFramePr>
            <p:cNvPr id="86020" name="Object 6">
              <a:extLst>
                <a:ext uri="{FF2B5EF4-FFF2-40B4-BE49-F238E27FC236}">
                  <a16:creationId xmlns:a16="http://schemas.microsoft.com/office/drawing/2014/main" id="{83B71C07-68DF-428C-8480-BBC3A411511C}"/>
                </a:ext>
              </a:extLst>
            </p:cNvPr>
            <p:cNvGraphicFramePr>
              <a:graphicFrameLocks noChangeAspect="1"/>
            </p:cNvGraphicFramePr>
            <p:nvPr/>
          </p:nvGraphicFramePr>
          <p:xfrm>
            <a:off x="4032" y="2256"/>
            <a:ext cx="432" cy="259"/>
          </p:xfrm>
          <a:graphic>
            <a:graphicData uri="http://schemas.openxmlformats.org/presentationml/2006/ole">
              <mc:AlternateContent xmlns:mc="http://schemas.openxmlformats.org/markup-compatibility/2006">
                <mc:Choice xmlns:v="urn:schemas-microsoft-com:vml" Requires="v">
                  <p:oleObj spid="_x0000_s86033" r:id="rId3" imgW="330057" imgH="203112" progId="Equation.3">
                    <p:embed/>
                  </p:oleObj>
                </mc:Choice>
                <mc:Fallback>
                  <p:oleObj r:id="rId3" imgW="330057" imgH="203112"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 y="2256"/>
                          <a:ext cx="432" cy="2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21" name="Object 7">
              <a:extLst>
                <a:ext uri="{FF2B5EF4-FFF2-40B4-BE49-F238E27FC236}">
                  <a16:creationId xmlns:a16="http://schemas.microsoft.com/office/drawing/2014/main" id="{38FF0A5F-68F0-4F07-8238-8406BDAF606D}"/>
                </a:ext>
              </a:extLst>
            </p:cNvPr>
            <p:cNvGraphicFramePr>
              <a:graphicFrameLocks noChangeAspect="1"/>
            </p:cNvGraphicFramePr>
            <p:nvPr/>
          </p:nvGraphicFramePr>
          <p:xfrm>
            <a:off x="2880" y="2471"/>
            <a:ext cx="720" cy="265"/>
          </p:xfrm>
          <a:graphic>
            <a:graphicData uri="http://schemas.openxmlformats.org/presentationml/2006/ole">
              <mc:AlternateContent xmlns:mc="http://schemas.openxmlformats.org/markup-compatibility/2006">
                <mc:Choice xmlns:v="urn:schemas-microsoft-com:vml" Requires="v">
                  <p:oleObj spid="_x0000_s86034" r:id="rId5" imgW="622030" imgH="228501" progId="Equation.3">
                    <p:embed/>
                  </p:oleObj>
                </mc:Choice>
                <mc:Fallback>
                  <p:oleObj r:id="rId5" imgW="622030" imgH="228501"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0" y="2471"/>
                          <a:ext cx="720" cy="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8">
            <a:extLst>
              <a:ext uri="{FF2B5EF4-FFF2-40B4-BE49-F238E27FC236}">
                <a16:creationId xmlns:a16="http://schemas.microsoft.com/office/drawing/2014/main" id="{E360A9A1-947B-4495-A44F-26839A31BE3B}"/>
              </a:ext>
            </a:extLst>
          </p:cNvPr>
          <p:cNvGrpSpPr>
            <a:grpSpLocks/>
          </p:cNvGrpSpPr>
          <p:nvPr/>
        </p:nvGrpSpPr>
        <p:grpSpPr bwMode="auto">
          <a:xfrm>
            <a:off x="152400" y="4619625"/>
            <a:ext cx="8839200" cy="1552575"/>
            <a:chOff x="96" y="2910"/>
            <a:chExt cx="5568" cy="978"/>
          </a:xfrm>
        </p:grpSpPr>
        <p:sp>
          <p:nvSpPr>
            <p:cNvPr id="86027" name="Text Box 9">
              <a:extLst>
                <a:ext uri="{FF2B5EF4-FFF2-40B4-BE49-F238E27FC236}">
                  <a16:creationId xmlns:a16="http://schemas.microsoft.com/office/drawing/2014/main" id="{5258C234-CD22-4EA7-B441-2BFBBC072536}"/>
                </a:ext>
              </a:extLst>
            </p:cNvPr>
            <p:cNvSpPr txBox="1">
              <a:spLocks noChangeArrowheads="1"/>
            </p:cNvSpPr>
            <p:nvPr/>
          </p:nvSpPr>
          <p:spPr bwMode="auto">
            <a:xfrm>
              <a:off x="96" y="2910"/>
              <a:ext cx="5568"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latin typeface="楷体_GB2312" panose="02010609030101010101" pitchFamily="49" charset="-122"/>
                  <a:ea typeface="楷体_GB2312" panose="02010609030101010101" pitchFamily="49" charset="-122"/>
                </a:rPr>
                <a:t>	定理8-4 </a:t>
              </a:r>
              <a:r>
                <a:rPr lang="zh-CN" altLang="en-US" sz="2400">
                  <a:solidFill>
                    <a:schemeClr val="tx1"/>
                  </a:solidFill>
                  <a:latin typeface="楷体_GB2312" panose="02010609030101010101" pitchFamily="49" charset="-122"/>
                  <a:ea typeface="楷体_GB2312" panose="02010609030101010101" pitchFamily="49" charset="-122"/>
                </a:rPr>
                <a:t>对于问题</a:t>
              </a:r>
              <a:r>
                <a:rPr lang="en-US" altLang="zh-CN" sz="2400">
                  <a:solidFill>
                    <a:schemeClr val="tx1"/>
                  </a:solidFill>
                  <a:latin typeface="楷体_GB2312" panose="02010609030101010101" pitchFamily="49" charset="-122"/>
                  <a:ea typeface="楷体_GB2312" panose="02010609030101010101" pitchFamily="49" charset="-122"/>
                </a:rPr>
                <a:t>P</a:t>
              </a:r>
              <a:r>
                <a:rPr lang="zh-CN" altLang="en-US" sz="2400">
                  <a:solidFill>
                    <a:schemeClr val="tx1"/>
                  </a:solidFill>
                  <a:latin typeface="楷体_GB2312" panose="02010609030101010101" pitchFamily="49" charset="-122"/>
                  <a:ea typeface="楷体_GB2312" panose="02010609030101010101" pitchFamily="49" charset="-122"/>
                </a:rPr>
                <a:t>的任何长度为</a:t>
              </a:r>
              <a:r>
                <a:rPr lang="en-US" altLang="zh-CN" sz="24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的输入，设求解问题</a:t>
              </a:r>
              <a:r>
                <a:rPr lang="en-US" altLang="zh-CN" sz="2400">
                  <a:solidFill>
                    <a:schemeClr val="tx1"/>
                  </a:solidFill>
                  <a:latin typeface="楷体_GB2312" panose="02010609030101010101" pitchFamily="49" charset="-122"/>
                  <a:ea typeface="楷体_GB2312" panose="02010609030101010101" pitchFamily="49" charset="-122"/>
                </a:rPr>
                <a:t>P</a:t>
              </a:r>
              <a:r>
                <a:rPr lang="zh-CN" altLang="en-US" sz="2400">
                  <a:solidFill>
                    <a:schemeClr val="tx1"/>
                  </a:solidFill>
                  <a:latin typeface="楷体_GB2312" panose="02010609030101010101" pitchFamily="49" charset="-122"/>
                  <a:ea typeface="楷体_GB2312" panose="02010609030101010101" pitchFamily="49" charset="-122"/>
                </a:rPr>
                <a:t>的算法</a:t>
              </a:r>
              <a:r>
                <a:rPr lang="en-US" altLang="zh-CN" sz="2400">
                  <a:solidFill>
                    <a:schemeClr val="tx1"/>
                  </a:solidFill>
                  <a:latin typeface="楷体_GB2312" panose="02010609030101010101" pitchFamily="49" charset="-122"/>
                  <a:ea typeface="楷体_GB2312" panose="02010609030101010101" pitchFamily="49" charset="-122"/>
                </a:rPr>
                <a:t>A</a:t>
              </a:r>
              <a:r>
                <a:rPr lang="zh-CN" altLang="en-US" sz="2400">
                  <a:solidFill>
                    <a:schemeClr val="tx1"/>
                  </a:solidFill>
                  <a:latin typeface="楷体_GB2312" panose="02010609030101010101" pitchFamily="49" charset="-122"/>
                  <a:ea typeface="楷体_GB2312" panose="02010609030101010101" pitchFamily="49" charset="-122"/>
                </a:rPr>
                <a:t>在</a:t>
              </a:r>
              <a:r>
                <a:rPr lang="en-US" altLang="zh-CN" sz="2400">
                  <a:solidFill>
                    <a:schemeClr val="tx1"/>
                  </a:solidFill>
                  <a:latin typeface="楷体_GB2312" panose="02010609030101010101" pitchFamily="49" charset="-122"/>
                  <a:ea typeface="楷体_GB2312" panose="02010609030101010101" pitchFamily="49" charset="-122"/>
                </a:rPr>
                <a:t>RAM</a:t>
              </a:r>
              <a:r>
                <a:rPr lang="zh-CN" altLang="en-US" sz="2400">
                  <a:solidFill>
                    <a:schemeClr val="tx1"/>
                  </a:solidFill>
                  <a:latin typeface="楷体_GB2312" panose="02010609030101010101" pitchFamily="49" charset="-122"/>
                  <a:ea typeface="楷体_GB2312" panose="02010609030101010101" pitchFamily="49" charset="-122"/>
                </a:rPr>
                <a:t>模型下，不含有乘法和除法指令，且按对数耗费标准其时间复杂性为    ，那么，算法</a:t>
              </a:r>
              <a:r>
                <a:rPr lang="en-US" altLang="zh-CN" sz="2400">
                  <a:solidFill>
                    <a:schemeClr val="tx1"/>
                  </a:solidFill>
                  <a:latin typeface="楷体_GB2312" panose="02010609030101010101" pitchFamily="49" charset="-122"/>
                  <a:ea typeface="楷体_GB2312" panose="02010609030101010101" pitchFamily="49" charset="-122"/>
                </a:rPr>
                <a:t>A</a:t>
              </a:r>
              <a:r>
                <a:rPr lang="zh-CN" altLang="en-US" sz="2400">
                  <a:solidFill>
                    <a:schemeClr val="tx1"/>
                  </a:solidFill>
                  <a:latin typeface="楷体_GB2312" panose="02010609030101010101" pitchFamily="49" charset="-122"/>
                  <a:ea typeface="楷体_GB2312" panose="02010609030101010101" pitchFamily="49" charset="-122"/>
                </a:rPr>
                <a:t>在</a:t>
              </a:r>
              <a:r>
                <a:rPr lang="en-US" altLang="zh-CN" sz="2400">
                  <a:solidFill>
                    <a:schemeClr val="tx1"/>
                  </a:solidFill>
                  <a:latin typeface="楷体_GB2312" panose="02010609030101010101" pitchFamily="49" charset="-122"/>
                  <a:ea typeface="楷体_GB2312" panose="02010609030101010101" pitchFamily="49" charset="-122"/>
                </a:rPr>
                <a:t>k</a:t>
              </a:r>
              <a:r>
                <a:rPr lang="zh-CN" altLang="en-US" sz="2400">
                  <a:solidFill>
                    <a:schemeClr val="tx1"/>
                  </a:solidFill>
                  <a:latin typeface="楷体_GB2312" panose="02010609030101010101" pitchFamily="49" charset="-122"/>
                  <a:ea typeface="楷体_GB2312" panose="02010609030101010101" pitchFamily="49" charset="-122"/>
                </a:rPr>
                <a:t>带图灵机模型</a:t>
              </a:r>
              <a:r>
                <a:rPr lang="en-US" altLang="zh-CN" sz="2400">
                  <a:solidFill>
                    <a:schemeClr val="tx1"/>
                  </a:solidFill>
                  <a:latin typeface="楷体_GB2312" panose="02010609030101010101" pitchFamily="49" charset="-122"/>
                  <a:ea typeface="楷体_GB2312" panose="02010609030101010101" pitchFamily="49" charset="-122"/>
                </a:rPr>
                <a:t>TM</a:t>
              </a:r>
              <a:r>
                <a:rPr lang="zh-CN" altLang="en-US" sz="2400">
                  <a:solidFill>
                    <a:schemeClr val="tx1"/>
                  </a:solidFill>
                  <a:latin typeface="楷体_GB2312" panose="02010609030101010101" pitchFamily="49" charset="-122"/>
                  <a:ea typeface="楷体_GB2312" panose="02010609030101010101" pitchFamily="49" charset="-122"/>
                </a:rPr>
                <a:t>下的时间复杂性为        。</a:t>
              </a:r>
              <a:r>
                <a:rPr lang="zh-CN" altLang="en-US" sz="2400">
                  <a:solidFill>
                    <a:schemeClr val="tx1"/>
                  </a:solidFill>
                  <a:latin typeface="宋体" panose="02010600030101010101" pitchFamily="2" charset="-122"/>
                  <a:ea typeface="宋体" panose="02010600030101010101" pitchFamily="2" charset="-122"/>
                </a:rPr>
                <a:t> </a:t>
              </a:r>
              <a:r>
                <a:rPr lang="zh-CN" altLang="en-US" sz="2400">
                  <a:solidFill>
                    <a:schemeClr val="tx1"/>
                  </a:solidFill>
                  <a:latin typeface="楷体_GB2312" panose="02010609030101010101" pitchFamily="49" charset="-122"/>
                  <a:ea typeface="楷体_GB2312" panose="02010609030101010101" pitchFamily="49" charset="-122"/>
                </a:rPr>
                <a:t> </a:t>
              </a:r>
            </a:p>
          </p:txBody>
        </p:sp>
        <p:graphicFrame>
          <p:nvGraphicFramePr>
            <p:cNvPr id="86018" name="Object 10">
              <a:extLst>
                <a:ext uri="{FF2B5EF4-FFF2-40B4-BE49-F238E27FC236}">
                  <a16:creationId xmlns:a16="http://schemas.microsoft.com/office/drawing/2014/main" id="{D8316F6F-F567-48A3-9777-ECEE47B5704D}"/>
                </a:ext>
              </a:extLst>
            </p:cNvPr>
            <p:cNvGraphicFramePr>
              <a:graphicFrameLocks noChangeAspect="1"/>
            </p:cNvGraphicFramePr>
            <p:nvPr/>
          </p:nvGraphicFramePr>
          <p:xfrm>
            <a:off x="1680" y="3408"/>
            <a:ext cx="432" cy="259"/>
          </p:xfrm>
          <a:graphic>
            <a:graphicData uri="http://schemas.openxmlformats.org/presentationml/2006/ole">
              <mc:AlternateContent xmlns:mc="http://schemas.openxmlformats.org/markup-compatibility/2006">
                <mc:Choice xmlns:v="urn:schemas-microsoft-com:vml" Requires="v">
                  <p:oleObj spid="_x0000_s86035" r:id="rId7" imgW="330057" imgH="203112" progId="Equation.3">
                    <p:embed/>
                  </p:oleObj>
                </mc:Choice>
                <mc:Fallback>
                  <p:oleObj r:id="rId7" imgW="330057" imgH="203112"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0" y="3408"/>
                          <a:ext cx="432" cy="2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19" name="Object 11">
              <a:extLst>
                <a:ext uri="{FF2B5EF4-FFF2-40B4-BE49-F238E27FC236}">
                  <a16:creationId xmlns:a16="http://schemas.microsoft.com/office/drawing/2014/main" id="{1A69C3E2-B863-4C96-8702-07B2AE943767}"/>
                </a:ext>
              </a:extLst>
            </p:cNvPr>
            <p:cNvGraphicFramePr>
              <a:graphicFrameLocks noChangeAspect="1"/>
            </p:cNvGraphicFramePr>
            <p:nvPr/>
          </p:nvGraphicFramePr>
          <p:xfrm>
            <a:off x="1152" y="3623"/>
            <a:ext cx="720" cy="265"/>
          </p:xfrm>
          <a:graphic>
            <a:graphicData uri="http://schemas.openxmlformats.org/presentationml/2006/ole">
              <mc:AlternateContent xmlns:mc="http://schemas.openxmlformats.org/markup-compatibility/2006">
                <mc:Choice xmlns:v="urn:schemas-microsoft-com:vml" Requires="v">
                  <p:oleObj spid="_x0000_s86036" r:id="rId8" imgW="622030" imgH="228501" progId="Equation.3">
                    <p:embed/>
                  </p:oleObj>
                </mc:Choice>
                <mc:Fallback>
                  <p:oleObj r:id="rId8" imgW="622030" imgH="228501"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3623"/>
                          <a:ext cx="720" cy="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0851"/>
                                        </p:tgtEl>
                                        <p:attrNameLst>
                                          <p:attrName>style.visibility</p:attrName>
                                        </p:attrNameLst>
                                      </p:cBhvr>
                                      <p:to>
                                        <p:strVal val="visible"/>
                                      </p:to>
                                    </p:set>
                                    <p:animEffect transition="in" filter="blinds(horizontal)">
                                      <p:cBhvr>
                                        <p:cTn id="7" dur="500"/>
                                        <p:tgtEl>
                                          <p:spTgt spid="5908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1" grpId="0" autoUpdateAnimBg="0"/>
    </p:bldLst>
  </p:timing>
</p:sld>
</file>

<file path=ppt/slides/slide2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810E7F65-8992-4F61-BBAC-C2E49DA89D28}"/>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806218BE-9369-45B6-BD28-721BE763FF7F}" type="slidenum">
              <a:rPr lang="zh-CN" altLang="en-US">
                <a:solidFill>
                  <a:schemeClr val="tx1"/>
                </a:solidFill>
                <a:latin typeface="Times New Roman" panose="02020603050405020304" pitchFamily="18" charset="0"/>
                <a:ea typeface="宋体" panose="02010600030101010101" pitchFamily="2" charset="-122"/>
              </a:rPr>
              <a:pPr eaLnBrk="1" hangingPunct="1"/>
              <a:t>291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22563" name="Rectangle 2">
            <a:extLst>
              <a:ext uri="{FF2B5EF4-FFF2-40B4-BE49-F238E27FC236}">
                <a16:creationId xmlns:a16="http://schemas.microsoft.com/office/drawing/2014/main" id="{9B266403-849E-4A16-B013-F1DAB370E217}"/>
              </a:ext>
            </a:extLst>
          </p:cNvPr>
          <p:cNvSpPr>
            <a:spLocks noGrp="1" noChangeArrowheads="1"/>
          </p:cNvSpPr>
          <p:nvPr>
            <p:ph type="title"/>
          </p:nvPr>
        </p:nvSpPr>
        <p:spPr/>
        <p:txBody>
          <a:bodyPr/>
          <a:lstStyle/>
          <a:p>
            <a:pPr eaLnBrk="1" hangingPunct="1"/>
            <a:r>
              <a:rPr lang="zh-CN" altLang="en-US" sz="4000"/>
              <a:t>8.1.6  </a:t>
            </a:r>
            <a:r>
              <a:rPr lang="zh-CN" altLang="en-US" sz="4000">
                <a:ea typeface="楷体_GB2312" panose="02010609030101010101" pitchFamily="49" charset="-122"/>
              </a:rPr>
              <a:t>问题变换与计算复杂性归约</a:t>
            </a:r>
          </a:p>
        </p:txBody>
      </p:sp>
      <p:sp>
        <p:nvSpPr>
          <p:cNvPr id="591875" name="Text Box 3">
            <a:extLst>
              <a:ext uri="{FF2B5EF4-FFF2-40B4-BE49-F238E27FC236}">
                <a16:creationId xmlns:a16="http://schemas.microsoft.com/office/drawing/2014/main" id="{A54F3F60-E3F0-4849-87DA-1B349254B663}"/>
              </a:ext>
            </a:extLst>
          </p:cNvPr>
          <p:cNvSpPr txBox="1">
            <a:spLocks noChangeArrowheads="1"/>
          </p:cNvSpPr>
          <p:nvPr/>
        </p:nvSpPr>
        <p:spPr bwMode="auto">
          <a:xfrm>
            <a:off x="152400" y="2743200"/>
            <a:ext cx="88392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just" eaLnBrk="1" hangingPunct="1"/>
            <a:r>
              <a:rPr lang="zh-CN" altLang="en-US" sz="2400">
                <a:solidFill>
                  <a:schemeClr val="tx1"/>
                </a:solidFill>
                <a:latin typeface="楷体_GB2312" panose="02010609030101010101" pitchFamily="49" charset="-122"/>
                <a:ea typeface="楷体_GB2312" panose="02010609030101010101" pitchFamily="49" charset="-122"/>
              </a:rPr>
              <a:t>具体地说，假设有2个问题</a:t>
            </a:r>
            <a:r>
              <a:rPr lang="en-US" altLang="zh-CN" sz="2400">
                <a:solidFill>
                  <a:schemeClr val="tx1"/>
                </a:solidFill>
                <a:latin typeface="楷体_GB2312" panose="02010609030101010101" pitchFamily="49" charset="-122"/>
                <a:ea typeface="楷体_GB2312" panose="02010609030101010101" pitchFamily="49" charset="-122"/>
              </a:rPr>
              <a:t>A</a:t>
            </a:r>
            <a:r>
              <a:rPr lang="zh-CN" altLang="en-US" sz="2400">
                <a:solidFill>
                  <a:schemeClr val="tx1"/>
                </a:solidFill>
                <a:latin typeface="楷体_GB2312" panose="02010609030101010101" pitchFamily="49" charset="-122"/>
                <a:ea typeface="楷体_GB2312" panose="02010609030101010101" pitchFamily="49" charset="-122"/>
              </a:rPr>
              <a:t>和</a:t>
            </a:r>
            <a:r>
              <a:rPr lang="en-US" altLang="zh-CN" sz="2400">
                <a:solidFill>
                  <a:schemeClr val="tx1"/>
                </a:solidFill>
                <a:latin typeface="楷体_GB2312" panose="02010609030101010101" pitchFamily="49" charset="-122"/>
                <a:ea typeface="楷体_GB2312" panose="02010609030101010101" pitchFamily="49" charset="-122"/>
              </a:rPr>
              <a:t>B，</a:t>
            </a:r>
            <a:r>
              <a:rPr lang="zh-CN" altLang="en-US" sz="2400">
                <a:solidFill>
                  <a:schemeClr val="tx1"/>
                </a:solidFill>
                <a:latin typeface="楷体_GB2312" panose="02010609030101010101" pitchFamily="49" charset="-122"/>
                <a:ea typeface="楷体_GB2312" panose="02010609030101010101" pitchFamily="49" charset="-122"/>
              </a:rPr>
              <a:t>将</a:t>
            </a:r>
            <a:r>
              <a:rPr lang="zh-CN" altLang="en-US" sz="2400" b="1">
                <a:solidFill>
                  <a:schemeClr val="tx1"/>
                </a:solidFill>
                <a:latin typeface="楷体_GB2312" panose="02010609030101010101" pitchFamily="49" charset="-122"/>
                <a:ea typeface="楷体_GB2312" panose="02010609030101010101" pitchFamily="49" charset="-122"/>
              </a:rPr>
              <a:t>问题</a:t>
            </a:r>
            <a:r>
              <a:rPr lang="en-US" altLang="zh-CN" sz="2400" b="1">
                <a:solidFill>
                  <a:schemeClr val="tx1"/>
                </a:solidFill>
                <a:latin typeface="楷体_GB2312" panose="02010609030101010101" pitchFamily="49" charset="-122"/>
                <a:ea typeface="楷体_GB2312" panose="02010609030101010101" pitchFamily="49" charset="-122"/>
              </a:rPr>
              <a:t>A</a:t>
            </a:r>
            <a:r>
              <a:rPr lang="zh-CN" altLang="en-US" sz="2400" b="1">
                <a:solidFill>
                  <a:schemeClr val="tx1"/>
                </a:solidFill>
                <a:latin typeface="楷体_GB2312" panose="02010609030101010101" pitchFamily="49" charset="-122"/>
                <a:ea typeface="楷体_GB2312" panose="02010609030101010101" pitchFamily="49" charset="-122"/>
              </a:rPr>
              <a:t>变换为问题</a:t>
            </a:r>
            <a:r>
              <a:rPr lang="en-US" altLang="zh-CN" sz="2400" b="1">
                <a:solidFill>
                  <a:schemeClr val="tx1"/>
                </a:solidFill>
                <a:latin typeface="楷体_GB2312" panose="02010609030101010101" pitchFamily="49" charset="-122"/>
                <a:ea typeface="楷体_GB2312" panose="02010609030101010101" pitchFamily="49" charset="-122"/>
              </a:rPr>
              <a:t>B</a:t>
            </a:r>
            <a:r>
              <a:rPr lang="zh-CN" altLang="en-US" sz="2400">
                <a:solidFill>
                  <a:schemeClr val="tx1"/>
                </a:solidFill>
                <a:latin typeface="楷体_GB2312" panose="02010609030101010101" pitchFamily="49" charset="-122"/>
                <a:ea typeface="楷体_GB2312" panose="02010609030101010101" pitchFamily="49" charset="-122"/>
              </a:rPr>
              <a:t>是指：</a:t>
            </a:r>
          </a:p>
          <a:p>
            <a:pPr algn="just" eaLnBrk="1" hangingPunct="1"/>
            <a:r>
              <a:rPr lang="zh-CN" altLang="en-US" sz="2400">
                <a:solidFill>
                  <a:schemeClr val="tx1"/>
                </a:solidFill>
                <a:latin typeface="楷体_GB2312" panose="02010609030101010101" pitchFamily="49" charset="-122"/>
                <a:ea typeface="楷体_GB2312" panose="02010609030101010101" pitchFamily="49" charset="-122"/>
              </a:rPr>
              <a:t>(1)将问题</a:t>
            </a:r>
            <a:r>
              <a:rPr lang="en-US" altLang="zh-CN" sz="2400">
                <a:solidFill>
                  <a:schemeClr val="tx1"/>
                </a:solidFill>
                <a:latin typeface="楷体_GB2312" panose="02010609030101010101" pitchFamily="49" charset="-122"/>
                <a:ea typeface="楷体_GB2312" panose="02010609030101010101" pitchFamily="49" charset="-122"/>
              </a:rPr>
              <a:t>A</a:t>
            </a:r>
            <a:r>
              <a:rPr lang="zh-CN" altLang="en-US" sz="2400">
                <a:solidFill>
                  <a:schemeClr val="tx1"/>
                </a:solidFill>
                <a:latin typeface="楷体_GB2312" panose="02010609030101010101" pitchFamily="49" charset="-122"/>
                <a:ea typeface="楷体_GB2312" panose="02010609030101010101" pitchFamily="49" charset="-122"/>
              </a:rPr>
              <a:t>的输入变换为问题</a:t>
            </a:r>
            <a:r>
              <a:rPr lang="en-US" altLang="zh-CN" sz="2400">
                <a:solidFill>
                  <a:schemeClr val="tx1"/>
                </a:solidFill>
                <a:latin typeface="楷体_GB2312" panose="02010609030101010101" pitchFamily="49" charset="-122"/>
                <a:ea typeface="楷体_GB2312" panose="02010609030101010101" pitchFamily="49" charset="-122"/>
              </a:rPr>
              <a:t>B</a:t>
            </a:r>
            <a:r>
              <a:rPr lang="zh-CN" altLang="en-US" sz="2400">
                <a:solidFill>
                  <a:schemeClr val="tx1"/>
                </a:solidFill>
                <a:latin typeface="楷体_GB2312" panose="02010609030101010101" pitchFamily="49" charset="-122"/>
                <a:ea typeface="楷体_GB2312" panose="02010609030101010101" pitchFamily="49" charset="-122"/>
              </a:rPr>
              <a:t>的适当输入。</a:t>
            </a:r>
          </a:p>
          <a:p>
            <a:pPr algn="just" eaLnBrk="1" hangingPunct="1"/>
            <a:r>
              <a:rPr lang="zh-CN" altLang="en-US" sz="2400">
                <a:solidFill>
                  <a:schemeClr val="tx1"/>
                </a:solidFill>
                <a:latin typeface="楷体_GB2312" panose="02010609030101010101" pitchFamily="49" charset="-122"/>
                <a:ea typeface="楷体_GB2312" panose="02010609030101010101" pitchFamily="49" charset="-122"/>
              </a:rPr>
              <a:t>(2)解出问题</a:t>
            </a:r>
            <a:r>
              <a:rPr lang="en-US" altLang="zh-CN" sz="2400">
                <a:solidFill>
                  <a:schemeClr val="tx1"/>
                </a:solidFill>
                <a:latin typeface="楷体_GB2312" panose="02010609030101010101" pitchFamily="49" charset="-122"/>
                <a:ea typeface="楷体_GB2312" panose="02010609030101010101" pitchFamily="49" charset="-122"/>
              </a:rPr>
              <a:t>B。</a:t>
            </a:r>
          </a:p>
          <a:p>
            <a:pPr algn="just" eaLnBrk="1" hangingPunct="1"/>
            <a:r>
              <a:rPr lang="en-US" altLang="zh-CN" sz="2400">
                <a:solidFill>
                  <a:schemeClr val="tx1"/>
                </a:solidFill>
                <a:latin typeface="楷体_GB2312" panose="02010609030101010101" pitchFamily="49" charset="-122"/>
                <a:ea typeface="楷体_GB2312" panose="02010609030101010101" pitchFamily="49" charset="-122"/>
              </a:rPr>
              <a:t>(3)</a:t>
            </a:r>
            <a:r>
              <a:rPr lang="zh-CN" altLang="en-US" sz="2400">
                <a:solidFill>
                  <a:schemeClr val="tx1"/>
                </a:solidFill>
                <a:latin typeface="楷体_GB2312" panose="02010609030101010101" pitchFamily="49" charset="-122"/>
                <a:ea typeface="楷体_GB2312" panose="02010609030101010101" pitchFamily="49" charset="-122"/>
              </a:rPr>
              <a:t>把问题</a:t>
            </a:r>
            <a:r>
              <a:rPr lang="en-US" altLang="zh-CN" sz="2400">
                <a:solidFill>
                  <a:schemeClr val="tx1"/>
                </a:solidFill>
                <a:latin typeface="楷体_GB2312" panose="02010609030101010101" pitchFamily="49" charset="-122"/>
                <a:ea typeface="楷体_GB2312" panose="02010609030101010101" pitchFamily="49" charset="-122"/>
              </a:rPr>
              <a:t>B</a:t>
            </a:r>
            <a:r>
              <a:rPr lang="zh-CN" altLang="en-US" sz="2400">
                <a:solidFill>
                  <a:schemeClr val="tx1"/>
                </a:solidFill>
                <a:latin typeface="楷体_GB2312" panose="02010609030101010101" pitchFamily="49" charset="-122"/>
                <a:ea typeface="楷体_GB2312" panose="02010609030101010101" pitchFamily="49" charset="-122"/>
              </a:rPr>
              <a:t>的输出变换为问题</a:t>
            </a:r>
            <a:r>
              <a:rPr lang="en-US" altLang="zh-CN" sz="2400">
                <a:solidFill>
                  <a:schemeClr val="tx1"/>
                </a:solidFill>
                <a:latin typeface="楷体_GB2312" panose="02010609030101010101" pitchFamily="49" charset="-122"/>
                <a:ea typeface="楷体_GB2312" panose="02010609030101010101" pitchFamily="49" charset="-122"/>
              </a:rPr>
              <a:t>A</a:t>
            </a:r>
            <a:r>
              <a:rPr lang="zh-CN" altLang="en-US" sz="2400">
                <a:solidFill>
                  <a:schemeClr val="tx1"/>
                </a:solidFill>
                <a:latin typeface="楷体_GB2312" panose="02010609030101010101" pitchFamily="49" charset="-122"/>
                <a:ea typeface="楷体_GB2312" panose="02010609030101010101" pitchFamily="49" charset="-122"/>
              </a:rPr>
              <a:t>的正确解。</a:t>
            </a:r>
          </a:p>
          <a:p>
            <a:pPr algn="just" eaLnBrk="1" hangingPunct="1"/>
            <a:r>
              <a:rPr lang="zh-CN" altLang="en-US" sz="2400">
                <a:solidFill>
                  <a:schemeClr val="tx1"/>
                </a:solidFill>
                <a:latin typeface="楷体_GB2312" panose="02010609030101010101" pitchFamily="49" charset="-122"/>
                <a:ea typeface="楷体_GB2312" panose="02010609030101010101" pitchFamily="49" charset="-122"/>
              </a:rPr>
              <a:t>若用</a:t>
            </a:r>
            <a:r>
              <a:rPr lang="en-US" altLang="zh-CN" sz="2400">
                <a:solidFill>
                  <a:schemeClr val="tx1"/>
                </a:solidFill>
                <a:latin typeface="楷体_GB2312" panose="02010609030101010101" pitchFamily="49" charset="-122"/>
                <a:ea typeface="楷体_GB2312" panose="02010609030101010101" pitchFamily="49" charset="-122"/>
              </a:rPr>
              <a:t>O(τ(n))</a:t>
            </a:r>
            <a:r>
              <a:rPr lang="zh-CN" altLang="en-US" sz="2400">
                <a:solidFill>
                  <a:schemeClr val="tx1"/>
                </a:solidFill>
                <a:latin typeface="楷体_GB2312" panose="02010609030101010101" pitchFamily="49" charset="-122"/>
                <a:ea typeface="楷体_GB2312" panose="02010609030101010101" pitchFamily="49" charset="-122"/>
              </a:rPr>
              <a:t>时间能完成上述变换的第(1)步和第(3)步，则称问题</a:t>
            </a:r>
            <a:r>
              <a:rPr lang="en-US" altLang="zh-CN" sz="2400">
                <a:solidFill>
                  <a:schemeClr val="tx1"/>
                </a:solidFill>
                <a:latin typeface="楷体_GB2312" panose="02010609030101010101" pitchFamily="49" charset="-122"/>
                <a:ea typeface="楷体_GB2312" panose="02010609030101010101" pitchFamily="49" charset="-122"/>
              </a:rPr>
              <a:t>A</a:t>
            </a:r>
            <a:r>
              <a:rPr lang="zh-CN" altLang="en-US" sz="2400">
                <a:solidFill>
                  <a:schemeClr val="tx1"/>
                </a:solidFill>
                <a:latin typeface="楷体_GB2312" panose="02010609030101010101" pitchFamily="49" charset="-122"/>
                <a:ea typeface="楷体_GB2312" panose="02010609030101010101" pitchFamily="49" charset="-122"/>
              </a:rPr>
              <a:t>是</a:t>
            </a:r>
            <a:r>
              <a:rPr lang="en-US" altLang="zh-CN" sz="2400">
                <a:solidFill>
                  <a:schemeClr val="tx1"/>
                </a:solidFill>
                <a:latin typeface="楷体_GB2312" panose="02010609030101010101" pitchFamily="49" charset="-122"/>
                <a:ea typeface="楷体_GB2312" panose="02010609030101010101" pitchFamily="49" charset="-122"/>
              </a:rPr>
              <a:t>τ(n)</a:t>
            </a:r>
            <a:r>
              <a:rPr lang="zh-CN" altLang="en-US" sz="2400">
                <a:solidFill>
                  <a:schemeClr val="tx1"/>
                </a:solidFill>
                <a:latin typeface="楷体_GB2312" panose="02010609030101010101" pitchFamily="49" charset="-122"/>
                <a:ea typeface="楷体_GB2312" panose="02010609030101010101" pitchFamily="49" charset="-122"/>
              </a:rPr>
              <a:t>时间可变换到问题</a:t>
            </a:r>
            <a:r>
              <a:rPr lang="en-US" altLang="zh-CN" sz="2400">
                <a:solidFill>
                  <a:schemeClr val="tx1"/>
                </a:solidFill>
                <a:latin typeface="楷体_GB2312" panose="02010609030101010101" pitchFamily="49" charset="-122"/>
                <a:ea typeface="楷体_GB2312" panose="02010609030101010101" pitchFamily="49" charset="-122"/>
              </a:rPr>
              <a:t>B，</a:t>
            </a:r>
            <a:r>
              <a:rPr lang="zh-CN" altLang="en-US" sz="2400">
                <a:solidFill>
                  <a:schemeClr val="tx1"/>
                </a:solidFill>
                <a:latin typeface="楷体_GB2312" panose="02010609030101010101" pitchFamily="49" charset="-122"/>
                <a:ea typeface="楷体_GB2312" panose="02010609030101010101" pitchFamily="49" charset="-122"/>
              </a:rPr>
              <a:t>且简记为</a:t>
            </a:r>
            <a:r>
              <a:rPr lang="en-US" altLang="zh-CN" sz="2400" b="1">
                <a:solidFill>
                  <a:schemeClr val="tx1"/>
                </a:solidFill>
                <a:latin typeface="楷体_GB2312" panose="02010609030101010101" pitchFamily="49" charset="-122"/>
                <a:ea typeface="楷体_GB2312" panose="02010609030101010101" pitchFamily="49" charset="-122"/>
              </a:rPr>
              <a:t>A∝</a:t>
            </a:r>
            <a:r>
              <a:rPr lang="en-US" altLang="zh-CN" sz="2400" b="1" baseline="-30000">
                <a:solidFill>
                  <a:schemeClr val="tx1"/>
                </a:solidFill>
                <a:latin typeface="楷体_GB2312" panose="02010609030101010101" pitchFamily="49" charset="-122"/>
                <a:ea typeface="楷体_GB2312" panose="02010609030101010101" pitchFamily="49" charset="-122"/>
              </a:rPr>
              <a:t>τ(n)</a:t>
            </a:r>
            <a:r>
              <a:rPr lang="en-US" altLang="zh-CN" sz="2400" b="1">
                <a:solidFill>
                  <a:schemeClr val="tx1"/>
                </a:solidFill>
                <a:latin typeface="楷体_GB2312" panose="02010609030101010101" pitchFamily="49" charset="-122"/>
                <a:ea typeface="楷体_GB2312" panose="02010609030101010101" pitchFamily="49" charset="-122"/>
              </a:rPr>
              <a:t>B</a:t>
            </a:r>
            <a:r>
              <a:rPr lang="en-US" altLang="zh-CN" sz="2400">
                <a:solidFill>
                  <a:schemeClr val="tx1"/>
                </a:solidFill>
                <a:latin typeface="楷体_GB2312" panose="02010609030101010101" pitchFamily="49" charset="-122"/>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其中的</a:t>
            </a:r>
            <a:r>
              <a:rPr lang="en-US" altLang="zh-CN" sz="24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通常为问题</a:t>
            </a:r>
            <a:r>
              <a:rPr lang="en-US" altLang="zh-CN" sz="2400">
                <a:solidFill>
                  <a:schemeClr val="tx1"/>
                </a:solidFill>
                <a:latin typeface="楷体_GB2312" panose="02010609030101010101" pitchFamily="49" charset="-122"/>
                <a:ea typeface="楷体_GB2312" panose="02010609030101010101" pitchFamily="49" charset="-122"/>
              </a:rPr>
              <a:t>A</a:t>
            </a:r>
            <a:r>
              <a:rPr lang="zh-CN" altLang="en-US" sz="2400">
                <a:solidFill>
                  <a:schemeClr val="tx1"/>
                </a:solidFill>
                <a:latin typeface="楷体_GB2312" panose="02010609030101010101" pitchFamily="49" charset="-122"/>
                <a:ea typeface="楷体_GB2312" panose="02010609030101010101" pitchFamily="49" charset="-122"/>
              </a:rPr>
              <a:t>的规模(大小)。</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当</a:t>
            </a:r>
            <a:r>
              <a:rPr lang="en-US" altLang="zh-CN" sz="2400">
                <a:solidFill>
                  <a:schemeClr val="tx1"/>
                </a:solidFill>
                <a:latin typeface="楷体_GB2312" panose="02010609030101010101" pitchFamily="49" charset="-122"/>
                <a:ea typeface="楷体_GB2312" panose="02010609030101010101" pitchFamily="49" charset="-122"/>
              </a:rPr>
              <a:t>τ(n)</a:t>
            </a:r>
            <a:r>
              <a:rPr lang="zh-CN" altLang="en-US" sz="2400">
                <a:solidFill>
                  <a:schemeClr val="tx1"/>
                </a:solidFill>
                <a:latin typeface="楷体_GB2312" panose="02010609030101010101" pitchFamily="49" charset="-122"/>
                <a:ea typeface="楷体_GB2312" panose="02010609030101010101" pitchFamily="49" charset="-122"/>
              </a:rPr>
              <a:t>为</a:t>
            </a:r>
            <a:r>
              <a:rPr lang="en-US" altLang="zh-CN" sz="24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的多项式时，称问题</a:t>
            </a:r>
            <a:r>
              <a:rPr lang="en-US" altLang="zh-CN" sz="2400">
                <a:solidFill>
                  <a:schemeClr val="tx1"/>
                </a:solidFill>
                <a:latin typeface="楷体_GB2312" panose="02010609030101010101" pitchFamily="49" charset="-122"/>
                <a:ea typeface="楷体_GB2312" panose="02010609030101010101" pitchFamily="49" charset="-122"/>
              </a:rPr>
              <a:t>A</a:t>
            </a:r>
            <a:r>
              <a:rPr lang="zh-CN" altLang="en-US" sz="2400">
                <a:solidFill>
                  <a:schemeClr val="tx1"/>
                </a:solidFill>
                <a:latin typeface="楷体_GB2312" panose="02010609030101010101" pitchFamily="49" charset="-122"/>
                <a:ea typeface="楷体_GB2312" panose="02010609030101010101" pitchFamily="49" charset="-122"/>
              </a:rPr>
              <a:t>可在多项式时间内变换为问题</a:t>
            </a:r>
            <a:r>
              <a:rPr lang="en-US" altLang="zh-CN" sz="2400">
                <a:solidFill>
                  <a:schemeClr val="tx1"/>
                </a:solidFill>
                <a:latin typeface="楷体_GB2312" panose="02010609030101010101" pitchFamily="49" charset="-122"/>
                <a:ea typeface="楷体_GB2312" panose="02010609030101010101" pitchFamily="49" charset="-122"/>
              </a:rPr>
              <a:t>B。</a:t>
            </a:r>
            <a:r>
              <a:rPr lang="zh-CN" altLang="en-US" sz="2400">
                <a:solidFill>
                  <a:schemeClr val="tx1"/>
                </a:solidFill>
                <a:latin typeface="楷体_GB2312" panose="02010609030101010101" pitchFamily="49" charset="-122"/>
                <a:ea typeface="楷体_GB2312" panose="02010609030101010101" pitchFamily="49" charset="-122"/>
              </a:rPr>
              <a:t>特别地，当</a:t>
            </a:r>
            <a:r>
              <a:rPr lang="en-US" altLang="zh-CN" sz="2400">
                <a:solidFill>
                  <a:schemeClr val="tx1"/>
                </a:solidFill>
                <a:latin typeface="楷体_GB2312" panose="02010609030101010101" pitchFamily="49" charset="-122"/>
                <a:ea typeface="楷体_GB2312" panose="02010609030101010101" pitchFamily="49" charset="-122"/>
              </a:rPr>
              <a:t>τ(n)</a:t>
            </a:r>
            <a:r>
              <a:rPr lang="zh-CN" altLang="en-US" sz="2400">
                <a:solidFill>
                  <a:schemeClr val="tx1"/>
                </a:solidFill>
                <a:latin typeface="楷体_GB2312" panose="02010609030101010101" pitchFamily="49" charset="-122"/>
                <a:ea typeface="楷体_GB2312" panose="02010609030101010101" pitchFamily="49" charset="-122"/>
              </a:rPr>
              <a:t>为</a:t>
            </a:r>
            <a:r>
              <a:rPr lang="en-US" altLang="zh-CN" sz="24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的线性函数时，称问题</a:t>
            </a:r>
            <a:r>
              <a:rPr lang="en-US" altLang="zh-CN" sz="2400">
                <a:solidFill>
                  <a:schemeClr val="tx1"/>
                </a:solidFill>
                <a:latin typeface="楷体_GB2312" panose="02010609030101010101" pitchFamily="49" charset="-122"/>
                <a:ea typeface="楷体_GB2312" panose="02010609030101010101" pitchFamily="49" charset="-122"/>
              </a:rPr>
              <a:t>A</a:t>
            </a:r>
            <a:r>
              <a:rPr lang="zh-CN" altLang="en-US" sz="2400">
                <a:solidFill>
                  <a:schemeClr val="tx1"/>
                </a:solidFill>
                <a:latin typeface="楷体_GB2312" panose="02010609030101010101" pitchFamily="49" charset="-122"/>
                <a:ea typeface="楷体_GB2312" panose="02010609030101010101" pitchFamily="49" charset="-122"/>
              </a:rPr>
              <a:t>可线性地变换为问题</a:t>
            </a:r>
            <a:r>
              <a:rPr lang="en-US" altLang="zh-CN" sz="2400">
                <a:solidFill>
                  <a:schemeClr val="tx1"/>
                </a:solidFill>
                <a:latin typeface="楷体_GB2312" panose="02010609030101010101" pitchFamily="49" charset="-122"/>
                <a:ea typeface="楷体_GB2312" panose="02010609030101010101" pitchFamily="49" charset="-122"/>
              </a:rPr>
              <a:t>B。 </a:t>
            </a:r>
            <a:endParaRPr lang="zh-CN" altLang="en-US" sz="2400">
              <a:solidFill>
                <a:schemeClr val="tx1"/>
              </a:solidFill>
              <a:latin typeface="楷体_GB2312" panose="02010609030101010101" pitchFamily="49" charset="-122"/>
              <a:ea typeface="楷体_GB2312" panose="02010609030101010101" pitchFamily="49" charset="-122"/>
            </a:endParaRPr>
          </a:p>
        </p:txBody>
      </p:sp>
      <p:sp>
        <p:nvSpPr>
          <p:cNvPr id="591876" name="Text Box 4">
            <a:extLst>
              <a:ext uri="{FF2B5EF4-FFF2-40B4-BE49-F238E27FC236}">
                <a16:creationId xmlns:a16="http://schemas.microsoft.com/office/drawing/2014/main" id="{97D6920D-1EFE-4E3F-9E35-4C561DC514A5}"/>
              </a:ext>
            </a:extLst>
          </p:cNvPr>
          <p:cNvSpPr txBox="1">
            <a:spLocks noChangeArrowheads="1"/>
          </p:cNvSpPr>
          <p:nvPr/>
        </p:nvSpPr>
        <p:spPr bwMode="auto">
          <a:xfrm>
            <a:off x="76200" y="1524000"/>
            <a:ext cx="9067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通过问题变换的技巧，可以将2个不同问题的计算复杂性联系在一起。这样就可以将一个问题的计算复杂性归结为另一个问题的计算复杂性，从而实现问题的计算复杂性归约。</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1876"/>
                                        </p:tgtEl>
                                        <p:attrNameLst>
                                          <p:attrName>style.visibility</p:attrName>
                                        </p:attrNameLst>
                                      </p:cBhvr>
                                      <p:to>
                                        <p:strVal val="visible"/>
                                      </p:to>
                                    </p:set>
                                    <p:animEffect transition="in" filter="blinds(horizontal)">
                                      <p:cBhvr>
                                        <p:cTn id="7" dur="500"/>
                                        <p:tgtEl>
                                          <p:spTgt spid="5918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1875"/>
                                        </p:tgtEl>
                                        <p:attrNameLst>
                                          <p:attrName>style.visibility</p:attrName>
                                        </p:attrNameLst>
                                      </p:cBhvr>
                                      <p:to>
                                        <p:strVal val="visible"/>
                                      </p:to>
                                    </p:set>
                                    <p:animEffect transition="in" filter="blinds(horizontal)">
                                      <p:cBhvr>
                                        <p:cTn id="12" dur="500"/>
                                        <p:tgtEl>
                                          <p:spTgt spid="591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5" grpId="0" autoUpdateAnimBg="0"/>
      <p:bldP spid="591876" grpId="0" autoUpdateAnimBg="0"/>
    </p:bldLst>
  </p:timing>
</p:sld>
</file>

<file path=ppt/slides/slide2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AC1EEB55-13E6-44BE-A554-D477F4A2726A}"/>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8CA1FA65-F07B-4583-863B-645EB05D50C8}" type="slidenum">
              <a:rPr lang="zh-CN" altLang="en-US">
                <a:solidFill>
                  <a:schemeClr val="tx1"/>
                </a:solidFill>
                <a:latin typeface="Times New Roman" panose="02020603050405020304" pitchFamily="18" charset="0"/>
                <a:ea typeface="宋体" panose="02010600030101010101" pitchFamily="2" charset="-122"/>
              </a:rPr>
              <a:pPr eaLnBrk="1" hangingPunct="1"/>
              <a:t>292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23587" name="Rectangle 2">
            <a:extLst>
              <a:ext uri="{FF2B5EF4-FFF2-40B4-BE49-F238E27FC236}">
                <a16:creationId xmlns:a16="http://schemas.microsoft.com/office/drawing/2014/main" id="{4EE35C39-3D99-4450-846D-607444193B88}"/>
              </a:ext>
            </a:extLst>
          </p:cNvPr>
          <p:cNvSpPr>
            <a:spLocks noGrp="1" noChangeArrowheads="1"/>
          </p:cNvSpPr>
          <p:nvPr>
            <p:ph type="title"/>
          </p:nvPr>
        </p:nvSpPr>
        <p:spPr/>
        <p:txBody>
          <a:bodyPr/>
          <a:lstStyle/>
          <a:p>
            <a:pPr eaLnBrk="1" hangingPunct="1"/>
            <a:r>
              <a:rPr lang="zh-CN" altLang="en-US" sz="4000"/>
              <a:t>8.1.6  </a:t>
            </a:r>
            <a:r>
              <a:rPr lang="zh-CN" altLang="en-US" sz="4000">
                <a:ea typeface="楷体_GB2312" panose="02010609030101010101" pitchFamily="49" charset="-122"/>
              </a:rPr>
              <a:t>问题变换与计算复杂性归约</a:t>
            </a:r>
          </a:p>
        </p:txBody>
      </p:sp>
      <p:sp>
        <p:nvSpPr>
          <p:cNvPr id="592899" name="Text Box 3">
            <a:extLst>
              <a:ext uri="{FF2B5EF4-FFF2-40B4-BE49-F238E27FC236}">
                <a16:creationId xmlns:a16="http://schemas.microsoft.com/office/drawing/2014/main" id="{098128ED-E418-4F94-9952-7C5A14CA270C}"/>
              </a:ext>
            </a:extLst>
          </p:cNvPr>
          <p:cNvSpPr txBox="1">
            <a:spLocks noChangeArrowheads="1"/>
          </p:cNvSpPr>
          <p:nvPr/>
        </p:nvSpPr>
        <p:spPr bwMode="auto">
          <a:xfrm>
            <a:off x="152400" y="2514600"/>
            <a:ext cx="8839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a:t>
            </a:r>
            <a:r>
              <a:rPr lang="zh-CN" altLang="en-US" sz="2400" b="1">
                <a:solidFill>
                  <a:schemeClr val="tx1"/>
                </a:solidFill>
                <a:latin typeface="楷体_GB2312" panose="02010609030101010101" pitchFamily="49" charset="-122"/>
                <a:ea typeface="楷体_GB2312" panose="02010609030101010101" pitchFamily="49" charset="-122"/>
              </a:rPr>
              <a:t>命题1(计算时间下界归约)</a:t>
            </a:r>
            <a:r>
              <a:rPr lang="zh-CN" altLang="en-US" sz="2400">
                <a:solidFill>
                  <a:schemeClr val="tx1"/>
                </a:solidFill>
                <a:latin typeface="楷体_GB2312" panose="02010609030101010101" pitchFamily="49" charset="-122"/>
                <a:ea typeface="楷体_GB2312" panose="02010609030101010101" pitchFamily="49" charset="-122"/>
              </a:rPr>
              <a:t>：若已知问题</a:t>
            </a:r>
            <a:r>
              <a:rPr lang="en-US" altLang="zh-CN" sz="2400">
                <a:solidFill>
                  <a:schemeClr val="tx1"/>
                </a:solidFill>
                <a:latin typeface="楷体_GB2312" panose="02010609030101010101" pitchFamily="49" charset="-122"/>
                <a:ea typeface="楷体_GB2312" panose="02010609030101010101" pitchFamily="49" charset="-122"/>
              </a:rPr>
              <a:t>A</a:t>
            </a:r>
            <a:r>
              <a:rPr lang="zh-CN" altLang="en-US" sz="2400">
                <a:solidFill>
                  <a:schemeClr val="tx1"/>
                </a:solidFill>
                <a:latin typeface="楷体_GB2312" panose="02010609030101010101" pitchFamily="49" charset="-122"/>
                <a:ea typeface="楷体_GB2312" panose="02010609030101010101" pitchFamily="49" charset="-122"/>
              </a:rPr>
              <a:t>的计算时间下界为</a:t>
            </a:r>
            <a:r>
              <a:rPr lang="en-US" altLang="zh-CN" sz="2400">
                <a:solidFill>
                  <a:schemeClr val="tx1"/>
                </a:solidFill>
                <a:latin typeface="楷体_GB2312" panose="02010609030101010101" pitchFamily="49" charset="-122"/>
                <a:ea typeface="楷体_GB2312" panose="02010609030101010101" pitchFamily="49" charset="-122"/>
              </a:rPr>
              <a:t>T(n)，</a:t>
            </a:r>
            <a:r>
              <a:rPr lang="zh-CN" altLang="en-US" sz="2400">
                <a:solidFill>
                  <a:schemeClr val="tx1"/>
                </a:solidFill>
                <a:latin typeface="楷体_GB2312" panose="02010609030101010101" pitchFamily="49" charset="-122"/>
                <a:ea typeface="楷体_GB2312" panose="02010609030101010101" pitchFamily="49" charset="-122"/>
              </a:rPr>
              <a:t>且问题</a:t>
            </a:r>
            <a:r>
              <a:rPr lang="en-US" altLang="zh-CN" sz="2400">
                <a:solidFill>
                  <a:schemeClr val="tx1"/>
                </a:solidFill>
                <a:latin typeface="楷体_GB2312" panose="02010609030101010101" pitchFamily="49" charset="-122"/>
                <a:ea typeface="楷体_GB2312" panose="02010609030101010101" pitchFamily="49" charset="-122"/>
              </a:rPr>
              <a:t>A</a:t>
            </a:r>
            <a:r>
              <a:rPr lang="zh-CN" altLang="en-US" sz="2400">
                <a:solidFill>
                  <a:schemeClr val="tx1"/>
                </a:solidFill>
                <a:latin typeface="楷体_GB2312" panose="02010609030101010101" pitchFamily="49" charset="-122"/>
                <a:ea typeface="楷体_GB2312" panose="02010609030101010101" pitchFamily="49" charset="-122"/>
              </a:rPr>
              <a:t>是</a:t>
            </a:r>
            <a:r>
              <a:rPr lang="en-US" altLang="zh-CN" sz="2400">
                <a:solidFill>
                  <a:schemeClr val="tx1"/>
                </a:solidFill>
                <a:latin typeface="楷体_GB2312" panose="02010609030101010101" pitchFamily="49" charset="-122"/>
                <a:ea typeface="楷体_GB2312" panose="02010609030101010101" pitchFamily="49" charset="-122"/>
              </a:rPr>
              <a:t>τ(n)</a:t>
            </a:r>
            <a:r>
              <a:rPr lang="zh-CN" altLang="en-US" sz="2400">
                <a:solidFill>
                  <a:schemeClr val="tx1"/>
                </a:solidFill>
                <a:latin typeface="楷体_GB2312" panose="02010609030101010101" pitchFamily="49" charset="-122"/>
                <a:ea typeface="楷体_GB2312" panose="02010609030101010101" pitchFamily="49" charset="-122"/>
              </a:rPr>
              <a:t>可变换到问题</a:t>
            </a:r>
            <a:r>
              <a:rPr lang="en-US" altLang="zh-CN" sz="2400">
                <a:solidFill>
                  <a:schemeClr val="tx1"/>
                </a:solidFill>
                <a:latin typeface="楷体_GB2312" panose="02010609030101010101" pitchFamily="49" charset="-122"/>
                <a:ea typeface="楷体_GB2312" panose="02010609030101010101" pitchFamily="49" charset="-122"/>
              </a:rPr>
              <a:t>B，</a:t>
            </a:r>
            <a:r>
              <a:rPr lang="zh-CN" altLang="en-US" sz="2400">
                <a:solidFill>
                  <a:schemeClr val="tx1"/>
                </a:solidFill>
                <a:latin typeface="楷体_GB2312" panose="02010609030101010101" pitchFamily="49" charset="-122"/>
                <a:ea typeface="楷体_GB2312" panose="02010609030101010101" pitchFamily="49" charset="-122"/>
              </a:rPr>
              <a:t>即</a:t>
            </a:r>
            <a:r>
              <a:rPr lang="en-US" altLang="zh-CN" sz="2400">
                <a:solidFill>
                  <a:schemeClr val="tx1"/>
                </a:solidFill>
                <a:latin typeface="楷体_GB2312" panose="02010609030101010101" pitchFamily="49" charset="-122"/>
                <a:ea typeface="楷体_GB2312" panose="02010609030101010101" pitchFamily="49" charset="-122"/>
              </a:rPr>
              <a:t>A∝</a:t>
            </a:r>
            <a:r>
              <a:rPr lang="en-US" altLang="zh-CN" sz="2400" baseline="-30000">
                <a:solidFill>
                  <a:schemeClr val="tx1"/>
                </a:solidFill>
                <a:latin typeface="楷体_GB2312" panose="02010609030101010101" pitchFamily="49" charset="-122"/>
                <a:ea typeface="楷体_GB2312" panose="02010609030101010101" pitchFamily="49" charset="-122"/>
              </a:rPr>
              <a:t>τ(n)</a:t>
            </a:r>
            <a:r>
              <a:rPr lang="en-US" altLang="zh-CN" sz="2400">
                <a:solidFill>
                  <a:schemeClr val="tx1"/>
                </a:solidFill>
                <a:latin typeface="楷体_GB2312" panose="02010609030101010101" pitchFamily="49" charset="-122"/>
                <a:ea typeface="楷体_GB2312" panose="02010609030101010101" pitchFamily="49" charset="-122"/>
              </a:rPr>
              <a:t>B，</a:t>
            </a:r>
            <a:r>
              <a:rPr lang="zh-CN" altLang="en-US" sz="2400">
                <a:solidFill>
                  <a:schemeClr val="tx1"/>
                </a:solidFill>
                <a:latin typeface="楷体_GB2312" panose="02010609030101010101" pitchFamily="49" charset="-122"/>
                <a:ea typeface="楷体_GB2312" panose="02010609030101010101" pitchFamily="49" charset="-122"/>
              </a:rPr>
              <a:t>则</a:t>
            </a:r>
          </a:p>
          <a:p>
            <a:pPr algn="l" eaLnBrk="1" hangingPunct="1"/>
            <a:r>
              <a:rPr lang="en-US" altLang="zh-CN" sz="2400">
                <a:solidFill>
                  <a:schemeClr val="tx1"/>
                </a:solidFill>
                <a:latin typeface="楷体_GB2312" panose="02010609030101010101" pitchFamily="49" charset="-122"/>
                <a:ea typeface="楷体_GB2312" panose="02010609030101010101" pitchFamily="49" charset="-122"/>
              </a:rPr>
              <a:t>T(n)-O(τ(n))</a:t>
            </a:r>
            <a:r>
              <a:rPr lang="zh-CN" altLang="en-US" sz="2400">
                <a:solidFill>
                  <a:schemeClr val="tx1"/>
                </a:solidFill>
                <a:latin typeface="楷体_GB2312" panose="02010609030101010101" pitchFamily="49" charset="-122"/>
                <a:ea typeface="楷体_GB2312" panose="02010609030101010101" pitchFamily="49" charset="-122"/>
              </a:rPr>
              <a:t>为问题</a:t>
            </a:r>
            <a:r>
              <a:rPr lang="en-US" altLang="zh-CN" sz="2400">
                <a:solidFill>
                  <a:schemeClr val="tx1"/>
                </a:solidFill>
                <a:latin typeface="楷体_GB2312" panose="02010609030101010101" pitchFamily="49" charset="-122"/>
                <a:ea typeface="楷体_GB2312" panose="02010609030101010101" pitchFamily="49" charset="-122"/>
              </a:rPr>
              <a:t>B</a:t>
            </a:r>
            <a:r>
              <a:rPr lang="zh-CN" altLang="en-US" sz="2400">
                <a:solidFill>
                  <a:schemeClr val="tx1"/>
                </a:solidFill>
                <a:latin typeface="楷体_GB2312" panose="02010609030101010101" pitchFamily="49" charset="-122"/>
                <a:ea typeface="楷体_GB2312" panose="02010609030101010101" pitchFamily="49" charset="-122"/>
              </a:rPr>
              <a:t>的一个计算时间下界。</a:t>
            </a:r>
          </a:p>
        </p:txBody>
      </p:sp>
      <p:sp>
        <p:nvSpPr>
          <p:cNvPr id="592900" name="Text Box 4">
            <a:extLst>
              <a:ext uri="{FF2B5EF4-FFF2-40B4-BE49-F238E27FC236}">
                <a16:creationId xmlns:a16="http://schemas.microsoft.com/office/drawing/2014/main" id="{79066395-AF03-43E7-B3D7-EED648419709}"/>
              </a:ext>
            </a:extLst>
          </p:cNvPr>
          <p:cNvSpPr txBox="1">
            <a:spLocks noChangeArrowheads="1"/>
          </p:cNvSpPr>
          <p:nvPr/>
        </p:nvSpPr>
        <p:spPr bwMode="auto">
          <a:xfrm>
            <a:off x="152400" y="3962400"/>
            <a:ext cx="8839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a:t>
            </a:r>
            <a:r>
              <a:rPr lang="zh-CN" altLang="en-US" sz="2400" b="1">
                <a:solidFill>
                  <a:schemeClr val="tx1"/>
                </a:solidFill>
                <a:latin typeface="楷体_GB2312" panose="02010609030101010101" pitchFamily="49" charset="-122"/>
                <a:ea typeface="楷体_GB2312" panose="02010609030101010101" pitchFamily="49" charset="-122"/>
              </a:rPr>
              <a:t>命题2(计算时间上界归约)</a:t>
            </a:r>
            <a:r>
              <a:rPr lang="zh-CN" altLang="en-US" sz="2400">
                <a:solidFill>
                  <a:schemeClr val="tx1"/>
                </a:solidFill>
                <a:latin typeface="楷体_GB2312" panose="02010609030101010101" pitchFamily="49" charset="-122"/>
                <a:ea typeface="楷体_GB2312" panose="02010609030101010101" pitchFamily="49" charset="-122"/>
              </a:rPr>
              <a:t>：若已知问题</a:t>
            </a:r>
            <a:r>
              <a:rPr lang="en-US" altLang="zh-CN" sz="2400">
                <a:solidFill>
                  <a:schemeClr val="tx1"/>
                </a:solidFill>
                <a:latin typeface="楷体_GB2312" panose="02010609030101010101" pitchFamily="49" charset="-122"/>
                <a:ea typeface="楷体_GB2312" panose="02010609030101010101" pitchFamily="49" charset="-122"/>
              </a:rPr>
              <a:t>B</a:t>
            </a:r>
            <a:r>
              <a:rPr lang="zh-CN" altLang="en-US" sz="2400">
                <a:solidFill>
                  <a:schemeClr val="tx1"/>
                </a:solidFill>
                <a:latin typeface="楷体_GB2312" panose="02010609030101010101" pitchFamily="49" charset="-122"/>
                <a:ea typeface="楷体_GB2312" panose="02010609030101010101" pitchFamily="49" charset="-122"/>
              </a:rPr>
              <a:t>的计算时间上界为</a:t>
            </a:r>
            <a:r>
              <a:rPr lang="en-US" altLang="zh-CN" sz="2400">
                <a:solidFill>
                  <a:schemeClr val="tx1"/>
                </a:solidFill>
                <a:latin typeface="楷体_GB2312" panose="02010609030101010101" pitchFamily="49" charset="-122"/>
                <a:ea typeface="楷体_GB2312" panose="02010609030101010101" pitchFamily="49" charset="-122"/>
              </a:rPr>
              <a:t>T(n)，</a:t>
            </a:r>
            <a:r>
              <a:rPr lang="zh-CN" altLang="en-US" sz="2400">
                <a:solidFill>
                  <a:schemeClr val="tx1"/>
                </a:solidFill>
                <a:latin typeface="楷体_GB2312" panose="02010609030101010101" pitchFamily="49" charset="-122"/>
                <a:ea typeface="楷体_GB2312" panose="02010609030101010101" pitchFamily="49" charset="-122"/>
              </a:rPr>
              <a:t>且问题</a:t>
            </a:r>
            <a:r>
              <a:rPr lang="en-US" altLang="zh-CN" sz="2400">
                <a:solidFill>
                  <a:schemeClr val="tx1"/>
                </a:solidFill>
                <a:latin typeface="楷体_GB2312" panose="02010609030101010101" pitchFamily="49" charset="-122"/>
                <a:ea typeface="楷体_GB2312" panose="02010609030101010101" pitchFamily="49" charset="-122"/>
              </a:rPr>
              <a:t>A</a:t>
            </a:r>
            <a:r>
              <a:rPr lang="zh-CN" altLang="en-US" sz="2400">
                <a:solidFill>
                  <a:schemeClr val="tx1"/>
                </a:solidFill>
                <a:latin typeface="楷体_GB2312" panose="02010609030101010101" pitchFamily="49" charset="-122"/>
                <a:ea typeface="楷体_GB2312" panose="02010609030101010101" pitchFamily="49" charset="-122"/>
              </a:rPr>
              <a:t>是</a:t>
            </a:r>
            <a:r>
              <a:rPr lang="en-US" altLang="zh-CN" sz="2400">
                <a:solidFill>
                  <a:schemeClr val="tx1"/>
                </a:solidFill>
                <a:latin typeface="楷体_GB2312" panose="02010609030101010101" pitchFamily="49" charset="-122"/>
                <a:ea typeface="楷体_GB2312" panose="02010609030101010101" pitchFamily="49" charset="-122"/>
              </a:rPr>
              <a:t>τ(n)</a:t>
            </a:r>
            <a:r>
              <a:rPr lang="zh-CN" altLang="en-US" sz="2400">
                <a:solidFill>
                  <a:schemeClr val="tx1"/>
                </a:solidFill>
                <a:latin typeface="楷体_GB2312" panose="02010609030101010101" pitchFamily="49" charset="-122"/>
                <a:ea typeface="楷体_GB2312" panose="02010609030101010101" pitchFamily="49" charset="-122"/>
              </a:rPr>
              <a:t>可变换到问题</a:t>
            </a:r>
            <a:r>
              <a:rPr lang="en-US" altLang="zh-CN" sz="2400">
                <a:solidFill>
                  <a:schemeClr val="tx1"/>
                </a:solidFill>
                <a:latin typeface="楷体_GB2312" panose="02010609030101010101" pitchFamily="49" charset="-122"/>
                <a:ea typeface="楷体_GB2312" panose="02010609030101010101" pitchFamily="49" charset="-122"/>
              </a:rPr>
              <a:t>B，</a:t>
            </a:r>
            <a:r>
              <a:rPr lang="zh-CN" altLang="en-US" sz="2400">
                <a:solidFill>
                  <a:schemeClr val="tx1"/>
                </a:solidFill>
                <a:latin typeface="楷体_GB2312" panose="02010609030101010101" pitchFamily="49" charset="-122"/>
                <a:ea typeface="楷体_GB2312" panose="02010609030101010101" pitchFamily="49" charset="-122"/>
              </a:rPr>
              <a:t>即</a:t>
            </a:r>
            <a:r>
              <a:rPr lang="en-US" altLang="zh-CN" sz="2400">
                <a:solidFill>
                  <a:schemeClr val="tx1"/>
                </a:solidFill>
                <a:latin typeface="楷体_GB2312" panose="02010609030101010101" pitchFamily="49" charset="-122"/>
                <a:ea typeface="楷体_GB2312" panose="02010609030101010101" pitchFamily="49" charset="-122"/>
              </a:rPr>
              <a:t>A∝</a:t>
            </a:r>
            <a:r>
              <a:rPr lang="en-US" altLang="zh-CN" sz="2400" baseline="-30000">
                <a:solidFill>
                  <a:schemeClr val="tx1"/>
                </a:solidFill>
                <a:latin typeface="楷体_GB2312" panose="02010609030101010101" pitchFamily="49" charset="-122"/>
                <a:ea typeface="楷体_GB2312" panose="02010609030101010101" pitchFamily="49" charset="-122"/>
              </a:rPr>
              <a:t>τ(n)</a:t>
            </a:r>
            <a:r>
              <a:rPr lang="en-US" altLang="zh-CN" sz="2400">
                <a:solidFill>
                  <a:schemeClr val="tx1"/>
                </a:solidFill>
                <a:latin typeface="楷体_GB2312" panose="02010609030101010101" pitchFamily="49" charset="-122"/>
                <a:ea typeface="楷体_GB2312" panose="02010609030101010101" pitchFamily="49" charset="-122"/>
              </a:rPr>
              <a:t>B，</a:t>
            </a:r>
            <a:r>
              <a:rPr lang="zh-CN" altLang="en-US" sz="2400">
                <a:solidFill>
                  <a:schemeClr val="tx1"/>
                </a:solidFill>
                <a:latin typeface="楷体_GB2312" panose="02010609030101010101" pitchFamily="49" charset="-122"/>
                <a:ea typeface="楷体_GB2312" panose="02010609030101010101" pitchFamily="49" charset="-122"/>
              </a:rPr>
              <a:t>则</a:t>
            </a:r>
            <a:r>
              <a:rPr lang="en-US" altLang="zh-CN" sz="2400">
                <a:solidFill>
                  <a:schemeClr val="tx1"/>
                </a:solidFill>
                <a:latin typeface="楷体_GB2312" panose="02010609030101010101" pitchFamily="49" charset="-122"/>
                <a:ea typeface="楷体_GB2312" panose="02010609030101010101" pitchFamily="49" charset="-122"/>
              </a:rPr>
              <a:t>T(n)+O(τ(n))</a:t>
            </a:r>
            <a:r>
              <a:rPr lang="zh-CN" altLang="en-US" sz="2400">
                <a:solidFill>
                  <a:schemeClr val="tx1"/>
                </a:solidFill>
                <a:latin typeface="楷体_GB2312" panose="02010609030101010101" pitchFamily="49" charset="-122"/>
                <a:ea typeface="楷体_GB2312" panose="02010609030101010101" pitchFamily="49" charset="-122"/>
              </a:rPr>
              <a:t>是问题</a:t>
            </a:r>
            <a:r>
              <a:rPr lang="en-US" altLang="zh-CN" sz="2400">
                <a:solidFill>
                  <a:schemeClr val="tx1"/>
                </a:solidFill>
                <a:latin typeface="楷体_GB2312" panose="02010609030101010101" pitchFamily="49" charset="-122"/>
                <a:ea typeface="楷体_GB2312" panose="02010609030101010101" pitchFamily="49" charset="-122"/>
              </a:rPr>
              <a:t>A</a:t>
            </a:r>
            <a:r>
              <a:rPr lang="zh-CN" altLang="en-US" sz="2400">
                <a:solidFill>
                  <a:schemeClr val="tx1"/>
                </a:solidFill>
                <a:latin typeface="楷体_GB2312" panose="02010609030101010101" pitchFamily="49" charset="-122"/>
                <a:ea typeface="楷体_GB2312" panose="02010609030101010101" pitchFamily="49" charset="-122"/>
              </a:rPr>
              <a:t>的一个计算时间上界。 </a:t>
            </a:r>
          </a:p>
        </p:txBody>
      </p:sp>
      <p:sp>
        <p:nvSpPr>
          <p:cNvPr id="592901" name="Text Box 5">
            <a:extLst>
              <a:ext uri="{FF2B5EF4-FFF2-40B4-BE49-F238E27FC236}">
                <a16:creationId xmlns:a16="http://schemas.microsoft.com/office/drawing/2014/main" id="{1DFD2D15-7CA6-4F7F-94F7-58DFB160C2A0}"/>
              </a:ext>
            </a:extLst>
          </p:cNvPr>
          <p:cNvSpPr txBox="1">
            <a:spLocks noChangeArrowheads="1"/>
          </p:cNvSpPr>
          <p:nvPr/>
        </p:nvSpPr>
        <p:spPr bwMode="auto">
          <a:xfrm>
            <a:off x="152400" y="1828800"/>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marL="342900" indent="-342900" eaLnBrk="0" hangingPunct="0">
              <a:defRPr>
                <a:solidFill>
                  <a:schemeClr val="accent2"/>
                </a:solidFill>
                <a:latin typeface="Arial" panose="020B0604020202020204" pitchFamily="34" charset="0"/>
                <a:ea typeface="华文行楷" panose="02010800040101010101" pitchFamily="2" charset="-122"/>
              </a:defRPr>
            </a:lvl1pPr>
            <a:lvl2pPr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lvl="1" algn="l" eaLnBrk="1" hangingPunct="1"/>
            <a:r>
              <a:rPr lang="zh-CN" altLang="en-US" sz="2400">
                <a:solidFill>
                  <a:schemeClr val="tx1"/>
                </a:solidFill>
                <a:latin typeface="宋体" panose="02010600030101010101" pitchFamily="2" charset="-122"/>
                <a:ea typeface="楷体_GB2312" panose="02010609030101010101" pitchFamily="49" charset="-122"/>
              </a:rPr>
              <a:t>	问题的变换与问题的计算复杂性归约的关系</a:t>
            </a:r>
            <a:r>
              <a:rPr lang="zh-CN" altLang="en-US" sz="2400">
                <a:solidFill>
                  <a:schemeClr val="tx1"/>
                </a:solidFill>
                <a:latin typeface="楷体_GB2312" panose="02010609030101010101" pitchFamily="49" charset="-122"/>
                <a:ea typeface="楷体_GB2312" panose="02010609030101010101" pitchFamily="49" charset="-122"/>
              </a:rPr>
              <a:t>：</a:t>
            </a:r>
          </a:p>
        </p:txBody>
      </p:sp>
      <p:sp>
        <p:nvSpPr>
          <p:cNvPr id="592902" name="Text Box 6">
            <a:extLst>
              <a:ext uri="{FF2B5EF4-FFF2-40B4-BE49-F238E27FC236}">
                <a16:creationId xmlns:a16="http://schemas.microsoft.com/office/drawing/2014/main" id="{FC91B33A-5F79-4FFA-8FB2-3734A616D668}"/>
              </a:ext>
            </a:extLst>
          </p:cNvPr>
          <p:cNvSpPr txBox="1">
            <a:spLocks noChangeArrowheads="1"/>
          </p:cNvSpPr>
          <p:nvPr/>
        </p:nvSpPr>
        <p:spPr bwMode="auto">
          <a:xfrm>
            <a:off x="152400" y="5334000"/>
            <a:ext cx="883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在命题1和命题2中，当</a:t>
            </a:r>
            <a:r>
              <a:rPr lang="en-US" altLang="zh-CN" sz="2400">
                <a:solidFill>
                  <a:schemeClr val="tx1"/>
                </a:solidFill>
                <a:latin typeface="楷体_GB2312" panose="02010609030101010101" pitchFamily="49" charset="-122"/>
                <a:ea typeface="楷体_GB2312" panose="02010609030101010101" pitchFamily="49" charset="-122"/>
              </a:rPr>
              <a:t>τ(n)=o(T(n))</a:t>
            </a:r>
            <a:r>
              <a:rPr lang="zh-CN" altLang="en-US" sz="2400">
                <a:solidFill>
                  <a:schemeClr val="tx1"/>
                </a:solidFill>
                <a:latin typeface="楷体_GB2312" panose="02010609030101010101" pitchFamily="49" charset="-122"/>
                <a:ea typeface="楷体_GB2312" panose="02010609030101010101" pitchFamily="49" charset="-122"/>
              </a:rPr>
              <a:t>时，问题</a:t>
            </a:r>
            <a:r>
              <a:rPr lang="en-US" altLang="zh-CN" sz="2400">
                <a:solidFill>
                  <a:schemeClr val="tx1"/>
                </a:solidFill>
                <a:latin typeface="楷体_GB2312" panose="02010609030101010101" pitchFamily="49" charset="-122"/>
                <a:ea typeface="楷体_GB2312" panose="02010609030101010101" pitchFamily="49" charset="-122"/>
              </a:rPr>
              <a:t>A</a:t>
            </a:r>
            <a:r>
              <a:rPr lang="zh-CN" altLang="en-US" sz="2400">
                <a:solidFill>
                  <a:schemeClr val="tx1"/>
                </a:solidFill>
                <a:latin typeface="楷体_GB2312" panose="02010609030101010101" pitchFamily="49" charset="-122"/>
                <a:ea typeface="楷体_GB2312" panose="02010609030101010101" pitchFamily="49" charset="-122"/>
              </a:rPr>
              <a:t>的下界归约为问题</a:t>
            </a:r>
            <a:r>
              <a:rPr lang="en-US" altLang="zh-CN" sz="2400">
                <a:solidFill>
                  <a:schemeClr val="tx1"/>
                </a:solidFill>
                <a:latin typeface="楷体_GB2312" panose="02010609030101010101" pitchFamily="49" charset="-122"/>
                <a:ea typeface="楷体_GB2312" panose="02010609030101010101" pitchFamily="49" charset="-122"/>
              </a:rPr>
              <a:t>B</a:t>
            </a:r>
            <a:r>
              <a:rPr lang="zh-CN" altLang="en-US" sz="2400">
                <a:solidFill>
                  <a:schemeClr val="tx1"/>
                </a:solidFill>
                <a:latin typeface="楷体_GB2312" panose="02010609030101010101" pitchFamily="49" charset="-122"/>
                <a:ea typeface="楷体_GB2312" panose="02010609030101010101" pitchFamily="49" charset="-122"/>
              </a:rPr>
              <a:t>的下界，问题</a:t>
            </a:r>
            <a:r>
              <a:rPr lang="en-US" altLang="zh-CN" sz="2400">
                <a:solidFill>
                  <a:schemeClr val="tx1"/>
                </a:solidFill>
                <a:latin typeface="楷体_GB2312" panose="02010609030101010101" pitchFamily="49" charset="-122"/>
                <a:ea typeface="楷体_GB2312" panose="02010609030101010101" pitchFamily="49" charset="-122"/>
              </a:rPr>
              <a:t>B</a:t>
            </a:r>
            <a:r>
              <a:rPr lang="zh-CN" altLang="en-US" sz="2400">
                <a:solidFill>
                  <a:schemeClr val="tx1"/>
                </a:solidFill>
                <a:latin typeface="楷体_GB2312" panose="02010609030101010101" pitchFamily="49" charset="-122"/>
                <a:ea typeface="楷体_GB2312" panose="02010609030101010101" pitchFamily="49" charset="-122"/>
              </a:rPr>
              <a:t>的上界归约为问题</a:t>
            </a:r>
            <a:r>
              <a:rPr lang="en-US" altLang="zh-CN" sz="2400">
                <a:solidFill>
                  <a:schemeClr val="tx1"/>
                </a:solidFill>
                <a:latin typeface="楷体_GB2312" panose="02010609030101010101" pitchFamily="49" charset="-122"/>
                <a:ea typeface="楷体_GB2312" panose="02010609030101010101" pitchFamily="49" charset="-122"/>
              </a:rPr>
              <a:t>A</a:t>
            </a:r>
            <a:r>
              <a:rPr lang="zh-CN" altLang="en-US" sz="2400">
                <a:solidFill>
                  <a:schemeClr val="tx1"/>
                </a:solidFill>
                <a:latin typeface="楷体_GB2312" panose="02010609030101010101" pitchFamily="49" charset="-122"/>
                <a:ea typeface="楷体_GB2312" panose="02010609030101010101" pitchFamily="49" charset="-122"/>
              </a:rPr>
              <a:t>的上界。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2901"/>
                                        </p:tgtEl>
                                        <p:attrNameLst>
                                          <p:attrName>style.visibility</p:attrName>
                                        </p:attrNameLst>
                                      </p:cBhvr>
                                      <p:to>
                                        <p:strVal val="visible"/>
                                      </p:to>
                                    </p:set>
                                    <p:animEffect transition="in" filter="blinds(horizontal)">
                                      <p:cBhvr>
                                        <p:cTn id="7" dur="500"/>
                                        <p:tgtEl>
                                          <p:spTgt spid="5929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2899"/>
                                        </p:tgtEl>
                                        <p:attrNameLst>
                                          <p:attrName>style.visibility</p:attrName>
                                        </p:attrNameLst>
                                      </p:cBhvr>
                                      <p:to>
                                        <p:strVal val="visible"/>
                                      </p:to>
                                    </p:set>
                                    <p:animEffect transition="in" filter="blinds(horizontal)">
                                      <p:cBhvr>
                                        <p:cTn id="12" dur="500"/>
                                        <p:tgtEl>
                                          <p:spTgt spid="5928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2900"/>
                                        </p:tgtEl>
                                        <p:attrNameLst>
                                          <p:attrName>style.visibility</p:attrName>
                                        </p:attrNameLst>
                                      </p:cBhvr>
                                      <p:to>
                                        <p:strVal val="visible"/>
                                      </p:to>
                                    </p:set>
                                    <p:animEffect transition="in" filter="blinds(horizontal)">
                                      <p:cBhvr>
                                        <p:cTn id="17" dur="500"/>
                                        <p:tgtEl>
                                          <p:spTgt spid="5929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2902"/>
                                        </p:tgtEl>
                                        <p:attrNameLst>
                                          <p:attrName>style.visibility</p:attrName>
                                        </p:attrNameLst>
                                      </p:cBhvr>
                                      <p:to>
                                        <p:strVal val="visible"/>
                                      </p:to>
                                    </p:set>
                                    <p:animEffect transition="in" filter="blinds(horizontal)">
                                      <p:cBhvr>
                                        <p:cTn id="22" dur="500"/>
                                        <p:tgtEl>
                                          <p:spTgt spid="592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9" grpId="0" autoUpdateAnimBg="0"/>
      <p:bldP spid="592900" grpId="0" autoUpdateAnimBg="0"/>
      <p:bldP spid="592901" grpId="0" autoUpdateAnimBg="0"/>
      <p:bldP spid="592902" grpId="0" autoUpdateAnimBg="0"/>
    </p:bldLst>
  </p:timing>
</p:sld>
</file>

<file path=ppt/slides/slide2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灯片编号占位符 5">
            <a:extLst>
              <a:ext uri="{FF2B5EF4-FFF2-40B4-BE49-F238E27FC236}">
                <a16:creationId xmlns:a16="http://schemas.microsoft.com/office/drawing/2014/main" id="{1FA32111-0955-47F4-8EFC-6E01C27AABC8}"/>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27EC623C-3F00-4CF4-8DC8-20AB9A507E87}" type="slidenum">
              <a:rPr lang="zh-CN" altLang="en-US">
                <a:solidFill>
                  <a:schemeClr val="tx1"/>
                </a:solidFill>
                <a:latin typeface="Times New Roman" panose="02020603050405020304" pitchFamily="18" charset="0"/>
                <a:ea typeface="宋体" panose="02010600030101010101" pitchFamily="2" charset="-122"/>
              </a:rPr>
              <a:pPr eaLnBrk="1" hangingPunct="1"/>
              <a:t>293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87048" name="Rectangle 2">
            <a:extLst>
              <a:ext uri="{FF2B5EF4-FFF2-40B4-BE49-F238E27FC236}">
                <a16:creationId xmlns:a16="http://schemas.microsoft.com/office/drawing/2014/main" id="{4275EE05-C58B-4739-9AF1-DBB1251E63A8}"/>
              </a:ext>
            </a:extLst>
          </p:cNvPr>
          <p:cNvSpPr>
            <a:spLocks noGrp="1" noChangeArrowheads="1"/>
          </p:cNvSpPr>
          <p:nvPr>
            <p:ph type="title"/>
          </p:nvPr>
        </p:nvSpPr>
        <p:spPr>
          <a:xfrm>
            <a:off x="685800" y="533400"/>
            <a:ext cx="7772400" cy="685800"/>
          </a:xfrm>
        </p:spPr>
        <p:txBody>
          <a:bodyPr/>
          <a:lstStyle/>
          <a:p>
            <a:pPr eaLnBrk="1" hangingPunct="1"/>
            <a:r>
              <a:rPr lang="zh-CN" altLang="en-US" sz="4000"/>
              <a:t>8.1.6  </a:t>
            </a:r>
            <a:r>
              <a:rPr lang="zh-CN" altLang="en-US" sz="4000">
                <a:ea typeface="楷体_GB2312" panose="02010609030101010101" pitchFamily="49" charset="-122"/>
              </a:rPr>
              <a:t>问题变换与计算复杂性归约</a:t>
            </a:r>
          </a:p>
        </p:txBody>
      </p:sp>
      <p:sp>
        <p:nvSpPr>
          <p:cNvPr id="593923" name="Text Box 3">
            <a:extLst>
              <a:ext uri="{FF2B5EF4-FFF2-40B4-BE49-F238E27FC236}">
                <a16:creationId xmlns:a16="http://schemas.microsoft.com/office/drawing/2014/main" id="{6AC3E218-1DFD-4611-8597-8004E04D750C}"/>
              </a:ext>
            </a:extLst>
          </p:cNvPr>
          <p:cNvSpPr txBox="1">
            <a:spLocks noChangeArrowheads="1"/>
          </p:cNvSpPr>
          <p:nvPr/>
        </p:nvSpPr>
        <p:spPr bwMode="auto">
          <a:xfrm>
            <a:off x="152400" y="1219200"/>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marL="342900" indent="-342900" eaLnBrk="0" hangingPunct="0">
              <a:defRPr>
                <a:solidFill>
                  <a:schemeClr val="accent2"/>
                </a:solidFill>
                <a:latin typeface="Arial" panose="020B0604020202020204" pitchFamily="34" charset="0"/>
                <a:ea typeface="华文行楷" panose="02010800040101010101" pitchFamily="2" charset="-122"/>
              </a:defRPr>
            </a:lvl1pPr>
            <a:lvl2pPr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lvl="1" algn="l" eaLnBrk="1" hangingPunct="1"/>
            <a:r>
              <a:rPr lang="zh-CN" altLang="en-US" sz="2400">
                <a:solidFill>
                  <a:schemeClr val="tx1"/>
                </a:solidFill>
                <a:latin typeface="宋体" panose="02010600030101010101" pitchFamily="2" charset="-122"/>
                <a:ea typeface="楷体_GB2312" panose="02010609030101010101" pitchFamily="49" charset="-122"/>
              </a:rPr>
              <a:t>通过问题变换获得问题的计算时间下界的例子</a:t>
            </a:r>
            <a:r>
              <a:rPr lang="zh-CN" altLang="en-US" sz="2400">
                <a:solidFill>
                  <a:schemeClr val="tx1"/>
                </a:solidFill>
                <a:latin typeface="楷体_GB2312" panose="02010609030101010101" pitchFamily="49" charset="-122"/>
                <a:ea typeface="楷体_GB2312" panose="02010609030101010101" pitchFamily="49" charset="-122"/>
              </a:rPr>
              <a:t>：</a:t>
            </a:r>
          </a:p>
        </p:txBody>
      </p:sp>
      <p:grpSp>
        <p:nvGrpSpPr>
          <p:cNvPr id="2" name="Group 4">
            <a:extLst>
              <a:ext uri="{FF2B5EF4-FFF2-40B4-BE49-F238E27FC236}">
                <a16:creationId xmlns:a16="http://schemas.microsoft.com/office/drawing/2014/main" id="{B556D504-45A6-4EC1-ABD2-6C5F671CF65E}"/>
              </a:ext>
            </a:extLst>
          </p:cNvPr>
          <p:cNvGrpSpPr>
            <a:grpSpLocks/>
          </p:cNvGrpSpPr>
          <p:nvPr/>
        </p:nvGrpSpPr>
        <p:grpSpPr bwMode="auto">
          <a:xfrm>
            <a:off x="152400" y="1676400"/>
            <a:ext cx="8839200" cy="1187450"/>
            <a:chOff x="96" y="1584"/>
            <a:chExt cx="5568" cy="748"/>
          </a:xfrm>
        </p:grpSpPr>
        <p:sp>
          <p:nvSpPr>
            <p:cNvPr id="87055" name="Text Box 5">
              <a:extLst>
                <a:ext uri="{FF2B5EF4-FFF2-40B4-BE49-F238E27FC236}">
                  <a16:creationId xmlns:a16="http://schemas.microsoft.com/office/drawing/2014/main" id="{50107428-9A6F-475D-9711-1C834200F2D8}"/>
                </a:ext>
              </a:extLst>
            </p:cNvPr>
            <p:cNvSpPr txBox="1">
              <a:spLocks noChangeArrowheads="1"/>
            </p:cNvSpPr>
            <p:nvPr/>
          </p:nvSpPr>
          <p:spPr bwMode="auto">
            <a:xfrm>
              <a:off x="96" y="1584"/>
              <a:ext cx="556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(1)判别函数问题：给定</a:t>
              </a:r>
              <a:r>
                <a:rPr lang="en-US" altLang="zh-CN" sz="24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个实数         ，计算其判别函数          。</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a:t>
              </a:r>
            </a:p>
          </p:txBody>
        </p:sp>
        <p:graphicFrame>
          <p:nvGraphicFramePr>
            <p:cNvPr id="87045" name="Object 6">
              <a:extLst>
                <a:ext uri="{FF2B5EF4-FFF2-40B4-BE49-F238E27FC236}">
                  <a16:creationId xmlns:a16="http://schemas.microsoft.com/office/drawing/2014/main" id="{2B5AC477-F98F-4AA5-884C-F74ED1EAFFD6}"/>
                </a:ext>
              </a:extLst>
            </p:cNvPr>
            <p:cNvGraphicFramePr>
              <a:graphicFrameLocks noChangeAspect="1"/>
            </p:cNvGraphicFramePr>
            <p:nvPr/>
          </p:nvGraphicFramePr>
          <p:xfrm>
            <a:off x="3456" y="1584"/>
            <a:ext cx="816" cy="274"/>
          </p:xfrm>
          <a:graphic>
            <a:graphicData uri="http://schemas.openxmlformats.org/presentationml/2006/ole">
              <mc:AlternateContent xmlns:mc="http://schemas.openxmlformats.org/markup-compatibility/2006">
                <mc:Choice xmlns:v="urn:schemas-microsoft-com:vml" Requires="v">
                  <p:oleObj spid="_x0000_s87061" r:id="rId3" imgW="711200" imgH="228600" progId="Equation.3">
                    <p:embed/>
                  </p:oleObj>
                </mc:Choice>
                <mc:Fallback>
                  <p:oleObj r:id="rId3" imgW="7112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1584"/>
                          <a:ext cx="816" cy="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46" name="Object 7">
              <a:extLst>
                <a:ext uri="{FF2B5EF4-FFF2-40B4-BE49-F238E27FC236}">
                  <a16:creationId xmlns:a16="http://schemas.microsoft.com/office/drawing/2014/main" id="{2194C0AF-1D2C-4D64-AB40-9859B43314A2}"/>
                </a:ext>
              </a:extLst>
            </p:cNvPr>
            <p:cNvGraphicFramePr>
              <a:graphicFrameLocks noChangeAspect="1"/>
            </p:cNvGraphicFramePr>
            <p:nvPr/>
          </p:nvGraphicFramePr>
          <p:xfrm>
            <a:off x="576" y="1824"/>
            <a:ext cx="960" cy="384"/>
          </p:xfrm>
          <a:graphic>
            <a:graphicData uri="http://schemas.openxmlformats.org/presentationml/2006/ole">
              <mc:AlternateContent xmlns:mc="http://schemas.openxmlformats.org/markup-compatibility/2006">
                <mc:Choice xmlns:v="urn:schemas-microsoft-com:vml" Requires="v">
                  <p:oleObj spid="_x0000_s87062" r:id="rId5" imgW="774364" imgH="368140" progId="Equation.3">
                    <p:embed/>
                  </p:oleObj>
                </mc:Choice>
                <mc:Fallback>
                  <p:oleObj r:id="rId5" imgW="774364" imgH="3681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 y="1824"/>
                          <a:ext cx="960"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8">
            <a:extLst>
              <a:ext uri="{FF2B5EF4-FFF2-40B4-BE49-F238E27FC236}">
                <a16:creationId xmlns:a16="http://schemas.microsoft.com/office/drawing/2014/main" id="{3021A45E-0A28-4F86-850D-2489F52E40E1}"/>
              </a:ext>
            </a:extLst>
          </p:cNvPr>
          <p:cNvGrpSpPr>
            <a:grpSpLocks/>
          </p:cNvGrpSpPr>
          <p:nvPr/>
        </p:nvGrpSpPr>
        <p:grpSpPr bwMode="auto">
          <a:xfrm>
            <a:off x="152400" y="2590800"/>
            <a:ext cx="8839200" cy="1917700"/>
            <a:chOff x="96" y="1824"/>
            <a:chExt cx="5568" cy="1208"/>
          </a:xfrm>
        </p:grpSpPr>
        <p:sp>
          <p:nvSpPr>
            <p:cNvPr id="87054" name="Text Box 9">
              <a:extLst>
                <a:ext uri="{FF2B5EF4-FFF2-40B4-BE49-F238E27FC236}">
                  <a16:creationId xmlns:a16="http://schemas.microsoft.com/office/drawing/2014/main" id="{39273BC1-9108-4ADA-BAB0-60BE850A86D2}"/>
                </a:ext>
              </a:extLst>
            </p:cNvPr>
            <p:cNvSpPr txBox="1">
              <a:spLocks noChangeArrowheads="1"/>
            </p:cNvSpPr>
            <p:nvPr/>
          </p:nvSpPr>
          <p:spPr bwMode="auto">
            <a:xfrm>
              <a:off x="96" y="1824"/>
              <a:ext cx="5568"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元素惟一性问题可以在</a:t>
              </a:r>
              <a:r>
                <a:rPr lang="en-US" altLang="zh-CN" sz="2400">
                  <a:solidFill>
                    <a:schemeClr val="tx1"/>
                  </a:solidFill>
                  <a:latin typeface="楷体_GB2312" panose="02010609030101010101" pitchFamily="49" charset="-122"/>
                  <a:ea typeface="楷体_GB2312" panose="02010609030101010101" pitchFamily="49" charset="-122"/>
                </a:rPr>
                <a:t>O(1)</a:t>
              </a:r>
              <a:r>
                <a:rPr lang="zh-CN" altLang="en-US" sz="2400">
                  <a:solidFill>
                    <a:schemeClr val="tx1"/>
                  </a:solidFill>
                  <a:latin typeface="楷体_GB2312" panose="02010609030101010101" pitchFamily="49" charset="-122"/>
                  <a:ea typeface="楷体_GB2312" panose="02010609030101010101" pitchFamily="49" charset="-122"/>
                </a:rPr>
                <a:t>时间内变换为判别函数问题。任何一个计算判别函数的算法，计算出判别函数值后，再作一次测试，判断其值是否为0，即可得到元素惟一性问题的解。由命题1即知，元素惟一性问题的计算时间下界        也是判别函数问题的一个计算时间下界。</a:t>
              </a:r>
            </a:p>
          </p:txBody>
        </p:sp>
        <p:graphicFrame>
          <p:nvGraphicFramePr>
            <p:cNvPr id="87044" name="Object 10">
              <a:extLst>
                <a:ext uri="{FF2B5EF4-FFF2-40B4-BE49-F238E27FC236}">
                  <a16:creationId xmlns:a16="http://schemas.microsoft.com/office/drawing/2014/main" id="{D7313A85-156A-45C8-A7EF-02DA3E6F8939}"/>
                </a:ext>
              </a:extLst>
            </p:cNvPr>
            <p:cNvGraphicFramePr>
              <a:graphicFrameLocks noChangeAspect="1"/>
            </p:cNvGraphicFramePr>
            <p:nvPr/>
          </p:nvGraphicFramePr>
          <p:xfrm>
            <a:off x="3744" y="2544"/>
            <a:ext cx="720" cy="254"/>
          </p:xfrm>
          <a:graphic>
            <a:graphicData uri="http://schemas.openxmlformats.org/presentationml/2006/ole">
              <mc:AlternateContent xmlns:mc="http://schemas.openxmlformats.org/markup-compatibility/2006">
                <mc:Choice xmlns:v="urn:schemas-microsoft-com:vml" Requires="v">
                  <p:oleObj spid="_x0000_s87063" r:id="rId7" imgW="672808" imgH="203112" progId="Equation.3">
                    <p:embed/>
                  </p:oleObj>
                </mc:Choice>
                <mc:Fallback>
                  <p:oleObj r:id="rId7" imgW="672808" imgH="203112"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4" y="2544"/>
                          <a:ext cx="720" cy="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11">
            <a:extLst>
              <a:ext uri="{FF2B5EF4-FFF2-40B4-BE49-F238E27FC236}">
                <a16:creationId xmlns:a16="http://schemas.microsoft.com/office/drawing/2014/main" id="{B14B1D67-C2FE-424B-932F-450725175575}"/>
              </a:ext>
            </a:extLst>
          </p:cNvPr>
          <p:cNvGrpSpPr>
            <a:grpSpLocks/>
          </p:cNvGrpSpPr>
          <p:nvPr/>
        </p:nvGrpSpPr>
        <p:grpSpPr bwMode="auto">
          <a:xfrm>
            <a:off x="152400" y="4495800"/>
            <a:ext cx="8839200" cy="1917700"/>
            <a:chOff x="96" y="3072"/>
            <a:chExt cx="5568" cy="1208"/>
          </a:xfrm>
        </p:grpSpPr>
        <p:sp>
          <p:nvSpPr>
            <p:cNvPr id="87053" name="Text Box 12">
              <a:extLst>
                <a:ext uri="{FF2B5EF4-FFF2-40B4-BE49-F238E27FC236}">
                  <a16:creationId xmlns:a16="http://schemas.microsoft.com/office/drawing/2014/main" id="{B6D66CF9-B100-4ADB-9450-E9121CF1036E}"/>
                </a:ext>
              </a:extLst>
            </p:cNvPr>
            <p:cNvSpPr txBox="1">
              <a:spLocks noChangeArrowheads="1"/>
            </p:cNvSpPr>
            <p:nvPr/>
          </p:nvSpPr>
          <p:spPr bwMode="auto">
            <a:xfrm>
              <a:off x="96" y="3072"/>
              <a:ext cx="5568"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(2)最接近点对问题：给定平面上</a:t>
              </a:r>
              <a:r>
                <a:rPr lang="en-US" altLang="zh-CN" sz="24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个点，找出这</a:t>
              </a:r>
              <a:r>
                <a:rPr lang="en-US" altLang="zh-CN" sz="24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个点中距离最近的2个点。</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在元素惟一性问题中，将每一个实数  ，1≤</a:t>
              </a:r>
              <a:r>
                <a:rPr lang="en-US" altLang="zh-CN" sz="2400">
                  <a:solidFill>
                    <a:schemeClr val="tx1"/>
                  </a:solidFill>
                  <a:latin typeface="楷体_GB2312" panose="02010609030101010101" pitchFamily="49" charset="-122"/>
                  <a:ea typeface="楷体_GB2312" panose="02010609030101010101" pitchFamily="49" charset="-122"/>
                </a:rPr>
                <a:t>i≤n，</a:t>
              </a:r>
              <a:r>
                <a:rPr lang="zh-CN" altLang="en-US" sz="2400">
                  <a:solidFill>
                    <a:schemeClr val="tx1"/>
                  </a:solidFill>
                  <a:latin typeface="楷体_GB2312" panose="02010609030101010101" pitchFamily="49" charset="-122"/>
                  <a:ea typeface="楷体_GB2312" panose="02010609030101010101" pitchFamily="49" charset="-122"/>
                </a:rPr>
                <a:t>变换为平面上的点(  ，0)，1≤</a:t>
              </a:r>
              <a:r>
                <a:rPr lang="en-US" altLang="zh-CN" sz="2400">
                  <a:solidFill>
                    <a:schemeClr val="tx1"/>
                  </a:solidFill>
                  <a:latin typeface="楷体_GB2312" panose="02010609030101010101" pitchFamily="49" charset="-122"/>
                  <a:ea typeface="楷体_GB2312" panose="02010609030101010101" pitchFamily="49" charset="-122"/>
                </a:rPr>
                <a:t>i≤n，</a:t>
              </a:r>
              <a:r>
                <a:rPr lang="zh-CN" altLang="en-US" sz="2400">
                  <a:solidFill>
                    <a:schemeClr val="tx1"/>
                  </a:solidFill>
                  <a:latin typeface="楷体_GB2312" panose="02010609030101010101" pitchFamily="49" charset="-122"/>
                  <a:ea typeface="楷体_GB2312" panose="02010609030101010101" pitchFamily="49" charset="-122"/>
                </a:rPr>
                <a:t>则元素惟一性问题可以在线性时间内变换为最接近点对问题。 </a:t>
              </a:r>
            </a:p>
          </p:txBody>
        </p:sp>
        <p:graphicFrame>
          <p:nvGraphicFramePr>
            <p:cNvPr id="87042" name="Object 13">
              <a:extLst>
                <a:ext uri="{FF2B5EF4-FFF2-40B4-BE49-F238E27FC236}">
                  <a16:creationId xmlns:a16="http://schemas.microsoft.com/office/drawing/2014/main" id="{6DC15B31-91FA-439E-9DC1-A9923A42D13C}"/>
                </a:ext>
              </a:extLst>
            </p:cNvPr>
            <p:cNvGraphicFramePr>
              <a:graphicFrameLocks noChangeAspect="1"/>
            </p:cNvGraphicFramePr>
            <p:nvPr/>
          </p:nvGraphicFramePr>
          <p:xfrm>
            <a:off x="3792" y="3504"/>
            <a:ext cx="224" cy="336"/>
          </p:xfrm>
          <a:graphic>
            <a:graphicData uri="http://schemas.openxmlformats.org/presentationml/2006/ole">
              <mc:AlternateContent xmlns:mc="http://schemas.openxmlformats.org/markup-compatibility/2006">
                <mc:Choice xmlns:v="urn:schemas-microsoft-com:vml" Requires="v">
                  <p:oleObj spid="_x0000_s87064" r:id="rId9" imgW="152334" imgH="228501" progId="Equation.3">
                    <p:embed/>
                  </p:oleObj>
                </mc:Choice>
                <mc:Fallback>
                  <p:oleObj r:id="rId9" imgW="152334" imgH="228501"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 y="3504"/>
                          <a:ext cx="224"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43" name="Object 14">
              <a:extLst>
                <a:ext uri="{FF2B5EF4-FFF2-40B4-BE49-F238E27FC236}">
                  <a16:creationId xmlns:a16="http://schemas.microsoft.com/office/drawing/2014/main" id="{83B4DDC8-9523-48F7-B77F-E91E997C09F8}"/>
                </a:ext>
              </a:extLst>
            </p:cNvPr>
            <p:cNvGraphicFramePr>
              <a:graphicFrameLocks noChangeAspect="1"/>
            </p:cNvGraphicFramePr>
            <p:nvPr/>
          </p:nvGraphicFramePr>
          <p:xfrm>
            <a:off x="1392" y="3744"/>
            <a:ext cx="224" cy="336"/>
          </p:xfrm>
          <a:graphic>
            <a:graphicData uri="http://schemas.openxmlformats.org/presentationml/2006/ole">
              <mc:AlternateContent xmlns:mc="http://schemas.openxmlformats.org/markup-compatibility/2006">
                <mc:Choice xmlns:v="urn:schemas-microsoft-com:vml" Requires="v">
                  <p:oleObj spid="_x0000_s87065" r:id="rId11" imgW="152334" imgH="228501" progId="Equation.3">
                    <p:embed/>
                  </p:oleObj>
                </mc:Choice>
                <mc:Fallback>
                  <p:oleObj r:id="rId11" imgW="152334" imgH="228501"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2" y="3744"/>
                          <a:ext cx="224"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23"/>
                                        </p:tgtEl>
                                        <p:attrNameLst>
                                          <p:attrName>style.visibility</p:attrName>
                                        </p:attrNameLst>
                                      </p:cBhvr>
                                      <p:to>
                                        <p:strVal val="visible"/>
                                      </p:to>
                                    </p:set>
                                    <p:animEffect transition="in" filter="blinds(horizontal)">
                                      <p:cBhvr>
                                        <p:cTn id="7" dur="500"/>
                                        <p:tgtEl>
                                          <p:spTgt spid="5939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3" grpId="0" autoUpdateAnimBg="0"/>
    </p:bldLst>
  </p:timing>
</p:sld>
</file>

<file path=ppt/slides/slide2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DB7A3C6B-8FF6-443B-8745-BAB18C0D4F87}"/>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710377FD-8761-468C-A08C-9E86994D815B}" type="slidenum">
              <a:rPr lang="zh-CN" altLang="en-US">
                <a:solidFill>
                  <a:schemeClr val="tx1"/>
                </a:solidFill>
                <a:latin typeface="Times New Roman" panose="02020603050405020304" pitchFamily="18" charset="0"/>
                <a:ea typeface="宋体" panose="02010600030101010101" pitchFamily="2" charset="-122"/>
              </a:rPr>
              <a:pPr eaLnBrk="1" hangingPunct="1"/>
              <a:t>294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24611" name="Rectangle 2">
            <a:extLst>
              <a:ext uri="{FF2B5EF4-FFF2-40B4-BE49-F238E27FC236}">
                <a16:creationId xmlns:a16="http://schemas.microsoft.com/office/drawing/2014/main" id="{80EC5665-A778-4ED3-8B79-97D96881B28A}"/>
              </a:ext>
            </a:extLst>
          </p:cNvPr>
          <p:cNvSpPr>
            <a:spLocks noGrp="1" noChangeArrowheads="1"/>
          </p:cNvSpPr>
          <p:nvPr>
            <p:ph type="title"/>
          </p:nvPr>
        </p:nvSpPr>
        <p:spPr>
          <a:xfrm>
            <a:off x="685800" y="762000"/>
            <a:ext cx="7772400" cy="1143000"/>
          </a:xfrm>
        </p:spPr>
        <p:txBody>
          <a:bodyPr/>
          <a:lstStyle/>
          <a:p>
            <a:pPr eaLnBrk="1" hangingPunct="1"/>
            <a:r>
              <a:rPr lang="zh-CN" altLang="en-US" sz="4800"/>
              <a:t>8.2  </a:t>
            </a:r>
            <a:r>
              <a:rPr lang="en-US" altLang="zh-CN" sz="4800">
                <a:ea typeface="楷体_GB2312" panose="02010609030101010101" pitchFamily="49" charset="-122"/>
              </a:rPr>
              <a:t>P</a:t>
            </a:r>
            <a:r>
              <a:rPr lang="zh-CN" altLang="en-US" sz="4800">
                <a:ea typeface="楷体_GB2312" panose="02010609030101010101" pitchFamily="49" charset="-122"/>
              </a:rPr>
              <a:t>类与</a:t>
            </a:r>
            <a:r>
              <a:rPr lang="en-US" altLang="zh-CN" sz="4800">
                <a:ea typeface="楷体_GB2312" panose="02010609030101010101" pitchFamily="49" charset="-122"/>
              </a:rPr>
              <a:t>NP</a:t>
            </a:r>
            <a:r>
              <a:rPr lang="zh-CN" altLang="en-US" sz="4800">
                <a:ea typeface="楷体_GB2312" panose="02010609030101010101" pitchFamily="49" charset="-122"/>
              </a:rPr>
              <a:t>类问题</a:t>
            </a:r>
          </a:p>
        </p:txBody>
      </p:sp>
      <p:sp>
        <p:nvSpPr>
          <p:cNvPr id="594947" name="Rectangle 3">
            <a:extLst>
              <a:ext uri="{FF2B5EF4-FFF2-40B4-BE49-F238E27FC236}">
                <a16:creationId xmlns:a16="http://schemas.microsoft.com/office/drawing/2014/main" id="{F2424299-3147-49D8-8B32-FBA6ECBE8AB3}"/>
              </a:ext>
            </a:extLst>
          </p:cNvPr>
          <p:cNvSpPr>
            <a:spLocks noGrp="1" noChangeArrowheads="1"/>
          </p:cNvSpPr>
          <p:nvPr>
            <p:ph type="body" idx="1"/>
          </p:nvPr>
        </p:nvSpPr>
        <p:spPr>
          <a:xfrm>
            <a:off x="685800" y="2209800"/>
            <a:ext cx="7772400" cy="3124200"/>
          </a:xfrm>
        </p:spPr>
        <p:txBody>
          <a:bodyPr/>
          <a:lstStyle/>
          <a:p>
            <a:pPr eaLnBrk="1" hangingPunct="1"/>
            <a:r>
              <a:rPr lang="zh-CN" altLang="en-US"/>
              <a:t>8.2.1  </a:t>
            </a:r>
            <a:r>
              <a:rPr lang="zh-CN" altLang="en-US">
                <a:latin typeface="楷体_GB2312" panose="02010609030101010101" pitchFamily="49" charset="-122"/>
                <a:ea typeface="楷体_GB2312" panose="02010609030101010101" pitchFamily="49" charset="-122"/>
              </a:rPr>
              <a:t>非确定性图灵机</a:t>
            </a:r>
          </a:p>
          <a:p>
            <a:pPr eaLnBrk="1" hangingPunct="1">
              <a:buFontTx/>
              <a:buNone/>
            </a:pPr>
            <a:endParaRPr lang="en-US" altLang="zh-CN">
              <a:latin typeface="楷体_GB2312" panose="02010609030101010101" pitchFamily="49" charset="-122"/>
              <a:ea typeface="楷体_GB2312" panose="02010609030101010101" pitchFamily="49" charset="-122"/>
            </a:endParaRPr>
          </a:p>
          <a:p>
            <a:pPr eaLnBrk="1" hangingPunct="1"/>
            <a:r>
              <a:rPr lang="zh-CN" altLang="en-US"/>
              <a:t>8.2.2   </a:t>
            </a:r>
            <a:r>
              <a:rPr lang="en-US" altLang="zh-CN">
                <a:latin typeface="楷体_GB2312" panose="02010609030101010101" pitchFamily="49" charset="-122"/>
                <a:ea typeface="楷体_GB2312" panose="02010609030101010101" pitchFamily="49" charset="-122"/>
              </a:rPr>
              <a:t>P</a:t>
            </a:r>
            <a:r>
              <a:rPr lang="zh-CN" altLang="en-US">
                <a:latin typeface="楷体_GB2312" panose="02010609030101010101" pitchFamily="49" charset="-122"/>
                <a:ea typeface="楷体_GB2312" panose="02010609030101010101" pitchFamily="49" charset="-122"/>
              </a:rPr>
              <a:t>类与</a:t>
            </a:r>
            <a:r>
              <a:rPr lang="en-US" altLang="zh-CN">
                <a:latin typeface="楷体_GB2312" panose="02010609030101010101" pitchFamily="49" charset="-122"/>
                <a:ea typeface="楷体_GB2312" panose="02010609030101010101" pitchFamily="49" charset="-122"/>
              </a:rPr>
              <a:t>NP</a:t>
            </a:r>
            <a:r>
              <a:rPr lang="zh-CN" altLang="en-US">
                <a:latin typeface="楷体_GB2312" panose="02010609030101010101" pitchFamily="49" charset="-122"/>
                <a:ea typeface="楷体_GB2312" panose="02010609030101010101" pitchFamily="49" charset="-122"/>
              </a:rPr>
              <a:t>类语言</a:t>
            </a:r>
          </a:p>
          <a:p>
            <a:pPr eaLnBrk="1" hangingPunct="1">
              <a:buFontTx/>
              <a:buNone/>
            </a:pPr>
            <a:endParaRPr lang="en-US" altLang="zh-CN">
              <a:latin typeface="楷体_GB2312" panose="02010609030101010101" pitchFamily="49" charset="-122"/>
              <a:ea typeface="楷体_GB2312" panose="02010609030101010101" pitchFamily="49" charset="-122"/>
            </a:endParaRPr>
          </a:p>
          <a:p>
            <a:pPr eaLnBrk="1" hangingPunct="1"/>
            <a:r>
              <a:rPr lang="en-US" altLang="zh-CN"/>
              <a:t>8.2.3   </a:t>
            </a:r>
            <a:r>
              <a:rPr lang="zh-CN" altLang="en-US">
                <a:latin typeface="楷体_GB2312" panose="02010609030101010101" pitchFamily="49" charset="-122"/>
                <a:ea typeface="楷体_GB2312" panose="02010609030101010101" pitchFamily="49" charset="-122"/>
              </a:rPr>
              <a:t>多项式时间验证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4947">
                                            <p:txEl>
                                              <p:pRg st="0" end="0"/>
                                            </p:txEl>
                                          </p:spTgt>
                                        </p:tgtEl>
                                        <p:attrNameLst>
                                          <p:attrName>style.visibility</p:attrName>
                                        </p:attrNameLst>
                                      </p:cBhvr>
                                      <p:to>
                                        <p:strVal val="visible"/>
                                      </p:to>
                                    </p:set>
                                    <p:animEffect transition="in" filter="blinds(horizontal)">
                                      <p:cBhvr>
                                        <p:cTn id="7" dur="500"/>
                                        <p:tgtEl>
                                          <p:spTgt spid="594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4947">
                                            <p:txEl>
                                              <p:pRg st="2" end="2"/>
                                            </p:txEl>
                                          </p:spTgt>
                                        </p:tgtEl>
                                        <p:attrNameLst>
                                          <p:attrName>style.visibility</p:attrName>
                                        </p:attrNameLst>
                                      </p:cBhvr>
                                      <p:to>
                                        <p:strVal val="visible"/>
                                      </p:to>
                                    </p:set>
                                    <p:animEffect transition="in" filter="blinds(horizontal)">
                                      <p:cBhvr>
                                        <p:cTn id="12" dur="500"/>
                                        <p:tgtEl>
                                          <p:spTgt spid="5949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4947">
                                            <p:txEl>
                                              <p:pRg st="4" end="4"/>
                                            </p:txEl>
                                          </p:spTgt>
                                        </p:tgtEl>
                                        <p:attrNameLst>
                                          <p:attrName>style.visibility</p:attrName>
                                        </p:attrNameLst>
                                      </p:cBhvr>
                                      <p:to>
                                        <p:strVal val="visible"/>
                                      </p:to>
                                    </p:set>
                                    <p:animEffect transition="in" filter="blinds(horizontal)">
                                      <p:cBhvr>
                                        <p:cTn id="17" dur="500"/>
                                        <p:tgtEl>
                                          <p:spTgt spid="5949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7" grpId="0" build="p" autoUpdateAnimBg="0"/>
    </p:bldLst>
  </p:timing>
</p:sld>
</file>

<file path=ppt/slides/slide2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59451C57-6A6F-4EBD-9913-FB99DD23C7F0}"/>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ED11068A-5C2D-4764-85F8-3932B74C52CE}" type="slidenum">
              <a:rPr lang="zh-CN" altLang="en-US">
                <a:solidFill>
                  <a:schemeClr val="tx1"/>
                </a:solidFill>
                <a:latin typeface="Times New Roman" panose="02020603050405020304" pitchFamily="18" charset="0"/>
                <a:ea typeface="宋体" panose="02010600030101010101" pitchFamily="2" charset="-122"/>
              </a:rPr>
              <a:pPr eaLnBrk="1" hangingPunct="1"/>
              <a:t>295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25635" name="Rectangle 2">
            <a:extLst>
              <a:ext uri="{FF2B5EF4-FFF2-40B4-BE49-F238E27FC236}">
                <a16:creationId xmlns:a16="http://schemas.microsoft.com/office/drawing/2014/main" id="{B03EE836-75A4-46F5-920F-E1AABFA6BE8D}"/>
              </a:ext>
            </a:extLst>
          </p:cNvPr>
          <p:cNvSpPr>
            <a:spLocks noGrp="1" noChangeArrowheads="1"/>
          </p:cNvSpPr>
          <p:nvPr>
            <p:ph type="title"/>
          </p:nvPr>
        </p:nvSpPr>
        <p:spPr/>
        <p:txBody>
          <a:bodyPr/>
          <a:lstStyle/>
          <a:p>
            <a:pPr eaLnBrk="1" hangingPunct="1"/>
            <a:r>
              <a:rPr lang="zh-CN" altLang="en-US"/>
              <a:t>8.2.1  </a:t>
            </a:r>
            <a:r>
              <a:rPr lang="zh-CN" altLang="en-US">
                <a:latin typeface="楷体_GB2312" panose="02010609030101010101" pitchFamily="49" charset="-122"/>
                <a:ea typeface="楷体_GB2312" panose="02010609030101010101" pitchFamily="49" charset="-122"/>
              </a:rPr>
              <a:t>非确定性图灵机</a:t>
            </a:r>
          </a:p>
        </p:txBody>
      </p:sp>
      <p:sp>
        <p:nvSpPr>
          <p:cNvPr id="595971" name="Text Box 3">
            <a:extLst>
              <a:ext uri="{FF2B5EF4-FFF2-40B4-BE49-F238E27FC236}">
                <a16:creationId xmlns:a16="http://schemas.microsoft.com/office/drawing/2014/main" id="{5DBBD794-15C7-4E04-8398-D1176390A5C1}"/>
              </a:ext>
            </a:extLst>
          </p:cNvPr>
          <p:cNvSpPr txBox="1">
            <a:spLocks noChangeArrowheads="1"/>
          </p:cNvSpPr>
          <p:nvPr/>
        </p:nvSpPr>
        <p:spPr bwMode="auto">
          <a:xfrm>
            <a:off x="152400" y="3676650"/>
            <a:ext cx="88392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a:t>
            </a:r>
            <a:r>
              <a:rPr lang="zh-CN" altLang="en-US" sz="2400" b="1">
                <a:latin typeface="楷体_GB2312" panose="02010609030101010101" pitchFamily="49" charset="-122"/>
                <a:ea typeface="楷体_GB2312" panose="02010609030101010101" pitchFamily="49" charset="-122"/>
              </a:rPr>
              <a:t>非确定性图灵机</a:t>
            </a:r>
            <a:r>
              <a:rPr lang="zh-CN" altLang="en-US" sz="2400" b="1">
                <a:solidFill>
                  <a:schemeClr val="tx1"/>
                </a:solidFill>
                <a:latin typeface="楷体_GB2312" panose="02010609030101010101" pitchFamily="49" charset="-122"/>
                <a:ea typeface="楷体_GB2312" panose="02010609030101010101" pitchFamily="49" charset="-122"/>
              </a:rPr>
              <a:t>（ </a:t>
            </a:r>
            <a:r>
              <a:rPr lang="en-US" altLang="zh-CN" sz="2400" b="1">
                <a:solidFill>
                  <a:schemeClr val="tx1"/>
                </a:solidFill>
                <a:latin typeface="楷体_GB2312" panose="02010609030101010101" pitchFamily="49" charset="-122"/>
                <a:ea typeface="楷体_GB2312" panose="02010609030101010101" pitchFamily="49" charset="-122"/>
              </a:rPr>
              <a:t>NDTM</a:t>
            </a:r>
            <a:r>
              <a:rPr lang="zh-CN" altLang="en-US" sz="2400" b="1">
                <a:solidFill>
                  <a:schemeClr val="tx1"/>
                </a:solidFill>
                <a:latin typeface="楷体_GB2312" panose="02010609030101010101" pitchFamily="49" charset="-122"/>
                <a:ea typeface="楷体_GB2312" panose="02010609030101010101" pitchFamily="49" charset="-122"/>
              </a:rPr>
              <a:t> ）</a:t>
            </a:r>
            <a:r>
              <a:rPr lang="zh-CN" altLang="en-US" sz="2400">
                <a:solidFill>
                  <a:schemeClr val="tx1"/>
                </a:solidFill>
                <a:latin typeface="楷体_GB2312" panose="02010609030101010101" pitchFamily="49" charset="-122"/>
                <a:ea typeface="楷体_GB2312" panose="02010609030101010101" pitchFamily="49" charset="-122"/>
              </a:rPr>
              <a:t>：一个</a:t>
            </a:r>
            <a:r>
              <a:rPr lang="en-US" altLang="zh-CN" sz="2400">
                <a:solidFill>
                  <a:schemeClr val="tx1"/>
                </a:solidFill>
                <a:latin typeface="楷体_GB2312" panose="02010609030101010101" pitchFamily="49" charset="-122"/>
                <a:ea typeface="楷体_GB2312" panose="02010609030101010101" pitchFamily="49" charset="-122"/>
              </a:rPr>
              <a:t>k</a:t>
            </a:r>
            <a:r>
              <a:rPr lang="zh-CN" altLang="en-US" sz="2400">
                <a:solidFill>
                  <a:schemeClr val="tx1"/>
                </a:solidFill>
                <a:latin typeface="楷体_GB2312" panose="02010609030101010101" pitchFamily="49" charset="-122"/>
                <a:ea typeface="楷体_GB2312" panose="02010609030101010101" pitchFamily="49" charset="-122"/>
              </a:rPr>
              <a:t>带的非确定性图灵机</a:t>
            </a:r>
            <a:r>
              <a:rPr lang="en-US" altLang="zh-CN" sz="2400">
                <a:solidFill>
                  <a:schemeClr val="tx1"/>
                </a:solidFill>
                <a:latin typeface="楷体_GB2312" panose="02010609030101010101" pitchFamily="49" charset="-122"/>
                <a:ea typeface="楷体_GB2312" panose="02010609030101010101" pitchFamily="49" charset="-122"/>
              </a:rPr>
              <a:t>M</a:t>
            </a:r>
            <a:r>
              <a:rPr lang="zh-CN" altLang="en-US" sz="2400">
                <a:solidFill>
                  <a:schemeClr val="tx1"/>
                </a:solidFill>
                <a:latin typeface="楷体_GB2312" panose="02010609030101010101" pitchFamily="49" charset="-122"/>
                <a:ea typeface="楷体_GB2312" panose="02010609030101010101" pitchFamily="49" charset="-122"/>
              </a:rPr>
              <a:t>是一个7元组：(</a:t>
            </a:r>
            <a:r>
              <a:rPr lang="en-US" altLang="zh-CN" sz="2400">
                <a:solidFill>
                  <a:schemeClr val="tx1"/>
                </a:solidFill>
                <a:latin typeface="楷体_GB2312" panose="02010609030101010101" pitchFamily="49" charset="-122"/>
                <a:ea typeface="楷体_GB2312" panose="02010609030101010101" pitchFamily="49" charset="-122"/>
              </a:rPr>
              <a:t>Q，T，I，δ，b，q</a:t>
            </a:r>
            <a:r>
              <a:rPr lang="en-US" altLang="zh-CN" sz="2400" baseline="-30000">
                <a:solidFill>
                  <a:schemeClr val="tx1"/>
                </a:solidFill>
                <a:latin typeface="楷体_GB2312" panose="02010609030101010101" pitchFamily="49" charset="-122"/>
                <a:ea typeface="楷体_GB2312" panose="02010609030101010101" pitchFamily="49" charset="-122"/>
              </a:rPr>
              <a:t>0</a:t>
            </a:r>
            <a:r>
              <a:rPr lang="en-US" altLang="zh-CN" sz="2400">
                <a:solidFill>
                  <a:schemeClr val="tx1"/>
                </a:solidFill>
                <a:latin typeface="楷体_GB2312" panose="02010609030101010101" pitchFamily="49" charset="-122"/>
                <a:ea typeface="楷体_GB2312" panose="02010609030101010101" pitchFamily="49" charset="-122"/>
              </a:rPr>
              <a:t>，q</a:t>
            </a:r>
            <a:r>
              <a:rPr lang="en-US" altLang="zh-CN" sz="2400" baseline="-30000">
                <a:solidFill>
                  <a:schemeClr val="tx1"/>
                </a:solidFill>
                <a:latin typeface="楷体_GB2312" panose="02010609030101010101" pitchFamily="49" charset="-122"/>
                <a:ea typeface="楷体_GB2312" panose="02010609030101010101" pitchFamily="49" charset="-122"/>
              </a:rPr>
              <a:t>f</a:t>
            </a:r>
            <a:r>
              <a:rPr lang="en-US" altLang="zh-CN" sz="2400">
                <a:solidFill>
                  <a:schemeClr val="tx1"/>
                </a:solidFill>
                <a:latin typeface="楷体_GB2312" panose="02010609030101010101" pitchFamily="49" charset="-122"/>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与确定性图灵机不同的是非确定性图灵机允许移动函数</a:t>
            </a:r>
            <a:r>
              <a:rPr lang="en-US" altLang="zh-CN" sz="2400" b="1">
                <a:solidFill>
                  <a:schemeClr val="tx1"/>
                </a:solidFill>
                <a:latin typeface="楷体_GB2312" panose="02010609030101010101" pitchFamily="49" charset="-122"/>
                <a:ea typeface="楷体_GB2312" panose="02010609030101010101" pitchFamily="49" charset="-122"/>
              </a:rPr>
              <a:t>δ</a:t>
            </a:r>
            <a:r>
              <a:rPr lang="zh-CN" altLang="en-US" sz="2400" b="1">
                <a:solidFill>
                  <a:schemeClr val="tx1"/>
                </a:solidFill>
                <a:latin typeface="楷体_GB2312" panose="02010609030101010101" pitchFamily="49" charset="-122"/>
                <a:ea typeface="楷体_GB2312" panose="02010609030101010101" pitchFamily="49" charset="-122"/>
              </a:rPr>
              <a:t>具有不确定性</a:t>
            </a:r>
            <a:r>
              <a:rPr lang="zh-CN" altLang="en-US" sz="2400">
                <a:solidFill>
                  <a:schemeClr val="tx1"/>
                </a:solidFill>
                <a:latin typeface="楷体_GB2312" panose="02010609030101010101" pitchFamily="49" charset="-122"/>
                <a:ea typeface="楷体_GB2312" panose="02010609030101010101" pitchFamily="49" charset="-122"/>
              </a:rPr>
              <a:t>，即对于</a:t>
            </a:r>
            <a:r>
              <a:rPr lang="en-US" altLang="zh-CN" sz="2400">
                <a:solidFill>
                  <a:schemeClr val="tx1"/>
                </a:solidFill>
                <a:latin typeface="楷体_GB2312" panose="02010609030101010101" pitchFamily="49" charset="-122"/>
                <a:ea typeface="楷体_GB2312" panose="02010609030101010101" pitchFamily="49" charset="-122"/>
              </a:rPr>
              <a:t>Q</a:t>
            </a:r>
            <a:r>
              <a:rPr lang="en-US" altLang="zh-CN" sz="24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solidFill>
                  <a:schemeClr val="tx1"/>
                </a:solidFill>
                <a:latin typeface="楷体_GB2312" panose="02010609030101010101" pitchFamily="49" charset="-122"/>
                <a:ea typeface="楷体_GB2312" panose="02010609030101010101" pitchFamily="49" charset="-122"/>
              </a:rPr>
              <a:t>T</a:t>
            </a:r>
            <a:r>
              <a:rPr lang="en-US" altLang="zh-CN" sz="2400" baseline="30000">
                <a:solidFill>
                  <a:schemeClr val="tx1"/>
                </a:solidFill>
                <a:latin typeface="楷体_GB2312" panose="02010609030101010101" pitchFamily="49" charset="-122"/>
                <a:ea typeface="楷体_GB2312" panose="02010609030101010101" pitchFamily="49" charset="-122"/>
              </a:rPr>
              <a:t>k</a:t>
            </a:r>
            <a:r>
              <a:rPr lang="zh-CN" altLang="en-US" sz="2400">
                <a:solidFill>
                  <a:schemeClr val="tx1"/>
                </a:solidFill>
                <a:latin typeface="楷体_GB2312" panose="02010609030101010101" pitchFamily="49" charset="-122"/>
                <a:ea typeface="楷体_GB2312" panose="02010609030101010101" pitchFamily="49" charset="-122"/>
              </a:rPr>
              <a:t>中的每一个值(</a:t>
            </a:r>
            <a:r>
              <a:rPr lang="en-US" altLang="zh-CN" sz="2400">
                <a:solidFill>
                  <a:schemeClr val="tx1"/>
                </a:solidFill>
                <a:latin typeface="楷体_GB2312" panose="02010609030101010101" pitchFamily="49" charset="-122"/>
                <a:ea typeface="楷体_GB2312" panose="02010609030101010101" pitchFamily="49" charset="-122"/>
              </a:rPr>
              <a:t>q;x</a:t>
            </a:r>
            <a:r>
              <a:rPr lang="en-US" altLang="zh-CN" sz="2400" baseline="-30000">
                <a:solidFill>
                  <a:schemeClr val="tx1"/>
                </a:solidFill>
                <a:latin typeface="楷体_GB2312" panose="02010609030101010101" pitchFamily="49" charset="-122"/>
                <a:ea typeface="楷体_GB2312" panose="02010609030101010101" pitchFamily="49" charset="-122"/>
              </a:rPr>
              <a:t>1</a:t>
            </a:r>
            <a:r>
              <a:rPr lang="en-US" altLang="zh-CN" sz="2400">
                <a:solidFill>
                  <a:schemeClr val="tx1"/>
                </a:solidFill>
                <a:latin typeface="楷体_GB2312" panose="02010609030101010101" pitchFamily="49" charset="-122"/>
                <a:ea typeface="楷体_GB2312" panose="02010609030101010101" pitchFamily="49" charset="-122"/>
              </a:rPr>
              <a:t>,x</a:t>
            </a:r>
            <a:r>
              <a:rPr lang="en-US" altLang="zh-CN" sz="2400" baseline="-30000">
                <a:solidFill>
                  <a:schemeClr val="tx1"/>
                </a:solidFill>
                <a:latin typeface="楷体_GB2312" panose="02010609030101010101" pitchFamily="49" charset="-122"/>
                <a:ea typeface="楷体_GB2312" panose="02010609030101010101" pitchFamily="49" charset="-122"/>
              </a:rPr>
              <a:t>2</a:t>
            </a:r>
            <a:r>
              <a:rPr lang="en-US" altLang="zh-CN" sz="2400">
                <a:solidFill>
                  <a:schemeClr val="tx1"/>
                </a:solidFill>
                <a:latin typeface="楷体_GB2312" panose="02010609030101010101" pitchFamily="49" charset="-122"/>
                <a:ea typeface="楷体_GB2312" panose="02010609030101010101" pitchFamily="49" charset="-122"/>
              </a:rPr>
              <a:t>,</a:t>
            </a:r>
            <a:r>
              <a:rPr lang="en-US" altLang="zh-CN" sz="2400">
                <a:solidFill>
                  <a:schemeClr val="tx1"/>
                </a:solidFill>
                <a:latin typeface="Times New Roman" panose="02020603050405020304" pitchFamily="18" charset="0"/>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rPr>
              <a:t>,x</a:t>
            </a:r>
            <a:r>
              <a:rPr lang="en-US" altLang="zh-CN" sz="2400" baseline="-30000">
                <a:solidFill>
                  <a:schemeClr val="tx1"/>
                </a:solidFill>
                <a:latin typeface="楷体_GB2312" panose="02010609030101010101" pitchFamily="49" charset="-122"/>
                <a:ea typeface="楷体_GB2312" panose="02010609030101010101" pitchFamily="49" charset="-122"/>
              </a:rPr>
              <a:t>k</a:t>
            </a:r>
            <a:r>
              <a:rPr lang="en-US" altLang="zh-CN" sz="2400">
                <a:solidFill>
                  <a:schemeClr val="tx1"/>
                </a:solidFill>
                <a:latin typeface="楷体_GB2312" panose="02010609030101010101" pitchFamily="49" charset="-122"/>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当它属于</a:t>
            </a:r>
            <a:r>
              <a:rPr lang="en-US" altLang="zh-CN" sz="2400">
                <a:solidFill>
                  <a:schemeClr val="tx1"/>
                </a:solidFill>
                <a:latin typeface="楷体_GB2312" panose="02010609030101010101" pitchFamily="49" charset="-122"/>
                <a:ea typeface="楷体_GB2312" panose="02010609030101010101" pitchFamily="49" charset="-122"/>
              </a:rPr>
              <a:t>δ</a:t>
            </a:r>
            <a:r>
              <a:rPr lang="zh-CN" altLang="en-US" sz="2400">
                <a:solidFill>
                  <a:schemeClr val="tx1"/>
                </a:solidFill>
                <a:latin typeface="楷体_GB2312" panose="02010609030101010101" pitchFamily="49" charset="-122"/>
                <a:ea typeface="楷体_GB2312" panose="02010609030101010101" pitchFamily="49" charset="-122"/>
              </a:rPr>
              <a:t>的定义域时，</a:t>
            </a:r>
            <a:r>
              <a:rPr lang="en-US" altLang="zh-CN" sz="2400">
                <a:solidFill>
                  <a:schemeClr val="tx1"/>
                </a:solidFill>
                <a:latin typeface="楷体_GB2312" panose="02010609030101010101" pitchFamily="49" charset="-122"/>
                <a:ea typeface="楷体_GB2312" panose="02010609030101010101" pitchFamily="49" charset="-122"/>
              </a:rPr>
              <a:t>Q</a:t>
            </a:r>
            <a:r>
              <a:rPr lang="en-US" altLang="zh-CN" sz="24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solidFill>
                  <a:schemeClr val="tx1"/>
                </a:solidFill>
                <a:latin typeface="楷体_GB2312" panose="02010609030101010101" pitchFamily="49" charset="-122"/>
                <a:ea typeface="楷体_GB2312" panose="02010609030101010101" pitchFamily="49" charset="-122"/>
              </a:rPr>
              <a:t>(T</a:t>
            </a:r>
            <a:r>
              <a:rPr lang="en-US" altLang="zh-CN" sz="24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solidFill>
                  <a:schemeClr val="tx1"/>
                </a:solidFill>
                <a:latin typeface="楷体_GB2312" panose="02010609030101010101" pitchFamily="49" charset="-122"/>
                <a:ea typeface="楷体_GB2312" panose="02010609030101010101" pitchFamily="49" charset="-122"/>
              </a:rPr>
              <a:t>{L，R，S})</a:t>
            </a:r>
            <a:r>
              <a:rPr lang="en-US" altLang="zh-CN" sz="2400" baseline="30000">
                <a:solidFill>
                  <a:schemeClr val="tx1"/>
                </a:solidFill>
                <a:latin typeface="楷体_GB2312" panose="02010609030101010101" pitchFamily="49" charset="-122"/>
                <a:ea typeface="楷体_GB2312" panose="02010609030101010101" pitchFamily="49" charset="-122"/>
              </a:rPr>
              <a:t>k</a:t>
            </a:r>
            <a:r>
              <a:rPr lang="zh-CN" altLang="en-US" sz="2400">
                <a:solidFill>
                  <a:schemeClr val="tx1"/>
                </a:solidFill>
                <a:latin typeface="楷体_GB2312" panose="02010609030101010101" pitchFamily="49" charset="-122"/>
                <a:ea typeface="楷体_GB2312" panose="02010609030101010101" pitchFamily="49" charset="-122"/>
              </a:rPr>
              <a:t>中有惟一的一个</a:t>
            </a:r>
            <a:r>
              <a:rPr lang="zh-CN" altLang="en-US" sz="2400" b="1">
                <a:solidFill>
                  <a:schemeClr val="tx1"/>
                </a:solidFill>
                <a:latin typeface="楷体_GB2312" panose="02010609030101010101" pitchFamily="49" charset="-122"/>
                <a:ea typeface="楷体_GB2312" panose="02010609030101010101" pitchFamily="49" charset="-122"/>
              </a:rPr>
              <a:t>子集</a:t>
            </a:r>
            <a:r>
              <a:rPr lang="en-US" altLang="zh-CN" sz="2400">
                <a:solidFill>
                  <a:schemeClr val="tx1"/>
                </a:solidFill>
                <a:latin typeface="楷体_GB2312" panose="02010609030101010101" pitchFamily="49" charset="-122"/>
                <a:ea typeface="楷体_GB2312" panose="02010609030101010101" pitchFamily="49" charset="-122"/>
              </a:rPr>
              <a:t>δ(q;x</a:t>
            </a:r>
            <a:r>
              <a:rPr lang="en-US" altLang="zh-CN" sz="2400" baseline="-30000">
                <a:solidFill>
                  <a:schemeClr val="tx1"/>
                </a:solidFill>
                <a:latin typeface="楷体_GB2312" panose="02010609030101010101" pitchFamily="49" charset="-122"/>
                <a:ea typeface="楷体_GB2312" panose="02010609030101010101" pitchFamily="49" charset="-122"/>
              </a:rPr>
              <a:t>1</a:t>
            </a:r>
            <a:r>
              <a:rPr lang="en-US" altLang="zh-CN" sz="2400">
                <a:solidFill>
                  <a:schemeClr val="tx1"/>
                </a:solidFill>
                <a:latin typeface="楷体_GB2312" panose="02010609030101010101" pitchFamily="49" charset="-122"/>
                <a:ea typeface="楷体_GB2312" panose="02010609030101010101" pitchFamily="49" charset="-122"/>
              </a:rPr>
              <a:t>,x</a:t>
            </a:r>
            <a:r>
              <a:rPr lang="en-US" altLang="zh-CN" sz="2400" baseline="-30000">
                <a:solidFill>
                  <a:schemeClr val="tx1"/>
                </a:solidFill>
                <a:latin typeface="楷体_GB2312" panose="02010609030101010101" pitchFamily="49" charset="-122"/>
                <a:ea typeface="楷体_GB2312" panose="02010609030101010101" pitchFamily="49" charset="-122"/>
              </a:rPr>
              <a:t>2</a:t>
            </a:r>
            <a:r>
              <a:rPr lang="en-US" altLang="zh-CN" sz="2400">
                <a:solidFill>
                  <a:schemeClr val="tx1"/>
                </a:solidFill>
                <a:latin typeface="楷体_GB2312" panose="02010609030101010101" pitchFamily="49" charset="-122"/>
                <a:ea typeface="楷体_GB2312" panose="02010609030101010101" pitchFamily="49" charset="-122"/>
              </a:rPr>
              <a:t>,</a:t>
            </a:r>
            <a:r>
              <a:rPr lang="en-US" altLang="zh-CN" sz="2400">
                <a:solidFill>
                  <a:schemeClr val="tx1"/>
                </a:solidFill>
                <a:latin typeface="Times New Roman" panose="02020603050405020304" pitchFamily="18" charset="0"/>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rPr>
              <a:t>,x</a:t>
            </a:r>
            <a:r>
              <a:rPr lang="en-US" altLang="zh-CN" sz="2400" baseline="-30000">
                <a:solidFill>
                  <a:schemeClr val="tx1"/>
                </a:solidFill>
                <a:latin typeface="楷体_GB2312" panose="02010609030101010101" pitchFamily="49" charset="-122"/>
                <a:ea typeface="楷体_GB2312" panose="02010609030101010101" pitchFamily="49" charset="-122"/>
              </a:rPr>
              <a:t>k</a:t>
            </a:r>
            <a:r>
              <a:rPr lang="en-US" altLang="zh-CN" sz="2400">
                <a:solidFill>
                  <a:schemeClr val="tx1"/>
                </a:solidFill>
                <a:latin typeface="楷体_GB2312" panose="02010609030101010101" pitchFamily="49" charset="-122"/>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与之对应。可以在</a:t>
            </a:r>
            <a:r>
              <a:rPr lang="en-US" altLang="zh-CN" sz="2400">
                <a:solidFill>
                  <a:schemeClr val="tx1"/>
                </a:solidFill>
                <a:latin typeface="楷体_GB2312" panose="02010609030101010101" pitchFamily="49" charset="-122"/>
                <a:ea typeface="楷体_GB2312" panose="02010609030101010101" pitchFamily="49" charset="-122"/>
              </a:rPr>
              <a:t>δ(q;x</a:t>
            </a:r>
            <a:r>
              <a:rPr lang="en-US" altLang="zh-CN" sz="2400" baseline="-30000">
                <a:solidFill>
                  <a:schemeClr val="tx1"/>
                </a:solidFill>
                <a:latin typeface="楷体_GB2312" panose="02010609030101010101" pitchFamily="49" charset="-122"/>
                <a:ea typeface="楷体_GB2312" panose="02010609030101010101" pitchFamily="49" charset="-122"/>
              </a:rPr>
              <a:t>1</a:t>
            </a:r>
            <a:r>
              <a:rPr lang="en-US" altLang="zh-CN" sz="2400">
                <a:solidFill>
                  <a:schemeClr val="tx1"/>
                </a:solidFill>
                <a:latin typeface="楷体_GB2312" panose="02010609030101010101" pitchFamily="49" charset="-122"/>
                <a:ea typeface="楷体_GB2312" panose="02010609030101010101" pitchFamily="49" charset="-122"/>
              </a:rPr>
              <a:t>,x</a:t>
            </a:r>
            <a:r>
              <a:rPr lang="en-US" altLang="zh-CN" sz="2400" baseline="-30000">
                <a:solidFill>
                  <a:schemeClr val="tx1"/>
                </a:solidFill>
                <a:latin typeface="楷体_GB2312" panose="02010609030101010101" pitchFamily="49" charset="-122"/>
                <a:ea typeface="楷体_GB2312" panose="02010609030101010101" pitchFamily="49" charset="-122"/>
              </a:rPr>
              <a:t>2</a:t>
            </a:r>
            <a:r>
              <a:rPr lang="en-US" altLang="zh-CN" sz="2400">
                <a:solidFill>
                  <a:schemeClr val="tx1"/>
                </a:solidFill>
                <a:latin typeface="楷体_GB2312" panose="02010609030101010101" pitchFamily="49" charset="-122"/>
                <a:ea typeface="楷体_GB2312" panose="02010609030101010101" pitchFamily="49" charset="-122"/>
              </a:rPr>
              <a:t>,</a:t>
            </a:r>
            <a:r>
              <a:rPr lang="en-US" altLang="zh-CN" sz="2400">
                <a:solidFill>
                  <a:schemeClr val="tx1"/>
                </a:solidFill>
                <a:latin typeface="Times New Roman" panose="02020603050405020304" pitchFamily="18" charset="0"/>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rPr>
              <a:t>,x</a:t>
            </a:r>
            <a:r>
              <a:rPr lang="en-US" altLang="zh-CN" sz="2400" baseline="-30000">
                <a:solidFill>
                  <a:schemeClr val="tx1"/>
                </a:solidFill>
                <a:latin typeface="楷体_GB2312" panose="02010609030101010101" pitchFamily="49" charset="-122"/>
                <a:ea typeface="楷体_GB2312" panose="02010609030101010101" pitchFamily="49" charset="-122"/>
              </a:rPr>
              <a:t>k</a:t>
            </a:r>
            <a:r>
              <a:rPr lang="en-US" altLang="zh-CN" sz="2400">
                <a:solidFill>
                  <a:schemeClr val="tx1"/>
                </a:solidFill>
                <a:latin typeface="楷体_GB2312" panose="02010609030101010101" pitchFamily="49" charset="-122"/>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中随意选定一个值作为它的函数值。</a:t>
            </a:r>
          </a:p>
        </p:txBody>
      </p:sp>
      <p:sp>
        <p:nvSpPr>
          <p:cNvPr id="595972" name="Text Box 4">
            <a:extLst>
              <a:ext uri="{FF2B5EF4-FFF2-40B4-BE49-F238E27FC236}">
                <a16:creationId xmlns:a16="http://schemas.microsoft.com/office/drawing/2014/main" id="{501DC984-C271-4DE6-9645-AA69DFAB6623}"/>
              </a:ext>
            </a:extLst>
          </p:cNvPr>
          <p:cNvSpPr txBox="1">
            <a:spLocks noChangeArrowheads="1"/>
          </p:cNvSpPr>
          <p:nvPr/>
        </p:nvSpPr>
        <p:spPr bwMode="auto">
          <a:xfrm>
            <a:off x="152400" y="1828800"/>
            <a:ext cx="8839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在图灵机计算模型中，移动函数</a:t>
            </a:r>
            <a:r>
              <a:rPr lang="en-US" altLang="zh-CN" sz="2400" b="1">
                <a:solidFill>
                  <a:schemeClr val="tx1"/>
                </a:solidFill>
                <a:latin typeface="楷体_GB2312" panose="02010609030101010101" pitchFamily="49" charset="-122"/>
                <a:ea typeface="楷体_GB2312" panose="02010609030101010101" pitchFamily="49" charset="-122"/>
              </a:rPr>
              <a:t>δ</a:t>
            </a:r>
            <a:r>
              <a:rPr lang="zh-CN" altLang="en-US" sz="2400" b="1">
                <a:solidFill>
                  <a:schemeClr val="tx1"/>
                </a:solidFill>
                <a:latin typeface="楷体_GB2312" panose="02010609030101010101" pitchFamily="49" charset="-122"/>
                <a:ea typeface="楷体_GB2312" panose="02010609030101010101" pitchFamily="49" charset="-122"/>
              </a:rPr>
              <a:t>是单值的</a:t>
            </a:r>
            <a:r>
              <a:rPr lang="zh-CN" altLang="en-US" sz="2400">
                <a:solidFill>
                  <a:schemeClr val="tx1"/>
                </a:solidFill>
                <a:latin typeface="楷体_GB2312" panose="02010609030101010101" pitchFamily="49" charset="-122"/>
                <a:ea typeface="楷体_GB2312" panose="02010609030101010101" pitchFamily="49" charset="-122"/>
              </a:rPr>
              <a:t>，即对于</a:t>
            </a:r>
            <a:r>
              <a:rPr lang="en-US" altLang="zh-CN" sz="2400">
                <a:solidFill>
                  <a:schemeClr val="tx1"/>
                </a:solidFill>
                <a:latin typeface="楷体_GB2312" panose="02010609030101010101" pitchFamily="49" charset="-122"/>
                <a:ea typeface="楷体_GB2312" panose="02010609030101010101" pitchFamily="49" charset="-122"/>
              </a:rPr>
              <a:t>Q</a:t>
            </a:r>
            <a:r>
              <a:rPr lang="en-US" altLang="zh-CN" sz="24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solidFill>
                  <a:schemeClr val="tx1"/>
                </a:solidFill>
                <a:latin typeface="楷体_GB2312" panose="02010609030101010101" pitchFamily="49" charset="-122"/>
                <a:ea typeface="楷体_GB2312" panose="02010609030101010101" pitchFamily="49" charset="-122"/>
              </a:rPr>
              <a:t>T</a:t>
            </a:r>
            <a:r>
              <a:rPr lang="en-US" altLang="zh-CN" sz="2400" baseline="30000">
                <a:solidFill>
                  <a:schemeClr val="tx1"/>
                </a:solidFill>
                <a:latin typeface="楷体_GB2312" panose="02010609030101010101" pitchFamily="49" charset="-122"/>
                <a:ea typeface="楷体_GB2312" panose="02010609030101010101" pitchFamily="49" charset="-122"/>
              </a:rPr>
              <a:t>k</a:t>
            </a:r>
            <a:r>
              <a:rPr lang="zh-CN" altLang="en-US" sz="2400">
                <a:solidFill>
                  <a:schemeClr val="tx1"/>
                </a:solidFill>
                <a:latin typeface="楷体_GB2312" panose="02010609030101010101" pitchFamily="49" charset="-122"/>
                <a:ea typeface="楷体_GB2312" panose="02010609030101010101" pitchFamily="49" charset="-122"/>
              </a:rPr>
              <a:t>中的每一个值，当它属于</a:t>
            </a:r>
            <a:r>
              <a:rPr lang="en-US" altLang="zh-CN" sz="2400">
                <a:solidFill>
                  <a:schemeClr val="tx1"/>
                </a:solidFill>
                <a:latin typeface="楷体_GB2312" panose="02010609030101010101" pitchFamily="49" charset="-122"/>
                <a:ea typeface="楷体_GB2312" panose="02010609030101010101" pitchFamily="49" charset="-122"/>
              </a:rPr>
              <a:t>δ</a:t>
            </a:r>
            <a:r>
              <a:rPr lang="zh-CN" altLang="en-US" sz="2400">
                <a:solidFill>
                  <a:schemeClr val="tx1"/>
                </a:solidFill>
                <a:latin typeface="楷体_GB2312" panose="02010609030101010101" pitchFamily="49" charset="-122"/>
                <a:ea typeface="楷体_GB2312" panose="02010609030101010101" pitchFamily="49" charset="-122"/>
              </a:rPr>
              <a:t>的定义域时，</a:t>
            </a:r>
            <a:r>
              <a:rPr lang="en-US" altLang="zh-CN" sz="2400">
                <a:solidFill>
                  <a:schemeClr val="tx1"/>
                </a:solidFill>
                <a:latin typeface="楷体_GB2312" panose="02010609030101010101" pitchFamily="49" charset="-122"/>
                <a:ea typeface="楷体_GB2312" panose="02010609030101010101" pitchFamily="49" charset="-122"/>
              </a:rPr>
              <a:t>Q</a:t>
            </a:r>
            <a:r>
              <a:rPr lang="en-US" altLang="zh-CN" sz="24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solidFill>
                  <a:schemeClr val="tx1"/>
                </a:solidFill>
                <a:latin typeface="楷体_GB2312" panose="02010609030101010101" pitchFamily="49" charset="-122"/>
                <a:ea typeface="楷体_GB2312" panose="02010609030101010101" pitchFamily="49" charset="-122"/>
              </a:rPr>
              <a:t>(T</a:t>
            </a:r>
            <a:r>
              <a:rPr lang="en-US" altLang="zh-CN" sz="24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solidFill>
                  <a:schemeClr val="tx1"/>
                </a:solidFill>
                <a:latin typeface="楷体_GB2312" panose="02010609030101010101" pitchFamily="49" charset="-122"/>
                <a:ea typeface="楷体_GB2312" panose="02010609030101010101" pitchFamily="49" charset="-122"/>
              </a:rPr>
              <a:t>{L，R，S})</a:t>
            </a:r>
            <a:r>
              <a:rPr lang="en-US" altLang="zh-CN" sz="2400" baseline="30000">
                <a:solidFill>
                  <a:schemeClr val="tx1"/>
                </a:solidFill>
                <a:latin typeface="楷体_GB2312" panose="02010609030101010101" pitchFamily="49" charset="-122"/>
                <a:ea typeface="楷体_GB2312" panose="02010609030101010101" pitchFamily="49" charset="-122"/>
              </a:rPr>
              <a:t>k</a:t>
            </a:r>
            <a:r>
              <a:rPr lang="zh-CN" altLang="en-US" sz="2400">
                <a:solidFill>
                  <a:schemeClr val="tx1"/>
                </a:solidFill>
                <a:latin typeface="楷体_GB2312" panose="02010609030101010101" pitchFamily="49" charset="-122"/>
                <a:ea typeface="楷体_GB2312" panose="02010609030101010101" pitchFamily="49" charset="-122"/>
              </a:rPr>
              <a:t>中只有惟一的值与之对应，称这种图灵机为</a:t>
            </a:r>
            <a:r>
              <a:rPr lang="zh-CN" altLang="en-US" sz="2400" b="1">
                <a:latin typeface="楷体_GB2312" panose="02010609030101010101" pitchFamily="49" charset="-122"/>
                <a:ea typeface="楷体_GB2312" panose="02010609030101010101" pitchFamily="49" charset="-122"/>
              </a:rPr>
              <a:t>确定性图灵机</a:t>
            </a:r>
            <a:r>
              <a:rPr lang="zh-CN" altLang="en-US" sz="2400">
                <a:solidFill>
                  <a:schemeClr val="tx1"/>
                </a:solidFill>
                <a:latin typeface="楷体_GB2312" panose="02010609030101010101" pitchFamily="49" charset="-122"/>
                <a:ea typeface="楷体_GB2312" panose="02010609030101010101" pitchFamily="49" charset="-122"/>
              </a:rPr>
              <a:t>，简记为</a:t>
            </a:r>
            <a:r>
              <a:rPr lang="en-US" altLang="zh-CN" sz="2400" b="1">
                <a:solidFill>
                  <a:schemeClr val="tx1"/>
                </a:solidFill>
                <a:latin typeface="楷体_GB2312" panose="02010609030101010101" pitchFamily="49" charset="-122"/>
                <a:ea typeface="楷体_GB2312" panose="02010609030101010101" pitchFamily="49" charset="-122"/>
              </a:rPr>
              <a:t>DTM</a:t>
            </a:r>
            <a:r>
              <a:rPr lang="en-US" altLang="zh-CN" sz="2400">
                <a:solidFill>
                  <a:schemeClr val="tx1"/>
                </a:solidFill>
                <a:latin typeface="楷体_GB2312" panose="02010609030101010101" pitchFamily="49" charset="-122"/>
                <a:ea typeface="楷体_GB2312" panose="02010609030101010101" pitchFamily="49" charset="-122"/>
              </a:rPr>
              <a:t>(Deterministic Turing Machine)。 </a:t>
            </a:r>
            <a:endParaRPr lang="zh-CN" altLang="en-US" sz="2400">
              <a:solidFill>
                <a:schemeClr val="tx1"/>
              </a:solidFill>
              <a:latin typeface="楷体_GB2312" panose="02010609030101010101" pitchFamily="49" charset="-122"/>
              <a:ea typeface="楷体_GB2312" panose="0201060903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5972"/>
                                        </p:tgtEl>
                                        <p:attrNameLst>
                                          <p:attrName>style.visibility</p:attrName>
                                        </p:attrNameLst>
                                      </p:cBhvr>
                                      <p:to>
                                        <p:strVal val="visible"/>
                                      </p:to>
                                    </p:set>
                                    <p:animEffect transition="in" filter="blinds(horizontal)">
                                      <p:cBhvr>
                                        <p:cTn id="7" dur="500"/>
                                        <p:tgtEl>
                                          <p:spTgt spid="5959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5971"/>
                                        </p:tgtEl>
                                        <p:attrNameLst>
                                          <p:attrName>style.visibility</p:attrName>
                                        </p:attrNameLst>
                                      </p:cBhvr>
                                      <p:to>
                                        <p:strVal val="visible"/>
                                      </p:to>
                                    </p:set>
                                    <p:animEffect transition="in" filter="blinds(horizontal)">
                                      <p:cBhvr>
                                        <p:cTn id="12" dur="500"/>
                                        <p:tgtEl>
                                          <p:spTgt spid="595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autoUpdateAnimBg="0"/>
      <p:bldP spid="595972" grpId="0" autoUpdateAnimBg="0"/>
    </p:bldLst>
  </p:timing>
</p:sld>
</file>

<file path=ppt/slides/slide2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5C5FDB09-184D-4515-85D9-DE2335D5460D}"/>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487CC3C4-2392-4182-969E-072C29BEE6BC}" type="slidenum">
              <a:rPr lang="zh-CN" altLang="en-US">
                <a:solidFill>
                  <a:schemeClr val="tx1"/>
                </a:solidFill>
                <a:latin typeface="Times New Roman" panose="02020603050405020304" pitchFamily="18" charset="0"/>
                <a:ea typeface="宋体" panose="02010600030101010101" pitchFamily="2" charset="-122"/>
              </a:rPr>
              <a:pPr eaLnBrk="1" hangingPunct="1"/>
              <a:t>296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26659" name="Rectangle 2">
            <a:extLst>
              <a:ext uri="{FF2B5EF4-FFF2-40B4-BE49-F238E27FC236}">
                <a16:creationId xmlns:a16="http://schemas.microsoft.com/office/drawing/2014/main" id="{6A3BCC8E-74D1-4CC7-AACB-4FB9922A5567}"/>
              </a:ext>
            </a:extLst>
          </p:cNvPr>
          <p:cNvSpPr>
            <a:spLocks noGrp="1" noChangeArrowheads="1"/>
          </p:cNvSpPr>
          <p:nvPr>
            <p:ph type="title"/>
          </p:nvPr>
        </p:nvSpPr>
        <p:spPr>
          <a:xfrm>
            <a:off x="685800" y="685800"/>
            <a:ext cx="7772400" cy="1066800"/>
          </a:xfrm>
        </p:spPr>
        <p:txBody>
          <a:bodyPr/>
          <a:lstStyle/>
          <a:p>
            <a:pPr eaLnBrk="1" hangingPunct="1"/>
            <a:r>
              <a:rPr lang="zh-CN" altLang="en-US"/>
              <a:t>8.2.2  </a:t>
            </a:r>
            <a:r>
              <a:rPr lang="en-US" altLang="zh-CN">
                <a:latin typeface="楷体_GB2312" panose="02010609030101010101" pitchFamily="49" charset="-122"/>
                <a:ea typeface="楷体_GB2312" panose="02010609030101010101" pitchFamily="49" charset="-122"/>
              </a:rPr>
              <a:t>P</a:t>
            </a:r>
            <a:r>
              <a:rPr lang="zh-CN" altLang="en-US">
                <a:latin typeface="楷体_GB2312" panose="02010609030101010101" pitchFamily="49" charset="-122"/>
                <a:ea typeface="楷体_GB2312" panose="02010609030101010101" pitchFamily="49" charset="-122"/>
              </a:rPr>
              <a:t>类与</a:t>
            </a:r>
            <a:r>
              <a:rPr lang="en-US" altLang="zh-CN">
                <a:latin typeface="楷体_GB2312" panose="02010609030101010101" pitchFamily="49" charset="-122"/>
                <a:ea typeface="楷体_GB2312" panose="02010609030101010101" pitchFamily="49" charset="-122"/>
              </a:rPr>
              <a:t>NP</a:t>
            </a:r>
            <a:r>
              <a:rPr lang="zh-CN" altLang="en-US">
                <a:latin typeface="楷体_GB2312" panose="02010609030101010101" pitchFamily="49" charset="-122"/>
                <a:ea typeface="楷体_GB2312" panose="02010609030101010101" pitchFamily="49" charset="-122"/>
              </a:rPr>
              <a:t>类语言</a:t>
            </a:r>
          </a:p>
        </p:txBody>
      </p:sp>
      <p:sp>
        <p:nvSpPr>
          <p:cNvPr id="596995" name="Text Box 3">
            <a:extLst>
              <a:ext uri="{FF2B5EF4-FFF2-40B4-BE49-F238E27FC236}">
                <a16:creationId xmlns:a16="http://schemas.microsoft.com/office/drawing/2014/main" id="{3C348B15-4192-453A-9CC5-0A3813A69E74}"/>
              </a:ext>
            </a:extLst>
          </p:cNvPr>
          <p:cNvSpPr txBox="1">
            <a:spLocks noChangeArrowheads="1"/>
          </p:cNvSpPr>
          <p:nvPr/>
        </p:nvSpPr>
        <p:spPr bwMode="auto">
          <a:xfrm>
            <a:off x="228600" y="1963738"/>
            <a:ext cx="868680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chemeClr val="tx1"/>
                </a:solidFill>
                <a:latin typeface="楷体_GB2312" panose="02010609030101010101" pitchFamily="49" charset="-122"/>
                <a:ea typeface="楷体_GB2312" panose="02010609030101010101" pitchFamily="49" charset="-122"/>
              </a:rPr>
              <a:t>  </a:t>
            </a:r>
            <a:r>
              <a:rPr lang="en-US" altLang="zh-CN" sz="2800">
                <a:solidFill>
                  <a:schemeClr val="tx1"/>
                </a:solidFill>
                <a:latin typeface="楷体_GB2312" panose="02010609030101010101" pitchFamily="49" charset="-122"/>
                <a:ea typeface="楷体_GB2312" panose="02010609030101010101" pitchFamily="49" charset="-122"/>
              </a:rPr>
              <a:t>P</a:t>
            </a:r>
            <a:r>
              <a:rPr lang="zh-CN" altLang="en-US" sz="2800">
                <a:solidFill>
                  <a:schemeClr val="tx1"/>
                </a:solidFill>
                <a:latin typeface="楷体_GB2312" panose="02010609030101010101" pitchFamily="49" charset="-122"/>
                <a:ea typeface="楷体_GB2312" panose="02010609030101010101" pitchFamily="49" charset="-122"/>
              </a:rPr>
              <a:t>类和</a:t>
            </a:r>
            <a:r>
              <a:rPr lang="en-US" altLang="zh-CN" sz="2800">
                <a:solidFill>
                  <a:schemeClr val="tx1"/>
                </a:solidFill>
                <a:latin typeface="楷体_GB2312" panose="02010609030101010101" pitchFamily="49" charset="-122"/>
                <a:ea typeface="楷体_GB2312" panose="02010609030101010101" pitchFamily="49" charset="-122"/>
              </a:rPr>
              <a:t>NP</a:t>
            </a:r>
            <a:r>
              <a:rPr lang="zh-CN" altLang="en-US" sz="2800">
                <a:solidFill>
                  <a:schemeClr val="tx1"/>
                </a:solidFill>
                <a:latin typeface="楷体_GB2312" panose="02010609030101010101" pitchFamily="49" charset="-122"/>
                <a:ea typeface="楷体_GB2312" panose="02010609030101010101" pitchFamily="49" charset="-122"/>
              </a:rPr>
              <a:t>类语言的定义：</a:t>
            </a:r>
          </a:p>
          <a:p>
            <a:pPr algn="l" eaLnBrk="1" hangingPunct="1"/>
            <a:r>
              <a:rPr lang="en-US" altLang="zh-CN" sz="2800">
                <a:solidFill>
                  <a:schemeClr val="tx1"/>
                </a:solidFill>
                <a:latin typeface="楷体_GB2312" panose="02010609030101010101" pitchFamily="49" charset="-122"/>
                <a:ea typeface="楷体_GB2312" panose="02010609030101010101" pitchFamily="49" charset="-122"/>
              </a:rPr>
              <a:t>    P={L|L</a:t>
            </a:r>
            <a:r>
              <a:rPr lang="zh-CN" altLang="en-US" sz="2800">
                <a:solidFill>
                  <a:schemeClr val="tx1"/>
                </a:solidFill>
                <a:latin typeface="楷体_GB2312" panose="02010609030101010101" pitchFamily="49" charset="-122"/>
                <a:ea typeface="楷体_GB2312" panose="02010609030101010101" pitchFamily="49" charset="-122"/>
              </a:rPr>
              <a:t>是一个能在</a:t>
            </a:r>
            <a:r>
              <a:rPr lang="zh-CN" altLang="en-US" sz="2800" b="1">
                <a:solidFill>
                  <a:schemeClr val="tx1"/>
                </a:solidFill>
                <a:latin typeface="楷体_GB2312" panose="02010609030101010101" pitchFamily="49" charset="-122"/>
                <a:ea typeface="楷体_GB2312" panose="02010609030101010101" pitchFamily="49" charset="-122"/>
              </a:rPr>
              <a:t>多项式时间内</a:t>
            </a:r>
            <a:r>
              <a:rPr lang="zh-CN" altLang="en-US" sz="2800">
                <a:solidFill>
                  <a:schemeClr val="tx1"/>
                </a:solidFill>
                <a:latin typeface="楷体_GB2312" panose="02010609030101010101" pitchFamily="49" charset="-122"/>
                <a:ea typeface="楷体_GB2312" panose="02010609030101010101" pitchFamily="49" charset="-122"/>
              </a:rPr>
              <a:t>被一台</a:t>
            </a:r>
            <a:r>
              <a:rPr lang="en-US" altLang="zh-CN" sz="2800" b="1">
                <a:solidFill>
                  <a:schemeClr val="tx1"/>
                </a:solidFill>
                <a:latin typeface="楷体_GB2312" panose="02010609030101010101" pitchFamily="49" charset="-122"/>
                <a:ea typeface="楷体_GB2312" panose="02010609030101010101" pitchFamily="49" charset="-122"/>
              </a:rPr>
              <a:t>DTM</a:t>
            </a:r>
            <a:r>
              <a:rPr lang="zh-CN" altLang="en-US" sz="2800">
                <a:solidFill>
                  <a:schemeClr val="tx1"/>
                </a:solidFill>
                <a:latin typeface="楷体_GB2312" panose="02010609030101010101" pitchFamily="49" charset="-122"/>
                <a:ea typeface="楷体_GB2312" panose="02010609030101010101" pitchFamily="49" charset="-122"/>
              </a:rPr>
              <a:t>所接受的语言} </a:t>
            </a:r>
          </a:p>
          <a:p>
            <a:pPr algn="l" eaLnBrk="1" hangingPunct="1"/>
            <a:r>
              <a:rPr lang="en-US" altLang="zh-CN" sz="2800">
                <a:solidFill>
                  <a:schemeClr val="tx1"/>
                </a:solidFill>
                <a:latin typeface="楷体_GB2312" panose="02010609030101010101" pitchFamily="49" charset="-122"/>
                <a:ea typeface="楷体_GB2312" panose="02010609030101010101" pitchFamily="49" charset="-122"/>
              </a:rPr>
              <a:t>    NP={L|L</a:t>
            </a:r>
            <a:r>
              <a:rPr lang="zh-CN" altLang="en-US" sz="2800">
                <a:solidFill>
                  <a:schemeClr val="tx1"/>
                </a:solidFill>
                <a:latin typeface="楷体_GB2312" panose="02010609030101010101" pitchFamily="49" charset="-122"/>
                <a:ea typeface="楷体_GB2312" panose="02010609030101010101" pitchFamily="49" charset="-122"/>
              </a:rPr>
              <a:t>是一个能在</a:t>
            </a:r>
            <a:r>
              <a:rPr lang="zh-CN" altLang="en-US" sz="2800" b="1">
                <a:solidFill>
                  <a:schemeClr val="tx1"/>
                </a:solidFill>
                <a:latin typeface="楷体_GB2312" panose="02010609030101010101" pitchFamily="49" charset="-122"/>
                <a:ea typeface="楷体_GB2312" panose="02010609030101010101" pitchFamily="49" charset="-122"/>
              </a:rPr>
              <a:t>多项式时间</a:t>
            </a:r>
            <a:r>
              <a:rPr lang="zh-CN" altLang="en-US" sz="2800">
                <a:solidFill>
                  <a:schemeClr val="tx1"/>
                </a:solidFill>
                <a:latin typeface="楷体_GB2312" panose="02010609030101010101" pitchFamily="49" charset="-122"/>
                <a:ea typeface="楷体_GB2312" panose="02010609030101010101" pitchFamily="49" charset="-122"/>
              </a:rPr>
              <a:t>内被一台</a:t>
            </a:r>
            <a:r>
              <a:rPr lang="en-US" altLang="zh-CN" sz="2800" b="1">
                <a:solidFill>
                  <a:schemeClr val="tx1"/>
                </a:solidFill>
                <a:latin typeface="楷体_GB2312" panose="02010609030101010101" pitchFamily="49" charset="-122"/>
                <a:ea typeface="楷体_GB2312" panose="02010609030101010101" pitchFamily="49" charset="-122"/>
              </a:rPr>
              <a:t>NDTM</a:t>
            </a:r>
            <a:r>
              <a:rPr lang="zh-CN" altLang="en-US" sz="2800">
                <a:solidFill>
                  <a:schemeClr val="tx1"/>
                </a:solidFill>
                <a:latin typeface="楷体_GB2312" panose="02010609030101010101" pitchFamily="49" charset="-122"/>
                <a:ea typeface="楷体_GB2312" panose="02010609030101010101" pitchFamily="49" charset="-122"/>
              </a:rPr>
              <a:t>所接受的语言}</a:t>
            </a:r>
          </a:p>
        </p:txBody>
      </p:sp>
      <p:sp>
        <p:nvSpPr>
          <p:cNvPr id="596996" name="Rectangle 4">
            <a:extLst>
              <a:ext uri="{FF2B5EF4-FFF2-40B4-BE49-F238E27FC236}">
                <a16:creationId xmlns:a16="http://schemas.microsoft.com/office/drawing/2014/main" id="{B514A11A-D005-4AE5-B9EB-2A6448084C9C}"/>
              </a:ext>
            </a:extLst>
          </p:cNvPr>
          <p:cNvSpPr>
            <a:spLocks noChangeArrowheads="1"/>
          </p:cNvSpPr>
          <p:nvPr/>
        </p:nvSpPr>
        <p:spPr bwMode="auto">
          <a:xfrm>
            <a:off x="990600" y="4495800"/>
            <a:ext cx="7162800" cy="1603375"/>
          </a:xfrm>
          <a:prstGeom prst="rect">
            <a:avLst/>
          </a:prstGeom>
          <a:solidFill>
            <a:schemeClr val="hlink"/>
          </a:solidFill>
          <a:ln w="50800">
            <a:solidFill>
              <a:srgbClr val="FF6600"/>
            </a:solidFill>
            <a:miter lim="800000"/>
            <a:headEnd/>
            <a:tailEnd/>
          </a:ln>
        </p:spPr>
        <p:txBody>
          <a:bodyPr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宋体" panose="02010600030101010101" pitchFamily="2" charset="-122"/>
                <a:ea typeface="宋体" panose="02010600030101010101" pitchFamily="2" charset="-122"/>
              </a:rPr>
              <a:t>	</a:t>
            </a:r>
            <a:r>
              <a:rPr lang="zh-CN" altLang="en-US" sz="2400">
                <a:solidFill>
                  <a:schemeClr val="tx1"/>
                </a:solidFill>
                <a:latin typeface="楷体_GB2312" panose="02010609030101010101" pitchFamily="49" charset="-122"/>
                <a:ea typeface="楷体_GB2312" panose="02010609030101010101" pitchFamily="49" charset="-122"/>
              </a:rPr>
              <a:t>由于一台确定性图灵机可看作是非确定性图灵机的特例，所以可在多项式时间内被确定性图灵机接受的语言也可在多项式时间内被非确定性图灵机接受。故</a:t>
            </a:r>
            <a:r>
              <a:rPr lang="en-US" altLang="zh-CN" sz="2400" b="1">
                <a:solidFill>
                  <a:schemeClr val="tx1"/>
                </a:solidFill>
                <a:latin typeface="楷体_GB2312" panose="02010609030101010101" pitchFamily="49" charset="-122"/>
                <a:ea typeface="楷体_GB2312" panose="02010609030101010101" pitchFamily="49" charset="-122"/>
              </a:rPr>
              <a:t>P </a:t>
            </a:r>
            <a:r>
              <a:rPr lang="en-US" altLang="zh-CN" sz="2400" b="1">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lang="en-US" altLang="zh-CN" sz="2400" b="1">
                <a:solidFill>
                  <a:schemeClr val="tx1"/>
                </a:solidFill>
                <a:latin typeface="楷体_GB2312" panose="02010609030101010101" pitchFamily="49" charset="-122"/>
                <a:ea typeface="楷体_GB2312" panose="02010609030101010101" pitchFamily="49" charset="-122"/>
              </a:rPr>
              <a:t> NP</a:t>
            </a:r>
            <a:r>
              <a:rPr lang="en-US" altLang="zh-CN" sz="2400">
                <a:solidFill>
                  <a:schemeClr val="tx1"/>
                </a:solidFill>
                <a:latin typeface="楷体_GB2312" panose="02010609030101010101" pitchFamily="49" charset="-122"/>
                <a:ea typeface="楷体_GB2312" panose="02010609030101010101" pitchFamily="49" charset="-122"/>
              </a:rPr>
              <a:t>。</a:t>
            </a:r>
            <a:r>
              <a:rPr lang="en-US" altLang="zh-CN" sz="2400">
                <a:solidFill>
                  <a:schemeClr val="tx1"/>
                </a:solidFill>
                <a:ea typeface="楷体_GB2312" panose="02010609030101010101" pitchFamily="49" charset="-122"/>
              </a:rPr>
              <a:t> </a:t>
            </a:r>
            <a:endParaRPr lang="zh-CN" altLang="en-US" sz="2400">
              <a:solidFill>
                <a:schemeClr val="tx1"/>
              </a:solidFill>
              <a:ea typeface="楷体_GB2312" panose="0201060903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6995"/>
                                        </p:tgtEl>
                                        <p:attrNameLst>
                                          <p:attrName>style.visibility</p:attrName>
                                        </p:attrNameLst>
                                      </p:cBhvr>
                                      <p:to>
                                        <p:strVal val="visible"/>
                                      </p:to>
                                    </p:set>
                                    <p:animEffect transition="in" filter="blinds(horizontal)">
                                      <p:cBhvr>
                                        <p:cTn id="7" dur="500"/>
                                        <p:tgtEl>
                                          <p:spTgt spid="5969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96996"/>
                                        </p:tgtEl>
                                        <p:attrNameLst>
                                          <p:attrName>style.visibility</p:attrName>
                                        </p:attrNameLst>
                                      </p:cBhvr>
                                      <p:to>
                                        <p:strVal val="visible"/>
                                      </p:to>
                                    </p:set>
                                    <p:anim calcmode="lin" valueType="num">
                                      <p:cBhvr additive="base">
                                        <p:cTn id="12" dur="500" fill="hold"/>
                                        <p:tgtEl>
                                          <p:spTgt spid="596996"/>
                                        </p:tgtEl>
                                        <p:attrNameLst>
                                          <p:attrName>ppt_x</p:attrName>
                                        </p:attrNameLst>
                                      </p:cBhvr>
                                      <p:tavLst>
                                        <p:tav tm="0">
                                          <p:val>
                                            <p:strVal val="#ppt_x"/>
                                          </p:val>
                                        </p:tav>
                                        <p:tav tm="100000">
                                          <p:val>
                                            <p:strVal val="#ppt_x"/>
                                          </p:val>
                                        </p:tav>
                                      </p:tavLst>
                                    </p:anim>
                                    <p:anim calcmode="lin" valueType="num">
                                      <p:cBhvr additive="base">
                                        <p:cTn id="13" dur="500" fill="hold"/>
                                        <p:tgtEl>
                                          <p:spTgt spid="5969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5" grpId="0" autoUpdateAnimBg="0"/>
      <p:bldP spid="596996" grpId="0" animBg="1" autoUpdateAnimBg="0"/>
    </p:bldLst>
  </p:timing>
</p:sld>
</file>

<file path=ppt/slides/slide2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1A38C65C-1C21-4E97-84C2-FAB051E6980C}"/>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7B8186EF-0D4D-4AD2-A304-71B4DB453438}" type="slidenum">
              <a:rPr lang="zh-CN" altLang="en-US">
                <a:solidFill>
                  <a:schemeClr val="tx1"/>
                </a:solidFill>
                <a:latin typeface="Times New Roman" panose="02020603050405020304" pitchFamily="18" charset="0"/>
                <a:ea typeface="宋体" panose="02010600030101010101" pitchFamily="2" charset="-122"/>
              </a:rPr>
              <a:pPr eaLnBrk="1" hangingPunct="1"/>
              <a:t>297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88068" name="Rectangle 2">
            <a:extLst>
              <a:ext uri="{FF2B5EF4-FFF2-40B4-BE49-F238E27FC236}">
                <a16:creationId xmlns:a16="http://schemas.microsoft.com/office/drawing/2014/main" id="{CD52094C-A6CC-465E-9DC5-5CA89A40E7E8}"/>
              </a:ext>
            </a:extLst>
          </p:cNvPr>
          <p:cNvSpPr>
            <a:spLocks noGrp="1" noChangeArrowheads="1"/>
          </p:cNvSpPr>
          <p:nvPr>
            <p:ph type="title"/>
          </p:nvPr>
        </p:nvSpPr>
        <p:spPr>
          <a:xfrm>
            <a:off x="685800" y="914400"/>
            <a:ext cx="7772400" cy="762000"/>
          </a:xfrm>
        </p:spPr>
        <p:txBody>
          <a:bodyPr/>
          <a:lstStyle/>
          <a:p>
            <a:pPr eaLnBrk="1" hangingPunct="1"/>
            <a:r>
              <a:rPr lang="zh-CN" altLang="en-US"/>
              <a:t>8.2.2  </a:t>
            </a:r>
            <a:r>
              <a:rPr lang="en-US" altLang="zh-CN">
                <a:latin typeface="楷体_GB2312" panose="02010609030101010101" pitchFamily="49" charset="-122"/>
                <a:ea typeface="楷体_GB2312" panose="02010609030101010101" pitchFamily="49" charset="-122"/>
              </a:rPr>
              <a:t>P</a:t>
            </a:r>
            <a:r>
              <a:rPr lang="zh-CN" altLang="en-US">
                <a:latin typeface="楷体_GB2312" panose="02010609030101010101" pitchFamily="49" charset="-122"/>
                <a:ea typeface="楷体_GB2312" panose="02010609030101010101" pitchFamily="49" charset="-122"/>
              </a:rPr>
              <a:t>类与</a:t>
            </a:r>
            <a:r>
              <a:rPr lang="en-US" altLang="zh-CN">
                <a:latin typeface="楷体_GB2312" panose="02010609030101010101" pitchFamily="49" charset="-122"/>
                <a:ea typeface="楷体_GB2312" panose="02010609030101010101" pitchFamily="49" charset="-122"/>
              </a:rPr>
              <a:t>NP</a:t>
            </a:r>
            <a:r>
              <a:rPr lang="zh-CN" altLang="en-US">
                <a:latin typeface="楷体_GB2312" panose="02010609030101010101" pitchFamily="49" charset="-122"/>
                <a:ea typeface="楷体_GB2312" panose="02010609030101010101" pitchFamily="49" charset="-122"/>
              </a:rPr>
              <a:t>类语言</a:t>
            </a:r>
          </a:p>
        </p:txBody>
      </p:sp>
      <p:grpSp>
        <p:nvGrpSpPr>
          <p:cNvPr id="2" name="Group 3">
            <a:extLst>
              <a:ext uri="{FF2B5EF4-FFF2-40B4-BE49-F238E27FC236}">
                <a16:creationId xmlns:a16="http://schemas.microsoft.com/office/drawing/2014/main" id="{93096C49-A57A-4945-9DA1-2A56F58C9AEA}"/>
              </a:ext>
            </a:extLst>
          </p:cNvPr>
          <p:cNvGrpSpPr>
            <a:grpSpLocks/>
          </p:cNvGrpSpPr>
          <p:nvPr/>
        </p:nvGrpSpPr>
        <p:grpSpPr bwMode="auto">
          <a:xfrm>
            <a:off x="152400" y="1905000"/>
            <a:ext cx="8839200" cy="4362450"/>
            <a:chOff x="96" y="1200"/>
            <a:chExt cx="5568" cy="2748"/>
          </a:xfrm>
        </p:grpSpPr>
        <p:sp>
          <p:nvSpPr>
            <p:cNvPr id="88070" name="Text Box 4">
              <a:extLst>
                <a:ext uri="{FF2B5EF4-FFF2-40B4-BE49-F238E27FC236}">
                  <a16:creationId xmlns:a16="http://schemas.microsoft.com/office/drawing/2014/main" id="{771723AD-CF6F-4AFA-80F5-C275090C8B99}"/>
                </a:ext>
              </a:extLst>
            </p:cNvPr>
            <p:cNvSpPr txBox="1">
              <a:spLocks noChangeArrowheads="1"/>
            </p:cNvSpPr>
            <p:nvPr/>
          </p:nvSpPr>
          <p:spPr bwMode="auto">
            <a:xfrm>
              <a:off x="96" y="1200"/>
              <a:ext cx="5568" cy="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chemeClr val="tx1"/>
                  </a:solidFill>
                  <a:latin typeface="楷体_GB2312" panose="02010609030101010101" pitchFamily="49" charset="-122"/>
                  <a:ea typeface="楷体_GB2312" panose="02010609030101010101" pitchFamily="49" charset="-122"/>
                </a:rPr>
                <a:t>    </a:t>
              </a:r>
              <a:r>
                <a:rPr lang="en-US" altLang="zh-CN" sz="2800" b="1">
                  <a:solidFill>
                    <a:schemeClr val="tx1"/>
                  </a:solidFill>
                  <a:latin typeface="楷体_GB2312" panose="02010609030101010101" pitchFamily="49" charset="-122"/>
                  <a:ea typeface="楷体_GB2312" panose="02010609030101010101" pitchFamily="49" charset="-122"/>
                </a:rPr>
                <a:t>NP</a:t>
              </a:r>
              <a:r>
                <a:rPr lang="zh-CN" altLang="en-US" sz="2800" b="1">
                  <a:solidFill>
                    <a:schemeClr val="tx1"/>
                  </a:solidFill>
                  <a:latin typeface="楷体_GB2312" panose="02010609030101010101" pitchFamily="49" charset="-122"/>
                  <a:ea typeface="楷体_GB2312" panose="02010609030101010101" pitchFamily="49" charset="-122"/>
                </a:rPr>
                <a:t>类语言举例</a:t>
              </a:r>
              <a:r>
                <a:rPr lang="zh-CN" altLang="en-US" sz="2800" b="1">
                  <a:solidFill>
                    <a:schemeClr val="tx1"/>
                  </a:solidFill>
                  <a:latin typeface="Times New Roman" panose="02020603050405020304" pitchFamily="18" charset="0"/>
                  <a:ea typeface="楷体_GB2312" panose="02010609030101010101" pitchFamily="49" charset="-122"/>
                </a:rPr>
                <a:t>——</a:t>
              </a:r>
              <a:r>
                <a:rPr lang="zh-CN" altLang="en-US" sz="2800" b="1">
                  <a:solidFill>
                    <a:schemeClr val="tx1"/>
                  </a:solidFill>
                  <a:latin typeface="楷体_GB2312" panose="02010609030101010101" pitchFamily="49" charset="-122"/>
                  <a:ea typeface="楷体_GB2312" panose="02010609030101010101" pitchFamily="49" charset="-122"/>
                </a:rPr>
                <a:t>无向图的团问题</a:t>
              </a:r>
              <a:r>
                <a:rPr lang="zh-CN" altLang="en-US" sz="2800">
                  <a:solidFill>
                    <a:schemeClr val="tx1"/>
                  </a:solidFill>
                  <a:latin typeface="楷体_GB2312" panose="02010609030101010101" pitchFamily="49" charset="-122"/>
                  <a:ea typeface="楷体_GB2312" panose="02010609030101010101" pitchFamily="49" charset="-122"/>
                </a:rPr>
                <a:t>。</a:t>
              </a:r>
            </a:p>
            <a:p>
              <a:pPr algn="l" eaLnBrk="1" hangingPunct="1"/>
              <a:r>
                <a:rPr lang="zh-CN" altLang="en-US" sz="2800">
                  <a:solidFill>
                    <a:schemeClr val="tx1"/>
                  </a:solidFill>
                  <a:latin typeface="楷体_GB2312" panose="02010609030101010101" pitchFamily="49" charset="-122"/>
                  <a:ea typeface="楷体_GB2312" panose="02010609030101010101" pitchFamily="49" charset="-122"/>
                </a:rPr>
                <a:t>   该问题的输入是一个有</a:t>
              </a:r>
              <a:r>
                <a:rPr lang="en-US" altLang="zh-CN" sz="2800">
                  <a:solidFill>
                    <a:schemeClr val="tx1"/>
                  </a:solidFill>
                  <a:latin typeface="楷体_GB2312" panose="02010609030101010101" pitchFamily="49" charset="-122"/>
                  <a:ea typeface="楷体_GB2312" panose="02010609030101010101" pitchFamily="49" charset="-122"/>
                </a:rPr>
                <a:t>n</a:t>
              </a:r>
              <a:r>
                <a:rPr lang="zh-CN" altLang="en-US" sz="2800">
                  <a:solidFill>
                    <a:schemeClr val="tx1"/>
                  </a:solidFill>
                  <a:latin typeface="楷体_GB2312" panose="02010609030101010101" pitchFamily="49" charset="-122"/>
                  <a:ea typeface="楷体_GB2312" panose="02010609030101010101" pitchFamily="49" charset="-122"/>
                </a:rPr>
                <a:t>个顶点的无向图</a:t>
              </a:r>
              <a:r>
                <a:rPr lang="en-US" altLang="zh-CN" sz="2800">
                  <a:solidFill>
                    <a:schemeClr val="tx1"/>
                  </a:solidFill>
                  <a:latin typeface="楷体_GB2312" panose="02010609030101010101" pitchFamily="49" charset="-122"/>
                  <a:ea typeface="楷体_GB2312" panose="02010609030101010101" pitchFamily="49" charset="-122"/>
                </a:rPr>
                <a:t>G=(V，E)</a:t>
              </a:r>
              <a:r>
                <a:rPr lang="zh-CN" altLang="en-US" sz="2800">
                  <a:solidFill>
                    <a:schemeClr val="tx1"/>
                  </a:solidFill>
                  <a:latin typeface="楷体_GB2312" panose="02010609030101010101" pitchFamily="49" charset="-122"/>
                  <a:ea typeface="楷体_GB2312" panose="02010609030101010101" pitchFamily="49" charset="-122"/>
                </a:rPr>
                <a:t>和一个整数</a:t>
              </a:r>
              <a:r>
                <a:rPr lang="en-US" altLang="zh-CN" sz="2800">
                  <a:solidFill>
                    <a:schemeClr val="tx1"/>
                  </a:solidFill>
                  <a:latin typeface="楷体_GB2312" panose="02010609030101010101" pitchFamily="49" charset="-122"/>
                  <a:ea typeface="楷体_GB2312" panose="02010609030101010101" pitchFamily="49" charset="-122"/>
                </a:rPr>
                <a:t>k。</a:t>
              </a:r>
              <a:r>
                <a:rPr lang="zh-CN" altLang="en-US" sz="2800">
                  <a:solidFill>
                    <a:schemeClr val="tx1"/>
                  </a:solidFill>
                  <a:latin typeface="楷体_GB2312" panose="02010609030101010101" pitchFamily="49" charset="-122"/>
                  <a:ea typeface="楷体_GB2312" panose="02010609030101010101" pitchFamily="49" charset="-122"/>
                </a:rPr>
                <a:t>要求判定图</a:t>
              </a:r>
              <a:r>
                <a:rPr lang="en-US" altLang="zh-CN" sz="2800">
                  <a:solidFill>
                    <a:schemeClr val="tx1"/>
                  </a:solidFill>
                  <a:latin typeface="楷体_GB2312" panose="02010609030101010101" pitchFamily="49" charset="-122"/>
                  <a:ea typeface="楷体_GB2312" panose="02010609030101010101" pitchFamily="49" charset="-122"/>
                </a:rPr>
                <a:t>G</a:t>
              </a:r>
              <a:r>
                <a:rPr lang="zh-CN" altLang="en-US" sz="2800">
                  <a:solidFill>
                    <a:schemeClr val="tx1"/>
                  </a:solidFill>
                  <a:latin typeface="楷体_GB2312" panose="02010609030101010101" pitchFamily="49" charset="-122"/>
                  <a:ea typeface="楷体_GB2312" panose="02010609030101010101" pitchFamily="49" charset="-122"/>
                </a:rPr>
                <a:t>是否包含一个</a:t>
              </a:r>
              <a:r>
                <a:rPr lang="en-US" altLang="zh-CN" sz="2800">
                  <a:solidFill>
                    <a:schemeClr val="tx1"/>
                  </a:solidFill>
                  <a:latin typeface="楷体_GB2312" panose="02010609030101010101" pitchFamily="49" charset="-122"/>
                  <a:ea typeface="楷体_GB2312" panose="02010609030101010101" pitchFamily="49" charset="-122"/>
                </a:rPr>
                <a:t>k</a:t>
              </a:r>
              <a:r>
                <a:rPr lang="zh-CN" altLang="en-US" sz="2800">
                  <a:solidFill>
                    <a:schemeClr val="tx1"/>
                  </a:solidFill>
                  <a:latin typeface="楷体_GB2312" panose="02010609030101010101" pitchFamily="49" charset="-122"/>
                  <a:ea typeface="楷体_GB2312" panose="02010609030101010101" pitchFamily="49" charset="-122"/>
                </a:rPr>
                <a:t>顶点的</a:t>
              </a:r>
              <a:r>
                <a:rPr lang="zh-CN" altLang="en-US" sz="2800" b="1">
                  <a:solidFill>
                    <a:schemeClr val="tx1"/>
                  </a:solidFill>
                  <a:latin typeface="楷体_GB2312" panose="02010609030101010101" pitchFamily="49" charset="-122"/>
                  <a:ea typeface="楷体_GB2312" panose="02010609030101010101" pitchFamily="49" charset="-122"/>
                </a:rPr>
                <a:t>完全子图(团)</a:t>
              </a:r>
              <a:r>
                <a:rPr lang="zh-CN" altLang="en-US" sz="2800">
                  <a:solidFill>
                    <a:schemeClr val="tx1"/>
                  </a:solidFill>
                  <a:latin typeface="楷体_GB2312" panose="02010609030101010101" pitchFamily="49" charset="-122"/>
                  <a:ea typeface="楷体_GB2312" panose="02010609030101010101" pitchFamily="49" charset="-122"/>
                </a:rPr>
                <a:t>，即判定是否存在</a:t>
              </a:r>
              <a:r>
                <a:rPr lang="en-US" altLang="zh-CN" sz="2800">
                  <a:solidFill>
                    <a:schemeClr val="tx1"/>
                  </a:solidFill>
                  <a:latin typeface="楷体_GB2312" panose="02010609030101010101" pitchFamily="49" charset="-122"/>
                  <a:ea typeface="楷体_GB2312" panose="02010609030101010101" pitchFamily="49" charset="-122"/>
                </a:rPr>
                <a:t>V</a:t>
              </a:r>
              <a:r>
                <a:rPr lang="en-US" altLang="zh-CN" sz="2800">
                  <a:solidFill>
                    <a:schemeClr val="tx1"/>
                  </a:solidFill>
                  <a:latin typeface="Times New Roman" panose="02020603050405020304" pitchFamily="18" charset="0"/>
                  <a:ea typeface="楷体_GB2312" panose="02010609030101010101" pitchFamily="49" charset="-122"/>
                </a:rPr>
                <a:t>’</a:t>
              </a:r>
              <a:r>
                <a:rPr lang="en-US" altLang="zh-CN" sz="28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lang="en-US" altLang="zh-CN" sz="2800">
                  <a:solidFill>
                    <a:schemeClr val="tx1"/>
                  </a:solidFill>
                  <a:latin typeface="楷体_GB2312" panose="02010609030101010101" pitchFamily="49" charset="-122"/>
                  <a:ea typeface="楷体_GB2312" panose="02010609030101010101" pitchFamily="49" charset="-122"/>
                </a:rPr>
                <a:t>V，|V</a:t>
              </a:r>
              <a:r>
                <a:rPr lang="en-US" altLang="zh-CN" sz="2800">
                  <a:solidFill>
                    <a:schemeClr val="tx1"/>
                  </a:solidFill>
                  <a:latin typeface="Times New Roman" panose="02020603050405020304" pitchFamily="18" charset="0"/>
                  <a:ea typeface="楷体_GB2312" panose="02010609030101010101" pitchFamily="49" charset="-122"/>
                </a:rPr>
                <a:t>’</a:t>
              </a:r>
              <a:r>
                <a:rPr lang="en-US" altLang="zh-CN" sz="2800">
                  <a:solidFill>
                    <a:schemeClr val="tx1"/>
                  </a:solidFill>
                  <a:latin typeface="楷体_GB2312" panose="02010609030101010101" pitchFamily="49" charset="-122"/>
                  <a:ea typeface="楷体_GB2312" panose="02010609030101010101" pitchFamily="49" charset="-122"/>
                </a:rPr>
                <a:t>|=k，</a:t>
              </a:r>
              <a:r>
                <a:rPr lang="zh-CN" altLang="en-US" sz="2800">
                  <a:solidFill>
                    <a:schemeClr val="tx1"/>
                  </a:solidFill>
                  <a:latin typeface="楷体_GB2312" panose="02010609030101010101" pitchFamily="49" charset="-122"/>
                  <a:ea typeface="楷体_GB2312" panose="02010609030101010101" pitchFamily="49" charset="-122"/>
                </a:rPr>
                <a:t>且对于所有的</a:t>
              </a:r>
              <a:r>
                <a:rPr lang="en-US" altLang="zh-CN" sz="2800">
                  <a:solidFill>
                    <a:schemeClr val="tx1"/>
                  </a:solidFill>
                  <a:latin typeface="楷体_GB2312" panose="02010609030101010101" pitchFamily="49" charset="-122"/>
                  <a:ea typeface="楷体_GB2312" panose="02010609030101010101" pitchFamily="49" charset="-122"/>
                </a:rPr>
                <a:t>u，v∈V</a:t>
              </a:r>
              <a:r>
                <a:rPr lang="en-US" altLang="zh-CN" sz="2800">
                  <a:solidFill>
                    <a:schemeClr val="tx1"/>
                  </a:solidFill>
                  <a:latin typeface="Times New Roman" panose="02020603050405020304" pitchFamily="18" charset="0"/>
                  <a:ea typeface="楷体_GB2312" panose="02010609030101010101" pitchFamily="49" charset="-122"/>
                </a:rPr>
                <a:t>’</a:t>
              </a:r>
              <a:r>
                <a:rPr lang="en-US" altLang="zh-CN" sz="2800">
                  <a:solidFill>
                    <a:schemeClr val="tx1"/>
                  </a:solidFill>
                  <a:latin typeface="楷体_GB2312" panose="02010609030101010101" pitchFamily="49" charset="-122"/>
                  <a:ea typeface="楷体_GB2312" panose="02010609030101010101" pitchFamily="49" charset="-122"/>
                </a:rPr>
                <a:t>，</a:t>
              </a:r>
              <a:r>
                <a:rPr lang="zh-CN" altLang="en-US" sz="2800">
                  <a:solidFill>
                    <a:schemeClr val="tx1"/>
                  </a:solidFill>
                  <a:latin typeface="楷体_GB2312" panose="02010609030101010101" pitchFamily="49" charset="-122"/>
                  <a:ea typeface="楷体_GB2312" panose="02010609030101010101" pitchFamily="49" charset="-122"/>
                </a:rPr>
                <a:t>有(</a:t>
              </a:r>
              <a:r>
                <a:rPr lang="en-US" altLang="zh-CN" sz="2800">
                  <a:solidFill>
                    <a:schemeClr val="tx1"/>
                  </a:solidFill>
                  <a:latin typeface="楷体_GB2312" panose="02010609030101010101" pitchFamily="49" charset="-122"/>
                  <a:ea typeface="楷体_GB2312" panose="02010609030101010101" pitchFamily="49" charset="-122"/>
                </a:rPr>
                <a:t>u，v)∈E。</a:t>
              </a:r>
            </a:p>
            <a:p>
              <a:pPr algn="l" eaLnBrk="1" hangingPunct="1"/>
              <a:r>
                <a:rPr lang="zh-CN" altLang="en-US" sz="2800">
                  <a:solidFill>
                    <a:schemeClr val="tx1"/>
                  </a:solidFill>
                  <a:latin typeface="楷体_GB2312" panose="02010609030101010101" pitchFamily="49" charset="-122"/>
                  <a:ea typeface="楷体_GB2312" panose="02010609030101010101" pitchFamily="49" charset="-122"/>
                </a:rPr>
                <a:t>    若用邻接矩阵表示图</a:t>
              </a:r>
              <a:r>
                <a:rPr lang="en-US" altLang="zh-CN" sz="2800">
                  <a:solidFill>
                    <a:schemeClr val="tx1"/>
                  </a:solidFill>
                  <a:latin typeface="楷体_GB2312" panose="02010609030101010101" pitchFamily="49" charset="-122"/>
                  <a:ea typeface="楷体_GB2312" panose="02010609030101010101" pitchFamily="49" charset="-122"/>
                </a:rPr>
                <a:t>G，</a:t>
              </a:r>
              <a:r>
                <a:rPr lang="zh-CN" altLang="en-US" sz="2800">
                  <a:solidFill>
                    <a:schemeClr val="tx1"/>
                  </a:solidFill>
                  <a:latin typeface="楷体_GB2312" panose="02010609030101010101" pitchFamily="49" charset="-122"/>
                  <a:ea typeface="楷体_GB2312" panose="02010609030101010101" pitchFamily="49" charset="-122"/>
                </a:rPr>
                <a:t>用二进制串表示整数</a:t>
              </a:r>
              <a:r>
                <a:rPr lang="en-US" altLang="zh-CN" sz="2800">
                  <a:solidFill>
                    <a:schemeClr val="tx1"/>
                  </a:solidFill>
                  <a:latin typeface="楷体_GB2312" panose="02010609030101010101" pitchFamily="49" charset="-122"/>
                  <a:ea typeface="楷体_GB2312" panose="02010609030101010101" pitchFamily="49" charset="-122"/>
                </a:rPr>
                <a:t>k，</a:t>
              </a:r>
              <a:r>
                <a:rPr lang="zh-CN" altLang="en-US" sz="2800">
                  <a:solidFill>
                    <a:schemeClr val="tx1"/>
                  </a:solidFill>
                  <a:latin typeface="楷体_GB2312" panose="02010609030101010101" pitchFamily="49" charset="-122"/>
                  <a:ea typeface="楷体_GB2312" panose="02010609030101010101" pitchFamily="49" charset="-122"/>
                </a:rPr>
                <a:t>则团问题的一个实例可以用长度为         的二进位串表示。因此，团问题可表示为语言：</a:t>
              </a:r>
            </a:p>
            <a:p>
              <a:pPr algn="l" eaLnBrk="1" hangingPunct="1"/>
              <a:r>
                <a:rPr lang="en-US" altLang="zh-CN" sz="2800">
                  <a:solidFill>
                    <a:schemeClr val="tx1"/>
                  </a:solidFill>
                  <a:latin typeface="楷体_GB2312" panose="02010609030101010101" pitchFamily="49" charset="-122"/>
                  <a:ea typeface="楷体_GB2312" panose="02010609030101010101" pitchFamily="49" charset="-122"/>
                </a:rPr>
                <a:t>     CLIQUE={w#v|w，v∈{0，1}*，</a:t>
              </a:r>
              <a:r>
                <a:rPr lang="zh-CN" altLang="en-US" sz="2800">
                  <a:solidFill>
                    <a:schemeClr val="tx1"/>
                  </a:solidFill>
                  <a:latin typeface="楷体_GB2312" panose="02010609030101010101" pitchFamily="49" charset="-122"/>
                  <a:ea typeface="楷体_GB2312" panose="02010609030101010101" pitchFamily="49" charset="-122"/>
                </a:rPr>
                <a:t>以</a:t>
              </a:r>
              <a:r>
                <a:rPr lang="en-US" altLang="zh-CN" sz="2800">
                  <a:solidFill>
                    <a:schemeClr val="tx1"/>
                  </a:solidFill>
                  <a:latin typeface="楷体_GB2312" panose="02010609030101010101" pitchFamily="49" charset="-122"/>
                  <a:ea typeface="楷体_GB2312" panose="02010609030101010101" pitchFamily="49" charset="-122"/>
                </a:rPr>
                <a:t>w</a:t>
              </a:r>
              <a:r>
                <a:rPr lang="zh-CN" altLang="en-US" sz="2800">
                  <a:solidFill>
                    <a:schemeClr val="tx1"/>
                  </a:solidFill>
                  <a:latin typeface="楷体_GB2312" panose="02010609030101010101" pitchFamily="49" charset="-122"/>
                  <a:ea typeface="楷体_GB2312" panose="02010609030101010101" pitchFamily="49" charset="-122"/>
                </a:rPr>
                <a:t>为邻接矩阵的图</a:t>
              </a:r>
              <a:r>
                <a:rPr lang="en-US" altLang="zh-CN" sz="2800">
                  <a:solidFill>
                    <a:schemeClr val="tx1"/>
                  </a:solidFill>
                  <a:latin typeface="楷体_GB2312" panose="02010609030101010101" pitchFamily="49" charset="-122"/>
                  <a:ea typeface="楷体_GB2312" panose="02010609030101010101" pitchFamily="49" charset="-122"/>
                </a:rPr>
                <a:t>G</a:t>
              </a:r>
              <a:r>
                <a:rPr lang="zh-CN" altLang="en-US" sz="2800">
                  <a:solidFill>
                    <a:schemeClr val="tx1"/>
                  </a:solidFill>
                  <a:latin typeface="楷体_GB2312" panose="02010609030101010101" pitchFamily="49" charset="-122"/>
                  <a:ea typeface="楷体_GB2312" panose="02010609030101010101" pitchFamily="49" charset="-122"/>
                </a:rPr>
                <a:t>有一个</a:t>
              </a:r>
              <a:r>
                <a:rPr lang="en-US" altLang="zh-CN" sz="2800">
                  <a:solidFill>
                    <a:schemeClr val="tx1"/>
                  </a:solidFill>
                  <a:latin typeface="楷体_GB2312" panose="02010609030101010101" pitchFamily="49" charset="-122"/>
                  <a:ea typeface="楷体_GB2312" panose="02010609030101010101" pitchFamily="49" charset="-122"/>
                </a:rPr>
                <a:t>k</a:t>
              </a:r>
              <a:r>
                <a:rPr lang="zh-CN" altLang="en-US" sz="2800">
                  <a:solidFill>
                    <a:schemeClr val="tx1"/>
                  </a:solidFill>
                  <a:latin typeface="楷体_GB2312" panose="02010609030101010101" pitchFamily="49" charset="-122"/>
                  <a:ea typeface="楷体_GB2312" panose="02010609030101010101" pitchFamily="49" charset="-122"/>
                </a:rPr>
                <a:t>顶点的团，其中</a:t>
              </a:r>
              <a:r>
                <a:rPr lang="en-US" altLang="zh-CN" sz="2800">
                  <a:solidFill>
                    <a:schemeClr val="tx1"/>
                  </a:solidFill>
                  <a:latin typeface="楷体_GB2312" panose="02010609030101010101" pitchFamily="49" charset="-122"/>
                  <a:ea typeface="楷体_GB2312" panose="02010609030101010101" pitchFamily="49" charset="-122"/>
                </a:rPr>
                <a:t>v</a:t>
              </a:r>
              <a:r>
                <a:rPr lang="zh-CN" altLang="en-US" sz="2800">
                  <a:solidFill>
                    <a:schemeClr val="tx1"/>
                  </a:solidFill>
                  <a:latin typeface="楷体_GB2312" panose="02010609030101010101" pitchFamily="49" charset="-122"/>
                  <a:ea typeface="楷体_GB2312" panose="02010609030101010101" pitchFamily="49" charset="-122"/>
                </a:rPr>
                <a:t>是</a:t>
              </a:r>
              <a:r>
                <a:rPr lang="en-US" altLang="zh-CN" sz="2800">
                  <a:solidFill>
                    <a:schemeClr val="tx1"/>
                  </a:solidFill>
                  <a:latin typeface="楷体_GB2312" panose="02010609030101010101" pitchFamily="49" charset="-122"/>
                  <a:ea typeface="楷体_GB2312" panose="02010609030101010101" pitchFamily="49" charset="-122"/>
                </a:rPr>
                <a:t>k</a:t>
              </a:r>
              <a:r>
                <a:rPr lang="zh-CN" altLang="en-US" sz="2800">
                  <a:solidFill>
                    <a:schemeClr val="tx1"/>
                  </a:solidFill>
                  <a:latin typeface="楷体_GB2312" panose="02010609030101010101" pitchFamily="49" charset="-122"/>
                  <a:ea typeface="楷体_GB2312" panose="02010609030101010101" pitchFamily="49" charset="-122"/>
                </a:rPr>
                <a:t>的二进制表示。} </a:t>
              </a:r>
            </a:p>
          </p:txBody>
        </p:sp>
        <p:graphicFrame>
          <p:nvGraphicFramePr>
            <p:cNvPr id="88066" name="Object 5">
              <a:extLst>
                <a:ext uri="{FF2B5EF4-FFF2-40B4-BE49-F238E27FC236}">
                  <a16:creationId xmlns:a16="http://schemas.microsoft.com/office/drawing/2014/main" id="{06FC8B7D-0120-4C9F-BC68-B92E7071F662}"/>
                </a:ext>
              </a:extLst>
            </p:cNvPr>
            <p:cNvGraphicFramePr>
              <a:graphicFrameLocks noChangeAspect="1"/>
            </p:cNvGraphicFramePr>
            <p:nvPr/>
          </p:nvGraphicFramePr>
          <p:xfrm>
            <a:off x="3312" y="2880"/>
            <a:ext cx="960" cy="288"/>
          </p:xfrm>
          <a:graphic>
            <a:graphicData uri="http://schemas.openxmlformats.org/presentationml/2006/ole">
              <mc:AlternateContent xmlns:mc="http://schemas.openxmlformats.org/markup-compatibility/2006">
                <mc:Choice xmlns:v="urn:schemas-microsoft-com:vml" Requires="v">
                  <p:oleObj spid="_x0000_s88072" r:id="rId3" imgW="838200" imgH="228600" progId="Equation.3">
                    <p:embed/>
                  </p:oleObj>
                </mc:Choice>
                <mc:Fallback>
                  <p:oleObj r:id="rId3" imgW="8382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2" y="2880"/>
                          <a:ext cx="960"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灯片编号占位符 5">
            <a:extLst>
              <a:ext uri="{FF2B5EF4-FFF2-40B4-BE49-F238E27FC236}">
                <a16:creationId xmlns:a16="http://schemas.microsoft.com/office/drawing/2014/main" id="{92A42E5D-14BF-4B8D-8C80-3773FA06AB96}"/>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199A827A-9050-40C4-BC97-42250F3392F5}" type="slidenum">
              <a:rPr lang="zh-CN" altLang="en-US">
                <a:solidFill>
                  <a:schemeClr val="tx1"/>
                </a:solidFill>
                <a:latin typeface="Times New Roman" panose="02020603050405020304" pitchFamily="18" charset="0"/>
                <a:ea typeface="宋体" panose="02010600030101010101" pitchFamily="2" charset="-122"/>
              </a:rPr>
              <a:pPr eaLnBrk="1" hangingPunct="1"/>
              <a:t>298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89095" name="Rectangle 2">
            <a:extLst>
              <a:ext uri="{FF2B5EF4-FFF2-40B4-BE49-F238E27FC236}">
                <a16:creationId xmlns:a16="http://schemas.microsoft.com/office/drawing/2014/main" id="{554C0654-91AD-46F1-B222-5C9DA5FDC33D}"/>
              </a:ext>
            </a:extLst>
          </p:cNvPr>
          <p:cNvSpPr>
            <a:spLocks noGrp="1" noChangeArrowheads="1"/>
          </p:cNvSpPr>
          <p:nvPr>
            <p:ph type="title"/>
          </p:nvPr>
        </p:nvSpPr>
        <p:spPr>
          <a:xfrm>
            <a:off x="685800" y="685800"/>
            <a:ext cx="7772400" cy="762000"/>
          </a:xfrm>
        </p:spPr>
        <p:txBody>
          <a:bodyPr/>
          <a:lstStyle/>
          <a:p>
            <a:pPr eaLnBrk="1" hangingPunct="1"/>
            <a:r>
              <a:rPr lang="zh-CN" altLang="en-US"/>
              <a:t>8.2.2  </a:t>
            </a:r>
            <a:r>
              <a:rPr lang="en-US" altLang="zh-CN">
                <a:latin typeface="楷体_GB2312" panose="02010609030101010101" pitchFamily="49" charset="-122"/>
                <a:ea typeface="楷体_GB2312" panose="02010609030101010101" pitchFamily="49" charset="-122"/>
              </a:rPr>
              <a:t>P</a:t>
            </a:r>
            <a:r>
              <a:rPr lang="zh-CN" altLang="en-US">
                <a:latin typeface="楷体_GB2312" panose="02010609030101010101" pitchFamily="49" charset="-122"/>
                <a:ea typeface="楷体_GB2312" panose="02010609030101010101" pitchFamily="49" charset="-122"/>
              </a:rPr>
              <a:t>类与</a:t>
            </a:r>
            <a:r>
              <a:rPr lang="en-US" altLang="zh-CN">
                <a:latin typeface="楷体_GB2312" panose="02010609030101010101" pitchFamily="49" charset="-122"/>
                <a:ea typeface="楷体_GB2312" panose="02010609030101010101" pitchFamily="49" charset="-122"/>
              </a:rPr>
              <a:t>NP</a:t>
            </a:r>
            <a:r>
              <a:rPr lang="zh-CN" altLang="en-US">
                <a:latin typeface="楷体_GB2312" panose="02010609030101010101" pitchFamily="49" charset="-122"/>
                <a:ea typeface="楷体_GB2312" panose="02010609030101010101" pitchFamily="49" charset="-122"/>
              </a:rPr>
              <a:t>类语言</a:t>
            </a:r>
          </a:p>
        </p:txBody>
      </p:sp>
      <p:sp>
        <p:nvSpPr>
          <p:cNvPr id="599043" name="Text Box 3">
            <a:extLst>
              <a:ext uri="{FF2B5EF4-FFF2-40B4-BE49-F238E27FC236}">
                <a16:creationId xmlns:a16="http://schemas.microsoft.com/office/drawing/2014/main" id="{24067FF8-BF80-4BA6-BA75-767BECB7B0DF}"/>
              </a:ext>
            </a:extLst>
          </p:cNvPr>
          <p:cNvSpPr txBox="1">
            <a:spLocks noChangeArrowheads="1"/>
          </p:cNvSpPr>
          <p:nvPr/>
        </p:nvSpPr>
        <p:spPr bwMode="auto">
          <a:xfrm>
            <a:off x="152400" y="1447800"/>
            <a:ext cx="8839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接受该语言</a:t>
            </a:r>
            <a:r>
              <a:rPr lang="en-US" altLang="zh-CN" sz="2400">
                <a:solidFill>
                  <a:schemeClr val="tx1"/>
                </a:solidFill>
                <a:latin typeface="楷体_GB2312" panose="02010609030101010101" pitchFamily="49" charset="-122"/>
                <a:ea typeface="楷体_GB2312" panose="02010609030101010101" pitchFamily="49" charset="-122"/>
              </a:rPr>
              <a:t>CLIQUE</a:t>
            </a:r>
            <a:r>
              <a:rPr lang="zh-CN" altLang="en-US" sz="2400">
                <a:solidFill>
                  <a:schemeClr val="tx1"/>
                </a:solidFill>
                <a:latin typeface="楷体_GB2312" panose="02010609030101010101" pitchFamily="49" charset="-122"/>
                <a:ea typeface="楷体_GB2312" panose="02010609030101010101" pitchFamily="49" charset="-122"/>
              </a:rPr>
              <a:t>的</a:t>
            </a:r>
            <a:r>
              <a:rPr lang="zh-CN" altLang="en-US" sz="2400" b="1">
                <a:solidFill>
                  <a:schemeClr val="tx1"/>
                </a:solidFill>
                <a:latin typeface="楷体_GB2312" panose="02010609030101010101" pitchFamily="49" charset="-122"/>
                <a:ea typeface="楷体_GB2312" panose="02010609030101010101" pitchFamily="49" charset="-122"/>
              </a:rPr>
              <a:t>非确定性算法</a:t>
            </a:r>
            <a:r>
              <a:rPr lang="zh-CN" altLang="en-US" sz="2400">
                <a:solidFill>
                  <a:schemeClr val="tx1"/>
                </a:solidFill>
                <a:latin typeface="楷体_GB2312" panose="02010609030101010101" pitchFamily="49" charset="-122"/>
                <a:ea typeface="楷体_GB2312" panose="02010609030101010101" pitchFamily="49" charset="-122"/>
              </a:rPr>
              <a:t>：用非确定性选择指令选出包含</a:t>
            </a:r>
            <a:r>
              <a:rPr lang="en-US" altLang="zh-CN" sz="2400">
                <a:solidFill>
                  <a:schemeClr val="tx1"/>
                </a:solidFill>
                <a:latin typeface="楷体_GB2312" panose="02010609030101010101" pitchFamily="49" charset="-122"/>
                <a:ea typeface="楷体_GB2312" panose="02010609030101010101" pitchFamily="49" charset="-122"/>
              </a:rPr>
              <a:t>k</a:t>
            </a:r>
            <a:r>
              <a:rPr lang="zh-CN" altLang="en-US" sz="2400">
                <a:solidFill>
                  <a:schemeClr val="tx1"/>
                </a:solidFill>
                <a:latin typeface="楷体_GB2312" panose="02010609030101010101" pitchFamily="49" charset="-122"/>
                <a:ea typeface="楷体_GB2312" panose="02010609030101010101" pitchFamily="49" charset="-122"/>
              </a:rPr>
              <a:t>个顶点的候选顶点子集</a:t>
            </a:r>
            <a:r>
              <a:rPr lang="en-US" altLang="zh-CN" sz="2400">
                <a:solidFill>
                  <a:schemeClr val="tx1"/>
                </a:solidFill>
                <a:latin typeface="楷体_GB2312" panose="02010609030101010101" pitchFamily="49" charset="-122"/>
                <a:ea typeface="楷体_GB2312" panose="02010609030101010101" pitchFamily="49" charset="-122"/>
              </a:rPr>
              <a:t>V，</a:t>
            </a:r>
            <a:r>
              <a:rPr lang="zh-CN" altLang="en-US" sz="2400">
                <a:solidFill>
                  <a:schemeClr val="tx1"/>
                </a:solidFill>
                <a:latin typeface="楷体_GB2312" panose="02010609030101010101" pitchFamily="49" charset="-122"/>
                <a:ea typeface="楷体_GB2312" panose="02010609030101010101" pitchFamily="49" charset="-122"/>
              </a:rPr>
              <a:t>然后确定性地检查该子集是否是团问题的一个解。算法分为3个阶段： </a:t>
            </a:r>
            <a:endParaRPr lang="en-US" altLang="zh-CN" sz="2400">
              <a:solidFill>
                <a:schemeClr val="tx1"/>
              </a:solidFill>
              <a:latin typeface="楷体_GB2312" panose="02010609030101010101" pitchFamily="49" charset="-122"/>
              <a:ea typeface="楷体_GB2312" panose="02010609030101010101" pitchFamily="49" charset="-122"/>
            </a:endParaRPr>
          </a:p>
        </p:txBody>
      </p:sp>
      <p:grpSp>
        <p:nvGrpSpPr>
          <p:cNvPr id="2" name="Group 4">
            <a:extLst>
              <a:ext uri="{FF2B5EF4-FFF2-40B4-BE49-F238E27FC236}">
                <a16:creationId xmlns:a16="http://schemas.microsoft.com/office/drawing/2014/main" id="{9E011D73-364F-4169-980F-7A0530627745}"/>
              </a:ext>
            </a:extLst>
          </p:cNvPr>
          <p:cNvGrpSpPr>
            <a:grpSpLocks/>
          </p:cNvGrpSpPr>
          <p:nvPr/>
        </p:nvGrpSpPr>
        <p:grpSpPr bwMode="auto">
          <a:xfrm>
            <a:off x="152400" y="2590800"/>
            <a:ext cx="8839200" cy="1243013"/>
            <a:chOff x="192" y="1953"/>
            <a:chExt cx="5568" cy="783"/>
          </a:xfrm>
        </p:grpSpPr>
        <p:sp>
          <p:nvSpPr>
            <p:cNvPr id="89102" name="Text Box 5">
              <a:extLst>
                <a:ext uri="{FF2B5EF4-FFF2-40B4-BE49-F238E27FC236}">
                  <a16:creationId xmlns:a16="http://schemas.microsoft.com/office/drawing/2014/main" id="{EA618AFE-0FC1-4FBF-8B92-321A2F8B26C7}"/>
                </a:ext>
              </a:extLst>
            </p:cNvPr>
            <p:cNvSpPr txBox="1">
              <a:spLocks noChangeArrowheads="1"/>
            </p:cNvSpPr>
            <p:nvPr/>
          </p:nvSpPr>
          <p:spPr bwMode="auto">
            <a:xfrm>
              <a:off x="192" y="1988"/>
              <a:ext cx="556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算法的第一阶段将输入串</a:t>
              </a:r>
              <a:r>
                <a:rPr lang="en-US" altLang="zh-CN" sz="2400">
                  <a:solidFill>
                    <a:schemeClr val="tx1"/>
                  </a:solidFill>
                  <a:latin typeface="楷体_GB2312" panose="02010609030101010101" pitchFamily="49" charset="-122"/>
                  <a:ea typeface="楷体_GB2312" panose="02010609030101010101" pitchFamily="49" charset="-122"/>
                </a:rPr>
                <a:t>w#v</a:t>
              </a:r>
              <a:r>
                <a:rPr lang="zh-CN" altLang="en-US" sz="2400">
                  <a:solidFill>
                    <a:schemeClr val="tx1"/>
                  </a:solidFill>
                  <a:latin typeface="楷体_GB2312" panose="02010609030101010101" pitchFamily="49" charset="-122"/>
                  <a:ea typeface="楷体_GB2312" panose="02010609030101010101" pitchFamily="49" charset="-122"/>
                </a:rPr>
                <a:t>分解，并计算出</a:t>
              </a:r>
              <a:r>
                <a:rPr lang="en-US" altLang="zh-CN" sz="2400">
                  <a:solidFill>
                    <a:schemeClr val="tx1"/>
                  </a:solidFill>
                  <a:latin typeface="楷体_GB2312" panose="02010609030101010101" pitchFamily="49" charset="-122"/>
                  <a:ea typeface="楷体_GB2312" panose="02010609030101010101" pitchFamily="49" charset="-122"/>
                </a:rPr>
                <a:t>n=     ，</a:t>
              </a:r>
              <a:r>
                <a:rPr lang="zh-CN" altLang="en-US" sz="2400">
                  <a:solidFill>
                    <a:schemeClr val="tx1"/>
                  </a:solidFill>
                  <a:latin typeface="楷体_GB2312" panose="02010609030101010101" pitchFamily="49" charset="-122"/>
                  <a:ea typeface="楷体_GB2312" panose="02010609030101010101" pitchFamily="49" charset="-122"/>
                </a:rPr>
                <a:t>以及用</a:t>
              </a:r>
              <a:r>
                <a:rPr lang="en-US" altLang="zh-CN" sz="2400">
                  <a:solidFill>
                    <a:schemeClr val="tx1"/>
                  </a:solidFill>
                  <a:latin typeface="楷体_GB2312" panose="02010609030101010101" pitchFamily="49" charset="-122"/>
                  <a:ea typeface="楷体_GB2312" panose="02010609030101010101" pitchFamily="49" charset="-122"/>
                </a:rPr>
                <a:t>v</a:t>
              </a:r>
              <a:r>
                <a:rPr lang="zh-CN" altLang="en-US" sz="2400">
                  <a:solidFill>
                    <a:schemeClr val="tx1"/>
                  </a:solidFill>
                  <a:latin typeface="楷体_GB2312" panose="02010609030101010101" pitchFamily="49" charset="-122"/>
                  <a:ea typeface="楷体_GB2312" panose="02010609030101010101" pitchFamily="49" charset="-122"/>
                </a:rPr>
                <a:t>表示的整数</a:t>
              </a:r>
              <a:r>
                <a:rPr lang="en-US" altLang="zh-CN" sz="2400">
                  <a:solidFill>
                    <a:schemeClr val="tx1"/>
                  </a:solidFill>
                  <a:latin typeface="楷体_GB2312" panose="02010609030101010101" pitchFamily="49" charset="-122"/>
                  <a:ea typeface="楷体_GB2312" panose="02010609030101010101" pitchFamily="49" charset="-122"/>
                </a:rPr>
                <a:t>k。</a:t>
              </a:r>
              <a:r>
                <a:rPr lang="zh-CN" altLang="en-US" sz="2400">
                  <a:solidFill>
                    <a:schemeClr val="tx1"/>
                  </a:solidFill>
                  <a:latin typeface="楷体_GB2312" panose="02010609030101010101" pitchFamily="49" charset="-122"/>
                  <a:ea typeface="楷体_GB2312" panose="02010609030101010101" pitchFamily="49" charset="-122"/>
                </a:rPr>
                <a:t>若输入不具有形式</a:t>
              </a:r>
              <a:r>
                <a:rPr lang="en-US" altLang="zh-CN" sz="2400">
                  <a:solidFill>
                    <a:schemeClr val="tx1"/>
                  </a:solidFill>
                  <a:latin typeface="楷体_GB2312" panose="02010609030101010101" pitchFamily="49" charset="-122"/>
                  <a:ea typeface="楷体_GB2312" panose="02010609030101010101" pitchFamily="49" charset="-122"/>
                </a:rPr>
                <a:t>w#v</a:t>
              </a:r>
              <a:r>
                <a:rPr lang="zh-CN" altLang="en-US" sz="2400">
                  <a:solidFill>
                    <a:schemeClr val="tx1"/>
                  </a:solidFill>
                  <a:latin typeface="楷体_GB2312" panose="02010609030101010101" pitchFamily="49" charset="-122"/>
                  <a:ea typeface="楷体_GB2312" panose="02010609030101010101" pitchFamily="49" charset="-122"/>
                </a:rPr>
                <a:t>或|</a:t>
              </a:r>
              <a:r>
                <a:rPr lang="en-US" altLang="zh-CN" sz="2400">
                  <a:solidFill>
                    <a:schemeClr val="tx1"/>
                  </a:solidFill>
                  <a:latin typeface="楷体_GB2312" panose="02010609030101010101" pitchFamily="49" charset="-122"/>
                  <a:ea typeface="楷体_GB2312" panose="02010609030101010101" pitchFamily="49" charset="-122"/>
                </a:rPr>
                <a:t>w|</a:t>
              </a:r>
              <a:r>
                <a:rPr lang="zh-CN" altLang="en-US" sz="2400">
                  <a:solidFill>
                    <a:schemeClr val="tx1"/>
                  </a:solidFill>
                  <a:latin typeface="楷体_GB2312" panose="02010609030101010101" pitchFamily="49" charset="-122"/>
                  <a:ea typeface="楷体_GB2312" panose="02010609030101010101" pitchFamily="49" charset="-122"/>
                </a:rPr>
                <a:t>不是一个平方数就拒绝该输入。显而易见，第一阶段可      在时间内完成。</a:t>
              </a:r>
              <a:endParaRPr lang="en-US" altLang="zh-CN" sz="2400">
                <a:solidFill>
                  <a:schemeClr val="tx1"/>
                </a:solidFill>
                <a:latin typeface="楷体_GB2312" panose="02010609030101010101" pitchFamily="49" charset="-122"/>
                <a:ea typeface="楷体_GB2312" panose="02010609030101010101" pitchFamily="49" charset="-122"/>
              </a:endParaRPr>
            </a:p>
          </p:txBody>
        </p:sp>
        <p:graphicFrame>
          <p:nvGraphicFramePr>
            <p:cNvPr id="89092" name="Object 6">
              <a:extLst>
                <a:ext uri="{FF2B5EF4-FFF2-40B4-BE49-F238E27FC236}">
                  <a16:creationId xmlns:a16="http://schemas.microsoft.com/office/drawing/2014/main" id="{AD753A88-FBB1-4488-8005-24B0F589D3C6}"/>
                </a:ext>
              </a:extLst>
            </p:cNvPr>
            <p:cNvGraphicFramePr>
              <a:graphicFrameLocks noChangeAspect="1"/>
            </p:cNvGraphicFramePr>
            <p:nvPr/>
          </p:nvGraphicFramePr>
          <p:xfrm>
            <a:off x="4656" y="1953"/>
            <a:ext cx="432" cy="300"/>
          </p:xfrm>
          <a:graphic>
            <a:graphicData uri="http://schemas.openxmlformats.org/presentationml/2006/ole">
              <mc:AlternateContent xmlns:mc="http://schemas.openxmlformats.org/markup-compatibility/2006">
                <mc:Choice xmlns:v="urn:schemas-microsoft-com:vml" Requires="v">
                  <p:oleObj spid="_x0000_s89107" r:id="rId3" imgW="368140" imgH="253890" progId="Equation.3">
                    <p:embed/>
                  </p:oleObj>
                </mc:Choice>
                <mc:Fallback>
                  <p:oleObj r:id="rId3" imgW="368140" imgH="25389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 y="1953"/>
                          <a:ext cx="432"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3" name="Object 7">
              <a:extLst>
                <a:ext uri="{FF2B5EF4-FFF2-40B4-BE49-F238E27FC236}">
                  <a16:creationId xmlns:a16="http://schemas.microsoft.com/office/drawing/2014/main" id="{AE96708F-4699-4988-BCD2-91D9A63296D6}"/>
                </a:ext>
              </a:extLst>
            </p:cNvPr>
            <p:cNvGraphicFramePr>
              <a:graphicFrameLocks noChangeAspect="1"/>
            </p:cNvGraphicFramePr>
            <p:nvPr/>
          </p:nvGraphicFramePr>
          <p:xfrm>
            <a:off x="3360" y="2448"/>
            <a:ext cx="528" cy="281"/>
          </p:xfrm>
          <a:graphic>
            <a:graphicData uri="http://schemas.openxmlformats.org/presentationml/2006/ole">
              <mc:AlternateContent xmlns:mc="http://schemas.openxmlformats.org/markup-compatibility/2006">
                <mc:Choice xmlns:v="urn:schemas-microsoft-com:vml" Requires="v">
                  <p:oleObj spid="_x0000_s89108" r:id="rId5" imgW="431613" imgH="228501" progId="Equation.3">
                    <p:embed/>
                  </p:oleObj>
                </mc:Choice>
                <mc:Fallback>
                  <p:oleObj r:id="rId5" imgW="431613" imgH="228501"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0" y="2448"/>
                          <a:ext cx="528"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99048" name="Text Box 8">
            <a:extLst>
              <a:ext uri="{FF2B5EF4-FFF2-40B4-BE49-F238E27FC236}">
                <a16:creationId xmlns:a16="http://schemas.microsoft.com/office/drawing/2014/main" id="{F60A3BAA-55C2-48C0-AD40-FBC08200861E}"/>
              </a:ext>
            </a:extLst>
          </p:cNvPr>
          <p:cNvSpPr txBox="1">
            <a:spLocks noChangeArrowheads="1"/>
          </p:cNvSpPr>
          <p:nvPr/>
        </p:nvSpPr>
        <p:spPr bwMode="auto">
          <a:xfrm>
            <a:off x="152400" y="3886200"/>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在算法的第二阶段中，非确定性地选择</a:t>
            </a:r>
            <a:r>
              <a:rPr lang="en-US" altLang="zh-CN" sz="2400">
                <a:solidFill>
                  <a:schemeClr val="tx1"/>
                </a:solidFill>
                <a:latin typeface="楷体_GB2312" panose="02010609030101010101" pitchFamily="49" charset="-122"/>
                <a:ea typeface="楷体_GB2312" panose="02010609030101010101" pitchFamily="49" charset="-122"/>
              </a:rPr>
              <a:t>V</a:t>
            </a:r>
            <a:r>
              <a:rPr lang="zh-CN" altLang="en-US" sz="2400">
                <a:solidFill>
                  <a:schemeClr val="tx1"/>
                </a:solidFill>
                <a:latin typeface="楷体_GB2312" panose="02010609030101010101" pitchFamily="49" charset="-122"/>
                <a:ea typeface="楷体_GB2312" panose="02010609030101010101" pitchFamily="49" charset="-122"/>
              </a:rPr>
              <a:t>的一个</a:t>
            </a:r>
            <a:r>
              <a:rPr lang="en-US" altLang="zh-CN" sz="2400">
                <a:solidFill>
                  <a:schemeClr val="tx1"/>
                </a:solidFill>
                <a:latin typeface="楷体_GB2312" panose="02010609030101010101" pitchFamily="49" charset="-122"/>
                <a:ea typeface="楷体_GB2312" panose="02010609030101010101" pitchFamily="49" charset="-122"/>
              </a:rPr>
              <a:t>k</a:t>
            </a:r>
            <a:r>
              <a:rPr lang="zh-CN" altLang="en-US" sz="2400">
                <a:solidFill>
                  <a:schemeClr val="tx1"/>
                </a:solidFill>
                <a:latin typeface="楷体_GB2312" panose="02010609030101010101" pitchFamily="49" charset="-122"/>
                <a:ea typeface="楷体_GB2312" panose="02010609030101010101" pitchFamily="49" charset="-122"/>
              </a:rPr>
              <a:t>元子集</a:t>
            </a:r>
            <a:r>
              <a:rPr lang="en-US" altLang="zh-CN" sz="2400">
                <a:solidFill>
                  <a:schemeClr val="tx1"/>
                </a:solidFill>
                <a:latin typeface="楷体_GB2312" panose="02010609030101010101" pitchFamily="49" charset="-122"/>
                <a:ea typeface="楷体_GB2312" panose="02010609030101010101" pitchFamily="49" charset="-122"/>
              </a:rPr>
              <a:t>V</a:t>
            </a:r>
            <a:r>
              <a:rPr lang="en-US" altLang="zh-CN" sz="2400">
                <a:solidFill>
                  <a:schemeClr val="tx1"/>
                </a:solidFill>
                <a:latin typeface="Times New Roman" panose="02020603050405020304" pitchFamily="18" charset="0"/>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solidFill>
                  <a:schemeClr val="tx1"/>
                </a:solidFill>
                <a:latin typeface="楷体_GB2312" panose="02010609030101010101" pitchFamily="49" charset="-122"/>
                <a:ea typeface="楷体_GB2312" panose="02010609030101010101" pitchFamily="49" charset="-122"/>
              </a:rPr>
              <a:t>V。  </a:t>
            </a:r>
          </a:p>
        </p:txBody>
      </p:sp>
      <p:grpSp>
        <p:nvGrpSpPr>
          <p:cNvPr id="3" name="Group 9">
            <a:extLst>
              <a:ext uri="{FF2B5EF4-FFF2-40B4-BE49-F238E27FC236}">
                <a16:creationId xmlns:a16="http://schemas.microsoft.com/office/drawing/2014/main" id="{72B94EC5-06E5-4907-BBFE-D4FC5B64B9F7}"/>
              </a:ext>
            </a:extLst>
          </p:cNvPr>
          <p:cNvGrpSpPr>
            <a:grpSpLocks/>
          </p:cNvGrpSpPr>
          <p:nvPr/>
        </p:nvGrpSpPr>
        <p:grpSpPr bwMode="auto">
          <a:xfrm>
            <a:off x="152400" y="4419600"/>
            <a:ext cx="8839200" cy="1187450"/>
            <a:chOff x="96" y="2928"/>
            <a:chExt cx="5568" cy="748"/>
          </a:xfrm>
        </p:grpSpPr>
        <p:sp>
          <p:nvSpPr>
            <p:cNvPr id="89101" name="Text Box 10">
              <a:extLst>
                <a:ext uri="{FF2B5EF4-FFF2-40B4-BE49-F238E27FC236}">
                  <a16:creationId xmlns:a16="http://schemas.microsoft.com/office/drawing/2014/main" id="{B350C1E7-CCAF-44B1-B8AD-6AF76CA74477}"/>
                </a:ext>
              </a:extLst>
            </p:cNvPr>
            <p:cNvSpPr txBox="1">
              <a:spLocks noChangeArrowheads="1"/>
            </p:cNvSpPr>
            <p:nvPr/>
          </p:nvSpPr>
          <p:spPr bwMode="auto">
            <a:xfrm>
              <a:off x="96" y="2928"/>
              <a:ext cx="556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算法的第三阶段是确定性地检查</a:t>
              </a:r>
              <a:r>
                <a:rPr lang="en-US" altLang="zh-CN" sz="2400">
                  <a:solidFill>
                    <a:schemeClr val="tx1"/>
                  </a:solidFill>
                  <a:latin typeface="楷体_GB2312" panose="02010609030101010101" pitchFamily="49" charset="-122"/>
                  <a:ea typeface="楷体_GB2312" panose="02010609030101010101" pitchFamily="49" charset="-122"/>
                </a:rPr>
                <a:t>V</a:t>
              </a:r>
              <a:r>
                <a:rPr lang="en-US" altLang="zh-CN" sz="2400">
                  <a:solidFill>
                    <a:schemeClr val="tx1"/>
                  </a:solidFill>
                  <a:latin typeface="Times New Roman" panose="02020603050405020304" pitchFamily="18" charset="0"/>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的团性质。若</a:t>
              </a:r>
              <a:r>
                <a:rPr lang="en-US" altLang="zh-CN" sz="2400">
                  <a:solidFill>
                    <a:schemeClr val="tx1"/>
                  </a:solidFill>
                  <a:latin typeface="楷体_GB2312" panose="02010609030101010101" pitchFamily="49" charset="-122"/>
                  <a:ea typeface="楷体_GB2312" panose="02010609030101010101" pitchFamily="49" charset="-122"/>
                </a:rPr>
                <a:t>V</a:t>
              </a:r>
              <a:r>
                <a:rPr lang="en-US" altLang="zh-CN" sz="2400">
                  <a:solidFill>
                    <a:schemeClr val="tx1"/>
                  </a:solidFill>
                  <a:latin typeface="Times New Roman" panose="02020603050405020304" pitchFamily="18" charset="0"/>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是一个团则接受输入，否则拒绝输入。这显然可以在      时间内完成。因此，整个算法的时间复杂性为     。</a:t>
              </a:r>
              <a:endParaRPr lang="en-US" altLang="zh-CN" sz="2400">
                <a:solidFill>
                  <a:schemeClr val="tx1"/>
                </a:solidFill>
                <a:latin typeface="楷体_GB2312" panose="02010609030101010101" pitchFamily="49" charset="-122"/>
                <a:ea typeface="楷体_GB2312" panose="02010609030101010101" pitchFamily="49" charset="-122"/>
              </a:endParaRPr>
            </a:p>
          </p:txBody>
        </p:sp>
        <p:graphicFrame>
          <p:nvGraphicFramePr>
            <p:cNvPr id="89090" name="Object 11">
              <a:extLst>
                <a:ext uri="{FF2B5EF4-FFF2-40B4-BE49-F238E27FC236}">
                  <a16:creationId xmlns:a16="http://schemas.microsoft.com/office/drawing/2014/main" id="{DA1CAEE2-0418-4A07-9CDA-F75C750BEB2E}"/>
                </a:ext>
              </a:extLst>
            </p:cNvPr>
            <p:cNvGraphicFramePr>
              <a:graphicFrameLocks noChangeAspect="1"/>
            </p:cNvGraphicFramePr>
            <p:nvPr/>
          </p:nvGraphicFramePr>
          <p:xfrm>
            <a:off x="3840" y="3190"/>
            <a:ext cx="480" cy="256"/>
          </p:xfrm>
          <a:graphic>
            <a:graphicData uri="http://schemas.openxmlformats.org/presentationml/2006/ole">
              <mc:AlternateContent xmlns:mc="http://schemas.openxmlformats.org/markup-compatibility/2006">
                <mc:Choice xmlns:v="urn:schemas-microsoft-com:vml" Requires="v">
                  <p:oleObj spid="_x0000_s89109" r:id="rId7" imgW="431613" imgH="228501" progId="Equation.3">
                    <p:embed/>
                  </p:oleObj>
                </mc:Choice>
                <mc:Fallback>
                  <p:oleObj r:id="rId7" imgW="431613" imgH="228501"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0" y="3190"/>
                          <a:ext cx="480"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1" name="Object 12">
              <a:extLst>
                <a:ext uri="{FF2B5EF4-FFF2-40B4-BE49-F238E27FC236}">
                  <a16:creationId xmlns:a16="http://schemas.microsoft.com/office/drawing/2014/main" id="{E7127CB3-CE56-441C-AFE8-65BE7A30BADB}"/>
                </a:ext>
              </a:extLst>
            </p:cNvPr>
            <p:cNvGraphicFramePr>
              <a:graphicFrameLocks noChangeAspect="1"/>
            </p:cNvGraphicFramePr>
            <p:nvPr/>
          </p:nvGraphicFramePr>
          <p:xfrm>
            <a:off x="2832" y="3408"/>
            <a:ext cx="480" cy="256"/>
          </p:xfrm>
          <a:graphic>
            <a:graphicData uri="http://schemas.openxmlformats.org/presentationml/2006/ole">
              <mc:AlternateContent xmlns:mc="http://schemas.openxmlformats.org/markup-compatibility/2006">
                <mc:Choice xmlns:v="urn:schemas-microsoft-com:vml" Requires="v">
                  <p:oleObj spid="_x0000_s89110" r:id="rId9" imgW="431613" imgH="228501" progId="Equation.3">
                    <p:embed/>
                  </p:oleObj>
                </mc:Choice>
                <mc:Fallback>
                  <p:oleObj r:id="rId9" imgW="431613" imgH="228501"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2" y="3408"/>
                          <a:ext cx="480"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99053" name="Rectangle 13">
            <a:extLst>
              <a:ext uri="{FF2B5EF4-FFF2-40B4-BE49-F238E27FC236}">
                <a16:creationId xmlns:a16="http://schemas.microsoft.com/office/drawing/2014/main" id="{01230C98-E139-414C-B00D-806DBA395B61}"/>
              </a:ext>
            </a:extLst>
          </p:cNvPr>
          <p:cNvSpPr>
            <a:spLocks noChangeArrowheads="1"/>
          </p:cNvSpPr>
          <p:nvPr/>
        </p:nvSpPr>
        <p:spPr bwMode="auto">
          <a:xfrm>
            <a:off x="228600" y="5715000"/>
            <a:ext cx="8686800" cy="508000"/>
          </a:xfrm>
          <a:prstGeom prst="rect">
            <a:avLst/>
          </a:prstGeom>
          <a:solidFill>
            <a:schemeClr val="hlink"/>
          </a:solidFill>
          <a:ln w="50800">
            <a:solidFill>
              <a:srgbClr val="FF6600"/>
            </a:solidFill>
            <a:miter lim="800000"/>
            <a:headEnd/>
            <a:tailEnd/>
          </a:ln>
        </p:spPr>
        <p:txBody>
          <a:bodyPr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非确定性算法在多项式时间内接受语言</a:t>
            </a:r>
            <a:r>
              <a:rPr lang="en-US" altLang="zh-CN" sz="2400">
                <a:solidFill>
                  <a:schemeClr val="tx1"/>
                </a:solidFill>
                <a:latin typeface="楷体_GB2312" panose="02010609030101010101" pitchFamily="49" charset="-122"/>
                <a:ea typeface="楷体_GB2312" panose="02010609030101010101" pitchFamily="49" charset="-122"/>
              </a:rPr>
              <a:t>CLIQUE，</a:t>
            </a:r>
            <a:r>
              <a:rPr lang="zh-CN" altLang="en-US" sz="2400">
                <a:solidFill>
                  <a:schemeClr val="tx1"/>
                </a:solidFill>
                <a:latin typeface="楷体_GB2312" panose="02010609030101010101" pitchFamily="49" charset="-122"/>
                <a:ea typeface="楷体_GB2312" panose="02010609030101010101" pitchFamily="49" charset="-122"/>
              </a:rPr>
              <a:t>故</a:t>
            </a:r>
            <a:r>
              <a:rPr lang="en-US" altLang="zh-CN" sz="2400">
                <a:solidFill>
                  <a:schemeClr val="tx1"/>
                </a:solidFill>
                <a:latin typeface="楷体_GB2312" panose="02010609030101010101" pitchFamily="49" charset="-122"/>
                <a:ea typeface="楷体_GB2312" panose="02010609030101010101" pitchFamily="49" charset="-122"/>
              </a:rPr>
              <a:t>CLIQUE∈NP。</a:t>
            </a:r>
            <a:r>
              <a:rPr lang="en-US" altLang="zh-CN" sz="2400">
                <a:solidFill>
                  <a:schemeClr val="tx1"/>
                </a:solidFill>
                <a:latin typeface="宋体" panose="02010600030101010101" pitchFamily="2" charset="-122"/>
                <a:ea typeface="宋体" panose="02010600030101010101" pitchFamily="2" charset="-122"/>
              </a:rPr>
              <a:t> </a:t>
            </a:r>
            <a:endParaRPr lang="zh-CN" altLang="en-US" sz="2400">
              <a:solidFill>
                <a:schemeClr val="tx1"/>
              </a:solidFill>
              <a:latin typeface="宋体" panose="02010600030101010101" pitchFamily="2" charset="-122"/>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9043"/>
                                        </p:tgtEl>
                                        <p:attrNameLst>
                                          <p:attrName>style.visibility</p:attrName>
                                        </p:attrNameLst>
                                      </p:cBhvr>
                                      <p:to>
                                        <p:strVal val="visible"/>
                                      </p:to>
                                    </p:set>
                                    <p:animEffect transition="in" filter="blinds(horizontal)">
                                      <p:cBhvr>
                                        <p:cTn id="7" dur="500"/>
                                        <p:tgtEl>
                                          <p:spTgt spid="599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9048"/>
                                        </p:tgtEl>
                                        <p:attrNameLst>
                                          <p:attrName>style.visibility</p:attrName>
                                        </p:attrNameLst>
                                      </p:cBhvr>
                                      <p:to>
                                        <p:strVal val="visible"/>
                                      </p:to>
                                    </p:set>
                                    <p:animEffect transition="in" filter="blinds(horizontal)">
                                      <p:cBhvr>
                                        <p:cTn id="17" dur="500"/>
                                        <p:tgtEl>
                                          <p:spTgt spid="5990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99053"/>
                                        </p:tgtEl>
                                        <p:attrNameLst>
                                          <p:attrName>style.visibility</p:attrName>
                                        </p:attrNameLst>
                                      </p:cBhvr>
                                      <p:to>
                                        <p:strVal val="visible"/>
                                      </p:to>
                                    </p:set>
                                    <p:anim calcmode="lin" valueType="num">
                                      <p:cBhvr additive="base">
                                        <p:cTn id="27" dur="500" fill="hold"/>
                                        <p:tgtEl>
                                          <p:spTgt spid="599053"/>
                                        </p:tgtEl>
                                        <p:attrNameLst>
                                          <p:attrName>ppt_x</p:attrName>
                                        </p:attrNameLst>
                                      </p:cBhvr>
                                      <p:tavLst>
                                        <p:tav tm="0">
                                          <p:val>
                                            <p:strVal val="#ppt_x"/>
                                          </p:val>
                                        </p:tav>
                                        <p:tav tm="100000">
                                          <p:val>
                                            <p:strVal val="#ppt_x"/>
                                          </p:val>
                                        </p:tav>
                                      </p:tavLst>
                                    </p:anim>
                                    <p:anim calcmode="lin" valueType="num">
                                      <p:cBhvr additive="base">
                                        <p:cTn id="28" dur="500" fill="hold"/>
                                        <p:tgtEl>
                                          <p:spTgt spid="5990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3" grpId="0" autoUpdateAnimBg="0"/>
      <p:bldP spid="599048" grpId="0" autoUpdateAnimBg="0"/>
      <p:bldP spid="599053" grpId="0" animBg="1" autoUpdateAnimBg="0"/>
    </p:bldLst>
  </p:timing>
</p:sld>
</file>

<file path=ppt/slides/slide2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0385FEF4-B5B4-477C-B692-ACE03E131E62}"/>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5C565CF8-93D5-4F88-B6B4-670DD7136A7A}" type="slidenum">
              <a:rPr lang="zh-CN" altLang="en-US">
                <a:solidFill>
                  <a:schemeClr val="tx1"/>
                </a:solidFill>
                <a:latin typeface="Times New Roman" panose="02020603050405020304" pitchFamily="18" charset="0"/>
                <a:ea typeface="宋体" panose="02010600030101010101" pitchFamily="2" charset="-122"/>
              </a:rPr>
              <a:pPr eaLnBrk="1" hangingPunct="1"/>
              <a:t>299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27683" name="Rectangle 2">
            <a:extLst>
              <a:ext uri="{FF2B5EF4-FFF2-40B4-BE49-F238E27FC236}">
                <a16:creationId xmlns:a16="http://schemas.microsoft.com/office/drawing/2014/main" id="{097990B7-DC67-4683-B255-25F2D215086B}"/>
              </a:ext>
            </a:extLst>
          </p:cNvPr>
          <p:cNvSpPr>
            <a:spLocks noGrp="1" noChangeArrowheads="1"/>
          </p:cNvSpPr>
          <p:nvPr>
            <p:ph type="title"/>
          </p:nvPr>
        </p:nvSpPr>
        <p:spPr/>
        <p:txBody>
          <a:bodyPr/>
          <a:lstStyle/>
          <a:p>
            <a:pPr eaLnBrk="1" hangingPunct="1"/>
            <a:r>
              <a:rPr lang="zh-CN" altLang="en-US"/>
              <a:t>8.2.3  </a:t>
            </a:r>
            <a:r>
              <a:rPr lang="zh-CN" altLang="en-US">
                <a:latin typeface="楷体_GB2312" panose="02010609030101010101" pitchFamily="49" charset="-122"/>
                <a:ea typeface="楷体_GB2312" panose="02010609030101010101" pitchFamily="49" charset="-122"/>
              </a:rPr>
              <a:t>多项式时间验证</a:t>
            </a:r>
          </a:p>
        </p:txBody>
      </p:sp>
      <p:sp>
        <p:nvSpPr>
          <p:cNvPr id="600067" name="Text Box 3">
            <a:extLst>
              <a:ext uri="{FF2B5EF4-FFF2-40B4-BE49-F238E27FC236}">
                <a16:creationId xmlns:a16="http://schemas.microsoft.com/office/drawing/2014/main" id="{E2221D34-037A-43B4-8BF2-DADB2031D6A5}"/>
              </a:ext>
            </a:extLst>
          </p:cNvPr>
          <p:cNvSpPr txBox="1">
            <a:spLocks noChangeArrowheads="1"/>
          </p:cNvSpPr>
          <p:nvPr/>
        </p:nvSpPr>
        <p:spPr bwMode="auto">
          <a:xfrm>
            <a:off x="152400" y="2546350"/>
            <a:ext cx="8839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chemeClr val="tx1"/>
                </a:solidFill>
                <a:latin typeface="楷体_GB2312" panose="02010609030101010101" pitchFamily="49" charset="-122"/>
                <a:ea typeface="楷体_GB2312" panose="02010609030101010101" pitchFamily="49" charset="-122"/>
              </a:rPr>
              <a:t>    VP={L|L∈∑*，∑</a:t>
            </a:r>
            <a:r>
              <a:rPr lang="zh-CN" altLang="en-US" sz="2400">
                <a:solidFill>
                  <a:schemeClr val="tx1"/>
                </a:solidFill>
                <a:latin typeface="楷体_GB2312" panose="02010609030101010101" pitchFamily="49" charset="-122"/>
                <a:ea typeface="楷体_GB2312" panose="02010609030101010101" pitchFamily="49" charset="-122"/>
              </a:rPr>
              <a:t>为一有限字符集，存在一个多项式</a:t>
            </a:r>
            <a:r>
              <a:rPr lang="en-US" altLang="zh-CN" sz="2400">
                <a:solidFill>
                  <a:schemeClr val="tx1"/>
                </a:solidFill>
                <a:latin typeface="楷体_GB2312" panose="02010609030101010101" pitchFamily="49" charset="-122"/>
                <a:ea typeface="楷体_GB2312" panose="02010609030101010101" pitchFamily="49" charset="-122"/>
              </a:rPr>
              <a:t>p</a:t>
            </a:r>
            <a:r>
              <a:rPr lang="zh-CN" altLang="en-US" sz="2400">
                <a:solidFill>
                  <a:schemeClr val="tx1"/>
                </a:solidFill>
                <a:latin typeface="楷体_GB2312" panose="02010609030101010101" pitchFamily="49" charset="-122"/>
                <a:ea typeface="楷体_GB2312" panose="02010609030101010101" pitchFamily="49" charset="-122"/>
              </a:rPr>
              <a:t>和一个多项式时间验证算法</a:t>
            </a:r>
            <a:r>
              <a:rPr lang="en-US" altLang="zh-CN" sz="2400">
                <a:solidFill>
                  <a:schemeClr val="tx1"/>
                </a:solidFill>
                <a:latin typeface="楷体_GB2312" panose="02010609030101010101" pitchFamily="49" charset="-122"/>
                <a:ea typeface="楷体_GB2312" panose="02010609030101010101" pitchFamily="49" charset="-122"/>
              </a:rPr>
              <a:t>A(X，Y)</a:t>
            </a:r>
            <a:r>
              <a:rPr lang="zh-CN" altLang="en-US" sz="2400">
                <a:solidFill>
                  <a:schemeClr val="tx1"/>
                </a:solidFill>
                <a:latin typeface="楷体_GB2312" panose="02010609030101010101" pitchFamily="49" charset="-122"/>
                <a:ea typeface="楷体_GB2312" panose="02010609030101010101" pitchFamily="49" charset="-122"/>
              </a:rPr>
              <a:t>使得对任意</a:t>
            </a:r>
            <a:r>
              <a:rPr lang="en-US" altLang="zh-CN" sz="2400">
                <a:solidFill>
                  <a:schemeClr val="tx1"/>
                </a:solidFill>
                <a:latin typeface="楷体_GB2312" panose="02010609030101010101" pitchFamily="49" charset="-122"/>
                <a:ea typeface="楷体_GB2312" panose="02010609030101010101" pitchFamily="49" charset="-122"/>
              </a:rPr>
              <a:t>X∈∑*，X∈L</a:t>
            </a:r>
            <a:r>
              <a:rPr lang="zh-CN" altLang="en-US" sz="2400">
                <a:solidFill>
                  <a:schemeClr val="tx1"/>
                </a:solidFill>
                <a:latin typeface="楷体_GB2312" panose="02010609030101010101" pitchFamily="49" charset="-122"/>
                <a:ea typeface="楷体_GB2312" panose="02010609030101010101" pitchFamily="49" charset="-122"/>
              </a:rPr>
              <a:t>当且仅当存在</a:t>
            </a:r>
            <a:r>
              <a:rPr lang="en-US" altLang="zh-CN" sz="2400">
                <a:solidFill>
                  <a:schemeClr val="tx1"/>
                </a:solidFill>
                <a:latin typeface="楷体_GB2312" panose="02010609030101010101" pitchFamily="49" charset="-122"/>
                <a:ea typeface="楷体_GB2312" panose="02010609030101010101" pitchFamily="49" charset="-122"/>
              </a:rPr>
              <a:t>Y∈∑*，|Y|≤p(|X|)</a:t>
            </a:r>
            <a:r>
              <a:rPr lang="zh-CN" altLang="en-US" sz="2400">
                <a:solidFill>
                  <a:schemeClr val="tx1"/>
                </a:solidFill>
                <a:latin typeface="楷体_GB2312" panose="02010609030101010101" pitchFamily="49" charset="-122"/>
                <a:ea typeface="楷体_GB2312" panose="02010609030101010101" pitchFamily="49" charset="-122"/>
              </a:rPr>
              <a:t>且</a:t>
            </a:r>
            <a:r>
              <a:rPr lang="en-US" altLang="zh-CN" sz="2400">
                <a:solidFill>
                  <a:schemeClr val="tx1"/>
                </a:solidFill>
                <a:latin typeface="楷体_GB2312" panose="02010609030101010101" pitchFamily="49" charset="-122"/>
                <a:ea typeface="楷体_GB2312" panose="02010609030101010101" pitchFamily="49" charset="-122"/>
              </a:rPr>
              <a:t>A(X，Y)=1}。 </a:t>
            </a:r>
            <a:endParaRPr lang="zh-CN" altLang="en-US" sz="2400">
              <a:solidFill>
                <a:schemeClr val="tx1"/>
              </a:solidFill>
              <a:latin typeface="楷体_GB2312" panose="02010609030101010101" pitchFamily="49" charset="-122"/>
              <a:ea typeface="楷体_GB2312" panose="02010609030101010101" pitchFamily="49" charset="-122"/>
            </a:endParaRPr>
          </a:p>
        </p:txBody>
      </p:sp>
      <p:sp>
        <p:nvSpPr>
          <p:cNvPr id="600068" name="Text Box 4">
            <a:extLst>
              <a:ext uri="{FF2B5EF4-FFF2-40B4-BE49-F238E27FC236}">
                <a16:creationId xmlns:a16="http://schemas.microsoft.com/office/drawing/2014/main" id="{D3AA2D55-5217-4A21-8127-026CF02374DF}"/>
              </a:ext>
            </a:extLst>
          </p:cNvPr>
          <p:cNvSpPr txBox="1">
            <a:spLocks noChangeArrowheads="1"/>
          </p:cNvSpPr>
          <p:nvPr/>
        </p:nvSpPr>
        <p:spPr bwMode="auto">
          <a:xfrm>
            <a:off x="152400" y="1905000"/>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多项式时间可验证语言类</a:t>
            </a:r>
            <a:r>
              <a:rPr lang="en-US" altLang="zh-CN" sz="2400">
                <a:solidFill>
                  <a:schemeClr val="tx1"/>
                </a:solidFill>
                <a:latin typeface="楷体_GB2312" panose="02010609030101010101" pitchFamily="49" charset="-122"/>
                <a:ea typeface="楷体_GB2312" panose="02010609030101010101" pitchFamily="49" charset="-122"/>
              </a:rPr>
              <a:t>VP</a:t>
            </a:r>
            <a:r>
              <a:rPr lang="zh-CN" altLang="en-US" sz="2400">
                <a:solidFill>
                  <a:schemeClr val="tx1"/>
                </a:solidFill>
                <a:latin typeface="楷体_GB2312" panose="02010609030101010101" pitchFamily="49" charset="-122"/>
                <a:ea typeface="楷体_GB2312" panose="02010609030101010101" pitchFamily="49" charset="-122"/>
              </a:rPr>
              <a:t>可定义为： </a:t>
            </a:r>
          </a:p>
        </p:txBody>
      </p:sp>
      <p:sp>
        <p:nvSpPr>
          <p:cNvPr id="600069" name="Text Box 5">
            <a:extLst>
              <a:ext uri="{FF2B5EF4-FFF2-40B4-BE49-F238E27FC236}">
                <a16:creationId xmlns:a16="http://schemas.microsoft.com/office/drawing/2014/main" id="{8DE28B9C-069A-4C9A-A91F-F1DD0C785C1D}"/>
              </a:ext>
            </a:extLst>
          </p:cNvPr>
          <p:cNvSpPr txBox="1">
            <a:spLocks noChangeArrowheads="1"/>
          </p:cNvSpPr>
          <p:nvPr/>
        </p:nvSpPr>
        <p:spPr bwMode="auto">
          <a:xfrm>
            <a:off x="152400" y="3962400"/>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latin typeface="楷体_GB2312" panose="02010609030101010101" pitchFamily="49" charset="-122"/>
                <a:ea typeface="楷体_GB2312" panose="02010609030101010101" pitchFamily="49" charset="-122"/>
              </a:rPr>
              <a:t>    定理8-5：</a:t>
            </a:r>
            <a:r>
              <a:rPr lang="en-US" altLang="zh-CN" sz="2400">
                <a:solidFill>
                  <a:schemeClr val="tx1"/>
                </a:solidFill>
                <a:latin typeface="楷体_GB2312" panose="02010609030101010101" pitchFamily="49" charset="-122"/>
                <a:ea typeface="楷体_GB2312" panose="02010609030101010101" pitchFamily="49" charset="-122"/>
              </a:rPr>
              <a:t>VP=NP。（</a:t>
            </a:r>
            <a:r>
              <a:rPr lang="zh-CN" altLang="en-US" sz="2400">
                <a:solidFill>
                  <a:schemeClr val="tx1"/>
                </a:solidFill>
                <a:latin typeface="楷体_GB2312" panose="02010609030101010101" pitchFamily="49" charset="-122"/>
                <a:ea typeface="楷体_GB2312" panose="02010609030101010101" pitchFamily="49" charset="-122"/>
              </a:rPr>
              <a:t>证明见书本） </a:t>
            </a:r>
          </a:p>
        </p:txBody>
      </p:sp>
      <p:sp>
        <p:nvSpPr>
          <p:cNvPr id="600070" name="Text Box 6">
            <a:extLst>
              <a:ext uri="{FF2B5EF4-FFF2-40B4-BE49-F238E27FC236}">
                <a16:creationId xmlns:a16="http://schemas.microsoft.com/office/drawing/2014/main" id="{7C3ED737-348B-40B9-831A-829ADD349B56}"/>
              </a:ext>
            </a:extLst>
          </p:cNvPr>
          <p:cNvSpPr txBox="1">
            <a:spLocks noChangeArrowheads="1"/>
          </p:cNvSpPr>
          <p:nvPr/>
        </p:nvSpPr>
        <p:spPr bwMode="auto">
          <a:xfrm>
            <a:off x="152400" y="4619625"/>
            <a:ext cx="8839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just" eaLnBrk="1" hangingPunct="1"/>
            <a:r>
              <a:rPr lang="zh-CN" altLang="en-US" sz="2400">
                <a:solidFill>
                  <a:schemeClr val="tx1"/>
                </a:solidFill>
                <a:latin typeface="楷体_GB2312" panose="02010609030101010101" pitchFamily="49" charset="-122"/>
                <a:ea typeface="楷体_GB2312" panose="02010609030101010101" pitchFamily="49" charset="-122"/>
              </a:rPr>
              <a:t>  例如(</a:t>
            </a:r>
            <a:r>
              <a:rPr lang="zh-CN" altLang="en-US" sz="2400" b="1">
                <a:solidFill>
                  <a:schemeClr val="tx1"/>
                </a:solidFill>
                <a:latin typeface="楷体_GB2312" panose="02010609030101010101" pitchFamily="49" charset="-122"/>
                <a:ea typeface="楷体_GB2312" panose="02010609030101010101" pitchFamily="49" charset="-122"/>
              </a:rPr>
              <a:t>哈密顿回路问题</a:t>
            </a:r>
            <a:r>
              <a:rPr lang="zh-CN" altLang="en-US" sz="2400">
                <a:solidFill>
                  <a:schemeClr val="tx1"/>
                </a:solidFill>
                <a:latin typeface="楷体_GB2312" panose="02010609030101010101" pitchFamily="49" charset="-122"/>
                <a:ea typeface="楷体_GB2312" panose="02010609030101010101" pitchFamily="49" charset="-122"/>
              </a:rPr>
              <a:t>)：一个无向图</a:t>
            </a:r>
            <a:r>
              <a:rPr lang="en-US" altLang="zh-CN" sz="2400">
                <a:solidFill>
                  <a:schemeClr val="tx1"/>
                </a:solidFill>
                <a:latin typeface="楷体_GB2312" panose="02010609030101010101" pitchFamily="49" charset="-122"/>
                <a:ea typeface="楷体_GB2312" panose="02010609030101010101" pitchFamily="49" charset="-122"/>
              </a:rPr>
              <a:t>G</a:t>
            </a:r>
            <a:r>
              <a:rPr lang="zh-CN" altLang="en-US" sz="2400">
                <a:solidFill>
                  <a:schemeClr val="tx1"/>
                </a:solidFill>
                <a:latin typeface="楷体_GB2312" panose="02010609030101010101" pitchFamily="49" charset="-122"/>
                <a:ea typeface="楷体_GB2312" panose="02010609030101010101" pitchFamily="49" charset="-122"/>
              </a:rPr>
              <a:t>含有哈密顿回路吗?</a:t>
            </a:r>
          </a:p>
          <a:p>
            <a:pPr algn="just" eaLnBrk="1" hangingPunct="1"/>
            <a:r>
              <a:rPr lang="zh-CN" altLang="en-US" sz="2400">
                <a:solidFill>
                  <a:schemeClr val="tx1"/>
                </a:solidFill>
                <a:latin typeface="楷体_GB2312" panose="02010609030101010101" pitchFamily="49" charset="-122"/>
                <a:ea typeface="楷体_GB2312" panose="02010609030101010101" pitchFamily="49" charset="-122"/>
              </a:rPr>
              <a:t>  无向图</a:t>
            </a:r>
            <a:r>
              <a:rPr lang="en-US" altLang="zh-CN" sz="2400">
                <a:solidFill>
                  <a:schemeClr val="tx1"/>
                </a:solidFill>
                <a:latin typeface="楷体_GB2312" panose="02010609030101010101" pitchFamily="49" charset="-122"/>
                <a:ea typeface="楷体_GB2312" panose="02010609030101010101" pitchFamily="49" charset="-122"/>
              </a:rPr>
              <a:t>G</a:t>
            </a:r>
            <a:r>
              <a:rPr lang="zh-CN" altLang="en-US" sz="2400">
                <a:solidFill>
                  <a:schemeClr val="tx1"/>
                </a:solidFill>
                <a:latin typeface="楷体_GB2312" panose="02010609030101010101" pitchFamily="49" charset="-122"/>
                <a:ea typeface="楷体_GB2312" panose="02010609030101010101" pitchFamily="49" charset="-122"/>
              </a:rPr>
              <a:t>的哈密顿回路是通过</a:t>
            </a:r>
            <a:r>
              <a:rPr lang="en-US" altLang="zh-CN" sz="2400">
                <a:solidFill>
                  <a:schemeClr val="tx1"/>
                </a:solidFill>
                <a:latin typeface="楷体_GB2312" panose="02010609030101010101" pitchFamily="49" charset="-122"/>
                <a:ea typeface="楷体_GB2312" panose="02010609030101010101" pitchFamily="49" charset="-122"/>
              </a:rPr>
              <a:t>G</a:t>
            </a:r>
            <a:r>
              <a:rPr lang="zh-CN" altLang="en-US" sz="2400">
                <a:solidFill>
                  <a:schemeClr val="tx1"/>
                </a:solidFill>
                <a:latin typeface="楷体_GB2312" panose="02010609030101010101" pitchFamily="49" charset="-122"/>
                <a:ea typeface="楷体_GB2312" panose="02010609030101010101" pitchFamily="49" charset="-122"/>
              </a:rPr>
              <a:t>的每个顶点恰好一次的简单回路。可用语言</a:t>
            </a:r>
            <a:r>
              <a:rPr lang="en-US" altLang="zh-CN" sz="2400">
                <a:solidFill>
                  <a:schemeClr val="tx1"/>
                </a:solidFill>
                <a:latin typeface="楷体_GB2312" panose="02010609030101010101" pitchFamily="49" charset="-122"/>
                <a:ea typeface="楷体_GB2312" panose="02010609030101010101" pitchFamily="49" charset="-122"/>
              </a:rPr>
              <a:t>HAM-CYCLE </a:t>
            </a:r>
            <a:r>
              <a:rPr lang="zh-CN" altLang="en-US" sz="2400">
                <a:solidFill>
                  <a:schemeClr val="tx1"/>
                </a:solidFill>
                <a:latin typeface="楷体_GB2312" panose="02010609030101010101" pitchFamily="49" charset="-122"/>
                <a:ea typeface="楷体_GB2312" panose="02010609030101010101" pitchFamily="49" charset="-122"/>
              </a:rPr>
              <a:t>定义该问题如下：</a:t>
            </a:r>
          </a:p>
          <a:p>
            <a:pPr algn="l" eaLnBrk="1" hangingPunct="1"/>
            <a:r>
              <a:rPr lang="en-US" altLang="zh-CN" sz="2400">
                <a:solidFill>
                  <a:schemeClr val="tx1"/>
                </a:solidFill>
                <a:latin typeface="楷体_GB2312" panose="02010609030101010101" pitchFamily="49" charset="-122"/>
                <a:ea typeface="楷体_GB2312" panose="02010609030101010101" pitchFamily="49" charset="-122"/>
              </a:rPr>
              <a:t>		HAM-CYCLE={G|G</a:t>
            </a:r>
            <a:r>
              <a:rPr lang="zh-CN" altLang="en-US" sz="2400">
                <a:solidFill>
                  <a:schemeClr val="tx1"/>
                </a:solidFill>
                <a:latin typeface="楷体_GB2312" panose="02010609030101010101" pitchFamily="49" charset="-122"/>
                <a:ea typeface="楷体_GB2312" panose="02010609030101010101" pitchFamily="49" charset="-122"/>
              </a:rPr>
              <a:t>含有哈密顿回路</a:t>
            </a:r>
            <a:r>
              <a:rPr lang="zh-CN" altLang="en-US" sz="2400">
                <a:solidFill>
                  <a:schemeClr val="tx1"/>
                </a:solidFill>
                <a:latin typeface="楷体_GB2312" panose="02010609030101010101" pitchFamily="49" charset="-122"/>
                <a:ea typeface="宋体" panose="02010600030101010101" pitchFamily="2" charset="-122"/>
              </a:rPr>
              <a:t>}</a:t>
            </a:r>
            <a:r>
              <a:rPr lang="zh-CN" altLang="en-US" sz="2400">
                <a:solidFill>
                  <a:schemeClr val="tx1"/>
                </a:solidFill>
                <a:latin typeface="楷体_GB2312" panose="02010609030101010101" pitchFamily="49" charset="-122"/>
                <a:ea typeface="楷体_GB2312" panose="02010609030101010101" pitchFamily="49"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0068"/>
                                        </p:tgtEl>
                                        <p:attrNameLst>
                                          <p:attrName>style.visibility</p:attrName>
                                        </p:attrNameLst>
                                      </p:cBhvr>
                                      <p:to>
                                        <p:strVal val="visible"/>
                                      </p:to>
                                    </p:set>
                                    <p:animEffect transition="in" filter="blinds(horizontal)">
                                      <p:cBhvr>
                                        <p:cTn id="7" dur="500"/>
                                        <p:tgtEl>
                                          <p:spTgt spid="6000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0067"/>
                                        </p:tgtEl>
                                        <p:attrNameLst>
                                          <p:attrName>style.visibility</p:attrName>
                                        </p:attrNameLst>
                                      </p:cBhvr>
                                      <p:to>
                                        <p:strVal val="visible"/>
                                      </p:to>
                                    </p:set>
                                    <p:animEffect transition="in" filter="blinds(horizontal)">
                                      <p:cBhvr>
                                        <p:cTn id="12" dur="500"/>
                                        <p:tgtEl>
                                          <p:spTgt spid="6000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0069"/>
                                        </p:tgtEl>
                                        <p:attrNameLst>
                                          <p:attrName>style.visibility</p:attrName>
                                        </p:attrNameLst>
                                      </p:cBhvr>
                                      <p:to>
                                        <p:strVal val="visible"/>
                                      </p:to>
                                    </p:set>
                                    <p:animEffect transition="in" filter="blinds(horizontal)">
                                      <p:cBhvr>
                                        <p:cTn id="17" dur="500"/>
                                        <p:tgtEl>
                                          <p:spTgt spid="6000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0070"/>
                                        </p:tgtEl>
                                        <p:attrNameLst>
                                          <p:attrName>style.visibility</p:attrName>
                                        </p:attrNameLst>
                                      </p:cBhvr>
                                      <p:to>
                                        <p:strVal val="visible"/>
                                      </p:to>
                                    </p:set>
                                    <p:animEffect transition="in" filter="blinds(horizontal)">
                                      <p:cBhvr>
                                        <p:cTn id="22" dur="500"/>
                                        <p:tgtEl>
                                          <p:spTgt spid="600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7" grpId="0" autoUpdateAnimBg="0"/>
      <p:bldP spid="600068" grpId="0" autoUpdateAnimBg="0"/>
      <p:bldP spid="600069" grpId="0" autoUpdateAnimBg="0"/>
      <p:bldP spid="60007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BC491CC8-E01C-419D-B600-4B068A893D8B}"/>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7896E79D-9800-4D87-A062-45F8A3B06728}" type="slidenum">
              <a:rPr lang="zh-CN" altLang="en-US">
                <a:solidFill>
                  <a:schemeClr val="tx1"/>
                </a:solidFill>
                <a:latin typeface="Times New Roman" panose="02020603050405020304" pitchFamily="18" charset="0"/>
                <a:ea typeface="宋体" panose="02010600030101010101" pitchFamily="2" charset="-122"/>
              </a:rPr>
              <a:pPr eaLnBrk="1" hangingPunct="1"/>
              <a:t>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13667" name="Rectangle 2">
            <a:extLst>
              <a:ext uri="{FF2B5EF4-FFF2-40B4-BE49-F238E27FC236}">
                <a16:creationId xmlns:a16="http://schemas.microsoft.com/office/drawing/2014/main" id="{38A433B3-8ECE-42D3-A06C-80947F8900C2}"/>
              </a:ext>
            </a:extLst>
          </p:cNvPr>
          <p:cNvSpPr>
            <a:spLocks noGrp="1" noChangeArrowheads="1"/>
          </p:cNvSpPr>
          <p:nvPr>
            <p:ph type="title"/>
          </p:nvPr>
        </p:nvSpPr>
        <p:spPr>
          <a:xfrm>
            <a:off x="381000" y="609600"/>
            <a:ext cx="7772400" cy="1143000"/>
          </a:xfrm>
        </p:spPr>
        <p:txBody>
          <a:bodyPr/>
          <a:lstStyle/>
          <a:p>
            <a:pPr eaLnBrk="1" hangingPunct="1"/>
            <a:r>
              <a:rPr lang="zh-CN" altLang="en-US">
                <a:ea typeface="黑体" panose="02010609060101010101" pitchFamily="49" charset="-122"/>
              </a:rPr>
              <a:t>主要内容介绍（续）</a:t>
            </a:r>
          </a:p>
        </p:txBody>
      </p:sp>
      <p:sp>
        <p:nvSpPr>
          <p:cNvPr id="283651" name="Rectangle 3">
            <a:extLst>
              <a:ext uri="{FF2B5EF4-FFF2-40B4-BE49-F238E27FC236}">
                <a16:creationId xmlns:a16="http://schemas.microsoft.com/office/drawing/2014/main" id="{5955B134-B942-475C-A995-0106BD5AB2C8}"/>
              </a:ext>
            </a:extLst>
          </p:cNvPr>
          <p:cNvSpPr>
            <a:spLocks noGrp="1" noChangeArrowheads="1"/>
          </p:cNvSpPr>
          <p:nvPr>
            <p:ph type="body" idx="1"/>
          </p:nvPr>
        </p:nvSpPr>
        <p:spPr/>
        <p:txBody>
          <a:bodyPr/>
          <a:lstStyle/>
          <a:p>
            <a:pPr eaLnBrk="1" hangingPunct="1"/>
            <a:r>
              <a:rPr lang="zh-CN" altLang="en-US">
                <a:latin typeface="黑体" panose="02010609060101010101" pitchFamily="49" charset="-122"/>
                <a:ea typeface="黑体" panose="02010609060101010101" pitchFamily="49" charset="-122"/>
              </a:rPr>
              <a:t>第7章	概率算法</a:t>
            </a:r>
          </a:p>
          <a:p>
            <a:pPr eaLnBrk="1" hangingPunct="1"/>
            <a:r>
              <a:rPr lang="zh-CN" altLang="en-US">
                <a:latin typeface="黑体" panose="02010609060101010101" pitchFamily="49" charset="-122"/>
                <a:ea typeface="黑体" panose="02010609060101010101" pitchFamily="49" charset="-122"/>
              </a:rPr>
              <a:t>第8章	</a:t>
            </a:r>
            <a:r>
              <a:rPr lang="en-US" altLang="zh-CN">
                <a:latin typeface="黑体" panose="02010609060101010101" pitchFamily="49" charset="-122"/>
                <a:ea typeface="黑体" panose="02010609060101010101" pitchFamily="49" charset="-122"/>
              </a:rPr>
              <a:t>NP</a:t>
            </a:r>
            <a:r>
              <a:rPr lang="zh-CN" altLang="en-US">
                <a:latin typeface="黑体" panose="02010609060101010101" pitchFamily="49" charset="-122"/>
                <a:ea typeface="黑体" panose="02010609060101010101" pitchFamily="49" charset="-122"/>
              </a:rPr>
              <a:t>完全性理论</a:t>
            </a:r>
          </a:p>
          <a:p>
            <a:pPr eaLnBrk="1" hangingPunct="1"/>
            <a:r>
              <a:rPr lang="zh-CN" altLang="en-US">
                <a:latin typeface="黑体" panose="02010609060101010101" pitchFamily="49" charset="-122"/>
                <a:ea typeface="黑体" panose="02010609060101010101" pitchFamily="49" charset="-122"/>
              </a:rPr>
              <a:t>第9章	近似算法</a:t>
            </a:r>
          </a:p>
          <a:p>
            <a:pPr eaLnBrk="1" hangingPunct="1"/>
            <a:r>
              <a:rPr lang="zh-CN" altLang="en-US">
                <a:latin typeface="黑体" panose="02010609060101010101" pitchFamily="49" charset="-122"/>
                <a:ea typeface="黑体" panose="02010609060101010101" pitchFamily="49" charset="-122"/>
              </a:rPr>
              <a:t>第10章	算法优化策略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Effect transition="in" filter="blinds(horizontal)">
                                      <p:cBhvr>
                                        <p:cTn id="7" dur="500"/>
                                        <p:tgtEl>
                                          <p:spTgt spid="283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3651">
                                            <p:txEl>
                                              <p:pRg st="1" end="1"/>
                                            </p:txEl>
                                          </p:spTgt>
                                        </p:tgtEl>
                                        <p:attrNameLst>
                                          <p:attrName>style.visibility</p:attrName>
                                        </p:attrNameLst>
                                      </p:cBhvr>
                                      <p:to>
                                        <p:strVal val="visible"/>
                                      </p:to>
                                    </p:set>
                                    <p:animEffect transition="in" filter="blinds(horizontal)">
                                      <p:cBhvr>
                                        <p:cTn id="12" dur="500"/>
                                        <p:tgtEl>
                                          <p:spTgt spid="283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3651">
                                            <p:txEl>
                                              <p:pRg st="2" end="2"/>
                                            </p:txEl>
                                          </p:spTgt>
                                        </p:tgtEl>
                                        <p:attrNameLst>
                                          <p:attrName>style.visibility</p:attrName>
                                        </p:attrNameLst>
                                      </p:cBhvr>
                                      <p:to>
                                        <p:strVal val="visible"/>
                                      </p:to>
                                    </p:set>
                                    <p:animEffect transition="in" filter="blinds(horizontal)">
                                      <p:cBhvr>
                                        <p:cTn id="17" dur="500"/>
                                        <p:tgtEl>
                                          <p:spTgt spid="2836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3651">
                                            <p:txEl>
                                              <p:pRg st="3" end="3"/>
                                            </p:txEl>
                                          </p:spTgt>
                                        </p:tgtEl>
                                        <p:attrNameLst>
                                          <p:attrName>style.visibility</p:attrName>
                                        </p:attrNameLst>
                                      </p:cBhvr>
                                      <p:to>
                                        <p:strVal val="visible"/>
                                      </p:to>
                                    </p:set>
                                    <p:animEffect transition="in" filter="blinds(horizontal)">
                                      <p:cBhvr>
                                        <p:cTn id="22" dur="500"/>
                                        <p:tgtEl>
                                          <p:spTgt spid="283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80D9EC6E-5BF9-47A5-8690-46108ABC8D9D}"/>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18858CC7-6D21-4BB6-909A-6FD22013067B}" type="slidenum">
              <a:rPr lang="zh-CN" altLang="en-US">
                <a:solidFill>
                  <a:schemeClr val="tx1"/>
                </a:solidFill>
                <a:latin typeface="Times New Roman" panose="02020603050405020304" pitchFamily="18" charset="0"/>
                <a:ea typeface="宋体" panose="02010600030101010101" pitchFamily="2" charset="-122"/>
              </a:rPr>
              <a:pPr eaLnBrk="1" hangingPunct="1"/>
              <a:t>30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20514" name="Rectangle 2">
            <a:extLst>
              <a:ext uri="{FF2B5EF4-FFF2-40B4-BE49-F238E27FC236}">
                <a16:creationId xmlns:a16="http://schemas.microsoft.com/office/drawing/2014/main" id="{A8479A96-2E03-4338-A216-6C44F9485DCA}"/>
              </a:ext>
            </a:extLst>
          </p:cNvPr>
          <p:cNvSpPr>
            <a:spLocks noGrp="1" noChangeArrowheads="1"/>
          </p:cNvSpPr>
          <p:nvPr>
            <p:ph type="title"/>
          </p:nvPr>
        </p:nvSpPr>
        <p:spPr>
          <a:xfrm>
            <a:off x="762000" y="304800"/>
            <a:ext cx="7772400" cy="1143000"/>
          </a:xfrm>
        </p:spPr>
        <p:txBody>
          <a:bodyPr/>
          <a:lstStyle/>
          <a:p>
            <a:pPr eaLnBrk="1" hangingPunct="1">
              <a:defRPr/>
            </a:pPr>
            <a:r>
              <a:rPr lang="en-US" altLang="zh-CN">
                <a:latin typeface="黑体" pitchFamily="2" charset="-122"/>
                <a:ea typeface="黑体" pitchFamily="2" charset="-122"/>
              </a:rPr>
              <a:t>2.1  </a:t>
            </a:r>
            <a:r>
              <a:rPr lang="zh-CN" altLang="en-US">
                <a:effectLst>
                  <a:outerShdw blurRad="38100" dist="38100" dir="2700000" algn="tl">
                    <a:srgbClr val="C0C0C0"/>
                  </a:outerShdw>
                </a:effectLst>
                <a:latin typeface="黑体" pitchFamily="2" charset="-122"/>
                <a:ea typeface="黑体" pitchFamily="2" charset="-122"/>
              </a:rPr>
              <a:t>递归的概念</a:t>
            </a:r>
          </a:p>
        </p:txBody>
      </p:sp>
      <p:sp>
        <p:nvSpPr>
          <p:cNvPr id="4101" name="Rectangle 3">
            <a:extLst>
              <a:ext uri="{FF2B5EF4-FFF2-40B4-BE49-F238E27FC236}">
                <a16:creationId xmlns:a16="http://schemas.microsoft.com/office/drawing/2014/main" id="{344DFBAB-1C7E-4B30-8A15-72BAB5104D7E}"/>
              </a:ext>
            </a:extLst>
          </p:cNvPr>
          <p:cNvSpPr>
            <a:spLocks noGrp="1" noChangeArrowheads="1"/>
          </p:cNvSpPr>
          <p:nvPr>
            <p:ph type="body" idx="1"/>
          </p:nvPr>
        </p:nvSpPr>
        <p:spPr>
          <a:xfrm>
            <a:off x="304800" y="1447800"/>
            <a:ext cx="7772400" cy="4114800"/>
          </a:xfrm>
        </p:spPr>
        <p:txBody>
          <a:bodyPr/>
          <a:lstStyle/>
          <a:p>
            <a:pPr eaLnBrk="1" hangingPunct="1">
              <a:spcBef>
                <a:spcPct val="0"/>
              </a:spcBef>
              <a:buFontTx/>
              <a:buNone/>
            </a:pPr>
            <a:r>
              <a:rPr kumimoji="0" lang="zh-CN" altLang="en-US" sz="2400" b="1">
                <a:solidFill>
                  <a:schemeClr val="accent2"/>
                </a:solidFill>
                <a:latin typeface="黑体" panose="02010609060101010101" pitchFamily="49" charset="-122"/>
                <a:ea typeface="黑体" panose="02010609060101010101" pitchFamily="49" charset="-122"/>
              </a:rPr>
              <a:t>例</a:t>
            </a:r>
            <a:r>
              <a:rPr kumimoji="0" lang="en-US" altLang="zh-CN" sz="2400" b="1">
                <a:solidFill>
                  <a:schemeClr val="accent2"/>
                </a:solidFill>
                <a:latin typeface="黑体" panose="02010609060101010101" pitchFamily="49" charset="-122"/>
                <a:ea typeface="黑体" panose="02010609060101010101" pitchFamily="49" charset="-122"/>
              </a:rPr>
              <a:t>2  Fibonacci</a:t>
            </a:r>
            <a:r>
              <a:rPr kumimoji="0" lang="zh-CN" altLang="en-US" sz="2400" b="1">
                <a:solidFill>
                  <a:schemeClr val="accent2"/>
                </a:solidFill>
                <a:latin typeface="黑体" panose="02010609060101010101" pitchFamily="49" charset="-122"/>
                <a:ea typeface="黑体" panose="02010609060101010101" pitchFamily="49" charset="-122"/>
              </a:rPr>
              <a:t>数列</a:t>
            </a:r>
          </a:p>
          <a:p>
            <a:pPr eaLnBrk="1" hangingPunct="1">
              <a:spcBef>
                <a:spcPct val="0"/>
              </a:spcBef>
              <a:buFontTx/>
              <a:buNone/>
            </a:pPr>
            <a:r>
              <a:rPr kumimoji="0" lang="zh-CN" altLang="zh-CN" sz="2400">
                <a:solidFill>
                  <a:srgbClr val="000000"/>
                </a:solidFill>
                <a:latin typeface="楷体_GB2312" panose="02010609030101010101" pitchFamily="49" charset="-122"/>
                <a:ea typeface="楷体_GB2312" panose="02010609030101010101" pitchFamily="49" charset="-122"/>
              </a:rPr>
              <a:t>无穷数列1，1，2，3，5，8，13，21，34，55，</a:t>
            </a:r>
            <a:r>
              <a:rPr kumimoji="0" lang="zh-CN" altLang="zh-CN" sz="2400">
                <a:solidFill>
                  <a:srgbClr val="000000"/>
                </a:solidFill>
                <a:latin typeface="宋体" panose="02010600030101010101" pitchFamily="2" charset="-122"/>
                <a:ea typeface="楷体_GB2312" panose="02010609030101010101" pitchFamily="49" charset="-122"/>
              </a:rPr>
              <a:t>…</a:t>
            </a:r>
            <a:r>
              <a:rPr kumimoji="0" lang="zh-CN" altLang="zh-CN" sz="2400">
                <a:solidFill>
                  <a:srgbClr val="000000"/>
                </a:solidFill>
                <a:latin typeface="楷体_GB2312" panose="02010609030101010101" pitchFamily="49" charset="-122"/>
                <a:ea typeface="楷体_GB2312" panose="02010609030101010101" pitchFamily="49" charset="-122"/>
              </a:rPr>
              <a:t>，被称为Fibonacci数列。它可以递归地定义为：</a:t>
            </a:r>
            <a:endParaRPr kumimoji="0" lang="zh-CN" altLang="en-US" sz="2400">
              <a:solidFill>
                <a:srgbClr val="000000"/>
              </a:solidFill>
              <a:latin typeface="楷体_GB2312" panose="02010609030101010101" pitchFamily="49" charset="-122"/>
              <a:ea typeface="楷体_GB2312" panose="02010609030101010101" pitchFamily="49" charset="-122"/>
            </a:endParaRPr>
          </a:p>
          <a:p>
            <a:pPr eaLnBrk="1" hangingPunct="1"/>
            <a:endParaRPr lang="zh-CN" altLang="en-US"/>
          </a:p>
        </p:txBody>
      </p:sp>
      <p:sp>
        <p:nvSpPr>
          <p:cNvPr id="320516" name="AutoShape 4">
            <a:extLst>
              <a:ext uri="{FF2B5EF4-FFF2-40B4-BE49-F238E27FC236}">
                <a16:creationId xmlns:a16="http://schemas.microsoft.com/office/drawing/2014/main" id="{CFDE4EA0-D788-43E1-B606-1E6E4E6455AA}"/>
              </a:ext>
            </a:extLst>
          </p:cNvPr>
          <p:cNvSpPr>
            <a:spLocks noChangeArrowheads="1"/>
          </p:cNvSpPr>
          <p:nvPr/>
        </p:nvSpPr>
        <p:spPr bwMode="auto">
          <a:xfrm>
            <a:off x="6553200" y="2590800"/>
            <a:ext cx="2014538" cy="863600"/>
          </a:xfrm>
          <a:prstGeom prst="wedgeRoundRectCallout">
            <a:avLst>
              <a:gd name="adj1" fmla="val -75375"/>
              <a:gd name="adj2" fmla="val 22241"/>
              <a:gd name="adj3" fmla="val 16667"/>
            </a:avLst>
          </a:prstGeom>
          <a:solidFill>
            <a:schemeClr val="hlink"/>
          </a:solidFill>
          <a:ln w="6350">
            <a:solidFill>
              <a:schemeClr val="hlink"/>
            </a:solidFill>
            <a:miter lim="800000"/>
            <a:headEnd/>
            <a:tailEnd/>
          </a:ln>
        </p:spPr>
        <p:txBody>
          <a:bodyPr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zh-CN" altLang="en-US" sz="2400" b="1">
                <a:ea typeface="宋体" panose="02010600030101010101" pitchFamily="2" charset="-122"/>
              </a:rPr>
              <a:t>边界条件</a:t>
            </a:r>
          </a:p>
        </p:txBody>
      </p:sp>
      <p:sp>
        <p:nvSpPr>
          <p:cNvPr id="320517" name="AutoShape 5">
            <a:extLst>
              <a:ext uri="{FF2B5EF4-FFF2-40B4-BE49-F238E27FC236}">
                <a16:creationId xmlns:a16="http://schemas.microsoft.com/office/drawing/2014/main" id="{126E518B-3958-4411-9730-6F6B59E731D8}"/>
              </a:ext>
            </a:extLst>
          </p:cNvPr>
          <p:cNvSpPr>
            <a:spLocks noChangeArrowheads="1"/>
          </p:cNvSpPr>
          <p:nvPr/>
        </p:nvSpPr>
        <p:spPr bwMode="auto">
          <a:xfrm>
            <a:off x="6629400" y="3733800"/>
            <a:ext cx="1938338" cy="795338"/>
          </a:xfrm>
          <a:prstGeom prst="wedgeRoundRectCallout">
            <a:avLst>
              <a:gd name="adj1" fmla="val -84398"/>
              <a:gd name="adj2" fmla="val -5690"/>
              <a:gd name="adj3" fmla="val 16667"/>
            </a:avLst>
          </a:prstGeom>
          <a:solidFill>
            <a:schemeClr val="hlink"/>
          </a:solidFill>
          <a:ln w="6350">
            <a:solidFill>
              <a:schemeClr val="hlink"/>
            </a:solidFill>
            <a:miter lim="800000"/>
            <a:headEnd/>
            <a:tailEnd/>
          </a:ln>
        </p:spPr>
        <p:txBody>
          <a:bodyPr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zh-CN" altLang="en-US" sz="2400" b="1">
                <a:ea typeface="宋体" panose="02010600030101010101" pitchFamily="2" charset="-122"/>
              </a:rPr>
              <a:t>递归方程</a:t>
            </a:r>
          </a:p>
        </p:txBody>
      </p:sp>
      <p:graphicFrame>
        <p:nvGraphicFramePr>
          <p:cNvPr id="320518" name="Object 6">
            <a:extLst>
              <a:ext uri="{FF2B5EF4-FFF2-40B4-BE49-F238E27FC236}">
                <a16:creationId xmlns:a16="http://schemas.microsoft.com/office/drawing/2014/main" id="{D0014563-1698-47C4-868D-987C84F5D82F}"/>
              </a:ext>
            </a:extLst>
          </p:cNvPr>
          <p:cNvGraphicFramePr>
            <a:graphicFrameLocks noChangeAspect="1"/>
          </p:cNvGraphicFramePr>
          <p:nvPr/>
        </p:nvGraphicFramePr>
        <p:xfrm>
          <a:off x="1524000" y="2895600"/>
          <a:ext cx="4464050" cy="1474788"/>
        </p:xfrm>
        <a:graphic>
          <a:graphicData uri="http://schemas.openxmlformats.org/presentationml/2006/ole">
            <mc:AlternateContent xmlns:mc="http://schemas.openxmlformats.org/markup-compatibility/2006">
              <mc:Choice xmlns:v="urn:schemas-microsoft-com:vml" Requires="v">
                <p:oleObj spid="_x0000_s4106" name="公式" r:id="rId3" imgW="2159000" imgH="711200" progId="Equation.3">
                  <p:embed/>
                </p:oleObj>
              </mc:Choice>
              <mc:Fallback>
                <p:oleObj name="公式" r:id="rId3" imgW="2159000" imgH="711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895600"/>
                        <a:ext cx="4464050" cy="147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19" name="Text Box 7">
            <a:extLst>
              <a:ext uri="{FF2B5EF4-FFF2-40B4-BE49-F238E27FC236}">
                <a16:creationId xmlns:a16="http://schemas.microsoft.com/office/drawing/2014/main" id="{CD8FFC1B-D5ED-4770-8990-14A7C02129DD}"/>
              </a:ext>
            </a:extLst>
          </p:cNvPr>
          <p:cNvSpPr txBox="1">
            <a:spLocks noChangeArrowheads="1"/>
          </p:cNvSpPr>
          <p:nvPr/>
        </p:nvSpPr>
        <p:spPr bwMode="auto">
          <a:xfrm>
            <a:off x="381000" y="4419600"/>
            <a:ext cx="7345363"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宋体" panose="02010600030101010101" pitchFamily="2" charset="-122"/>
              </a:rPr>
              <a:t>第</a:t>
            </a:r>
            <a:r>
              <a:rPr lang="en-US" altLang="zh-CN" sz="2400">
                <a:solidFill>
                  <a:schemeClr val="tx1"/>
                </a:solidFill>
                <a:ea typeface="宋体" panose="02010600030101010101" pitchFamily="2" charset="-122"/>
              </a:rPr>
              <a:t>n</a:t>
            </a:r>
            <a:r>
              <a:rPr lang="zh-CN" altLang="en-US" sz="2400">
                <a:solidFill>
                  <a:schemeClr val="tx1"/>
                </a:solidFill>
                <a:ea typeface="宋体" panose="02010600030101010101" pitchFamily="2" charset="-122"/>
              </a:rPr>
              <a:t>个</a:t>
            </a:r>
            <a:r>
              <a:rPr lang="en-US" altLang="zh-CN" sz="2400">
                <a:solidFill>
                  <a:schemeClr val="tx1"/>
                </a:solidFill>
                <a:ea typeface="宋体" panose="02010600030101010101" pitchFamily="2" charset="-122"/>
              </a:rPr>
              <a:t>Fibonacci</a:t>
            </a:r>
            <a:r>
              <a:rPr lang="zh-CN" altLang="en-US" sz="2400">
                <a:solidFill>
                  <a:schemeClr val="tx1"/>
                </a:solidFill>
                <a:ea typeface="宋体" panose="02010600030101010101" pitchFamily="2" charset="-122"/>
              </a:rPr>
              <a:t>数可递归地计算如下：</a:t>
            </a:r>
          </a:p>
          <a:p>
            <a:pPr algn="l" eaLnBrk="1" hangingPunct="1"/>
            <a:r>
              <a:rPr lang="en-US" altLang="zh-CN" sz="2400">
                <a:solidFill>
                  <a:schemeClr val="tx1"/>
                </a:solidFill>
                <a:ea typeface="宋体" panose="02010600030101010101" pitchFamily="2" charset="-122"/>
              </a:rPr>
              <a:t>public static int </a:t>
            </a:r>
            <a:r>
              <a:rPr lang="en-US" altLang="zh-CN" sz="2400" b="1">
                <a:solidFill>
                  <a:schemeClr val="tx1"/>
                </a:solidFill>
                <a:ea typeface="宋体" panose="02010600030101010101" pitchFamily="2" charset="-122"/>
              </a:rPr>
              <a:t>fibonacci</a:t>
            </a:r>
            <a:r>
              <a:rPr lang="en-US" altLang="zh-CN" sz="2400">
                <a:solidFill>
                  <a:schemeClr val="tx1"/>
                </a:solidFill>
                <a:ea typeface="宋体" panose="02010600030101010101" pitchFamily="2" charset="-122"/>
              </a:rPr>
              <a:t>(int n)</a:t>
            </a:r>
          </a:p>
          <a:p>
            <a:pPr algn="l" eaLnBrk="1" hangingPunct="1"/>
            <a:r>
              <a:rPr lang="en-US" altLang="zh-CN" sz="2400">
                <a:solidFill>
                  <a:schemeClr val="tx1"/>
                </a:solidFill>
                <a:ea typeface="宋体" panose="02010600030101010101" pitchFamily="2" charset="-122"/>
              </a:rPr>
              <a:t>   {</a:t>
            </a:r>
          </a:p>
          <a:p>
            <a:pPr algn="l" eaLnBrk="1" hangingPunct="1"/>
            <a:r>
              <a:rPr lang="en-US" altLang="zh-CN" sz="2400">
                <a:solidFill>
                  <a:schemeClr val="tx1"/>
                </a:solidFill>
                <a:ea typeface="宋体" panose="02010600030101010101" pitchFamily="2" charset="-122"/>
              </a:rPr>
              <a:t>       </a:t>
            </a:r>
            <a:r>
              <a:rPr lang="en-US" altLang="zh-CN" sz="2400" b="1">
                <a:solidFill>
                  <a:schemeClr val="tx1"/>
                </a:solidFill>
                <a:ea typeface="宋体" panose="02010600030101010101" pitchFamily="2" charset="-122"/>
              </a:rPr>
              <a:t>if</a:t>
            </a:r>
            <a:r>
              <a:rPr lang="en-US" altLang="zh-CN" sz="2400">
                <a:solidFill>
                  <a:schemeClr val="tx1"/>
                </a:solidFill>
                <a:ea typeface="宋体" panose="02010600030101010101" pitchFamily="2" charset="-122"/>
              </a:rPr>
              <a:t> (n &lt;= 1) </a:t>
            </a:r>
            <a:r>
              <a:rPr lang="en-US" altLang="zh-CN" sz="2400" b="1">
                <a:solidFill>
                  <a:schemeClr val="tx1"/>
                </a:solidFill>
                <a:ea typeface="宋体" panose="02010600030101010101" pitchFamily="2" charset="-122"/>
              </a:rPr>
              <a:t>return</a:t>
            </a:r>
            <a:r>
              <a:rPr lang="en-US" altLang="zh-CN" sz="2400">
                <a:solidFill>
                  <a:schemeClr val="tx1"/>
                </a:solidFill>
                <a:ea typeface="宋体" panose="02010600030101010101" pitchFamily="2" charset="-122"/>
              </a:rPr>
              <a:t> 1;</a:t>
            </a:r>
          </a:p>
          <a:p>
            <a:pPr algn="l" eaLnBrk="1" hangingPunct="1"/>
            <a:r>
              <a:rPr lang="en-US" altLang="zh-CN" sz="2400">
                <a:solidFill>
                  <a:schemeClr val="tx1"/>
                </a:solidFill>
                <a:ea typeface="宋体" panose="02010600030101010101" pitchFamily="2" charset="-122"/>
              </a:rPr>
              <a:t>       </a:t>
            </a:r>
            <a:r>
              <a:rPr lang="en-US" altLang="zh-CN" sz="2400" b="1">
                <a:solidFill>
                  <a:schemeClr val="tx1"/>
                </a:solidFill>
                <a:ea typeface="宋体" panose="02010600030101010101" pitchFamily="2" charset="-122"/>
              </a:rPr>
              <a:t>return</a:t>
            </a:r>
            <a:r>
              <a:rPr lang="en-US" altLang="zh-CN" sz="2400">
                <a:solidFill>
                  <a:schemeClr val="tx1"/>
                </a:solidFill>
                <a:ea typeface="宋体" panose="02010600030101010101" pitchFamily="2" charset="-122"/>
              </a:rPr>
              <a:t> </a:t>
            </a:r>
            <a:r>
              <a:rPr lang="en-US" altLang="zh-CN" sz="2400" b="1">
                <a:solidFill>
                  <a:schemeClr val="tx1"/>
                </a:solidFill>
                <a:ea typeface="宋体" panose="02010600030101010101" pitchFamily="2" charset="-122"/>
              </a:rPr>
              <a:t>fibonacci</a:t>
            </a:r>
            <a:r>
              <a:rPr lang="en-US" altLang="zh-CN" sz="2400">
                <a:solidFill>
                  <a:schemeClr val="tx1"/>
                </a:solidFill>
                <a:ea typeface="宋体" panose="02010600030101010101" pitchFamily="2" charset="-122"/>
              </a:rPr>
              <a:t>(n-1)+</a:t>
            </a:r>
            <a:r>
              <a:rPr lang="en-US" altLang="zh-CN" sz="2400" b="1">
                <a:solidFill>
                  <a:schemeClr val="tx1"/>
                </a:solidFill>
                <a:ea typeface="宋体" panose="02010600030101010101" pitchFamily="2" charset="-122"/>
              </a:rPr>
              <a:t>fibonacci</a:t>
            </a:r>
            <a:r>
              <a:rPr lang="en-US" altLang="zh-CN" sz="2400">
                <a:solidFill>
                  <a:schemeClr val="tx1"/>
                </a:solidFill>
                <a:ea typeface="宋体" panose="02010600030101010101" pitchFamily="2" charset="-122"/>
              </a:rPr>
              <a:t>(n-2);</a:t>
            </a:r>
          </a:p>
          <a:p>
            <a:pPr algn="l" eaLnBrk="1" hangingPunct="1"/>
            <a:r>
              <a:rPr lang="en-US" altLang="zh-CN" sz="2400">
                <a:solidFill>
                  <a:schemeClr val="tx1"/>
                </a:solidFill>
                <a:ea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0518"/>
                                        </p:tgtEl>
                                        <p:attrNameLst>
                                          <p:attrName>style.visibility</p:attrName>
                                        </p:attrNameLst>
                                      </p:cBhvr>
                                      <p:to>
                                        <p:strVal val="visible"/>
                                      </p:to>
                                    </p:set>
                                    <p:anim calcmode="lin" valueType="num">
                                      <p:cBhvr additive="base">
                                        <p:cTn id="7" dur="500" fill="hold"/>
                                        <p:tgtEl>
                                          <p:spTgt spid="320518"/>
                                        </p:tgtEl>
                                        <p:attrNameLst>
                                          <p:attrName>ppt_x</p:attrName>
                                        </p:attrNameLst>
                                      </p:cBhvr>
                                      <p:tavLst>
                                        <p:tav tm="0">
                                          <p:val>
                                            <p:strVal val="#ppt_x"/>
                                          </p:val>
                                        </p:tav>
                                        <p:tav tm="100000">
                                          <p:val>
                                            <p:strVal val="#ppt_x"/>
                                          </p:val>
                                        </p:tav>
                                      </p:tavLst>
                                    </p:anim>
                                    <p:anim calcmode="lin" valueType="num">
                                      <p:cBhvr additive="base">
                                        <p:cTn id="8" dur="500" fill="hold"/>
                                        <p:tgtEl>
                                          <p:spTgt spid="32051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20516"/>
                                        </p:tgtEl>
                                        <p:attrNameLst>
                                          <p:attrName>style.visibility</p:attrName>
                                        </p:attrNameLst>
                                      </p:cBhvr>
                                      <p:to>
                                        <p:strVal val="visible"/>
                                      </p:to>
                                    </p:set>
                                    <p:anim calcmode="lin" valueType="num">
                                      <p:cBhvr additive="base">
                                        <p:cTn id="13" dur="500" fill="hold"/>
                                        <p:tgtEl>
                                          <p:spTgt spid="320516"/>
                                        </p:tgtEl>
                                        <p:attrNameLst>
                                          <p:attrName>ppt_x</p:attrName>
                                        </p:attrNameLst>
                                      </p:cBhvr>
                                      <p:tavLst>
                                        <p:tav tm="0">
                                          <p:val>
                                            <p:strVal val="1+#ppt_w/2"/>
                                          </p:val>
                                        </p:tav>
                                        <p:tav tm="100000">
                                          <p:val>
                                            <p:strVal val="#ppt_x"/>
                                          </p:val>
                                        </p:tav>
                                      </p:tavLst>
                                    </p:anim>
                                    <p:anim calcmode="lin" valueType="num">
                                      <p:cBhvr additive="base">
                                        <p:cTn id="14" dur="500" fill="hold"/>
                                        <p:tgtEl>
                                          <p:spTgt spid="32051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20517"/>
                                        </p:tgtEl>
                                        <p:attrNameLst>
                                          <p:attrName>style.visibility</p:attrName>
                                        </p:attrNameLst>
                                      </p:cBhvr>
                                      <p:to>
                                        <p:strVal val="visible"/>
                                      </p:to>
                                    </p:set>
                                    <p:anim calcmode="lin" valueType="num">
                                      <p:cBhvr additive="base">
                                        <p:cTn id="19" dur="500" fill="hold"/>
                                        <p:tgtEl>
                                          <p:spTgt spid="320517"/>
                                        </p:tgtEl>
                                        <p:attrNameLst>
                                          <p:attrName>ppt_x</p:attrName>
                                        </p:attrNameLst>
                                      </p:cBhvr>
                                      <p:tavLst>
                                        <p:tav tm="0">
                                          <p:val>
                                            <p:strVal val="1+#ppt_w/2"/>
                                          </p:val>
                                        </p:tav>
                                        <p:tav tm="100000">
                                          <p:val>
                                            <p:strVal val="#ppt_x"/>
                                          </p:val>
                                        </p:tav>
                                      </p:tavLst>
                                    </p:anim>
                                    <p:anim calcmode="lin" valueType="num">
                                      <p:cBhvr additive="base">
                                        <p:cTn id="20" dur="500" fill="hold"/>
                                        <p:tgtEl>
                                          <p:spTgt spid="32051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0519"/>
                                        </p:tgtEl>
                                        <p:attrNameLst>
                                          <p:attrName>style.visibility</p:attrName>
                                        </p:attrNameLst>
                                      </p:cBhvr>
                                      <p:to>
                                        <p:strVal val="visible"/>
                                      </p:to>
                                    </p:set>
                                    <p:anim calcmode="lin" valueType="num">
                                      <p:cBhvr additive="base">
                                        <p:cTn id="25" dur="500" fill="hold"/>
                                        <p:tgtEl>
                                          <p:spTgt spid="320519"/>
                                        </p:tgtEl>
                                        <p:attrNameLst>
                                          <p:attrName>ppt_x</p:attrName>
                                        </p:attrNameLst>
                                      </p:cBhvr>
                                      <p:tavLst>
                                        <p:tav tm="0">
                                          <p:val>
                                            <p:strVal val="#ppt_x"/>
                                          </p:val>
                                        </p:tav>
                                        <p:tav tm="100000">
                                          <p:val>
                                            <p:strVal val="#ppt_x"/>
                                          </p:val>
                                        </p:tav>
                                      </p:tavLst>
                                    </p:anim>
                                    <p:anim calcmode="lin" valueType="num">
                                      <p:cBhvr additive="base">
                                        <p:cTn id="26" dur="500" fill="hold"/>
                                        <p:tgtEl>
                                          <p:spTgt spid="3205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6" grpId="0" animBg="1" autoUpdateAnimBg="0"/>
      <p:bldP spid="320517" grpId="0" animBg="1" autoUpdateAnimBg="0"/>
      <p:bldP spid="320519" grpId="0" autoUpdateAnimBg="0"/>
    </p:bldLst>
  </p:timing>
</p:sld>
</file>

<file path=ppt/slides/slide3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CDCCE42A-8C52-4EA3-BB43-2584E956CCDC}"/>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1AFAF900-C031-47BD-A729-68983F90BBF9}" type="slidenum">
              <a:rPr lang="zh-CN" altLang="en-US">
                <a:solidFill>
                  <a:schemeClr val="tx1"/>
                </a:solidFill>
                <a:latin typeface="Times New Roman" panose="02020603050405020304" pitchFamily="18" charset="0"/>
                <a:ea typeface="宋体" panose="02010600030101010101" pitchFamily="2" charset="-122"/>
              </a:rPr>
              <a:pPr eaLnBrk="1" hangingPunct="1"/>
              <a:t>300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28707" name="Rectangle 2">
            <a:extLst>
              <a:ext uri="{FF2B5EF4-FFF2-40B4-BE49-F238E27FC236}">
                <a16:creationId xmlns:a16="http://schemas.microsoft.com/office/drawing/2014/main" id="{86CFABBF-B25B-40DB-B78F-3B8BD5EF13CC}"/>
              </a:ext>
            </a:extLst>
          </p:cNvPr>
          <p:cNvSpPr>
            <a:spLocks noGrp="1" noChangeArrowheads="1"/>
          </p:cNvSpPr>
          <p:nvPr>
            <p:ph type="title"/>
          </p:nvPr>
        </p:nvSpPr>
        <p:spPr>
          <a:xfrm>
            <a:off x="685800" y="1066800"/>
            <a:ext cx="7772400" cy="1143000"/>
          </a:xfrm>
        </p:spPr>
        <p:txBody>
          <a:bodyPr/>
          <a:lstStyle/>
          <a:p>
            <a:pPr eaLnBrk="1" hangingPunct="1"/>
            <a:r>
              <a:rPr lang="zh-CN" altLang="en-US"/>
              <a:t>8.3	</a:t>
            </a:r>
            <a:r>
              <a:rPr lang="en-US" altLang="zh-CN">
                <a:ea typeface="楷体_GB2312" panose="02010609030101010101" pitchFamily="49" charset="-122"/>
              </a:rPr>
              <a:t>NP</a:t>
            </a:r>
            <a:r>
              <a:rPr lang="zh-CN" altLang="en-US">
                <a:ea typeface="楷体_GB2312" panose="02010609030101010101" pitchFamily="49" charset="-122"/>
              </a:rPr>
              <a:t>完全问题</a:t>
            </a:r>
          </a:p>
        </p:txBody>
      </p:sp>
      <p:sp>
        <p:nvSpPr>
          <p:cNvPr id="601091" name="Rectangle 3">
            <a:extLst>
              <a:ext uri="{FF2B5EF4-FFF2-40B4-BE49-F238E27FC236}">
                <a16:creationId xmlns:a16="http://schemas.microsoft.com/office/drawing/2014/main" id="{56F0524A-AF21-4CA5-A1EF-E826EE629763}"/>
              </a:ext>
            </a:extLst>
          </p:cNvPr>
          <p:cNvSpPr>
            <a:spLocks noGrp="1" noChangeArrowheads="1"/>
          </p:cNvSpPr>
          <p:nvPr>
            <p:ph type="body" idx="1"/>
          </p:nvPr>
        </p:nvSpPr>
        <p:spPr>
          <a:xfrm>
            <a:off x="685800" y="3048000"/>
            <a:ext cx="7772400" cy="2514600"/>
          </a:xfrm>
        </p:spPr>
        <p:txBody>
          <a:bodyPr/>
          <a:lstStyle/>
          <a:p>
            <a:pPr eaLnBrk="1" hangingPunct="1"/>
            <a:r>
              <a:rPr lang="zh-CN" altLang="en-US"/>
              <a:t>8.3.1  </a:t>
            </a:r>
            <a:r>
              <a:rPr lang="zh-CN" altLang="en-US">
                <a:latin typeface="楷体_GB2312" panose="02010609030101010101" pitchFamily="49" charset="-122"/>
                <a:ea typeface="楷体_GB2312" panose="02010609030101010101" pitchFamily="49" charset="-122"/>
              </a:rPr>
              <a:t>多项式时间变换</a:t>
            </a:r>
          </a:p>
          <a:p>
            <a:pPr eaLnBrk="1" hangingPunct="1">
              <a:buFontTx/>
              <a:buNone/>
            </a:pPr>
            <a:endParaRPr lang="en-US" altLang="zh-CN">
              <a:latin typeface="楷体_GB2312" panose="02010609030101010101" pitchFamily="49" charset="-122"/>
              <a:ea typeface="楷体_GB2312" panose="02010609030101010101" pitchFamily="49" charset="-122"/>
            </a:endParaRPr>
          </a:p>
          <a:p>
            <a:pPr eaLnBrk="1" hangingPunct="1"/>
            <a:r>
              <a:rPr lang="zh-CN" altLang="en-US"/>
              <a:t>8.3.2  </a:t>
            </a:r>
            <a:r>
              <a:rPr lang="en-US" altLang="zh-CN">
                <a:latin typeface="楷体_GB2312" panose="02010609030101010101" pitchFamily="49" charset="-122"/>
                <a:ea typeface="楷体_GB2312" panose="02010609030101010101" pitchFamily="49" charset="-122"/>
              </a:rPr>
              <a:t>Cook</a:t>
            </a:r>
            <a:r>
              <a:rPr lang="zh-CN" altLang="en-US">
                <a:latin typeface="楷体_GB2312" panose="02010609030101010101" pitchFamily="49" charset="-122"/>
                <a:ea typeface="楷体_GB2312" panose="02010609030101010101" pitchFamily="49" charset="-122"/>
              </a:rPr>
              <a:t>定理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1091">
                                            <p:txEl>
                                              <p:pRg st="0" end="0"/>
                                            </p:txEl>
                                          </p:spTgt>
                                        </p:tgtEl>
                                        <p:attrNameLst>
                                          <p:attrName>style.visibility</p:attrName>
                                        </p:attrNameLst>
                                      </p:cBhvr>
                                      <p:to>
                                        <p:strVal val="visible"/>
                                      </p:to>
                                    </p:set>
                                    <p:animEffect transition="in" filter="blinds(horizontal)">
                                      <p:cBhvr>
                                        <p:cTn id="7" dur="500"/>
                                        <p:tgtEl>
                                          <p:spTgt spid="601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1091">
                                            <p:txEl>
                                              <p:pRg st="2" end="2"/>
                                            </p:txEl>
                                          </p:spTgt>
                                        </p:tgtEl>
                                        <p:attrNameLst>
                                          <p:attrName>style.visibility</p:attrName>
                                        </p:attrNameLst>
                                      </p:cBhvr>
                                      <p:to>
                                        <p:strVal val="visible"/>
                                      </p:to>
                                    </p:set>
                                    <p:animEffect transition="in" filter="blinds(horizontal)">
                                      <p:cBhvr>
                                        <p:cTn id="12" dur="500"/>
                                        <p:tgtEl>
                                          <p:spTgt spid="6010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1" grpId="0" build="p" autoUpdateAnimBg="0"/>
    </p:bldLst>
  </p:timing>
</p:sld>
</file>

<file path=ppt/slides/slide3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灯片编号占位符 5">
            <a:extLst>
              <a:ext uri="{FF2B5EF4-FFF2-40B4-BE49-F238E27FC236}">
                <a16:creationId xmlns:a16="http://schemas.microsoft.com/office/drawing/2014/main" id="{EBB4C594-7670-4C94-B020-37773DC82D5E}"/>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7EE77F01-1B3C-423C-8556-E62CFFA39A6E}" type="slidenum">
              <a:rPr lang="zh-CN" altLang="en-US">
                <a:solidFill>
                  <a:schemeClr val="tx1"/>
                </a:solidFill>
                <a:latin typeface="Times New Roman" panose="02020603050405020304" pitchFamily="18" charset="0"/>
                <a:ea typeface="宋体" panose="02010600030101010101" pitchFamily="2" charset="-122"/>
              </a:rPr>
              <a:pPr eaLnBrk="1" hangingPunct="1"/>
              <a:t>301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90125" name="Rectangle 2">
            <a:extLst>
              <a:ext uri="{FF2B5EF4-FFF2-40B4-BE49-F238E27FC236}">
                <a16:creationId xmlns:a16="http://schemas.microsoft.com/office/drawing/2014/main" id="{0523DC30-B118-49CF-908E-EE923450EC0F}"/>
              </a:ext>
            </a:extLst>
          </p:cNvPr>
          <p:cNvSpPr>
            <a:spLocks noGrp="1" noChangeArrowheads="1"/>
          </p:cNvSpPr>
          <p:nvPr>
            <p:ph type="title"/>
          </p:nvPr>
        </p:nvSpPr>
        <p:spPr/>
        <p:txBody>
          <a:bodyPr/>
          <a:lstStyle/>
          <a:p>
            <a:pPr eaLnBrk="1" hangingPunct="1"/>
            <a:r>
              <a:rPr lang="zh-CN" altLang="en-US"/>
              <a:t>8.3.1  </a:t>
            </a:r>
            <a:r>
              <a:rPr lang="zh-CN" altLang="en-US">
                <a:latin typeface="楷体_GB2312" panose="02010609030101010101" pitchFamily="49" charset="-122"/>
                <a:ea typeface="楷体_GB2312" panose="02010609030101010101" pitchFamily="49" charset="-122"/>
              </a:rPr>
              <a:t>多项式时间变换</a:t>
            </a:r>
          </a:p>
        </p:txBody>
      </p:sp>
      <p:sp>
        <p:nvSpPr>
          <p:cNvPr id="602115" name="Text Box 3">
            <a:extLst>
              <a:ext uri="{FF2B5EF4-FFF2-40B4-BE49-F238E27FC236}">
                <a16:creationId xmlns:a16="http://schemas.microsoft.com/office/drawing/2014/main" id="{4C76C19D-C78C-40AA-927D-D862B47224B2}"/>
              </a:ext>
            </a:extLst>
          </p:cNvPr>
          <p:cNvSpPr txBox="1">
            <a:spLocks noChangeArrowheads="1"/>
          </p:cNvSpPr>
          <p:nvPr/>
        </p:nvSpPr>
        <p:spPr bwMode="auto">
          <a:xfrm>
            <a:off x="152400" y="3813175"/>
            <a:ext cx="88392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a:t>
            </a:r>
            <a:r>
              <a:rPr lang="zh-CN" altLang="en-US" sz="2400" b="1">
                <a:solidFill>
                  <a:schemeClr val="tx1"/>
                </a:solidFill>
                <a:latin typeface="楷体_GB2312" panose="02010609030101010101" pitchFamily="49" charset="-122"/>
                <a:ea typeface="楷体_GB2312" panose="02010609030101010101" pitchFamily="49" charset="-122"/>
              </a:rPr>
              <a:t>定义：</a:t>
            </a:r>
            <a:r>
              <a:rPr lang="zh-CN" altLang="en-US" sz="2400">
                <a:solidFill>
                  <a:schemeClr val="tx1"/>
                </a:solidFill>
                <a:latin typeface="楷体_GB2312" panose="02010609030101010101" pitchFamily="49" charset="-122"/>
                <a:ea typeface="楷体_GB2312" panose="02010609030101010101" pitchFamily="49" charset="-122"/>
              </a:rPr>
              <a:t>语言</a:t>
            </a:r>
            <a:r>
              <a:rPr lang="en-US" altLang="zh-CN" sz="2400">
                <a:solidFill>
                  <a:schemeClr val="tx1"/>
                </a:solidFill>
                <a:latin typeface="楷体_GB2312" panose="02010609030101010101" pitchFamily="49" charset="-122"/>
                <a:ea typeface="楷体_GB2312" panose="02010609030101010101" pitchFamily="49" charset="-122"/>
              </a:rPr>
              <a:t>L</a:t>
            </a:r>
            <a:r>
              <a:rPr lang="zh-CN" altLang="en-US" sz="2400">
                <a:solidFill>
                  <a:schemeClr val="tx1"/>
                </a:solidFill>
                <a:latin typeface="楷体_GB2312" panose="02010609030101010101" pitchFamily="49" charset="-122"/>
                <a:ea typeface="楷体_GB2312" panose="02010609030101010101" pitchFamily="49" charset="-122"/>
              </a:rPr>
              <a:t>是</a:t>
            </a:r>
            <a:r>
              <a:rPr lang="en-US" altLang="zh-CN" sz="2400">
                <a:solidFill>
                  <a:schemeClr val="tx1"/>
                </a:solidFill>
                <a:latin typeface="楷体_GB2312" panose="02010609030101010101" pitchFamily="49" charset="-122"/>
                <a:ea typeface="楷体_GB2312" panose="02010609030101010101" pitchFamily="49" charset="-122"/>
              </a:rPr>
              <a:t>NP</a:t>
            </a:r>
            <a:r>
              <a:rPr lang="zh-CN" altLang="en-US" sz="2400">
                <a:solidFill>
                  <a:schemeClr val="tx1"/>
                </a:solidFill>
                <a:latin typeface="楷体_GB2312" panose="02010609030101010101" pitchFamily="49" charset="-122"/>
                <a:ea typeface="楷体_GB2312" panose="02010609030101010101" pitchFamily="49" charset="-122"/>
              </a:rPr>
              <a:t>完全的当且仅当</a:t>
            </a:r>
          </a:p>
          <a:p>
            <a:pPr algn="just" eaLnBrk="1" hangingPunct="1"/>
            <a:r>
              <a:rPr lang="zh-CN" altLang="en-US" sz="2400">
                <a:solidFill>
                  <a:schemeClr val="tx1"/>
                </a:solidFill>
                <a:latin typeface="楷体_GB2312" panose="02010609030101010101" pitchFamily="49" charset="-122"/>
                <a:ea typeface="楷体_GB2312" panose="02010609030101010101" pitchFamily="49" charset="-122"/>
              </a:rPr>
              <a:t>  (1)</a:t>
            </a:r>
            <a:r>
              <a:rPr lang="en-US" altLang="zh-CN" sz="2400">
                <a:solidFill>
                  <a:schemeClr val="tx1"/>
                </a:solidFill>
                <a:latin typeface="楷体_GB2312" panose="02010609030101010101" pitchFamily="49" charset="-122"/>
                <a:ea typeface="楷体_GB2312" panose="02010609030101010101" pitchFamily="49" charset="-122"/>
              </a:rPr>
              <a:t>L∈NP；</a:t>
            </a:r>
          </a:p>
          <a:p>
            <a:pPr algn="just" eaLnBrk="1" hangingPunct="1"/>
            <a:r>
              <a:rPr lang="en-US" altLang="zh-CN" sz="2400">
                <a:solidFill>
                  <a:schemeClr val="tx1"/>
                </a:solidFill>
                <a:latin typeface="楷体_GB2312" panose="02010609030101010101" pitchFamily="49" charset="-122"/>
                <a:ea typeface="楷体_GB2312" panose="02010609030101010101" pitchFamily="49" charset="-122"/>
              </a:rPr>
              <a:t>  (2)</a:t>
            </a:r>
            <a:r>
              <a:rPr lang="zh-CN" altLang="en-US" sz="2400">
                <a:solidFill>
                  <a:schemeClr val="tx1"/>
                </a:solidFill>
                <a:latin typeface="楷体_GB2312" panose="02010609030101010101" pitchFamily="49" charset="-122"/>
                <a:ea typeface="楷体_GB2312" panose="02010609030101010101" pitchFamily="49" charset="-122"/>
              </a:rPr>
              <a:t>对于所有</a:t>
            </a:r>
            <a:r>
              <a:rPr lang="en-US" altLang="zh-CN" sz="2400">
                <a:solidFill>
                  <a:schemeClr val="tx1"/>
                </a:solidFill>
                <a:latin typeface="楷体_GB2312" panose="02010609030101010101" pitchFamily="49" charset="-122"/>
                <a:ea typeface="楷体_GB2312" panose="02010609030101010101" pitchFamily="49" charset="-122"/>
              </a:rPr>
              <a:t>L</a:t>
            </a:r>
            <a:r>
              <a:rPr lang="en-US" altLang="zh-CN" sz="2400">
                <a:solidFill>
                  <a:schemeClr val="tx1"/>
                </a:solidFill>
                <a:latin typeface="Times New Roman" panose="02020603050405020304" pitchFamily="18" charset="0"/>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rPr>
              <a:t>∈NP</a:t>
            </a:r>
            <a:r>
              <a:rPr lang="zh-CN" altLang="en-US" sz="2400">
                <a:solidFill>
                  <a:schemeClr val="tx1"/>
                </a:solidFill>
                <a:latin typeface="楷体_GB2312" panose="02010609030101010101" pitchFamily="49" charset="-122"/>
                <a:ea typeface="楷体_GB2312" panose="02010609030101010101" pitchFamily="49" charset="-122"/>
              </a:rPr>
              <a:t>有</a:t>
            </a:r>
            <a:r>
              <a:rPr lang="en-US" altLang="zh-CN" sz="2400">
                <a:solidFill>
                  <a:schemeClr val="tx1"/>
                </a:solidFill>
                <a:latin typeface="楷体_GB2312" panose="02010609030101010101" pitchFamily="49" charset="-122"/>
                <a:ea typeface="楷体_GB2312" panose="02010609030101010101" pitchFamily="49" charset="-122"/>
              </a:rPr>
              <a:t>L</a:t>
            </a:r>
            <a:r>
              <a:rPr lang="en-US" altLang="zh-CN" sz="2400">
                <a:solidFill>
                  <a:schemeClr val="tx1"/>
                </a:solidFill>
                <a:latin typeface="Times New Roman" panose="02020603050405020304" pitchFamily="18" charset="0"/>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rPr>
              <a:t> ∝</a:t>
            </a:r>
            <a:r>
              <a:rPr lang="en-US" altLang="zh-CN" sz="2400" baseline="-30000">
                <a:solidFill>
                  <a:schemeClr val="tx1"/>
                </a:solidFill>
                <a:latin typeface="楷体_GB2312" panose="02010609030101010101" pitchFamily="49" charset="-122"/>
                <a:ea typeface="楷体_GB2312" panose="02010609030101010101" pitchFamily="49" charset="-122"/>
              </a:rPr>
              <a:t>p</a:t>
            </a:r>
            <a:r>
              <a:rPr lang="en-US" altLang="zh-CN" sz="2400">
                <a:solidFill>
                  <a:schemeClr val="tx1"/>
                </a:solidFill>
                <a:latin typeface="楷体_GB2312" panose="02010609030101010101" pitchFamily="49" charset="-122"/>
                <a:ea typeface="楷体_GB2312" panose="02010609030101010101" pitchFamily="49" charset="-122"/>
              </a:rPr>
              <a:t> L。</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如果有一个语言</a:t>
            </a:r>
            <a:r>
              <a:rPr lang="en-US" altLang="zh-CN" sz="2400">
                <a:solidFill>
                  <a:schemeClr val="tx1"/>
                </a:solidFill>
                <a:latin typeface="楷体_GB2312" panose="02010609030101010101" pitchFamily="49" charset="-122"/>
                <a:ea typeface="楷体_GB2312" panose="02010609030101010101" pitchFamily="49" charset="-122"/>
              </a:rPr>
              <a:t>L</a:t>
            </a:r>
            <a:r>
              <a:rPr lang="zh-CN" altLang="en-US" sz="2400">
                <a:solidFill>
                  <a:schemeClr val="tx1"/>
                </a:solidFill>
                <a:latin typeface="楷体_GB2312" panose="02010609030101010101" pitchFamily="49" charset="-122"/>
                <a:ea typeface="楷体_GB2312" panose="02010609030101010101" pitchFamily="49" charset="-122"/>
              </a:rPr>
              <a:t>满足上述性质(2)，但不一定满足性质(1)，则称该语言是</a:t>
            </a:r>
            <a:r>
              <a:rPr lang="en-US" altLang="zh-CN" sz="2400" b="1">
                <a:solidFill>
                  <a:schemeClr val="tx1"/>
                </a:solidFill>
                <a:latin typeface="楷体_GB2312" panose="02010609030101010101" pitchFamily="49" charset="-122"/>
                <a:ea typeface="楷体_GB2312" panose="02010609030101010101" pitchFamily="49" charset="-122"/>
              </a:rPr>
              <a:t>NP</a:t>
            </a:r>
            <a:r>
              <a:rPr lang="zh-CN" altLang="en-US" sz="2400" b="1">
                <a:solidFill>
                  <a:schemeClr val="tx1"/>
                </a:solidFill>
                <a:latin typeface="楷体_GB2312" panose="02010609030101010101" pitchFamily="49" charset="-122"/>
                <a:ea typeface="楷体_GB2312" panose="02010609030101010101" pitchFamily="49" charset="-122"/>
              </a:rPr>
              <a:t>难</a:t>
            </a:r>
            <a:r>
              <a:rPr lang="zh-CN" altLang="en-US" sz="2400">
                <a:solidFill>
                  <a:schemeClr val="tx1"/>
                </a:solidFill>
                <a:latin typeface="楷体_GB2312" panose="02010609030101010101" pitchFamily="49" charset="-122"/>
                <a:ea typeface="楷体_GB2312" panose="02010609030101010101" pitchFamily="49" charset="-122"/>
              </a:rPr>
              <a:t>的。所有</a:t>
            </a:r>
            <a:r>
              <a:rPr lang="en-US" altLang="zh-CN" sz="2400">
                <a:solidFill>
                  <a:schemeClr val="tx1"/>
                </a:solidFill>
                <a:latin typeface="楷体_GB2312" panose="02010609030101010101" pitchFamily="49" charset="-122"/>
                <a:ea typeface="楷体_GB2312" panose="02010609030101010101" pitchFamily="49" charset="-122"/>
              </a:rPr>
              <a:t>NP</a:t>
            </a:r>
            <a:r>
              <a:rPr lang="zh-CN" altLang="en-US" sz="2400">
                <a:solidFill>
                  <a:schemeClr val="tx1"/>
                </a:solidFill>
                <a:latin typeface="楷体_GB2312" panose="02010609030101010101" pitchFamily="49" charset="-122"/>
                <a:ea typeface="楷体_GB2312" panose="02010609030101010101" pitchFamily="49" charset="-122"/>
              </a:rPr>
              <a:t>完全语言构成的语言类称为</a:t>
            </a:r>
            <a:r>
              <a:rPr lang="en-US" altLang="zh-CN" sz="2400" b="1">
                <a:solidFill>
                  <a:schemeClr val="tx1"/>
                </a:solidFill>
                <a:latin typeface="楷体_GB2312" panose="02010609030101010101" pitchFamily="49" charset="-122"/>
                <a:ea typeface="楷体_GB2312" panose="02010609030101010101" pitchFamily="49" charset="-122"/>
              </a:rPr>
              <a:t>NP</a:t>
            </a:r>
            <a:r>
              <a:rPr lang="zh-CN" altLang="en-US" sz="2400" b="1">
                <a:solidFill>
                  <a:schemeClr val="tx1"/>
                </a:solidFill>
                <a:latin typeface="楷体_GB2312" panose="02010609030101010101" pitchFamily="49" charset="-122"/>
                <a:ea typeface="楷体_GB2312" panose="02010609030101010101" pitchFamily="49" charset="-122"/>
              </a:rPr>
              <a:t>完全语言类</a:t>
            </a:r>
            <a:r>
              <a:rPr lang="zh-CN" altLang="en-US" sz="2400">
                <a:solidFill>
                  <a:schemeClr val="tx1"/>
                </a:solidFill>
                <a:latin typeface="楷体_GB2312" panose="02010609030101010101" pitchFamily="49" charset="-122"/>
                <a:ea typeface="楷体_GB2312" panose="02010609030101010101" pitchFamily="49" charset="-122"/>
              </a:rPr>
              <a:t>，记为</a:t>
            </a:r>
            <a:r>
              <a:rPr lang="en-US" altLang="zh-CN" sz="2400" b="1">
                <a:solidFill>
                  <a:schemeClr val="tx1"/>
                </a:solidFill>
                <a:latin typeface="楷体_GB2312" panose="02010609030101010101" pitchFamily="49" charset="-122"/>
                <a:ea typeface="楷体_GB2312" panose="02010609030101010101" pitchFamily="49" charset="-122"/>
              </a:rPr>
              <a:t>NPC</a:t>
            </a:r>
            <a:r>
              <a:rPr lang="en-US" altLang="zh-CN" sz="2400">
                <a:solidFill>
                  <a:schemeClr val="tx1"/>
                </a:solidFill>
                <a:latin typeface="楷体_GB2312" panose="02010609030101010101" pitchFamily="49" charset="-122"/>
                <a:ea typeface="楷体_GB2312" panose="02010609030101010101" pitchFamily="49" charset="-122"/>
              </a:rPr>
              <a:t>。 </a:t>
            </a:r>
            <a:endParaRPr lang="zh-CN" altLang="en-US" sz="2400">
              <a:solidFill>
                <a:schemeClr val="tx1"/>
              </a:solidFill>
              <a:latin typeface="楷体_GB2312" panose="02010609030101010101" pitchFamily="49" charset="-122"/>
              <a:ea typeface="楷体_GB2312" panose="02010609030101010101" pitchFamily="49" charset="-122"/>
            </a:endParaRPr>
          </a:p>
        </p:txBody>
      </p:sp>
      <p:grpSp>
        <p:nvGrpSpPr>
          <p:cNvPr id="2" name="Group 4">
            <a:extLst>
              <a:ext uri="{FF2B5EF4-FFF2-40B4-BE49-F238E27FC236}">
                <a16:creationId xmlns:a16="http://schemas.microsoft.com/office/drawing/2014/main" id="{35D3E38C-D2D0-400D-A858-85FCA72D63AE}"/>
              </a:ext>
            </a:extLst>
          </p:cNvPr>
          <p:cNvGrpSpPr>
            <a:grpSpLocks/>
          </p:cNvGrpSpPr>
          <p:nvPr/>
        </p:nvGrpSpPr>
        <p:grpSpPr bwMode="auto">
          <a:xfrm>
            <a:off x="152400" y="1676400"/>
            <a:ext cx="8839200" cy="1917700"/>
            <a:chOff x="96" y="1200"/>
            <a:chExt cx="5568" cy="1208"/>
          </a:xfrm>
        </p:grpSpPr>
        <p:sp>
          <p:nvSpPr>
            <p:cNvPr id="90128" name="Text Box 5">
              <a:extLst>
                <a:ext uri="{FF2B5EF4-FFF2-40B4-BE49-F238E27FC236}">
                  <a16:creationId xmlns:a16="http://schemas.microsoft.com/office/drawing/2014/main" id="{9975223F-74CA-4F19-8C08-6C9198630B36}"/>
                </a:ext>
              </a:extLst>
            </p:cNvPr>
            <p:cNvSpPr txBox="1">
              <a:spLocks noChangeArrowheads="1"/>
            </p:cNvSpPr>
            <p:nvPr/>
          </p:nvSpPr>
          <p:spPr bwMode="auto">
            <a:xfrm>
              <a:off x="96" y="1200"/>
              <a:ext cx="5568"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设        ，        是2个语言。所谓语言  能在多项式时间内变换为语言  (简记为  ∝</a:t>
              </a:r>
              <a:r>
                <a:rPr lang="en-US" altLang="zh-CN" sz="2400" baseline="-30000">
                  <a:solidFill>
                    <a:schemeClr val="tx1"/>
                  </a:solidFill>
                  <a:latin typeface="楷体_GB2312" panose="02010609030101010101" pitchFamily="49" charset="-122"/>
                  <a:ea typeface="楷体_GB2312" panose="02010609030101010101" pitchFamily="49" charset="-122"/>
                </a:rPr>
                <a:t>p  </a:t>
              </a:r>
              <a:r>
                <a:rPr lang="en-US" altLang="zh-CN" sz="2400">
                  <a:solidFill>
                    <a:schemeClr val="tx1"/>
                  </a:solidFill>
                  <a:latin typeface="楷体_GB2312" panose="02010609030101010101" pitchFamily="49" charset="-122"/>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是指存在映身</a:t>
              </a:r>
              <a:r>
                <a:rPr lang="en-US" altLang="zh-CN" sz="2400">
                  <a:solidFill>
                    <a:schemeClr val="tx1"/>
                  </a:solidFill>
                  <a:latin typeface="楷体_GB2312" panose="02010609030101010101" pitchFamily="49" charset="-122"/>
                  <a:ea typeface="楷体_GB2312" panose="02010609030101010101" pitchFamily="49" charset="-122"/>
                </a:rPr>
                <a:t>f:        ，</a:t>
              </a:r>
              <a:r>
                <a:rPr lang="zh-CN" altLang="en-US" sz="2400">
                  <a:solidFill>
                    <a:schemeClr val="tx1"/>
                  </a:solidFill>
                  <a:latin typeface="楷体_GB2312" panose="02010609030101010101" pitchFamily="49" charset="-122"/>
                  <a:ea typeface="楷体_GB2312" panose="02010609030101010101" pitchFamily="49" charset="-122"/>
                </a:rPr>
                <a:t>且</a:t>
              </a:r>
              <a:r>
                <a:rPr lang="en-US" altLang="zh-CN" sz="2400">
                  <a:solidFill>
                    <a:schemeClr val="tx1"/>
                  </a:solidFill>
                  <a:latin typeface="楷体_GB2312" panose="02010609030101010101" pitchFamily="49" charset="-122"/>
                  <a:ea typeface="楷体_GB2312" panose="02010609030101010101" pitchFamily="49" charset="-122"/>
                </a:rPr>
                <a:t>f</a:t>
              </a:r>
              <a:r>
                <a:rPr lang="zh-CN" altLang="en-US" sz="2400">
                  <a:solidFill>
                    <a:schemeClr val="tx1"/>
                  </a:solidFill>
                  <a:latin typeface="楷体_GB2312" panose="02010609030101010101" pitchFamily="49" charset="-122"/>
                  <a:ea typeface="楷体_GB2312" panose="02010609030101010101" pitchFamily="49" charset="-122"/>
                </a:rPr>
                <a:t>满足： </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(1)有一个计算</a:t>
              </a:r>
              <a:r>
                <a:rPr lang="en-US" altLang="zh-CN" sz="2400">
                  <a:solidFill>
                    <a:schemeClr val="tx1"/>
                  </a:solidFill>
                  <a:latin typeface="楷体_GB2312" panose="02010609030101010101" pitchFamily="49" charset="-122"/>
                  <a:ea typeface="楷体_GB2312" panose="02010609030101010101" pitchFamily="49" charset="-122"/>
                </a:rPr>
                <a:t>f</a:t>
              </a:r>
              <a:r>
                <a:rPr lang="zh-CN" altLang="en-US" sz="2400">
                  <a:solidFill>
                    <a:schemeClr val="tx1"/>
                  </a:solidFill>
                  <a:latin typeface="楷体_GB2312" panose="02010609030101010101" pitchFamily="49" charset="-122"/>
                  <a:ea typeface="楷体_GB2312" panose="02010609030101010101" pitchFamily="49" charset="-122"/>
                </a:rPr>
                <a:t>的多项式时间确定性图灵机；</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(2)对于所有</a:t>
              </a:r>
              <a:r>
                <a:rPr lang="en-US" altLang="zh-CN" sz="2400">
                  <a:solidFill>
                    <a:schemeClr val="tx1"/>
                  </a:solidFill>
                  <a:latin typeface="楷体_GB2312" panose="02010609030101010101" pitchFamily="49" charset="-122"/>
                  <a:ea typeface="楷体_GB2312" panose="02010609030101010101" pitchFamily="49" charset="-122"/>
                </a:rPr>
                <a:t>x∈  ，x∈  ，</a:t>
              </a:r>
              <a:r>
                <a:rPr lang="zh-CN" altLang="en-US" sz="2400">
                  <a:solidFill>
                    <a:schemeClr val="tx1"/>
                  </a:solidFill>
                  <a:latin typeface="楷体_GB2312" panose="02010609030101010101" pitchFamily="49" charset="-122"/>
                  <a:ea typeface="楷体_GB2312" panose="02010609030101010101" pitchFamily="49" charset="-122"/>
                </a:rPr>
                <a:t>当且仅当</a:t>
              </a:r>
              <a:r>
                <a:rPr lang="en-US" altLang="zh-CN" sz="2400">
                  <a:solidFill>
                    <a:schemeClr val="tx1"/>
                  </a:solidFill>
                  <a:latin typeface="楷体_GB2312" panose="02010609030101010101" pitchFamily="49" charset="-122"/>
                  <a:ea typeface="楷体_GB2312" panose="02010609030101010101" pitchFamily="49" charset="-122"/>
                </a:rPr>
                <a:t>f(x)∈  。 </a:t>
              </a:r>
              <a:endParaRPr lang="zh-CN" altLang="en-US" sz="2400">
                <a:solidFill>
                  <a:schemeClr val="tx1"/>
                </a:solidFill>
                <a:latin typeface="楷体_GB2312" panose="02010609030101010101" pitchFamily="49" charset="-122"/>
                <a:ea typeface="楷体_GB2312" panose="02010609030101010101" pitchFamily="49" charset="-122"/>
              </a:endParaRPr>
            </a:p>
          </p:txBody>
        </p:sp>
        <p:graphicFrame>
          <p:nvGraphicFramePr>
            <p:cNvPr id="90114" name="Object 6">
              <a:extLst>
                <a:ext uri="{FF2B5EF4-FFF2-40B4-BE49-F238E27FC236}">
                  <a16:creationId xmlns:a16="http://schemas.microsoft.com/office/drawing/2014/main" id="{39856F65-553B-4BBC-88FA-513276DA2DD6}"/>
                </a:ext>
              </a:extLst>
            </p:cNvPr>
            <p:cNvGraphicFramePr>
              <a:graphicFrameLocks noChangeAspect="1"/>
            </p:cNvGraphicFramePr>
            <p:nvPr/>
          </p:nvGraphicFramePr>
          <p:xfrm>
            <a:off x="672" y="1248"/>
            <a:ext cx="864" cy="240"/>
          </p:xfrm>
          <a:graphic>
            <a:graphicData uri="http://schemas.openxmlformats.org/presentationml/2006/ole">
              <mc:AlternateContent xmlns:mc="http://schemas.openxmlformats.org/markup-compatibility/2006">
                <mc:Choice xmlns:v="urn:schemas-microsoft-com:vml" Requires="v">
                  <p:oleObj spid="_x0000_s90139" r:id="rId3" imgW="520700" imgH="228600" progId="Equation.3">
                    <p:embed/>
                  </p:oleObj>
                </mc:Choice>
                <mc:Fallback>
                  <p:oleObj r:id="rId3" imgW="5207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1248"/>
                          <a:ext cx="864"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5" name="Object 7">
              <a:extLst>
                <a:ext uri="{FF2B5EF4-FFF2-40B4-BE49-F238E27FC236}">
                  <a16:creationId xmlns:a16="http://schemas.microsoft.com/office/drawing/2014/main" id="{21416D3F-65ED-4DD3-9B00-521C3D8D6F11}"/>
                </a:ext>
              </a:extLst>
            </p:cNvPr>
            <p:cNvGraphicFramePr>
              <a:graphicFrameLocks noChangeAspect="1"/>
            </p:cNvGraphicFramePr>
            <p:nvPr/>
          </p:nvGraphicFramePr>
          <p:xfrm>
            <a:off x="1680" y="1253"/>
            <a:ext cx="672" cy="235"/>
          </p:xfrm>
          <a:graphic>
            <a:graphicData uri="http://schemas.openxmlformats.org/presentationml/2006/ole">
              <mc:AlternateContent xmlns:mc="http://schemas.openxmlformats.org/markup-compatibility/2006">
                <mc:Choice xmlns:v="urn:schemas-microsoft-com:vml" Requires="v">
                  <p:oleObj spid="_x0000_s90140" r:id="rId5" imgW="545863" imgH="228501" progId="Equation.3">
                    <p:embed/>
                  </p:oleObj>
                </mc:Choice>
                <mc:Fallback>
                  <p:oleObj r:id="rId5" imgW="545863" imgH="228501"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0" y="1253"/>
                          <a:ext cx="672" cy="2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6" name="Object 8">
              <a:extLst>
                <a:ext uri="{FF2B5EF4-FFF2-40B4-BE49-F238E27FC236}">
                  <a16:creationId xmlns:a16="http://schemas.microsoft.com/office/drawing/2014/main" id="{48E1FB37-3855-4D53-BA50-49D975CE065E}"/>
                </a:ext>
              </a:extLst>
            </p:cNvPr>
            <p:cNvGraphicFramePr>
              <a:graphicFrameLocks noChangeAspect="1"/>
            </p:cNvGraphicFramePr>
            <p:nvPr/>
          </p:nvGraphicFramePr>
          <p:xfrm>
            <a:off x="4272" y="1200"/>
            <a:ext cx="198" cy="240"/>
          </p:xfrm>
          <a:graphic>
            <a:graphicData uri="http://schemas.openxmlformats.org/presentationml/2006/ole">
              <mc:AlternateContent xmlns:mc="http://schemas.openxmlformats.org/markup-compatibility/2006">
                <mc:Choice xmlns:v="urn:schemas-microsoft-com:vml" Requires="v">
                  <p:oleObj spid="_x0000_s90141" r:id="rId7" imgW="177569" imgH="215619" progId="Equation.3">
                    <p:embed/>
                  </p:oleObj>
                </mc:Choice>
                <mc:Fallback>
                  <p:oleObj r:id="rId7" imgW="177569" imgH="215619"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2" y="1200"/>
                          <a:ext cx="198"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7" name="Object 9">
              <a:extLst>
                <a:ext uri="{FF2B5EF4-FFF2-40B4-BE49-F238E27FC236}">
                  <a16:creationId xmlns:a16="http://schemas.microsoft.com/office/drawing/2014/main" id="{607CA59C-1335-4ED7-8180-FACDE8C1BD2A}"/>
                </a:ext>
              </a:extLst>
            </p:cNvPr>
            <p:cNvGraphicFramePr>
              <a:graphicFrameLocks noChangeAspect="1"/>
            </p:cNvGraphicFramePr>
            <p:nvPr/>
          </p:nvGraphicFramePr>
          <p:xfrm>
            <a:off x="1680" y="1488"/>
            <a:ext cx="209" cy="240"/>
          </p:xfrm>
          <a:graphic>
            <a:graphicData uri="http://schemas.openxmlformats.org/presentationml/2006/ole">
              <mc:AlternateContent xmlns:mc="http://schemas.openxmlformats.org/markup-compatibility/2006">
                <mc:Choice xmlns:v="urn:schemas-microsoft-com:vml" Requires="v">
                  <p:oleObj spid="_x0000_s90142" r:id="rId9" imgW="190335" imgH="215713" progId="Equation.3">
                    <p:embed/>
                  </p:oleObj>
                </mc:Choice>
                <mc:Fallback>
                  <p:oleObj r:id="rId9" imgW="190335" imgH="215713"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80" y="1488"/>
                          <a:ext cx="209"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8" name="Object 10">
              <a:extLst>
                <a:ext uri="{FF2B5EF4-FFF2-40B4-BE49-F238E27FC236}">
                  <a16:creationId xmlns:a16="http://schemas.microsoft.com/office/drawing/2014/main" id="{E0ED3ED1-8119-43EE-8516-F3E909965D38}"/>
                </a:ext>
              </a:extLst>
            </p:cNvPr>
            <p:cNvGraphicFramePr>
              <a:graphicFrameLocks noChangeAspect="1"/>
            </p:cNvGraphicFramePr>
            <p:nvPr/>
          </p:nvGraphicFramePr>
          <p:xfrm>
            <a:off x="2538" y="1440"/>
            <a:ext cx="198" cy="240"/>
          </p:xfrm>
          <a:graphic>
            <a:graphicData uri="http://schemas.openxmlformats.org/presentationml/2006/ole">
              <mc:AlternateContent xmlns:mc="http://schemas.openxmlformats.org/markup-compatibility/2006">
                <mc:Choice xmlns:v="urn:schemas-microsoft-com:vml" Requires="v">
                  <p:oleObj spid="_x0000_s90143" r:id="rId11" imgW="177569" imgH="215619" progId="Equation.3">
                    <p:embed/>
                  </p:oleObj>
                </mc:Choice>
                <mc:Fallback>
                  <p:oleObj r:id="rId11" imgW="177569" imgH="215619"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8" y="1440"/>
                          <a:ext cx="198"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9" name="Object 11">
              <a:extLst>
                <a:ext uri="{FF2B5EF4-FFF2-40B4-BE49-F238E27FC236}">
                  <a16:creationId xmlns:a16="http://schemas.microsoft.com/office/drawing/2014/main" id="{FF61CF62-6C6F-4477-9D79-5D6B861CFA16}"/>
                </a:ext>
              </a:extLst>
            </p:cNvPr>
            <p:cNvGraphicFramePr>
              <a:graphicFrameLocks noChangeAspect="1"/>
            </p:cNvGraphicFramePr>
            <p:nvPr/>
          </p:nvGraphicFramePr>
          <p:xfrm>
            <a:off x="2976" y="1488"/>
            <a:ext cx="209" cy="240"/>
          </p:xfrm>
          <a:graphic>
            <a:graphicData uri="http://schemas.openxmlformats.org/presentationml/2006/ole">
              <mc:AlternateContent xmlns:mc="http://schemas.openxmlformats.org/markup-compatibility/2006">
                <mc:Choice xmlns:v="urn:schemas-microsoft-com:vml" Requires="v">
                  <p:oleObj spid="_x0000_s90144" r:id="rId12" imgW="190335" imgH="215713" progId="Equation.3">
                    <p:embed/>
                  </p:oleObj>
                </mc:Choice>
                <mc:Fallback>
                  <p:oleObj r:id="rId12" imgW="190335" imgH="215713"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6" y="1488"/>
                          <a:ext cx="209"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20" name="Object 12">
              <a:extLst>
                <a:ext uri="{FF2B5EF4-FFF2-40B4-BE49-F238E27FC236}">
                  <a16:creationId xmlns:a16="http://schemas.microsoft.com/office/drawing/2014/main" id="{6BE14C10-29D4-4D4A-85F3-0AAB0A7E94EA}"/>
                </a:ext>
              </a:extLst>
            </p:cNvPr>
            <p:cNvGraphicFramePr>
              <a:graphicFrameLocks noChangeAspect="1"/>
            </p:cNvGraphicFramePr>
            <p:nvPr/>
          </p:nvGraphicFramePr>
          <p:xfrm>
            <a:off x="4608" y="1440"/>
            <a:ext cx="672" cy="264"/>
          </p:xfrm>
          <a:graphic>
            <a:graphicData uri="http://schemas.openxmlformats.org/presentationml/2006/ole">
              <mc:AlternateContent xmlns:mc="http://schemas.openxmlformats.org/markup-compatibility/2006">
                <mc:Choice xmlns:v="urn:schemas-microsoft-com:vml" Requires="v">
                  <p:oleObj spid="_x0000_s90145" r:id="rId13" imgW="583947" imgH="228501" progId="Equation.3">
                    <p:embed/>
                  </p:oleObj>
                </mc:Choice>
                <mc:Fallback>
                  <p:oleObj r:id="rId13" imgW="583947" imgH="228501"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08" y="1440"/>
                          <a:ext cx="672"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21" name="Object 13">
              <a:extLst>
                <a:ext uri="{FF2B5EF4-FFF2-40B4-BE49-F238E27FC236}">
                  <a16:creationId xmlns:a16="http://schemas.microsoft.com/office/drawing/2014/main" id="{0F439F23-7C87-4203-87FF-996EA468F4E0}"/>
                </a:ext>
              </a:extLst>
            </p:cNvPr>
            <p:cNvGraphicFramePr>
              <a:graphicFrameLocks noChangeAspect="1"/>
            </p:cNvGraphicFramePr>
            <p:nvPr/>
          </p:nvGraphicFramePr>
          <p:xfrm>
            <a:off x="2538" y="2160"/>
            <a:ext cx="198" cy="240"/>
          </p:xfrm>
          <a:graphic>
            <a:graphicData uri="http://schemas.openxmlformats.org/presentationml/2006/ole">
              <mc:AlternateContent xmlns:mc="http://schemas.openxmlformats.org/markup-compatibility/2006">
                <mc:Choice xmlns:v="urn:schemas-microsoft-com:vml" Requires="v">
                  <p:oleObj spid="_x0000_s90146" r:id="rId15" imgW="177569" imgH="215619" progId="Equation.3">
                    <p:embed/>
                  </p:oleObj>
                </mc:Choice>
                <mc:Fallback>
                  <p:oleObj r:id="rId15" imgW="177569" imgH="215619"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8" y="2160"/>
                          <a:ext cx="198"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22" name="Object 14">
              <a:extLst>
                <a:ext uri="{FF2B5EF4-FFF2-40B4-BE49-F238E27FC236}">
                  <a16:creationId xmlns:a16="http://schemas.microsoft.com/office/drawing/2014/main" id="{50AD81F1-91CB-4C45-AA0E-589EAA486D0E}"/>
                </a:ext>
              </a:extLst>
            </p:cNvPr>
            <p:cNvGraphicFramePr>
              <a:graphicFrameLocks noChangeAspect="1"/>
            </p:cNvGraphicFramePr>
            <p:nvPr/>
          </p:nvGraphicFramePr>
          <p:xfrm>
            <a:off x="4224" y="2160"/>
            <a:ext cx="209" cy="240"/>
          </p:xfrm>
          <a:graphic>
            <a:graphicData uri="http://schemas.openxmlformats.org/presentationml/2006/ole">
              <mc:AlternateContent xmlns:mc="http://schemas.openxmlformats.org/markup-compatibility/2006">
                <mc:Choice xmlns:v="urn:schemas-microsoft-com:vml" Requires="v">
                  <p:oleObj spid="_x0000_s90147" r:id="rId16" imgW="190335" imgH="215713" progId="Equation.3">
                    <p:embed/>
                  </p:oleObj>
                </mc:Choice>
                <mc:Fallback>
                  <p:oleObj r:id="rId16" imgW="190335" imgH="215713"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4" y="2160"/>
                          <a:ext cx="209"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23" name="Object 15">
              <a:extLst>
                <a:ext uri="{FF2B5EF4-FFF2-40B4-BE49-F238E27FC236}">
                  <a16:creationId xmlns:a16="http://schemas.microsoft.com/office/drawing/2014/main" id="{F95354B5-C723-4982-A446-8FBA104353C8}"/>
                </a:ext>
              </a:extLst>
            </p:cNvPr>
            <p:cNvGraphicFramePr>
              <a:graphicFrameLocks noChangeAspect="1"/>
            </p:cNvGraphicFramePr>
            <p:nvPr/>
          </p:nvGraphicFramePr>
          <p:xfrm>
            <a:off x="1872" y="2160"/>
            <a:ext cx="200" cy="240"/>
          </p:xfrm>
          <a:graphic>
            <a:graphicData uri="http://schemas.openxmlformats.org/presentationml/2006/ole">
              <mc:AlternateContent xmlns:mc="http://schemas.openxmlformats.org/markup-compatibility/2006">
                <mc:Choice xmlns:v="urn:schemas-microsoft-com:vml" Requires="v">
                  <p:oleObj spid="_x0000_s90148" r:id="rId17" imgW="190500" imgH="228600" progId="Equation.3">
                    <p:embed/>
                  </p:oleObj>
                </mc:Choice>
                <mc:Fallback>
                  <p:oleObj r:id="rId17" imgW="190500" imgH="228600" progId="Equation.3">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72" y="2160"/>
                          <a:ext cx="20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02115"/>
                                        </p:tgtEl>
                                        <p:attrNameLst>
                                          <p:attrName>style.visibility</p:attrName>
                                        </p:attrNameLst>
                                      </p:cBhvr>
                                      <p:to>
                                        <p:strVal val="visible"/>
                                      </p:to>
                                    </p:set>
                                    <p:animEffect transition="in" filter="blinds(horizontal)">
                                      <p:cBhvr>
                                        <p:cTn id="13" dur="500"/>
                                        <p:tgtEl>
                                          <p:spTgt spid="602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5" grpId="0" autoUpdateAnimBg="0"/>
    </p:bldLst>
  </p:timing>
</p:sld>
</file>

<file path=ppt/slides/slide3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069C5A08-F737-4667-B23C-0B50A23E285D}"/>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BDC45384-82C6-45A8-B33E-ABE6F5F564E4}" type="slidenum">
              <a:rPr lang="zh-CN" altLang="en-US">
                <a:solidFill>
                  <a:schemeClr val="tx1"/>
                </a:solidFill>
                <a:latin typeface="Times New Roman" panose="02020603050405020304" pitchFamily="18" charset="0"/>
                <a:ea typeface="宋体" panose="02010600030101010101" pitchFamily="2" charset="-122"/>
              </a:rPr>
              <a:pPr eaLnBrk="1" hangingPunct="1"/>
              <a:t>302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91142" name="Rectangle 2">
            <a:extLst>
              <a:ext uri="{FF2B5EF4-FFF2-40B4-BE49-F238E27FC236}">
                <a16:creationId xmlns:a16="http://schemas.microsoft.com/office/drawing/2014/main" id="{C8A1B24E-14A6-40BC-9DE3-A4B17B596E0C}"/>
              </a:ext>
            </a:extLst>
          </p:cNvPr>
          <p:cNvSpPr>
            <a:spLocks noGrp="1" noChangeArrowheads="1"/>
          </p:cNvSpPr>
          <p:nvPr>
            <p:ph type="title"/>
          </p:nvPr>
        </p:nvSpPr>
        <p:spPr/>
        <p:txBody>
          <a:bodyPr/>
          <a:lstStyle/>
          <a:p>
            <a:pPr eaLnBrk="1" hangingPunct="1"/>
            <a:r>
              <a:rPr lang="zh-CN" altLang="en-US"/>
              <a:t>8.3.1  </a:t>
            </a:r>
            <a:r>
              <a:rPr lang="zh-CN" altLang="en-US">
                <a:latin typeface="楷体_GB2312" panose="02010609030101010101" pitchFamily="49" charset="-122"/>
                <a:ea typeface="楷体_GB2312" panose="02010609030101010101" pitchFamily="49" charset="-122"/>
              </a:rPr>
              <a:t>多项式时间变换</a:t>
            </a:r>
          </a:p>
        </p:txBody>
      </p:sp>
      <p:grpSp>
        <p:nvGrpSpPr>
          <p:cNvPr id="2" name="Group 3">
            <a:extLst>
              <a:ext uri="{FF2B5EF4-FFF2-40B4-BE49-F238E27FC236}">
                <a16:creationId xmlns:a16="http://schemas.microsoft.com/office/drawing/2014/main" id="{02E37CAE-14FA-425F-8714-76F4C4A28022}"/>
              </a:ext>
            </a:extLst>
          </p:cNvPr>
          <p:cNvGrpSpPr>
            <a:grpSpLocks/>
          </p:cNvGrpSpPr>
          <p:nvPr/>
        </p:nvGrpSpPr>
        <p:grpSpPr bwMode="auto">
          <a:xfrm>
            <a:off x="152400" y="2133600"/>
            <a:ext cx="8839200" cy="1373188"/>
            <a:chOff x="96" y="1344"/>
            <a:chExt cx="5568" cy="865"/>
          </a:xfrm>
        </p:grpSpPr>
        <p:sp>
          <p:nvSpPr>
            <p:cNvPr id="91145" name="Text Box 4">
              <a:extLst>
                <a:ext uri="{FF2B5EF4-FFF2-40B4-BE49-F238E27FC236}">
                  <a16:creationId xmlns:a16="http://schemas.microsoft.com/office/drawing/2014/main" id="{3517D290-C55B-437E-B048-D87D094E96CD}"/>
                </a:ext>
              </a:extLst>
            </p:cNvPr>
            <p:cNvSpPr txBox="1">
              <a:spLocks noChangeArrowheads="1"/>
            </p:cNvSpPr>
            <p:nvPr/>
          </p:nvSpPr>
          <p:spPr bwMode="auto">
            <a:xfrm>
              <a:off x="96" y="1344"/>
              <a:ext cx="556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latin typeface="楷体_GB2312" panose="02010609030101010101" pitchFamily="49" charset="-122"/>
                  <a:ea typeface="楷体_GB2312" panose="02010609030101010101" pitchFamily="49" charset="-122"/>
                </a:rPr>
                <a:t>    </a:t>
              </a:r>
              <a:r>
                <a:rPr lang="zh-CN" altLang="en-US" sz="2800" b="1">
                  <a:solidFill>
                    <a:schemeClr val="tx1"/>
                  </a:solidFill>
                  <a:latin typeface="楷体_GB2312" panose="02010609030101010101" pitchFamily="49" charset="-122"/>
                  <a:ea typeface="楷体_GB2312" panose="02010609030101010101" pitchFamily="49" charset="-122"/>
                </a:rPr>
                <a:t>定理8-6</a:t>
              </a:r>
              <a:r>
                <a:rPr lang="zh-CN" altLang="en-US" sz="2800">
                  <a:solidFill>
                    <a:schemeClr val="tx1"/>
                  </a:solidFill>
                  <a:latin typeface="楷体_GB2312" panose="02010609030101010101" pitchFamily="49" charset="-122"/>
                  <a:ea typeface="楷体_GB2312" panose="02010609030101010101" pitchFamily="49" charset="-122"/>
                </a:rPr>
                <a:t>：设</a:t>
              </a:r>
              <a:r>
                <a:rPr lang="en-US" altLang="zh-CN" sz="2800">
                  <a:solidFill>
                    <a:schemeClr val="tx1"/>
                  </a:solidFill>
                  <a:latin typeface="楷体_GB2312" panose="02010609030101010101" pitchFamily="49" charset="-122"/>
                  <a:ea typeface="楷体_GB2312" panose="02010609030101010101" pitchFamily="49" charset="-122"/>
                </a:rPr>
                <a:t>L</a:t>
              </a:r>
              <a:r>
                <a:rPr lang="zh-CN" altLang="en-US" sz="2800">
                  <a:solidFill>
                    <a:schemeClr val="tx1"/>
                  </a:solidFill>
                  <a:latin typeface="楷体_GB2312" panose="02010609030101010101" pitchFamily="49" charset="-122"/>
                  <a:ea typeface="楷体_GB2312" panose="02010609030101010101" pitchFamily="49" charset="-122"/>
                </a:rPr>
                <a:t>是</a:t>
              </a:r>
              <a:r>
                <a:rPr lang="en-US" altLang="zh-CN" sz="2800">
                  <a:solidFill>
                    <a:schemeClr val="tx1"/>
                  </a:solidFill>
                  <a:latin typeface="楷体_GB2312" panose="02010609030101010101" pitchFamily="49" charset="-122"/>
                  <a:ea typeface="楷体_GB2312" panose="02010609030101010101" pitchFamily="49" charset="-122"/>
                </a:rPr>
                <a:t>NP</a:t>
              </a:r>
              <a:r>
                <a:rPr lang="zh-CN" altLang="en-US" sz="2800">
                  <a:solidFill>
                    <a:schemeClr val="tx1"/>
                  </a:solidFill>
                  <a:latin typeface="楷体_GB2312" panose="02010609030101010101" pitchFamily="49" charset="-122"/>
                  <a:ea typeface="楷体_GB2312" panose="02010609030101010101" pitchFamily="49" charset="-122"/>
                </a:rPr>
                <a:t>完全的，则</a:t>
              </a:r>
            </a:p>
            <a:p>
              <a:pPr algn="l" eaLnBrk="1" hangingPunct="1"/>
              <a:r>
                <a:rPr lang="en-US" altLang="zh-CN" sz="2800">
                  <a:solidFill>
                    <a:schemeClr val="tx1"/>
                  </a:solidFill>
                  <a:latin typeface="楷体_GB2312" panose="02010609030101010101" pitchFamily="49" charset="-122"/>
                  <a:ea typeface="楷体_GB2312" panose="02010609030101010101" pitchFamily="49" charset="-122"/>
                </a:rPr>
                <a:t>    (1)L∈P</a:t>
              </a:r>
              <a:r>
                <a:rPr lang="zh-CN" altLang="en-US" sz="2800">
                  <a:solidFill>
                    <a:schemeClr val="tx1"/>
                  </a:solidFill>
                  <a:latin typeface="楷体_GB2312" panose="02010609030101010101" pitchFamily="49" charset="-122"/>
                  <a:ea typeface="楷体_GB2312" panose="02010609030101010101" pitchFamily="49" charset="-122"/>
                </a:rPr>
                <a:t>当且仅当</a:t>
              </a:r>
              <a:r>
                <a:rPr lang="en-US" altLang="zh-CN" sz="2800">
                  <a:solidFill>
                    <a:schemeClr val="tx1"/>
                  </a:solidFill>
                  <a:latin typeface="楷体_GB2312" panose="02010609030101010101" pitchFamily="49" charset="-122"/>
                  <a:ea typeface="楷体_GB2312" panose="02010609030101010101" pitchFamily="49" charset="-122"/>
                </a:rPr>
                <a:t>P＝NP；</a:t>
              </a:r>
            </a:p>
            <a:p>
              <a:pPr algn="l" eaLnBrk="1" hangingPunct="1"/>
              <a:r>
                <a:rPr lang="en-US" altLang="zh-CN" sz="2800">
                  <a:solidFill>
                    <a:schemeClr val="tx1"/>
                  </a:solidFill>
                  <a:latin typeface="楷体_GB2312" panose="02010609030101010101" pitchFamily="49" charset="-122"/>
                  <a:ea typeface="楷体_GB2312" panose="02010609030101010101" pitchFamily="49" charset="-122"/>
                </a:rPr>
                <a:t>    (2)</a:t>
              </a:r>
              <a:r>
                <a:rPr lang="zh-CN" altLang="en-US" sz="2800">
                  <a:solidFill>
                    <a:schemeClr val="tx1"/>
                  </a:solidFill>
                  <a:latin typeface="楷体_GB2312" panose="02010609030101010101" pitchFamily="49" charset="-122"/>
                  <a:ea typeface="楷体_GB2312" panose="02010609030101010101" pitchFamily="49" charset="-122"/>
                </a:rPr>
                <a:t>若</a:t>
              </a:r>
              <a:r>
                <a:rPr lang="en-US" altLang="zh-CN" sz="2800">
                  <a:solidFill>
                    <a:schemeClr val="tx1"/>
                  </a:solidFill>
                  <a:latin typeface="楷体_GB2312" panose="02010609030101010101" pitchFamily="49" charset="-122"/>
                  <a:ea typeface="楷体_GB2312" panose="02010609030101010101" pitchFamily="49" charset="-122"/>
                </a:rPr>
                <a:t>L∝</a:t>
              </a:r>
              <a:r>
                <a:rPr lang="en-US" altLang="zh-CN" sz="2800" baseline="-30000">
                  <a:solidFill>
                    <a:schemeClr val="tx1"/>
                  </a:solidFill>
                  <a:latin typeface="楷体_GB2312" panose="02010609030101010101" pitchFamily="49" charset="-122"/>
                  <a:ea typeface="楷体_GB2312" panose="02010609030101010101" pitchFamily="49" charset="-122"/>
                </a:rPr>
                <a:t>p   </a:t>
              </a:r>
              <a:r>
                <a:rPr lang="en-US" altLang="zh-CN" sz="2800">
                  <a:solidFill>
                    <a:schemeClr val="tx1"/>
                  </a:solidFill>
                  <a:latin typeface="楷体_GB2312" panose="02010609030101010101" pitchFamily="49" charset="-122"/>
                  <a:ea typeface="楷体_GB2312" panose="02010609030101010101" pitchFamily="49" charset="-122"/>
                </a:rPr>
                <a:t>，</a:t>
              </a:r>
              <a:r>
                <a:rPr lang="zh-CN" altLang="en-US" sz="2800">
                  <a:solidFill>
                    <a:schemeClr val="tx1"/>
                  </a:solidFill>
                  <a:latin typeface="楷体_GB2312" panose="02010609030101010101" pitchFamily="49" charset="-122"/>
                  <a:ea typeface="楷体_GB2312" panose="02010609030101010101" pitchFamily="49" charset="-122"/>
                </a:rPr>
                <a:t>且  ∈</a:t>
              </a:r>
              <a:r>
                <a:rPr lang="en-US" altLang="zh-CN" sz="2800">
                  <a:solidFill>
                    <a:schemeClr val="tx1"/>
                  </a:solidFill>
                  <a:latin typeface="楷体_GB2312" panose="02010609030101010101" pitchFamily="49" charset="-122"/>
                  <a:ea typeface="楷体_GB2312" panose="02010609030101010101" pitchFamily="49" charset="-122"/>
                </a:rPr>
                <a:t>NP，</a:t>
              </a:r>
              <a:r>
                <a:rPr lang="zh-CN" altLang="en-US" sz="2800">
                  <a:solidFill>
                    <a:schemeClr val="tx1"/>
                  </a:solidFill>
                  <a:latin typeface="楷体_GB2312" panose="02010609030101010101" pitchFamily="49" charset="-122"/>
                  <a:ea typeface="楷体_GB2312" panose="02010609030101010101" pitchFamily="49" charset="-122"/>
                </a:rPr>
                <a:t>则  是</a:t>
              </a:r>
              <a:r>
                <a:rPr lang="en-US" altLang="zh-CN" sz="2800">
                  <a:solidFill>
                    <a:schemeClr val="tx1"/>
                  </a:solidFill>
                  <a:latin typeface="楷体_GB2312" panose="02010609030101010101" pitchFamily="49" charset="-122"/>
                  <a:ea typeface="楷体_GB2312" panose="02010609030101010101" pitchFamily="49" charset="-122"/>
                </a:rPr>
                <a:t>NP</a:t>
              </a:r>
              <a:r>
                <a:rPr lang="zh-CN" altLang="en-US" sz="2800">
                  <a:solidFill>
                    <a:schemeClr val="tx1"/>
                  </a:solidFill>
                  <a:latin typeface="楷体_GB2312" panose="02010609030101010101" pitchFamily="49" charset="-122"/>
                  <a:ea typeface="楷体_GB2312" panose="02010609030101010101" pitchFamily="49" charset="-122"/>
                </a:rPr>
                <a:t>完全的。</a:t>
              </a:r>
              <a:r>
                <a:rPr lang="en-US" altLang="zh-CN" sz="2800">
                  <a:solidFill>
                    <a:schemeClr val="tx1"/>
                  </a:solidFill>
                  <a:latin typeface="楷体_GB2312" panose="02010609030101010101" pitchFamily="49" charset="-122"/>
                  <a:ea typeface="楷体_GB2312" panose="02010609030101010101" pitchFamily="49" charset="-122"/>
                </a:rPr>
                <a:t> </a:t>
              </a:r>
              <a:endParaRPr lang="zh-CN" altLang="en-US" sz="2800">
                <a:solidFill>
                  <a:schemeClr val="tx1"/>
                </a:solidFill>
                <a:latin typeface="楷体_GB2312" panose="02010609030101010101" pitchFamily="49" charset="-122"/>
                <a:ea typeface="楷体_GB2312" panose="02010609030101010101" pitchFamily="49" charset="-122"/>
              </a:endParaRPr>
            </a:p>
          </p:txBody>
        </p:sp>
        <p:graphicFrame>
          <p:nvGraphicFramePr>
            <p:cNvPr id="91138" name="Object 5">
              <a:extLst>
                <a:ext uri="{FF2B5EF4-FFF2-40B4-BE49-F238E27FC236}">
                  <a16:creationId xmlns:a16="http://schemas.microsoft.com/office/drawing/2014/main" id="{1961FEDF-14F5-4997-B9C3-036967510923}"/>
                </a:ext>
              </a:extLst>
            </p:cNvPr>
            <p:cNvGraphicFramePr>
              <a:graphicFrameLocks noChangeAspect="1"/>
            </p:cNvGraphicFramePr>
            <p:nvPr/>
          </p:nvGraphicFramePr>
          <p:xfrm>
            <a:off x="1584" y="1968"/>
            <a:ext cx="198" cy="240"/>
          </p:xfrm>
          <a:graphic>
            <a:graphicData uri="http://schemas.openxmlformats.org/presentationml/2006/ole">
              <mc:AlternateContent xmlns:mc="http://schemas.openxmlformats.org/markup-compatibility/2006">
                <mc:Choice xmlns:v="urn:schemas-microsoft-com:vml" Requires="v">
                  <p:oleObj spid="_x0000_s91149" r:id="rId3" imgW="177569" imgH="215619" progId="Equation.3">
                    <p:embed/>
                  </p:oleObj>
                </mc:Choice>
                <mc:Fallback>
                  <p:oleObj r:id="rId3" imgW="177569" imgH="21561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 y="1968"/>
                          <a:ext cx="198"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39" name="Object 6">
              <a:extLst>
                <a:ext uri="{FF2B5EF4-FFF2-40B4-BE49-F238E27FC236}">
                  <a16:creationId xmlns:a16="http://schemas.microsoft.com/office/drawing/2014/main" id="{6EE3B381-71AA-4CC4-8368-679AB7DC01AC}"/>
                </a:ext>
              </a:extLst>
            </p:cNvPr>
            <p:cNvGraphicFramePr>
              <a:graphicFrameLocks noChangeAspect="1"/>
            </p:cNvGraphicFramePr>
            <p:nvPr/>
          </p:nvGraphicFramePr>
          <p:xfrm>
            <a:off x="2298" y="1968"/>
            <a:ext cx="198" cy="240"/>
          </p:xfrm>
          <a:graphic>
            <a:graphicData uri="http://schemas.openxmlformats.org/presentationml/2006/ole">
              <mc:AlternateContent xmlns:mc="http://schemas.openxmlformats.org/markup-compatibility/2006">
                <mc:Choice xmlns:v="urn:schemas-microsoft-com:vml" Requires="v">
                  <p:oleObj spid="_x0000_s91150" r:id="rId5" imgW="177569" imgH="215619" progId="Equation.3">
                    <p:embed/>
                  </p:oleObj>
                </mc:Choice>
                <mc:Fallback>
                  <p:oleObj r:id="rId5" imgW="177569" imgH="215619"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8" y="1968"/>
                          <a:ext cx="198"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40" name="Object 7">
              <a:extLst>
                <a:ext uri="{FF2B5EF4-FFF2-40B4-BE49-F238E27FC236}">
                  <a16:creationId xmlns:a16="http://schemas.microsoft.com/office/drawing/2014/main" id="{957E2DB1-DF32-40EC-9887-38B63C31A17D}"/>
                </a:ext>
              </a:extLst>
            </p:cNvPr>
            <p:cNvGraphicFramePr>
              <a:graphicFrameLocks noChangeAspect="1"/>
            </p:cNvGraphicFramePr>
            <p:nvPr/>
          </p:nvGraphicFramePr>
          <p:xfrm>
            <a:off x="3402" y="1968"/>
            <a:ext cx="198" cy="240"/>
          </p:xfrm>
          <a:graphic>
            <a:graphicData uri="http://schemas.openxmlformats.org/presentationml/2006/ole">
              <mc:AlternateContent xmlns:mc="http://schemas.openxmlformats.org/markup-compatibility/2006">
                <mc:Choice xmlns:v="urn:schemas-microsoft-com:vml" Requires="v">
                  <p:oleObj spid="_x0000_s91151" r:id="rId6" imgW="177569" imgH="215619" progId="Equation.3">
                    <p:embed/>
                  </p:oleObj>
                </mc:Choice>
                <mc:Fallback>
                  <p:oleObj r:id="rId6" imgW="177569" imgH="215619"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2" y="1968"/>
                          <a:ext cx="198"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03144" name="AutoShape 8">
            <a:extLst>
              <a:ext uri="{FF2B5EF4-FFF2-40B4-BE49-F238E27FC236}">
                <a16:creationId xmlns:a16="http://schemas.microsoft.com/office/drawing/2014/main" id="{B228FBE1-A3DB-4503-8EB8-4786CB65696A}"/>
              </a:ext>
            </a:extLst>
          </p:cNvPr>
          <p:cNvSpPr>
            <a:spLocks noChangeArrowheads="1"/>
          </p:cNvSpPr>
          <p:nvPr/>
        </p:nvSpPr>
        <p:spPr bwMode="auto">
          <a:xfrm>
            <a:off x="3581400" y="4191000"/>
            <a:ext cx="2438400" cy="2057400"/>
          </a:xfrm>
          <a:prstGeom prst="wedgeRoundRectCallout">
            <a:avLst>
              <a:gd name="adj1" fmla="val -31056"/>
              <a:gd name="adj2" fmla="val -74769"/>
              <a:gd name="adj3" fmla="val 16667"/>
            </a:avLst>
          </a:prstGeom>
          <a:solidFill>
            <a:schemeClr val="hlink"/>
          </a:solidFill>
          <a:ln w="6350">
            <a:solidFill>
              <a:schemeClr val="hlink"/>
            </a:solidFill>
            <a:miter lim="800000"/>
            <a:headEnd/>
            <a:tailEnd/>
          </a:ln>
        </p:spPr>
        <p:txBody>
          <a:bodyPr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zh-CN" altLang="en-US" sz="2000" b="1">
                <a:latin typeface="宋体" panose="02010600030101010101" pitchFamily="2" charset="-122"/>
                <a:ea typeface="宋体" panose="02010600030101010101" pitchFamily="2" charset="-122"/>
              </a:rPr>
              <a:t>定理8-6的(2)可用来证明问题的</a:t>
            </a:r>
            <a:r>
              <a:rPr lang="en-US" altLang="zh-CN" sz="2000" b="1">
                <a:latin typeface="宋体" panose="02010600030101010101" pitchFamily="2" charset="-122"/>
                <a:ea typeface="宋体" panose="02010600030101010101" pitchFamily="2" charset="-122"/>
              </a:rPr>
              <a:t>NP</a:t>
            </a:r>
            <a:r>
              <a:rPr lang="zh-CN" altLang="en-US" sz="2000" b="1">
                <a:latin typeface="宋体" panose="02010600030101010101" pitchFamily="2" charset="-122"/>
                <a:ea typeface="宋体" panose="02010600030101010101" pitchFamily="2" charset="-122"/>
              </a:rPr>
              <a:t>完全性。但前提是：要有第一个</a:t>
            </a:r>
            <a:r>
              <a:rPr lang="en-US" altLang="zh-CN" sz="2000" b="1">
                <a:latin typeface="宋体" panose="02010600030101010101" pitchFamily="2" charset="-122"/>
                <a:ea typeface="宋体" panose="02010600030101010101" pitchFamily="2" charset="-122"/>
              </a:rPr>
              <a:t>NP</a:t>
            </a:r>
            <a:r>
              <a:rPr lang="zh-CN" altLang="en-US" sz="2000" b="1">
                <a:latin typeface="宋体" panose="02010600030101010101" pitchFamily="2" charset="-122"/>
                <a:ea typeface="宋体" panose="02010600030101010101" pitchFamily="2" charset="-122"/>
              </a:rPr>
              <a:t>完全问题</a:t>
            </a:r>
            <a:r>
              <a:rPr lang="en-US" altLang="zh-CN" sz="2000" b="1">
                <a:latin typeface="宋体" panose="02010600030101010101" pitchFamily="2" charset="-122"/>
                <a:ea typeface="宋体" panose="02010600030101010101" pitchFamily="2" charset="-122"/>
              </a:rPr>
              <a:t>L。</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03144"/>
                                        </p:tgtEl>
                                        <p:attrNameLst>
                                          <p:attrName>style.visibility</p:attrName>
                                        </p:attrNameLst>
                                      </p:cBhvr>
                                      <p:to>
                                        <p:strVal val="visible"/>
                                      </p:to>
                                    </p:set>
                                    <p:anim calcmode="lin" valueType="num">
                                      <p:cBhvr additive="base">
                                        <p:cTn id="12" dur="500" fill="hold"/>
                                        <p:tgtEl>
                                          <p:spTgt spid="603144"/>
                                        </p:tgtEl>
                                        <p:attrNameLst>
                                          <p:attrName>ppt_x</p:attrName>
                                        </p:attrNameLst>
                                      </p:cBhvr>
                                      <p:tavLst>
                                        <p:tav tm="0">
                                          <p:val>
                                            <p:strVal val="#ppt_x"/>
                                          </p:val>
                                        </p:tav>
                                        <p:tav tm="100000">
                                          <p:val>
                                            <p:strVal val="#ppt_x"/>
                                          </p:val>
                                        </p:tav>
                                      </p:tavLst>
                                    </p:anim>
                                    <p:anim calcmode="lin" valueType="num">
                                      <p:cBhvr additive="base">
                                        <p:cTn id="13" dur="500" fill="hold"/>
                                        <p:tgtEl>
                                          <p:spTgt spid="6031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44" grpId="0" animBg="1" autoUpdateAnimBg="0"/>
    </p:bldLst>
  </p:timing>
</p:sld>
</file>

<file path=ppt/slides/slide3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灯片编号占位符 5">
            <a:extLst>
              <a:ext uri="{FF2B5EF4-FFF2-40B4-BE49-F238E27FC236}">
                <a16:creationId xmlns:a16="http://schemas.microsoft.com/office/drawing/2014/main" id="{E5266A8C-82A2-4641-B4F2-A5506A03CCCB}"/>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4017DA6C-9A24-4C99-A36C-3A0C35FEF218}" type="slidenum">
              <a:rPr lang="zh-CN" altLang="en-US">
                <a:solidFill>
                  <a:schemeClr val="tx1"/>
                </a:solidFill>
                <a:latin typeface="Times New Roman" panose="02020603050405020304" pitchFamily="18" charset="0"/>
                <a:ea typeface="宋体" panose="02010600030101010101" pitchFamily="2" charset="-122"/>
              </a:rPr>
              <a:pPr eaLnBrk="1" hangingPunct="1"/>
              <a:t>303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92177" name="Rectangle 2">
            <a:extLst>
              <a:ext uri="{FF2B5EF4-FFF2-40B4-BE49-F238E27FC236}">
                <a16:creationId xmlns:a16="http://schemas.microsoft.com/office/drawing/2014/main" id="{031A8DF3-022A-482C-AFEA-5AC660EB9610}"/>
              </a:ext>
            </a:extLst>
          </p:cNvPr>
          <p:cNvSpPr>
            <a:spLocks noGrp="1" noChangeArrowheads="1"/>
          </p:cNvSpPr>
          <p:nvPr>
            <p:ph type="title"/>
          </p:nvPr>
        </p:nvSpPr>
        <p:spPr/>
        <p:txBody>
          <a:bodyPr/>
          <a:lstStyle/>
          <a:p>
            <a:pPr eaLnBrk="1" hangingPunct="1"/>
            <a:r>
              <a:rPr lang="zh-CN" altLang="en-US"/>
              <a:t>8.3.2  </a:t>
            </a:r>
            <a:r>
              <a:rPr lang="en-US" altLang="zh-CN">
                <a:latin typeface="楷体_GB2312" panose="02010609030101010101" pitchFamily="49" charset="-122"/>
                <a:ea typeface="楷体_GB2312" panose="02010609030101010101" pitchFamily="49" charset="-122"/>
              </a:rPr>
              <a:t>Cook</a:t>
            </a:r>
            <a:r>
              <a:rPr lang="zh-CN" altLang="en-US">
                <a:latin typeface="楷体_GB2312" panose="02010609030101010101" pitchFamily="49" charset="-122"/>
                <a:ea typeface="楷体_GB2312" panose="02010609030101010101" pitchFamily="49" charset="-122"/>
              </a:rPr>
              <a:t>定理</a:t>
            </a:r>
          </a:p>
        </p:txBody>
      </p:sp>
      <p:sp>
        <p:nvSpPr>
          <p:cNvPr id="604163" name="Text Box 3">
            <a:extLst>
              <a:ext uri="{FF2B5EF4-FFF2-40B4-BE49-F238E27FC236}">
                <a16:creationId xmlns:a16="http://schemas.microsoft.com/office/drawing/2014/main" id="{CD9665CF-7024-4DE2-AC08-2A5816BC9045}"/>
              </a:ext>
            </a:extLst>
          </p:cNvPr>
          <p:cNvSpPr txBox="1">
            <a:spLocks noChangeArrowheads="1"/>
          </p:cNvSpPr>
          <p:nvPr/>
        </p:nvSpPr>
        <p:spPr bwMode="auto">
          <a:xfrm>
            <a:off x="152400" y="1752600"/>
            <a:ext cx="883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latin typeface="宋体" panose="02010600030101010101" pitchFamily="2" charset="-122"/>
                <a:ea typeface="宋体" panose="02010600030101010101" pitchFamily="2" charset="-122"/>
              </a:rPr>
              <a:t>    </a:t>
            </a:r>
            <a:r>
              <a:rPr lang="zh-CN" altLang="en-US" sz="2400" b="1">
                <a:solidFill>
                  <a:schemeClr val="tx1"/>
                </a:solidFill>
                <a:latin typeface="楷体_GB2312" panose="02010609030101010101" pitchFamily="49" charset="-122"/>
                <a:ea typeface="楷体_GB2312" panose="02010609030101010101" pitchFamily="49" charset="-122"/>
              </a:rPr>
              <a:t>定理8-7(</a:t>
            </a:r>
            <a:r>
              <a:rPr lang="en-US" altLang="zh-CN" sz="2400" b="1">
                <a:solidFill>
                  <a:schemeClr val="tx1"/>
                </a:solidFill>
                <a:latin typeface="楷体_GB2312" panose="02010609030101010101" pitchFamily="49" charset="-122"/>
                <a:ea typeface="楷体_GB2312" panose="02010609030101010101" pitchFamily="49" charset="-122"/>
              </a:rPr>
              <a:t>Cook</a:t>
            </a:r>
            <a:r>
              <a:rPr lang="zh-CN" altLang="en-US" sz="2400" b="1">
                <a:solidFill>
                  <a:schemeClr val="tx1"/>
                </a:solidFill>
                <a:latin typeface="楷体_GB2312" panose="02010609030101010101" pitchFamily="49" charset="-122"/>
                <a:ea typeface="楷体_GB2312" panose="02010609030101010101" pitchFamily="49" charset="-122"/>
              </a:rPr>
              <a:t>定理)：</a:t>
            </a:r>
            <a:r>
              <a:rPr lang="zh-CN" altLang="en-US" sz="2400">
                <a:solidFill>
                  <a:schemeClr val="tx1"/>
                </a:solidFill>
                <a:latin typeface="楷体_GB2312" panose="02010609030101010101" pitchFamily="49" charset="-122"/>
                <a:ea typeface="楷体_GB2312" panose="02010609030101010101" pitchFamily="49" charset="-122"/>
              </a:rPr>
              <a:t>布尔表达式的可满足性问题</a:t>
            </a:r>
            <a:r>
              <a:rPr lang="en-US" altLang="zh-CN" sz="2400">
                <a:solidFill>
                  <a:schemeClr val="tx1"/>
                </a:solidFill>
                <a:latin typeface="楷体_GB2312" panose="02010609030101010101" pitchFamily="49" charset="-122"/>
                <a:ea typeface="楷体_GB2312" panose="02010609030101010101" pitchFamily="49" charset="-122"/>
              </a:rPr>
              <a:t>SAT</a:t>
            </a:r>
            <a:r>
              <a:rPr lang="zh-CN" altLang="en-US" sz="2400">
                <a:solidFill>
                  <a:schemeClr val="tx1"/>
                </a:solidFill>
                <a:latin typeface="楷体_GB2312" panose="02010609030101010101" pitchFamily="49" charset="-122"/>
                <a:ea typeface="楷体_GB2312" panose="02010609030101010101" pitchFamily="49" charset="-122"/>
              </a:rPr>
              <a:t>是</a:t>
            </a:r>
            <a:r>
              <a:rPr lang="en-US" altLang="zh-CN" sz="2400">
                <a:solidFill>
                  <a:schemeClr val="tx1"/>
                </a:solidFill>
                <a:latin typeface="楷体_GB2312" panose="02010609030101010101" pitchFamily="49" charset="-122"/>
                <a:ea typeface="楷体_GB2312" panose="02010609030101010101" pitchFamily="49" charset="-122"/>
              </a:rPr>
              <a:t>NP</a:t>
            </a:r>
            <a:r>
              <a:rPr lang="zh-CN" altLang="en-US" sz="2400">
                <a:solidFill>
                  <a:schemeClr val="tx1"/>
                </a:solidFill>
                <a:latin typeface="楷体_GB2312" panose="02010609030101010101" pitchFamily="49" charset="-122"/>
                <a:ea typeface="楷体_GB2312" panose="02010609030101010101" pitchFamily="49" charset="-122"/>
              </a:rPr>
              <a:t>完全的。 </a:t>
            </a:r>
          </a:p>
        </p:txBody>
      </p:sp>
      <p:grpSp>
        <p:nvGrpSpPr>
          <p:cNvPr id="2" name="Group 4">
            <a:extLst>
              <a:ext uri="{FF2B5EF4-FFF2-40B4-BE49-F238E27FC236}">
                <a16:creationId xmlns:a16="http://schemas.microsoft.com/office/drawing/2014/main" id="{19C254C5-39B7-4436-853C-040CFD71D165}"/>
              </a:ext>
            </a:extLst>
          </p:cNvPr>
          <p:cNvGrpSpPr>
            <a:grpSpLocks/>
          </p:cNvGrpSpPr>
          <p:nvPr/>
        </p:nvGrpSpPr>
        <p:grpSpPr bwMode="auto">
          <a:xfrm>
            <a:off x="152400" y="2667000"/>
            <a:ext cx="8839200" cy="1552575"/>
            <a:chOff x="96" y="1748"/>
            <a:chExt cx="5568" cy="978"/>
          </a:xfrm>
        </p:grpSpPr>
        <p:sp>
          <p:nvSpPr>
            <p:cNvPr id="92182" name="Text Box 5">
              <a:extLst>
                <a:ext uri="{FF2B5EF4-FFF2-40B4-BE49-F238E27FC236}">
                  <a16:creationId xmlns:a16="http://schemas.microsoft.com/office/drawing/2014/main" id="{45643EB6-679D-45FC-91D2-E97491FF40AA}"/>
                </a:ext>
              </a:extLst>
            </p:cNvPr>
            <p:cNvSpPr txBox="1">
              <a:spLocks noChangeArrowheads="1"/>
            </p:cNvSpPr>
            <p:nvPr/>
          </p:nvSpPr>
          <p:spPr bwMode="auto">
            <a:xfrm>
              <a:off x="96" y="1748"/>
              <a:ext cx="5568"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证明：</a:t>
              </a:r>
              <a:r>
                <a:rPr lang="en-US" altLang="zh-CN" sz="2400">
                  <a:solidFill>
                    <a:schemeClr val="tx1"/>
                  </a:solidFill>
                  <a:latin typeface="楷体_GB2312" panose="02010609030101010101" pitchFamily="49" charset="-122"/>
                  <a:ea typeface="楷体_GB2312" panose="02010609030101010101" pitchFamily="49" charset="-122"/>
                </a:rPr>
                <a:t>SAT</a:t>
              </a:r>
              <a:r>
                <a:rPr lang="zh-CN" altLang="en-US" sz="2400">
                  <a:solidFill>
                    <a:schemeClr val="tx1"/>
                  </a:solidFill>
                  <a:latin typeface="楷体_GB2312" panose="02010609030101010101" pitchFamily="49" charset="-122"/>
                  <a:ea typeface="楷体_GB2312" panose="02010609030101010101" pitchFamily="49" charset="-122"/>
                </a:rPr>
                <a:t>的一个实例是</a:t>
              </a:r>
              <a:r>
                <a:rPr lang="en-US" altLang="zh-CN" sz="2400">
                  <a:solidFill>
                    <a:schemeClr val="tx1"/>
                  </a:solidFill>
                  <a:latin typeface="楷体_GB2312" panose="02010609030101010101" pitchFamily="49" charset="-122"/>
                  <a:ea typeface="楷体_GB2312" panose="02010609030101010101" pitchFamily="49" charset="-122"/>
                </a:rPr>
                <a:t>k</a:t>
              </a:r>
              <a:r>
                <a:rPr lang="zh-CN" altLang="en-US" sz="2400">
                  <a:solidFill>
                    <a:schemeClr val="tx1"/>
                  </a:solidFill>
                  <a:latin typeface="楷体_GB2312" panose="02010609030101010101" pitchFamily="49" charset="-122"/>
                  <a:ea typeface="楷体_GB2312" panose="02010609030101010101" pitchFamily="49" charset="-122"/>
                </a:rPr>
                <a:t>个布尔变量  ，</a:t>
              </a:r>
              <a:r>
                <a:rPr lang="zh-CN" altLang="en-US" sz="2400">
                  <a:solidFill>
                    <a:schemeClr val="tx1"/>
                  </a:solidFill>
                  <a:latin typeface="Times New Roman" panose="02020603050405020304" pitchFamily="18" charset="0"/>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  的</a:t>
              </a:r>
              <a:r>
                <a:rPr lang="en-US" altLang="zh-CN" sz="2400">
                  <a:solidFill>
                    <a:schemeClr val="tx1"/>
                  </a:solidFill>
                  <a:latin typeface="楷体_GB2312" panose="02010609030101010101" pitchFamily="49" charset="-122"/>
                  <a:ea typeface="楷体_GB2312" panose="02010609030101010101" pitchFamily="49" charset="-122"/>
                </a:rPr>
                <a:t>m</a:t>
              </a:r>
              <a:r>
                <a:rPr lang="zh-CN" altLang="en-US" sz="2400">
                  <a:solidFill>
                    <a:schemeClr val="tx1"/>
                  </a:solidFill>
                  <a:latin typeface="楷体_GB2312" panose="02010609030101010101" pitchFamily="49" charset="-122"/>
                  <a:ea typeface="楷体_GB2312" panose="02010609030101010101" pitchFamily="49" charset="-122"/>
                </a:rPr>
                <a:t>个布尔表达式  ，</a:t>
              </a:r>
              <a:r>
                <a:rPr lang="zh-CN" altLang="en-US" sz="2400">
                  <a:solidFill>
                    <a:schemeClr val="tx1"/>
                  </a:solidFill>
                  <a:latin typeface="Times New Roman" panose="02020603050405020304" pitchFamily="18" charset="0"/>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  若存在各布尔变量  (1≤</a:t>
              </a:r>
              <a:r>
                <a:rPr lang="en-US" altLang="zh-CN" sz="2400">
                  <a:solidFill>
                    <a:schemeClr val="tx1"/>
                  </a:solidFill>
                  <a:latin typeface="楷体_GB2312" panose="02010609030101010101" pitchFamily="49" charset="-122"/>
                  <a:ea typeface="楷体_GB2312" panose="02010609030101010101" pitchFamily="49" charset="-122"/>
                </a:rPr>
                <a:t>i≤k)</a:t>
              </a:r>
              <a:r>
                <a:rPr lang="zh-CN" altLang="en-US" sz="2400">
                  <a:solidFill>
                    <a:schemeClr val="tx1"/>
                  </a:solidFill>
                  <a:latin typeface="楷体_GB2312" panose="02010609030101010101" pitchFamily="49" charset="-122"/>
                  <a:ea typeface="楷体_GB2312" panose="02010609030101010101" pitchFamily="49" charset="-122"/>
                </a:rPr>
                <a:t>的0，1赋值，使每个布尔表达式  (1≤</a:t>
              </a:r>
              <a:r>
                <a:rPr lang="en-US" altLang="zh-CN" sz="2400">
                  <a:solidFill>
                    <a:schemeClr val="tx1"/>
                  </a:solidFill>
                  <a:latin typeface="楷体_GB2312" panose="02010609030101010101" pitchFamily="49" charset="-122"/>
                  <a:ea typeface="楷体_GB2312" panose="02010609030101010101" pitchFamily="49" charset="-122"/>
                </a:rPr>
                <a:t>i≤m)</a:t>
              </a:r>
              <a:r>
                <a:rPr lang="zh-CN" altLang="en-US" sz="2400">
                  <a:solidFill>
                    <a:schemeClr val="tx1"/>
                  </a:solidFill>
                  <a:latin typeface="楷体_GB2312" panose="02010609030101010101" pitchFamily="49" charset="-122"/>
                  <a:ea typeface="楷体_GB2312" panose="02010609030101010101" pitchFamily="49" charset="-122"/>
                </a:rPr>
                <a:t>都取值1，则称布尔表达式     </a:t>
              </a:r>
              <a:r>
                <a:rPr lang="zh-CN" altLang="en-US" sz="2400">
                  <a:solidFill>
                    <a:schemeClr val="tx1"/>
                  </a:solidFill>
                  <a:latin typeface="Times New Roman" panose="02020603050405020304" pitchFamily="18" charset="0"/>
                  <a:ea typeface="楷体_GB2312" panose="02010609030101010101" pitchFamily="49" charset="-122"/>
                </a:rPr>
                <a:t>…</a:t>
              </a:r>
              <a:endParaRPr lang="zh-CN" altLang="en-US" sz="2400">
                <a:solidFill>
                  <a:schemeClr val="tx1"/>
                </a:solidFill>
                <a:latin typeface="楷体_GB2312" panose="02010609030101010101" pitchFamily="49" charset="-122"/>
                <a:ea typeface="楷体_GB2312" panose="02010609030101010101" pitchFamily="49" charset="-122"/>
              </a:endParaRP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是可满足的。</a:t>
              </a:r>
              <a:r>
                <a:rPr lang="zh-CN" altLang="en-US" sz="2400">
                  <a:solidFill>
                    <a:schemeClr val="tx1"/>
                  </a:solidFill>
                  <a:latin typeface="宋体" panose="02010600030101010101" pitchFamily="2" charset="-122"/>
                  <a:ea typeface="宋体" panose="02010600030101010101" pitchFamily="2" charset="-122"/>
                </a:rPr>
                <a:t> </a:t>
              </a:r>
              <a:r>
                <a:rPr lang="zh-CN" altLang="en-US" sz="2400">
                  <a:solidFill>
                    <a:schemeClr val="tx1"/>
                  </a:solidFill>
                  <a:latin typeface="楷体_GB2312" panose="02010609030101010101" pitchFamily="49" charset="-122"/>
                  <a:ea typeface="楷体_GB2312" panose="02010609030101010101" pitchFamily="49" charset="-122"/>
                </a:rPr>
                <a:t> </a:t>
              </a:r>
            </a:p>
          </p:txBody>
        </p:sp>
        <p:graphicFrame>
          <p:nvGraphicFramePr>
            <p:cNvPr id="92167" name="Object 6">
              <a:extLst>
                <a:ext uri="{FF2B5EF4-FFF2-40B4-BE49-F238E27FC236}">
                  <a16:creationId xmlns:a16="http://schemas.microsoft.com/office/drawing/2014/main" id="{0775BEF1-1252-405C-8FBD-5234387BADED}"/>
                </a:ext>
              </a:extLst>
            </p:cNvPr>
            <p:cNvGraphicFramePr>
              <a:graphicFrameLocks noChangeAspect="1"/>
            </p:cNvGraphicFramePr>
            <p:nvPr/>
          </p:nvGraphicFramePr>
          <p:xfrm>
            <a:off x="3216" y="1776"/>
            <a:ext cx="177" cy="240"/>
          </p:xfrm>
          <a:graphic>
            <a:graphicData uri="http://schemas.openxmlformats.org/presentationml/2006/ole">
              <mc:AlternateContent xmlns:mc="http://schemas.openxmlformats.org/markup-compatibility/2006">
                <mc:Choice xmlns:v="urn:schemas-microsoft-com:vml" Requires="v">
                  <p:oleObj spid="_x0000_s92197" r:id="rId3" imgW="164885" imgH="215619" progId="Equation.3">
                    <p:embed/>
                  </p:oleObj>
                </mc:Choice>
                <mc:Fallback>
                  <p:oleObj r:id="rId3" imgW="164885" imgH="215619"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 y="1776"/>
                          <a:ext cx="177"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68" name="Object 7">
              <a:extLst>
                <a:ext uri="{FF2B5EF4-FFF2-40B4-BE49-F238E27FC236}">
                  <a16:creationId xmlns:a16="http://schemas.microsoft.com/office/drawing/2014/main" id="{60FE30C6-DC6C-4FE6-BB5B-57C88E0B3D9D}"/>
                </a:ext>
              </a:extLst>
            </p:cNvPr>
            <p:cNvGraphicFramePr>
              <a:graphicFrameLocks noChangeAspect="1"/>
            </p:cNvGraphicFramePr>
            <p:nvPr/>
          </p:nvGraphicFramePr>
          <p:xfrm>
            <a:off x="3938" y="1776"/>
            <a:ext cx="190" cy="240"/>
          </p:xfrm>
          <a:graphic>
            <a:graphicData uri="http://schemas.openxmlformats.org/presentationml/2006/ole">
              <mc:AlternateContent xmlns:mc="http://schemas.openxmlformats.org/markup-compatibility/2006">
                <mc:Choice xmlns:v="urn:schemas-microsoft-com:vml" Requires="v">
                  <p:oleObj spid="_x0000_s92198" r:id="rId5" imgW="177646" imgH="228402" progId="Equation.3">
                    <p:embed/>
                  </p:oleObj>
                </mc:Choice>
                <mc:Fallback>
                  <p:oleObj r:id="rId5" imgW="177646" imgH="228402"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8" y="1776"/>
                          <a:ext cx="19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69" name="Object 8">
              <a:extLst>
                <a:ext uri="{FF2B5EF4-FFF2-40B4-BE49-F238E27FC236}">
                  <a16:creationId xmlns:a16="http://schemas.microsoft.com/office/drawing/2014/main" id="{DA6FA931-4A4D-4E36-81E2-E69B7DC0A41D}"/>
                </a:ext>
              </a:extLst>
            </p:cNvPr>
            <p:cNvGraphicFramePr>
              <a:graphicFrameLocks noChangeAspect="1"/>
            </p:cNvGraphicFramePr>
            <p:nvPr/>
          </p:nvGraphicFramePr>
          <p:xfrm>
            <a:off x="336" y="2016"/>
            <a:ext cx="198" cy="240"/>
          </p:xfrm>
          <a:graphic>
            <a:graphicData uri="http://schemas.openxmlformats.org/presentationml/2006/ole">
              <mc:AlternateContent xmlns:mc="http://schemas.openxmlformats.org/markup-compatibility/2006">
                <mc:Choice xmlns:v="urn:schemas-microsoft-com:vml" Requires="v">
                  <p:oleObj spid="_x0000_s92199" r:id="rId7" imgW="177569" imgH="215619" progId="Equation.3">
                    <p:embed/>
                  </p:oleObj>
                </mc:Choice>
                <mc:Fallback>
                  <p:oleObj r:id="rId7" imgW="177569" imgH="215619"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 y="2016"/>
                          <a:ext cx="198"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70" name="Object 9">
              <a:extLst>
                <a:ext uri="{FF2B5EF4-FFF2-40B4-BE49-F238E27FC236}">
                  <a16:creationId xmlns:a16="http://schemas.microsoft.com/office/drawing/2014/main" id="{0F0FEE53-B7A0-47FB-9E21-1FC149DF28ED}"/>
                </a:ext>
              </a:extLst>
            </p:cNvPr>
            <p:cNvGraphicFramePr>
              <a:graphicFrameLocks noChangeAspect="1"/>
            </p:cNvGraphicFramePr>
            <p:nvPr/>
          </p:nvGraphicFramePr>
          <p:xfrm>
            <a:off x="1008" y="2040"/>
            <a:ext cx="230" cy="240"/>
          </p:xfrm>
          <a:graphic>
            <a:graphicData uri="http://schemas.openxmlformats.org/presentationml/2006/ole">
              <mc:AlternateContent xmlns:mc="http://schemas.openxmlformats.org/markup-compatibility/2006">
                <mc:Choice xmlns:v="urn:schemas-microsoft-com:vml" Requires="v">
                  <p:oleObj spid="_x0000_s92200" r:id="rId9" imgW="215806" imgH="228501" progId="Equation.3">
                    <p:embed/>
                  </p:oleObj>
                </mc:Choice>
                <mc:Fallback>
                  <p:oleObj r:id="rId9" imgW="215806" imgH="228501"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8" y="2040"/>
                          <a:ext cx="23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71" name="Object 10">
              <a:extLst>
                <a:ext uri="{FF2B5EF4-FFF2-40B4-BE49-F238E27FC236}">
                  <a16:creationId xmlns:a16="http://schemas.microsoft.com/office/drawing/2014/main" id="{36E4B53C-1A16-4080-86D1-4B838F7513A3}"/>
                </a:ext>
              </a:extLst>
            </p:cNvPr>
            <p:cNvGraphicFramePr>
              <a:graphicFrameLocks noChangeAspect="1"/>
            </p:cNvGraphicFramePr>
            <p:nvPr/>
          </p:nvGraphicFramePr>
          <p:xfrm>
            <a:off x="2832" y="1968"/>
            <a:ext cx="192" cy="288"/>
          </p:xfrm>
          <a:graphic>
            <a:graphicData uri="http://schemas.openxmlformats.org/presentationml/2006/ole">
              <mc:AlternateContent xmlns:mc="http://schemas.openxmlformats.org/markup-compatibility/2006">
                <mc:Choice xmlns:v="urn:schemas-microsoft-com:vml" Requires="v">
                  <p:oleObj spid="_x0000_s92201" r:id="rId11" imgW="152334" imgH="228501" progId="Equation.3">
                    <p:embed/>
                  </p:oleObj>
                </mc:Choice>
                <mc:Fallback>
                  <p:oleObj r:id="rId11" imgW="152334" imgH="228501"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32" y="1968"/>
                          <a:ext cx="192"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72" name="Object 11">
              <a:extLst>
                <a:ext uri="{FF2B5EF4-FFF2-40B4-BE49-F238E27FC236}">
                  <a16:creationId xmlns:a16="http://schemas.microsoft.com/office/drawing/2014/main" id="{99ADE0FE-1936-473C-BC3A-4838CEADEC99}"/>
                </a:ext>
              </a:extLst>
            </p:cNvPr>
            <p:cNvGraphicFramePr>
              <a:graphicFrameLocks noChangeAspect="1"/>
            </p:cNvGraphicFramePr>
            <p:nvPr/>
          </p:nvGraphicFramePr>
          <p:xfrm>
            <a:off x="4602" y="2232"/>
            <a:ext cx="198" cy="240"/>
          </p:xfrm>
          <a:graphic>
            <a:graphicData uri="http://schemas.openxmlformats.org/presentationml/2006/ole">
              <mc:AlternateContent xmlns:mc="http://schemas.openxmlformats.org/markup-compatibility/2006">
                <mc:Choice xmlns:v="urn:schemas-microsoft-com:vml" Requires="v">
                  <p:oleObj spid="_x0000_s92202" r:id="rId13" imgW="177569" imgH="215619" progId="Equation.3">
                    <p:embed/>
                  </p:oleObj>
                </mc:Choice>
                <mc:Fallback>
                  <p:oleObj r:id="rId13" imgW="177569" imgH="215619"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2" y="2232"/>
                          <a:ext cx="198"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73" name="Object 12">
              <a:extLst>
                <a:ext uri="{FF2B5EF4-FFF2-40B4-BE49-F238E27FC236}">
                  <a16:creationId xmlns:a16="http://schemas.microsoft.com/office/drawing/2014/main" id="{214CD234-B873-473F-BF5E-CBBFB792B862}"/>
                </a:ext>
              </a:extLst>
            </p:cNvPr>
            <p:cNvGraphicFramePr>
              <a:graphicFrameLocks noChangeAspect="1"/>
            </p:cNvGraphicFramePr>
            <p:nvPr/>
          </p:nvGraphicFramePr>
          <p:xfrm>
            <a:off x="4821" y="2244"/>
            <a:ext cx="219" cy="240"/>
          </p:xfrm>
          <a:graphic>
            <a:graphicData uri="http://schemas.openxmlformats.org/presentationml/2006/ole">
              <mc:AlternateContent xmlns:mc="http://schemas.openxmlformats.org/markup-compatibility/2006">
                <mc:Choice xmlns:v="urn:schemas-microsoft-com:vml" Requires="v">
                  <p:oleObj spid="_x0000_s92203" r:id="rId14" imgW="203024" imgH="215713" progId="Equation.3">
                    <p:embed/>
                  </p:oleObj>
                </mc:Choice>
                <mc:Fallback>
                  <p:oleObj r:id="rId14" imgW="203024" imgH="215713" progId="Equation.3">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21" y="2244"/>
                          <a:ext cx="219"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74" name="Object 13">
              <a:extLst>
                <a:ext uri="{FF2B5EF4-FFF2-40B4-BE49-F238E27FC236}">
                  <a16:creationId xmlns:a16="http://schemas.microsoft.com/office/drawing/2014/main" id="{44A4690E-221E-4BA6-8EC6-FB22D402564B}"/>
                </a:ext>
              </a:extLst>
            </p:cNvPr>
            <p:cNvGraphicFramePr>
              <a:graphicFrameLocks noChangeAspect="1"/>
            </p:cNvGraphicFramePr>
            <p:nvPr/>
          </p:nvGraphicFramePr>
          <p:xfrm>
            <a:off x="5280" y="2256"/>
            <a:ext cx="230" cy="240"/>
          </p:xfrm>
          <a:graphic>
            <a:graphicData uri="http://schemas.openxmlformats.org/presentationml/2006/ole">
              <mc:AlternateContent xmlns:mc="http://schemas.openxmlformats.org/markup-compatibility/2006">
                <mc:Choice xmlns:v="urn:schemas-microsoft-com:vml" Requires="v">
                  <p:oleObj spid="_x0000_s92204" r:id="rId16" imgW="215806" imgH="228501" progId="Equation.3">
                    <p:embed/>
                  </p:oleObj>
                </mc:Choice>
                <mc:Fallback>
                  <p:oleObj r:id="rId16" imgW="215806" imgH="228501"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0" y="2256"/>
                          <a:ext cx="23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75" name="Object 14">
              <a:extLst>
                <a:ext uri="{FF2B5EF4-FFF2-40B4-BE49-F238E27FC236}">
                  <a16:creationId xmlns:a16="http://schemas.microsoft.com/office/drawing/2014/main" id="{E84A4BD8-48B2-4EAA-8F53-14A2B323CB65}"/>
                </a:ext>
              </a:extLst>
            </p:cNvPr>
            <p:cNvGraphicFramePr>
              <a:graphicFrameLocks noChangeAspect="1"/>
            </p:cNvGraphicFramePr>
            <p:nvPr/>
          </p:nvGraphicFramePr>
          <p:xfrm>
            <a:off x="1296" y="2256"/>
            <a:ext cx="190" cy="240"/>
          </p:xfrm>
          <a:graphic>
            <a:graphicData uri="http://schemas.openxmlformats.org/presentationml/2006/ole">
              <mc:AlternateContent xmlns:mc="http://schemas.openxmlformats.org/markup-compatibility/2006">
                <mc:Choice xmlns:v="urn:schemas-microsoft-com:vml" Requires="v">
                  <p:oleObj spid="_x0000_s92205" r:id="rId17" imgW="177646" imgH="228402" progId="Equation.3">
                    <p:embed/>
                  </p:oleObj>
                </mc:Choice>
                <mc:Fallback>
                  <p:oleObj r:id="rId17" imgW="177646" imgH="228402" progId="Equation.3">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96" y="2256"/>
                          <a:ext cx="19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15">
            <a:extLst>
              <a:ext uri="{FF2B5EF4-FFF2-40B4-BE49-F238E27FC236}">
                <a16:creationId xmlns:a16="http://schemas.microsoft.com/office/drawing/2014/main" id="{5ED703D3-925C-48B0-A34B-0FDAE9638399}"/>
              </a:ext>
            </a:extLst>
          </p:cNvPr>
          <p:cNvGrpSpPr>
            <a:grpSpLocks/>
          </p:cNvGrpSpPr>
          <p:nvPr/>
        </p:nvGrpSpPr>
        <p:grpSpPr bwMode="auto">
          <a:xfrm>
            <a:off x="152400" y="4330700"/>
            <a:ext cx="8839200" cy="1917700"/>
            <a:chOff x="96" y="2910"/>
            <a:chExt cx="5568" cy="1208"/>
          </a:xfrm>
        </p:grpSpPr>
        <p:sp>
          <p:nvSpPr>
            <p:cNvPr id="92181" name="Text Box 16">
              <a:extLst>
                <a:ext uri="{FF2B5EF4-FFF2-40B4-BE49-F238E27FC236}">
                  <a16:creationId xmlns:a16="http://schemas.microsoft.com/office/drawing/2014/main" id="{ADEDD5DA-A5C0-470D-A8CF-84098CF47701}"/>
                </a:ext>
              </a:extLst>
            </p:cNvPr>
            <p:cNvSpPr txBox="1">
              <a:spLocks noChangeArrowheads="1"/>
            </p:cNvSpPr>
            <p:nvPr/>
          </p:nvSpPr>
          <p:spPr bwMode="auto">
            <a:xfrm>
              <a:off x="96" y="2910"/>
              <a:ext cx="5568"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just" eaLnBrk="1" hangingPunct="1"/>
              <a:r>
                <a:rPr lang="en-US" altLang="zh-CN" sz="2400">
                  <a:solidFill>
                    <a:schemeClr val="tx1"/>
                  </a:solidFill>
                  <a:latin typeface="楷体_GB2312" panose="02010609030101010101" pitchFamily="49" charset="-122"/>
                  <a:ea typeface="宋体" panose="02010600030101010101" pitchFamily="2" charset="-122"/>
                </a:rPr>
                <a:t>    </a:t>
              </a:r>
              <a:r>
                <a:rPr lang="en-US" altLang="zh-CN" sz="2400">
                  <a:solidFill>
                    <a:schemeClr val="tx1"/>
                  </a:solidFill>
                  <a:latin typeface="楷体_GB2312" panose="02010609030101010101" pitchFamily="49" charset="-122"/>
                  <a:ea typeface="楷体_GB2312" panose="02010609030101010101" pitchFamily="49" charset="-122"/>
                </a:rPr>
                <a:t>SAT∈NP</a:t>
              </a:r>
              <a:r>
                <a:rPr lang="zh-CN" altLang="en-US" sz="2400">
                  <a:solidFill>
                    <a:schemeClr val="tx1"/>
                  </a:solidFill>
                  <a:latin typeface="楷体_GB2312" panose="02010609030101010101" pitchFamily="49" charset="-122"/>
                  <a:ea typeface="楷体_GB2312" panose="02010609030101010101" pitchFamily="49" charset="-122"/>
                </a:rPr>
                <a:t>是很明显的。对于任给的布尔变量  ，</a:t>
              </a:r>
              <a:r>
                <a:rPr lang="zh-CN" altLang="en-US" sz="2400">
                  <a:solidFill>
                    <a:schemeClr val="tx1"/>
                  </a:solidFill>
                  <a:latin typeface="Times New Roman" panose="02020603050405020304" pitchFamily="18" charset="0"/>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  的0，1赋值，容易在多项式时间内验证相应的      </a:t>
              </a:r>
              <a:r>
                <a:rPr lang="zh-CN" altLang="en-US" sz="2400">
                  <a:solidFill>
                    <a:schemeClr val="tx1"/>
                  </a:solidFill>
                  <a:latin typeface="Times New Roman" panose="02020603050405020304" pitchFamily="18" charset="0"/>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    的取值是</a:t>
              </a:r>
            </a:p>
            <a:p>
              <a:pPr algn="just" eaLnBrk="1" hangingPunct="1"/>
              <a:r>
                <a:rPr lang="zh-CN" altLang="en-US" sz="2400">
                  <a:solidFill>
                    <a:schemeClr val="tx1"/>
                  </a:solidFill>
                  <a:latin typeface="楷体_GB2312" panose="02010609030101010101" pitchFamily="49" charset="-122"/>
                  <a:ea typeface="楷体_GB2312" panose="02010609030101010101" pitchFamily="49" charset="-122"/>
                </a:rPr>
                <a:t>否为1。因此，</a:t>
              </a:r>
              <a:r>
                <a:rPr lang="en-US" altLang="zh-CN" sz="2400">
                  <a:solidFill>
                    <a:schemeClr val="tx1"/>
                  </a:solidFill>
                  <a:latin typeface="楷体_GB2312" panose="02010609030101010101" pitchFamily="49" charset="-122"/>
                  <a:ea typeface="楷体_GB2312" panose="02010609030101010101" pitchFamily="49" charset="-122"/>
                </a:rPr>
                <a:t>SAT∈NP。</a:t>
              </a:r>
            </a:p>
            <a:p>
              <a:pPr algn="just" eaLnBrk="1" hangingPunct="1"/>
              <a:r>
                <a:rPr lang="zh-CN" altLang="en-US" sz="2400">
                  <a:solidFill>
                    <a:schemeClr val="tx1"/>
                  </a:solidFill>
                  <a:latin typeface="楷体_GB2312" panose="02010609030101010101" pitchFamily="49" charset="-122"/>
                  <a:ea typeface="楷体_GB2312" panose="02010609030101010101" pitchFamily="49" charset="-122"/>
                </a:rPr>
                <a:t>    现在只要证明对任意的</a:t>
              </a:r>
              <a:r>
                <a:rPr lang="en-US" altLang="zh-CN" sz="2400">
                  <a:solidFill>
                    <a:schemeClr val="tx1"/>
                  </a:solidFill>
                  <a:latin typeface="楷体_GB2312" panose="02010609030101010101" pitchFamily="49" charset="-122"/>
                  <a:ea typeface="楷体_GB2312" panose="02010609030101010101" pitchFamily="49" charset="-122"/>
                </a:rPr>
                <a:t>L∈NP</a:t>
              </a:r>
              <a:r>
                <a:rPr lang="zh-CN" altLang="en-US" sz="2400">
                  <a:solidFill>
                    <a:schemeClr val="tx1"/>
                  </a:solidFill>
                  <a:latin typeface="楷体_GB2312" panose="02010609030101010101" pitchFamily="49" charset="-122"/>
                  <a:ea typeface="楷体_GB2312" panose="02010609030101010101" pitchFamily="49" charset="-122"/>
                </a:rPr>
                <a:t>有</a:t>
              </a:r>
              <a:r>
                <a:rPr lang="en-US" altLang="zh-CN" sz="2400">
                  <a:solidFill>
                    <a:schemeClr val="tx1"/>
                  </a:solidFill>
                  <a:latin typeface="楷体_GB2312" panose="02010609030101010101" pitchFamily="49" charset="-122"/>
                  <a:ea typeface="楷体_GB2312" panose="02010609030101010101" pitchFamily="49" charset="-122"/>
                </a:rPr>
                <a:t>L∝</a:t>
              </a:r>
              <a:r>
                <a:rPr lang="en-US" altLang="zh-CN" sz="2400" baseline="-30000">
                  <a:solidFill>
                    <a:schemeClr val="tx1"/>
                  </a:solidFill>
                  <a:latin typeface="楷体_GB2312" panose="02010609030101010101" pitchFamily="49" charset="-122"/>
                  <a:ea typeface="楷体_GB2312" panose="02010609030101010101" pitchFamily="49" charset="-122"/>
                </a:rPr>
                <a:t>p</a:t>
              </a:r>
              <a:r>
                <a:rPr lang="en-US" altLang="zh-CN" sz="2400">
                  <a:solidFill>
                    <a:schemeClr val="tx1"/>
                  </a:solidFill>
                  <a:latin typeface="楷体_GB2312" panose="02010609030101010101" pitchFamily="49" charset="-122"/>
                  <a:ea typeface="楷体_GB2312" panose="02010609030101010101" pitchFamily="49" charset="-122"/>
                </a:rPr>
                <a:t>SAT</a:t>
              </a:r>
              <a:r>
                <a:rPr lang="zh-CN" altLang="en-US" sz="2400">
                  <a:solidFill>
                    <a:schemeClr val="tx1"/>
                  </a:solidFill>
                  <a:latin typeface="楷体_GB2312" panose="02010609030101010101" pitchFamily="49" charset="-122"/>
                  <a:ea typeface="楷体_GB2312" panose="02010609030101010101" pitchFamily="49" charset="-122"/>
                </a:rPr>
                <a:t>即可。</a:t>
              </a:r>
            </a:p>
            <a:p>
              <a:pPr algn="just" eaLnBrk="1" hangingPunct="1"/>
              <a:r>
                <a:rPr lang="zh-CN" altLang="en-US" sz="2400">
                  <a:solidFill>
                    <a:schemeClr val="tx1"/>
                  </a:solidFill>
                  <a:latin typeface="楷体_GB2312" panose="02010609030101010101" pitchFamily="49" charset="-122"/>
                  <a:ea typeface="楷体_GB2312" panose="02010609030101010101" pitchFamily="49" charset="-122"/>
                </a:rPr>
                <a:t>	（详细证明见书本</a:t>
              </a:r>
              <a:r>
                <a:rPr lang="en-US" altLang="zh-CN" sz="2400">
                  <a:solidFill>
                    <a:schemeClr val="tx1"/>
                  </a:solidFill>
                  <a:latin typeface="楷体_GB2312" panose="02010609030101010101" pitchFamily="49" charset="-122"/>
                  <a:ea typeface="楷体_GB2312" panose="02010609030101010101" pitchFamily="49" charset="-122"/>
                </a:rPr>
                <a:t>P</a:t>
              </a:r>
              <a:r>
                <a:rPr lang="en-US" altLang="zh-CN" sz="1600">
                  <a:solidFill>
                    <a:schemeClr val="tx1"/>
                  </a:solidFill>
                  <a:latin typeface="楷体_GB2312" panose="02010609030101010101" pitchFamily="49" charset="-122"/>
                  <a:ea typeface="楷体_GB2312" panose="02010609030101010101" pitchFamily="49" charset="-122"/>
                </a:rPr>
                <a:t>307～310</a:t>
              </a:r>
              <a:r>
                <a:rPr lang="zh-CN" altLang="en-US" sz="2400">
                  <a:solidFill>
                    <a:schemeClr val="tx1"/>
                  </a:solidFill>
                  <a:latin typeface="楷体_GB2312" panose="02010609030101010101" pitchFamily="49" charset="-122"/>
                  <a:ea typeface="楷体_GB2312" panose="02010609030101010101" pitchFamily="49" charset="-122"/>
                </a:rPr>
                <a:t>）</a:t>
              </a:r>
            </a:p>
          </p:txBody>
        </p:sp>
        <p:graphicFrame>
          <p:nvGraphicFramePr>
            <p:cNvPr id="92162" name="Object 17">
              <a:extLst>
                <a:ext uri="{FF2B5EF4-FFF2-40B4-BE49-F238E27FC236}">
                  <a16:creationId xmlns:a16="http://schemas.microsoft.com/office/drawing/2014/main" id="{40AE52A6-FF05-45C2-B8EA-0B36B107EBE0}"/>
                </a:ext>
              </a:extLst>
            </p:cNvPr>
            <p:cNvGraphicFramePr>
              <a:graphicFrameLocks noChangeAspect="1"/>
            </p:cNvGraphicFramePr>
            <p:nvPr/>
          </p:nvGraphicFramePr>
          <p:xfrm>
            <a:off x="4176" y="2928"/>
            <a:ext cx="177" cy="240"/>
          </p:xfrm>
          <a:graphic>
            <a:graphicData uri="http://schemas.openxmlformats.org/presentationml/2006/ole">
              <mc:AlternateContent xmlns:mc="http://schemas.openxmlformats.org/markup-compatibility/2006">
                <mc:Choice xmlns:v="urn:schemas-microsoft-com:vml" Requires="v">
                  <p:oleObj spid="_x0000_s92206" r:id="rId19" imgW="164885" imgH="215619" progId="Equation.3">
                    <p:embed/>
                  </p:oleObj>
                </mc:Choice>
                <mc:Fallback>
                  <p:oleObj r:id="rId19" imgW="164885" imgH="215619"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 y="2928"/>
                          <a:ext cx="177"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63" name="Object 18">
              <a:extLst>
                <a:ext uri="{FF2B5EF4-FFF2-40B4-BE49-F238E27FC236}">
                  <a16:creationId xmlns:a16="http://schemas.microsoft.com/office/drawing/2014/main" id="{3D026D01-8D33-4BA8-AA76-A0C7C285B924}"/>
                </a:ext>
              </a:extLst>
            </p:cNvPr>
            <p:cNvGraphicFramePr>
              <a:graphicFrameLocks noChangeAspect="1"/>
            </p:cNvGraphicFramePr>
            <p:nvPr/>
          </p:nvGraphicFramePr>
          <p:xfrm>
            <a:off x="4898" y="2928"/>
            <a:ext cx="190" cy="240"/>
          </p:xfrm>
          <a:graphic>
            <a:graphicData uri="http://schemas.openxmlformats.org/presentationml/2006/ole">
              <mc:AlternateContent xmlns:mc="http://schemas.openxmlformats.org/markup-compatibility/2006">
                <mc:Choice xmlns:v="urn:schemas-microsoft-com:vml" Requires="v">
                  <p:oleObj spid="_x0000_s92207" r:id="rId20" imgW="177646" imgH="228402" progId="Equation.3">
                    <p:embed/>
                  </p:oleObj>
                </mc:Choice>
                <mc:Fallback>
                  <p:oleObj r:id="rId20" imgW="177646" imgH="228402"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8" y="2928"/>
                          <a:ext cx="19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64" name="Object 19">
              <a:extLst>
                <a:ext uri="{FF2B5EF4-FFF2-40B4-BE49-F238E27FC236}">
                  <a16:creationId xmlns:a16="http://schemas.microsoft.com/office/drawing/2014/main" id="{5CE8D10D-98AD-4B85-ACC4-A3D4BB3813FC}"/>
                </a:ext>
              </a:extLst>
            </p:cNvPr>
            <p:cNvGraphicFramePr>
              <a:graphicFrameLocks noChangeAspect="1"/>
            </p:cNvGraphicFramePr>
            <p:nvPr/>
          </p:nvGraphicFramePr>
          <p:xfrm>
            <a:off x="3532" y="3168"/>
            <a:ext cx="198" cy="240"/>
          </p:xfrm>
          <a:graphic>
            <a:graphicData uri="http://schemas.openxmlformats.org/presentationml/2006/ole">
              <mc:AlternateContent xmlns:mc="http://schemas.openxmlformats.org/markup-compatibility/2006">
                <mc:Choice xmlns:v="urn:schemas-microsoft-com:vml" Requires="v">
                  <p:oleObj spid="_x0000_s92208" r:id="rId21" imgW="177569" imgH="215619" progId="Equation.3">
                    <p:embed/>
                  </p:oleObj>
                </mc:Choice>
                <mc:Fallback>
                  <p:oleObj r:id="rId21" imgW="177569" imgH="215619"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2" y="3168"/>
                          <a:ext cx="198"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65" name="Object 20">
              <a:extLst>
                <a:ext uri="{FF2B5EF4-FFF2-40B4-BE49-F238E27FC236}">
                  <a16:creationId xmlns:a16="http://schemas.microsoft.com/office/drawing/2014/main" id="{07964A20-7033-42A9-A68E-C88D0B639798}"/>
                </a:ext>
              </a:extLst>
            </p:cNvPr>
            <p:cNvGraphicFramePr>
              <a:graphicFrameLocks noChangeAspect="1"/>
            </p:cNvGraphicFramePr>
            <p:nvPr/>
          </p:nvGraphicFramePr>
          <p:xfrm>
            <a:off x="3751" y="3180"/>
            <a:ext cx="219" cy="240"/>
          </p:xfrm>
          <a:graphic>
            <a:graphicData uri="http://schemas.openxmlformats.org/presentationml/2006/ole">
              <mc:AlternateContent xmlns:mc="http://schemas.openxmlformats.org/markup-compatibility/2006">
                <mc:Choice xmlns:v="urn:schemas-microsoft-com:vml" Requires="v">
                  <p:oleObj spid="_x0000_s92209" r:id="rId22" imgW="203024" imgH="215713" progId="Equation.3">
                    <p:embed/>
                  </p:oleObj>
                </mc:Choice>
                <mc:Fallback>
                  <p:oleObj r:id="rId22" imgW="203024" imgH="215713" progId="Equation.3">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51" y="3180"/>
                          <a:ext cx="219"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66" name="Object 21">
              <a:extLst>
                <a:ext uri="{FF2B5EF4-FFF2-40B4-BE49-F238E27FC236}">
                  <a16:creationId xmlns:a16="http://schemas.microsoft.com/office/drawing/2014/main" id="{629AE973-EBA8-4DF1-A46C-D7DE835CDD9E}"/>
                </a:ext>
              </a:extLst>
            </p:cNvPr>
            <p:cNvGraphicFramePr>
              <a:graphicFrameLocks noChangeAspect="1"/>
            </p:cNvGraphicFramePr>
            <p:nvPr/>
          </p:nvGraphicFramePr>
          <p:xfrm>
            <a:off x="4330" y="3192"/>
            <a:ext cx="230" cy="240"/>
          </p:xfrm>
          <a:graphic>
            <a:graphicData uri="http://schemas.openxmlformats.org/presentationml/2006/ole">
              <mc:AlternateContent xmlns:mc="http://schemas.openxmlformats.org/markup-compatibility/2006">
                <mc:Choice xmlns:v="urn:schemas-microsoft-com:vml" Requires="v">
                  <p:oleObj spid="_x0000_s92210" r:id="rId23" imgW="215806" imgH="228501" progId="Equation.3">
                    <p:embed/>
                  </p:oleObj>
                </mc:Choice>
                <mc:Fallback>
                  <p:oleObj r:id="rId23" imgW="215806" imgH="228501"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30" y="3192"/>
                          <a:ext cx="23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63"/>
                                        </p:tgtEl>
                                        <p:attrNameLst>
                                          <p:attrName>style.visibility</p:attrName>
                                        </p:attrNameLst>
                                      </p:cBhvr>
                                      <p:to>
                                        <p:strVal val="visible"/>
                                      </p:to>
                                    </p:set>
                                    <p:animEffect transition="in" filter="blinds(horizontal)">
                                      <p:cBhvr>
                                        <p:cTn id="7" dur="500"/>
                                        <p:tgtEl>
                                          <p:spTgt spid="6041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3" grpId="0" autoUpdateAnimBg="0"/>
    </p:bldLst>
  </p:timing>
</p:sld>
</file>

<file path=ppt/slides/slide3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C80B6AD-810F-4BA0-A815-7475A81DED3D}"/>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05B3C376-E4CF-4285-90F2-AFC0A864EF53}" type="slidenum">
              <a:rPr lang="zh-CN" altLang="en-US">
                <a:solidFill>
                  <a:schemeClr val="tx1"/>
                </a:solidFill>
                <a:latin typeface="Times New Roman" panose="02020603050405020304" pitchFamily="18" charset="0"/>
                <a:ea typeface="宋体" panose="02010600030101010101" pitchFamily="2" charset="-122"/>
              </a:rPr>
              <a:pPr eaLnBrk="1" hangingPunct="1"/>
              <a:t>304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29731" name="Rectangle 2">
            <a:extLst>
              <a:ext uri="{FF2B5EF4-FFF2-40B4-BE49-F238E27FC236}">
                <a16:creationId xmlns:a16="http://schemas.microsoft.com/office/drawing/2014/main" id="{DFB36317-FF87-46EB-9907-3CE67018CEEB}"/>
              </a:ext>
            </a:extLst>
          </p:cNvPr>
          <p:cNvSpPr>
            <a:spLocks noGrp="1" noChangeArrowheads="1"/>
          </p:cNvSpPr>
          <p:nvPr>
            <p:ph type="title"/>
          </p:nvPr>
        </p:nvSpPr>
        <p:spPr>
          <a:xfrm>
            <a:off x="685800" y="609600"/>
            <a:ext cx="7772400" cy="914400"/>
          </a:xfrm>
        </p:spPr>
        <p:txBody>
          <a:bodyPr/>
          <a:lstStyle/>
          <a:p>
            <a:pPr eaLnBrk="1" hangingPunct="1"/>
            <a:r>
              <a:rPr lang="zh-CN" altLang="en-US" sz="4000"/>
              <a:t>8.4	 一些典型的</a:t>
            </a:r>
            <a:r>
              <a:rPr lang="en-US" altLang="zh-CN" sz="4000">
                <a:ea typeface="楷体_GB2312" panose="02010609030101010101" pitchFamily="49" charset="-122"/>
              </a:rPr>
              <a:t>NP</a:t>
            </a:r>
            <a:r>
              <a:rPr lang="zh-CN" altLang="en-US" sz="4000">
                <a:ea typeface="楷体_GB2312" panose="02010609030101010101" pitchFamily="49" charset="-122"/>
              </a:rPr>
              <a:t>完全问题</a:t>
            </a:r>
          </a:p>
        </p:txBody>
      </p:sp>
      <p:grpSp>
        <p:nvGrpSpPr>
          <p:cNvPr id="2" name="Group 3">
            <a:extLst>
              <a:ext uri="{FF2B5EF4-FFF2-40B4-BE49-F238E27FC236}">
                <a16:creationId xmlns:a16="http://schemas.microsoft.com/office/drawing/2014/main" id="{68F704BF-5724-4E0C-9623-A85AAB6119B8}"/>
              </a:ext>
            </a:extLst>
          </p:cNvPr>
          <p:cNvGrpSpPr>
            <a:grpSpLocks/>
          </p:cNvGrpSpPr>
          <p:nvPr/>
        </p:nvGrpSpPr>
        <p:grpSpPr bwMode="auto">
          <a:xfrm>
            <a:off x="1676400" y="1752600"/>
            <a:ext cx="5181600" cy="4572000"/>
            <a:chOff x="1056" y="1104"/>
            <a:chExt cx="3264" cy="2880"/>
          </a:xfrm>
        </p:grpSpPr>
        <p:pic>
          <p:nvPicPr>
            <p:cNvPr id="329733" name="Picture 4" descr="t85">
              <a:extLst>
                <a:ext uri="{FF2B5EF4-FFF2-40B4-BE49-F238E27FC236}">
                  <a16:creationId xmlns:a16="http://schemas.microsoft.com/office/drawing/2014/main" id="{4D0926C6-3039-4806-A6C6-06B06B849E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 y="1104"/>
              <a:ext cx="3264" cy="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9734" name="Text Box 5">
              <a:extLst>
                <a:ext uri="{FF2B5EF4-FFF2-40B4-BE49-F238E27FC236}">
                  <a16:creationId xmlns:a16="http://schemas.microsoft.com/office/drawing/2014/main" id="{8C623D41-D249-42D4-9400-663DDB0F49AC}"/>
                </a:ext>
              </a:extLst>
            </p:cNvPr>
            <p:cNvSpPr txBox="1">
              <a:spLocks noChangeArrowheads="1"/>
            </p:cNvSpPr>
            <p:nvPr/>
          </p:nvSpPr>
          <p:spPr bwMode="auto">
            <a:xfrm>
              <a:off x="1728" y="3696"/>
              <a:ext cx="23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zh-CN" altLang="en-US" sz="2400">
                  <a:solidFill>
                    <a:schemeClr val="tx1"/>
                  </a:solidFill>
                  <a:latin typeface="楷体_GB2312" panose="02010609030101010101" pitchFamily="49" charset="-122"/>
                  <a:ea typeface="楷体_GB2312" panose="02010609030101010101" pitchFamily="49" charset="-122"/>
                </a:rPr>
                <a:t>部分</a:t>
              </a:r>
              <a:r>
                <a:rPr lang="en-US" altLang="zh-CN" sz="2400">
                  <a:solidFill>
                    <a:schemeClr val="tx1"/>
                  </a:solidFill>
                  <a:latin typeface="楷体_GB2312" panose="02010609030101010101" pitchFamily="49" charset="-122"/>
                  <a:ea typeface="楷体_GB2312" panose="02010609030101010101" pitchFamily="49" charset="-122"/>
                </a:rPr>
                <a:t>NP</a:t>
              </a:r>
              <a:r>
                <a:rPr lang="zh-CN" altLang="en-US" sz="2400">
                  <a:solidFill>
                    <a:schemeClr val="tx1"/>
                  </a:solidFill>
                  <a:latin typeface="楷体_GB2312" panose="02010609030101010101" pitchFamily="49" charset="-122"/>
                  <a:ea typeface="楷体_GB2312" panose="02010609030101010101" pitchFamily="49" charset="-122"/>
                </a:rPr>
                <a:t>完全问题树</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灯片编号占位符 5">
            <a:extLst>
              <a:ext uri="{FF2B5EF4-FFF2-40B4-BE49-F238E27FC236}">
                <a16:creationId xmlns:a16="http://schemas.microsoft.com/office/drawing/2014/main" id="{5D004E61-7B38-411A-B89F-3A8E2E05520C}"/>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C83AE5CC-F966-441C-B876-CD263E7BC46B}" type="slidenum">
              <a:rPr lang="zh-CN" altLang="en-US">
                <a:solidFill>
                  <a:schemeClr val="tx1"/>
                </a:solidFill>
                <a:latin typeface="Times New Roman" panose="02020603050405020304" pitchFamily="18" charset="0"/>
                <a:ea typeface="宋体" panose="02010600030101010101" pitchFamily="2" charset="-122"/>
              </a:rPr>
              <a:pPr eaLnBrk="1" hangingPunct="1"/>
              <a:t>305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93191" name="Rectangle 2">
            <a:extLst>
              <a:ext uri="{FF2B5EF4-FFF2-40B4-BE49-F238E27FC236}">
                <a16:creationId xmlns:a16="http://schemas.microsoft.com/office/drawing/2014/main" id="{5553BB89-4E69-4D57-BED8-ED9E3D60E9F0}"/>
              </a:ext>
            </a:extLst>
          </p:cNvPr>
          <p:cNvSpPr>
            <a:spLocks noGrp="1" noChangeArrowheads="1"/>
          </p:cNvSpPr>
          <p:nvPr>
            <p:ph type="title"/>
          </p:nvPr>
        </p:nvSpPr>
        <p:spPr>
          <a:xfrm>
            <a:off x="685800" y="838200"/>
            <a:ext cx="7772400" cy="1143000"/>
          </a:xfrm>
        </p:spPr>
        <p:txBody>
          <a:bodyPr/>
          <a:lstStyle/>
          <a:p>
            <a:pPr eaLnBrk="1" hangingPunct="1"/>
            <a:r>
              <a:rPr lang="zh-CN" altLang="en-US" sz="4000"/>
              <a:t>8.4.1  </a:t>
            </a:r>
            <a:r>
              <a:rPr lang="zh-CN" altLang="en-US" sz="4000">
                <a:latin typeface="楷体_GB2312" panose="02010609030101010101" pitchFamily="49" charset="-122"/>
                <a:ea typeface="楷体_GB2312" panose="02010609030101010101" pitchFamily="49" charset="-122"/>
              </a:rPr>
              <a:t>合取范式的可满足性问题</a:t>
            </a:r>
            <a:br>
              <a:rPr lang="zh-CN" altLang="en-US" sz="4000">
                <a:latin typeface="楷体_GB2312" panose="02010609030101010101" pitchFamily="49" charset="-122"/>
                <a:ea typeface="楷体_GB2312" panose="02010609030101010101" pitchFamily="49" charset="-122"/>
              </a:rPr>
            </a:br>
            <a:r>
              <a:rPr lang="zh-CN" altLang="en-US" sz="4000">
                <a:latin typeface="楷体_GB2312" panose="02010609030101010101" pitchFamily="49" charset="-122"/>
                <a:ea typeface="楷体_GB2312" panose="02010609030101010101" pitchFamily="49" charset="-122"/>
              </a:rPr>
              <a:t>（</a:t>
            </a:r>
            <a:r>
              <a:rPr lang="en-US" altLang="zh-CN" sz="4000">
                <a:latin typeface="楷体_GB2312" panose="02010609030101010101" pitchFamily="49" charset="-122"/>
              </a:rPr>
              <a:t>CNF-SAT</a:t>
            </a:r>
            <a:r>
              <a:rPr lang="zh-CN" altLang="en-US" sz="4000">
                <a:latin typeface="楷体_GB2312" panose="02010609030101010101" pitchFamily="49" charset="-122"/>
                <a:ea typeface="楷体_GB2312" panose="02010609030101010101" pitchFamily="49" charset="-122"/>
              </a:rPr>
              <a:t>）</a:t>
            </a:r>
          </a:p>
        </p:txBody>
      </p:sp>
      <p:sp>
        <p:nvSpPr>
          <p:cNvPr id="606211" name="Text Box 3">
            <a:extLst>
              <a:ext uri="{FF2B5EF4-FFF2-40B4-BE49-F238E27FC236}">
                <a16:creationId xmlns:a16="http://schemas.microsoft.com/office/drawing/2014/main" id="{620C1711-A8BE-4065-B218-A5BF07002649}"/>
              </a:ext>
            </a:extLst>
          </p:cNvPr>
          <p:cNvSpPr txBox="1">
            <a:spLocks noChangeArrowheads="1"/>
          </p:cNvSpPr>
          <p:nvPr/>
        </p:nvSpPr>
        <p:spPr bwMode="auto">
          <a:xfrm>
            <a:off x="228600" y="4695825"/>
            <a:ext cx="8839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要证明</a:t>
            </a:r>
            <a:r>
              <a:rPr lang="en-US" altLang="zh-CN" sz="2400">
                <a:solidFill>
                  <a:schemeClr val="tx1"/>
                </a:solidFill>
                <a:latin typeface="楷体_GB2312" panose="02010609030101010101" pitchFamily="49" charset="-122"/>
                <a:ea typeface="楷体_GB2312" panose="02010609030101010101" pitchFamily="49" charset="-122"/>
              </a:rPr>
              <a:t>CNF-SAT∈NPC，</a:t>
            </a:r>
            <a:r>
              <a:rPr lang="zh-CN" altLang="en-US" sz="2400">
                <a:solidFill>
                  <a:schemeClr val="tx1"/>
                </a:solidFill>
                <a:latin typeface="楷体_GB2312" panose="02010609030101010101" pitchFamily="49" charset="-122"/>
                <a:ea typeface="楷体_GB2312" panose="02010609030101010101" pitchFamily="49" charset="-122"/>
              </a:rPr>
              <a:t>只要证明在</a:t>
            </a:r>
            <a:r>
              <a:rPr lang="en-US" altLang="zh-CN" sz="2400">
                <a:solidFill>
                  <a:schemeClr val="tx1"/>
                </a:solidFill>
                <a:latin typeface="楷体_GB2312" panose="02010609030101010101" pitchFamily="49" charset="-122"/>
                <a:ea typeface="楷体_GB2312" panose="02010609030101010101" pitchFamily="49" charset="-122"/>
              </a:rPr>
              <a:t>Cook</a:t>
            </a:r>
            <a:r>
              <a:rPr lang="zh-CN" altLang="en-US" sz="2400">
                <a:solidFill>
                  <a:schemeClr val="tx1"/>
                </a:solidFill>
                <a:latin typeface="楷体_GB2312" panose="02010609030101010101" pitchFamily="49" charset="-122"/>
                <a:ea typeface="楷体_GB2312" panose="02010609030101010101" pitchFamily="49" charset="-122"/>
              </a:rPr>
              <a:t>定理中定义的布尔表达式</a:t>
            </a:r>
            <a:r>
              <a:rPr lang="en-US" altLang="zh-CN" sz="2400">
                <a:solidFill>
                  <a:schemeClr val="tx1"/>
                </a:solidFill>
                <a:latin typeface="楷体_GB2312" panose="02010609030101010101" pitchFamily="49" charset="-122"/>
                <a:ea typeface="楷体_GB2312" panose="02010609030101010101" pitchFamily="49" charset="-122"/>
              </a:rPr>
              <a:t>A，</a:t>
            </a:r>
            <a:r>
              <a:rPr lang="en-US" altLang="zh-CN" sz="2400">
                <a:solidFill>
                  <a:schemeClr val="tx1"/>
                </a:solidFill>
                <a:latin typeface="Times New Roman" panose="02020603050405020304" pitchFamily="18" charset="0"/>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rPr>
              <a:t>，G</a:t>
            </a:r>
            <a:r>
              <a:rPr lang="zh-CN" altLang="en-US" sz="2400">
                <a:solidFill>
                  <a:schemeClr val="tx1"/>
                </a:solidFill>
                <a:latin typeface="楷体_GB2312" panose="02010609030101010101" pitchFamily="49" charset="-122"/>
                <a:ea typeface="楷体_GB2312" panose="02010609030101010101" pitchFamily="49" charset="-122"/>
              </a:rPr>
              <a:t>或者已是合取范式，或者有的虽然不是合取范式，但可以用布尔代数中的变换方法将它们化成合取范式，而且合取范式的长度与原表达式的长度只差一个常数因子。 </a:t>
            </a:r>
          </a:p>
        </p:txBody>
      </p:sp>
      <p:sp>
        <p:nvSpPr>
          <p:cNvPr id="606212" name="Text Box 4">
            <a:extLst>
              <a:ext uri="{FF2B5EF4-FFF2-40B4-BE49-F238E27FC236}">
                <a16:creationId xmlns:a16="http://schemas.microsoft.com/office/drawing/2014/main" id="{4FA8184E-7117-416E-B48E-00ED9832C455}"/>
              </a:ext>
            </a:extLst>
          </p:cNvPr>
          <p:cNvSpPr txBox="1">
            <a:spLocks noChangeArrowheads="1"/>
          </p:cNvSpPr>
          <p:nvPr/>
        </p:nvSpPr>
        <p:spPr bwMode="auto">
          <a:xfrm>
            <a:off x="381000" y="2286000"/>
            <a:ext cx="876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a:t>
            </a:r>
            <a:r>
              <a:rPr lang="zh-CN" altLang="en-US" sz="2400" b="1">
                <a:latin typeface="楷体_GB2312" panose="02010609030101010101" pitchFamily="49" charset="-122"/>
                <a:ea typeface="楷体_GB2312" panose="02010609030101010101" pitchFamily="49" charset="-122"/>
              </a:rPr>
              <a:t>问题描述：</a:t>
            </a:r>
            <a:r>
              <a:rPr lang="zh-CN" altLang="en-US" sz="2400">
                <a:solidFill>
                  <a:schemeClr val="tx1"/>
                </a:solidFill>
                <a:latin typeface="楷体_GB2312" panose="02010609030101010101" pitchFamily="49" charset="-122"/>
                <a:ea typeface="楷体_GB2312" panose="02010609030101010101" pitchFamily="49" charset="-122"/>
              </a:rPr>
              <a:t>给定一个合取范式</a:t>
            </a:r>
            <a:r>
              <a:rPr lang="en-US" altLang="zh-CN" sz="2400">
                <a:solidFill>
                  <a:schemeClr val="tx1"/>
                </a:solidFill>
                <a:latin typeface="楷体_GB2312" panose="02010609030101010101" pitchFamily="49" charset="-122"/>
                <a:ea typeface="楷体_GB2312" panose="02010609030101010101" pitchFamily="49" charset="-122"/>
              </a:rPr>
              <a:t>α，</a:t>
            </a:r>
            <a:r>
              <a:rPr lang="zh-CN" altLang="en-US" sz="2400">
                <a:solidFill>
                  <a:schemeClr val="tx1"/>
                </a:solidFill>
                <a:latin typeface="楷体_GB2312" panose="02010609030101010101" pitchFamily="49" charset="-122"/>
                <a:ea typeface="楷体_GB2312" panose="02010609030101010101" pitchFamily="49" charset="-122"/>
              </a:rPr>
              <a:t>判定它是否可满足。 </a:t>
            </a:r>
          </a:p>
        </p:txBody>
      </p:sp>
      <p:grpSp>
        <p:nvGrpSpPr>
          <p:cNvPr id="2" name="Group 5">
            <a:extLst>
              <a:ext uri="{FF2B5EF4-FFF2-40B4-BE49-F238E27FC236}">
                <a16:creationId xmlns:a16="http://schemas.microsoft.com/office/drawing/2014/main" id="{FDCCC659-4EC4-4EEC-A6A5-77B218A912E4}"/>
              </a:ext>
            </a:extLst>
          </p:cNvPr>
          <p:cNvGrpSpPr>
            <a:grpSpLocks/>
          </p:cNvGrpSpPr>
          <p:nvPr/>
        </p:nvGrpSpPr>
        <p:grpSpPr bwMode="auto">
          <a:xfrm>
            <a:off x="228600" y="2971800"/>
            <a:ext cx="8839200" cy="1552575"/>
            <a:chOff x="0" y="1728"/>
            <a:chExt cx="5568" cy="978"/>
          </a:xfrm>
        </p:grpSpPr>
        <p:sp>
          <p:nvSpPr>
            <p:cNvPr id="93195" name="Text Box 6">
              <a:extLst>
                <a:ext uri="{FF2B5EF4-FFF2-40B4-BE49-F238E27FC236}">
                  <a16:creationId xmlns:a16="http://schemas.microsoft.com/office/drawing/2014/main" id="{A84BC3A0-292A-47DB-B9B1-6985A3165FC8}"/>
                </a:ext>
              </a:extLst>
            </p:cNvPr>
            <p:cNvSpPr txBox="1">
              <a:spLocks noChangeArrowheads="1"/>
            </p:cNvSpPr>
            <p:nvPr/>
          </p:nvSpPr>
          <p:spPr bwMode="auto">
            <a:xfrm>
              <a:off x="0" y="1728"/>
              <a:ext cx="5568"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如果一个布尔表达式是一些因子和之积，则称之为合取范式，简称</a:t>
              </a:r>
              <a:r>
                <a:rPr lang="en-US" altLang="zh-CN" sz="2400">
                  <a:solidFill>
                    <a:schemeClr val="tx1"/>
                  </a:solidFill>
                  <a:latin typeface="楷体_GB2312" panose="02010609030101010101" pitchFamily="49" charset="-122"/>
                  <a:ea typeface="楷体_GB2312" panose="02010609030101010101" pitchFamily="49" charset="-122"/>
                </a:rPr>
                <a:t>CNF(Conjunctive Normal Form)。</a:t>
              </a:r>
              <a:r>
                <a:rPr lang="zh-CN" altLang="en-US" sz="2400">
                  <a:solidFill>
                    <a:schemeClr val="tx1"/>
                  </a:solidFill>
                  <a:latin typeface="楷体_GB2312" panose="02010609030101010101" pitchFamily="49" charset="-122"/>
                  <a:ea typeface="楷体_GB2312" panose="02010609030101010101" pitchFamily="49" charset="-122"/>
                </a:rPr>
                <a:t>这里的因子是变量  或   。例如：                            就是一个合取范式，而        就不是合取范式。 </a:t>
              </a:r>
            </a:p>
          </p:txBody>
        </p:sp>
        <p:graphicFrame>
          <p:nvGraphicFramePr>
            <p:cNvPr id="93186" name="Object 7">
              <a:extLst>
                <a:ext uri="{FF2B5EF4-FFF2-40B4-BE49-F238E27FC236}">
                  <a16:creationId xmlns:a16="http://schemas.microsoft.com/office/drawing/2014/main" id="{A1362B14-5AA9-4D30-81EF-7CF7D15F4DF3}"/>
                </a:ext>
              </a:extLst>
            </p:cNvPr>
            <p:cNvGraphicFramePr>
              <a:graphicFrameLocks noChangeAspect="1"/>
            </p:cNvGraphicFramePr>
            <p:nvPr/>
          </p:nvGraphicFramePr>
          <p:xfrm>
            <a:off x="5196" y="2004"/>
            <a:ext cx="224" cy="240"/>
          </p:xfrm>
          <a:graphic>
            <a:graphicData uri="http://schemas.openxmlformats.org/presentationml/2006/ole">
              <mc:AlternateContent xmlns:mc="http://schemas.openxmlformats.org/markup-compatibility/2006">
                <mc:Choice xmlns:v="urn:schemas-microsoft-com:vml" Requires="v">
                  <p:oleObj spid="_x0000_s93200" r:id="rId3" imgW="126835" imgH="139518" progId="Equation.3">
                    <p:embed/>
                  </p:oleObj>
                </mc:Choice>
                <mc:Fallback>
                  <p:oleObj r:id="rId3" imgW="126835" imgH="139518"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6" y="2004"/>
                          <a:ext cx="224"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187" name="Object 8">
              <a:extLst>
                <a:ext uri="{FF2B5EF4-FFF2-40B4-BE49-F238E27FC236}">
                  <a16:creationId xmlns:a16="http://schemas.microsoft.com/office/drawing/2014/main" id="{E47611A8-91C5-44CA-B55C-AFB0C2FBCFA4}"/>
                </a:ext>
              </a:extLst>
            </p:cNvPr>
            <p:cNvGraphicFramePr>
              <a:graphicFrameLocks noChangeAspect="1"/>
            </p:cNvGraphicFramePr>
            <p:nvPr/>
          </p:nvGraphicFramePr>
          <p:xfrm>
            <a:off x="240" y="2160"/>
            <a:ext cx="179" cy="288"/>
          </p:xfrm>
          <a:graphic>
            <a:graphicData uri="http://schemas.openxmlformats.org/presentationml/2006/ole">
              <mc:AlternateContent xmlns:mc="http://schemas.openxmlformats.org/markup-compatibility/2006">
                <mc:Choice xmlns:v="urn:schemas-microsoft-com:vml" Requires="v">
                  <p:oleObj spid="_x0000_s93201" r:id="rId5" imgW="126780" imgH="215526" progId="Equation.3">
                    <p:embed/>
                  </p:oleObj>
                </mc:Choice>
                <mc:Fallback>
                  <p:oleObj r:id="rId5" imgW="126780" imgH="215526"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 y="2160"/>
                          <a:ext cx="179"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188" name="Object 9">
              <a:extLst>
                <a:ext uri="{FF2B5EF4-FFF2-40B4-BE49-F238E27FC236}">
                  <a16:creationId xmlns:a16="http://schemas.microsoft.com/office/drawing/2014/main" id="{D62F1886-1361-46CE-9244-3A543BD4E3EC}"/>
                </a:ext>
              </a:extLst>
            </p:cNvPr>
            <p:cNvGraphicFramePr>
              <a:graphicFrameLocks noChangeAspect="1"/>
            </p:cNvGraphicFramePr>
            <p:nvPr/>
          </p:nvGraphicFramePr>
          <p:xfrm>
            <a:off x="1248" y="2208"/>
            <a:ext cx="2592" cy="254"/>
          </p:xfrm>
          <a:graphic>
            <a:graphicData uri="http://schemas.openxmlformats.org/presentationml/2006/ole">
              <mc:AlternateContent xmlns:mc="http://schemas.openxmlformats.org/markup-compatibility/2006">
                <mc:Choice xmlns:v="urn:schemas-microsoft-com:vml" Requires="v">
                  <p:oleObj spid="_x0000_s93202" r:id="rId7" imgW="1968500" imgH="254000" progId="Equation.3">
                    <p:embed/>
                  </p:oleObj>
                </mc:Choice>
                <mc:Fallback>
                  <p:oleObj r:id="rId7" imgW="1968500" imgH="2540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8" y="2208"/>
                          <a:ext cx="2592" cy="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189" name="Object 10">
              <a:extLst>
                <a:ext uri="{FF2B5EF4-FFF2-40B4-BE49-F238E27FC236}">
                  <a16:creationId xmlns:a16="http://schemas.microsoft.com/office/drawing/2014/main" id="{7BCBBF14-3CBC-4CB5-BBF7-6BE7169F2A50}"/>
                </a:ext>
              </a:extLst>
            </p:cNvPr>
            <p:cNvGraphicFramePr>
              <a:graphicFrameLocks noChangeAspect="1"/>
            </p:cNvGraphicFramePr>
            <p:nvPr/>
          </p:nvGraphicFramePr>
          <p:xfrm>
            <a:off x="672" y="2448"/>
            <a:ext cx="720" cy="255"/>
          </p:xfrm>
          <a:graphic>
            <a:graphicData uri="http://schemas.openxmlformats.org/presentationml/2006/ole">
              <mc:AlternateContent xmlns:mc="http://schemas.openxmlformats.org/markup-compatibility/2006">
                <mc:Choice xmlns:v="urn:schemas-microsoft-com:vml" Requires="v">
                  <p:oleObj spid="_x0000_s93203" r:id="rId9" imgW="596900" imgH="228600" progId="Equation.3">
                    <p:embed/>
                  </p:oleObj>
                </mc:Choice>
                <mc:Fallback>
                  <p:oleObj r:id="rId9" imgW="596900" imgH="2286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2" y="2448"/>
                          <a:ext cx="720"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6212"/>
                                        </p:tgtEl>
                                        <p:attrNameLst>
                                          <p:attrName>style.visibility</p:attrName>
                                        </p:attrNameLst>
                                      </p:cBhvr>
                                      <p:to>
                                        <p:strVal val="visible"/>
                                      </p:to>
                                    </p:set>
                                    <p:animEffect transition="in" filter="blinds(horizontal)">
                                      <p:cBhvr>
                                        <p:cTn id="7" dur="500"/>
                                        <p:tgtEl>
                                          <p:spTgt spid="6062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6211"/>
                                        </p:tgtEl>
                                        <p:attrNameLst>
                                          <p:attrName>style.visibility</p:attrName>
                                        </p:attrNameLst>
                                      </p:cBhvr>
                                      <p:to>
                                        <p:strVal val="visible"/>
                                      </p:to>
                                    </p:set>
                                    <p:animEffect transition="in" filter="blinds(horizontal)">
                                      <p:cBhvr>
                                        <p:cTn id="17" dur="500"/>
                                        <p:tgtEl>
                                          <p:spTgt spid="606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1" grpId="0" autoUpdateAnimBg="0"/>
      <p:bldP spid="606212" grpId="0" autoUpdateAnimBg="0"/>
    </p:bldLst>
  </p:timing>
</p:sld>
</file>

<file path=ppt/slides/slide3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DF69F4B3-0E80-4DDB-8BD9-531F2044F8B1}"/>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90B99200-099E-4088-9418-8A9CF5A56699}" type="slidenum">
              <a:rPr lang="zh-CN" altLang="en-US">
                <a:solidFill>
                  <a:schemeClr val="tx1"/>
                </a:solidFill>
                <a:latin typeface="Times New Roman" panose="02020603050405020304" pitchFamily="18" charset="0"/>
                <a:ea typeface="宋体" panose="02010600030101010101" pitchFamily="2" charset="-122"/>
              </a:rPr>
              <a:pPr eaLnBrk="1" hangingPunct="1"/>
              <a:t>306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30755" name="Rectangle 2">
            <a:extLst>
              <a:ext uri="{FF2B5EF4-FFF2-40B4-BE49-F238E27FC236}">
                <a16:creationId xmlns:a16="http://schemas.microsoft.com/office/drawing/2014/main" id="{3BA34EAF-D16F-4616-9FBC-4B1A8E31CB9D}"/>
              </a:ext>
            </a:extLst>
          </p:cNvPr>
          <p:cNvSpPr>
            <a:spLocks noGrp="1" noChangeArrowheads="1"/>
          </p:cNvSpPr>
          <p:nvPr>
            <p:ph type="title"/>
          </p:nvPr>
        </p:nvSpPr>
        <p:spPr>
          <a:xfrm>
            <a:off x="685800" y="990600"/>
            <a:ext cx="8001000" cy="1143000"/>
          </a:xfrm>
        </p:spPr>
        <p:txBody>
          <a:bodyPr/>
          <a:lstStyle/>
          <a:p>
            <a:pPr eaLnBrk="1" hangingPunct="1"/>
            <a:r>
              <a:rPr lang="zh-CN" altLang="en-US" sz="4000"/>
              <a:t>8.4.2 </a:t>
            </a:r>
            <a:r>
              <a:rPr lang="en-US" altLang="zh-CN" sz="4000">
                <a:latin typeface="楷体_GB2312" panose="02010609030101010101" pitchFamily="49" charset="-122"/>
                <a:ea typeface="楷体_GB2312" panose="02010609030101010101" pitchFamily="49" charset="-122"/>
              </a:rPr>
              <a:t>3</a:t>
            </a:r>
            <a:r>
              <a:rPr lang="zh-CN" altLang="en-US" sz="4000">
                <a:latin typeface="楷体_GB2312" panose="02010609030101010101" pitchFamily="49" charset="-122"/>
                <a:ea typeface="楷体_GB2312" panose="02010609030101010101" pitchFamily="49" charset="-122"/>
              </a:rPr>
              <a:t>元合取范式的可满足性问题</a:t>
            </a:r>
            <a:br>
              <a:rPr lang="zh-CN" altLang="en-US" sz="4000">
                <a:latin typeface="楷体_GB2312" panose="02010609030101010101" pitchFamily="49" charset="-122"/>
                <a:ea typeface="楷体_GB2312" panose="02010609030101010101" pitchFamily="49" charset="-122"/>
              </a:rPr>
            </a:br>
            <a:r>
              <a:rPr lang="zh-CN" altLang="en-US" sz="4000">
                <a:latin typeface="楷体_GB2312" panose="02010609030101010101" pitchFamily="49" charset="-122"/>
                <a:ea typeface="楷体_GB2312" panose="02010609030101010101" pitchFamily="49" charset="-122"/>
              </a:rPr>
              <a:t>（</a:t>
            </a:r>
            <a:r>
              <a:rPr lang="zh-CN" altLang="en-US" sz="4000">
                <a:latin typeface="楷体_GB2312" panose="02010609030101010101" pitchFamily="49" charset="-122"/>
              </a:rPr>
              <a:t>3-</a:t>
            </a:r>
            <a:r>
              <a:rPr lang="en-US" altLang="zh-CN" sz="4000">
                <a:latin typeface="楷体_GB2312" panose="02010609030101010101" pitchFamily="49" charset="-122"/>
              </a:rPr>
              <a:t>SAT）</a:t>
            </a:r>
            <a:endParaRPr lang="zh-CN" altLang="en-US" sz="4000">
              <a:latin typeface="楷体_GB2312" panose="02010609030101010101" pitchFamily="49" charset="-122"/>
              <a:ea typeface="楷体_GB2312" panose="02010609030101010101" pitchFamily="49" charset="-122"/>
            </a:endParaRPr>
          </a:p>
        </p:txBody>
      </p:sp>
      <p:sp>
        <p:nvSpPr>
          <p:cNvPr id="607235" name="Text Box 3">
            <a:extLst>
              <a:ext uri="{FF2B5EF4-FFF2-40B4-BE49-F238E27FC236}">
                <a16:creationId xmlns:a16="http://schemas.microsoft.com/office/drawing/2014/main" id="{FF19BA09-1E4E-42AC-81A3-BB59B784CE84}"/>
              </a:ext>
            </a:extLst>
          </p:cNvPr>
          <p:cNvSpPr txBox="1">
            <a:spLocks noChangeArrowheads="1"/>
          </p:cNvSpPr>
          <p:nvPr/>
        </p:nvSpPr>
        <p:spPr bwMode="auto">
          <a:xfrm>
            <a:off x="304800" y="3884613"/>
            <a:ext cx="8458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800" b="1">
                <a:solidFill>
                  <a:schemeClr val="tx1"/>
                </a:solidFill>
                <a:latin typeface="楷体_GB2312" panose="02010609030101010101" pitchFamily="49" charset="-122"/>
                <a:ea typeface="楷体_GB2312" panose="02010609030101010101" pitchFamily="49" charset="-122"/>
              </a:rPr>
              <a:t>证明思路：</a:t>
            </a:r>
            <a:r>
              <a:rPr lang="zh-CN" altLang="en-US" sz="2400">
                <a:solidFill>
                  <a:schemeClr val="tx1"/>
                </a:solidFill>
                <a:latin typeface="楷体_GB2312" panose="02010609030101010101" pitchFamily="49" charset="-122"/>
                <a:ea typeface="楷体_GB2312" panose="02010609030101010101" pitchFamily="49" charset="-122"/>
              </a:rPr>
              <a:t> </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a:t>
            </a:r>
            <a:r>
              <a:rPr lang="zh-CN" altLang="en-US" sz="2800">
                <a:solidFill>
                  <a:schemeClr val="tx1"/>
                </a:solidFill>
                <a:latin typeface="楷体_GB2312" panose="02010609030101010101" pitchFamily="49" charset="-122"/>
                <a:ea typeface="楷体_GB2312" panose="02010609030101010101" pitchFamily="49" charset="-122"/>
              </a:rPr>
              <a:t>3-</a:t>
            </a:r>
            <a:r>
              <a:rPr lang="en-US" altLang="zh-CN" sz="2800">
                <a:solidFill>
                  <a:schemeClr val="tx1"/>
                </a:solidFill>
                <a:latin typeface="楷体_GB2312" panose="02010609030101010101" pitchFamily="49" charset="-122"/>
                <a:ea typeface="楷体_GB2312" panose="02010609030101010101" pitchFamily="49" charset="-122"/>
              </a:rPr>
              <a:t>SAT∈NP</a:t>
            </a:r>
            <a:r>
              <a:rPr lang="zh-CN" altLang="en-US" sz="2800">
                <a:solidFill>
                  <a:schemeClr val="tx1"/>
                </a:solidFill>
                <a:latin typeface="楷体_GB2312" panose="02010609030101010101" pitchFamily="49" charset="-122"/>
                <a:ea typeface="楷体_GB2312" panose="02010609030101010101" pitchFamily="49" charset="-122"/>
              </a:rPr>
              <a:t>是显而易见的。为了证明3-</a:t>
            </a:r>
            <a:r>
              <a:rPr lang="en-US" altLang="zh-CN" sz="2800">
                <a:solidFill>
                  <a:schemeClr val="tx1"/>
                </a:solidFill>
                <a:latin typeface="楷体_GB2312" panose="02010609030101010101" pitchFamily="49" charset="-122"/>
                <a:ea typeface="楷体_GB2312" panose="02010609030101010101" pitchFamily="49" charset="-122"/>
              </a:rPr>
              <a:t>SAT∈NPC，</a:t>
            </a:r>
            <a:r>
              <a:rPr lang="zh-CN" altLang="en-US" sz="2800">
                <a:solidFill>
                  <a:schemeClr val="tx1"/>
                </a:solidFill>
                <a:latin typeface="楷体_GB2312" panose="02010609030101010101" pitchFamily="49" charset="-122"/>
                <a:ea typeface="楷体_GB2312" panose="02010609030101010101" pitchFamily="49" charset="-122"/>
              </a:rPr>
              <a:t>只要证明</a:t>
            </a:r>
            <a:r>
              <a:rPr lang="en-US" altLang="zh-CN" sz="2800">
                <a:solidFill>
                  <a:schemeClr val="tx1"/>
                </a:solidFill>
                <a:latin typeface="楷体_GB2312" panose="02010609030101010101" pitchFamily="49" charset="-122"/>
                <a:ea typeface="楷体_GB2312" panose="02010609030101010101" pitchFamily="49" charset="-122"/>
              </a:rPr>
              <a:t>CNF-SAT∝</a:t>
            </a:r>
            <a:r>
              <a:rPr lang="en-US" altLang="zh-CN" sz="2800" baseline="-30000">
                <a:solidFill>
                  <a:schemeClr val="tx1"/>
                </a:solidFill>
                <a:latin typeface="楷体_GB2312" panose="02010609030101010101" pitchFamily="49" charset="-122"/>
                <a:ea typeface="楷体_GB2312" panose="02010609030101010101" pitchFamily="49" charset="-122"/>
              </a:rPr>
              <a:t>p</a:t>
            </a:r>
            <a:r>
              <a:rPr lang="en-US" altLang="zh-CN" sz="2800">
                <a:solidFill>
                  <a:schemeClr val="tx1"/>
                </a:solidFill>
                <a:latin typeface="楷体_GB2312" panose="02010609030101010101" pitchFamily="49" charset="-122"/>
                <a:ea typeface="楷体_GB2312" panose="02010609030101010101" pitchFamily="49" charset="-122"/>
              </a:rPr>
              <a:t> 3-SAT，</a:t>
            </a:r>
            <a:r>
              <a:rPr lang="zh-CN" altLang="en-US" sz="2800">
                <a:solidFill>
                  <a:schemeClr val="tx1"/>
                </a:solidFill>
                <a:latin typeface="楷体_GB2312" panose="02010609030101010101" pitchFamily="49" charset="-122"/>
                <a:ea typeface="楷体_GB2312" panose="02010609030101010101" pitchFamily="49" charset="-122"/>
              </a:rPr>
              <a:t>即合取范式的可满足性问题可在多项式时间内变换为3-</a:t>
            </a:r>
            <a:r>
              <a:rPr lang="en-US" altLang="zh-CN" sz="2800">
                <a:solidFill>
                  <a:schemeClr val="tx1"/>
                </a:solidFill>
                <a:latin typeface="楷体_GB2312" panose="02010609030101010101" pitchFamily="49" charset="-122"/>
                <a:ea typeface="楷体_GB2312" panose="02010609030101010101" pitchFamily="49" charset="-122"/>
              </a:rPr>
              <a:t>SAT。</a:t>
            </a:r>
          </a:p>
        </p:txBody>
      </p:sp>
      <p:sp>
        <p:nvSpPr>
          <p:cNvPr id="607236" name="Text Box 4">
            <a:extLst>
              <a:ext uri="{FF2B5EF4-FFF2-40B4-BE49-F238E27FC236}">
                <a16:creationId xmlns:a16="http://schemas.microsoft.com/office/drawing/2014/main" id="{D5D9C5D6-0009-4BE3-B00B-77650F019C7B}"/>
              </a:ext>
            </a:extLst>
          </p:cNvPr>
          <p:cNvSpPr txBox="1">
            <a:spLocks noChangeArrowheads="1"/>
          </p:cNvSpPr>
          <p:nvPr/>
        </p:nvSpPr>
        <p:spPr bwMode="auto">
          <a:xfrm>
            <a:off x="304800" y="2559050"/>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a:t>
            </a:r>
            <a:r>
              <a:rPr lang="zh-CN" altLang="en-US" sz="2800" b="1">
                <a:latin typeface="楷体_GB2312" panose="02010609030101010101" pitchFamily="49" charset="-122"/>
                <a:ea typeface="楷体_GB2312" panose="02010609030101010101" pitchFamily="49" charset="-122"/>
              </a:rPr>
              <a:t>问题描述：</a:t>
            </a:r>
            <a:r>
              <a:rPr lang="zh-CN" altLang="en-US" sz="2800">
                <a:solidFill>
                  <a:schemeClr val="tx1"/>
                </a:solidFill>
                <a:latin typeface="楷体_GB2312" panose="02010609030101010101" pitchFamily="49" charset="-122"/>
                <a:ea typeface="楷体_GB2312" panose="02010609030101010101" pitchFamily="49" charset="-122"/>
              </a:rPr>
              <a:t>给定一个</a:t>
            </a:r>
            <a:r>
              <a:rPr kumimoji="1" lang="en-US" altLang="zh-CN" sz="2800">
                <a:solidFill>
                  <a:schemeClr val="tx1"/>
                </a:solidFill>
                <a:latin typeface="楷体_GB2312" panose="02010609030101010101" pitchFamily="49" charset="-122"/>
                <a:ea typeface="楷体_GB2312" panose="02010609030101010101" pitchFamily="49" charset="-122"/>
              </a:rPr>
              <a:t>3</a:t>
            </a:r>
            <a:r>
              <a:rPr kumimoji="1" lang="zh-CN" altLang="en-US" sz="2800">
                <a:solidFill>
                  <a:schemeClr val="tx1"/>
                </a:solidFill>
                <a:latin typeface="楷体_GB2312" panose="02010609030101010101" pitchFamily="49" charset="-122"/>
                <a:ea typeface="楷体_GB2312" panose="02010609030101010101" pitchFamily="49" charset="-122"/>
              </a:rPr>
              <a:t>元</a:t>
            </a:r>
            <a:r>
              <a:rPr lang="zh-CN" altLang="en-US" sz="2800">
                <a:solidFill>
                  <a:schemeClr val="tx1"/>
                </a:solidFill>
                <a:latin typeface="楷体_GB2312" panose="02010609030101010101" pitchFamily="49" charset="-122"/>
                <a:ea typeface="楷体_GB2312" panose="02010609030101010101" pitchFamily="49" charset="-122"/>
              </a:rPr>
              <a:t>合取范式</a:t>
            </a:r>
            <a:r>
              <a:rPr lang="en-US" altLang="zh-CN" sz="2800">
                <a:solidFill>
                  <a:schemeClr val="tx1"/>
                </a:solidFill>
                <a:latin typeface="楷体_GB2312" panose="02010609030101010101" pitchFamily="49" charset="-122"/>
                <a:ea typeface="楷体_GB2312" panose="02010609030101010101" pitchFamily="49" charset="-122"/>
              </a:rPr>
              <a:t>α，</a:t>
            </a:r>
            <a:r>
              <a:rPr lang="zh-CN" altLang="en-US" sz="2800">
                <a:solidFill>
                  <a:schemeClr val="tx1"/>
                </a:solidFill>
                <a:latin typeface="楷体_GB2312" panose="02010609030101010101" pitchFamily="49" charset="-122"/>
                <a:ea typeface="楷体_GB2312" panose="02010609030101010101" pitchFamily="49" charset="-122"/>
              </a:rPr>
              <a:t>判定它是否可满足。</a:t>
            </a:r>
            <a:r>
              <a:rPr lang="zh-CN" altLang="en-US" sz="2400">
                <a:solidFill>
                  <a:schemeClr val="tx1"/>
                </a:solidFill>
                <a:latin typeface="楷体_GB2312" panose="02010609030101010101" pitchFamily="49" charset="-122"/>
                <a:ea typeface="楷体_GB2312" panose="02010609030101010101" pitchFamily="49"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7236"/>
                                        </p:tgtEl>
                                        <p:attrNameLst>
                                          <p:attrName>style.visibility</p:attrName>
                                        </p:attrNameLst>
                                      </p:cBhvr>
                                      <p:to>
                                        <p:strVal val="visible"/>
                                      </p:to>
                                    </p:set>
                                    <p:animEffect transition="in" filter="blinds(horizontal)">
                                      <p:cBhvr>
                                        <p:cTn id="7" dur="500"/>
                                        <p:tgtEl>
                                          <p:spTgt spid="6072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7235"/>
                                        </p:tgtEl>
                                        <p:attrNameLst>
                                          <p:attrName>style.visibility</p:attrName>
                                        </p:attrNameLst>
                                      </p:cBhvr>
                                      <p:to>
                                        <p:strVal val="visible"/>
                                      </p:to>
                                    </p:set>
                                    <p:animEffect transition="in" filter="blinds(horizontal)">
                                      <p:cBhvr>
                                        <p:cTn id="12" dur="500"/>
                                        <p:tgtEl>
                                          <p:spTgt spid="607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5" grpId="0" autoUpdateAnimBg="0"/>
      <p:bldP spid="607236" grpId="0" autoUpdateAnimBg="0"/>
    </p:bldLst>
  </p:timing>
</p:sld>
</file>

<file path=ppt/slides/slide3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752C9200-D5A2-497A-B2D9-88C7BA356DD9}"/>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71C55938-8F96-45E9-A8AD-3C4CD3DBA50A}" type="slidenum">
              <a:rPr lang="zh-CN" altLang="en-US">
                <a:solidFill>
                  <a:schemeClr val="tx1"/>
                </a:solidFill>
                <a:latin typeface="Times New Roman" panose="02020603050405020304" pitchFamily="18" charset="0"/>
                <a:ea typeface="宋体" panose="02010600030101010101" pitchFamily="2" charset="-122"/>
              </a:rPr>
              <a:pPr eaLnBrk="1" hangingPunct="1"/>
              <a:t>307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31779" name="Rectangle 2">
            <a:extLst>
              <a:ext uri="{FF2B5EF4-FFF2-40B4-BE49-F238E27FC236}">
                <a16:creationId xmlns:a16="http://schemas.microsoft.com/office/drawing/2014/main" id="{C99105C8-36FA-4BD1-BEA5-22652ACDB618}"/>
              </a:ext>
            </a:extLst>
          </p:cNvPr>
          <p:cNvSpPr>
            <a:spLocks noGrp="1" noChangeArrowheads="1"/>
          </p:cNvSpPr>
          <p:nvPr>
            <p:ph type="title"/>
          </p:nvPr>
        </p:nvSpPr>
        <p:spPr>
          <a:xfrm>
            <a:off x="685800" y="762000"/>
            <a:ext cx="8001000" cy="1143000"/>
          </a:xfrm>
        </p:spPr>
        <p:txBody>
          <a:bodyPr/>
          <a:lstStyle/>
          <a:p>
            <a:pPr eaLnBrk="1" hangingPunct="1"/>
            <a:r>
              <a:rPr lang="zh-CN" altLang="en-US"/>
              <a:t>8.4.3  </a:t>
            </a:r>
            <a:r>
              <a:rPr lang="zh-CN" altLang="en-US">
                <a:latin typeface="楷体_GB2312" panose="02010609030101010101" pitchFamily="49" charset="-122"/>
                <a:ea typeface="楷体_GB2312" panose="02010609030101010101" pitchFamily="49" charset="-122"/>
              </a:rPr>
              <a:t>团问题</a:t>
            </a:r>
            <a:r>
              <a:rPr lang="en-US" altLang="zh-CN">
                <a:latin typeface="楷体_GB2312" panose="02010609030101010101" pitchFamily="49" charset="-122"/>
              </a:rPr>
              <a:t>CLIQUE</a:t>
            </a:r>
            <a:r>
              <a:rPr lang="en-US" altLang="zh-CN">
                <a:latin typeface="楷体_GB2312" panose="02010609030101010101" pitchFamily="49" charset="-122"/>
                <a:ea typeface="楷体_GB2312" panose="02010609030101010101" pitchFamily="49" charset="-122"/>
              </a:rPr>
              <a:t> </a:t>
            </a:r>
            <a:endParaRPr lang="zh-CN" altLang="en-US">
              <a:latin typeface="楷体_GB2312" panose="02010609030101010101" pitchFamily="49" charset="-122"/>
              <a:ea typeface="楷体_GB2312" panose="02010609030101010101" pitchFamily="49" charset="-122"/>
            </a:endParaRPr>
          </a:p>
        </p:txBody>
      </p:sp>
      <p:sp>
        <p:nvSpPr>
          <p:cNvPr id="608259" name="Text Box 3">
            <a:extLst>
              <a:ext uri="{FF2B5EF4-FFF2-40B4-BE49-F238E27FC236}">
                <a16:creationId xmlns:a16="http://schemas.microsoft.com/office/drawing/2014/main" id="{A94D6F26-3C18-4F86-ABE8-1E38F396471A}"/>
              </a:ext>
            </a:extLst>
          </p:cNvPr>
          <p:cNvSpPr txBox="1">
            <a:spLocks noChangeArrowheads="1"/>
          </p:cNvSpPr>
          <p:nvPr/>
        </p:nvSpPr>
        <p:spPr bwMode="auto">
          <a:xfrm>
            <a:off x="304800" y="4191000"/>
            <a:ext cx="8458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800" b="1">
                <a:solidFill>
                  <a:schemeClr val="tx1"/>
                </a:solidFill>
                <a:latin typeface="楷体_GB2312" panose="02010609030101010101" pitchFamily="49" charset="-122"/>
                <a:ea typeface="楷体_GB2312" panose="02010609030101010101" pitchFamily="49" charset="-122"/>
              </a:rPr>
              <a:t>证明思路：</a:t>
            </a:r>
            <a:r>
              <a:rPr lang="zh-CN" altLang="en-US" sz="2800">
                <a:solidFill>
                  <a:schemeClr val="tx1"/>
                </a:solidFill>
                <a:latin typeface="宋体" panose="02010600030101010101" pitchFamily="2" charset="-122"/>
                <a:ea typeface="宋体" panose="02010600030101010101" pitchFamily="2" charset="-122"/>
              </a:rPr>
              <a:t> </a:t>
            </a:r>
          </a:p>
          <a:p>
            <a:pPr algn="l" eaLnBrk="1" hangingPunct="1"/>
            <a:r>
              <a:rPr lang="zh-CN" altLang="en-US" sz="2800">
                <a:solidFill>
                  <a:schemeClr val="tx1"/>
                </a:solidFill>
                <a:latin typeface="楷体_GB2312" panose="02010609030101010101" pitchFamily="49" charset="-122"/>
                <a:ea typeface="楷体_GB2312" panose="02010609030101010101" pitchFamily="49" charset="-122"/>
              </a:rPr>
              <a:t>    已经知道</a:t>
            </a:r>
            <a:r>
              <a:rPr lang="en-US" altLang="zh-CN" sz="2800">
                <a:solidFill>
                  <a:schemeClr val="tx1"/>
                </a:solidFill>
                <a:latin typeface="楷体_GB2312" panose="02010609030101010101" pitchFamily="49" charset="-122"/>
                <a:ea typeface="楷体_GB2312" panose="02010609030101010101" pitchFamily="49" charset="-122"/>
              </a:rPr>
              <a:t>CLIQUE∈NP。</a:t>
            </a:r>
            <a:r>
              <a:rPr lang="zh-CN" altLang="en-US" sz="2800">
                <a:solidFill>
                  <a:schemeClr val="tx1"/>
                </a:solidFill>
                <a:latin typeface="楷体_GB2312" panose="02010609030101010101" pitchFamily="49" charset="-122"/>
                <a:ea typeface="楷体_GB2312" panose="02010609030101010101" pitchFamily="49" charset="-122"/>
              </a:rPr>
              <a:t>通过3-</a:t>
            </a:r>
            <a:r>
              <a:rPr lang="en-US" altLang="zh-CN" sz="2800">
                <a:solidFill>
                  <a:schemeClr val="tx1"/>
                </a:solidFill>
                <a:latin typeface="楷体_GB2312" panose="02010609030101010101" pitchFamily="49" charset="-122"/>
                <a:ea typeface="楷体_GB2312" panose="02010609030101010101" pitchFamily="49" charset="-122"/>
              </a:rPr>
              <a:t>SAT∝</a:t>
            </a:r>
            <a:r>
              <a:rPr lang="en-US" altLang="zh-CN" sz="2800" baseline="-30000">
                <a:solidFill>
                  <a:schemeClr val="tx1"/>
                </a:solidFill>
                <a:latin typeface="楷体_GB2312" panose="02010609030101010101" pitchFamily="49" charset="-122"/>
                <a:ea typeface="楷体_GB2312" panose="02010609030101010101" pitchFamily="49" charset="-122"/>
              </a:rPr>
              <a:t>p</a:t>
            </a:r>
            <a:r>
              <a:rPr lang="en-US" altLang="zh-CN" sz="2800">
                <a:solidFill>
                  <a:schemeClr val="tx1"/>
                </a:solidFill>
                <a:latin typeface="楷体_GB2312" panose="02010609030101010101" pitchFamily="49" charset="-122"/>
                <a:ea typeface="楷体_GB2312" panose="02010609030101010101" pitchFamily="49" charset="-122"/>
              </a:rPr>
              <a:t>CLIQUE</a:t>
            </a:r>
            <a:r>
              <a:rPr lang="zh-CN" altLang="en-US" sz="2800">
                <a:solidFill>
                  <a:schemeClr val="tx1"/>
                </a:solidFill>
                <a:latin typeface="楷体_GB2312" panose="02010609030101010101" pitchFamily="49" charset="-122"/>
                <a:ea typeface="楷体_GB2312" panose="02010609030101010101" pitchFamily="49" charset="-122"/>
              </a:rPr>
              <a:t>来证明</a:t>
            </a:r>
            <a:r>
              <a:rPr lang="en-US" altLang="zh-CN" sz="2800">
                <a:solidFill>
                  <a:schemeClr val="tx1"/>
                </a:solidFill>
                <a:latin typeface="楷体_GB2312" panose="02010609030101010101" pitchFamily="49" charset="-122"/>
                <a:ea typeface="楷体_GB2312" panose="02010609030101010101" pitchFamily="49" charset="-122"/>
              </a:rPr>
              <a:t>CLIQUE</a:t>
            </a:r>
            <a:r>
              <a:rPr lang="zh-CN" altLang="en-US" sz="2800">
                <a:solidFill>
                  <a:schemeClr val="tx1"/>
                </a:solidFill>
                <a:latin typeface="楷体_GB2312" panose="02010609030101010101" pitchFamily="49" charset="-122"/>
                <a:ea typeface="楷体_GB2312" panose="02010609030101010101" pitchFamily="49" charset="-122"/>
              </a:rPr>
              <a:t>是</a:t>
            </a:r>
            <a:r>
              <a:rPr lang="en-US" altLang="zh-CN" sz="2800">
                <a:solidFill>
                  <a:schemeClr val="tx1"/>
                </a:solidFill>
                <a:latin typeface="楷体_GB2312" panose="02010609030101010101" pitchFamily="49" charset="-122"/>
                <a:ea typeface="楷体_GB2312" panose="02010609030101010101" pitchFamily="49" charset="-122"/>
              </a:rPr>
              <a:t>NP</a:t>
            </a:r>
            <a:r>
              <a:rPr lang="zh-CN" altLang="en-US" sz="2800">
                <a:solidFill>
                  <a:schemeClr val="tx1"/>
                </a:solidFill>
                <a:latin typeface="楷体_GB2312" panose="02010609030101010101" pitchFamily="49" charset="-122"/>
                <a:ea typeface="楷体_GB2312" panose="02010609030101010101" pitchFamily="49" charset="-122"/>
              </a:rPr>
              <a:t>难的，从而证明团问题是</a:t>
            </a:r>
            <a:r>
              <a:rPr lang="en-US" altLang="zh-CN" sz="2800">
                <a:solidFill>
                  <a:schemeClr val="tx1"/>
                </a:solidFill>
                <a:latin typeface="楷体_GB2312" panose="02010609030101010101" pitchFamily="49" charset="-122"/>
                <a:ea typeface="楷体_GB2312" panose="02010609030101010101" pitchFamily="49" charset="-122"/>
              </a:rPr>
              <a:t>NP</a:t>
            </a:r>
            <a:r>
              <a:rPr lang="zh-CN" altLang="en-US" sz="2800">
                <a:solidFill>
                  <a:schemeClr val="tx1"/>
                </a:solidFill>
                <a:latin typeface="楷体_GB2312" panose="02010609030101010101" pitchFamily="49" charset="-122"/>
                <a:ea typeface="楷体_GB2312" panose="02010609030101010101" pitchFamily="49" charset="-122"/>
              </a:rPr>
              <a:t>完全的。</a:t>
            </a:r>
          </a:p>
        </p:txBody>
      </p:sp>
      <p:sp>
        <p:nvSpPr>
          <p:cNvPr id="608260" name="Text Box 4">
            <a:extLst>
              <a:ext uri="{FF2B5EF4-FFF2-40B4-BE49-F238E27FC236}">
                <a16:creationId xmlns:a16="http://schemas.microsoft.com/office/drawing/2014/main" id="{0FA21B1A-E015-4270-9CE8-B7188C859D59}"/>
              </a:ext>
            </a:extLst>
          </p:cNvPr>
          <p:cNvSpPr txBox="1">
            <a:spLocks noChangeArrowheads="1"/>
          </p:cNvSpPr>
          <p:nvPr/>
        </p:nvSpPr>
        <p:spPr bwMode="auto">
          <a:xfrm>
            <a:off x="304800" y="2482850"/>
            <a:ext cx="8534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a:t>
            </a:r>
            <a:r>
              <a:rPr lang="zh-CN" altLang="en-US" sz="2800" b="1">
                <a:latin typeface="楷体_GB2312" panose="02010609030101010101" pitchFamily="49" charset="-122"/>
                <a:ea typeface="楷体_GB2312" panose="02010609030101010101" pitchFamily="49" charset="-122"/>
              </a:rPr>
              <a:t>问题描述：</a:t>
            </a:r>
            <a:r>
              <a:rPr lang="zh-CN" altLang="en-US" sz="2800">
                <a:solidFill>
                  <a:schemeClr val="tx1"/>
                </a:solidFill>
                <a:latin typeface="楷体_GB2312" panose="02010609030101010101" pitchFamily="49" charset="-122"/>
                <a:ea typeface="楷体_GB2312" panose="02010609030101010101" pitchFamily="49" charset="-122"/>
              </a:rPr>
              <a:t>给定一个无向图</a:t>
            </a:r>
            <a:r>
              <a:rPr lang="en-US" altLang="zh-CN" sz="2800">
                <a:solidFill>
                  <a:schemeClr val="tx1"/>
                </a:solidFill>
                <a:latin typeface="楷体_GB2312" panose="02010609030101010101" pitchFamily="49" charset="-122"/>
                <a:ea typeface="楷体_GB2312" panose="02010609030101010101" pitchFamily="49" charset="-122"/>
              </a:rPr>
              <a:t>G=(V，E)</a:t>
            </a:r>
            <a:r>
              <a:rPr lang="zh-CN" altLang="en-US" sz="2800">
                <a:solidFill>
                  <a:schemeClr val="tx1"/>
                </a:solidFill>
                <a:latin typeface="楷体_GB2312" panose="02010609030101010101" pitchFamily="49" charset="-122"/>
                <a:ea typeface="楷体_GB2312" panose="02010609030101010101" pitchFamily="49" charset="-122"/>
              </a:rPr>
              <a:t>和一个正整数</a:t>
            </a:r>
            <a:r>
              <a:rPr lang="en-US" altLang="zh-CN" sz="2800">
                <a:solidFill>
                  <a:schemeClr val="tx1"/>
                </a:solidFill>
                <a:latin typeface="楷体_GB2312" panose="02010609030101010101" pitchFamily="49" charset="-122"/>
                <a:ea typeface="楷体_GB2312" panose="02010609030101010101" pitchFamily="49" charset="-122"/>
              </a:rPr>
              <a:t>k，</a:t>
            </a:r>
            <a:r>
              <a:rPr lang="zh-CN" altLang="en-US" sz="2800">
                <a:solidFill>
                  <a:schemeClr val="tx1"/>
                </a:solidFill>
                <a:latin typeface="楷体_GB2312" panose="02010609030101010101" pitchFamily="49" charset="-122"/>
                <a:ea typeface="楷体_GB2312" panose="02010609030101010101" pitchFamily="49" charset="-122"/>
              </a:rPr>
              <a:t>判定图</a:t>
            </a:r>
            <a:r>
              <a:rPr lang="en-US" altLang="zh-CN" sz="2800">
                <a:solidFill>
                  <a:schemeClr val="tx1"/>
                </a:solidFill>
                <a:latin typeface="楷体_GB2312" panose="02010609030101010101" pitchFamily="49" charset="-122"/>
                <a:ea typeface="楷体_GB2312" panose="02010609030101010101" pitchFamily="49" charset="-122"/>
              </a:rPr>
              <a:t>G</a:t>
            </a:r>
            <a:r>
              <a:rPr lang="zh-CN" altLang="en-US" sz="2800">
                <a:solidFill>
                  <a:schemeClr val="tx1"/>
                </a:solidFill>
                <a:latin typeface="楷体_GB2312" panose="02010609030101010101" pitchFamily="49" charset="-122"/>
                <a:ea typeface="楷体_GB2312" panose="02010609030101010101" pitchFamily="49" charset="-122"/>
              </a:rPr>
              <a:t>是否包含一个</a:t>
            </a:r>
            <a:r>
              <a:rPr lang="en-US" altLang="zh-CN" sz="2800">
                <a:solidFill>
                  <a:schemeClr val="tx1"/>
                </a:solidFill>
                <a:latin typeface="楷体_GB2312" panose="02010609030101010101" pitchFamily="49" charset="-122"/>
                <a:ea typeface="楷体_GB2312" panose="02010609030101010101" pitchFamily="49" charset="-122"/>
              </a:rPr>
              <a:t>k</a:t>
            </a:r>
            <a:r>
              <a:rPr lang="zh-CN" altLang="en-US" sz="2800">
                <a:solidFill>
                  <a:schemeClr val="tx1"/>
                </a:solidFill>
                <a:latin typeface="楷体_GB2312" panose="02010609030101010101" pitchFamily="49" charset="-122"/>
                <a:ea typeface="楷体_GB2312" panose="02010609030101010101" pitchFamily="49" charset="-122"/>
              </a:rPr>
              <a:t>团，即是否存在，</a:t>
            </a:r>
            <a:r>
              <a:rPr lang="en-US" altLang="zh-CN" sz="2800">
                <a:solidFill>
                  <a:schemeClr val="tx1"/>
                </a:solidFill>
                <a:latin typeface="楷体_GB2312" panose="02010609030101010101" pitchFamily="49" charset="-122"/>
                <a:ea typeface="楷体_GB2312" panose="02010609030101010101" pitchFamily="49" charset="-122"/>
              </a:rPr>
              <a:t>V</a:t>
            </a:r>
            <a:r>
              <a:rPr lang="en-US" altLang="zh-CN" sz="2800">
                <a:solidFill>
                  <a:schemeClr val="tx1"/>
                </a:solidFill>
                <a:latin typeface="Times New Roman" panose="02020603050405020304" pitchFamily="18" charset="0"/>
                <a:ea typeface="楷体_GB2312" panose="02010609030101010101" pitchFamily="49" charset="-122"/>
              </a:rPr>
              <a:t>’</a:t>
            </a:r>
            <a:r>
              <a:rPr lang="en-US" altLang="zh-CN" sz="28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lang="en-US" altLang="zh-CN" sz="2800">
                <a:solidFill>
                  <a:schemeClr val="tx1"/>
                </a:solidFill>
                <a:latin typeface="楷体_GB2312" panose="02010609030101010101" pitchFamily="49" charset="-122"/>
                <a:ea typeface="楷体_GB2312" panose="02010609030101010101" pitchFamily="49" charset="-122"/>
              </a:rPr>
              <a:t>V，|V</a:t>
            </a:r>
            <a:r>
              <a:rPr lang="en-US" altLang="zh-CN" sz="2800">
                <a:solidFill>
                  <a:schemeClr val="tx1"/>
                </a:solidFill>
                <a:latin typeface="Times New Roman" panose="02020603050405020304" pitchFamily="18" charset="0"/>
                <a:ea typeface="楷体_GB2312" panose="02010609030101010101" pitchFamily="49" charset="-122"/>
              </a:rPr>
              <a:t>’</a:t>
            </a:r>
            <a:r>
              <a:rPr lang="en-US" altLang="zh-CN" sz="2800">
                <a:solidFill>
                  <a:schemeClr val="tx1"/>
                </a:solidFill>
                <a:latin typeface="楷体_GB2312" panose="02010609030101010101" pitchFamily="49" charset="-122"/>
                <a:ea typeface="楷体_GB2312" panose="02010609030101010101" pitchFamily="49" charset="-122"/>
              </a:rPr>
              <a:t>|=k，</a:t>
            </a:r>
            <a:r>
              <a:rPr lang="zh-CN" altLang="en-US" sz="2800">
                <a:solidFill>
                  <a:schemeClr val="tx1"/>
                </a:solidFill>
                <a:latin typeface="楷体_GB2312" panose="02010609030101010101" pitchFamily="49" charset="-122"/>
                <a:ea typeface="楷体_GB2312" panose="02010609030101010101" pitchFamily="49" charset="-122"/>
              </a:rPr>
              <a:t>且对任意</a:t>
            </a:r>
            <a:r>
              <a:rPr lang="en-US" altLang="zh-CN" sz="2800">
                <a:solidFill>
                  <a:schemeClr val="tx1"/>
                </a:solidFill>
                <a:latin typeface="楷体_GB2312" panose="02010609030101010101" pitchFamily="49" charset="-122"/>
                <a:ea typeface="楷体_GB2312" panose="02010609030101010101" pitchFamily="49" charset="-122"/>
              </a:rPr>
              <a:t>u，w∈V</a:t>
            </a:r>
            <a:r>
              <a:rPr lang="en-US" altLang="zh-CN" sz="2800">
                <a:solidFill>
                  <a:schemeClr val="tx1"/>
                </a:solidFill>
                <a:latin typeface="Times New Roman" panose="02020603050405020304" pitchFamily="18" charset="0"/>
                <a:ea typeface="楷体_GB2312" panose="02010609030101010101" pitchFamily="49" charset="-122"/>
              </a:rPr>
              <a:t>’</a:t>
            </a:r>
            <a:r>
              <a:rPr lang="zh-CN" altLang="en-US" sz="2800">
                <a:solidFill>
                  <a:schemeClr val="tx1"/>
                </a:solidFill>
                <a:latin typeface="楷体_GB2312" panose="02010609030101010101" pitchFamily="49" charset="-122"/>
                <a:ea typeface="楷体_GB2312" panose="02010609030101010101" pitchFamily="49" charset="-122"/>
              </a:rPr>
              <a:t>有(</a:t>
            </a:r>
            <a:r>
              <a:rPr lang="en-US" altLang="zh-CN" sz="2800">
                <a:solidFill>
                  <a:schemeClr val="tx1"/>
                </a:solidFill>
                <a:latin typeface="楷体_GB2312" panose="02010609030101010101" pitchFamily="49" charset="-122"/>
                <a:ea typeface="楷体_GB2312" panose="02010609030101010101" pitchFamily="49" charset="-122"/>
              </a:rPr>
              <a:t>u，w)∈E。 </a:t>
            </a:r>
            <a:endParaRPr lang="zh-CN" altLang="en-US" sz="2800">
              <a:solidFill>
                <a:schemeClr val="tx1"/>
              </a:solidFill>
              <a:latin typeface="楷体_GB2312" panose="02010609030101010101" pitchFamily="49" charset="-122"/>
              <a:ea typeface="楷体_GB2312" panose="0201060903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8260"/>
                                        </p:tgtEl>
                                        <p:attrNameLst>
                                          <p:attrName>style.visibility</p:attrName>
                                        </p:attrNameLst>
                                      </p:cBhvr>
                                      <p:to>
                                        <p:strVal val="visible"/>
                                      </p:to>
                                    </p:set>
                                    <p:animEffect transition="in" filter="blinds(horizontal)">
                                      <p:cBhvr>
                                        <p:cTn id="7" dur="500"/>
                                        <p:tgtEl>
                                          <p:spTgt spid="608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8259"/>
                                        </p:tgtEl>
                                        <p:attrNameLst>
                                          <p:attrName>style.visibility</p:attrName>
                                        </p:attrNameLst>
                                      </p:cBhvr>
                                      <p:to>
                                        <p:strVal val="visible"/>
                                      </p:to>
                                    </p:set>
                                    <p:animEffect transition="in" filter="blinds(horizontal)">
                                      <p:cBhvr>
                                        <p:cTn id="12" dur="500"/>
                                        <p:tgtEl>
                                          <p:spTgt spid="608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59" grpId="0" autoUpdateAnimBg="0"/>
      <p:bldP spid="608260" grpId="0" autoUpdateAnimBg="0"/>
    </p:bldLst>
  </p:timing>
</p:sld>
</file>

<file path=ppt/slides/slide3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A731502C-0DEC-4256-9BA0-FA7387FB2CF5}"/>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2A35BBE5-7470-400A-9E3C-64703C4B44BE}" type="slidenum">
              <a:rPr lang="zh-CN" altLang="en-US">
                <a:solidFill>
                  <a:schemeClr val="tx1"/>
                </a:solidFill>
                <a:latin typeface="Times New Roman" panose="02020603050405020304" pitchFamily="18" charset="0"/>
                <a:ea typeface="宋体" panose="02010600030101010101" pitchFamily="2" charset="-122"/>
              </a:rPr>
              <a:pPr eaLnBrk="1" hangingPunct="1"/>
              <a:t>308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32803" name="Rectangle 2">
            <a:extLst>
              <a:ext uri="{FF2B5EF4-FFF2-40B4-BE49-F238E27FC236}">
                <a16:creationId xmlns:a16="http://schemas.microsoft.com/office/drawing/2014/main" id="{07787744-5BD9-4724-9432-6F44B9C04293}"/>
              </a:ext>
            </a:extLst>
          </p:cNvPr>
          <p:cNvSpPr>
            <a:spLocks noGrp="1" noChangeArrowheads="1"/>
          </p:cNvSpPr>
          <p:nvPr>
            <p:ph type="title"/>
          </p:nvPr>
        </p:nvSpPr>
        <p:spPr>
          <a:xfrm>
            <a:off x="685800" y="838200"/>
            <a:ext cx="8001000" cy="1371600"/>
          </a:xfrm>
        </p:spPr>
        <p:txBody>
          <a:bodyPr/>
          <a:lstStyle/>
          <a:p>
            <a:pPr eaLnBrk="1" hangingPunct="1"/>
            <a:r>
              <a:rPr lang="zh-CN" altLang="en-US"/>
              <a:t>8.4.4  </a:t>
            </a:r>
            <a:r>
              <a:rPr lang="zh-CN" altLang="en-US">
                <a:latin typeface="楷体_GB2312" panose="02010609030101010101" pitchFamily="49" charset="-122"/>
                <a:ea typeface="楷体_GB2312" panose="02010609030101010101" pitchFamily="49" charset="-122"/>
              </a:rPr>
              <a:t>顶点覆盖问题</a:t>
            </a:r>
            <a:br>
              <a:rPr lang="zh-CN" altLang="en-US">
                <a:latin typeface="楷体_GB2312" panose="02010609030101010101" pitchFamily="49" charset="-122"/>
                <a:ea typeface="楷体_GB2312" panose="02010609030101010101" pitchFamily="49" charset="-122"/>
              </a:rPr>
            </a:br>
            <a:r>
              <a:rPr lang="zh-CN" altLang="en-US">
                <a:latin typeface="楷体_GB2312" panose="02010609030101010101" pitchFamily="49" charset="-122"/>
                <a:ea typeface="楷体_GB2312" panose="02010609030101010101" pitchFamily="49" charset="-122"/>
              </a:rPr>
              <a:t>	</a:t>
            </a:r>
            <a:r>
              <a:rPr lang="zh-CN" altLang="en-US" sz="3600">
                <a:latin typeface="楷体_GB2312" panose="02010609030101010101" pitchFamily="49" charset="-122"/>
                <a:ea typeface="楷体_GB2312" panose="02010609030101010101" pitchFamily="49" charset="-122"/>
              </a:rPr>
              <a:t>（</a:t>
            </a:r>
            <a:r>
              <a:rPr lang="en-US" altLang="zh-CN" sz="3600">
                <a:latin typeface="楷体_GB2312" panose="02010609030101010101" pitchFamily="49" charset="-122"/>
              </a:rPr>
              <a:t>VERTEX-COVER）</a:t>
            </a:r>
            <a:r>
              <a:rPr lang="zh-CN" altLang="en-US">
                <a:ea typeface="楷体_GB2312" panose="02010609030101010101" pitchFamily="49" charset="-122"/>
              </a:rPr>
              <a:t> </a:t>
            </a:r>
          </a:p>
        </p:txBody>
      </p:sp>
      <p:sp>
        <p:nvSpPr>
          <p:cNvPr id="609283" name="Text Box 3">
            <a:extLst>
              <a:ext uri="{FF2B5EF4-FFF2-40B4-BE49-F238E27FC236}">
                <a16:creationId xmlns:a16="http://schemas.microsoft.com/office/drawing/2014/main" id="{76AA6EE2-4F86-4B5A-9B0C-8F548BB9E662}"/>
              </a:ext>
            </a:extLst>
          </p:cNvPr>
          <p:cNvSpPr txBox="1">
            <a:spLocks noChangeArrowheads="1"/>
          </p:cNvSpPr>
          <p:nvPr/>
        </p:nvSpPr>
        <p:spPr bwMode="auto">
          <a:xfrm>
            <a:off x="304800" y="3962400"/>
            <a:ext cx="84582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latin typeface="楷体_GB2312" panose="02010609030101010101" pitchFamily="49" charset="-122"/>
                <a:ea typeface="楷体_GB2312" panose="02010609030101010101" pitchFamily="49" charset="-122"/>
              </a:rPr>
              <a:t>证明思路：</a:t>
            </a:r>
            <a:r>
              <a:rPr lang="zh-CN" altLang="en-US" sz="2400">
                <a:solidFill>
                  <a:schemeClr val="tx1"/>
                </a:solidFill>
                <a:latin typeface="楷体_GB2312" panose="02010609030101010101" pitchFamily="49" charset="-122"/>
                <a:ea typeface="楷体_GB2312" panose="02010609030101010101" pitchFamily="49" charset="-122"/>
              </a:rPr>
              <a:t> </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首先，</a:t>
            </a:r>
            <a:r>
              <a:rPr lang="en-US" altLang="zh-CN" sz="2400">
                <a:solidFill>
                  <a:schemeClr val="tx1"/>
                </a:solidFill>
                <a:latin typeface="楷体_GB2312" panose="02010609030101010101" pitchFamily="49" charset="-122"/>
                <a:ea typeface="楷体_GB2312" panose="02010609030101010101" pitchFamily="49" charset="-122"/>
              </a:rPr>
              <a:t>VERTEX-COVER∈NP。</a:t>
            </a:r>
            <a:r>
              <a:rPr lang="zh-CN" altLang="en-US" sz="2400">
                <a:solidFill>
                  <a:schemeClr val="tx1"/>
                </a:solidFill>
                <a:latin typeface="楷体_GB2312" panose="02010609030101010101" pitchFamily="49" charset="-122"/>
                <a:ea typeface="楷体_GB2312" panose="02010609030101010101" pitchFamily="49" charset="-122"/>
              </a:rPr>
              <a:t>因为对于给定的图</a:t>
            </a:r>
            <a:r>
              <a:rPr lang="en-US" altLang="zh-CN" sz="2400">
                <a:solidFill>
                  <a:schemeClr val="tx1"/>
                </a:solidFill>
                <a:latin typeface="楷体_GB2312" panose="02010609030101010101" pitchFamily="49" charset="-122"/>
                <a:ea typeface="楷体_GB2312" panose="02010609030101010101" pitchFamily="49" charset="-122"/>
              </a:rPr>
              <a:t>G</a:t>
            </a:r>
            <a:r>
              <a:rPr lang="zh-CN" altLang="en-US" sz="2400">
                <a:solidFill>
                  <a:schemeClr val="tx1"/>
                </a:solidFill>
                <a:latin typeface="楷体_GB2312" panose="02010609030101010101" pitchFamily="49" charset="-122"/>
                <a:ea typeface="楷体_GB2312" panose="02010609030101010101" pitchFamily="49" charset="-122"/>
              </a:rPr>
              <a:t>和正整数</a:t>
            </a:r>
            <a:r>
              <a:rPr lang="en-US" altLang="zh-CN" sz="2400">
                <a:solidFill>
                  <a:schemeClr val="tx1"/>
                </a:solidFill>
                <a:latin typeface="楷体_GB2312" panose="02010609030101010101" pitchFamily="49" charset="-122"/>
                <a:ea typeface="楷体_GB2312" panose="02010609030101010101" pitchFamily="49" charset="-122"/>
              </a:rPr>
              <a:t>k</a:t>
            </a:r>
            <a:r>
              <a:rPr lang="zh-CN" altLang="en-US" sz="2400">
                <a:solidFill>
                  <a:schemeClr val="tx1"/>
                </a:solidFill>
                <a:latin typeface="楷体_GB2312" panose="02010609030101010101" pitchFamily="49" charset="-122"/>
                <a:ea typeface="楷体_GB2312" panose="02010609030101010101" pitchFamily="49" charset="-122"/>
              </a:rPr>
              <a:t>以及一个</a:t>
            </a:r>
            <a:r>
              <a:rPr lang="zh-CN" altLang="en-US" sz="2400">
                <a:solidFill>
                  <a:schemeClr val="tx1"/>
                </a:solidFill>
                <a:latin typeface="Times New Roman" panose="02020603050405020304" pitchFamily="18" charset="0"/>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证书</a:t>
            </a:r>
            <a:r>
              <a:rPr lang="zh-CN" altLang="en-US" sz="2400">
                <a:solidFill>
                  <a:schemeClr val="tx1"/>
                </a:solidFill>
                <a:latin typeface="Times New Roman" panose="02020603050405020304" pitchFamily="18" charset="0"/>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rPr>
              <a:t>V</a:t>
            </a:r>
            <a:r>
              <a:rPr lang="en-US" altLang="zh-CN" sz="2400">
                <a:solidFill>
                  <a:schemeClr val="tx1"/>
                </a:solidFill>
                <a:latin typeface="Times New Roman" panose="02020603050405020304" pitchFamily="18" charset="0"/>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验证|</a:t>
            </a:r>
            <a:r>
              <a:rPr lang="en-US" altLang="zh-CN" sz="2400">
                <a:solidFill>
                  <a:schemeClr val="tx1"/>
                </a:solidFill>
                <a:latin typeface="楷体_GB2312" panose="02010609030101010101" pitchFamily="49" charset="-122"/>
                <a:ea typeface="楷体_GB2312" panose="02010609030101010101" pitchFamily="49" charset="-122"/>
              </a:rPr>
              <a:t>V</a:t>
            </a:r>
            <a:r>
              <a:rPr lang="en-US" altLang="zh-CN" sz="2400">
                <a:solidFill>
                  <a:schemeClr val="tx1"/>
                </a:solidFill>
                <a:latin typeface="Times New Roman" panose="02020603050405020304" pitchFamily="18" charset="0"/>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rPr>
              <a:t>|=k，</a:t>
            </a:r>
            <a:r>
              <a:rPr lang="zh-CN" altLang="en-US" sz="2400">
                <a:solidFill>
                  <a:schemeClr val="tx1"/>
                </a:solidFill>
                <a:latin typeface="楷体_GB2312" panose="02010609030101010101" pitchFamily="49" charset="-122"/>
                <a:ea typeface="楷体_GB2312" panose="02010609030101010101" pitchFamily="49" charset="-122"/>
              </a:rPr>
              <a:t>然后对每条边(</a:t>
            </a:r>
            <a:r>
              <a:rPr lang="en-US" altLang="zh-CN" sz="2400">
                <a:solidFill>
                  <a:schemeClr val="tx1"/>
                </a:solidFill>
                <a:latin typeface="楷体_GB2312" panose="02010609030101010101" pitchFamily="49" charset="-122"/>
                <a:ea typeface="楷体_GB2312" panose="02010609030101010101" pitchFamily="49" charset="-122"/>
              </a:rPr>
              <a:t>u，v)∈E，</a:t>
            </a:r>
            <a:r>
              <a:rPr lang="zh-CN" altLang="en-US" sz="2400">
                <a:solidFill>
                  <a:schemeClr val="tx1"/>
                </a:solidFill>
                <a:latin typeface="楷体_GB2312" panose="02010609030101010101" pitchFamily="49" charset="-122"/>
                <a:ea typeface="楷体_GB2312" panose="02010609030101010101" pitchFamily="49" charset="-122"/>
              </a:rPr>
              <a:t>检查是否有</a:t>
            </a:r>
            <a:r>
              <a:rPr lang="en-US" altLang="zh-CN" sz="2400">
                <a:solidFill>
                  <a:schemeClr val="tx1"/>
                </a:solidFill>
                <a:latin typeface="楷体_GB2312" panose="02010609030101010101" pitchFamily="49" charset="-122"/>
                <a:ea typeface="楷体_GB2312" panose="02010609030101010101" pitchFamily="49" charset="-122"/>
              </a:rPr>
              <a:t>u∈V</a:t>
            </a:r>
            <a:r>
              <a:rPr lang="en-US" altLang="zh-CN" sz="2400">
                <a:solidFill>
                  <a:schemeClr val="tx1"/>
                </a:solidFill>
                <a:latin typeface="Times New Roman" panose="02020603050405020304" pitchFamily="18" charset="0"/>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或</a:t>
            </a:r>
            <a:r>
              <a:rPr lang="en-US" altLang="zh-CN" sz="2400">
                <a:solidFill>
                  <a:schemeClr val="tx1"/>
                </a:solidFill>
                <a:latin typeface="楷体_GB2312" panose="02010609030101010101" pitchFamily="49" charset="-122"/>
                <a:ea typeface="楷体_GB2312" panose="02010609030101010101" pitchFamily="49" charset="-122"/>
              </a:rPr>
              <a:t>v∈V</a:t>
            </a:r>
            <a:r>
              <a:rPr lang="en-US" altLang="zh-CN" sz="2400">
                <a:solidFill>
                  <a:schemeClr val="tx1"/>
                </a:solidFill>
                <a:latin typeface="Times New Roman" panose="02020603050405020304" pitchFamily="18" charset="0"/>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显然可在多项式时间内完成。</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其次，通过</a:t>
            </a:r>
            <a:r>
              <a:rPr lang="en-US" altLang="zh-CN" sz="2400">
                <a:solidFill>
                  <a:schemeClr val="tx1"/>
                </a:solidFill>
                <a:latin typeface="楷体_GB2312" panose="02010609030101010101" pitchFamily="49" charset="-122"/>
                <a:ea typeface="楷体_GB2312" panose="02010609030101010101" pitchFamily="49" charset="-122"/>
              </a:rPr>
              <a:t>CLIQUE∝</a:t>
            </a:r>
            <a:r>
              <a:rPr lang="en-US" altLang="zh-CN" sz="2400" baseline="-30000">
                <a:solidFill>
                  <a:schemeClr val="tx1"/>
                </a:solidFill>
                <a:latin typeface="楷体_GB2312" panose="02010609030101010101" pitchFamily="49" charset="-122"/>
                <a:ea typeface="楷体_GB2312" panose="02010609030101010101" pitchFamily="49" charset="-122"/>
              </a:rPr>
              <a:t>p</a:t>
            </a:r>
            <a:r>
              <a:rPr lang="en-US" altLang="zh-CN" sz="2400">
                <a:solidFill>
                  <a:schemeClr val="tx1"/>
                </a:solidFill>
                <a:latin typeface="楷体_GB2312" panose="02010609030101010101" pitchFamily="49" charset="-122"/>
                <a:ea typeface="楷体_GB2312" panose="02010609030101010101" pitchFamily="49" charset="-122"/>
              </a:rPr>
              <a:t>VERTEX-COVER</a:t>
            </a:r>
            <a:r>
              <a:rPr lang="zh-CN" altLang="en-US" sz="2400">
                <a:solidFill>
                  <a:schemeClr val="tx1"/>
                </a:solidFill>
                <a:latin typeface="楷体_GB2312" panose="02010609030101010101" pitchFamily="49" charset="-122"/>
                <a:ea typeface="楷体_GB2312" panose="02010609030101010101" pitchFamily="49" charset="-122"/>
              </a:rPr>
              <a:t>来证明顶点覆盖问题是</a:t>
            </a:r>
            <a:r>
              <a:rPr lang="en-US" altLang="zh-CN" sz="2400">
                <a:solidFill>
                  <a:schemeClr val="tx1"/>
                </a:solidFill>
                <a:latin typeface="楷体_GB2312" panose="02010609030101010101" pitchFamily="49" charset="-122"/>
                <a:ea typeface="楷体_GB2312" panose="02010609030101010101" pitchFamily="49" charset="-122"/>
              </a:rPr>
              <a:t>NP</a:t>
            </a:r>
            <a:r>
              <a:rPr lang="zh-CN" altLang="en-US" sz="2400">
                <a:solidFill>
                  <a:schemeClr val="tx1"/>
                </a:solidFill>
                <a:latin typeface="楷体_GB2312" panose="02010609030101010101" pitchFamily="49" charset="-122"/>
                <a:ea typeface="楷体_GB2312" panose="02010609030101010101" pitchFamily="49" charset="-122"/>
              </a:rPr>
              <a:t>难的。</a:t>
            </a:r>
          </a:p>
        </p:txBody>
      </p:sp>
      <p:sp>
        <p:nvSpPr>
          <p:cNvPr id="609284" name="Text Box 4">
            <a:extLst>
              <a:ext uri="{FF2B5EF4-FFF2-40B4-BE49-F238E27FC236}">
                <a16:creationId xmlns:a16="http://schemas.microsoft.com/office/drawing/2014/main" id="{63765D6B-7F18-4359-A61C-784A86D92042}"/>
              </a:ext>
            </a:extLst>
          </p:cNvPr>
          <p:cNvSpPr txBox="1">
            <a:spLocks noChangeArrowheads="1"/>
          </p:cNvSpPr>
          <p:nvPr/>
        </p:nvSpPr>
        <p:spPr bwMode="auto">
          <a:xfrm>
            <a:off x="304800" y="2362200"/>
            <a:ext cx="8534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a:t>
            </a:r>
            <a:r>
              <a:rPr lang="zh-CN" altLang="en-US" sz="2400" b="1">
                <a:latin typeface="楷体_GB2312" panose="02010609030101010101" pitchFamily="49" charset="-122"/>
                <a:ea typeface="楷体_GB2312" panose="02010609030101010101" pitchFamily="49" charset="-122"/>
              </a:rPr>
              <a:t>问题描述：</a:t>
            </a:r>
            <a:r>
              <a:rPr lang="zh-CN" altLang="en-US" sz="2400">
                <a:solidFill>
                  <a:schemeClr val="tx1"/>
                </a:solidFill>
                <a:latin typeface="楷体_GB2312" panose="02010609030101010101" pitchFamily="49" charset="-122"/>
                <a:ea typeface="楷体_GB2312" panose="02010609030101010101" pitchFamily="49" charset="-122"/>
              </a:rPr>
              <a:t>给定一个无向图</a:t>
            </a:r>
            <a:r>
              <a:rPr lang="en-US" altLang="zh-CN" sz="2400">
                <a:solidFill>
                  <a:schemeClr val="tx1"/>
                </a:solidFill>
                <a:latin typeface="楷体_GB2312" panose="02010609030101010101" pitchFamily="49" charset="-122"/>
                <a:ea typeface="楷体_GB2312" panose="02010609030101010101" pitchFamily="49" charset="-122"/>
              </a:rPr>
              <a:t>G=(V，E)</a:t>
            </a:r>
            <a:r>
              <a:rPr lang="zh-CN" altLang="en-US" sz="2400">
                <a:solidFill>
                  <a:schemeClr val="tx1"/>
                </a:solidFill>
                <a:latin typeface="楷体_GB2312" panose="02010609030101010101" pitchFamily="49" charset="-122"/>
                <a:ea typeface="楷体_GB2312" panose="02010609030101010101" pitchFamily="49" charset="-122"/>
              </a:rPr>
              <a:t>和一个正整数</a:t>
            </a:r>
            <a:r>
              <a:rPr lang="en-US" altLang="zh-CN" sz="2400">
                <a:solidFill>
                  <a:schemeClr val="tx1"/>
                </a:solidFill>
                <a:latin typeface="楷体_GB2312" panose="02010609030101010101" pitchFamily="49" charset="-122"/>
                <a:ea typeface="楷体_GB2312" panose="02010609030101010101" pitchFamily="49" charset="-122"/>
              </a:rPr>
              <a:t>k，</a:t>
            </a:r>
            <a:r>
              <a:rPr lang="zh-CN" altLang="en-US" sz="2400">
                <a:solidFill>
                  <a:schemeClr val="tx1"/>
                </a:solidFill>
                <a:latin typeface="楷体_GB2312" panose="02010609030101010101" pitchFamily="49" charset="-122"/>
                <a:ea typeface="楷体_GB2312" panose="02010609030101010101" pitchFamily="49" charset="-122"/>
              </a:rPr>
              <a:t>判定是否存在</a:t>
            </a:r>
            <a:r>
              <a:rPr lang="en-US" altLang="zh-CN" sz="2400">
                <a:solidFill>
                  <a:schemeClr val="tx1"/>
                </a:solidFill>
                <a:latin typeface="楷体_GB2312" panose="02010609030101010101" pitchFamily="49" charset="-122"/>
                <a:ea typeface="楷体_GB2312" panose="02010609030101010101" pitchFamily="49" charset="-122"/>
              </a:rPr>
              <a:t>V</a:t>
            </a:r>
            <a:r>
              <a:rPr lang="en-US" altLang="zh-CN" sz="2400">
                <a:solidFill>
                  <a:schemeClr val="tx1"/>
                </a:solidFill>
                <a:latin typeface="Times New Roman" panose="02020603050405020304" pitchFamily="18" charset="0"/>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solidFill>
                  <a:schemeClr val="tx1"/>
                </a:solidFill>
                <a:latin typeface="楷体_GB2312" panose="02010609030101010101" pitchFamily="49" charset="-122"/>
                <a:ea typeface="楷体_GB2312" panose="02010609030101010101" pitchFamily="49" charset="-122"/>
              </a:rPr>
              <a:t>V，|V</a:t>
            </a:r>
            <a:r>
              <a:rPr lang="en-US" altLang="zh-CN" sz="2400">
                <a:solidFill>
                  <a:schemeClr val="tx1"/>
                </a:solidFill>
                <a:latin typeface="Times New Roman" panose="02020603050405020304" pitchFamily="18" charset="0"/>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rPr>
              <a:t>|=k，</a:t>
            </a:r>
            <a:r>
              <a:rPr lang="zh-CN" altLang="en-US" sz="2400">
                <a:solidFill>
                  <a:schemeClr val="tx1"/>
                </a:solidFill>
                <a:latin typeface="楷体_GB2312" panose="02010609030101010101" pitchFamily="49" charset="-122"/>
                <a:ea typeface="楷体_GB2312" panose="02010609030101010101" pitchFamily="49" charset="-122"/>
              </a:rPr>
              <a:t>使得对于任意(</a:t>
            </a:r>
            <a:r>
              <a:rPr lang="en-US" altLang="zh-CN" sz="2400">
                <a:solidFill>
                  <a:schemeClr val="tx1"/>
                </a:solidFill>
                <a:latin typeface="楷体_GB2312" panose="02010609030101010101" pitchFamily="49" charset="-122"/>
                <a:ea typeface="楷体_GB2312" panose="02010609030101010101" pitchFamily="49" charset="-122"/>
              </a:rPr>
              <a:t>u，v)∈E</a:t>
            </a:r>
            <a:r>
              <a:rPr lang="zh-CN" altLang="en-US" sz="2400">
                <a:solidFill>
                  <a:schemeClr val="tx1"/>
                </a:solidFill>
                <a:latin typeface="楷体_GB2312" panose="02010609030101010101" pitchFamily="49" charset="-122"/>
                <a:ea typeface="楷体_GB2312" panose="02010609030101010101" pitchFamily="49" charset="-122"/>
              </a:rPr>
              <a:t>有</a:t>
            </a:r>
            <a:r>
              <a:rPr lang="en-US" altLang="zh-CN" sz="2400">
                <a:solidFill>
                  <a:schemeClr val="tx1"/>
                </a:solidFill>
                <a:latin typeface="楷体_GB2312" panose="02010609030101010101" pitchFamily="49" charset="-122"/>
                <a:ea typeface="楷体_GB2312" panose="02010609030101010101" pitchFamily="49" charset="-122"/>
              </a:rPr>
              <a:t>u∈V</a:t>
            </a:r>
            <a:r>
              <a:rPr lang="en-US" altLang="zh-CN" sz="2400">
                <a:solidFill>
                  <a:schemeClr val="tx1"/>
                </a:solidFill>
                <a:latin typeface="Times New Roman" panose="02020603050405020304" pitchFamily="18" charset="0"/>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或</a:t>
            </a:r>
            <a:r>
              <a:rPr lang="en-US" altLang="zh-CN" sz="2400">
                <a:solidFill>
                  <a:schemeClr val="tx1"/>
                </a:solidFill>
                <a:latin typeface="楷体_GB2312" panose="02010609030101010101" pitchFamily="49" charset="-122"/>
                <a:ea typeface="楷体_GB2312" panose="02010609030101010101" pitchFamily="49" charset="-122"/>
              </a:rPr>
              <a:t>v∈V</a:t>
            </a:r>
            <a:r>
              <a:rPr lang="en-US" altLang="zh-CN" sz="2400">
                <a:solidFill>
                  <a:schemeClr val="tx1"/>
                </a:solidFill>
                <a:latin typeface="Times New Roman" panose="02020603050405020304" pitchFamily="18" charset="0"/>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如果存在这样的</a:t>
            </a:r>
            <a:r>
              <a:rPr lang="en-US" altLang="zh-CN" sz="2400">
                <a:solidFill>
                  <a:schemeClr val="tx1"/>
                </a:solidFill>
                <a:latin typeface="楷体_GB2312" panose="02010609030101010101" pitchFamily="49" charset="-122"/>
                <a:ea typeface="楷体_GB2312" panose="02010609030101010101" pitchFamily="49" charset="-122"/>
              </a:rPr>
              <a:t>V</a:t>
            </a:r>
            <a:r>
              <a:rPr lang="en-US" altLang="zh-CN" sz="2400">
                <a:solidFill>
                  <a:schemeClr val="tx1"/>
                </a:solidFill>
                <a:latin typeface="Times New Roman" panose="02020603050405020304" pitchFamily="18" charset="0"/>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就称</a:t>
            </a:r>
            <a:r>
              <a:rPr lang="en-US" altLang="zh-CN" sz="2400">
                <a:solidFill>
                  <a:schemeClr val="tx1"/>
                </a:solidFill>
                <a:latin typeface="楷体_GB2312" panose="02010609030101010101" pitchFamily="49" charset="-122"/>
                <a:ea typeface="楷体_GB2312" panose="02010609030101010101" pitchFamily="49" charset="-122"/>
              </a:rPr>
              <a:t>V</a:t>
            </a:r>
            <a:r>
              <a:rPr lang="en-US" altLang="zh-CN" sz="2400">
                <a:solidFill>
                  <a:schemeClr val="tx1"/>
                </a:solidFill>
                <a:latin typeface="Times New Roman" panose="02020603050405020304" pitchFamily="18" charset="0"/>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为图</a:t>
            </a:r>
            <a:r>
              <a:rPr lang="en-US" altLang="zh-CN" sz="2400">
                <a:solidFill>
                  <a:schemeClr val="tx1"/>
                </a:solidFill>
                <a:latin typeface="楷体_GB2312" panose="02010609030101010101" pitchFamily="49" charset="-122"/>
                <a:ea typeface="楷体_GB2312" panose="02010609030101010101" pitchFamily="49" charset="-122"/>
              </a:rPr>
              <a:t>G</a:t>
            </a:r>
            <a:r>
              <a:rPr lang="zh-CN" altLang="en-US" sz="2400">
                <a:solidFill>
                  <a:schemeClr val="tx1"/>
                </a:solidFill>
                <a:latin typeface="楷体_GB2312" panose="02010609030101010101" pitchFamily="49" charset="-122"/>
                <a:ea typeface="楷体_GB2312" panose="02010609030101010101" pitchFamily="49" charset="-122"/>
              </a:rPr>
              <a:t>的一个大小为</a:t>
            </a:r>
            <a:r>
              <a:rPr lang="en-US" altLang="zh-CN" sz="2400">
                <a:solidFill>
                  <a:schemeClr val="tx1"/>
                </a:solidFill>
                <a:latin typeface="楷体_GB2312" panose="02010609030101010101" pitchFamily="49" charset="-122"/>
                <a:ea typeface="楷体_GB2312" panose="02010609030101010101" pitchFamily="49" charset="-122"/>
              </a:rPr>
              <a:t>k</a:t>
            </a:r>
            <a:r>
              <a:rPr lang="zh-CN" altLang="en-US" sz="2400">
                <a:solidFill>
                  <a:schemeClr val="tx1"/>
                </a:solidFill>
                <a:latin typeface="楷体_GB2312" panose="02010609030101010101" pitchFamily="49" charset="-122"/>
                <a:ea typeface="楷体_GB2312" panose="02010609030101010101" pitchFamily="49" charset="-122"/>
              </a:rPr>
              <a:t>顶点覆盖。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9284"/>
                                        </p:tgtEl>
                                        <p:attrNameLst>
                                          <p:attrName>style.visibility</p:attrName>
                                        </p:attrNameLst>
                                      </p:cBhvr>
                                      <p:to>
                                        <p:strVal val="visible"/>
                                      </p:to>
                                    </p:set>
                                    <p:animEffect transition="in" filter="blinds(horizontal)">
                                      <p:cBhvr>
                                        <p:cTn id="7" dur="500"/>
                                        <p:tgtEl>
                                          <p:spTgt spid="6092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9283"/>
                                        </p:tgtEl>
                                        <p:attrNameLst>
                                          <p:attrName>style.visibility</p:attrName>
                                        </p:attrNameLst>
                                      </p:cBhvr>
                                      <p:to>
                                        <p:strVal val="visible"/>
                                      </p:to>
                                    </p:set>
                                    <p:animEffect transition="in" filter="blinds(horizontal)">
                                      <p:cBhvr>
                                        <p:cTn id="12" dur="500"/>
                                        <p:tgtEl>
                                          <p:spTgt spid="609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3" grpId="0" autoUpdateAnimBg="0"/>
      <p:bldP spid="609284" grpId="0" autoUpdateAnimBg="0"/>
    </p:bldLst>
  </p:timing>
</p:sld>
</file>

<file path=ppt/slides/slide3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BA0AE81E-525F-4EE5-9AFF-5802673C18EC}"/>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EAB0DBDA-0C4E-4255-8638-87FFC2A15A8B}" type="slidenum">
              <a:rPr lang="zh-CN" altLang="en-US">
                <a:solidFill>
                  <a:schemeClr val="tx1"/>
                </a:solidFill>
                <a:latin typeface="Times New Roman" panose="02020603050405020304" pitchFamily="18" charset="0"/>
                <a:ea typeface="宋体" panose="02010600030101010101" pitchFamily="2" charset="-122"/>
              </a:rPr>
              <a:pPr eaLnBrk="1" hangingPunct="1"/>
              <a:t>309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94212" name="Rectangle 2">
            <a:extLst>
              <a:ext uri="{FF2B5EF4-FFF2-40B4-BE49-F238E27FC236}">
                <a16:creationId xmlns:a16="http://schemas.microsoft.com/office/drawing/2014/main" id="{2DB4B71F-7420-4BF5-834E-180967D68606}"/>
              </a:ext>
            </a:extLst>
          </p:cNvPr>
          <p:cNvSpPr>
            <a:spLocks noGrp="1" noChangeArrowheads="1"/>
          </p:cNvSpPr>
          <p:nvPr>
            <p:ph type="title"/>
          </p:nvPr>
        </p:nvSpPr>
        <p:spPr>
          <a:xfrm>
            <a:off x="685800" y="838200"/>
            <a:ext cx="8001000" cy="1371600"/>
          </a:xfrm>
        </p:spPr>
        <p:txBody>
          <a:bodyPr/>
          <a:lstStyle/>
          <a:p>
            <a:pPr eaLnBrk="1" hangingPunct="1"/>
            <a:r>
              <a:rPr lang="zh-CN" altLang="en-US"/>
              <a:t>8.4.5  </a:t>
            </a:r>
            <a:r>
              <a:rPr lang="zh-CN" altLang="en-US">
                <a:latin typeface="楷体_GB2312" panose="02010609030101010101" pitchFamily="49" charset="-122"/>
                <a:ea typeface="楷体_GB2312" panose="02010609030101010101" pitchFamily="49" charset="-122"/>
              </a:rPr>
              <a:t>子集和问题</a:t>
            </a:r>
            <a:br>
              <a:rPr lang="zh-CN" altLang="en-US">
                <a:latin typeface="楷体_GB2312" panose="02010609030101010101" pitchFamily="49" charset="-122"/>
                <a:ea typeface="楷体_GB2312" panose="02010609030101010101" pitchFamily="49" charset="-122"/>
              </a:rPr>
            </a:br>
            <a:r>
              <a:rPr lang="zh-CN" altLang="en-US">
                <a:latin typeface="楷体_GB2312" panose="02010609030101010101" pitchFamily="49" charset="-122"/>
                <a:ea typeface="楷体_GB2312" panose="02010609030101010101" pitchFamily="49" charset="-122"/>
              </a:rPr>
              <a:t>	</a:t>
            </a:r>
            <a:r>
              <a:rPr lang="zh-CN" altLang="en-US" sz="3600">
                <a:latin typeface="楷体_GB2312" panose="02010609030101010101" pitchFamily="49" charset="-122"/>
                <a:ea typeface="楷体_GB2312" panose="02010609030101010101" pitchFamily="49" charset="-122"/>
              </a:rPr>
              <a:t>（</a:t>
            </a:r>
            <a:r>
              <a:rPr lang="en-US" altLang="zh-CN" sz="3600">
                <a:latin typeface="楷体_GB2312" panose="02010609030101010101" pitchFamily="49" charset="-122"/>
              </a:rPr>
              <a:t>SUBSET-SUM）</a:t>
            </a:r>
            <a:r>
              <a:rPr lang="zh-CN" altLang="en-US">
                <a:ea typeface="楷体_GB2312" panose="02010609030101010101" pitchFamily="49" charset="-122"/>
              </a:rPr>
              <a:t> </a:t>
            </a:r>
          </a:p>
        </p:txBody>
      </p:sp>
      <p:sp>
        <p:nvSpPr>
          <p:cNvPr id="610307" name="Text Box 3">
            <a:extLst>
              <a:ext uri="{FF2B5EF4-FFF2-40B4-BE49-F238E27FC236}">
                <a16:creationId xmlns:a16="http://schemas.microsoft.com/office/drawing/2014/main" id="{9C353F2E-4A2B-43EA-A062-CADE759D9CF8}"/>
              </a:ext>
            </a:extLst>
          </p:cNvPr>
          <p:cNvSpPr txBox="1">
            <a:spLocks noChangeArrowheads="1"/>
          </p:cNvSpPr>
          <p:nvPr/>
        </p:nvSpPr>
        <p:spPr bwMode="auto">
          <a:xfrm>
            <a:off x="304800" y="2562225"/>
            <a:ext cx="8534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a:t>
            </a:r>
            <a:r>
              <a:rPr lang="zh-CN" altLang="en-US" sz="2400" b="1">
                <a:latin typeface="楷体_GB2312" panose="02010609030101010101" pitchFamily="49" charset="-122"/>
                <a:ea typeface="楷体_GB2312" panose="02010609030101010101" pitchFamily="49" charset="-122"/>
              </a:rPr>
              <a:t>问题描述：</a:t>
            </a:r>
            <a:r>
              <a:rPr lang="zh-CN" altLang="en-US" sz="2400">
                <a:solidFill>
                  <a:schemeClr val="tx1"/>
                </a:solidFill>
                <a:latin typeface="楷体_GB2312" panose="02010609030101010101" pitchFamily="49" charset="-122"/>
                <a:ea typeface="楷体_GB2312" panose="02010609030101010101" pitchFamily="49" charset="-122"/>
              </a:rPr>
              <a:t>给定整数集合</a:t>
            </a:r>
            <a:r>
              <a:rPr lang="en-US" altLang="zh-CN" sz="2400">
                <a:solidFill>
                  <a:schemeClr val="tx1"/>
                </a:solidFill>
                <a:latin typeface="楷体_GB2312" panose="02010609030101010101" pitchFamily="49" charset="-122"/>
                <a:ea typeface="楷体_GB2312" panose="02010609030101010101" pitchFamily="49" charset="-122"/>
              </a:rPr>
              <a:t>S</a:t>
            </a:r>
            <a:r>
              <a:rPr lang="zh-CN" altLang="en-US" sz="2400">
                <a:solidFill>
                  <a:schemeClr val="tx1"/>
                </a:solidFill>
                <a:latin typeface="楷体_GB2312" panose="02010609030101010101" pitchFamily="49" charset="-122"/>
                <a:ea typeface="楷体_GB2312" panose="02010609030101010101" pitchFamily="49" charset="-122"/>
              </a:rPr>
              <a:t>和一个整数</a:t>
            </a:r>
            <a:r>
              <a:rPr lang="en-US" altLang="zh-CN" sz="2400">
                <a:solidFill>
                  <a:schemeClr val="tx1"/>
                </a:solidFill>
                <a:latin typeface="楷体_GB2312" panose="02010609030101010101" pitchFamily="49" charset="-122"/>
                <a:ea typeface="楷体_GB2312" panose="02010609030101010101" pitchFamily="49" charset="-122"/>
              </a:rPr>
              <a:t>t，</a:t>
            </a:r>
            <a:r>
              <a:rPr lang="zh-CN" altLang="en-US" sz="2400">
                <a:solidFill>
                  <a:schemeClr val="tx1"/>
                </a:solidFill>
                <a:latin typeface="楷体_GB2312" panose="02010609030101010101" pitchFamily="49" charset="-122"/>
                <a:ea typeface="楷体_GB2312" panose="02010609030101010101" pitchFamily="49" charset="-122"/>
              </a:rPr>
              <a:t>判定是否存在</a:t>
            </a:r>
            <a:r>
              <a:rPr lang="en-US" altLang="zh-CN" sz="2400">
                <a:solidFill>
                  <a:schemeClr val="tx1"/>
                </a:solidFill>
                <a:latin typeface="楷体_GB2312" panose="02010609030101010101" pitchFamily="49" charset="-122"/>
                <a:ea typeface="楷体_GB2312" panose="02010609030101010101" pitchFamily="49" charset="-122"/>
              </a:rPr>
              <a:t>S</a:t>
            </a:r>
            <a:r>
              <a:rPr lang="zh-CN" altLang="en-US" sz="2400">
                <a:solidFill>
                  <a:schemeClr val="tx1"/>
                </a:solidFill>
                <a:latin typeface="楷体_GB2312" panose="02010609030101010101" pitchFamily="49" charset="-122"/>
                <a:ea typeface="楷体_GB2312" panose="02010609030101010101" pitchFamily="49" charset="-122"/>
              </a:rPr>
              <a:t>的一个子集</a:t>
            </a:r>
            <a:r>
              <a:rPr lang="en-US" altLang="zh-CN" sz="2400">
                <a:solidFill>
                  <a:schemeClr val="tx1"/>
                </a:solidFill>
                <a:latin typeface="楷体_GB2312" panose="02010609030101010101" pitchFamily="49" charset="-122"/>
                <a:ea typeface="楷体_GB2312" panose="02010609030101010101" pitchFamily="49" charset="-122"/>
              </a:rPr>
              <a:t>S</a:t>
            </a:r>
            <a:r>
              <a:rPr lang="en-US" altLang="zh-CN" sz="2400">
                <a:solidFill>
                  <a:schemeClr val="tx1"/>
                </a:solidFill>
                <a:latin typeface="Times New Roman" panose="02020603050405020304" pitchFamily="18" charset="0"/>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solidFill>
                  <a:schemeClr val="tx1"/>
                </a:solidFill>
                <a:latin typeface="楷体_GB2312" panose="02010609030101010101" pitchFamily="49" charset="-122"/>
                <a:ea typeface="楷体_GB2312" panose="02010609030101010101" pitchFamily="49" charset="-122"/>
              </a:rPr>
              <a:t>S，</a:t>
            </a:r>
            <a:r>
              <a:rPr lang="zh-CN" altLang="en-US" sz="2400">
                <a:solidFill>
                  <a:schemeClr val="tx1"/>
                </a:solidFill>
                <a:latin typeface="楷体_GB2312" panose="02010609030101010101" pitchFamily="49" charset="-122"/>
                <a:ea typeface="楷体_GB2312" panose="02010609030101010101" pitchFamily="49" charset="-122"/>
              </a:rPr>
              <a:t>使得</a:t>
            </a:r>
            <a:r>
              <a:rPr lang="en-US" altLang="zh-CN" sz="2400">
                <a:solidFill>
                  <a:schemeClr val="tx1"/>
                </a:solidFill>
                <a:latin typeface="楷体_GB2312" panose="02010609030101010101" pitchFamily="49" charset="-122"/>
                <a:ea typeface="楷体_GB2312" panose="02010609030101010101" pitchFamily="49" charset="-122"/>
              </a:rPr>
              <a:t>S</a:t>
            </a:r>
            <a:r>
              <a:rPr lang="en-US" altLang="zh-CN" sz="2400">
                <a:solidFill>
                  <a:schemeClr val="tx1"/>
                </a:solidFill>
                <a:latin typeface="Times New Roman" panose="02020603050405020304" pitchFamily="18" charset="0"/>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中整数的和为</a:t>
            </a:r>
            <a:r>
              <a:rPr lang="en-US" altLang="zh-CN" sz="2400">
                <a:solidFill>
                  <a:schemeClr val="tx1"/>
                </a:solidFill>
                <a:latin typeface="楷体_GB2312" panose="02010609030101010101" pitchFamily="49" charset="-122"/>
                <a:ea typeface="楷体_GB2312" panose="02010609030101010101" pitchFamily="49" charset="-122"/>
              </a:rPr>
              <a:t>t。</a:t>
            </a:r>
            <a:r>
              <a:rPr lang="zh-CN" altLang="en-US" sz="2400">
                <a:solidFill>
                  <a:schemeClr val="tx1"/>
                </a:solidFill>
                <a:latin typeface="楷体_GB2312" panose="02010609030101010101" pitchFamily="49" charset="-122"/>
                <a:ea typeface="楷体_GB2312" panose="02010609030101010101" pitchFamily="49" charset="-122"/>
              </a:rPr>
              <a:t>例如，若</a:t>
            </a:r>
            <a:r>
              <a:rPr lang="en-US" altLang="zh-CN" sz="2400">
                <a:solidFill>
                  <a:schemeClr val="tx1"/>
                </a:solidFill>
                <a:latin typeface="楷体_GB2312" panose="02010609030101010101" pitchFamily="49" charset="-122"/>
                <a:ea typeface="楷体_GB2312" panose="02010609030101010101" pitchFamily="49" charset="-122"/>
              </a:rPr>
              <a:t>S={1，4，16，64，256，1040，1041，1093，1284，1344}</a:t>
            </a:r>
            <a:r>
              <a:rPr lang="zh-CN" altLang="en-US" sz="2400">
                <a:solidFill>
                  <a:schemeClr val="tx1"/>
                </a:solidFill>
                <a:latin typeface="楷体_GB2312" panose="02010609030101010101" pitchFamily="49" charset="-122"/>
                <a:ea typeface="楷体_GB2312" panose="02010609030101010101" pitchFamily="49" charset="-122"/>
              </a:rPr>
              <a:t>且</a:t>
            </a:r>
            <a:r>
              <a:rPr lang="en-US" altLang="zh-CN" sz="2400">
                <a:solidFill>
                  <a:schemeClr val="tx1"/>
                </a:solidFill>
                <a:latin typeface="楷体_GB2312" panose="02010609030101010101" pitchFamily="49" charset="-122"/>
                <a:ea typeface="楷体_GB2312" panose="02010609030101010101" pitchFamily="49" charset="-122"/>
              </a:rPr>
              <a:t>t=3754，</a:t>
            </a:r>
            <a:r>
              <a:rPr lang="zh-CN" altLang="en-US" sz="2400">
                <a:solidFill>
                  <a:schemeClr val="tx1"/>
                </a:solidFill>
                <a:latin typeface="楷体_GB2312" panose="02010609030101010101" pitchFamily="49" charset="-122"/>
                <a:ea typeface="楷体_GB2312" panose="02010609030101010101" pitchFamily="49" charset="-122"/>
              </a:rPr>
              <a:t>则子集</a:t>
            </a:r>
            <a:r>
              <a:rPr lang="en-US" altLang="zh-CN" sz="2400">
                <a:solidFill>
                  <a:schemeClr val="tx1"/>
                </a:solidFill>
                <a:latin typeface="楷体_GB2312" panose="02010609030101010101" pitchFamily="49" charset="-122"/>
                <a:ea typeface="楷体_GB2312" panose="02010609030101010101" pitchFamily="49" charset="-122"/>
              </a:rPr>
              <a:t>S</a:t>
            </a:r>
            <a:r>
              <a:rPr lang="en-US" altLang="zh-CN" sz="2400">
                <a:solidFill>
                  <a:schemeClr val="tx1"/>
                </a:solidFill>
                <a:latin typeface="Times New Roman" panose="02020603050405020304" pitchFamily="18" charset="0"/>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rPr>
              <a:t>={1，16，64，256，1040，1093，1284}</a:t>
            </a:r>
            <a:r>
              <a:rPr lang="zh-CN" altLang="en-US" sz="2400">
                <a:solidFill>
                  <a:schemeClr val="tx1"/>
                </a:solidFill>
                <a:latin typeface="楷体_GB2312" panose="02010609030101010101" pitchFamily="49" charset="-122"/>
                <a:ea typeface="楷体_GB2312" panose="02010609030101010101" pitchFamily="49" charset="-122"/>
              </a:rPr>
              <a:t>是一个解。</a:t>
            </a:r>
            <a:r>
              <a:rPr lang="zh-CN" altLang="en-US" sz="2400">
                <a:solidFill>
                  <a:schemeClr val="tx1"/>
                </a:solidFill>
                <a:latin typeface="宋体" panose="02010600030101010101" pitchFamily="2" charset="-122"/>
                <a:ea typeface="宋体" panose="02010600030101010101" pitchFamily="2" charset="-122"/>
              </a:rPr>
              <a:t> </a:t>
            </a:r>
            <a:r>
              <a:rPr lang="en-US" altLang="zh-CN" sz="2400">
                <a:solidFill>
                  <a:schemeClr val="tx1"/>
                </a:solidFill>
                <a:latin typeface="楷体_GB2312" panose="02010609030101010101" pitchFamily="49" charset="-122"/>
                <a:ea typeface="楷体_GB2312" panose="02010609030101010101" pitchFamily="49" charset="-122"/>
              </a:rPr>
              <a:t> </a:t>
            </a:r>
            <a:endParaRPr lang="zh-CN" altLang="en-US" sz="2400">
              <a:solidFill>
                <a:schemeClr val="tx1"/>
              </a:solidFill>
              <a:latin typeface="楷体_GB2312" panose="02010609030101010101" pitchFamily="49" charset="-122"/>
              <a:ea typeface="楷体_GB2312" panose="02010609030101010101" pitchFamily="49" charset="-122"/>
            </a:endParaRPr>
          </a:p>
        </p:txBody>
      </p:sp>
      <p:grpSp>
        <p:nvGrpSpPr>
          <p:cNvPr id="2" name="Group 4">
            <a:extLst>
              <a:ext uri="{FF2B5EF4-FFF2-40B4-BE49-F238E27FC236}">
                <a16:creationId xmlns:a16="http://schemas.microsoft.com/office/drawing/2014/main" id="{6EF5B9DA-8612-4D88-AE8D-1508844D2994}"/>
              </a:ext>
            </a:extLst>
          </p:cNvPr>
          <p:cNvGrpSpPr>
            <a:grpSpLocks/>
          </p:cNvGrpSpPr>
          <p:nvPr/>
        </p:nvGrpSpPr>
        <p:grpSpPr bwMode="auto">
          <a:xfrm>
            <a:off x="304800" y="4191000"/>
            <a:ext cx="8458200" cy="1917700"/>
            <a:chOff x="192" y="2784"/>
            <a:chExt cx="5328" cy="1208"/>
          </a:xfrm>
        </p:grpSpPr>
        <p:sp>
          <p:nvSpPr>
            <p:cNvPr id="94215" name="Text Box 5">
              <a:extLst>
                <a:ext uri="{FF2B5EF4-FFF2-40B4-BE49-F238E27FC236}">
                  <a16:creationId xmlns:a16="http://schemas.microsoft.com/office/drawing/2014/main" id="{BE028E63-8C66-40B2-90E1-3520C2F859AC}"/>
                </a:ext>
              </a:extLst>
            </p:cNvPr>
            <p:cNvSpPr txBox="1">
              <a:spLocks noChangeArrowheads="1"/>
            </p:cNvSpPr>
            <p:nvPr/>
          </p:nvSpPr>
          <p:spPr bwMode="auto">
            <a:xfrm>
              <a:off x="192" y="2784"/>
              <a:ext cx="5328"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latin typeface="楷体_GB2312" panose="02010609030101010101" pitchFamily="49" charset="-122"/>
                  <a:ea typeface="楷体_GB2312" panose="02010609030101010101" pitchFamily="49" charset="-122"/>
                </a:rPr>
                <a:t>证明思路：</a:t>
              </a:r>
              <a:r>
                <a:rPr lang="zh-CN" altLang="en-US" sz="2400">
                  <a:solidFill>
                    <a:schemeClr val="tx1"/>
                  </a:solidFill>
                  <a:latin typeface="楷体_GB2312" panose="02010609030101010101" pitchFamily="49" charset="-122"/>
                  <a:ea typeface="楷体_GB2312" panose="02010609030101010101" pitchFamily="49" charset="-122"/>
                </a:rPr>
                <a:t> </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首先，对于子集和问题的一个实例&lt;</a:t>
              </a:r>
              <a:r>
                <a:rPr lang="en-US" altLang="zh-CN" sz="2400">
                  <a:solidFill>
                    <a:schemeClr val="tx1"/>
                  </a:solidFill>
                  <a:latin typeface="楷体_GB2312" panose="02010609030101010101" pitchFamily="49" charset="-122"/>
                  <a:ea typeface="楷体_GB2312" panose="02010609030101010101" pitchFamily="49" charset="-122"/>
                </a:rPr>
                <a:t>S，t&gt;，</a:t>
              </a:r>
              <a:r>
                <a:rPr lang="zh-CN" altLang="en-US" sz="2400">
                  <a:solidFill>
                    <a:schemeClr val="tx1"/>
                  </a:solidFill>
                  <a:latin typeface="楷体_GB2312" panose="02010609030101010101" pitchFamily="49" charset="-122"/>
                  <a:ea typeface="楷体_GB2312" panose="02010609030101010101" pitchFamily="49" charset="-122"/>
                </a:rPr>
                <a:t>给定一个</a:t>
              </a:r>
              <a:r>
                <a:rPr lang="zh-CN" altLang="en-US" sz="2400">
                  <a:solidFill>
                    <a:schemeClr val="tx1"/>
                  </a:solidFill>
                  <a:latin typeface="Times New Roman" panose="02020603050405020304" pitchFamily="18" charset="0"/>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证书</a:t>
              </a:r>
              <a:r>
                <a:rPr lang="zh-CN" altLang="en-US" sz="2400">
                  <a:solidFill>
                    <a:schemeClr val="tx1"/>
                  </a:solidFill>
                  <a:latin typeface="Times New Roman" panose="02020603050405020304" pitchFamily="18" charset="0"/>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rPr>
                <a:t>S</a:t>
              </a:r>
              <a:r>
                <a:rPr lang="en-US" altLang="zh-CN" sz="2400">
                  <a:solidFill>
                    <a:schemeClr val="tx1"/>
                  </a:solidFill>
                  <a:latin typeface="Times New Roman" panose="02020603050405020304" pitchFamily="18" charset="0"/>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要验证</a:t>
              </a:r>
              <a:r>
                <a:rPr lang="en-US" altLang="zh-CN" sz="2400">
                  <a:solidFill>
                    <a:schemeClr val="tx1"/>
                  </a:solidFill>
                  <a:latin typeface="楷体_GB2312" panose="02010609030101010101" pitchFamily="49" charset="-122"/>
                  <a:ea typeface="楷体_GB2312" panose="02010609030101010101" pitchFamily="49" charset="-122"/>
                </a:rPr>
                <a:t>t=      </a:t>
              </a:r>
              <a:r>
                <a:rPr lang="zh-CN" altLang="en-US" sz="2400">
                  <a:solidFill>
                    <a:schemeClr val="tx1"/>
                  </a:solidFill>
                  <a:latin typeface="楷体_GB2312" panose="02010609030101010101" pitchFamily="49" charset="-122"/>
                  <a:ea typeface="楷体_GB2312" panose="02010609030101010101" pitchFamily="49" charset="-122"/>
                </a:rPr>
                <a:t>是否成立，显然可在多项式时间内完成。因此，</a:t>
              </a:r>
              <a:r>
                <a:rPr lang="en-US" altLang="zh-CN" sz="2400">
                  <a:solidFill>
                    <a:schemeClr val="tx1"/>
                  </a:solidFill>
                  <a:latin typeface="楷体_GB2312" panose="02010609030101010101" pitchFamily="49" charset="-122"/>
                  <a:ea typeface="楷体_GB2312" panose="02010609030101010101" pitchFamily="49" charset="-122"/>
                </a:rPr>
                <a:t>SUBSET-SUM∈NP；</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其次，证明</a:t>
              </a:r>
              <a:r>
                <a:rPr lang="en-US" altLang="zh-CN" sz="2400">
                  <a:solidFill>
                    <a:schemeClr val="tx1"/>
                  </a:solidFill>
                  <a:latin typeface="楷体_GB2312" panose="02010609030101010101" pitchFamily="49" charset="-122"/>
                  <a:ea typeface="楷体_GB2312" panose="02010609030101010101" pitchFamily="49" charset="-122"/>
                </a:rPr>
                <a:t>VERTEX-COVER∝</a:t>
              </a:r>
              <a:r>
                <a:rPr lang="en-US" altLang="zh-CN" sz="2400" baseline="-30000">
                  <a:solidFill>
                    <a:schemeClr val="tx1"/>
                  </a:solidFill>
                  <a:latin typeface="楷体_GB2312" panose="02010609030101010101" pitchFamily="49" charset="-122"/>
                  <a:ea typeface="楷体_GB2312" panose="02010609030101010101" pitchFamily="49" charset="-122"/>
                </a:rPr>
                <a:t>p</a:t>
              </a:r>
              <a:r>
                <a:rPr lang="en-US" altLang="zh-CN" sz="2400">
                  <a:solidFill>
                    <a:schemeClr val="tx1"/>
                  </a:solidFill>
                  <a:latin typeface="楷体_GB2312" panose="02010609030101010101" pitchFamily="49" charset="-122"/>
                  <a:ea typeface="楷体_GB2312" panose="02010609030101010101" pitchFamily="49" charset="-122"/>
                </a:rPr>
                <a:t>SUBSET-SUM。 </a:t>
              </a:r>
              <a:endParaRPr lang="zh-CN" altLang="en-US" sz="2400">
                <a:solidFill>
                  <a:schemeClr val="tx1"/>
                </a:solidFill>
                <a:latin typeface="楷体_GB2312" panose="02010609030101010101" pitchFamily="49" charset="-122"/>
                <a:ea typeface="楷体_GB2312" panose="02010609030101010101" pitchFamily="49" charset="-122"/>
              </a:endParaRPr>
            </a:p>
          </p:txBody>
        </p:sp>
        <p:graphicFrame>
          <p:nvGraphicFramePr>
            <p:cNvPr id="94210" name="Object 6">
              <a:extLst>
                <a:ext uri="{FF2B5EF4-FFF2-40B4-BE49-F238E27FC236}">
                  <a16:creationId xmlns:a16="http://schemas.microsoft.com/office/drawing/2014/main" id="{F27980EC-2B3E-4AE0-BC32-1B36F70C900F}"/>
                </a:ext>
              </a:extLst>
            </p:cNvPr>
            <p:cNvGraphicFramePr>
              <a:graphicFrameLocks noChangeAspect="1"/>
            </p:cNvGraphicFramePr>
            <p:nvPr/>
          </p:nvGraphicFramePr>
          <p:xfrm>
            <a:off x="1776" y="3216"/>
            <a:ext cx="384" cy="336"/>
          </p:xfrm>
          <a:graphic>
            <a:graphicData uri="http://schemas.openxmlformats.org/presentationml/2006/ole">
              <mc:AlternateContent xmlns:mc="http://schemas.openxmlformats.org/markup-compatibility/2006">
                <mc:Choice xmlns:v="urn:schemas-microsoft-com:vml" Requires="v">
                  <p:oleObj spid="_x0000_s94217" r:id="rId3" imgW="279279" imgH="342751" progId="Equation.3">
                    <p:embed/>
                  </p:oleObj>
                </mc:Choice>
                <mc:Fallback>
                  <p:oleObj r:id="rId3" imgW="279279" imgH="342751"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 y="3216"/>
                          <a:ext cx="384"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0307"/>
                                        </p:tgtEl>
                                        <p:attrNameLst>
                                          <p:attrName>style.visibility</p:attrName>
                                        </p:attrNameLst>
                                      </p:cBhvr>
                                      <p:to>
                                        <p:strVal val="visible"/>
                                      </p:to>
                                    </p:set>
                                    <p:animEffect transition="in" filter="blinds(horizontal)">
                                      <p:cBhvr>
                                        <p:cTn id="7" dur="500"/>
                                        <p:tgtEl>
                                          <p:spTgt spid="610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7"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F16155BE-48C9-4827-A2DC-004C670240C2}"/>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BEFFCFA5-84EB-4288-B39A-9CDB247C98F5}" type="slidenum">
              <a:rPr lang="zh-CN" altLang="en-US">
                <a:solidFill>
                  <a:schemeClr val="tx1"/>
                </a:solidFill>
                <a:latin typeface="Times New Roman" panose="02020603050405020304" pitchFamily="18" charset="0"/>
                <a:ea typeface="宋体" panose="02010600030101010101" pitchFamily="2" charset="-122"/>
              </a:rPr>
              <a:pPr eaLnBrk="1" hangingPunct="1"/>
              <a:t>31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21538" name="Rectangle 2">
            <a:extLst>
              <a:ext uri="{FF2B5EF4-FFF2-40B4-BE49-F238E27FC236}">
                <a16:creationId xmlns:a16="http://schemas.microsoft.com/office/drawing/2014/main" id="{001ABA47-946F-4D3F-BFF2-401E630B8E82}"/>
              </a:ext>
            </a:extLst>
          </p:cNvPr>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defRPr/>
            </a:pPr>
            <a:endPar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endParaRPr>
          </a:p>
        </p:txBody>
      </p:sp>
      <p:sp>
        <p:nvSpPr>
          <p:cNvPr id="5125" name="Text Box 3">
            <a:extLst>
              <a:ext uri="{FF2B5EF4-FFF2-40B4-BE49-F238E27FC236}">
                <a16:creationId xmlns:a16="http://schemas.microsoft.com/office/drawing/2014/main" id="{1EB9BE3D-F4EE-4483-A8C8-B834C1611430}"/>
              </a:ext>
            </a:extLst>
          </p:cNvPr>
          <p:cNvSpPr txBox="1">
            <a:spLocks noChangeArrowheads="1"/>
          </p:cNvSpPr>
          <p:nvPr/>
        </p:nvSpPr>
        <p:spPr bwMode="auto">
          <a:xfrm>
            <a:off x="433388" y="1700213"/>
            <a:ext cx="8710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endParaRPr lang="zh-CN" altLang="en-US" sz="2400">
              <a:solidFill>
                <a:srgbClr val="000000"/>
              </a:solidFill>
              <a:latin typeface="楷体_GB2312" panose="02010609030101010101" pitchFamily="49" charset="-122"/>
              <a:ea typeface="楷体_GB2312" panose="02010609030101010101" pitchFamily="49" charset="-122"/>
            </a:endParaRPr>
          </a:p>
        </p:txBody>
      </p:sp>
      <p:sp>
        <p:nvSpPr>
          <p:cNvPr id="5126" name="Rectangle 4">
            <a:extLst>
              <a:ext uri="{FF2B5EF4-FFF2-40B4-BE49-F238E27FC236}">
                <a16:creationId xmlns:a16="http://schemas.microsoft.com/office/drawing/2014/main" id="{4B134B26-61DD-4E0D-95BE-60689DE9EFFB}"/>
              </a:ext>
            </a:extLst>
          </p:cNvPr>
          <p:cNvSpPr>
            <a:spLocks noChangeArrowheads="1"/>
          </p:cNvSpPr>
          <p:nvPr/>
        </p:nvSpPr>
        <p:spPr bwMode="auto">
          <a:xfrm>
            <a:off x="0"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321541" name="Object 5">
            <a:extLst>
              <a:ext uri="{FF2B5EF4-FFF2-40B4-BE49-F238E27FC236}">
                <a16:creationId xmlns:a16="http://schemas.microsoft.com/office/drawing/2014/main" id="{F51D459E-90BA-44D1-A8A1-E20B39CEFCDA}"/>
              </a:ext>
            </a:extLst>
          </p:cNvPr>
          <p:cNvGraphicFramePr>
            <a:graphicFrameLocks noChangeAspect="1"/>
          </p:cNvGraphicFramePr>
          <p:nvPr/>
        </p:nvGraphicFramePr>
        <p:xfrm>
          <a:off x="1258888" y="3500438"/>
          <a:ext cx="6769100" cy="2462212"/>
        </p:xfrm>
        <a:graphic>
          <a:graphicData uri="http://schemas.openxmlformats.org/presentationml/2006/ole">
            <mc:AlternateContent xmlns:mc="http://schemas.openxmlformats.org/markup-compatibility/2006">
              <mc:Choice xmlns:v="urn:schemas-microsoft-com:vml" Requires="v">
                <p:oleObj spid="_x0000_s5128" name="公式" r:id="rId3" imgW="2514600" imgH="914400" progId="Equation.3">
                  <p:embed/>
                </p:oleObj>
              </mc:Choice>
              <mc:Fallback>
                <p:oleObj name="公式" r:id="rId3" imgW="2514600" imgH="914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500438"/>
                        <a:ext cx="6769100" cy="2462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1541"/>
                                        </p:tgtEl>
                                        <p:attrNameLst>
                                          <p:attrName>style.visibility</p:attrName>
                                        </p:attrNameLst>
                                      </p:cBhvr>
                                      <p:to>
                                        <p:strVal val="visible"/>
                                      </p:to>
                                    </p:set>
                                    <p:animEffect transition="in" filter="blinds(horizontal)">
                                      <p:cBhvr>
                                        <p:cTn id="7" dur="500"/>
                                        <p:tgtEl>
                                          <p:spTgt spid="321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8F0AAFD6-6B5A-4F49-9F93-DE6DF7D89F2C}"/>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E0C9BC28-9A0B-451D-AB1A-040C34C8B25E}" type="slidenum">
              <a:rPr lang="zh-CN" altLang="en-US">
                <a:solidFill>
                  <a:schemeClr val="tx1"/>
                </a:solidFill>
                <a:latin typeface="Times New Roman" panose="02020603050405020304" pitchFamily="18" charset="0"/>
                <a:ea typeface="宋体" panose="02010600030101010101" pitchFamily="2" charset="-122"/>
              </a:rPr>
              <a:pPr eaLnBrk="1" hangingPunct="1"/>
              <a:t>310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33827" name="Rectangle 2">
            <a:extLst>
              <a:ext uri="{FF2B5EF4-FFF2-40B4-BE49-F238E27FC236}">
                <a16:creationId xmlns:a16="http://schemas.microsoft.com/office/drawing/2014/main" id="{680F3030-2C9B-4572-AF3B-1F8EA1B3E321}"/>
              </a:ext>
            </a:extLst>
          </p:cNvPr>
          <p:cNvSpPr>
            <a:spLocks noGrp="1" noChangeArrowheads="1"/>
          </p:cNvSpPr>
          <p:nvPr>
            <p:ph type="title"/>
          </p:nvPr>
        </p:nvSpPr>
        <p:spPr>
          <a:xfrm>
            <a:off x="685800" y="838200"/>
            <a:ext cx="8001000" cy="1371600"/>
          </a:xfrm>
        </p:spPr>
        <p:txBody>
          <a:bodyPr/>
          <a:lstStyle/>
          <a:p>
            <a:pPr eaLnBrk="1" hangingPunct="1"/>
            <a:r>
              <a:rPr lang="zh-CN" altLang="en-US"/>
              <a:t>8.4.6  </a:t>
            </a:r>
            <a:r>
              <a:rPr lang="zh-CN" altLang="en-US">
                <a:latin typeface="楷体_GB2312" panose="02010609030101010101" pitchFamily="49" charset="-122"/>
                <a:ea typeface="楷体_GB2312" panose="02010609030101010101" pitchFamily="49" charset="-122"/>
              </a:rPr>
              <a:t>哈密顿回路问题</a:t>
            </a:r>
            <a:br>
              <a:rPr lang="zh-CN" altLang="en-US">
                <a:latin typeface="楷体_GB2312" panose="02010609030101010101" pitchFamily="49" charset="-122"/>
                <a:ea typeface="楷体_GB2312" panose="02010609030101010101" pitchFamily="49" charset="-122"/>
              </a:rPr>
            </a:br>
            <a:r>
              <a:rPr lang="zh-CN" altLang="en-US" sz="4000">
                <a:latin typeface="楷体_GB2312" panose="02010609030101010101" pitchFamily="49" charset="-122"/>
                <a:ea typeface="楷体_GB2312" panose="02010609030101010101" pitchFamily="49" charset="-122"/>
              </a:rPr>
              <a:t>	（</a:t>
            </a:r>
            <a:r>
              <a:rPr lang="en-US" altLang="zh-CN" sz="4000">
                <a:latin typeface="楷体_GB2312" panose="02010609030101010101" pitchFamily="49" charset="-122"/>
              </a:rPr>
              <a:t>HAM-CYCLE）</a:t>
            </a:r>
            <a:r>
              <a:rPr lang="zh-CN" altLang="en-US">
                <a:ea typeface="楷体_GB2312" panose="02010609030101010101" pitchFamily="49" charset="-122"/>
              </a:rPr>
              <a:t> </a:t>
            </a:r>
          </a:p>
        </p:txBody>
      </p:sp>
      <p:sp>
        <p:nvSpPr>
          <p:cNvPr id="611331" name="Text Box 3">
            <a:extLst>
              <a:ext uri="{FF2B5EF4-FFF2-40B4-BE49-F238E27FC236}">
                <a16:creationId xmlns:a16="http://schemas.microsoft.com/office/drawing/2014/main" id="{62F65D21-01D4-4B5F-9B52-D4C430AF4C5F}"/>
              </a:ext>
            </a:extLst>
          </p:cNvPr>
          <p:cNvSpPr txBox="1">
            <a:spLocks noChangeArrowheads="1"/>
          </p:cNvSpPr>
          <p:nvPr/>
        </p:nvSpPr>
        <p:spPr bwMode="auto">
          <a:xfrm>
            <a:off x="304800" y="4192588"/>
            <a:ext cx="8458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800" b="1">
                <a:solidFill>
                  <a:schemeClr val="tx1"/>
                </a:solidFill>
                <a:latin typeface="楷体_GB2312" panose="02010609030101010101" pitchFamily="49" charset="-122"/>
                <a:ea typeface="楷体_GB2312" panose="02010609030101010101" pitchFamily="49" charset="-122"/>
              </a:rPr>
              <a:t>证明思路：</a:t>
            </a:r>
            <a:r>
              <a:rPr lang="zh-CN" altLang="en-US" sz="2800">
                <a:solidFill>
                  <a:schemeClr val="tx1"/>
                </a:solidFill>
                <a:latin typeface="宋体" panose="02010600030101010101" pitchFamily="2" charset="-122"/>
                <a:ea typeface="宋体" panose="02010600030101010101" pitchFamily="2" charset="-122"/>
              </a:rPr>
              <a:t> </a:t>
            </a:r>
          </a:p>
          <a:p>
            <a:pPr algn="l" eaLnBrk="1" hangingPunct="1"/>
            <a:r>
              <a:rPr lang="zh-CN" altLang="en-US" sz="2800">
                <a:solidFill>
                  <a:schemeClr val="tx1"/>
                </a:solidFill>
                <a:latin typeface="宋体" panose="02010600030101010101" pitchFamily="2" charset="-122"/>
                <a:ea typeface="宋体" panose="02010600030101010101" pitchFamily="2" charset="-122"/>
              </a:rPr>
              <a:t>    </a:t>
            </a:r>
            <a:r>
              <a:rPr lang="zh-CN" altLang="en-US" sz="2800">
                <a:solidFill>
                  <a:schemeClr val="tx1"/>
                </a:solidFill>
                <a:latin typeface="楷体_GB2312" panose="02010609030101010101" pitchFamily="49" charset="-122"/>
                <a:ea typeface="楷体_GB2312" panose="02010609030101010101" pitchFamily="49" charset="-122"/>
              </a:rPr>
              <a:t>首先，已知哈密顿回路问题是一个</a:t>
            </a:r>
            <a:r>
              <a:rPr lang="en-US" altLang="zh-CN" sz="2800">
                <a:solidFill>
                  <a:schemeClr val="tx1"/>
                </a:solidFill>
                <a:latin typeface="楷体_GB2312" panose="02010609030101010101" pitchFamily="49" charset="-122"/>
                <a:ea typeface="楷体_GB2312" panose="02010609030101010101" pitchFamily="49" charset="-122"/>
              </a:rPr>
              <a:t>NP</a:t>
            </a:r>
            <a:r>
              <a:rPr lang="zh-CN" altLang="en-US" sz="2800">
                <a:solidFill>
                  <a:schemeClr val="tx1"/>
                </a:solidFill>
                <a:latin typeface="楷体_GB2312" panose="02010609030101010101" pitchFamily="49" charset="-122"/>
                <a:ea typeface="楷体_GB2312" panose="02010609030101010101" pitchFamily="49" charset="-122"/>
              </a:rPr>
              <a:t>类问题。</a:t>
            </a:r>
          </a:p>
          <a:p>
            <a:pPr algn="l" eaLnBrk="1" hangingPunct="1"/>
            <a:r>
              <a:rPr lang="zh-CN" altLang="en-US" sz="2800">
                <a:solidFill>
                  <a:schemeClr val="tx1"/>
                </a:solidFill>
                <a:latin typeface="楷体_GB2312" panose="02010609030101010101" pitchFamily="49" charset="-122"/>
                <a:ea typeface="楷体_GB2312" panose="02010609030101010101" pitchFamily="49" charset="-122"/>
              </a:rPr>
              <a:t>    其次，通过证明3-</a:t>
            </a:r>
            <a:r>
              <a:rPr lang="en-US" altLang="zh-CN" sz="2800">
                <a:solidFill>
                  <a:schemeClr val="tx1"/>
                </a:solidFill>
                <a:latin typeface="楷体_GB2312" panose="02010609030101010101" pitchFamily="49" charset="-122"/>
                <a:ea typeface="楷体_GB2312" panose="02010609030101010101" pitchFamily="49" charset="-122"/>
              </a:rPr>
              <a:t>SAT∝</a:t>
            </a:r>
            <a:r>
              <a:rPr lang="en-US" altLang="zh-CN" sz="2800" baseline="-30000">
                <a:solidFill>
                  <a:schemeClr val="tx1"/>
                </a:solidFill>
                <a:latin typeface="楷体_GB2312" panose="02010609030101010101" pitchFamily="49" charset="-122"/>
                <a:ea typeface="楷体_GB2312" panose="02010609030101010101" pitchFamily="49" charset="-122"/>
              </a:rPr>
              <a:t>p</a:t>
            </a:r>
            <a:r>
              <a:rPr lang="en-US" altLang="zh-CN" sz="2800">
                <a:solidFill>
                  <a:schemeClr val="tx1"/>
                </a:solidFill>
                <a:latin typeface="楷体_GB2312" panose="02010609030101010101" pitchFamily="49" charset="-122"/>
                <a:ea typeface="楷体_GB2312" panose="02010609030101010101" pitchFamily="49" charset="-122"/>
              </a:rPr>
              <a:t>HAM-CYCLE，</a:t>
            </a:r>
          </a:p>
          <a:p>
            <a:pPr algn="l" eaLnBrk="1" hangingPunct="1"/>
            <a:r>
              <a:rPr lang="zh-CN" altLang="en-US" sz="2800">
                <a:solidFill>
                  <a:schemeClr val="tx1"/>
                </a:solidFill>
                <a:latin typeface="楷体_GB2312" panose="02010609030101010101" pitchFamily="49" charset="-122"/>
                <a:ea typeface="楷体_GB2312" panose="02010609030101010101" pitchFamily="49" charset="-122"/>
              </a:rPr>
              <a:t>		得出：</a:t>
            </a:r>
            <a:r>
              <a:rPr lang="en-US" altLang="zh-CN" sz="2800">
                <a:solidFill>
                  <a:schemeClr val="tx1"/>
                </a:solidFill>
                <a:latin typeface="楷体_GB2312" panose="02010609030101010101" pitchFamily="49" charset="-122"/>
                <a:ea typeface="楷体_GB2312" panose="02010609030101010101" pitchFamily="49" charset="-122"/>
              </a:rPr>
              <a:t>HAM-CYCLE∈NPC。</a:t>
            </a:r>
            <a:r>
              <a:rPr lang="zh-CN" altLang="en-US" sz="2800">
                <a:solidFill>
                  <a:schemeClr val="tx1"/>
                </a:solidFill>
                <a:latin typeface="楷体_GB2312" panose="02010609030101010101" pitchFamily="49" charset="-122"/>
                <a:ea typeface="楷体_GB2312" panose="02010609030101010101" pitchFamily="49" charset="-122"/>
              </a:rPr>
              <a:t>	</a:t>
            </a:r>
            <a:endParaRPr lang="en-US" altLang="zh-CN" sz="2000">
              <a:solidFill>
                <a:schemeClr val="tx1"/>
              </a:solidFill>
              <a:latin typeface="楷体_GB2312" panose="02010609030101010101" pitchFamily="49" charset="-122"/>
              <a:ea typeface="楷体_GB2312" panose="02010609030101010101" pitchFamily="49" charset="-122"/>
            </a:endParaRPr>
          </a:p>
        </p:txBody>
      </p:sp>
      <p:sp>
        <p:nvSpPr>
          <p:cNvPr id="611332" name="Text Box 4">
            <a:extLst>
              <a:ext uri="{FF2B5EF4-FFF2-40B4-BE49-F238E27FC236}">
                <a16:creationId xmlns:a16="http://schemas.microsoft.com/office/drawing/2014/main" id="{A9FD40C7-D2FC-4205-91E4-9B16A89A94BD}"/>
              </a:ext>
            </a:extLst>
          </p:cNvPr>
          <p:cNvSpPr txBox="1">
            <a:spLocks noChangeArrowheads="1"/>
          </p:cNvSpPr>
          <p:nvPr/>
        </p:nvSpPr>
        <p:spPr bwMode="auto">
          <a:xfrm>
            <a:off x="304800" y="2863850"/>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a:t>
            </a:r>
            <a:r>
              <a:rPr lang="zh-CN" altLang="en-US" sz="2800" b="1">
                <a:latin typeface="楷体_GB2312" panose="02010609030101010101" pitchFamily="49" charset="-122"/>
                <a:ea typeface="楷体_GB2312" panose="02010609030101010101" pitchFamily="49" charset="-122"/>
              </a:rPr>
              <a:t>问题描述：</a:t>
            </a:r>
            <a:r>
              <a:rPr lang="zh-CN" altLang="en-US" sz="2800">
                <a:solidFill>
                  <a:schemeClr val="tx1"/>
                </a:solidFill>
                <a:latin typeface="楷体_GB2312" panose="02010609030101010101" pitchFamily="49" charset="-122"/>
                <a:ea typeface="楷体_GB2312" panose="02010609030101010101" pitchFamily="49" charset="-122"/>
              </a:rPr>
              <a:t>给定无向图</a:t>
            </a:r>
            <a:r>
              <a:rPr lang="en-US" altLang="zh-CN" sz="2800">
                <a:solidFill>
                  <a:schemeClr val="tx1"/>
                </a:solidFill>
                <a:latin typeface="楷体_GB2312" panose="02010609030101010101" pitchFamily="49" charset="-122"/>
                <a:ea typeface="楷体_GB2312" panose="02010609030101010101" pitchFamily="49" charset="-122"/>
              </a:rPr>
              <a:t>G=(V，E)，</a:t>
            </a:r>
            <a:r>
              <a:rPr lang="zh-CN" altLang="en-US" sz="2800">
                <a:solidFill>
                  <a:schemeClr val="tx1"/>
                </a:solidFill>
                <a:latin typeface="楷体_GB2312" panose="02010609030101010101" pitchFamily="49" charset="-122"/>
                <a:ea typeface="楷体_GB2312" panose="02010609030101010101" pitchFamily="49" charset="-122"/>
              </a:rPr>
              <a:t>判定其是否含有一哈密顿回路。</a:t>
            </a:r>
            <a:r>
              <a:rPr lang="zh-CN" altLang="en-US" sz="2400">
                <a:solidFill>
                  <a:schemeClr val="tx1"/>
                </a:solidFill>
                <a:latin typeface="楷体_GB2312" panose="02010609030101010101" pitchFamily="49" charset="-122"/>
                <a:ea typeface="楷体_GB2312" panose="02010609030101010101" pitchFamily="49"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1332"/>
                                        </p:tgtEl>
                                        <p:attrNameLst>
                                          <p:attrName>style.visibility</p:attrName>
                                        </p:attrNameLst>
                                      </p:cBhvr>
                                      <p:to>
                                        <p:strVal val="visible"/>
                                      </p:to>
                                    </p:set>
                                    <p:animEffect transition="in" filter="blinds(horizontal)">
                                      <p:cBhvr>
                                        <p:cTn id="7" dur="500"/>
                                        <p:tgtEl>
                                          <p:spTgt spid="6113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1331"/>
                                        </p:tgtEl>
                                        <p:attrNameLst>
                                          <p:attrName>style.visibility</p:attrName>
                                        </p:attrNameLst>
                                      </p:cBhvr>
                                      <p:to>
                                        <p:strVal val="visible"/>
                                      </p:to>
                                    </p:set>
                                    <p:animEffect transition="in" filter="blinds(horizontal)">
                                      <p:cBhvr>
                                        <p:cTn id="12" dur="500"/>
                                        <p:tgtEl>
                                          <p:spTgt spid="611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1" grpId="0" autoUpdateAnimBg="0"/>
      <p:bldP spid="611332" grpId="0" autoUpdateAnimBg="0"/>
    </p:bldLst>
  </p:timing>
</p:sld>
</file>

<file path=ppt/slides/slide3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62A0B9D1-35FE-4754-B3F6-444F543A2CBA}"/>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8F77BCED-AF99-45FD-9525-1E6F0C0DBC18}" type="slidenum">
              <a:rPr lang="zh-CN" altLang="en-US">
                <a:solidFill>
                  <a:schemeClr val="tx1"/>
                </a:solidFill>
                <a:latin typeface="Times New Roman" panose="02020603050405020304" pitchFamily="18" charset="0"/>
                <a:ea typeface="宋体" panose="02010600030101010101" pitchFamily="2" charset="-122"/>
              </a:rPr>
              <a:pPr eaLnBrk="1" hangingPunct="1"/>
              <a:t>311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34851" name="Rectangle 2">
            <a:extLst>
              <a:ext uri="{FF2B5EF4-FFF2-40B4-BE49-F238E27FC236}">
                <a16:creationId xmlns:a16="http://schemas.microsoft.com/office/drawing/2014/main" id="{3783C45C-4ADF-431F-BB10-7BFA0ABCF046}"/>
              </a:ext>
            </a:extLst>
          </p:cNvPr>
          <p:cNvSpPr>
            <a:spLocks noGrp="1" noChangeArrowheads="1"/>
          </p:cNvSpPr>
          <p:nvPr>
            <p:ph type="title"/>
          </p:nvPr>
        </p:nvSpPr>
        <p:spPr>
          <a:xfrm>
            <a:off x="685800" y="609600"/>
            <a:ext cx="8001000" cy="990600"/>
          </a:xfrm>
        </p:spPr>
        <p:txBody>
          <a:bodyPr/>
          <a:lstStyle/>
          <a:p>
            <a:pPr eaLnBrk="1" hangingPunct="1"/>
            <a:r>
              <a:rPr lang="zh-CN" altLang="en-US"/>
              <a:t>8.4.7  </a:t>
            </a:r>
            <a:r>
              <a:rPr lang="zh-CN" altLang="en-US">
                <a:ea typeface="楷体_GB2312" panose="02010609030101010101" pitchFamily="49" charset="-122"/>
              </a:rPr>
              <a:t>旅行售货员问题</a:t>
            </a:r>
            <a:r>
              <a:rPr lang="en-US" altLang="zh-CN">
                <a:latin typeface="楷体_GB2312" panose="02010609030101010101" pitchFamily="49" charset="-122"/>
                <a:ea typeface="楷体_GB2312" panose="02010609030101010101" pitchFamily="49" charset="-122"/>
              </a:rPr>
              <a:t>TSP</a:t>
            </a:r>
            <a:endParaRPr lang="en-US" altLang="zh-CN">
              <a:ea typeface="楷体_GB2312" panose="02010609030101010101" pitchFamily="49" charset="-122"/>
            </a:endParaRPr>
          </a:p>
        </p:txBody>
      </p:sp>
      <p:sp>
        <p:nvSpPr>
          <p:cNvPr id="612355" name="Text Box 3">
            <a:extLst>
              <a:ext uri="{FF2B5EF4-FFF2-40B4-BE49-F238E27FC236}">
                <a16:creationId xmlns:a16="http://schemas.microsoft.com/office/drawing/2014/main" id="{F9D59B08-EA97-4CDE-A5B2-7DC73CD78C5A}"/>
              </a:ext>
            </a:extLst>
          </p:cNvPr>
          <p:cNvSpPr txBox="1">
            <a:spLocks noChangeArrowheads="1"/>
          </p:cNvSpPr>
          <p:nvPr/>
        </p:nvSpPr>
        <p:spPr bwMode="auto">
          <a:xfrm>
            <a:off x="304800" y="3048000"/>
            <a:ext cx="84582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首先，给定</a:t>
            </a:r>
            <a:r>
              <a:rPr lang="en-US" altLang="zh-CN" sz="2400">
                <a:solidFill>
                  <a:schemeClr val="tx1"/>
                </a:solidFill>
                <a:latin typeface="楷体_GB2312" panose="02010609030101010101" pitchFamily="49" charset="-122"/>
                <a:ea typeface="楷体_GB2312" panose="02010609030101010101" pitchFamily="49" charset="-122"/>
              </a:rPr>
              <a:t>TSP</a:t>
            </a:r>
            <a:r>
              <a:rPr lang="zh-CN" altLang="en-US" sz="2400">
                <a:solidFill>
                  <a:schemeClr val="tx1"/>
                </a:solidFill>
                <a:latin typeface="楷体_GB2312" panose="02010609030101010101" pitchFamily="49" charset="-122"/>
                <a:ea typeface="楷体_GB2312" panose="02010609030101010101" pitchFamily="49" charset="-122"/>
              </a:rPr>
              <a:t>的一个实例(</a:t>
            </a:r>
            <a:r>
              <a:rPr lang="en-US" altLang="zh-CN" sz="2400">
                <a:solidFill>
                  <a:schemeClr val="tx1"/>
                </a:solidFill>
                <a:latin typeface="楷体_GB2312" panose="02010609030101010101" pitchFamily="49" charset="-122"/>
                <a:ea typeface="楷体_GB2312" panose="02010609030101010101" pitchFamily="49" charset="-122"/>
              </a:rPr>
              <a:t>G，c，k)，</a:t>
            </a:r>
            <a:r>
              <a:rPr lang="zh-CN" altLang="en-US" sz="2400">
                <a:solidFill>
                  <a:schemeClr val="tx1"/>
                </a:solidFill>
                <a:latin typeface="楷体_GB2312" panose="02010609030101010101" pitchFamily="49" charset="-122"/>
                <a:ea typeface="楷体_GB2312" panose="02010609030101010101" pitchFamily="49" charset="-122"/>
              </a:rPr>
              <a:t>和一个由</a:t>
            </a:r>
            <a:r>
              <a:rPr lang="en-US" altLang="zh-CN" sz="24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个顶点组成的顶点序列。验证算法要验证这</a:t>
            </a:r>
            <a:r>
              <a:rPr lang="en-US" altLang="zh-CN" sz="24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个顶点组成的序列是图</a:t>
            </a:r>
            <a:r>
              <a:rPr lang="en-US" altLang="zh-CN" sz="2400">
                <a:solidFill>
                  <a:schemeClr val="tx1"/>
                </a:solidFill>
                <a:latin typeface="楷体_GB2312" panose="02010609030101010101" pitchFamily="49" charset="-122"/>
                <a:ea typeface="楷体_GB2312" panose="02010609030101010101" pitchFamily="49" charset="-122"/>
              </a:rPr>
              <a:t>G</a:t>
            </a:r>
            <a:r>
              <a:rPr lang="zh-CN" altLang="en-US" sz="2400">
                <a:solidFill>
                  <a:schemeClr val="tx1"/>
                </a:solidFill>
                <a:latin typeface="楷体_GB2312" panose="02010609030101010101" pitchFamily="49" charset="-122"/>
                <a:ea typeface="楷体_GB2312" panose="02010609030101010101" pitchFamily="49" charset="-122"/>
              </a:rPr>
              <a:t>的一条回路，且经过每个顶点一次。另外，将每条边的费用加起来，并验证所得的和不超过</a:t>
            </a:r>
            <a:r>
              <a:rPr lang="en-US" altLang="zh-CN" sz="2400">
                <a:solidFill>
                  <a:schemeClr val="tx1"/>
                </a:solidFill>
                <a:latin typeface="楷体_GB2312" panose="02010609030101010101" pitchFamily="49" charset="-122"/>
                <a:ea typeface="楷体_GB2312" panose="02010609030101010101" pitchFamily="49" charset="-122"/>
              </a:rPr>
              <a:t>k。</a:t>
            </a:r>
            <a:r>
              <a:rPr lang="zh-CN" altLang="en-US" sz="2400">
                <a:solidFill>
                  <a:schemeClr val="tx1"/>
                </a:solidFill>
                <a:latin typeface="楷体_GB2312" panose="02010609030101010101" pitchFamily="49" charset="-122"/>
                <a:ea typeface="楷体_GB2312" panose="02010609030101010101" pitchFamily="49" charset="-122"/>
              </a:rPr>
              <a:t>这个过程显然可在多项式时间内完成，即</a:t>
            </a:r>
            <a:r>
              <a:rPr lang="en-US" altLang="zh-CN" sz="2400">
                <a:solidFill>
                  <a:schemeClr val="tx1"/>
                </a:solidFill>
                <a:latin typeface="楷体_GB2312" panose="02010609030101010101" pitchFamily="49" charset="-122"/>
                <a:ea typeface="楷体_GB2312" panose="02010609030101010101" pitchFamily="49" charset="-122"/>
              </a:rPr>
              <a:t>TSP∈NP。 </a:t>
            </a:r>
            <a:endParaRPr lang="zh-CN" altLang="en-US" sz="2400">
              <a:solidFill>
                <a:schemeClr val="tx1"/>
              </a:solidFill>
              <a:latin typeface="楷体_GB2312" panose="02010609030101010101" pitchFamily="49" charset="-122"/>
              <a:ea typeface="楷体_GB2312" panose="02010609030101010101" pitchFamily="49" charset="-122"/>
            </a:endParaRP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其次，旅行售货员问题与哈密顿回路问题有着密切的联系。哈密顿回路问题可在多项式时间内变换为旅行售货员问题。即</a:t>
            </a:r>
            <a:r>
              <a:rPr lang="en-US" altLang="zh-CN" sz="2400">
                <a:solidFill>
                  <a:schemeClr val="tx1"/>
                </a:solidFill>
                <a:latin typeface="楷体_GB2312" panose="02010609030101010101" pitchFamily="49" charset="-122"/>
                <a:ea typeface="楷体_GB2312" panose="02010609030101010101" pitchFamily="49" charset="-122"/>
              </a:rPr>
              <a:t>HAM-CYCLE∝</a:t>
            </a:r>
            <a:r>
              <a:rPr lang="en-US" altLang="zh-CN" sz="2400" baseline="-30000">
                <a:solidFill>
                  <a:schemeClr val="tx1"/>
                </a:solidFill>
                <a:latin typeface="楷体_GB2312" panose="02010609030101010101" pitchFamily="49" charset="-122"/>
                <a:ea typeface="楷体_GB2312" panose="02010609030101010101" pitchFamily="49" charset="-122"/>
              </a:rPr>
              <a:t>p</a:t>
            </a:r>
            <a:r>
              <a:rPr lang="en-US" altLang="zh-CN" sz="2400">
                <a:solidFill>
                  <a:schemeClr val="tx1"/>
                </a:solidFill>
                <a:latin typeface="楷体_GB2312" panose="02010609030101010101" pitchFamily="49" charset="-122"/>
                <a:ea typeface="楷体_GB2312" panose="02010609030101010101" pitchFamily="49" charset="-122"/>
              </a:rPr>
              <a:t>TSP。</a:t>
            </a:r>
            <a:r>
              <a:rPr lang="zh-CN" altLang="en-US" sz="2400">
                <a:solidFill>
                  <a:schemeClr val="tx1"/>
                </a:solidFill>
                <a:latin typeface="楷体_GB2312" panose="02010609030101010101" pitchFamily="49" charset="-122"/>
                <a:ea typeface="楷体_GB2312" panose="02010609030101010101" pitchFamily="49" charset="-122"/>
              </a:rPr>
              <a:t>从而，旅行售货员问题是</a:t>
            </a:r>
            <a:r>
              <a:rPr lang="en-US" altLang="zh-CN" sz="2400">
                <a:solidFill>
                  <a:schemeClr val="tx1"/>
                </a:solidFill>
                <a:latin typeface="楷体_GB2312" panose="02010609030101010101" pitchFamily="49" charset="-122"/>
                <a:ea typeface="楷体_GB2312" panose="02010609030101010101" pitchFamily="49" charset="-122"/>
              </a:rPr>
              <a:t>NP</a:t>
            </a:r>
            <a:r>
              <a:rPr lang="zh-CN" altLang="en-US" sz="2400">
                <a:solidFill>
                  <a:schemeClr val="tx1"/>
                </a:solidFill>
                <a:latin typeface="楷体_GB2312" panose="02010609030101010101" pitchFamily="49" charset="-122"/>
                <a:ea typeface="楷体_GB2312" panose="02010609030101010101" pitchFamily="49" charset="-122"/>
              </a:rPr>
              <a:t>难的。</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因此，</a:t>
            </a:r>
            <a:r>
              <a:rPr lang="en-US" altLang="zh-CN" sz="2400">
                <a:solidFill>
                  <a:schemeClr val="tx1"/>
                </a:solidFill>
                <a:latin typeface="楷体_GB2312" panose="02010609030101010101" pitchFamily="49" charset="-122"/>
                <a:ea typeface="楷体_GB2312" panose="02010609030101010101" pitchFamily="49" charset="-122"/>
              </a:rPr>
              <a:t>TSP∈NPC。 </a:t>
            </a:r>
            <a:r>
              <a:rPr lang="zh-CN" altLang="en-US" sz="2400">
                <a:solidFill>
                  <a:schemeClr val="tx1"/>
                </a:solidFill>
                <a:latin typeface="楷体_GB2312" panose="02010609030101010101" pitchFamily="49" charset="-122"/>
                <a:ea typeface="楷体_GB2312" panose="02010609030101010101" pitchFamily="49" charset="-122"/>
              </a:rPr>
              <a:t> </a:t>
            </a:r>
          </a:p>
        </p:txBody>
      </p:sp>
      <p:sp>
        <p:nvSpPr>
          <p:cNvPr id="612356" name="Text Box 4">
            <a:extLst>
              <a:ext uri="{FF2B5EF4-FFF2-40B4-BE49-F238E27FC236}">
                <a16:creationId xmlns:a16="http://schemas.microsoft.com/office/drawing/2014/main" id="{F9D73880-A548-48C7-8246-3C034D4B17B5}"/>
              </a:ext>
            </a:extLst>
          </p:cNvPr>
          <p:cNvSpPr txBox="1">
            <a:spLocks noChangeArrowheads="1"/>
          </p:cNvSpPr>
          <p:nvPr/>
        </p:nvSpPr>
        <p:spPr bwMode="auto">
          <a:xfrm>
            <a:off x="304800" y="1752600"/>
            <a:ext cx="8534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a:t>
            </a:r>
            <a:r>
              <a:rPr lang="zh-CN" altLang="en-US" sz="2400" b="1">
                <a:latin typeface="楷体_GB2312" panose="02010609030101010101" pitchFamily="49" charset="-122"/>
                <a:ea typeface="楷体_GB2312" panose="02010609030101010101" pitchFamily="49" charset="-122"/>
              </a:rPr>
              <a:t>问题描述：</a:t>
            </a:r>
            <a:r>
              <a:rPr lang="zh-CN" altLang="en-US" sz="2400">
                <a:solidFill>
                  <a:schemeClr val="tx1"/>
                </a:solidFill>
                <a:latin typeface="楷体_GB2312" panose="02010609030101010101" pitchFamily="49" charset="-122"/>
                <a:ea typeface="楷体_GB2312" panose="02010609030101010101" pitchFamily="49" charset="-122"/>
              </a:rPr>
              <a:t>给定一个无向完全图</a:t>
            </a:r>
            <a:r>
              <a:rPr lang="en-US" altLang="zh-CN" sz="2400">
                <a:solidFill>
                  <a:schemeClr val="tx1"/>
                </a:solidFill>
                <a:latin typeface="楷体_GB2312" panose="02010609030101010101" pitchFamily="49" charset="-122"/>
                <a:ea typeface="楷体_GB2312" panose="02010609030101010101" pitchFamily="49" charset="-122"/>
              </a:rPr>
              <a:t>G=(V，E)</a:t>
            </a:r>
            <a:r>
              <a:rPr lang="zh-CN" altLang="en-US" sz="2400">
                <a:solidFill>
                  <a:schemeClr val="tx1"/>
                </a:solidFill>
                <a:latin typeface="楷体_GB2312" panose="02010609030101010101" pitchFamily="49" charset="-122"/>
                <a:ea typeface="楷体_GB2312" panose="02010609030101010101" pitchFamily="49" charset="-122"/>
              </a:rPr>
              <a:t>及定义在</a:t>
            </a:r>
            <a:r>
              <a:rPr lang="en-US" altLang="zh-CN" sz="2400">
                <a:solidFill>
                  <a:schemeClr val="tx1"/>
                </a:solidFill>
                <a:latin typeface="楷体_GB2312" panose="02010609030101010101" pitchFamily="49" charset="-122"/>
                <a:ea typeface="楷体_GB2312" panose="02010609030101010101" pitchFamily="49" charset="-122"/>
              </a:rPr>
              <a:t>V</a:t>
            </a:r>
            <a:r>
              <a:rPr lang="en-US" altLang="zh-CN" sz="24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solidFill>
                  <a:schemeClr val="tx1"/>
                </a:solidFill>
                <a:latin typeface="楷体_GB2312" panose="02010609030101010101" pitchFamily="49" charset="-122"/>
                <a:ea typeface="楷体_GB2312" panose="02010609030101010101" pitchFamily="49" charset="-122"/>
              </a:rPr>
              <a:t>V</a:t>
            </a:r>
            <a:r>
              <a:rPr lang="zh-CN" altLang="en-US" sz="2400">
                <a:solidFill>
                  <a:schemeClr val="tx1"/>
                </a:solidFill>
                <a:latin typeface="楷体_GB2312" panose="02010609030101010101" pitchFamily="49" charset="-122"/>
                <a:ea typeface="楷体_GB2312" panose="02010609030101010101" pitchFamily="49" charset="-122"/>
              </a:rPr>
              <a:t>上的一个费用函数</a:t>
            </a:r>
            <a:r>
              <a:rPr lang="en-US" altLang="zh-CN" sz="2400">
                <a:solidFill>
                  <a:schemeClr val="tx1"/>
                </a:solidFill>
                <a:latin typeface="楷体_GB2312" panose="02010609030101010101" pitchFamily="49" charset="-122"/>
                <a:ea typeface="楷体_GB2312" panose="02010609030101010101" pitchFamily="49" charset="-122"/>
              </a:rPr>
              <a:t>c</a:t>
            </a:r>
            <a:r>
              <a:rPr lang="zh-CN" altLang="en-US" sz="2400">
                <a:solidFill>
                  <a:schemeClr val="tx1"/>
                </a:solidFill>
                <a:latin typeface="楷体_GB2312" panose="02010609030101010101" pitchFamily="49" charset="-122"/>
                <a:ea typeface="楷体_GB2312" panose="02010609030101010101" pitchFamily="49" charset="-122"/>
              </a:rPr>
              <a:t>和一个整数</a:t>
            </a:r>
            <a:r>
              <a:rPr lang="en-US" altLang="zh-CN" sz="2400">
                <a:solidFill>
                  <a:schemeClr val="tx1"/>
                </a:solidFill>
                <a:latin typeface="楷体_GB2312" panose="02010609030101010101" pitchFamily="49" charset="-122"/>
                <a:ea typeface="楷体_GB2312" panose="02010609030101010101" pitchFamily="49" charset="-122"/>
              </a:rPr>
              <a:t>k，</a:t>
            </a:r>
            <a:r>
              <a:rPr lang="zh-CN" altLang="en-US" sz="2400">
                <a:solidFill>
                  <a:schemeClr val="tx1"/>
                </a:solidFill>
                <a:latin typeface="楷体_GB2312" panose="02010609030101010101" pitchFamily="49" charset="-122"/>
                <a:ea typeface="楷体_GB2312" panose="02010609030101010101" pitchFamily="49" charset="-122"/>
              </a:rPr>
              <a:t>判定</a:t>
            </a:r>
            <a:r>
              <a:rPr lang="en-US" altLang="zh-CN" sz="2400">
                <a:solidFill>
                  <a:schemeClr val="tx1"/>
                </a:solidFill>
                <a:latin typeface="楷体_GB2312" panose="02010609030101010101" pitchFamily="49" charset="-122"/>
                <a:ea typeface="楷体_GB2312" panose="02010609030101010101" pitchFamily="49" charset="-122"/>
              </a:rPr>
              <a:t>G</a:t>
            </a:r>
            <a:r>
              <a:rPr lang="zh-CN" altLang="en-US" sz="2400">
                <a:solidFill>
                  <a:schemeClr val="tx1"/>
                </a:solidFill>
                <a:latin typeface="楷体_GB2312" panose="02010609030101010101" pitchFamily="49" charset="-122"/>
                <a:ea typeface="楷体_GB2312" panose="02010609030101010101" pitchFamily="49" charset="-122"/>
              </a:rPr>
              <a:t>是否存在经过</a:t>
            </a:r>
            <a:r>
              <a:rPr lang="en-US" altLang="zh-CN" sz="2400">
                <a:solidFill>
                  <a:schemeClr val="tx1"/>
                </a:solidFill>
                <a:latin typeface="楷体_GB2312" panose="02010609030101010101" pitchFamily="49" charset="-122"/>
                <a:ea typeface="楷体_GB2312" panose="02010609030101010101" pitchFamily="49" charset="-122"/>
              </a:rPr>
              <a:t>V</a:t>
            </a:r>
            <a:r>
              <a:rPr lang="zh-CN" altLang="en-US" sz="2400">
                <a:solidFill>
                  <a:schemeClr val="tx1"/>
                </a:solidFill>
                <a:latin typeface="楷体_GB2312" panose="02010609030101010101" pitchFamily="49" charset="-122"/>
                <a:ea typeface="楷体_GB2312" panose="02010609030101010101" pitchFamily="49" charset="-122"/>
              </a:rPr>
              <a:t>中各顶点恰好一次的回路，使得该回路的费用不超过</a:t>
            </a:r>
            <a:r>
              <a:rPr lang="en-US" altLang="zh-CN" sz="2400">
                <a:solidFill>
                  <a:schemeClr val="tx1"/>
                </a:solidFill>
                <a:latin typeface="楷体_GB2312" panose="02010609030101010101" pitchFamily="49" charset="-122"/>
                <a:ea typeface="楷体_GB2312" panose="02010609030101010101" pitchFamily="49" charset="-122"/>
              </a:rPr>
              <a:t>k。 </a:t>
            </a:r>
            <a:endParaRPr lang="zh-CN" altLang="en-US" sz="2400">
              <a:solidFill>
                <a:schemeClr val="tx1"/>
              </a:solidFill>
              <a:latin typeface="楷体_GB2312" panose="02010609030101010101" pitchFamily="49" charset="-122"/>
              <a:ea typeface="楷体_GB2312" panose="0201060903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2356"/>
                                        </p:tgtEl>
                                        <p:attrNameLst>
                                          <p:attrName>style.visibility</p:attrName>
                                        </p:attrNameLst>
                                      </p:cBhvr>
                                      <p:to>
                                        <p:strVal val="visible"/>
                                      </p:to>
                                    </p:set>
                                    <p:animEffect transition="in" filter="blinds(horizontal)">
                                      <p:cBhvr>
                                        <p:cTn id="7" dur="500"/>
                                        <p:tgtEl>
                                          <p:spTgt spid="6123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2355"/>
                                        </p:tgtEl>
                                        <p:attrNameLst>
                                          <p:attrName>style.visibility</p:attrName>
                                        </p:attrNameLst>
                                      </p:cBhvr>
                                      <p:to>
                                        <p:strVal val="visible"/>
                                      </p:to>
                                    </p:set>
                                    <p:animEffect transition="in" filter="blinds(horizontal)">
                                      <p:cBhvr>
                                        <p:cTn id="12" dur="500"/>
                                        <p:tgtEl>
                                          <p:spTgt spid="612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5" grpId="0" autoUpdateAnimBg="0"/>
      <p:bldP spid="612356" grpId="0" autoUpdateAnimBg="0"/>
    </p:bld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a:extLst>
              <a:ext uri="{FF2B5EF4-FFF2-40B4-BE49-F238E27FC236}">
                <a16:creationId xmlns:a16="http://schemas.microsoft.com/office/drawing/2014/main" id="{3F7A4DC7-3543-4A2C-877C-2B08F1B25A3E}"/>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7BD175D7-CEA9-466C-B786-2958DCA7F2E5}" type="slidenum">
              <a:rPr lang="zh-CN" altLang="en-US">
                <a:solidFill>
                  <a:schemeClr val="tx1"/>
                </a:solidFill>
                <a:latin typeface="Times New Roman" panose="02020603050405020304" pitchFamily="18" charset="0"/>
                <a:ea typeface="宋体" panose="02010600030101010101" pitchFamily="2" charset="-122"/>
              </a:rPr>
              <a:pPr eaLnBrk="1" hangingPunct="1"/>
              <a:t>312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35875" name="Rectangle 2">
            <a:extLst>
              <a:ext uri="{FF2B5EF4-FFF2-40B4-BE49-F238E27FC236}">
                <a16:creationId xmlns:a16="http://schemas.microsoft.com/office/drawing/2014/main" id="{7DC5105F-E5F4-437E-8EB7-AFBEEFEBC3C6}"/>
              </a:ext>
            </a:extLst>
          </p:cNvPr>
          <p:cNvSpPr>
            <a:spLocks noGrp="1" noChangeArrowheads="1"/>
          </p:cNvSpPr>
          <p:nvPr>
            <p:ph type="ctrTitle"/>
          </p:nvPr>
        </p:nvSpPr>
        <p:spPr>
          <a:xfrm>
            <a:off x="381000" y="2286000"/>
            <a:ext cx="8064500" cy="1081088"/>
          </a:xfrm>
        </p:spPr>
        <p:txBody>
          <a:bodyPr/>
          <a:lstStyle/>
          <a:p>
            <a:pPr eaLnBrk="1" hangingPunct="1"/>
            <a:r>
              <a:rPr lang="zh-CN" altLang="en-US" sz="6000">
                <a:solidFill>
                  <a:srgbClr val="800000"/>
                </a:solidFill>
              </a:rPr>
              <a:t>第9章  近似算法</a:t>
            </a:r>
          </a:p>
        </p:txBody>
      </p:sp>
    </p:spTree>
  </p:cSld>
  <p:clrMapOvr>
    <a:masterClrMapping/>
  </p:clrMapOvr>
  <p:transition>
    <p:random/>
  </p:transition>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5F9F8654-B3BF-4F02-85AC-2F004D830C8C}"/>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44095157-D4A8-4782-AF00-214CE3449207}" type="slidenum">
              <a:rPr lang="zh-CN" altLang="en-US">
                <a:solidFill>
                  <a:schemeClr val="tx1"/>
                </a:solidFill>
                <a:latin typeface="Times New Roman" panose="02020603050405020304" pitchFamily="18" charset="0"/>
                <a:ea typeface="宋体" panose="02010600030101010101" pitchFamily="2" charset="-122"/>
              </a:rPr>
              <a:pPr eaLnBrk="1" hangingPunct="1"/>
              <a:t>313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36899" name="Rectangle 2">
            <a:extLst>
              <a:ext uri="{FF2B5EF4-FFF2-40B4-BE49-F238E27FC236}">
                <a16:creationId xmlns:a16="http://schemas.microsoft.com/office/drawing/2014/main" id="{CE10897B-5EAC-4B98-9059-08B6555B55D4}"/>
              </a:ext>
            </a:extLst>
          </p:cNvPr>
          <p:cNvSpPr>
            <a:spLocks noGrp="1" noChangeArrowheads="1"/>
          </p:cNvSpPr>
          <p:nvPr>
            <p:ph type="title"/>
          </p:nvPr>
        </p:nvSpPr>
        <p:spPr/>
        <p:txBody>
          <a:bodyPr/>
          <a:lstStyle/>
          <a:p>
            <a:pPr eaLnBrk="1" hangingPunct="1"/>
            <a:r>
              <a:rPr lang="zh-CN" altLang="en-US" sz="4800">
                <a:solidFill>
                  <a:srgbClr val="800000"/>
                </a:solidFill>
              </a:rPr>
              <a:t>第9章  近似算法</a:t>
            </a:r>
          </a:p>
        </p:txBody>
      </p:sp>
      <p:sp>
        <p:nvSpPr>
          <p:cNvPr id="336900" name="Rectangle 3">
            <a:extLst>
              <a:ext uri="{FF2B5EF4-FFF2-40B4-BE49-F238E27FC236}">
                <a16:creationId xmlns:a16="http://schemas.microsoft.com/office/drawing/2014/main" id="{E36EA028-F510-47B1-82F9-AE90F3545364}"/>
              </a:ext>
            </a:extLst>
          </p:cNvPr>
          <p:cNvSpPr>
            <a:spLocks noGrp="1" noChangeArrowheads="1"/>
          </p:cNvSpPr>
          <p:nvPr>
            <p:ph type="body" idx="1"/>
          </p:nvPr>
        </p:nvSpPr>
        <p:spPr>
          <a:xfrm>
            <a:off x="685800" y="1600200"/>
            <a:ext cx="7696200" cy="4495800"/>
          </a:xfrm>
        </p:spPr>
        <p:txBody>
          <a:bodyPr/>
          <a:lstStyle/>
          <a:p>
            <a:pPr eaLnBrk="1" hangingPunct="1">
              <a:buFontTx/>
              <a:buNone/>
            </a:pPr>
            <a:r>
              <a:rPr lang="zh-CN" altLang="en-US" sz="2800">
                <a:latin typeface="楷体_GB2312" panose="02010609030101010101" pitchFamily="49" charset="-122"/>
                <a:ea typeface="楷体_GB2312" panose="02010609030101010101" pitchFamily="49" charset="-122"/>
              </a:rPr>
              <a:t>      迄今为止，所有的</a:t>
            </a:r>
            <a:r>
              <a:rPr lang="en-US" altLang="zh-CN" sz="2800">
                <a:latin typeface="楷体_GB2312" panose="02010609030101010101" pitchFamily="49" charset="-122"/>
                <a:ea typeface="楷体_GB2312" panose="02010609030101010101" pitchFamily="49" charset="-122"/>
              </a:rPr>
              <a:t>NP</a:t>
            </a:r>
            <a:r>
              <a:rPr lang="zh-CN" altLang="en-US" sz="2800">
                <a:latin typeface="楷体_GB2312" panose="02010609030101010101" pitchFamily="49" charset="-122"/>
                <a:ea typeface="楷体_GB2312" panose="02010609030101010101" pitchFamily="49" charset="-122"/>
              </a:rPr>
              <a:t>完全问题都还没有多项式时间算法。对于这类问题，通常可采取以下几种解题策略。</a:t>
            </a:r>
          </a:p>
          <a:p>
            <a:pPr lvl="2" eaLnBrk="1" hangingPunct="1">
              <a:buClr>
                <a:srgbClr val="CC0000"/>
              </a:buClr>
              <a:buFont typeface="Wingdings" panose="05000000000000000000" pitchFamily="2" charset="2"/>
              <a:buNone/>
            </a:pPr>
            <a:r>
              <a:rPr lang="zh-CN" altLang="en-US" sz="2800">
                <a:latin typeface="楷体_GB2312" panose="02010609030101010101" pitchFamily="49" charset="-122"/>
                <a:ea typeface="楷体_GB2312" panose="02010609030101010101" pitchFamily="49" charset="-122"/>
              </a:rPr>
              <a:t>(1)只对问题的特殊实例求解</a:t>
            </a:r>
          </a:p>
          <a:p>
            <a:pPr lvl="2" eaLnBrk="1" hangingPunct="1">
              <a:buClr>
                <a:srgbClr val="CC0000"/>
              </a:buClr>
              <a:buFont typeface="Wingdings" panose="05000000000000000000" pitchFamily="2" charset="2"/>
              <a:buNone/>
            </a:pPr>
            <a:r>
              <a:rPr lang="zh-CN" altLang="en-US" sz="2800">
                <a:latin typeface="楷体_GB2312" panose="02010609030101010101" pitchFamily="49" charset="-122"/>
                <a:ea typeface="楷体_GB2312" panose="02010609030101010101" pitchFamily="49" charset="-122"/>
              </a:rPr>
              <a:t>(2)用动态规划法或分支限界法求解 </a:t>
            </a:r>
          </a:p>
          <a:p>
            <a:pPr lvl="2" eaLnBrk="1" hangingPunct="1">
              <a:buClr>
                <a:srgbClr val="CC0000"/>
              </a:buClr>
              <a:buFont typeface="Wingdings" panose="05000000000000000000" pitchFamily="2" charset="2"/>
              <a:buNone/>
            </a:pPr>
            <a:r>
              <a:rPr lang="zh-CN" altLang="en-US" sz="2800">
                <a:latin typeface="楷体_GB2312" panose="02010609030101010101" pitchFamily="49" charset="-122"/>
                <a:ea typeface="楷体_GB2312" panose="02010609030101010101" pitchFamily="49" charset="-122"/>
              </a:rPr>
              <a:t>(3)用概率算法求解 </a:t>
            </a:r>
          </a:p>
          <a:p>
            <a:pPr lvl="2" eaLnBrk="1" hangingPunct="1">
              <a:buClr>
                <a:srgbClr val="CC0000"/>
              </a:buClr>
              <a:buFont typeface="Wingdings" panose="05000000000000000000" pitchFamily="2" charset="2"/>
              <a:buNone/>
            </a:pPr>
            <a:r>
              <a:rPr lang="zh-CN" altLang="en-US" sz="2800">
                <a:latin typeface="楷体_GB2312" panose="02010609030101010101" pitchFamily="49" charset="-122"/>
                <a:ea typeface="楷体_GB2312" panose="02010609030101010101" pitchFamily="49" charset="-122"/>
              </a:rPr>
              <a:t>(4)只求近似解</a:t>
            </a:r>
          </a:p>
          <a:p>
            <a:pPr lvl="2" eaLnBrk="1" hangingPunct="1">
              <a:buClr>
                <a:srgbClr val="CC0000"/>
              </a:buClr>
              <a:buFont typeface="Wingdings" panose="05000000000000000000" pitchFamily="2" charset="2"/>
              <a:buNone/>
            </a:pPr>
            <a:r>
              <a:rPr lang="zh-CN" altLang="en-US" sz="2800">
                <a:latin typeface="楷体_GB2312" panose="02010609030101010101" pitchFamily="49" charset="-122"/>
                <a:ea typeface="楷体_GB2312" panose="02010609030101010101" pitchFamily="49" charset="-122"/>
              </a:rPr>
              <a:t>(5)用启发式方法求解 </a:t>
            </a:r>
          </a:p>
          <a:p>
            <a:pPr eaLnBrk="1" hangingPunct="1">
              <a:buFontTx/>
              <a:buNone/>
            </a:pPr>
            <a:r>
              <a:rPr lang="zh-CN" altLang="en-US" sz="2800">
                <a:latin typeface="楷体_GB2312" panose="02010609030101010101" pitchFamily="49" charset="-122"/>
                <a:ea typeface="楷体_GB2312" panose="02010609030101010101" pitchFamily="49" charset="-122"/>
              </a:rPr>
              <a:t> 本章主要讨论解</a:t>
            </a:r>
            <a:r>
              <a:rPr lang="en-US" altLang="zh-CN" sz="2800">
                <a:latin typeface="楷体_GB2312" panose="02010609030101010101" pitchFamily="49" charset="-122"/>
                <a:ea typeface="楷体_GB2312" panose="02010609030101010101" pitchFamily="49" charset="-122"/>
              </a:rPr>
              <a:t>NP</a:t>
            </a:r>
            <a:r>
              <a:rPr lang="zh-CN" altLang="en-US" sz="2800">
                <a:latin typeface="楷体_GB2312" panose="02010609030101010101" pitchFamily="49" charset="-122"/>
                <a:ea typeface="楷体_GB2312" panose="02010609030101010101" pitchFamily="49" charset="-122"/>
              </a:rPr>
              <a:t>完全问题的</a:t>
            </a:r>
            <a:r>
              <a:rPr lang="zh-CN" altLang="en-US" sz="2800" b="1">
                <a:solidFill>
                  <a:schemeClr val="accent2"/>
                </a:solidFill>
                <a:latin typeface="楷体_GB2312" panose="02010609030101010101" pitchFamily="49" charset="-122"/>
                <a:ea typeface="楷体_GB2312" panose="02010609030101010101" pitchFamily="49" charset="-122"/>
              </a:rPr>
              <a:t>近似算法</a:t>
            </a:r>
            <a:r>
              <a:rPr lang="zh-CN" altLang="en-US" sz="2800">
                <a:latin typeface="楷体_GB2312" panose="02010609030101010101" pitchFamily="49" charset="-122"/>
                <a:ea typeface="楷体_GB2312" panose="02010609030101010101" pitchFamily="49" charset="-122"/>
              </a:rPr>
              <a:t>。</a:t>
            </a:r>
          </a:p>
          <a:p>
            <a:pPr eaLnBrk="1" hangingPunct="1">
              <a:buFontTx/>
              <a:buNone/>
            </a:pPr>
            <a:endParaRPr lang="zh-CN" altLang="en-US"/>
          </a:p>
        </p:txBody>
      </p:sp>
    </p:spTree>
  </p:cSld>
  <p:clrMapOvr>
    <a:masterClrMapping/>
  </p:clrMapOvr>
  <p:transition>
    <p:random/>
  </p:transition>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a:extLst>
              <a:ext uri="{FF2B5EF4-FFF2-40B4-BE49-F238E27FC236}">
                <a16:creationId xmlns:a16="http://schemas.microsoft.com/office/drawing/2014/main" id="{B93DD1BD-3109-49F1-87BE-53DCC218B752}"/>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6428F3F5-9A8C-4FBE-BB5E-2B43FF233283}" type="slidenum">
              <a:rPr lang="zh-CN" altLang="en-US">
                <a:solidFill>
                  <a:schemeClr val="tx1"/>
                </a:solidFill>
                <a:latin typeface="Times New Roman" panose="02020603050405020304" pitchFamily="18" charset="0"/>
                <a:ea typeface="宋体" panose="02010600030101010101" pitchFamily="2" charset="-122"/>
              </a:rPr>
              <a:pPr eaLnBrk="1" hangingPunct="1"/>
              <a:t>314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95239" name="Rectangle 2">
            <a:extLst>
              <a:ext uri="{FF2B5EF4-FFF2-40B4-BE49-F238E27FC236}">
                <a16:creationId xmlns:a16="http://schemas.microsoft.com/office/drawing/2014/main" id="{FE227879-85FC-4477-AB18-2D0CD938EDEE}"/>
              </a:ext>
            </a:extLst>
          </p:cNvPr>
          <p:cNvSpPr>
            <a:spLocks noGrp="1" noChangeArrowheads="1"/>
          </p:cNvSpPr>
          <p:nvPr>
            <p:ph type="title"/>
          </p:nvPr>
        </p:nvSpPr>
        <p:spPr/>
        <p:txBody>
          <a:bodyPr/>
          <a:lstStyle/>
          <a:p>
            <a:pPr eaLnBrk="1" hangingPunct="1"/>
            <a:r>
              <a:rPr lang="zh-CN" altLang="en-US"/>
              <a:t>9.1 近似算法的性能</a:t>
            </a:r>
          </a:p>
        </p:txBody>
      </p:sp>
      <p:grpSp>
        <p:nvGrpSpPr>
          <p:cNvPr id="2" name="Group 3">
            <a:extLst>
              <a:ext uri="{FF2B5EF4-FFF2-40B4-BE49-F238E27FC236}">
                <a16:creationId xmlns:a16="http://schemas.microsoft.com/office/drawing/2014/main" id="{840E45D1-6785-4055-ABE3-830A024A8D9A}"/>
              </a:ext>
            </a:extLst>
          </p:cNvPr>
          <p:cNvGrpSpPr>
            <a:grpSpLocks/>
          </p:cNvGrpSpPr>
          <p:nvPr/>
        </p:nvGrpSpPr>
        <p:grpSpPr bwMode="auto">
          <a:xfrm>
            <a:off x="669925" y="1827213"/>
            <a:ext cx="7940675" cy="2058987"/>
            <a:chOff x="422" y="1199"/>
            <a:chExt cx="5002" cy="1297"/>
          </a:xfrm>
        </p:grpSpPr>
        <p:sp>
          <p:nvSpPr>
            <p:cNvPr id="95243" name="Text Box 4">
              <a:extLst>
                <a:ext uri="{FF2B5EF4-FFF2-40B4-BE49-F238E27FC236}">
                  <a16:creationId xmlns:a16="http://schemas.microsoft.com/office/drawing/2014/main" id="{0AA063A7-202B-4902-8BAC-EA18B8ABE1F1}"/>
                </a:ext>
              </a:extLst>
            </p:cNvPr>
            <p:cNvSpPr txBox="1">
              <a:spLocks noChangeArrowheads="1"/>
            </p:cNvSpPr>
            <p:nvPr/>
          </p:nvSpPr>
          <p:spPr bwMode="auto">
            <a:xfrm>
              <a:off x="422" y="1199"/>
              <a:ext cx="5002" cy="1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pPr>
              <a:r>
                <a:rPr kumimoji="1" lang="zh-CN" altLang="en-US" sz="2400">
                  <a:solidFill>
                    <a:schemeClr val="tx1"/>
                  </a:solidFill>
                  <a:latin typeface="楷体_GB2312" panose="02010609030101010101" pitchFamily="49" charset="-122"/>
                  <a:ea typeface="楷体_GB2312" panose="02010609030101010101" pitchFamily="49" charset="-122"/>
                </a:rPr>
                <a:t>    若一个最优化问题的最优值为</a:t>
              </a:r>
              <a:r>
                <a:rPr kumimoji="1" lang="en-US" altLang="zh-CN" sz="2400">
                  <a:solidFill>
                    <a:schemeClr val="tx1"/>
                  </a:solidFill>
                  <a:latin typeface="楷体_GB2312" panose="02010609030101010101" pitchFamily="49" charset="-122"/>
                  <a:ea typeface="楷体_GB2312" panose="02010609030101010101" pitchFamily="49" charset="-122"/>
                </a:rPr>
                <a:t>c*，</a:t>
              </a:r>
              <a:r>
                <a:rPr kumimoji="1" lang="zh-CN" altLang="en-US" sz="2400">
                  <a:solidFill>
                    <a:schemeClr val="tx1"/>
                  </a:solidFill>
                  <a:latin typeface="楷体_GB2312" panose="02010609030101010101" pitchFamily="49" charset="-122"/>
                  <a:ea typeface="楷体_GB2312" panose="02010609030101010101" pitchFamily="49" charset="-122"/>
                </a:rPr>
                <a:t>求解该问题的一个近似算法求得的近似最优解相应的目标函数值为</a:t>
              </a:r>
              <a:r>
                <a:rPr kumimoji="1" lang="en-US" altLang="zh-CN" sz="2400">
                  <a:solidFill>
                    <a:schemeClr val="tx1"/>
                  </a:solidFill>
                  <a:latin typeface="楷体_GB2312" panose="02010609030101010101" pitchFamily="49" charset="-122"/>
                  <a:ea typeface="楷体_GB2312" panose="02010609030101010101" pitchFamily="49" charset="-122"/>
                </a:rPr>
                <a:t>c，</a:t>
              </a:r>
              <a:r>
                <a:rPr kumimoji="1" lang="zh-CN" altLang="en-US" sz="2400">
                  <a:solidFill>
                    <a:schemeClr val="tx1"/>
                  </a:solidFill>
                  <a:latin typeface="楷体_GB2312" panose="02010609030101010101" pitchFamily="49" charset="-122"/>
                  <a:ea typeface="楷体_GB2312" panose="02010609030101010101" pitchFamily="49" charset="-122"/>
                </a:rPr>
                <a:t>则将该</a:t>
              </a:r>
              <a:r>
                <a:rPr kumimoji="1" lang="zh-CN" altLang="en-US" sz="2400" b="1">
                  <a:latin typeface="楷体_GB2312" panose="02010609030101010101" pitchFamily="49" charset="-122"/>
                  <a:ea typeface="楷体_GB2312" panose="02010609030101010101" pitchFamily="49" charset="-122"/>
                </a:rPr>
                <a:t>近似算法的性能比</a:t>
              </a:r>
              <a:r>
                <a:rPr kumimoji="1" lang="zh-CN" altLang="en-US" sz="2400">
                  <a:solidFill>
                    <a:schemeClr val="tx1"/>
                  </a:solidFill>
                  <a:latin typeface="楷体_GB2312" panose="02010609030101010101" pitchFamily="49" charset="-122"/>
                  <a:ea typeface="楷体_GB2312" panose="02010609030101010101" pitchFamily="49" charset="-122"/>
                </a:rPr>
                <a:t>定义为</a:t>
              </a:r>
              <a:r>
                <a:rPr kumimoji="1" lang="zh-CN" altLang="en-US" sz="24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kumimoji="1" lang="zh-CN" altLang="en-US" sz="2400">
                  <a:solidFill>
                    <a:schemeClr val="tx1"/>
                  </a:solidFill>
                  <a:latin typeface="楷体_GB2312" panose="02010609030101010101" pitchFamily="49" charset="-122"/>
                  <a:ea typeface="楷体_GB2312" panose="02010609030101010101" pitchFamily="49" charset="-122"/>
                </a:rPr>
                <a:t>=           。在通常情况下，该性能比是问题输入规模</a:t>
              </a:r>
              <a:r>
                <a:rPr kumimoji="1" lang="en-US" altLang="zh-CN" sz="2400">
                  <a:solidFill>
                    <a:schemeClr val="tx1"/>
                  </a:solidFill>
                  <a:latin typeface="楷体_GB2312" panose="02010609030101010101" pitchFamily="49" charset="-122"/>
                  <a:ea typeface="楷体_GB2312" panose="02010609030101010101" pitchFamily="49" charset="-122"/>
                </a:rPr>
                <a:t>n</a:t>
              </a:r>
              <a:r>
                <a:rPr kumimoji="1" lang="zh-CN" altLang="en-US" sz="2400">
                  <a:solidFill>
                    <a:schemeClr val="tx1"/>
                  </a:solidFill>
                  <a:latin typeface="楷体_GB2312" panose="02010609030101010101" pitchFamily="49" charset="-122"/>
                  <a:ea typeface="楷体_GB2312" panose="02010609030101010101" pitchFamily="49" charset="-122"/>
                </a:rPr>
                <a:t>的一个函数</a:t>
              </a:r>
              <a:r>
                <a:rPr kumimoji="1" lang="en-US" altLang="zh-CN" sz="2400">
                  <a:solidFill>
                    <a:schemeClr val="tx1"/>
                  </a:solidFill>
                  <a:latin typeface="楷体_GB2312" panose="02010609030101010101" pitchFamily="49" charset="-122"/>
                  <a:ea typeface="楷体_GB2312" panose="02010609030101010101" pitchFamily="49" charset="-122"/>
                </a:rPr>
                <a:t>ρ(n)，</a:t>
              </a:r>
              <a:r>
                <a:rPr kumimoji="1" lang="zh-CN" altLang="en-US" sz="2400">
                  <a:solidFill>
                    <a:schemeClr val="tx1"/>
                  </a:solidFill>
                  <a:latin typeface="楷体_GB2312" panose="02010609030101010101" pitchFamily="49" charset="-122"/>
                  <a:ea typeface="楷体_GB2312" panose="02010609030101010101" pitchFamily="49" charset="-122"/>
                </a:rPr>
                <a:t>即  </a:t>
              </a:r>
            </a:p>
            <a:p>
              <a:pPr algn="l" eaLnBrk="1" hangingPunct="1">
                <a:spcBef>
                  <a:spcPct val="20000"/>
                </a:spcBef>
              </a:pPr>
              <a:r>
                <a:rPr kumimoji="1" lang="zh-CN" altLang="en-US" sz="2400">
                  <a:solidFill>
                    <a:schemeClr val="tx1"/>
                  </a:solidFill>
                  <a:latin typeface="楷体_GB2312" panose="02010609030101010101" pitchFamily="49" charset="-122"/>
                  <a:ea typeface="楷体_GB2312" panose="02010609030101010101" pitchFamily="49" charset="-122"/>
                </a:rPr>
                <a:t>          ≤</a:t>
              </a:r>
              <a:r>
                <a:rPr kumimoji="1" lang="en-US" altLang="zh-CN" sz="2400">
                  <a:solidFill>
                    <a:schemeClr val="tx1"/>
                  </a:solidFill>
                  <a:latin typeface="楷体_GB2312" panose="02010609030101010101" pitchFamily="49" charset="-122"/>
                  <a:ea typeface="楷体_GB2312" panose="02010609030101010101" pitchFamily="49" charset="-122"/>
                </a:rPr>
                <a:t>ρ(n)。</a:t>
              </a:r>
              <a:endParaRPr kumimoji="1" lang="zh-CN" altLang="en-US" sz="2400">
                <a:solidFill>
                  <a:schemeClr val="tx1"/>
                </a:solidFill>
                <a:latin typeface="楷体_GB2312" panose="02010609030101010101" pitchFamily="49" charset="-122"/>
                <a:ea typeface="楷体_GB2312" panose="02010609030101010101" pitchFamily="49" charset="-122"/>
              </a:endParaRPr>
            </a:p>
          </p:txBody>
        </p:sp>
        <p:graphicFrame>
          <p:nvGraphicFramePr>
            <p:cNvPr id="95236" name="Object 5">
              <a:extLst>
                <a:ext uri="{FF2B5EF4-FFF2-40B4-BE49-F238E27FC236}">
                  <a16:creationId xmlns:a16="http://schemas.microsoft.com/office/drawing/2014/main" id="{2E809428-C960-4CC4-AC31-3611060646AB}"/>
                </a:ext>
              </a:extLst>
            </p:cNvPr>
            <p:cNvGraphicFramePr>
              <a:graphicFrameLocks noChangeAspect="1"/>
            </p:cNvGraphicFramePr>
            <p:nvPr/>
          </p:nvGraphicFramePr>
          <p:xfrm>
            <a:off x="3120" y="1632"/>
            <a:ext cx="912" cy="335"/>
          </p:xfrm>
          <a:graphic>
            <a:graphicData uri="http://schemas.openxmlformats.org/presentationml/2006/ole">
              <mc:AlternateContent xmlns:mc="http://schemas.openxmlformats.org/markup-compatibility/2006">
                <mc:Choice xmlns:v="urn:schemas-microsoft-com:vml" Requires="v">
                  <p:oleObj spid="_x0000_s95248" r:id="rId3" imgW="914400" imgH="431800" progId="Equation.3">
                    <p:embed/>
                  </p:oleObj>
                </mc:Choice>
                <mc:Fallback>
                  <p:oleObj r:id="rId3" imgW="9144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 y="1632"/>
                          <a:ext cx="912"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7" name="Object 6">
              <a:extLst>
                <a:ext uri="{FF2B5EF4-FFF2-40B4-BE49-F238E27FC236}">
                  <a16:creationId xmlns:a16="http://schemas.microsoft.com/office/drawing/2014/main" id="{48D6A1FD-72F9-4344-8A0D-41908E544A2B}"/>
                </a:ext>
              </a:extLst>
            </p:cNvPr>
            <p:cNvGraphicFramePr>
              <a:graphicFrameLocks noChangeAspect="1"/>
            </p:cNvGraphicFramePr>
            <p:nvPr/>
          </p:nvGraphicFramePr>
          <p:xfrm>
            <a:off x="528" y="2161"/>
            <a:ext cx="912" cy="335"/>
          </p:xfrm>
          <a:graphic>
            <a:graphicData uri="http://schemas.openxmlformats.org/presentationml/2006/ole">
              <mc:AlternateContent xmlns:mc="http://schemas.openxmlformats.org/markup-compatibility/2006">
                <mc:Choice xmlns:v="urn:schemas-microsoft-com:vml" Requires="v">
                  <p:oleObj spid="_x0000_s95249" r:id="rId5" imgW="914400" imgH="431800" progId="Equation.3">
                    <p:embed/>
                  </p:oleObj>
                </mc:Choice>
                <mc:Fallback>
                  <p:oleObj r:id="rId5" imgW="914400" imgH="431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2161"/>
                          <a:ext cx="912"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7">
            <a:extLst>
              <a:ext uri="{FF2B5EF4-FFF2-40B4-BE49-F238E27FC236}">
                <a16:creationId xmlns:a16="http://schemas.microsoft.com/office/drawing/2014/main" id="{61437E32-020B-42CF-A554-F92E8E976C59}"/>
              </a:ext>
            </a:extLst>
          </p:cNvPr>
          <p:cNvGrpSpPr>
            <a:grpSpLocks/>
          </p:cNvGrpSpPr>
          <p:nvPr/>
        </p:nvGrpSpPr>
        <p:grpSpPr bwMode="auto">
          <a:xfrm>
            <a:off x="838200" y="4040188"/>
            <a:ext cx="7712075" cy="1979612"/>
            <a:chOff x="528" y="2383"/>
            <a:chExt cx="4858" cy="1247"/>
          </a:xfrm>
        </p:grpSpPr>
        <p:sp>
          <p:nvSpPr>
            <p:cNvPr id="95242" name="Text Box 8">
              <a:extLst>
                <a:ext uri="{FF2B5EF4-FFF2-40B4-BE49-F238E27FC236}">
                  <a16:creationId xmlns:a16="http://schemas.microsoft.com/office/drawing/2014/main" id="{A1B8A1D4-88A8-4441-ABEB-847A0E4F4EE4}"/>
                </a:ext>
              </a:extLst>
            </p:cNvPr>
            <p:cNvSpPr txBox="1">
              <a:spLocks noChangeArrowheads="1"/>
            </p:cNvSpPr>
            <p:nvPr/>
          </p:nvSpPr>
          <p:spPr bwMode="auto">
            <a:xfrm>
              <a:off x="528" y="2422"/>
              <a:ext cx="4858"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该</a:t>
              </a:r>
              <a:r>
                <a:rPr lang="zh-CN" altLang="en-US" sz="2400" b="1">
                  <a:latin typeface="楷体_GB2312" panose="02010609030101010101" pitchFamily="49" charset="-122"/>
                  <a:ea typeface="楷体_GB2312" panose="02010609030101010101" pitchFamily="49" charset="-122"/>
                </a:rPr>
                <a:t>近似算法的相对误差</a:t>
              </a:r>
              <a:r>
                <a:rPr lang="zh-CN" altLang="en-US" sz="2400">
                  <a:solidFill>
                    <a:schemeClr val="tx1"/>
                  </a:solidFill>
                  <a:latin typeface="楷体_GB2312" panose="02010609030101010101" pitchFamily="49" charset="-122"/>
                  <a:ea typeface="楷体_GB2312" panose="02010609030101010101" pitchFamily="49" charset="-122"/>
                </a:rPr>
                <a:t>定义为</a:t>
              </a:r>
              <a:r>
                <a:rPr lang="zh-CN" altLang="en-US" sz="24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lang="zh-CN" altLang="en-US" sz="2400">
                  <a:solidFill>
                    <a:schemeClr val="tx1"/>
                  </a:solidFill>
                  <a:latin typeface="楷体_GB2312" panose="02010609030101010101" pitchFamily="49" charset="-122"/>
                  <a:ea typeface="楷体_GB2312" panose="02010609030101010101" pitchFamily="49" charset="-122"/>
                </a:rPr>
                <a:t>=     。若对问题的输入规模</a:t>
              </a:r>
              <a:r>
                <a:rPr lang="en-US" altLang="zh-CN" sz="24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有一函数</a:t>
              </a:r>
              <a:r>
                <a:rPr lang="en-US" altLang="zh-CN" sz="2400">
                  <a:solidFill>
                    <a:schemeClr val="tx1"/>
                  </a:solidFill>
                  <a:latin typeface="楷体_GB2312" panose="02010609030101010101" pitchFamily="49" charset="-122"/>
                  <a:ea typeface="楷体_GB2312" panose="02010609030101010101" pitchFamily="49" charset="-122"/>
                </a:rPr>
                <a:t>ε(n)</a:t>
              </a:r>
              <a:r>
                <a:rPr lang="zh-CN" altLang="en-US" sz="2400">
                  <a:solidFill>
                    <a:schemeClr val="tx1"/>
                  </a:solidFill>
                  <a:latin typeface="楷体_GB2312" panose="02010609030101010101" pitchFamily="49" charset="-122"/>
                  <a:ea typeface="楷体_GB2312" panose="02010609030101010101" pitchFamily="49" charset="-122"/>
                </a:rPr>
                <a:t>使得    ≤</a:t>
              </a:r>
              <a:r>
                <a:rPr lang="en-US" altLang="zh-CN" sz="2400">
                  <a:solidFill>
                    <a:schemeClr val="tx1"/>
                  </a:solidFill>
                  <a:latin typeface="楷体_GB2312" panose="02010609030101010101" pitchFamily="49" charset="-122"/>
                  <a:ea typeface="楷体_GB2312" panose="02010609030101010101" pitchFamily="49" charset="-122"/>
                </a:rPr>
                <a:t>ε(n)，</a:t>
              </a:r>
              <a:r>
                <a:rPr lang="zh-CN" altLang="en-US" sz="2400">
                  <a:solidFill>
                    <a:schemeClr val="tx1"/>
                  </a:solidFill>
                  <a:latin typeface="楷体_GB2312" panose="02010609030101010101" pitchFamily="49" charset="-122"/>
                  <a:ea typeface="楷体_GB2312" panose="02010609030101010101" pitchFamily="49" charset="-122"/>
                </a:rPr>
                <a:t>则称</a:t>
              </a:r>
              <a:r>
                <a:rPr lang="en-US" altLang="zh-CN" sz="2400">
                  <a:solidFill>
                    <a:schemeClr val="tx1"/>
                  </a:solidFill>
                  <a:latin typeface="楷体_GB2312" panose="02010609030101010101" pitchFamily="49" charset="-122"/>
                  <a:ea typeface="楷体_GB2312" panose="02010609030101010101" pitchFamily="49" charset="-122"/>
                </a:rPr>
                <a:t>ε(n)</a:t>
              </a:r>
              <a:r>
                <a:rPr lang="zh-CN" altLang="en-US" sz="2400">
                  <a:solidFill>
                    <a:schemeClr val="tx1"/>
                  </a:solidFill>
                  <a:latin typeface="楷体_GB2312" panose="02010609030101010101" pitchFamily="49" charset="-122"/>
                  <a:ea typeface="楷体_GB2312" panose="02010609030101010101" pitchFamily="49" charset="-122"/>
                </a:rPr>
                <a:t>为该</a:t>
              </a:r>
              <a:r>
                <a:rPr lang="zh-CN" altLang="en-US" sz="2400" b="1">
                  <a:latin typeface="楷体_GB2312" panose="02010609030101010101" pitchFamily="49" charset="-122"/>
                  <a:ea typeface="楷体_GB2312" panose="02010609030101010101" pitchFamily="49" charset="-122"/>
                </a:rPr>
                <a:t>近似算法的相对误差界</a:t>
              </a:r>
              <a:r>
                <a:rPr lang="zh-CN" altLang="en-US" sz="2400">
                  <a:solidFill>
                    <a:schemeClr val="tx1"/>
                  </a:solidFill>
                  <a:latin typeface="楷体_GB2312" panose="02010609030101010101" pitchFamily="49" charset="-122"/>
                  <a:ea typeface="楷体_GB2312" panose="02010609030101010101" pitchFamily="49" charset="-122"/>
                </a:rPr>
                <a:t>。近似算法的性能比</a:t>
              </a:r>
              <a:r>
                <a:rPr lang="en-US" altLang="zh-CN" sz="2400">
                  <a:solidFill>
                    <a:schemeClr val="tx1"/>
                  </a:solidFill>
                  <a:latin typeface="楷体_GB2312" panose="02010609030101010101" pitchFamily="49" charset="-122"/>
                  <a:ea typeface="楷体_GB2312" panose="02010609030101010101" pitchFamily="49" charset="-122"/>
                </a:rPr>
                <a:t>ρ(n)</a:t>
              </a:r>
              <a:r>
                <a:rPr lang="zh-CN" altLang="en-US" sz="2400">
                  <a:solidFill>
                    <a:schemeClr val="tx1"/>
                  </a:solidFill>
                  <a:latin typeface="楷体_GB2312" panose="02010609030101010101" pitchFamily="49" charset="-122"/>
                  <a:ea typeface="楷体_GB2312" panose="02010609030101010101" pitchFamily="49" charset="-122"/>
                </a:rPr>
                <a:t>与相对误差界</a:t>
              </a:r>
              <a:r>
                <a:rPr lang="en-US" altLang="zh-CN" sz="2400">
                  <a:solidFill>
                    <a:schemeClr val="tx1"/>
                  </a:solidFill>
                  <a:latin typeface="楷体_GB2312" panose="02010609030101010101" pitchFamily="49" charset="-122"/>
                  <a:ea typeface="楷体_GB2312" panose="02010609030101010101" pitchFamily="49" charset="-122"/>
                </a:rPr>
                <a:t>ε(n)</a:t>
              </a:r>
              <a:r>
                <a:rPr lang="zh-CN" altLang="en-US" sz="2400">
                  <a:solidFill>
                    <a:schemeClr val="tx1"/>
                  </a:solidFill>
                  <a:latin typeface="楷体_GB2312" panose="02010609030101010101" pitchFamily="49" charset="-122"/>
                  <a:ea typeface="楷体_GB2312" panose="02010609030101010101" pitchFamily="49" charset="-122"/>
                </a:rPr>
                <a:t>之间显然有如下关系：</a:t>
              </a:r>
              <a:r>
                <a:rPr lang="en-US" altLang="zh-CN" sz="2400" b="1">
                  <a:solidFill>
                    <a:schemeClr val="tx1"/>
                  </a:solidFill>
                  <a:latin typeface="楷体_GB2312" panose="02010609030101010101" pitchFamily="49" charset="-122"/>
                  <a:ea typeface="楷体_GB2312" panose="02010609030101010101" pitchFamily="49" charset="-122"/>
                </a:rPr>
                <a:t>ε(n)≤ρ(n)-1</a:t>
              </a:r>
              <a:r>
                <a:rPr lang="en-US" altLang="zh-CN" sz="2400">
                  <a:solidFill>
                    <a:schemeClr val="tx1"/>
                  </a:solidFill>
                  <a:latin typeface="楷体_GB2312" panose="02010609030101010101" pitchFamily="49" charset="-122"/>
                  <a:ea typeface="楷体_GB2312" panose="02010609030101010101" pitchFamily="49" charset="-122"/>
                </a:rPr>
                <a:t>。 </a:t>
              </a:r>
              <a:endParaRPr lang="zh-CN" altLang="en-US" sz="2400">
                <a:solidFill>
                  <a:schemeClr val="tx1"/>
                </a:solidFill>
                <a:latin typeface="楷体_GB2312" panose="02010609030101010101" pitchFamily="49" charset="-122"/>
                <a:ea typeface="楷体_GB2312" panose="02010609030101010101" pitchFamily="49" charset="-122"/>
              </a:endParaRPr>
            </a:p>
          </p:txBody>
        </p:sp>
        <p:graphicFrame>
          <p:nvGraphicFramePr>
            <p:cNvPr id="95234" name="Object 9">
              <a:extLst>
                <a:ext uri="{FF2B5EF4-FFF2-40B4-BE49-F238E27FC236}">
                  <a16:creationId xmlns:a16="http://schemas.microsoft.com/office/drawing/2014/main" id="{30CA9DDD-60F3-46B7-BD2D-B161D7DF87BC}"/>
                </a:ext>
              </a:extLst>
            </p:cNvPr>
            <p:cNvGraphicFramePr>
              <a:graphicFrameLocks noChangeAspect="1"/>
            </p:cNvGraphicFramePr>
            <p:nvPr/>
          </p:nvGraphicFramePr>
          <p:xfrm>
            <a:off x="3888" y="2383"/>
            <a:ext cx="432" cy="353"/>
          </p:xfrm>
          <a:graphic>
            <a:graphicData uri="http://schemas.openxmlformats.org/presentationml/2006/ole">
              <mc:AlternateContent xmlns:mc="http://schemas.openxmlformats.org/markup-compatibility/2006">
                <mc:Choice xmlns:v="urn:schemas-microsoft-com:vml" Requires="v">
                  <p:oleObj spid="_x0000_s95250" r:id="rId6" imgW="469696" imgH="431613" progId="Equation.3">
                    <p:embed/>
                  </p:oleObj>
                </mc:Choice>
                <mc:Fallback>
                  <p:oleObj r:id="rId6" imgW="469696" imgH="431613"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8" y="2383"/>
                          <a:ext cx="432" cy="3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5" name="Object 10">
              <a:extLst>
                <a:ext uri="{FF2B5EF4-FFF2-40B4-BE49-F238E27FC236}">
                  <a16:creationId xmlns:a16="http://schemas.microsoft.com/office/drawing/2014/main" id="{DE188F20-2355-4D93-8CBC-2BCBE5472B09}"/>
                </a:ext>
              </a:extLst>
            </p:cNvPr>
            <p:cNvGraphicFramePr>
              <a:graphicFrameLocks noChangeAspect="1"/>
            </p:cNvGraphicFramePr>
            <p:nvPr/>
          </p:nvGraphicFramePr>
          <p:xfrm>
            <a:off x="3456" y="2623"/>
            <a:ext cx="432" cy="353"/>
          </p:xfrm>
          <a:graphic>
            <a:graphicData uri="http://schemas.openxmlformats.org/presentationml/2006/ole">
              <mc:AlternateContent xmlns:mc="http://schemas.openxmlformats.org/markup-compatibility/2006">
                <mc:Choice xmlns:v="urn:schemas-microsoft-com:vml" Requires="v">
                  <p:oleObj spid="_x0000_s95251" r:id="rId8" imgW="469696" imgH="431613" progId="Equation.3">
                    <p:embed/>
                  </p:oleObj>
                </mc:Choice>
                <mc:Fallback>
                  <p:oleObj r:id="rId8" imgW="469696" imgH="431613"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6" y="2623"/>
                          <a:ext cx="432" cy="3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93E8D4F2-FF8D-4BB5-ABBA-45F11EFBC948}"/>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8A0FC99E-AE25-4199-A487-E9EA4340FCCB}" type="slidenum">
              <a:rPr lang="zh-CN" altLang="en-US">
                <a:solidFill>
                  <a:schemeClr val="tx1"/>
                </a:solidFill>
                <a:latin typeface="Times New Roman" panose="02020603050405020304" pitchFamily="18" charset="0"/>
                <a:ea typeface="宋体" panose="02010600030101010101" pitchFamily="2" charset="-122"/>
              </a:rPr>
              <a:pPr eaLnBrk="1" hangingPunct="1"/>
              <a:t>315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37923" name="Rectangle 2">
            <a:extLst>
              <a:ext uri="{FF2B5EF4-FFF2-40B4-BE49-F238E27FC236}">
                <a16:creationId xmlns:a16="http://schemas.microsoft.com/office/drawing/2014/main" id="{CCBE7C7B-9AF2-485F-A587-AED75DD6053E}"/>
              </a:ext>
            </a:extLst>
          </p:cNvPr>
          <p:cNvSpPr>
            <a:spLocks noGrp="1" noChangeArrowheads="1"/>
          </p:cNvSpPr>
          <p:nvPr>
            <p:ph type="title"/>
          </p:nvPr>
        </p:nvSpPr>
        <p:spPr>
          <a:xfrm>
            <a:off x="685800" y="609600"/>
            <a:ext cx="7772400" cy="762000"/>
          </a:xfrm>
        </p:spPr>
        <p:txBody>
          <a:bodyPr/>
          <a:lstStyle/>
          <a:p>
            <a:pPr eaLnBrk="1" hangingPunct="1"/>
            <a:r>
              <a:rPr lang="zh-CN" altLang="en-US" sz="4000"/>
              <a:t>9.2  顶点覆盖问题的近似算法</a:t>
            </a:r>
          </a:p>
        </p:txBody>
      </p:sp>
      <p:sp>
        <p:nvSpPr>
          <p:cNvPr id="617475" name="Text Box 3">
            <a:extLst>
              <a:ext uri="{FF2B5EF4-FFF2-40B4-BE49-F238E27FC236}">
                <a16:creationId xmlns:a16="http://schemas.microsoft.com/office/drawing/2014/main" id="{0D8B841C-B8C5-4772-A30C-6D68ED0E29E7}"/>
              </a:ext>
            </a:extLst>
          </p:cNvPr>
          <p:cNvSpPr txBox="1">
            <a:spLocks noChangeArrowheads="1"/>
          </p:cNvSpPr>
          <p:nvPr/>
        </p:nvSpPr>
        <p:spPr bwMode="auto">
          <a:xfrm>
            <a:off x="669925" y="1403350"/>
            <a:ext cx="79406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pPr>
            <a:r>
              <a:rPr kumimoji="1" lang="zh-CN" altLang="en-US" sz="2400">
                <a:solidFill>
                  <a:schemeClr val="tx1"/>
                </a:solidFill>
                <a:latin typeface="楷体_GB2312" panose="02010609030101010101" pitchFamily="49" charset="-122"/>
                <a:ea typeface="楷体_GB2312" panose="02010609030101010101" pitchFamily="49" charset="-122"/>
              </a:rPr>
              <a:t>    问题描述：无向图</a:t>
            </a:r>
            <a:r>
              <a:rPr kumimoji="1" lang="en-US" altLang="zh-CN" sz="2400">
                <a:solidFill>
                  <a:schemeClr val="tx1"/>
                </a:solidFill>
                <a:latin typeface="楷体_GB2312" panose="02010609030101010101" pitchFamily="49" charset="-122"/>
                <a:ea typeface="楷体_GB2312" panose="02010609030101010101" pitchFamily="49" charset="-122"/>
              </a:rPr>
              <a:t>G=(V,E)</a:t>
            </a:r>
            <a:r>
              <a:rPr kumimoji="1" lang="zh-CN" altLang="en-US" sz="2400">
                <a:solidFill>
                  <a:schemeClr val="tx1"/>
                </a:solidFill>
                <a:latin typeface="楷体_GB2312" panose="02010609030101010101" pitchFamily="49" charset="-122"/>
                <a:ea typeface="楷体_GB2312" panose="02010609030101010101" pitchFamily="49" charset="-122"/>
              </a:rPr>
              <a:t>的顶点覆盖是它的顶点集</a:t>
            </a:r>
            <a:r>
              <a:rPr kumimoji="1" lang="en-US" altLang="zh-CN" sz="2400">
                <a:solidFill>
                  <a:schemeClr val="tx1"/>
                </a:solidFill>
                <a:latin typeface="楷体_GB2312" panose="02010609030101010101" pitchFamily="49" charset="-122"/>
                <a:ea typeface="楷体_GB2312" panose="02010609030101010101" pitchFamily="49" charset="-122"/>
              </a:rPr>
              <a:t>V</a:t>
            </a:r>
            <a:r>
              <a:rPr kumimoji="1" lang="zh-CN" altLang="en-US" sz="2400">
                <a:solidFill>
                  <a:schemeClr val="tx1"/>
                </a:solidFill>
                <a:latin typeface="楷体_GB2312" panose="02010609030101010101" pitchFamily="49" charset="-122"/>
                <a:ea typeface="楷体_GB2312" panose="02010609030101010101" pitchFamily="49" charset="-122"/>
              </a:rPr>
              <a:t>的一个子集</a:t>
            </a:r>
            <a:r>
              <a:rPr kumimoji="1" lang="en-US" altLang="zh-CN" sz="2400">
                <a:solidFill>
                  <a:schemeClr val="tx1"/>
                </a:solidFill>
                <a:latin typeface="楷体_GB2312" panose="02010609030101010101" pitchFamily="49" charset="-122"/>
                <a:ea typeface="楷体_GB2312" panose="02010609030101010101" pitchFamily="49" charset="-122"/>
              </a:rPr>
              <a:t>V</a:t>
            </a:r>
            <a:r>
              <a:rPr kumimoji="1" lang="en-US" altLang="zh-CN" sz="2400">
                <a:solidFill>
                  <a:schemeClr val="tx1"/>
                </a:solidFill>
                <a:latin typeface="Times New Roman" panose="02020603050405020304" pitchFamily="18" charset="0"/>
                <a:ea typeface="楷体_GB2312" panose="02010609030101010101" pitchFamily="49" charset="-122"/>
              </a:rPr>
              <a:t>’</a:t>
            </a:r>
            <a:r>
              <a:rPr kumimoji="1" lang="en-US" altLang="zh-CN" sz="24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kumimoji="1" lang="en-US" altLang="zh-CN" sz="2400">
                <a:solidFill>
                  <a:schemeClr val="tx1"/>
                </a:solidFill>
                <a:latin typeface="楷体_GB2312" panose="02010609030101010101" pitchFamily="49" charset="-122"/>
                <a:ea typeface="楷体_GB2312" panose="02010609030101010101" pitchFamily="49" charset="-122"/>
              </a:rPr>
              <a:t>V，</a:t>
            </a:r>
            <a:r>
              <a:rPr kumimoji="1" lang="zh-CN" altLang="en-US" sz="2400">
                <a:solidFill>
                  <a:schemeClr val="tx1"/>
                </a:solidFill>
                <a:latin typeface="楷体_GB2312" panose="02010609030101010101" pitchFamily="49" charset="-122"/>
                <a:ea typeface="楷体_GB2312" panose="02010609030101010101" pitchFamily="49" charset="-122"/>
              </a:rPr>
              <a:t>使得若(</a:t>
            </a:r>
            <a:r>
              <a:rPr kumimoji="1" lang="en-US" altLang="zh-CN" sz="2400">
                <a:solidFill>
                  <a:schemeClr val="tx1"/>
                </a:solidFill>
                <a:latin typeface="楷体_GB2312" panose="02010609030101010101" pitchFamily="49" charset="-122"/>
                <a:ea typeface="楷体_GB2312" panose="02010609030101010101" pitchFamily="49" charset="-122"/>
              </a:rPr>
              <a:t>u,v)</a:t>
            </a:r>
            <a:r>
              <a:rPr kumimoji="1" lang="zh-CN" altLang="en-US" sz="2400">
                <a:solidFill>
                  <a:schemeClr val="tx1"/>
                </a:solidFill>
                <a:latin typeface="楷体_GB2312" panose="02010609030101010101" pitchFamily="49" charset="-122"/>
                <a:ea typeface="楷体_GB2312" panose="02010609030101010101" pitchFamily="49" charset="-122"/>
              </a:rPr>
              <a:t>是</a:t>
            </a:r>
            <a:r>
              <a:rPr kumimoji="1" lang="en-US" altLang="zh-CN" sz="2400">
                <a:solidFill>
                  <a:schemeClr val="tx1"/>
                </a:solidFill>
                <a:latin typeface="楷体_GB2312" panose="02010609030101010101" pitchFamily="49" charset="-122"/>
                <a:ea typeface="楷体_GB2312" panose="02010609030101010101" pitchFamily="49" charset="-122"/>
              </a:rPr>
              <a:t>G</a:t>
            </a:r>
            <a:r>
              <a:rPr kumimoji="1" lang="zh-CN" altLang="en-US" sz="2400">
                <a:solidFill>
                  <a:schemeClr val="tx1"/>
                </a:solidFill>
                <a:latin typeface="楷体_GB2312" panose="02010609030101010101" pitchFamily="49" charset="-122"/>
                <a:ea typeface="楷体_GB2312" panose="02010609030101010101" pitchFamily="49" charset="-122"/>
              </a:rPr>
              <a:t>的一条边，则</a:t>
            </a:r>
            <a:r>
              <a:rPr kumimoji="1" lang="en-US" altLang="zh-CN" sz="2400">
                <a:solidFill>
                  <a:schemeClr val="tx1"/>
                </a:solidFill>
                <a:latin typeface="楷体_GB2312" panose="02010609030101010101" pitchFamily="49" charset="-122"/>
                <a:ea typeface="楷体_GB2312" panose="02010609030101010101" pitchFamily="49" charset="-122"/>
              </a:rPr>
              <a:t>v∈V</a:t>
            </a:r>
            <a:r>
              <a:rPr kumimoji="1" lang="en-US" altLang="zh-CN" sz="2400">
                <a:solidFill>
                  <a:schemeClr val="tx1"/>
                </a:solidFill>
                <a:latin typeface="Times New Roman" panose="02020603050405020304" pitchFamily="18" charset="0"/>
                <a:ea typeface="楷体_GB2312" panose="02010609030101010101" pitchFamily="49" charset="-122"/>
              </a:rPr>
              <a:t>’</a:t>
            </a:r>
            <a:r>
              <a:rPr kumimoji="1" lang="zh-CN" altLang="en-US" sz="2400">
                <a:solidFill>
                  <a:schemeClr val="tx1"/>
                </a:solidFill>
                <a:latin typeface="楷体_GB2312" panose="02010609030101010101" pitchFamily="49" charset="-122"/>
                <a:ea typeface="楷体_GB2312" panose="02010609030101010101" pitchFamily="49" charset="-122"/>
              </a:rPr>
              <a:t>或</a:t>
            </a:r>
            <a:r>
              <a:rPr kumimoji="1" lang="en-US" altLang="zh-CN" sz="2400">
                <a:solidFill>
                  <a:schemeClr val="tx1"/>
                </a:solidFill>
                <a:latin typeface="楷体_GB2312" panose="02010609030101010101" pitchFamily="49" charset="-122"/>
                <a:ea typeface="楷体_GB2312" panose="02010609030101010101" pitchFamily="49" charset="-122"/>
              </a:rPr>
              <a:t>u∈V</a:t>
            </a:r>
            <a:r>
              <a:rPr kumimoji="1" lang="en-US" altLang="zh-CN" sz="2400">
                <a:solidFill>
                  <a:schemeClr val="tx1"/>
                </a:solidFill>
                <a:latin typeface="Times New Roman" panose="02020603050405020304" pitchFamily="18" charset="0"/>
                <a:ea typeface="楷体_GB2312" panose="02010609030101010101" pitchFamily="49" charset="-122"/>
              </a:rPr>
              <a:t>’</a:t>
            </a:r>
            <a:r>
              <a:rPr kumimoji="1" lang="en-US" altLang="zh-CN" sz="2400">
                <a:solidFill>
                  <a:schemeClr val="tx1"/>
                </a:solidFill>
                <a:latin typeface="楷体_GB2312" panose="02010609030101010101" pitchFamily="49" charset="-122"/>
                <a:ea typeface="楷体_GB2312" panose="02010609030101010101" pitchFamily="49" charset="-122"/>
              </a:rPr>
              <a:t>。</a:t>
            </a:r>
            <a:r>
              <a:rPr kumimoji="1" lang="zh-CN" altLang="en-US" sz="2400">
                <a:solidFill>
                  <a:schemeClr val="tx1"/>
                </a:solidFill>
                <a:latin typeface="楷体_GB2312" panose="02010609030101010101" pitchFamily="49" charset="-122"/>
                <a:ea typeface="楷体_GB2312" panose="02010609030101010101" pitchFamily="49" charset="-122"/>
              </a:rPr>
              <a:t>顶点覆盖</a:t>
            </a:r>
            <a:r>
              <a:rPr kumimoji="1" lang="en-US" altLang="zh-CN" sz="2400">
                <a:solidFill>
                  <a:schemeClr val="tx1"/>
                </a:solidFill>
                <a:latin typeface="楷体_GB2312" panose="02010609030101010101" pitchFamily="49" charset="-122"/>
                <a:ea typeface="楷体_GB2312" panose="02010609030101010101" pitchFamily="49" charset="-122"/>
              </a:rPr>
              <a:t>V</a:t>
            </a:r>
            <a:r>
              <a:rPr kumimoji="1" lang="en-US" altLang="zh-CN" sz="2400">
                <a:solidFill>
                  <a:schemeClr val="tx1"/>
                </a:solidFill>
                <a:latin typeface="Times New Roman" panose="02020603050405020304" pitchFamily="18" charset="0"/>
                <a:ea typeface="楷体_GB2312" panose="02010609030101010101" pitchFamily="49" charset="-122"/>
              </a:rPr>
              <a:t>’</a:t>
            </a:r>
            <a:r>
              <a:rPr kumimoji="1" lang="zh-CN" altLang="en-US" sz="2400">
                <a:solidFill>
                  <a:schemeClr val="tx1"/>
                </a:solidFill>
                <a:latin typeface="楷体_GB2312" panose="02010609030101010101" pitchFamily="49" charset="-122"/>
                <a:ea typeface="楷体_GB2312" panose="02010609030101010101" pitchFamily="49" charset="-122"/>
              </a:rPr>
              <a:t>的大小是它所包含的顶点个数|</a:t>
            </a:r>
            <a:r>
              <a:rPr kumimoji="1" lang="en-US" altLang="zh-CN" sz="2400">
                <a:solidFill>
                  <a:schemeClr val="tx1"/>
                </a:solidFill>
                <a:latin typeface="楷体_GB2312" panose="02010609030101010101" pitchFamily="49" charset="-122"/>
                <a:ea typeface="楷体_GB2312" panose="02010609030101010101" pitchFamily="49" charset="-122"/>
              </a:rPr>
              <a:t>V</a:t>
            </a:r>
            <a:r>
              <a:rPr kumimoji="1" lang="en-US" altLang="zh-CN" sz="2400">
                <a:solidFill>
                  <a:schemeClr val="tx1"/>
                </a:solidFill>
                <a:latin typeface="Times New Roman" panose="02020603050405020304" pitchFamily="18" charset="0"/>
                <a:ea typeface="楷体_GB2312" panose="02010609030101010101" pitchFamily="49" charset="-122"/>
              </a:rPr>
              <a:t>’</a:t>
            </a:r>
            <a:r>
              <a:rPr kumimoji="1" lang="en-US" altLang="zh-CN" sz="2400">
                <a:solidFill>
                  <a:schemeClr val="tx1"/>
                </a:solidFill>
                <a:latin typeface="楷体_GB2312" panose="02010609030101010101" pitchFamily="49" charset="-122"/>
                <a:ea typeface="楷体_GB2312" panose="02010609030101010101" pitchFamily="49" charset="-122"/>
              </a:rPr>
              <a:t>|。 </a:t>
            </a:r>
            <a:endParaRPr kumimoji="1" lang="zh-CN" altLang="en-US" sz="2400">
              <a:solidFill>
                <a:schemeClr val="tx1"/>
              </a:solidFill>
              <a:latin typeface="楷体_GB2312" panose="02010609030101010101" pitchFamily="49" charset="-122"/>
              <a:ea typeface="楷体_GB2312" panose="02010609030101010101" pitchFamily="49" charset="-122"/>
            </a:endParaRPr>
          </a:p>
        </p:txBody>
      </p:sp>
      <p:sp>
        <p:nvSpPr>
          <p:cNvPr id="617476" name="Text Box 4">
            <a:extLst>
              <a:ext uri="{FF2B5EF4-FFF2-40B4-BE49-F238E27FC236}">
                <a16:creationId xmlns:a16="http://schemas.microsoft.com/office/drawing/2014/main" id="{2D080BC5-5BE2-405F-9B33-20FF2809289B}"/>
              </a:ext>
            </a:extLst>
          </p:cNvPr>
          <p:cNvSpPr txBox="1">
            <a:spLocks noChangeArrowheads="1"/>
          </p:cNvSpPr>
          <p:nvPr/>
        </p:nvSpPr>
        <p:spPr bwMode="auto">
          <a:xfrm>
            <a:off x="609600" y="2794000"/>
            <a:ext cx="5562600"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pPr>
            <a:r>
              <a:rPr kumimoji="1" lang="zh-CN" altLang="en-US" sz="2000">
                <a:solidFill>
                  <a:schemeClr val="tx1"/>
                </a:solidFill>
                <a:latin typeface="楷体_GB2312" panose="02010609030101010101" pitchFamily="49" charset="-122"/>
                <a:ea typeface="楷体_GB2312" panose="02010609030101010101" pitchFamily="49" charset="-122"/>
              </a:rPr>
              <a:t> </a:t>
            </a:r>
            <a:r>
              <a:rPr kumimoji="1" lang="en-US" altLang="zh-CN" sz="2000">
                <a:solidFill>
                  <a:schemeClr val="tx1"/>
                </a:solidFill>
                <a:latin typeface="楷体_GB2312" panose="02010609030101010101" pitchFamily="49" charset="-122"/>
                <a:ea typeface="楷体_GB2312" panose="02010609030101010101" pitchFamily="49" charset="-122"/>
              </a:rPr>
              <a:t>VertexSet </a:t>
            </a:r>
            <a:r>
              <a:rPr kumimoji="1" lang="en-US" altLang="zh-CN" sz="2000" b="1">
                <a:solidFill>
                  <a:schemeClr val="tx1"/>
                </a:solidFill>
                <a:latin typeface="楷体_GB2312" panose="02010609030101010101" pitchFamily="49" charset="-122"/>
                <a:ea typeface="楷体_GB2312" panose="02010609030101010101" pitchFamily="49" charset="-122"/>
              </a:rPr>
              <a:t>approxVertexCover</a:t>
            </a:r>
            <a:r>
              <a:rPr kumimoji="1" lang="en-US" altLang="zh-CN" sz="2000">
                <a:solidFill>
                  <a:schemeClr val="tx1"/>
                </a:solidFill>
                <a:latin typeface="楷体_GB2312" panose="02010609030101010101" pitchFamily="49" charset="-122"/>
                <a:ea typeface="楷体_GB2312" panose="02010609030101010101" pitchFamily="49" charset="-122"/>
              </a:rPr>
              <a:t> ( Graph g )</a:t>
            </a:r>
          </a:p>
          <a:p>
            <a:pPr algn="just" eaLnBrk="1" hangingPunct="1">
              <a:spcBef>
                <a:spcPct val="20000"/>
              </a:spcBef>
            </a:pPr>
            <a:r>
              <a:rPr kumimoji="1" lang="en-US" altLang="zh-CN" sz="2000">
                <a:solidFill>
                  <a:schemeClr val="tx1"/>
                </a:solidFill>
                <a:latin typeface="楷体_GB2312" panose="02010609030101010101" pitchFamily="49" charset="-122"/>
                <a:ea typeface="楷体_GB2312" panose="02010609030101010101" pitchFamily="49" charset="-122"/>
              </a:rPr>
              <a:t>{    cset=</a:t>
            </a:r>
            <a:r>
              <a:rPr kumimoji="1" lang="en-US" altLang="zh-CN" sz="20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kumimoji="1" lang="en-US" altLang="zh-CN" sz="2000">
                <a:solidFill>
                  <a:schemeClr val="tx1"/>
                </a:solidFill>
                <a:latin typeface="楷体_GB2312" panose="02010609030101010101" pitchFamily="49" charset="-122"/>
                <a:ea typeface="楷体_GB2312" panose="02010609030101010101" pitchFamily="49" charset="-122"/>
              </a:rPr>
              <a:t>；</a:t>
            </a:r>
          </a:p>
          <a:p>
            <a:pPr algn="just" eaLnBrk="1" hangingPunct="1">
              <a:spcBef>
                <a:spcPct val="20000"/>
              </a:spcBef>
            </a:pPr>
            <a:r>
              <a:rPr kumimoji="1" lang="en-US" altLang="zh-CN" sz="2000">
                <a:solidFill>
                  <a:schemeClr val="tx1"/>
                </a:solidFill>
                <a:latin typeface="楷体_GB2312" panose="02010609030101010101" pitchFamily="49" charset="-122"/>
                <a:ea typeface="楷体_GB2312" panose="02010609030101010101" pitchFamily="49" charset="-122"/>
              </a:rPr>
              <a:t>       e1=g.e；</a:t>
            </a:r>
          </a:p>
          <a:p>
            <a:pPr algn="just" eaLnBrk="1" hangingPunct="1">
              <a:spcBef>
                <a:spcPct val="20000"/>
              </a:spcBef>
            </a:pPr>
            <a:r>
              <a:rPr kumimoji="1" lang="en-US" altLang="zh-CN" sz="2000">
                <a:solidFill>
                  <a:schemeClr val="tx1"/>
                </a:solidFill>
                <a:latin typeface="楷体_GB2312" panose="02010609030101010101" pitchFamily="49" charset="-122"/>
                <a:ea typeface="楷体_GB2312" panose="02010609030101010101" pitchFamily="49" charset="-122"/>
              </a:rPr>
              <a:t>       while (e1 != </a:t>
            </a:r>
            <a:r>
              <a:rPr kumimoji="1" lang="en-US" altLang="zh-CN" sz="20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kumimoji="1" lang="en-US" altLang="zh-CN" sz="2000">
                <a:solidFill>
                  <a:schemeClr val="tx1"/>
                </a:solidFill>
                <a:latin typeface="楷体_GB2312" panose="02010609030101010101" pitchFamily="49" charset="-122"/>
                <a:ea typeface="楷体_GB2312" panose="02010609030101010101" pitchFamily="49" charset="-122"/>
              </a:rPr>
              <a:t>) {</a:t>
            </a:r>
          </a:p>
          <a:p>
            <a:pPr algn="just" eaLnBrk="1" hangingPunct="1">
              <a:spcBef>
                <a:spcPct val="20000"/>
              </a:spcBef>
            </a:pPr>
            <a:r>
              <a:rPr kumimoji="1" lang="en-US" altLang="zh-CN" sz="2000">
                <a:solidFill>
                  <a:schemeClr val="tx1"/>
                </a:solidFill>
                <a:latin typeface="楷体_GB2312" panose="02010609030101010101" pitchFamily="49" charset="-122"/>
                <a:ea typeface="楷体_GB2312" panose="02010609030101010101" pitchFamily="49" charset="-122"/>
              </a:rPr>
              <a:t>         </a:t>
            </a:r>
            <a:r>
              <a:rPr kumimoji="1" lang="zh-CN" altLang="en-US" sz="2000">
                <a:solidFill>
                  <a:schemeClr val="tx1"/>
                </a:solidFill>
                <a:latin typeface="楷体_GB2312" panose="02010609030101010101" pitchFamily="49" charset="-122"/>
                <a:ea typeface="楷体_GB2312" panose="02010609030101010101" pitchFamily="49" charset="-122"/>
              </a:rPr>
              <a:t>从</a:t>
            </a:r>
            <a:r>
              <a:rPr kumimoji="1" lang="en-US" altLang="zh-CN" sz="2000">
                <a:solidFill>
                  <a:schemeClr val="tx1"/>
                </a:solidFill>
                <a:latin typeface="楷体_GB2312" panose="02010609030101010101" pitchFamily="49" charset="-122"/>
                <a:ea typeface="楷体_GB2312" panose="02010609030101010101" pitchFamily="49" charset="-122"/>
              </a:rPr>
              <a:t>e1</a:t>
            </a:r>
            <a:r>
              <a:rPr kumimoji="1" lang="zh-CN" altLang="en-US" sz="2000">
                <a:solidFill>
                  <a:schemeClr val="tx1"/>
                </a:solidFill>
                <a:latin typeface="楷体_GB2312" panose="02010609030101010101" pitchFamily="49" charset="-122"/>
                <a:ea typeface="楷体_GB2312" panose="02010609030101010101" pitchFamily="49" charset="-122"/>
              </a:rPr>
              <a:t>中任取一条边(</a:t>
            </a:r>
            <a:r>
              <a:rPr kumimoji="1" lang="en-US" altLang="zh-CN" sz="2000">
                <a:solidFill>
                  <a:schemeClr val="tx1"/>
                </a:solidFill>
                <a:latin typeface="楷体_GB2312" panose="02010609030101010101" pitchFamily="49" charset="-122"/>
                <a:ea typeface="楷体_GB2312" panose="02010609030101010101" pitchFamily="49" charset="-122"/>
              </a:rPr>
              <a:t>u,v)；</a:t>
            </a:r>
          </a:p>
          <a:p>
            <a:pPr algn="just" eaLnBrk="1" hangingPunct="1">
              <a:spcBef>
                <a:spcPct val="20000"/>
              </a:spcBef>
            </a:pPr>
            <a:r>
              <a:rPr kumimoji="1" lang="en-US" altLang="zh-CN" sz="2000">
                <a:solidFill>
                  <a:schemeClr val="tx1"/>
                </a:solidFill>
                <a:latin typeface="楷体_GB2312" panose="02010609030101010101" pitchFamily="49" charset="-122"/>
                <a:ea typeface="楷体_GB2312" panose="02010609030101010101" pitchFamily="49" charset="-122"/>
              </a:rPr>
              <a:t>         cset=cset∪{u,v}；</a:t>
            </a:r>
          </a:p>
          <a:p>
            <a:pPr algn="just" eaLnBrk="1" hangingPunct="1">
              <a:spcBef>
                <a:spcPct val="20000"/>
              </a:spcBef>
            </a:pPr>
            <a:r>
              <a:rPr kumimoji="1" lang="en-US" altLang="zh-CN" sz="2000">
                <a:solidFill>
                  <a:schemeClr val="tx1"/>
                </a:solidFill>
                <a:latin typeface="楷体_GB2312" panose="02010609030101010101" pitchFamily="49" charset="-122"/>
                <a:ea typeface="楷体_GB2312" panose="02010609030101010101" pitchFamily="49" charset="-122"/>
              </a:rPr>
              <a:t>         </a:t>
            </a:r>
            <a:r>
              <a:rPr kumimoji="1" lang="zh-CN" altLang="en-US" sz="2000">
                <a:solidFill>
                  <a:schemeClr val="tx1"/>
                </a:solidFill>
                <a:latin typeface="楷体_GB2312" panose="02010609030101010101" pitchFamily="49" charset="-122"/>
                <a:ea typeface="楷体_GB2312" panose="02010609030101010101" pitchFamily="49" charset="-122"/>
              </a:rPr>
              <a:t>从</a:t>
            </a:r>
            <a:r>
              <a:rPr kumimoji="1" lang="en-US" altLang="zh-CN" sz="2000">
                <a:solidFill>
                  <a:schemeClr val="tx1"/>
                </a:solidFill>
                <a:latin typeface="楷体_GB2312" panose="02010609030101010101" pitchFamily="49" charset="-122"/>
                <a:ea typeface="楷体_GB2312" panose="02010609030101010101" pitchFamily="49" charset="-122"/>
              </a:rPr>
              <a:t>e1</a:t>
            </a:r>
            <a:r>
              <a:rPr kumimoji="1" lang="zh-CN" altLang="en-US" sz="2000">
                <a:solidFill>
                  <a:schemeClr val="tx1"/>
                </a:solidFill>
                <a:latin typeface="楷体_GB2312" panose="02010609030101010101" pitchFamily="49" charset="-122"/>
                <a:ea typeface="楷体_GB2312" panose="02010609030101010101" pitchFamily="49" charset="-122"/>
              </a:rPr>
              <a:t>中删去与</a:t>
            </a:r>
            <a:r>
              <a:rPr kumimoji="1" lang="en-US" altLang="zh-CN" sz="2000">
                <a:solidFill>
                  <a:schemeClr val="tx1"/>
                </a:solidFill>
                <a:latin typeface="楷体_GB2312" panose="02010609030101010101" pitchFamily="49" charset="-122"/>
                <a:ea typeface="楷体_GB2312" panose="02010609030101010101" pitchFamily="49" charset="-122"/>
              </a:rPr>
              <a:t>u</a:t>
            </a:r>
            <a:r>
              <a:rPr kumimoji="1" lang="zh-CN" altLang="en-US" sz="2000">
                <a:solidFill>
                  <a:schemeClr val="tx1"/>
                </a:solidFill>
                <a:latin typeface="楷体_GB2312" panose="02010609030101010101" pitchFamily="49" charset="-122"/>
                <a:ea typeface="楷体_GB2312" panose="02010609030101010101" pitchFamily="49" charset="-122"/>
              </a:rPr>
              <a:t>和</a:t>
            </a:r>
            <a:r>
              <a:rPr kumimoji="1" lang="en-US" altLang="zh-CN" sz="2000">
                <a:solidFill>
                  <a:schemeClr val="tx1"/>
                </a:solidFill>
                <a:latin typeface="楷体_GB2312" panose="02010609030101010101" pitchFamily="49" charset="-122"/>
                <a:ea typeface="楷体_GB2312" panose="02010609030101010101" pitchFamily="49" charset="-122"/>
              </a:rPr>
              <a:t>v</a:t>
            </a:r>
            <a:r>
              <a:rPr kumimoji="1" lang="zh-CN" altLang="en-US" sz="2000">
                <a:solidFill>
                  <a:schemeClr val="tx1"/>
                </a:solidFill>
                <a:latin typeface="楷体_GB2312" panose="02010609030101010101" pitchFamily="49" charset="-122"/>
                <a:ea typeface="楷体_GB2312" panose="02010609030101010101" pitchFamily="49" charset="-122"/>
              </a:rPr>
              <a:t>相关联的所有边；</a:t>
            </a:r>
          </a:p>
          <a:p>
            <a:pPr algn="just" eaLnBrk="1" hangingPunct="1">
              <a:spcBef>
                <a:spcPct val="20000"/>
              </a:spcBef>
            </a:pPr>
            <a:r>
              <a:rPr kumimoji="1" lang="zh-CN" altLang="en-US" sz="2000">
                <a:solidFill>
                  <a:schemeClr val="tx1"/>
                </a:solidFill>
                <a:latin typeface="楷体_GB2312" panose="02010609030101010101" pitchFamily="49" charset="-122"/>
                <a:ea typeface="楷体_GB2312" panose="02010609030101010101" pitchFamily="49" charset="-122"/>
              </a:rPr>
              <a:t>       }</a:t>
            </a:r>
          </a:p>
          <a:p>
            <a:pPr algn="just" eaLnBrk="1" hangingPunct="1">
              <a:spcBef>
                <a:spcPct val="20000"/>
              </a:spcBef>
            </a:pPr>
            <a:r>
              <a:rPr kumimoji="1" lang="zh-CN" altLang="en-US" sz="2000">
                <a:solidFill>
                  <a:schemeClr val="tx1"/>
                </a:solidFill>
                <a:latin typeface="楷体_GB2312" panose="02010609030101010101" pitchFamily="49" charset="-122"/>
                <a:ea typeface="楷体_GB2312" panose="02010609030101010101" pitchFamily="49" charset="-122"/>
              </a:rPr>
              <a:t>       </a:t>
            </a:r>
            <a:r>
              <a:rPr kumimoji="1" lang="en-US" altLang="zh-CN" sz="2000">
                <a:solidFill>
                  <a:schemeClr val="tx1"/>
                </a:solidFill>
                <a:latin typeface="楷体_GB2312" panose="02010609030101010101" pitchFamily="49" charset="-122"/>
                <a:ea typeface="楷体_GB2312" panose="02010609030101010101" pitchFamily="49" charset="-122"/>
              </a:rPr>
              <a:t>return c</a:t>
            </a:r>
          </a:p>
          <a:p>
            <a:pPr algn="just" eaLnBrk="1" hangingPunct="1">
              <a:spcBef>
                <a:spcPct val="20000"/>
              </a:spcBef>
            </a:pPr>
            <a:r>
              <a:rPr kumimoji="1" lang="en-US" altLang="zh-CN" sz="2000">
                <a:solidFill>
                  <a:schemeClr val="tx1"/>
                </a:solidFill>
                <a:latin typeface="楷体_GB2312" panose="02010609030101010101" pitchFamily="49" charset="-122"/>
                <a:ea typeface="楷体_GB2312" panose="02010609030101010101" pitchFamily="49" charset="-122"/>
              </a:rPr>
              <a:t>} </a:t>
            </a:r>
            <a:endParaRPr kumimoji="1" lang="zh-CN" altLang="en-US" sz="2000">
              <a:solidFill>
                <a:schemeClr val="tx1"/>
              </a:solidFill>
              <a:latin typeface="楷体_GB2312" panose="02010609030101010101" pitchFamily="49" charset="-122"/>
              <a:ea typeface="楷体_GB2312" panose="02010609030101010101" pitchFamily="49" charset="-122"/>
            </a:endParaRPr>
          </a:p>
        </p:txBody>
      </p:sp>
      <p:sp>
        <p:nvSpPr>
          <p:cNvPr id="617477" name="AutoShape 5">
            <a:extLst>
              <a:ext uri="{FF2B5EF4-FFF2-40B4-BE49-F238E27FC236}">
                <a16:creationId xmlns:a16="http://schemas.microsoft.com/office/drawing/2014/main" id="{1376E38F-A554-4844-AC8A-F6FAD6D35BAE}"/>
              </a:ext>
            </a:extLst>
          </p:cNvPr>
          <p:cNvSpPr>
            <a:spLocks noChangeArrowheads="1"/>
          </p:cNvSpPr>
          <p:nvPr/>
        </p:nvSpPr>
        <p:spPr bwMode="auto">
          <a:xfrm>
            <a:off x="6096000" y="3048000"/>
            <a:ext cx="2819400" cy="2895600"/>
          </a:xfrm>
          <a:prstGeom prst="wedgeRoundRectCallout">
            <a:avLst>
              <a:gd name="adj1" fmla="val -98931"/>
              <a:gd name="adj2" fmla="val -33278"/>
              <a:gd name="adj3" fmla="val 16667"/>
            </a:avLst>
          </a:prstGeom>
          <a:solidFill>
            <a:schemeClr val="hlink"/>
          </a:solidFill>
          <a:ln w="6350">
            <a:solidFill>
              <a:schemeClr val="hlink"/>
            </a:solidFill>
            <a:miter lim="800000"/>
            <a:headEnd/>
            <a:tailEnd/>
          </a:ln>
        </p:spPr>
        <p:txBody>
          <a:bodyPr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000" b="1">
                <a:latin typeface="宋体" panose="02010600030101010101" pitchFamily="2" charset="-122"/>
                <a:ea typeface="宋体" panose="02010600030101010101" pitchFamily="2" charset="-122"/>
              </a:rPr>
              <a:t>  Cset</a:t>
            </a:r>
            <a:r>
              <a:rPr lang="zh-CN" altLang="en-US" sz="2000" b="1">
                <a:latin typeface="宋体" panose="02010600030101010101" pitchFamily="2" charset="-122"/>
                <a:ea typeface="宋体" panose="02010600030101010101" pitchFamily="2" charset="-122"/>
              </a:rPr>
              <a:t>用来存储顶点覆盖中的各顶点。初始为空，不断从边集</a:t>
            </a:r>
            <a:r>
              <a:rPr lang="en-US" altLang="zh-CN" sz="2000" b="1">
                <a:latin typeface="宋体" panose="02010600030101010101" pitchFamily="2" charset="-122"/>
                <a:ea typeface="宋体" panose="02010600030101010101" pitchFamily="2" charset="-122"/>
              </a:rPr>
              <a:t>e1</a:t>
            </a:r>
            <a:r>
              <a:rPr lang="zh-CN" altLang="en-US" sz="2000" b="1">
                <a:latin typeface="宋体" panose="02010600030101010101" pitchFamily="2" charset="-122"/>
                <a:ea typeface="宋体" panose="02010600030101010101" pitchFamily="2" charset="-122"/>
              </a:rPr>
              <a:t>中选取一边(</a:t>
            </a:r>
            <a:r>
              <a:rPr lang="en-US" altLang="zh-CN" sz="2000" b="1">
                <a:latin typeface="宋体" panose="02010600030101010101" pitchFamily="2" charset="-122"/>
                <a:ea typeface="宋体" panose="02010600030101010101" pitchFamily="2" charset="-122"/>
              </a:rPr>
              <a:t>u,v)，</a:t>
            </a:r>
            <a:r>
              <a:rPr lang="zh-CN" altLang="en-US" sz="2000" b="1">
                <a:latin typeface="宋体" panose="02010600030101010101" pitchFamily="2" charset="-122"/>
                <a:ea typeface="宋体" panose="02010600030101010101" pitchFamily="2" charset="-122"/>
              </a:rPr>
              <a:t>将边的端点加入</a:t>
            </a:r>
            <a:r>
              <a:rPr lang="en-US" altLang="zh-CN" sz="2000" b="1">
                <a:latin typeface="宋体" panose="02010600030101010101" pitchFamily="2" charset="-122"/>
                <a:ea typeface="宋体" panose="02010600030101010101" pitchFamily="2" charset="-122"/>
              </a:rPr>
              <a:t>cset</a:t>
            </a:r>
            <a:r>
              <a:rPr lang="zh-CN" altLang="en-US" sz="2000" b="1">
                <a:latin typeface="宋体" panose="02010600030101010101" pitchFamily="2" charset="-122"/>
                <a:ea typeface="宋体" panose="02010600030101010101" pitchFamily="2" charset="-122"/>
              </a:rPr>
              <a:t>中，并将</a:t>
            </a:r>
            <a:r>
              <a:rPr lang="en-US" altLang="zh-CN" sz="2000" b="1">
                <a:latin typeface="宋体" panose="02010600030101010101" pitchFamily="2" charset="-122"/>
                <a:ea typeface="宋体" panose="02010600030101010101" pitchFamily="2" charset="-122"/>
              </a:rPr>
              <a:t>e1</a:t>
            </a:r>
            <a:r>
              <a:rPr lang="zh-CN" altLang="en-US" sz="2000" b="1">
                <a:latin typeface="宋体" panose="02010600030101010101" pitchFamily="2" charset="-122"/>
                <a:ea typeface="宋体" panose="02010600030101010101" pitchFamily="2" charset="-122"/>
              </a:rPr>
              <a:t>中已被</a:t>
            </a:r>
            <a:r>
              <a:rPr lang="en-US" altLang="zh-CN" sz="2000" b="1">
                <a:latin typeface="宋体" panose="02010600030101010101" pitchFamily="2" charset="-122"/>
                <a:ea typeface="宋体" panose="02010600030101010101" pitchFamily="2" charset="-122"/>
              </a:rPr>
              <a:t>u</a:t>
            </a:r>
            <a:r>
              <a:rPr lang="zh-CN" altLang="en-US" sz="2000" b="1">
                <a:latin typeface="宋体" panose="02010600030101010101" pitchFamily="2" charset="-122"/>
                <a:ea typeface="宋体" panose="02010600030101010101" pitchFamily="2" charset="-122"/>
              </a:rPr>
              <a:t>和</a:t>
            </a:r>
            <a:r>
              <a:rPr lang="en-US" altLang="zh-CN" sz="2000" b="1">
                <a:latin typeface="宋体" panose="02010600030101010101" pitchFamily="2" charset="-122"/>
                <a:ea typeface="宋体" panose="02010600030101010101" pitchFamily="2" charset="-122"/>
              </a:rPr>
              <a:t>v</a:t>
            </a:r>
            <a:r>
              <a:rPr lang="zh-CN" altLang="en-US" sz="2000" b="1">
                <a:latin typeface="宋体" panose="02010600030101010101" pitchFamily="2" charset="-122"/>
                <a:ea typeface="宋体" panose="02010600030101010101" pitchFamily="2" charset="-122"/>
              </a:rPr>
              <a:t>覆盖的边删去，直至</a:t>
            </a:r>
            <a:r>
              <a:rPr lang="en-US" altLang="zh-CN" sz="2000" b="1">
                <a:latin typeface="宋体" panose="02010600030101010101" pitchFamily="2" charset="-122"/>
                <a:ea typeface="宋体" panose="02010600030101010101" pitchFamily="2" charset="-122"/>
              </a:rPr>
              <a:t>cset</a:t>
            </a:r>
            <a:r>
              <a:rPr lang="zh-CN" altLang="en-US" sz="2000" b="1">
                <a:latin typeface="宋体" panose="02010600030101010101" pitchFamily="2" charset="-122"/>
                <a:ea typeface="宋体" panose="02010600030101010101" pitchFamily="2" charset="-122"/>
              </a:rPr>
              <a:t>已覆盖所有边。即</a:t>
            </a:r>
            <a:r>
              <a:rPr lang="en-US" altLang="zh-CN" sz="2000" b="1">
                <a:latin typeface="宋体" panose="02010600030101010101" pitchFamily="2" charset="-122"/>
                <a:ea typeface="宋体" panose="02010600030101010101" pitchFamily="2" charset="-122"/>
              </a:rPr>
              <a:t>e1</a:t>
            </a:r>
            <a:r>
              <a:rPr lang="zh-CN" altLang="en-US" sz="2000" b="1">
                <a:latin typeface="宋体" panose="02010600030101010101" pitchFamily="2" charset="-122"/>
                <a:ea typeface="宋体" panose="02010600030101010101" pitchFamily="2" charset="-122"/>
              </a:rPr>
              <a:t>为空。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7475"/>
                                        </p:tgtEl>
                                        <p:attrNameLst>
                                          <p:attrName>style.visibility</p:attrName>
                                        </p:attrNameLst>
                                      </p:cBhvr>
                                      <p:to>
                                        <p:strVal val="visible"/>
                                      </p:to>
                                    </p:set>
                                    <p:animEffect transition="in" filter="blinds(horizontal)">
                                      <p:cBhvr>
                                        <p:cTn id="7" dur="500"/>
                                        <p:tgtEl>
                                          <p:spTgt spid="6174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7476"/>
                                        </p:tgtEl>
                                        <p:attrNameLst>
                                          <p:attrName>style.visibility</p:attrName>
                                        </p:attrNameLst>
                                      </p:cBhvr>
                                      <p:to>
                                        <p:strVal val="visible"/>
                                      </p:to>
                                    </p:set>
                                    <p:animEffect transition="in" filter="blinds(horizontal)">
                                      <p:cBhvr>
                                        <p:cTn id="12" dur="500"/>
                                        <p:tgtEl>
                                          <p:spTgt spid="6174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17477"/>
                                        </p:tgtEl>
                                        <p:attrNameLst>
                                          <p:attrName>style.visibility</p:attrName>
                                        </p:attrNameLst>
                                      </p:cBhvr>
                                      <p:to>
                                        <p:strVal val="visible"/>
                                      </p:to>
                                    </p:set>
                                    <p:anim calcmode="lin" valueType="num">
                                      <p:cBhvr additive="base">
                                        <p:cTn id="17" dur="500" fill="hold"/>
                                        <p:tgtEl>
                                          <p:spTgt spid="617477"/>
                                        </p:tgtEl>
                                        <p:attrNameLst>
                                          <p:attrName>ppt_x</p:attrName>
                                        </p:attrNameLst>
                                      </p:cBhvr>
                                      <p:tavLst>
                                        <p:tav tm="0">
                                          <p:val>
                                            <p:strVal val="1+#ppt_w/2"/>
                                          </p:val>
                                        </p:tav>
                                        <p:tav tm="100000">
                                          <p:val>
                                            <p:strVal val="#ppt_x"/>
                                          </p:val>
                                        </p:tav>
                                      </p:tavLst>
                                    </p:anim>
                                    <p:anim calcmode="lin" valueType="num">
                                      <p:cBhvr additive="base">
                                        <p:cTn id="18" dur="500" fill="hold"/>
                                        <p:tgtEl>
                                          <p:spTgt spid="6174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5" grpId="0" autoUpdateAnimBg="0"/>
      <p:bldP spid="617476" grpId="0" autoUpdateAnimBg="0"/>
      <p:bldP spid="617477" grpId="0" animBg="1" autoUpdateAnimBg="0"/>
    </p:bld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9A4256F3-294C-457E-87CA-C99E47AE7F86}"/>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D0CEEA20-BC2D-497E-8044-5175991F5F52}" type="slidenum">
              <a:rPr lang="zh-CN" altLang="en-US">
                <a:solidFill>
                  <a:schemeClr val="tx1"/>
                </a:solidFill>
                <a:latin typeface="Times New Roman" panose="02020603050405020304" pitchFamily="18" charset="0"/>
                <a:ea typeface="宋体" panose="02010600030101010101" pitchFamily="2" charset="-122"/>
              </a:rPr>
              <a:pPr eaLnBrk="1" hangingPunct="1"/>
              <a:t>316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38947" name="Rectangle 2">
            <a:extLst>
              <a:ext uri="{FF2B5EF4-FFF2-40B4-BE49-F238E27FC236}">
                <a16:creationId xmlns:a16="http://schemas.microsoft.com/office/drawing/2014/main" id="{7144AE48-343A-4274-B361-3B9B4A52BAEC}"/>
              </a:ext>
            </a:extLst>
          </p:cNvPr>
          <p:cNvSpPr>
            <a:spLocks noGrp="1" noChangeArrowheads="1"/>
          </p:cNvSpPr>
          <p:nvPr>
            <p:ph type="title"/>
          </p:nvPr>
        </p:nvSpPr>
        <p:spPr>
          <a:xfrm>
            <a:off x="685800" y="533400"/>
            <a:ext cx="7772400" cy="685800"/>
          </a:xfrm>
        </p:spPr>
        <p:txBody>
          <a:bodyPr/>
          <a:lstStyle/>
          <a:p>
            <a:pPr eaLnBrk="1" hangingPunct="1"/>
            <a:r>
              <a:rPr lang="zh-CN" altLang="en-US" sz="4000"/>
              <a:t>9.2  顶点覆盖问题的近似算法</a:t>
            </a:r>
          </a:p>
        </p:txBody>
      </p:sp>
      <p:pic>
        <p:nvPicPr>
          <p:cNvPr id="618499" name="Picture 3" descr="t91">
            <a:extLst>
              <a:ext uri="{FF2B5EF4-FFF2-40B4-BE49-F238E27FC236}">
                <a16:creationId xmlns:a16="http://schemas.microsoft.com/office/drawing/2014/main" id="{CADCD2CF-BD5A-4E90-A8D6-5BBB318E6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54102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8500" name="AutoShape 4">
            <a:extLst>
              <a:ext uri="{FF2B5EF4-FFF2-40B4-BE49-F238E27FC236}">
                <a16:creationId xmlns:a16="http://schemas.microsoft.com/office/drawing/2014/main" id="{D5192552-84A8-4CAA-BD6F-6E8AB2FDCD79}"/>
              </a:ext>
            </a:extLst>
          </p:cNvPr>
          <p:cNvSpPr>
            <a:spLocks noChangeArrowheads="1"/>
          </p:cNvSpPr>
          <p:nvPr/>
        </p:nvSpPr>
        <p:spPr bwMode="auto">
          <a:xfrm>
            <a:off x="6324600" y="1752600"/>
            <a:ext cx="2590800" cy="3505200"/>
          </a:xfrm>
          <a:prstGeom prst="wedgeRoundRectCallout">
            <a:avLst>
              <a:gd name="adj1" fmla="val -72426"/>
              <a:gd name="adj2" fmla="val -20926"/>
              <a:gd name="adj3" fmla="val 16667"/>
            </a:avLst>
          </a:prstGeom>
          <a:solidFill>
            <a:schemeClr val="hlink"/>
          </a:solidFill>
          <a:ln w="6350">
            <a:solidFill>
              <a:schemeClr val="hlink"/>
            </a:solidFill>
            <a:miter lim="800000"/>
            <a:headEnd/>
            <a:tailEnd/>
          </a:ln>
        </p:spPr>
        <p:txBody>
          <a:bodyPr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000" b="1">
                <a:latin typeface="宋体" panose="02010600030101010101" pitchFamily="2" charset="-122"/>
                <a:ea typeface="宋体" panose="02010600030101010101" pitchFamily="2" charset="-122"/>
              </a:rPr>
              <a:t>  图(</a:t>
            </a:r>
            <a:r>
              <a:rPr lang="en-US" altLang="zh-CN" sz="2000" b="1">
                <a:latin typeface="宋体" panose="02010600030101010101" pitchFamily="2" charset="-122"/>
                <a:ea typeface="宋体" panose="02010600030101010101" pitchFamily="2" charset="-122"/>
              </a:rPr>
              <a:t>a)～(e)</a:t>
            </a:r>
            <a:r>
              <a:rPr lang="zh-CN" altLang="en-US" sz="2000" b="1">
                <a:latin typeface="宋体" panose="02010600030101010101" pitchFamily="2" charset="-122"/>
                <a:ea typeface="宋体" panose="02010600030101010101" pitchFamily="2" charset="-122"/>
              </a:rPr>
              <a:t>说明了算法的运行过程及结果。(</a:t>
            </a:r>
            <a:r>
              <a:rPr lang="en-US" altLang="zh-CN" sz="2000" b="1">
                <a:latin typeface="宋体" panose="02010600030101010101" pitchFamily="2" charset="-122"/>
                <a:ea typeface="宋体" panose="02010600030101010101" pitchFamily="2" charset="-122"/>
              </a:rPr>
              <a:t>e)</a:t>
            </a:r>
            <a:r>
              <a:rPr lang="zh-CN" altLang="en-US" sz="2000" b="1">
                <a:latin typeface="宋体" panose="02010600030101010101" pitchFamily="2" charset="-122"/>
                <a:ea typeface="宋体" panose="02010600030101010101" pitchFamily="2" charset="-122"/>
              </a:rPr>
              <a:t>表示算法产生的近似最优顶点覆盖</a:t>
            </a:r>
            <a:r>
              <a:rPr lang="en-US" altLang="zh-CN" sz="2000" b="1">
                <a:solidFill>
                  <a:srgbClr val="0000FF"/>
                </a:solidFill>
                <a:latin typeface="宋体" panose="02010600030101010101" pitchFamily="2" charset="-122"/>
                <a:ea typeface="宋体" panose="02010600030101010101" pitchFamily="2" charset="-122"/>
              </a:rPr>
              <a:t>cset</a:t>
            </a:r>
            <a:r>
              <a:rPr lang="en-US" altLang="zh-CN" sz="2000" b="1">
                <a:latin typeface="宋体" panose="02010600030101010101" pitchFamily="2" charset="-122"/>
                <a:ea typeface="宋体" panose="02010600030101010101" pitchFamily="2" charset="-122"/>
              </a:rPr>
              <a:t>，</a:t>
            </a:r>
            <a:r>
              <a:rPr lang="zh-CN" altLang="en-US" sz="2000" b="1">
                <a:latin typeface="宋体" panose="02010600030101010101" pitchFamily="2" charset="-122"/>
                <a:ea typeface="宋体" panose="02010600030101010101" pitchFamily="2" charset="-122"/>
              </a:rPr>
              <a:t>它由顶点</a:t>
            </a:r>
            <a:r>
              <a:rPr lang="en-US" altLang="zh-CN" sz="2000" b="1">
                <a:latin typeface="宋体" panose="02010600030101010101" pitchFamily="2" charset="-122"/>
                <a:ea typeface="宋体" panose="02010600030101010101" pitchFamily="2" charset="-122"/>
              </a:rPr>
              <a:t>b,c,d,e,f,g</a:t>
            </a:r>
            <a:r>
              <a:rPr lang="zh-CN" altLang="en-US" sz="2000" b="1">
                <a:latin typeface="宋体" panose="02010600030101010101" pitchFamily="2" charset="-122"/>
                <a:ea typeface="宋体" panose="02010600030101010101" pitchFamily="2" charset="-122"/>
              </a:rPr>
              <a:t>所组成。(</a:t>
            </a:r>
            <a:r>
              <a:rPr lang="en-US" altLang="zh-CN" sz="2000" b="1">
                <a:latin typeface="宋体" panose="02010600030101010101" pitchFamily="2" charset="-122"/>
                <a:ea typeface="宋体" panose="02010600030101010101" pitchFamily="2" charset="-122"/>
              </a:rPr>
              <a:t>f)</a:t>
            </a:r>
            <a:r>
              <a:rPr lang="zh-CN" altLang="en-US" sz="2000" b="1">
                <a:latin typeface="宋体" panose="02010600030101010101" pitchFamily="2" charset="-122"/>
                <a:ea typeface="宋体" panose="02010600030101010101" pitchFamily="2" charset="-122"/>
              </a:rPr>
              <a:t>是图</a:t>
            </a:r>
            <a:r>
              <a:rPr lang="en-US" altLang="zh-CN" sz="2000" b="1">
                <a:latin typeface="宋体" panose="02010600030101010101" pitchFamily="2" charset="-122"/>
                <a:ea typeface="宋体" panose="02010600030101010101" pitchFamily="2" charset="-122"/>
              </a:rPr>
              <a:t>G</a:t>
            </a:r>
            <a:r>
              <a:rPr lang="zh-CN" altLang="en-US" sz="2000" b="1">
                <a:latin typeface="宋体" panose="02010600030101010101" pitchFamily="2" charset="-122"/>
                <a:ea typeface="宋体" panose="02010600030101010101" pitchFamily="2" charset="-122"/>
              </a:rPr>
              <a:t>的一个最小顶点覆盖，它只含有3个顶点：</a:t>
            </a:r>
            <a:r>
              <a:rPr lang="en-US" altLang="zh-CN" sz="2000" b="1">
                <a:latin typeface="宋体" panose="02010600030101010101" pitchFamily="2" charset="-122"/>
                <a:ea typeface="宋体" panose="02010600030101010101" pitchFamily="2" charset="-122"/>
              </a:rPr>
              <a:t>b,d</a:t>
            </a:r>
            <a:r>
              <a:rPr lang="zh-CN" altLang="en-US" sz="2000" b="1">
                <a:latin typeface="宋体" panose="02010600030101010101" pitchFamily="2" charset="-122"/>
                <a:ea typeface="宋体" panose="02010600030101010101" pitchFamily="2" charset="-122"/>
              </a:rPr>
              <a:t>和</a:t>
            </a:r>
            <a:r>
              <a:rPr lang="en-US" altLang="zh-CN" sz="2000" b="1">
                <a:latin typeface="宋体" panose="02010600030101010101" pitchFamily="2" charset="-122"/>
                <a:ea typeface="宋体" panose="02010600030101010101" pitchFamily="2" charset="-122"/>
              </a:rPr>
              <a:t>e。 </a:t>
            </a:r>
            <a:r>
              <a:rPr lang="zh-CN" altLang="en-US" sz="2000" b="1">
                <a:latin typeface="宋体" panose="02010600030101010101" pitchFamily="2" charset="-122"/>
                <a:ea typeface="宋体" panose="02010600030101010101" pitchFamily="2" charset="-122"/>
              </a:rPr>
              <a:t> </a:t>
            </a:r>
          </a:p>
        </p:txBody>
      </p:sp>
      <p:sp>
        <p:nvSpPr>
          <p:cNvPr id="618501" name="Rectangle 5">
            <a:extLst>
              <a:ext uri="{FF2B5EF4-FFF2-40B4-BE49-F238E27FC236}">
                <a16:creationId xmlns:a16="http://schemas.microsoft.com/office/drawing/2014/main" id="{08D45DE5-F768-4482-B93A-4D0A4FCA4020}"/>
              </a:ext>
            </a:extLst>
          </p:cNvPr>
          <p:cNvSpPr>
            <a:spLocks noChangeArrowheads="1"/>
          </p:cNvSpPr>
          <p:nvPr/>
        </p:nvSpPr>
        <p:spPr bwMode="auto">
          <a:xfrm>
            <a:off x="1600200" y="5867400"/>
            <a:ext cx="5638800" cy="508000"/>
          </a:xfrm>
          <a:prstGeom prst="rect">
            <a:avLst/>
          </a:prstGeom>
          <a:solidFill>
            <a:schemeClr val="hlink"/>
          </a:solidFill>
          <a:ln w="50800">
            <a:solidFill>
              <a:srgbClr val="FF6600"/>
            </a:solidFill>
            <a:miter lim="800000"/>
            <a:headEnd/>
            <a:tailEnd/>
          </a:ln>
        </p:spPr>
        <p:txBody>
          <a:bodyPr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算法</a:t>
            </a:r>
            <a:r>
              <a:rPr lang="en-US" altLang="zh-CN" sz="2400" b="1">
                <a:solidFill>
                  <a:schemeClr val="tx1"/>
                </a:solidFill>
                <a:latin typeface="楷体_GB2312" panose="02010609030101010101" pitchFamily="49" charset="-122"/>
                <a:ea typeface="楷体_GB2312" panose="02010609030101010101" pitchFamily="49" charset="-122"/>
              </a:rPr>
              <a:t>approxVertexCover</a:t>
            </a:r>
            <a:r>
              <a:rPr lang="zh-CN" altLang="en-US" sz="2400">
                <a:solidFill>
                  <a:schemeClr val="tx1"/>
                </a:solidFill>
                <a:latin typeface="楷体_GB2312" panose="02010609030101010101" pitchFamily="49" charset="-122"/>
                <a:ea typeface="楷体_GB2312" panose="02010609030101010101" pitchFamily="49" charset="-122"/>
              </a:rPr>
              <a:t>的性能比为2。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18499"/>
                                        </p:tgtEl>
                                        <p:attrNameLst>
                                          <p:attrName>style.visibility</p:attrName>
                                        </p:attrNameLst>
                                      </p:cBhvr>
                                      <p:to>
                                        <p:strVal val="visible"/>
                                      </p:to>
                                    </p:set>
                                    <p:anim calcmode="lin" valueType="num">
                                      <p:cBhvr additive="base">
                                        <p:cTn id="7" dur="500" fill="hold"/>
                                        <p:tgtEl>
                                          <p:spTgt spid="618499"/>
                                        </p:tgtEl>
                                        <p:attrNameLst>
                                          <p:attrName>ppt_x</p:attrName>
                                        </p:attrNameLst>
                                      </p:cBhvr>
                                      <p:tavLst>
                                        <p:tav tm="0">
                                          <p:val>
                                            <p:strVal val="0-#ppt_w/2"/>
                                          </p:val>
                                        </p:tav>
                                        <p:tav tm="100000">
                                          <p:val>
                                            <p:strVal val="#ppt_x"/>
                                          </p:val>
                                        </p:tav>
                                      </p:tavLst>
                                    </p:anim>
                                    <p:anim calcmode="lin" valueType="num">
                                      <p:cBhvr additive="base">
                                        <p:cTn id="8" dur="500" fill="hold"/>
                                        <p:tgtEl>
                                          <p:spTgt spid="6184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18500"/>
                                        </p:tgtEl>
                                        <p:attrNameLst>
                                          <p:attrName>style.visibility</p:attrName>
                                        </p:attrNameLst>
                                      </p:cBhvr>
                                      <p:to>
                                        <p:strVal val="visible"/>
                                      </p:to>
                                    </p:set>
                                    <p:anim calcmode="lin" valueType="num">
                                      <p:cBhvr additive="base">
                                        <p:cTn id="13" dur="500" fill="hold"/>
                                        <p:tgtEl>
                                          <p:spTgt spid="618500"/>
                                        </p:tgtEl>
                                        <p:attrNameLst>
                                          <p:attrName>ppt_x</p:attrName>
                                        </p:attrNameLst>
                                      </p:cBhvr>
                                      <p:tavLst>
                                        <p:tav tm="0">
                                          <p:val>
                                            <p:strVal val="1+#ppt_w/2"/>
                                          </p:val>
                                        </p:tav>
                                        <p:tav tm="100000">
                                          <p:val>
                                            <p:strVal val="#ppt_x"/>
                                          </p:val>
                                        </p:tav>
                                      </p:tavLst>
                                    </p:anim>
                                    <p:anim calcmode="lin" valueType="num">
                                      <p:cBhvr additive="base">
                                        <p:cTn id="14" dur="500" fill="hold"/>
                                        <p:tgtEl>
                                          <p:spTgt spid="61850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8501"/>
                                        </p:tgtEl>
                                        <p:attrNameLst>
                                          <p:attrName>style.visibility</p:attrName>
                                        </p:attrNameLst>
                                      </p:cBhvr>
                                      <p:to>
                                        <p:strVal val="visible"/>
                                      </p:to>
                                    </p:set>
                                    <p:anim calcmode="lin" valueType="num">
                                      <p:cBhvr additive="base">
                                        <p:cTn id="19" dur="500" fill="hold"/>
                                        <p:tgtEl>
                                          <p:spTgt spid="618501"/>
                                        </p:tgtEl>
                                        <p:attrNameLst>
                                          <p:attrName>ppt_x</p:attrName>
                                        </p:attrNameLst>
                                      </p:cBhvr>
                                      <p:tavLst>
                                        <p:tav tm="0">
                                          <p:val>
                                            <p:strVal val="#ppt_x"/>
                                          </p:val>
                                        </p:tav>
                                        <p:tav tm="100000">
                                          <p:val>
                                            <p:strVal val="#ppt_x"/>
                                          </p:val>
                                        </p:tav>
                                      </p:tavLst>
                                    </p:anim>
                                    <p:anim calcmode="lin" valueType="num">
                                      <p:cBhvr additive="base">
                                        <p:cTn id="20" dur="500" fill="hold"/>
                                        <p:tgtEl>
                                          <p:spTgt spid="6185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500" grpId="0" animBg="1" autoUpdateAnimBg="0"/>
      <p:bldP spid="618501" grpId="0" animBg="1" autoUpdateAnimBg="0"/>
    </p:bld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11C274F9-F164-4606-BCBA-8E61DB13DBAD}"/>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F4DEFBBA-A585-4CCA-9AB0-0243251754FD}" type="slidenum">
              <a:rPr lang="zh-CN" altLang="en-US">
                <a:solidFill>
                  <a:schemeClr val="tx1"/>
                </a:solidFill>
                <a:latin typeface="Times New Roman" panose="02020603050405020304" pitchFamily="18" charset="0"/>
                <a:ea typeface="宋体" panose="02010600030101010101" pitchFamily="2" charset="-122"/>
              </a:rPr>
              <a:pPr eaLnBrk="1" hangingPunct="1"/>
              <a:t>317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39971" name="Rectangle 2">
            <a:extLst>
              <a:ext uri="{FF2B5EF4-FFF2-40B4-BE49-F238E27FC236}">
                <a16:creationId xmlns:a16="http://schemas.microsoft.com/office/drawing/2014/main" id="{71F269FF-66A9-46BD-A869-E1C8BB99584D}"/>
              </a:ext>
            </a:extLst>
          </p:cNvPr>
          <p:cNvSpPr>
            <a:spLocks noGrp="1" noChangeArrowheads="1"/>
          </p:cNvSpPr>
          <p:nvPr>
            <p:ph type="title"/>
          </p:nvPr>
        </p:nvSpPr>
        <p:spPr>
          <a:xfrm>
            <a:off x="685800" y="685800"/>
            <a:ext cx="7772400" cy="1066800"/>
          </a:xfrm>
        </p:spPr>
        <p:txBody>
          <a:bodyPr/>
          <a:lstStyle/>
          <a:p>
            <a:pPr eaLnBrk="1" hangingPunct="1"/>
            <a:r>
              <a:rPr lang="zh-CN" altLang="en-US" sz="4000"/>
              <a:t>9.3  旅行售货员问题近似算法</a:t>
            </a:r>
          </a:p>
        </p:txBody>
      </p:sp>
      <p:sp>
        <p:nvSpPr>
          <p:cNvPr id="619523" name="Text Box 3">
            <a:extLst>
              <a:ext uri="{FF2B5EF4-FFF2-40B4-BE49-F238E27FC236}">
                <a16:creationId xmlns:a16="http://schemas.microsoft.com/office/drawing/2014/main" id="{C9A13B14-A95C-4D97-9B35-197D0A2932F0}"/>
              </a:ext>
            </a:extLst>
          </p:cNvPr>
          <p:cNvSpPr txBox="1">
            <a:spLocks noChangeArrowheads="1"/>
          </p:cNvSpPr>
          <p:nvPr/>
        </p:nvSpPr>
        <p:spPr bwMode="auto">
          <a:xfrm>
            <a:off x="669925" y="2012950"/>
            <a:ext cx="79406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pPr>
            <a:r>
              <a:rPr kumimoji="1" lang="zh-CN" altLang="en-US" sz="2400">
                <a:solidFill>
                  <a:schemeClr val="tx1"/>
                </a:solidFill>
                <a:latin typeface="楷体_GB2312" panose="02010609030101010101" pitchFamily="49" charset="-122"/>
                <a:ea typeface="楷体_GB2312" panose="02010609030101010101" pitchFamily="49" charset="-122"/>
              </a:rPr>
              <a:t>    问题描述：给定一个完全无向图</a:t>
            </a:r>
            <a:r>
              <a:rPr kumimoji="1" lang="en-US" altLang="zh-CN" sz="2400">
                <a:solidFill>
                  <a:schemeClr val="tx1"/>
                </a:solidFill>
                <a:latin typeface="楷体_GB2312" panose="02010609030101010101" pitchFamily="49" charset="-122"/>
                <a:ea typeface="楷体_GB2312" panose="02010609030101010101" pitchFamily="49" charset="-122"/>
              </a:rPr>
              <a:t>G=(V,E)，</a:t>
            </a:r>
            <a:r>
              <a:rPr kumimoji="1" lang="zh-CN" altLang="en-US" sz="2400">
                <a:solidFill>
                  <a:schemeClr val="tx1"/>
                </a:solidFill>
                <a:latin typeface="楷体_GB2312" panose="02010609030101010101" pitchFamily="49" charset="-122"/>
                <a:ea typeface="楷体_GB2312" panose="02010609030101010101" pitchFamily="49" charset="-122"/>
              </a:rPr>
              <a:t>其每一边(</a:t>
            </a:r>
            <a:r>
              <a:rPr kumimoji="1" lang="en-US" altLang="zh-CN" sz="2400">
                <a:solidFill>
                  <a:schemeClr val="tx1"/>
                </a:solidFill>
                <a:latin typeface="楷体_GB2312" panose="02010609030101010101" pitchFamily="49" charset="-122"/>
                <a:ea typeface="楷体_GB2312" panose="02010609030101010101" pitchFamily="49" charset="-122"/>
              </a:rPr>
              <a:t>u,v)∈E</a:t>
            </a:r>
            <a:r>
              <a:rPr kumimoji="1" lang="zh-CN" altLang="en-US" sz="2400">
                <a:solidFill>
                  <a:schemeClr val="tx1"/>
                </a:solidFill>
                <a:latin typeface="楷体_GB2312" panose="02010609030101010101" pitchFamily="49" charset="-122"/>
                <a:ea typeface="楷体_GB2312" panose="02010609030101010101" pitchFamily="49" charset="-122"/>
              </a:rPr>
              <a:t>有一非负整数费用</a:t>
            </a:r>
            <a:r>
              <a:rPr kumimoji="1" lang="en-US" altLang="zh-CN" sz="2400">
                <a:solidFill>
                  <a:schemeClr val="tx1"/>
                </a:solidFill>
                <a:latin typeface="楷体_GB2312" panose="02010609030101010101" pitchFamily="49" charset="-122"/>
                <a:ea typeface="楷体_GB2312" panose="02010609030101010101" pitchFamily="49" charset="-122"/>
              </a:rPr>
              <a:t>c(u,v)。</a:t>
            </a:r>
            <a:r>
              <a:rPr kumimoji="1" lang="zh-CN" altLang="en-US" sz="2400">
                <a:solidFill>
                  <a:schemeClr val="tx1"/>
                </a:solidFill>
                <a:latin typeface="楷体_GB2312" panose="02010609030101010101" pitchFamily="49" charset="-122"/>
                <a:ea typeface="楷体_GB2312" panose="02010609030101010101" pitchFamily="49" charset="-122"/>
              </a:rPr>
              <a:t>要找出</a:t>
            </a:r>
            <a:r>
              <a:rPr kumimoji="1" lang="en-US" altLang="zh-CN" sz="2400">
                <a:solidFill>
                  <a:schemeClr val="tx1"/>
                </a:solidFill>
                <a:latin typeface="楷体_GB2312" panose="02010609030101010101" pitchFamily="49" charset="-122"/>
                <a:ea typeface="楷体_GB2312" panose="02010609030101010101" pitchFamily="49" charset="-122"/>
              </a:rPr>
              <a:t>G</a:t>
            </a:r>
            <a:r>
              <a:rPr kumimoji="1" lang="zh-CN" altLang="en-US" sz="2400">
                <a:solidFill>
                  <a:schemeClr val="tx1"/>
                </a:solidFill>
                <a:latin typeface="楷体_GB2312" panose="02010609030101010101" pitchFamily="49" charset="-122"/>
                <a:ea typeface="楷体_GB2312" panose="02010609030101010101" pitchFamily="49" charset="-122"/>
              </a:rPr>
              <a:t>的最小费用哈密顿回路。</a:t>
            </a:r>
          </a:p>
        </p:txBody>
      </p:sp>
      <p:sp>
        <p:nvSpPr>
          <p:cNvPr id="619524" name="Text Box 4">
            <a:extLst>
              <a:ext uri="{FF2B5EF4-FFF2-40B4-BE49-F238E27FC236}">
                <a16:creationId xmlns:a16="http://schemas.microsoft.com/office/drawing/2014/main" id="{3E87E1D4-E4D0-4B8E-A033-E3025AB97581}"/>
              </a:ext>
            </a:extLst>
          </p:cNvPr>
          <p:cNvSpPr txBox="1">
            <a:spLocks noChangeArrowheads="1"/>
          </p:cNvSpPr>
          <p:nvPr/>
        </p:nvSpPr>
        <p:spPr bwMode="auto">
          <a:xfrm>
            <a:off x="609600" y="4178300"/>
            <a:ext cx="75438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pPr>
            <a:r>
              <a:rPr kumimoji="1" lang="zh-CN" altLang="en-US" sz="2400">
                <a:solidFill>
                  <a:schemeClr val="tx1"/>
                </a:solidFill>
                <a:latin typeface="楷体_GB2312" panose="02010609030101010101" pitchFamily="49" charset="-122"/>
                <a:ea typeface="楷体_GB2312" panose="02010609030101010101" pitchFamily="49" charset="-122"/>
              </a:rPr>
              <a:t>    比如，费用函数</a:t>
            </a:r>
            <a:r>
              <a:rPr kumimoji="1" lang="en-US" altLang="zh-CN" sz="2400">
                <a:solidFill>
                  <a:schemeClr val="tx1"/>
                </a:solidFill>
                <a:latin typeface="楷体_GB2312" panose="02010609030101010101" pitchFamily="49" charset="-122"/>
                <a:ea typeface="楷体_GB2312" panose="02010609030101010101" pitchFamily="49" charset="-122"/>
              </a:rPr>
              <a:t>c</a:t>
            </a:r>
            <a:r>
              <a:rPr kumimoji="1" lang="zh-CN" altLang="en-US" sz="2400">
                <a:solidFill>
                  <a:schemeClr val="tx1"/>
                </a:solidFill>
                <a:latin typeface="楷体_GB2312" panose="02010609030101010101" pitchFamily="49" charset="-122"/>
                <a:ea typeface="楷体_GB2312" panose="02010609030101010101" pitchFamily="49" charset="-122"/>
              </a:rPr>
              <a:t>往往具有</a:t>
            </a:r>
            <a:r>
              <a:rPr kumimoji="1" lang="zh-CN" altLang="en-US" sz="2400" b="1">
                <a:latin typeface="楷体_GB2312" panose="02010609030101010101" pitchFamily="49" charset="-122"/>
                <a:ea typeface="楷体_GB2312" panose="02010609030101010101" pitchFamily="49" charset="-122"/>
              </a:rPr>
              <a:t>三角不等式性质</a:t>
            </a:r>
            <a:r>
              <a:rPr kumimoji="1" lang="zh-CN" altLang="en-US" sz="2400">
                <a:solidFill>
                  <a:schemeClr val="tx1"/>
                </a:solidFill>
                <a:latin typeface="楷体_GB2312" panose="02010609030101010101" pitchFamily="49" charset="-122"/>
                <a:ea typeface="楷体_GB2312" panose="02010609030101010101" pitchFamily="49" charset="-122"/>
              </a:rPr>
              <a:t>，即对任意的3个顶点</a:t>
            </a:r>
            <a:r>
              <a:rPr kumimoji="1" lang="en-US" altLang="zh-CN" sz="2400">
                <a:solidFill>
                  <a:schemeClr val="tx1"/>
                </a:solidFill>
                <a:latin typeface="楷体_GB2312" panose="02010609030101010101" pitchFamily="49" charset="-122"/>
                <a:ea typeface="楷体_GB2312" panose="02010609030101010101" pitchFamily="49" charset="-122"/>
              </a:rPr>
              <a:t>u,v,w∈V，</a:t>
            </a:r>
            <a:r>
              <a:rPr kumimoji="1" lang="zh-CN" altLang="en-US" sz="2400">
                <a:solidFill>
                  <a:schemeClr val="tx1"/>
                </a:solidFill>
                <a:latin typeface="楷体_GB2312" panose="02010609030101010101" pitchFamily="49" charset="-122"/>
                <a:ea typeface="楷体_GB2312" panose="02010609030101010101" pitchFamily="49" charset="-122"/>
              </a:rPr>
              <a:t>有：</a:t>
            </a:r>
            <a:r>
              <a:rPr kumimoji="1" lang="en-US" altLang="zh-CN" sz="2400">
                <a:solidFill>
                  <a:schemeClr val="tx1"/>
                </a:solidFill>
                <a:latin typeface="楷体_GB2312" panose="02010609030101010101" pitchFamily="49" charset="-122"/>
                <a:ea typeface="楷体_GB2312" panose="02010609030101010101" pitchFamily="49" charset="-122"/>
              </a:rPr>
              <a:t>c(u,w)≤c(u,v)+c(v,w)。</a:t>
            </a:r>
            <a:r>
              <a:rPr kumimoji="1" lang="zh-CN" altLang="en-US" sz="2400">
                <a:solidFill>
                  <a:schemeClr val="tx1"/>
                </a:solidFill>
                <a:latin typeface="楷体_GB2312" panose="02010609030101010101" pitchFamily="49" charset="-122"/>
                <a:ea typeface="楷体_GB2312" panose="02010609030101010101" pitchFamily="49" charset="-122"/>
              </a:rPr>
              <a:t>当图</a:t>
            </a:r>
            <a:r>
              <a:rPr kumimoji="1" lang="en-US" altLang="zh-CN" sz="2400">
                <a:solidFill>
                  <a:schemeClr val="tx1"/>
                </a:solidFill>
                <a:latin typeface="楷体_GB2312" panose="02010609030101010101" pitchFamily="49" charset="-122"/>
                <a:ea typeface="楷体_GB2312" panose="02010609030101010101" pitchFamily="49" charset="-122"/>
              </a:rPr>
              <a:t>G</a:t>
            </a:r>
            <a:r>
              <a:rPr kumimoji="1" lang="zh-CN" altLang="en-US" sz="2400">
                <a:solidFill>
                  <a:schemeClr val="tx1"/>
                </a:solidFill>
                <a:latin typeface="楷体_GB2312" panose="02010609030101010101" pitchFamily="49" charset="-122"/>
                <a:ea typeface="楷体_GB2312" panose="02010609030101010101" pitchFamily="49" charset="-122"/>
              </a:rPr>
              <a:t>中的顶点就是平面上的点，任意2顶点间的费用就是这2点间的欧氏距离时，费用函数</a:t>
            </a:r>
            <a:r>
              <a:rPr kumimoji="1" lang="en-US" altLang="zh-CN" sz="2400">
                <a:solidFill>
                  <a:schemeClr val="tx1"/>
                </a:solidFill>
                <a:latin typeface="楷体_GB2312" panose="02010609030101010101" pitchFamily="49" charset="-122"/>
                <a:ea typeface="楷体_GB2312" panose="02010609030101010101" pitchFamily="49" charset="-122"/>
              </a:rPr>
              <a:t>c</a:t>
            </a:r>
            <a:r>
              <a:rPr kumimoji="1" lang="zh-CN" altLang="en-US" sz="2400">
                <a:solidFill>
                  <a:schemeClr val="tx1"/>
                </a:solidFill>
                <a:latin typeface="楷体_GB2312" panose="02010609030101010101" pitchFamily="49" charset="-122"/>
                <a:ea typeface="楷体_GB2312" panose="02010609030101010101" pitchFamily="49" charset="-122"/>
              </a:rPr>
              <a:t>就具有三角不等式性质。</a:t>
            </a:r>
            <a:r>
              <a:rPr kumimoji="1" lang="zh-CN" altLang="en-US" sz="2000">
                <a:solidFill>
                  <a:schemeClr val="tx1"/>
                </a:solidFill>
                <a:latin typeface="楷体_GB2312" panose="02010609030101010101" pitchFamily="49" charset="-122"/>
                <a:ea typeface="楷体_GB2312" panose="02010609030101010101" pitchFamily="49" charset="-122"/>
              </a:rPr>
              <a:t> </a:t>
            </a:r>
          </a:p>
        </p:txBody>
      </p:sp>
      <p:sp>
        <p:nvSpPr>
          <p:cNvPr id="619525" name="Text Box 5">
            <a:extLst>
              <a:ext uri="{FF2B5EF4-FFF2-40B4-BE49-F238E27FC236}">
                <a16:creationId xmlns:a16="http://schemas.microsoft.com/office/drawing/2014/main" id="{68A8FEA5-58E8-4269-8D9E-2AA455867D48}"/>
              </a:ext>
            </a:extLst>
          </p:cNvPr>
          <p:cNvSpPr txBox="1">
            <a:spLocks noChangeArrowheads="1"/>
          </p:cNvSpPr>
          <p:nvPr/>
        </p:nvSpPr>
        <p:spPr bwMode="auto">
          <a:xfrm>
            <a:off x="685800" y="3429000"/>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pPr>
            <a:r>
              <a:rPr kumimoji="1" lang="zh-CN" altLang="en-US" sz="2400">
                <a:solidFill>
                  <a:schemeClr val="tx1"/>
                </a:solidFill>
                <a:latin typeface="楷体_GB2312" panose="02010609030101010101" pitchFamily="49" charset="-122"/>
                <a:ea typeface="楷体_GB2312" panose="02010609030101010101" pitchFamily="49" charset="-122"/>
              </a:rPr>
              <a:t>旅行售货员问题的一些</a:t>
            </a:r>
            <a:r>
              <a:rPr kumimoji="1" lang="zh-CN" altLang="en-US" sz="2400" b="1">
                <a:solidFill>
                  <a:schemeClr val="tx1"/>
                </a:solidFill>
                <a:latin typeface="楷体_GB2312" panose="02010609030101010101" pitchFamily="49" charset="-122"/>
                <a:ea typeface="楷体_GB2312" panose="02010609030101010101" pitchFamily="49" charset="-122"/>
              </a:rPr>
              <a:t>特殊性质</a:t>
            </a:r>
            <a:r>
              <a:rPr kumimoji="1" lang="zh-CN" altLang="en-US" sz="2400">
                <a:solidFill>
                  <a:schemeClr val="tx1"/>
                </a:solidFill>
                <a:latin typeface="楷体_GB2312" panose="02010609030101010101" pitchFamily="49" charset="-122"/>
                <a:ea typeface="楷体_GB2312" panose="02010609030101010101" pitchFamily="49"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9523"/>
                                        </p:tgtEl>
                                        <p:attrNameLst>
                                          <p:attrName>style.visibility</p:attrName>
                                        </p:attrNameLst>
                                      </p:cBhvr>
                                      <p:to>
                                        <p:strVal val="visible"/>
                                      </p:to>
                                    </p:set>
                                    <p:animEffect transition="in" filter="blinds(horizontal)">
                                      <p:cBhvr>
                                        <p:cTn id="7" dur="500"/>
                                        <p:tgtEl>
                                          <p:spTgt spid="6195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9525"/>
                                        </p:tgtEl>
                                        <p:attrNameLst>
                                          <p:attrName>style.visibility</p:attrName>
                                        </p:attrNameLst>
                                      </p:cBhvr>
                                      <p:to>
                                        <p:strVal val="visible"/>
                                      </p:to>
                                    </p:set>
                                    <p:animEffect transition="in" filter="blinds(horizontal)">
                                      <p:cBhvr>
                                        <p:cTn id="12" dur="500"/>
                                        <p:tgtEl>
                                          <p:spTgt spid="6195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9524"/>
                                        </p:tgtEl>
                                        <p:attrNameLst>
                                          <p:attrName>style.visibility</p:attrName>
                                        </p:attrNameLst>
                                      </p:cBhvr>
                                      <p:to>
                                        <p:strVal val="visible"/>
                                      </p:to>
                                    </p:set>
                                    <p:animEffect transition="in" filter="blinds(horizontal)">
                                      <p:cBhvr>
                                        <p:cTn id="17" dur="500"/>
                                        <p:tgtEl>
                                          <p:spTgt spid="619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3" grpId="0" autoUpdateAnimBg="0"/>
      <p:bldP spid="619524" grpId="0" autoUpdateAnimBg="0"/>
      <p:bldP spid="619525" grpId="0" autoUpdateAnimBg="0"/>
    </p:bld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69C2E853-6F90-4356-B10E-71CF49814500}"/>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58F18624-C444-4BC8-ADD1-8AF0CDB6D092}" type="slidenum">
              <a:rPr lang="zh-CN" altLang="en-US">
                <a:solidFill>
                  <a:schemeClr val="tx1"/>
                </a:solidFill>
                <a:latin typeface="Times New Roman" panose="02020603050405020304" pitchFamily="18" charset="0"/>
                <a:ea typeface="宋体" panose="02010600030101010101" pitchFamily="2" charset="-122"/>
              </a:rPr>
              <a:pPr eaLnBrk="1" hangingPunct="1"/>
              <a:t>318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40995" name="Rectangle 2">
            <a:extLst>
              <a:ext uri="{FF2B5EF4-FFF2-40B4-BE49-F238E27FC236}">
                <a16:creationId xmlns:a16="http://schemas.microsoft.com/office/drawing/2014/main" id="{C229E95B-6370-4861-9F39-A4808F5731E9}"/>
              </a:ext>
            </a:extLst>
          </p:cNvPr>
          <p:cNvSpPr>
            <a:spLocks noGrp="1" noChangeArrowheads="1"/>
          </p:cNvSpPr>
          <p:nvPr>
            <p:ph type="title"/>
          </p:nvPr>
        </p:nvSpPr>
        <p:spPr>
          <a:xfrm>
            <a:off x="685800" y="762000"/>
            <a:ext cx="7772400" cy="990600"/>
          </a:xfrm>
        </p:spPr>
        <p:txBody>
          <a:bodyPr/>
          <a:lstStyle/>
          <a:p>
            <a:pPr eaLnBrk="1" hangingPunct="1"/>
            <a:r>
              <a:rPr lang="zh-CN" altLang="en-US" sz="4000"/>
              <a:t>9.3.1  </a:t>
            </a:r>
            <a:r>
              <a:rPr lang="zh-CN" altLang="en-US" sz="4000">
                <a:latin typeface="楷体_GB2312" panose="02010609030101010101" pitchFamily="49" charset="-122"/>
                <a:ea typeface="楷体_GB2312" panose="02010609030101010101" pitchFamily="49" charset="-122"/>
              </a:rPr>
              <a:t>具有三角不等式性质的</a:t>
            </a:r>
            <a:br>
              <a:rPr lang="zh-CN" altLang="en-US" sz="4000">
                <a:latin typeface="楷体_GB2312" panose="02010609030101010101" pitchFamily="49" charset="-122"/>
                <a:ea typeface="楷体_GB2312" panose="02010609030101010101" pitchFamily="49" charset="-122"/>
              </a:rPr>
            </a:br>
            <a:r>
              <a:rPr lang="zh-CN" altLang="en-US" sz="4000">
                <a:latin typeface="楷体_GB2312" panose="02010609030101010101" pitchFamily="49" charset="-122"/>
                <a:ea typeface="楷体_GB2312" panose="02010609030101010101" pitchFamily="49" charset="-122"/>
              </a:rPr>
              <a:t>		</a:t>
            </a:r>
            <a:r>
              <a:rPr lang="zh-CN" altLang="en-US" sz="4000">
                <a:ea typeface="楷体_GB2312" panose="02010609030101010101" pitchFamily="49" charset="-122"/>
              </a:rPr>
              <a:t>旅行售货员问题</a:t>
            </a:r>
          </a:p>
        </p:txBody>
      </p:sp>
      <p:sp>
        <p:nvSpPr>
          <p:cNvPr id="620547" name="Text Box 3">
            <a:extLst>
              <a:ext uri="{FF2B5EF4-FFF2-40B4-BE49-F238E27FC236}">
                <a16:creationId xmlns:a16="http://schemas.microsoft.com/office/drawing/2014/main" id="{EB01B59C-6E85-4AFB-A7DA-853B51B224C3}"/>
              </a:ext>
            </a:extLst>
          </p:cNvPr>
          <p:cNvSpPr txBox="1">
            <a:spLocks noChangeArrowheads="1"/>
          </p:cNvSpPr>
          <p:nvPr/>
        </p:nvSpPr>
        <p:spPr bwMode="auto">
          <a:xfrm>
            <a:off x="669925" y="1905000"/>
            <a:ext cx="7940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pPr>
            <a:r>
              <a:rPr kumimoji="1" lang="zh-CN" altLang="en-US" sz="2400">
                <a:solidFill>
                  <a:schemeClr val="tx1"/>
                </a:solidFill>
                <a:latin typeface="楷体_GB2312" panose="02010609030101010101" pitchFamily="49" charset="-122"/>
                <a:ea typeface="楷体_GB2312" panose="02010609030101010101" pitchFamily="49" charset="-122"/>
              </a:rPr>
              <a:t>    对于给定的无向图</a:t>
            </a:r>
            <a:r>
              <a:rPr kumimoji="1" lang="en-US" altLang="zh-CN" sz="2400">
                <a:solidFill>
                  <a:schemeClr val="tx1"/>
                </a:solidFill>
                <a:latin typeface="楷体_GB2312" panose="02010609030101010101" pitchFamily="49" charset="-122"/>
                <a:ea typeface="楷体_GB2312" panose="02010609030101010101" pitchFamily="49" charset="-122"/>
              </a:rPr>
              <a:t>G，</a:t>
            </a:r>
            <a:r>
              <a:rPr kumimoji="1" lang="zh-CN" altLang="en-US" sz="2400">
                <a:solidFill>
                  <a:schemeClr val="tx1"/>
                </a:solidFill>
                <a:latin typeface="楷体_GB2312" panose="02010609030101010101" pitchFamily="49" charset="-122"/>
                <a:ea typeface="楷体_GB2312" panose="02010609030101010101" pitchFamily="49" charset="-122"/>
              </a:rPr>
              <a:t>可以利用找</a:t>
            </a:r>
            <a:r>
              <a:rPr kumimoji="1" lang="zh-CN" altLang="en-US" sz="2400" b="1">
                <a:latin typeface="楷体_GB2312" panose="02010609030101010101" pitchFamily="49" charset="-122"/>
                <a:ea typeface="楷体_GB2312" panose="02010609030101010101" pitchFamily="49" charset="-122"/>
              </a:rPr>
              <a:t>图</a:t>
            </a:r>
            <a:r>
              <a:rPr kumimoji="1" lang="en-US" altLang="zh-CN" sz="2400" b="1">
                <a:latin typeface="楷体_GB2312" panose="02010609030101010101" pitchFamily="49" charset="-122"/>
                <a:ea typeface="楷体_GB2312" panose="02010609030101010101" pitchFamily="49" charset="-122"/>
              </a:rPr>
              <a:t>G</a:t>
            </a:r>
            <a:r>
              <a:rPr kumimoji="1" lang="zh-CN" altLang="en-US" sz="2400" b="1">
                <a:latin typeface="楷体_GB2312" panose="02010609030101010101" pitchFamily="49" charset="-122"/>
                <a:ea typeface="楷体_GB2312" panose="02010609030101010101" pitchFamily="49" charset="-122"/>
              </a:rPr>
              <a:t>的最小生成树</a:t>
            </a:r>
            <a:r>
              <a:rPr kumimoji="1" lang="zh-CN" altLang="en-US" sz="2400">
                <a:solidFill>
                  <a:schemeClr val="tx1"/>
                </a:solidFill>
                <a:latin typeface="楷体_GB2312" panose="02010609030101010101" pitchFamily="49" charset="-122"/>
                <a:ea typeface="楷体_GB2312" panose="02010609030101010101" pitchFamily="49" charset="-122"/>
              </a:rPr>
              <a:t>的算法设计找近似最优的旅行售货员回路的算法。 </a:t>
            </a:r>
          </a:p>
        </p:txBody>
      </p:sp>
      <p:sp>
        <p:nvSpPr>
          <p:cNvPr id="620548" name="Text Box 4">
            <a:extLst>
              <a:ext uri="{FF2B5EF4-FFF2-40B4-BE49-F238E27FC236}">
                <a16:creationId xmlns:a16="http://schemas.microsoft.com/office/drawing/2014/main" id="{7546CB9F-F98D-43BD-8BDF-6CA4944D6EAE}"/>
              </a:ext>
            </a:extLst>
          </p:cNvPr>
          <p:cNvSpPr txBox="1">
            <a:spLocks noChangeArrowheads="1"/>
          </p:cNvSpPr>
          <p:nvPr/>
        </p:nvSpPr>
        <p:spPr bwMode="auto">
          <a:xfrm>
            <a:off x="685800" y="2667000"/>
            <a:ext cx="792480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just" eaLnBrk="1" hangingPunct="1">
              <a:spcBef>
                <a:spcPct val="20000"/>
              </a:spcBef>
            </a:pPr>
            <a:r>
              <a:rPr kumimoji="1" lang="en-US" altLang="zh-CN" sz="2000">
                <a:solidFill>
                  <a:schemeClr val="tx1"/>
                </a:solidFill>
                <a:latin typeface="楷体_GB2312" panose="02010609030101010101" pitchFamily="49" charset="-122"/>
                <a:ea typeface="楷体_GB2312" panose="02010609030101010101" pitchFamily="49" charset="-122"/>
              </a:rPr>
              <a:t>void </a:t>
            </a:r>
            <a:r>
              <a:rPr kumimoji="1" lang="en-US" altLang="zh-CN" sz="2000" b="1">
                <a:solidFill>
                  <a:schemeClr val="tx1"/>
                </a:solidFill>
                <a:latin typeface="楷体_GB2312" panose="02010609030101010101" pitchFamily="49" charset="-122"/>
                <a:ea typeface="楷体_GB2312" panose="02010609030101010101" pitchFamily="49" charset="-122"/>
              </a:rPr>
              <a:t>approxTSP</a:t>
            </a:r>
            <a:r>
              <a:rPr kumimoji="1" lang="en-US" altLang="zh-CN" sz="2000">
                <a:solidFill>
                  <a:schemeClr val="tx1"/>
                </a:solidFill>
                <a:latin typeface="楷体_GB2312" panose="02010609030101010101" pitchFamily="49" charset="-122"/>
                <a:ea typeface="楷体_GB2312" panose="02010609030101010101" pitchFamily="49" charset="-122"/>
              </a:rPr>
              <a:t> (Graph g)</a:t>
            </a:r>
          </a:p>
          <a:p>
            <a:pPr algn="just" eaLnBrk="1" hangingPunct="1">
              <a:spcBef>
                <a:spcPct val="20000"/>
              </a:spcBef>
            </a:pPr>
            <a:r>
              <a:rPr kumimoji="1" lang="en-US" altLang="zh-CN" sz="2000">
                <a:solidFill>
                  <a:schemeClr val="tx1"/>
                </a:solidFill>
                <a:latin typeface="楷体_GB2312" panose="02010609030101010101" pitchFamily="49" charset="-122"/>
                <a:ea typeface="楷体_GB2312" panose="02010609030101010101" pitchFamily="49" charset="-122"/>
              </a:rPr>
              <a:t>{</a:t>
            </a:r>
          </a:p>
          <a:p>
            <a:pPr algn="just" eaLnBrk="1" hangingPunct="1">
              <a:spcBef>
                <a:spcPct val="20000"/>
              </a:spcBef>
            </a:pPr>
            <a:r>
              <a:rPr kumimoji="1" lang="en-US" altLang="zh-CN" sz="2000">
                <a:solidFill>
                  <a:schemeClr val="tx1"/>
                </a:solidFill>
                <a:latin typeface="楷体_GB2312" panose="02010609030101010101" pitchFamily="49" charset="-122"/>
                <a:ea typeface="楷体_GB2312" panose="02010609030101010101" pitchFamily="49" charset="-122"/>
              </a:rPr>
              <a:t>       (1)</a:t>
            </a:r>
            <a:r>
              <a:rPr kumimoji="1" lang="zh-CN" altLang="en-US" sz="2000">
                <a:solidFill>
                  <a:schemeClr val="tx1"/>
                </a:solidFill>
                <a:latin typeface="楷体_GB2312" panose="02010609030101010101" pitchFamily="49" charset="-122"/>
                <a:ea typeface="楷体_GB2312" panose="02010609030101010101" pitchFamily="49" charset="-122"/>
              </a:rPr>
              <a:t>选择</a:t>
            </a:r>
            <a:r>
              <a:rPr kumimoji="1" lang="en-US" altLang="zh-CN" sz="2000">
                <a:solidFill>
                  <a:schemeClr val="tx1"/>
                </a:solidFill>
                <a:latin typeface="楷体_GB2312" panose="02010609030101010101" pitchFamily="49" charset="-122"/>
                <a:ea typeface="楷体_GB2312" panose="02010609030101010101" pitchFamily="49" charset="-122"/>
              </a:rPr>
              <a:t>g</a:t>
            </a:r>
            <a:r>
              <a:rPr kumimoji="1" lang="zh-CN" altLang="en-US" sz="2000">
                <a:solidFill>
                  <a:schemeClr val="tx1"/>
                </a:solidFill>
                <a:latin typeface="楷体_GB2312" panose="02010609030101010101" pitchFamily="49" charset="-122"/>
                <a:ea typeface="楷体_GB2312" panose="02010609030101010101" pitchFamily="49" charset="-122"/>
              </a:rPr>
              <a:t>的任一顶点</a:t>
            </a:r>
            <a:r>
              <a:rPr kumimoji="1" lang="en-US" altLang="zh-CN" sz="2000">
                <a:solidFill>
                  <a:schemeClr val="tx1"/>
                </a:solidFill>
                <a:latin typeface="楷体_GB2312" panose="02010609030101010101" pitchFamily="49" charset="-122"/>
                <a:ea typeface="楷体_GB2312" panose="02010609030101010101" pitchFamily="49" charset="-122"/>
              </a:rPr>
              <a:t>r；</a:t>
            </a:r>
          </a:p>
          <a:p>
            <a:pPr algn="just" eaLnBrk="1" hangingPunct="1">
              <a:spcBef>
                <a:spcPct val="20000"/>
              </a:spcBef>
            </a:pPr>
            <a:r>
              <a:rPr kumimoji="1" lang="en-US" altLang="zh-CN" sz="2000">
                <a:solidFill>
                  <a:schemeClr val="tx1"/>
                </a:solidFill>
                <a:latin typeface="楷体_GB2312" panose="02010609030101010101" pitchFamily="49" charset="-122"/>
                <a:ea typeface="楷体_GB2312" panose="02010609030101010101" pitchFamily="49" charset="-122"/>
              </a:rPr>
              <a:t>       (2)</a:t>
            </a:r>
            <a:r>
              <a:rPr kumimoji="1" lang="zh-CN" altLang="en-US" sz="2000">
                <a:solidFill>
                  <a:schemeClr val="tx1"/>
                </a:solidFill>
                <a:latin typeface="楷体_GB2312" panose="02010609030101010101" pitchFamily="49" charset="-122"/>
                <a:ea typeface="楷体_GB2312" panose="02010609030101010101" pitchFamily="49" charset="-122"/>
              </a:rPr>
              <a:t>用</a:t>
            </a:r>
            <a:r>
              <a:rPr kumimoji="1" lang="en-US" altLang="zh-CN" sz="2000">
                <a:solidFill>
                  <a:schemeClr val="tx1"/>
                </a:solidFill>
                <a:latin typeface="楷体_GB2312" panose="02010609030101010101" pitchFamily="49" charset="-122"/>
                <a:ea typeface="楷体_GB2312" panose="02010609030101010101" pitchFamily="49" charset="-122"/>
              </a:rPr>
              <a:t>Prim</a:t>
            </a:r>
            <a:r>
              <a:rPr kumimoji="1" lang="zh-CN" altLang="en-US" sz="2000">
                <a:solidFill>
                  <a:schemeClr val="tx1"/>
                </a:solidFill>
                <a:latin typeface="楷体_GB2312" panose="02010609030101010101" pitchFamily="49" charset="-122"/>
                <a:ea typeface="楷体_GB2312" panose="02010609030101010101" pitchFamily="49" charset="-122"/>
              </a:rPr>
              <a:t>算法找出带权图</a:t>
            </a:r>
            <a:r>
              <a:rPr kumimoji="1" lang="en-US" altLang="zh-CN" sz="2000">
                <a:solidFill>
                  <a:schemeClr val="tx1"/>
                </a:solidFill>
                <a:latin typeface="楷体_GB2312" panose="02010609030101010101" pitchFamily="49" charset="-122"/>
                <a:ea typeface="楷体_GB2312" panose="02010609030101010101" pitchFamily="49" charset="-122"/>
              </a:rPr>
              <a:t>g</a:t>
            </a:r>
            <a:r>
              <a:rPr kumimoji="1" lang="zh-CN" altLang="en-US" sz="2000">
                <a:solidFill>
                  <a:schemeClr val="tx1"/>
                </a:solidFill>
                <a:latin typeface="楷体_GB2312" panose="02010609030101010101" pitchFamily="49" charset="-122"/>
                <a:ea typeface="楷体_GB2312" panose="02010609030101010101" pitchFamily="49" charset="-122"/>
              </a:rPr>
              <a:t>的一棵以</a:t>
            </a:r>
            <a:r>
              <a:rPr kumimoji="1" lang="en-US" altLang="zh-CN" sz="2000">
                <a:solidFill>
                  <a:schemeClr val="tx1"/>
                </a:solidFill>
                <a:latin typeface="楷体_GB2312" panose="02010609030101010101" pitchFamily="49" charset="-122"/>
                <a:ea typeface="楷体_GB2312" panose="02010609030101010101" pitchFamily="49" charset="-122"/>
              </a:rPr>
              <a:t>r</a:t>
            </a:r>
            <a:r>
              <a:rPr kumimoji="1" lang="zh-CN" altLang="en-US" sz="2000">
                <a:solidFill>
                  <a:schemeClr val="tx1"/>
                </a:solidFill>
                <a:latin typeface="楷体_GB2312" panose="02010609030101010101" pitchFamily="49" charset="-122"/>
                <a:ea typeface="楷体_GB2312" panose="02010609030101010101" pitchFamily="49" charset="-122"/>
              </a:rPr>
              <a:t>为根的最小生成树</a:t>
            </a:r>
            <a:r>
              <a:rPr kumimoji="1" lang="en-US" altLang="zh-CN" sz="2000">
                <a:solidFill>
                  <a:schemeClr val="tx1"/>
                </a:solidFill>
                <a:latin typeface="楷体_GB2312" panose="02010609030101010101" pitchFamily="49" charset="-122"/>
                <a:ea typeface="楷体_GB2312" panose="02010609030101010101" pitchFamily="49" charset="-122"/>
              </a:rPr>
              <a:t>T；</a:t>
            </a:r>
          </a:p>
          <a:p>
            <a:pPr algn="just" eaLnBrk="1" hangingPunct="1">
              <a:spcBef>
                <a:spcPct val="20000"/>
              </a:spcBef>
            </a:pPr>
            <a:r>
              <a:rPr kumimoji="1" lang="en-US" altLang="zh-CN" sz="2000">
                <a:solidFill>
                  <a:schemeClr val="tx1"/>
                </a:solidFill>
                <a:latin typeface="楷体_GB2312" panose="02010609030101010101" pitchFamily="49" charset="-122"/>
                <a:ea typeface="楷体_GB2312" panose="02010609030101010101" pitchFamily="49" charset="-122"/>
              </a:rPr>
              <a:t>       (3)</a:t>
            </a:r>
            <a:r>
              <a:rPr kumimoji="1" lang="zh-CN" altLang="en-US" sz="2000">
                <a:solidFill>
                  <a:schemeClr val="tx1"/>
                </a:solidFill>
                <a:latin typeface="楷体_GB2312" panose="02010609030101010101" pitchFamily="49" charset="-122"/>
                <a:ea typeface="楷体_GB2312" panose="02010609030101010101" pitchFamily="49" charset="-122"/>
              </a:rPr>
              <a:t>前序遍历树</a:t>
            </a:r>
            <a:r>
              <a:rPr kumimoji="1" lang="en-US" altLang="zh-CN" sz="2000">
                <a:solidFill>
                  <a:schemeClr val="tx1"/>
                </a:solidFill>
                <a:latin typeface="楷体_GB2312" panose="02010609030101010101" pitchFamily="49" charset="-122"/>
                <a:ea typeface="楷体_GB2312" panose="02010609030101010101" pitchFamily="49" charset="-122"/>
              </a:rPr>
              <a:t>T</a:t>
            </a:r>
            <a:r>
              <a:rPr kumimoji="1" lang="zh-CN" altLang="en-US" sz="2000">
                <a:solidFill>
                  <a:schemeClr val="tx1"/>
                </a:solidFill>
                <a:latin typeface="楷体_GB2312" panose="02010609030101010101" pitchFamily="49" charset="-122"/>
                <a:ea typeface="楷体_GB2312" panose="02010609030101010101" pitchFamily="49" charset="-122"/>
              </a:rPr>
              <a:t>得到的顶点表</a:t>
            </a:r>
            <a:r>
              <a:rPr kumimoji="1" lang="en-US" altLang="zh-CN" sz="2000">
                <a:solidFill>
                  <a:schemeClr val="tx1"/>
                </a:solidFill>
                <a:latin typeface="楷体_GB2312" panose="02010609030101010101" pitchFamily="49" charset="-122"/>
                <a:ea typeface="楷体_GB2312" panose="02010609030101010101" pitchFamily="49" charset="-122"/>
              </a:rPr>
              <a:t>L；</a:t>
            </a:r>
          </a:p>
          <a:p>
            <a:pPr algn="just" eaLnBrk="1" hangingPunct="1">
              <a:spcBef>
                <a:spcPct val="20000"/>
              </a:spcBef>
            </a:pPr>
            <a:r>
              <a:rPr kumimoji="1" lang="en-US" altLang="zh-CN" sz="2000">
                <a:solidFill>
                  <a:schemeClr val="tx1"/>
                </a:solidFill>
                <a:latin typeface="楷体_GB2312" panose="02010609030101010101" pitchFamily="49" charset="-122"/>
                <a:ea typeface="楷体_GB2312" panose="02010609030101010101" pitchFamily="49" charset="-122"/>
              </a:rPr>
              <a:t>       (4)</a:t>
            </a:r>
            <a:r>
              <a:rPr kumimoji="1" lang="zh-CN" altLang="en-US" sz="2000">
                <a:solidFill>
                  <a:schemeClr val="tx1"/>
                </a:solidFill>
                <a:latin typeface="楷体_GB2312" panose="02010609030101010101" pitchFamily="49" charset="-122"/>
                <a:ea typeface="楷体_GB2312" panose="02010609030101010101" pitchFamily="49" charset="-122"/>
              </a:rPr>
              <a:t>将</a:t>
            </a:r>
            <a:r>
              <a:rPr kumimoji="1" lang="en-US" altLang="zh-CN" sz="2000">
                <a:solidFill>
                  <a:schemeClr val="tx1"/>
                </a:solidFill>
                <a:latin typeface="楷体_GB2312" panose="02010609030101010101" pitchFamily="49" charset="-122"/>
                <a:ea typeface="楷体_GB2312" panose="02010609030101010101" pitchFamily="49" charset="-122"/>
              </a:rPr>
              <a:t>r</a:t>
            </a:r>
            <a:r>
              <a:rPr kumimoji="1" lang="zh-CN" altLang="en-US" sz="2000">
                <a:solidFill>
                  <a:schemeClr val="tx1"/>
                </a:solidFill>
                <a:latin typeface="楷体_GB2312" panose="02010609030101010101" pitchFamily="49" charset="-122"/>
                <a:ea typeface="楷体_GB2312" panose="02010609030101010101" pitchFamily="49" charset="-122"/>
              </a:rPr>
              <a:t>加到表</a:t>
            </a:r>
            <a:r>
              <a:rPr kumimoji="1" lang="en-US" altLang="zh-CN" sz="2000">
                <a:solidFill>
                  <a:schemeClr val="tx1"/>
                </a:solidFill>
                <a:latin typeface="楷体_GB2312" panose="02010609030101010101" pitchFamily="49" charset="-122"/>
                <a:ea typeface="楷体_GB2312" panose="02010609030101010101" pitchFamily="49" charset="-122"/>
              </a:rPr>
              <a:t>L</a:t>
            </a:r>
            <a:r>
              <a:rPr kumimoji="1" lang="zh-CN" altLang="en-US" sz="2000">
                <a:solidFill>
                  <a:schemeClr val="tx1"/>
                </a:solidFill>
                <a:latin typeface="楷体_GB2312" panose="02010609030101010101" pitchFamily="49" charset="-122"/>
                <a:ea typeface="楷体_GB2312" panose="02010609030101010101" pitchFamily="49" charset="-122"/>
              </a:rPr>
              <a:t>的末尾，按表</a:t>
            </a:r>
            <a:r>
              <a:rPr kumimoji="1" lang="en-US" altLang="zh-CN" sz="2000">
                <a:solidFill>
                  <a:schemeClr val="tx1"/>
                </a:solidFill>
                <a:latin typeface="楷体_GB2312" panose="02010609030101010101" pitchFamily="49" charset="-122"/>
                <a:ea typeface="楷体_GB2312" panose="02010609030101010101" pitchFamily="49" charset="-122"/>
              </a:rPr>
              <a:t>L</a:t>
            </a:r>
            <a:r>
              <a:rPr kumimoji="1" lang="zh-CN" altLang="en-US" sz="2000">
                <a:solidFill>
                  <a:schemeClr val="tx1"/>
                </a:solidFill>
                <a:latin typeface="楷体_GB2312" panose="02010609030101010101" pitchFamily="49" charset="-122"/>
                <a:ea typeface="楷体_GB2312" panose="02010609030101010101" pitchFamily="49" charset="-122"/>
              </a:rPr>
              <a:t>中顶点次序组成回路</a:t>
            </a:r>
            <a:r>
              <a:rPr kumimoji="1" lang="en-US" altLang="zh-CN" sz="2000">
                <a:solidFill>
                  <a:schemeClr val="tx1"/>
                </a:solidFill>
                <a:latin typeface="楷体_GB2312" panose="02010609030101010101" pitchFamily="49" charset="-122"/>
                <a:ea typeface="楷体_GB2312" panose="02010609030101010101" pitchFamily="49" charset="-122"/>
              </a:rPr>
              <a:t>H，</a:t>
            </a:r>
            <a:r>
              <a:rPr kumimoji="1" lang="zh-CN" altLang="en-US" sz="2000">
                <a:solidFill>
                  <a:schemeClr val="tx1"/>
                </a:solidFill>
                <a:latin typeface="楷体_GB2312" panose="02010609030101010101" pitchFamily="49" charset="-122"/>
                <a:ea typeface="楷体_GB2312" panose="02010609030101010101" pitchFamily="49" charset="-122"/>
              </a:rPr>
              <a:t>作为计	算结果返回；</a:t>
            </a:r>
          </a:p>
          <a:p>
            <a:pPr algn="l" eaLnBrk="1" hangingPunct="1">
              <a:spcBef>
                <a:spcPct val="20000"/>
              </a:spcBef>
            </a:pPr>
            <a:r>
              <a:rPr kumimoji="1" lang="zh-CN" altLang="en-US" sz="2000">
                <a:solidFill>
                  <a:schemeClr val="tx1"/>
                </a:solidFill>
                <a:latin typeface="楷体_GB2312" panose="02010609030101010101" pitchFamily="49" charset="-122"/>
                <a:ea typeface="楷体_GB2312" panose="02010609030101010101" pitchFamily="49" charset="-122"/>
              </a:rPr>
              <a:t>} </a:t>
            </a:r>
          </a:p>
        </p:txBody>
      </p:sp>
      <p:sp>
        <p:nvSpPr>
          <p:cNvPr id="620549" name="Rectangle 5">
            <a:extLst>
              <a:ext uri="{FF2B5EF4-FFF2-40B4-BE49-F238E27FC236}">
                <a16:creationId xmlns:a16="http://schemas.microsoft.com/office/drawing/2014/main" id="{134BD67F-2660-4ED1-9E3A-5C3925F85FC1}"/>
              </a:ext>
            </a:extLst>
          </p:cNvPr>
          <p:cNvSpPr>
            <a:spLocks noChangeArrowheads="1"/>
          </p:cNvSpPr>
          <p:nvPr/>
        </p:nvSpPr>
        <p:spPr bwMode="auto">
          <a:xfrm>
            <a:off x="609600" y="5664200"/>
            <a:ext cx="7543800" cy="812800"/>
          </a:xfrm>
          <a:prstGeom prst="rect">
            <a:avLst/>
          </a:prstGeom>
          <a:solidFill>
            <a:schemeClr val="hlink"/>
          </a:solidFill>
          <a:ln w="50800">
            <a:solidFill>
              <a:srgbClr val="FF6600"/>
            </a:solidFill>
            <a:miter lim="800000"/>
            <a:headEnd/>
            <a:tailEnd/>
          </a:ln>
        </p:spPr>
        <p:txBody>
          <a:bodyPr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000">
                <a:solidFill>
                  <a:schemeClr val="tx1"/>
                </a:solidFill>
                <a:latin typeface="楷体_GB2312" panose="02010609030101010101" pitchFamily="49" charset="-122"/>
                <a:ea typeface="楷体_GB2312" panose="02010609030101010101" pitchFamily="49" charset="-122"/>
              </a:rPr>
              <a:t>    当费用函数满足三角不等式时，算法找出的旅行售货员回路的费用不会超过最优旅行售货员回路费用的2倍。</a:t>
            </a:r>
            <a:r>
              <a:rPr lang="zh-CN" altLang="en-US" sz="2400">
                <a:solidFill>
                  <a:schemeClr val="tx1"/>
                </a:solidFill>
                <a:latin typeface="楷体_GB2312" panose="02010609030101010101" pitchFamily="49" charset="-122"/>
                <a:ea typeface="楷体_GB2312" panose="02010609030101010101" pitchFamily="49"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0547"/>
                                        </p:tgtEl>
                                        <p:attrNameLst>
                                          <p:attrName>style.visibility</p:attrName>
                                        </p:attrNameLst>
                                      </p:cBhvr>
                                      <p:to>
                                        <p:strVal val="visible"/>
                                      </p:to>
                                    </p:set>
                                    <p:animEffect transition="in" filter="blinds(horizontal)">
                                      <p:cBhvr>
                                        <p:cTn id="7" dur="500"/>
                                        <p:tgtEl>
                                          <p:spTgt spid="6205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0548"/>
                                        </p:tgtEl>
                                        <p:attrNameLst>
                                          <p:attrName>style.visibility</p:attrName>
                                        </p:attrNameLst>
                                      </p:cBhvr>
                                      <p:to>
                                        <p:strVal val="visible"/>
                                      </p:to>
                                    </p:set>
                                    <p:animEffect transition="in" filter="blinds(horizontal)">
                                      <p:cBhvr>
                                        <p:cTn id="12" dur="500"/>
                                        <p:tgtEl>
                                          <p:spTgt spid="6205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20549"/>
                                        </p:tgtEl>
                                        <p:attrNameLst>
                                          <p:attrName>style.visibility</p:attrName>
                                        </p:attrNameLst>
                                      </p:cBhvr>
                                      <p:to>
                                        <p:strVal val="visible"/>
                                      </p:to>
                                    </p:set>
                                    <p:anim calcmode="lin" valueType="num">
                                      <p:cBhvr additive="base">
                                        <p:cTn id="17" dur="500" fill="hold"/>
                                        <p:tgtEl>
                                          <p:spTgt spid="620549"/>
                                        </p:tgtEl>
                                        <p:attrNameLst>
                                          <p:attrName>ppt_x</p:attrName>
                                        </p:attrNameLst>
                                      </p:cBhvr>
                                      <p:tavLst>
                                        <p:tav tm="0">
                                          <p:val>
                                            <p:strVal val="#ppt_x"/>
                                          </p:val>
                                        </p:tav>
                                        <p:tav tm="100000">
                                          <p:val>
                                            <p:strVal val="#ppt_x"/>
                                          </p:val>
                                        </p:tav>
                                      </p:tavLst>
                                    </p:anim>
                                    <p:anim calcmode="lin" valueType="num">
                                      <p:cBhvr additive="base">
                                        <p:cTn id="18" dur="500" fill="hold"/>
                                        <p:tgtEl>
                                          <p:spTgt spid="6205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47" grpId="0" autoUpdateAnimBg="0"/>
      <p:bldP spid="620548" grpId="0" autoUpdateAnimBg="0"/>
      <p:bldP spid="620549" grpId="0" animBg="1" autoUpdateAnimBg="0"/>
    </p:bld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10B82ED1-F84D-4B09-844C-62805A857E8E}"/>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A09CE036-7B57-450A-82AB-331F5671DF0F}" type="slidenum">
              <a:rPr lang="zh-CN" altLang="en-US">
                <a:solidFill>
                  <a:schemeClr val="tx1"/>
                </a:solidFill>
                <a:latin typeface="Times New Roman" panose="02020603050405020304" pitchFamily="18" charset="0"/>
                <a:ea typeface="宋体" panose="02010600030101010101" pitchFamily="2" charset="-122"/>
              </a:rPr>
              <a:pPr eaLnBrk="1" hangingPunct="1"/>
              <a:t>319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42019" name="Rectangle 2">
            <a:extLst>
              <a:ext uri="{FF2B5EF4-FFF2-40B4-BE49-F238E27FC236}">
                <a16:creationId xmlns:a16="http://schemas.microsoft.com/office/drawing/2014/main" id="{12C77AA5-C48A-4930-A789-83DC0F9DBF05}"/>
              </a:ext>
            </a:extLst>
          </p:cNvPr>
          <p:cNvSpPr>
            <a:spLocks noGrp="1" noChangeArrowheads="1"/>
          </p:cNvSpPr>
          <p:nvPr>
            <p:ph type="title"/>
          </p:nvPr>
        </p:nvSpPr>
        <p:spPr>
          <a:xfrm>
            <a:off x="685800" y="762000"/>
            <a:ext cx="7772400" cy="990600"/>
          </a:xfrm>
        </p:spPr>
        <p:txBody>
          <a:bodyPr/>
          <a:lstStyle/>
          <a:p>
            <a:pPr eaLnBrk="1" hangingPunct="1"/>
            <a:r>
              <a:rPr lang="zh-CN" altLang="en-US" sz="4000"/>
              <a:t>9.3.1  </a:t>
            </a:r>
            <a:r>
              <a:rPr lang="zh-CN" altLang="en-US" sz="4000">
                <a:latin typeface="楷体_GB2312" panose="02010609030101010101" pitchFamily="49" charset="-122"/>
                <a:ea typeface="楷体_GB2312" panose="02010609030101010101" pitchFamily="49" charset="-122"/>
              </a:rPr>
              <a:t>具有三角不等式性质的</a:t>
            </a:r>
            <a:br>
              <a:rPr lang="zh-CN" altLang="en-US" sz="4000">
                <a:latin typeface="楷体_GB2312" panose="02010609030101010101" pitchFamily="49" charset="-122"/>
                <a:ea typeface="楷体_GB2312" panose="02010609030101010101" pitchFamily="49" charset="-122"/>
              </a:rPr>
            </a:br>
            <a:r>
              <a:rPr lang="zh-CN" altLang="en-US" sz="4000">
                <a:latin typeface="楷体_GB2312" panose="02010609030101010101" pitchFamily="49" charset="-122"/>
                <a:ea typeface="楷体_GB2312" panose="02010609030101010101" pitchFamily="49" charset="-122"/>
              </a:rPr>
              <a:t>	</a:t>
            </a:r>
            <a:r>
              <a:rPr lang="zh-CN" altLang="en-US" sz="4000">
                <a:ea typeface="楷体_GB2312" panose="02010609030101010101" pitchFamily="49" charset="-122"/>
              </a:rPr>
              <a:t>旅行售货员问题举例</a:t>
            </a:r>
          </a:p>
        </p:txBody>
      </p:sp>
      <p:pic>
        <p:nvPicPr>
          <p:cNvPr id="342020" name="Picture 3" descr="t92">
            <a:extLst>
              <a:ext uri="{FF2B5EF4-FFF2-40B4-BE49-F238E27FC236}">
                <a16:creationId xmlns:a16="http://schemas.microsoft.com/office/drawing/2014/main" id="{33D54DEA-039C-419B-85C2-CC9EE1ADA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57400"/>
            <a:ext cx="6477000" cy="438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1572" name="AutoShape 4">
            <a:extLst>
              <a:ext uri="{FF2B5EF4-FFF2-40B4-BE49-F238E27FC236}">
                <a16:creationId xmlns:a16="http://schemas.microsoft.com/office/drawing/2014/main" id="{B08FF373-8DF0-4AC9-AE6C-E97874183C4E}"/>
              </a:ext>
            </a:extLst>
          </p:cNvPr>
          <p:cNvSpPr>
            <a:spLocks noChangeArrowheads="1"/>
          </p:cNvSpPr>
          <p:nvPr/>
        </p:nvSpPr>
        <p:spPr bwMode="auto">
          <a:xfrm>
            <a:off x="5105400" y="4419600"/>
            <a:ext cx="3200400" cy="2057400"/>
          </a:xfrm>
          <a:prstGeom prst="wedgeRoundRectCallout">
            <a:avLst>
              <a:gd name="adj1" fmla="val -58037"/>
              <a:gd name="adj2" fmla="val -59954"/>
              <a:gd name="adj3" fmla="val 16667"/>
            </a:avLst>
          </a:prstGeom>
          <a:solidFill>
            <a:schemeClr val="hlink"/>
          </a:solidFill>
          <a:ln w="6350">
            <a:solidFill>
              <a:schemeClr val="hlink"/>
            </a:solidFill>
            <a:miter lim="800000"/>
            <a:headEnd/>
            <a:tailEnd/>
          </a:ln>
        </p:spPr>
        <p:txBody>
          <a:bodyPr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000" b="1">
                <a:latin typeface="楷体_GB2312" panose="02010609030101010101" pitchFamily="49" charset="-122"/>
                <a:ea typeface="楷体_GB2312" panose="02010609030101010101" pitchFamily="49" charset="-122"/>
              </a:rPr>
              <a:t>(</a:t>
            </a:r>
            <a:r>
              <a:rPr lang="en-US" altLang="zh-CN" sz="2000" b="1">
                <a:latin typeface="楷体_GB2312" panose="02010609030101010101" pitchFamily="49" charset="-122"/>
                <a:ea typeface="楷体_GB2312" panose="02010609030101010101" pitchFamily="49" charset="-122"/>
              </a:rPr>
              <a:t>b)</a:t>
            </a:r>
            <a:r>
              <a:rPr lang="zh-CN" altLang="en-US" sz="2000" b="1">
                <a:latin typeface="楷体_GB2312" panose="02010609030101010101" pitchFamily="49" charset="-122"/>
                <a:ea typeface="楷体_GB2312" panose="02010609030101010101" pitchFamily="49" charset="-122"/>
              </a:rPr>
              <a:t>表示找到的最小生成树</a:t>
            </a:r>
            <a:r>
              <a:rPr lang="en-US" altLang="zh-CN" sz="2000" b="1">
                <a:latin typeface="楷体_GB2312" panose="02010609030101010101" pitchFamily="49" charset="-122"/>
                <a:ea typeface="楷体_GB2312" panose="02010609030101010101" pitchFamily="49" charset="-122"/>
              </a:rPr>
              <a:t>T；</a:t>
            </a:r>
            <a:r>
              <a:rPr lang="zh-CN" altLang="en-US" sz="2000" b="1">
                <a:latin typeface="楷体_GB2312" panose="02010609030101010101" pitchFamily="49" charset="-122"/>
                <a:ea typeface="楷体_GB2312" panose="02010609030101010101" pitchFamily="49" charset="-122"/>
              </a:rPr>
              <a:t>(</a:t>
            </a:r>
            <a:r>
              <a:rPr lang="en-US" altLang="zh-CN" sz="2000" b="1">
                <a:latin typeface="楷体_GB2312" panose="02010609030101010101" pitchFamily="49" charset="-122"/>
                <a:ea typeface="楷体_GB2312" panose="02010609030101010101" pitchFamily="49" charset="-122"/>
              </a:rPr>
              <a:t>c)</a:t>
            </a:r>
            <a:r>
              <a:rPr lang="zh-CN" altLang="en-US" sz="2000" b="1">
                <a:latin typeface="楷体_GB2312" panose="02010609030101010101" pitchFamily="49" charset="-122"/>
                <a:ea typeface="楷体_GB2312" panose="02010609030101010101" pitchFamily="49" charset="-122"/>
              </a:rPr>
              <a:t>表示对</a:t>
            </a:r>
            <a:r>
              <a:rPr lang="en-US" altLang="zh-CN" sz="2000" b="1">
                <a:latin typeface="楷体_GB2312" panose="02010609030101010101" pitchFamily="49" charset="-122"/>
                <a:ea typeface="楷体_GB2312" panose="02010609030101010101" pitchFamily="49" charset="-122"/>
              </a:rPr>
              <a:t>T</a:t>
            </a:r>
            <a:r>
              <a:rPr lang="zh-CN" altLang="en-US" sz="2000" b="1">
                <a:latin typeface="楷体_GB2312" panose="02010609030101010101" pitchFamily="49" charset="-122"/>
                <a:ea typeface="楷体_GB2312" panose="02010609030101010101" pitchFamily="49" charset="-122"/>
              </a:rPr>
              <a:t>作前序遍历的次序；</a:t>
            </a:r>
            <a:r>
              <a:rPr lang="en-US" altLang="zh-CN" sz="2000" b="1">
                <a:latin typeface="楷体_GB2312" panose="02010609030101010101" pitchFamily="49" charset="-122"/>
                <a:ea typeface="楷体_GB2312" panose="02010609030101010101" pitchFamily="49" charset="-122"/>
              </a:rPr>
              <a:t>(d)</a:t>
            </a:r>
            <a:r>
              <a:rPr lang="zh-CN" altLang="en-US" sz="2000" b="1">
                <a:latin typeface="楷体_GB2312" panose="02010609030101010101" pitchFamily="49" charset="-122"/>
                <a:ea typeface="楷体_GB2312" panose="02010609030101010101" pitchFamily="49" charset="-122"/>
              </a:rPr>
              <a:t>表示</a:t>
            </a:r>
            <a:r>
              <a:rPr lang="en-US" altLang="zh-CN" sz="2000" b="1">
                <a:latin typeface="楷体_GB2312" panose="02010609030101010101" pitchFamily="49" charset="-122"/>
                <a:ea typeface="楷体_GB2312" panose="02010609030101010101" pitchFamily="49" charset="-122"/>
              </a:rPr>
              <a:t>L</a:t>
            </a:r>
            <a:r>
              <a:rPr lang="zh-CN" altLang="en-US" sz="2000" b="1">
                <a:latin typeface="楷体_GB2312" panose="02010609030101010101" pitchFamily="49" charset="-122"/>
                <a:ea typeface="楷体_GB2312" panose="02010609030101010101" pitchFamily="49" charset="-122"/>
              </a:rPr>
              <a:t>产生的哈密顿回路</a:t>
            </a:r>
            <a:r>
              <a:rPr lang="en-US" altLang="zh-CN" sz="2000" b="1">
                <a:latin typeface="楷体_GB2312" panose="02010609030101010101" pitchFamily="49" charset="-122"/>
                <a:ea typeface="楷体_GB2312" panose="02010609030101010101" pitchFamily="49" charset="-122"/>
              </a:rPr>
              <a:t>H；</a:t>
            </a:r>
          </a:p>
          <a:p>
            <a:pPr algn="l" eaLnBrk="1" hangingPunct="1"/>
            <a:r>
              <a:rPr lang="en-US" altLang="zh-CN" sz="2000" b="1">
                <a:latin typeface="楷体_GB2312" panose="02010609030101010101" pitchFamily="49" charset="-122"/>
                <a:ea typeface="楷体_GB2312" panose="02010609030101010101" pitchFamily="49" charset="-122"/>
              </a:rPr>
              <a:t>(e)</a:t>
            </a:r>
            <a:r>
              <a:rPr lang="zh-CN" altLang="en-US" sz="2000" b="1">
                <a:latin typeface="楷体_GB2312" panose="02010609030101010101" pitchFamily="49" charset="-122"/>
                <a:ea typeface="楷体_GB2312" panose="02010609030101010101" pitchFamily="49" charset="-122"/>
              </a:rPr>
              <a:t>是</a:t>
            </a:r>
            <a:r>
              <a:rPr lang="en-US" altLang="zh-CN" sz="2000" b="1">
                <a:latin typeface="楷体_GB2312" panose="02010609030101010101" pitchFamily="49" charset="-122"/>
                <a:ea typeface="楷体_GB2312" panose="02010609030101010101" pitchFamily="49" charset="-122"/>
              </a:rPr>
              <a:t>G</a:t>
            </a:r>
            <a:r>
              <a:rPr lang="zh-CN" altLang="en-US" sz="2000" b="1">
                <a:latin typeface="楷体_GB2312" panose="02010609030101010101" pitchFamily="49" charset="-122"/>
                <a:ea typeface="楷体_GB2312" panose="02010609030101010101" pitchFamily="49" charset="-122"/>
              </a:rPr>
              <a:t>的一个最小费用旅行售货员回路。</a:t>
            </a:r>
            <a:r>
              <a:rPr lang="zh-CN" altLang="en-US" sz="2000" b="1">
                <a:latin typeface="宋体" panose="02010600030101010101" pitchFamily="2" charset="-122"/>
                <a:ea typeface="宋体" panose="02010600030101010101" pitchFamily="2" charset="-122"/>
              </a:rPr>
              <a:t> </a:t>
            </a:r>
            <a:r>
              <a:rPr lang="en-US" altLang="zh-CN" sz="2000" b="1">
                <a:latin typeface="宋体" panose="02010600030101010101" pitchFamily="2" charset="-122"/>
                <a:ea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21572"/>
                                        </p:tgtEl>
                                        <p:attrNameLst>
                                          <p:attrName>style.visibility</p:attrName>
                                        </p:attrNameLst>
                                      </p:cBhvr>
                                      <p:to>
                                        <p:strVal val="visible"/>
                                      </p:to>
                                    </p:set>
                                    <p:anim calcmode="lin" valueType="num">
                                      <p:cBhvr additive="base">
                                        <p:cTn id="7" dur="500" fill="hold"/>
                                        <p:tgtEl>
                                          <p:spTgt spid="621572"/>
                                        </p:tgtEl>
                                        <p:attrNameLst>
                                          <p:attrName>ppt_x</p:attrName>
                                        </p:attrNameLst>
                                      </p:cBhvr>
                                      <p:tavLst>
                                        <p:tav tm="0">
                                          <p:val>
                                            <p:strVal val="1+#ppt_w/2"/>
                                          </p:val>
                                        </p:tav>
                                        <p:tav tm="100000">
                                          <p:val>
                                            <p:strVal val="#ppt_x"/>
                                          </p:val>
                                        </p:tav>
                                      </p:tavLst>
                                    </p:anim>
                                    <p:anim calcmode="lin" valueType="num">
                                      <p:cBhvr additive="base">
                                        <p:cTn id="8" dur="500" fill="hold"/>
                                        <p:tgtEl>
                                          <p:spTgt spid="6215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2"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D9A16E3C-B7E3-4995-A535-A04C9320356B}"/>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07227A07-F604-44F4-BAC8-51A283909F5B}" type="slidenum">
              <a:rPr lang="zh-CN" altLang="en-US">
                <a:solidFill>
                  <a:schemeClr val="tx1"/>
                </a:solidFill>
                <a:latin typeface="Times New Roman" panose="02020603050405020304" pitchFamily="18" charset="0"/>
                <a:ea typeface="宋体" panose="02010600030101010101" pitchFamily="2" charset="-122"/>
              </a:rPr>
              <a:pPr eaLnBrk="1" hangingPunct="1"/>
              <a:t>32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22562" name="Rectangle 2">
            <a:extLst>
              <a:ext uri="{FF2B5EF4-FFF2-40B4-BE49-F238E27FC236}">
                <a16:creationId xmlns:a16="http://schemas.microsoft.com/office/drawing/2014/main" id="{B1853191-E78E-49A1-93A6-36B9604C307C}"/>
              </a:ext>
            </a:extLst>
          </p:cNvPr>
          <p:cNvSpPr>
            <a:spLocks noGrp="1" noChangeArrowheads="1"/>
          </p:cNvSpPr>
          <p:nvPr>
            <p:ph type="title"/>
          </p:nvPr>
        </p:nvSpPr>
        <p:spPr/>
        <p:txBody>
          <a:bodyPr/>
          <a:lstStyle/>
          <a:p>
            <a:pPr eaLnBrk="1" hangingPunct="1">
              <a:defRPr/>
            </a:pPr>
            <a:r>
              <a:rPr lang="en-US" altLang="zh-CN">
                <a:latin typeface="黑体" pitchFamily="2" charset="-122"/>
                <a:ea typeface="黑体" pitchFamily="2" charset="-122"/>
              </a:rPr>
              <a:t>2.1  </a:t>
            </a:r>
            <a:r>
              <a:rPr lang="zh-CN" altLang="en-US">
                <a:effectLst>
                  <a:outerShdw blurRad="38100" dist="38100" dir="2700000" algn="tl">
                    <a:srgbClr val="C0C0C0"/>
                  </a:outerShdw>
                </a:effectLst>
                <a:latin typeface="黑体" pitchFamily="2" charset="-122"/>
                <a:ea typeface="黑体" pitchFamily="2" charset="-122"/>
              </a:rPr>
              <a:t>递归的概念</a:t>
            </a:r>
          </a:p>
        </p:txBody>
      </p:sp>
      <p:sp>
        <p:nvSpPr>
          <p:cNvPr id="6149" name="Rectangle 3">
            <a:extLst>
              <a:ext uri="{FF2B5EF4-FFF2-40B4-BE49-F238E27FC236}">
                <a16:creationId xmlns:a16="http://schemas.microsoft.com/office/drawing/2014/main" id="{46ADF5B6-FE0A-4458-8AB3-FBEB2919BA42}"/>
              </a:ext>
            </a:extLst>
          </p:cNvPr>
          <p:cNvSpPr>
            <a:spLocks noGrp="1" noChangeArrowheads="1"/>
          </p:cNvSpPr>
          <p:nvPr>
            <p:ph type="body" idx="1"/>
          </p:nvPr>
        </p:nvSpPr>
        <p:spPr>
          <a:xfrm>
            <a:off x="609600" y="1600200"/>
            <a:ext cx="7772400" cy="4114800"/>
          </a:xfrm>
        </p:spPr>
        <p:txBody>
          <a:bodyPr/>
          <a:lstStyle/>
          <a:p>
            <a:pPr eaLnBrk="1" hangingPunct="1">
              <a:spcBef>
                <a:spcPct val="0"/>
              </a:spcBef>
              <a:buFontTx/>
              <a:buNone/>
            </a:pPr>
            <a:r>
              <a:rPr kumimoji="0" lang="zh-CN" altLang="en-US" sz="2400" b="1">
                <a:solidFill>
                  <a:schemeClr val="accent2"/>
                </a:solidFill>
                <a:latin typeface="黑体" panose="02010609060101010101" pitchFamily="49" charset="-122"/>
                <a:ea typeface="黑体" panose="02010609060101010101" pitchFamily="49" charset="-122"/>
              </a:rPr>
              <a:t>例</a:t>
            </a:r>
            <a:r>
              <a:rPr kumimoji="0" lang="en-US" altLang="zh-CN" sz="2400" b="1">
                <a:solidFill>
                  <a:schemeClr val="accent2"/>
                </a:solidFill>
                <a:latin typeface="黑体" panose="02010609060101010101" pitchFamily="49" charset="-122"/>
                <a:ea typeface="黑体" panose="02010609060101010101" pitchFamily="49" charset="-122"/>
              </a:rPr>
              <a:t>3  </a:t>
            </a:r>
            <a:r>
              <a:rPr kumimoji="0" lang="en-US" altLang="en-US" sz="2400" b="1">
                <a:solidFill>
                  <a:schemeClr val="accent2"/>
                </a:solidFill>
                <a:latin typeface="Arial" panose="020B0604020202020204" pitchFamily="34" charset="0"/>
              </a:rPr>
              <a:t>Ackerman</a:t>
            </a:r>
            <a:r>
              <a:rPr kumimoji="0" lang="en-US" altLang="en-US" sz="2400" b="1">
                <a:solidFill>
                  <a:schemeClr val="accent2"/>
                </a:solidFill>
                <a:latin typeface="黑体" panose="02010609060101010101" pitchFamily="49" charset="-122"/>
                <a:ea typeface="黑体" panose="02010609060101010101" pitchFamily="49" charset="-122"/>
              </a:rPr>
              <a:t>函数</a:t>
            </a:r>
            <a:endParaRPr kumimoji="0" lang="zh-CN" altLang="en-US" sz="2400" b="1">
              <a:solidFill>
                <a:schemeClr val="accent2"/>
              </a:solidFill>
              <a:latin typeface="黑体" panose="02010609060101010101" pitchFamily="49" charset="-122"/>
              <a:ea typeface="黑体" panose="02010609060101010101" pitchFamily="49" charset="-122"/>
            </a:endParaRPr>
          </a:p>
          <a:p>
            <a:pPr eaLnBrk="1" hangingPunct="1">
              <a:spcBef>
                <a:spcPct val="0"/>
              </a:spcBef>
              <a:buFontTx/>
              <a:buNone/>
            </a:pPr>
            <a:r>
              <a:rPr kumimoji="0" lang="zh-CN" altLang="en-US" sz="2400">
                <a:solidFill>
                  <a:srgbClr val="000000"/>
                </a:solidFill>
                <a:latin typeface="楷体_GB2312" panose="02010609030101010101" pitchFamily="49" charset="-122"/>
                <a:ea typeface="楷体_GB2312" panose="02010609030101010101" pitchFamily="49" charset="-122"/>
              </a:rPr>
              <a:t>当一个函数及它的一个变量是由函数自身定义时，称这个函数是</a:t>
            </a:r>
            <a:r>
              <a:rPr kumimoji="0" lang="zh-CN" altLang="en-US" sz="2400" b="1">
                <a:solidFill>
                  <a:srgbClr val="000000"/>
                </a:solidFill>
                <a:latin typeface="黑体" panose="02010609060101010101" pitchFamily="49" charset="-122"/>
                <a:ea typeface="黑体" panose="02010609060101010101" pitchFamily="49" charset="-122"/>
              </a:rPr>
              <a:t>双递归函数</a:t>
            </a:r>
            <a:r>
              <a:rPr kumimoji="0" lang="zh-CN" altLang="en-US" sz="2400">
                <a:solidFill>
                  <a:srgbClr val="000000"/>
                </a:solidFill>
                <a:latin typeface="楷体_GB2312" panose="02010609030101010101" pitchFamily="49" charset="-122"/>
                <a:ea typeface="楷体_GB2312" panose="02010609030101010101" pitchFamily="49" charset="-122"/>
              </a:rPr>
              <a:t>。</a:t>
            </a:r>
          </a:p>
          <a:p>
            <a:pPr eaLnBrk="1" hangingPunct="1">
              <a:spcBef>
                <a:spcPct val="0"/>
              </a:spcBef>
              <a:buFontTx/>
              <a:buNone/>
            </a:pPr>
            <a:r>
              <a:rPr kumimoji="0" lang="en-US" altLang="zh-CN" sz="2400" b="1">
                <a:solidFill>
                  <a:srgbClr val="000000"/>
                </a:solidFill>
                <a:latin typeface="楷体_GB2312" panose="02010609030101010101" pitchFamily="49" charset="-122"/>
                <a:ea typeface="楷体_GB2312" panose="02010609030101010101" pitchFamily="49" charset="-122"/>
              </a:rPr>
              <a:t>Ackerman</a:t>
            </a:r>
            <a:r>
              <a:rPr kumimoji="0" lang="zh-CN" altLang="en-US" sz="2400">
                <a:solidFill>
                  <a:srgbClr val="000000"/>
                </a:solidFill>
                <a:latin typeface="楷体_GB2312" panose="02010609030101010101" pitchFamily="49" charset="-122"/>
                <a:ea typeface="楷体_GB2312" panose="02010609030101010101" pitchFamily="49" charset="-122"/>
              </a:rPr>
              <a:t>函数</a:t>
            </a:r>
            <a:r>
              <a:rPr kumimoji="0" lang="en-US" altLang="zh-CN" sz="2400" b="1">
                <a:solidFill>
                  <a:srgbClr val="000000"/>
                </a:solidFill>
                <a:latin typeface="楷体_GB2312" panose="02010609030101010101" pitchFamily="49" charset="-122"/>
                <a:ea typeface="楷体_GB2312" panose="02010609030101010101" pitchFamily="49" charset="-122"/>
              </a:rPr>
              <a:t>A(n</a:t>
            </a:r>
            <a:r>
              <a:rPr kumimoji="0" lang="zh-CN" altLang="en-US" sz="2400" b="1">
                <a:solidFill>
                  <a:srgbClr val="000000"/>
                </a:solidFill>
                <a:latin typeface="楷体_GB2312" panose="02010609030101010101" pitchFamily="49" charset="-122"/>
                <a:ea typeface="楷体_GB2312" panose="02010609030101010101" pitchFamily="49" charset="-122"/>
              </a:rPr>
              <a:t>，</a:t>
            </a:r>
            <a:r>
              <a:rPr kumimoji="0" lang="en-US" altLang="zh-CN" sz="2400" b="1">
                <a:solidFill>
                  <a:srgbClr val="000000"/>
                </a:solidFill>
                <a:latin typeface="楷体_GB2312" panose="02010609030101010101" pitchFamily="49" charset="-122"/>
                <a:ea typeface="楷体_GB2312" panose="02010609030101010101" pitchFamily="49" charset="-122"/>
              </a:rPr>
              <a:t>m)</a:t>
            </a:r>
            <a:r>
              <a:rPr kumimoji="0" lang="zh-CN" altLang="en-US" sz="2400">
                <a:solidFill>
                  <a:srgbClr val="000000"/>
                </a:solidFill>
                <a:latin typeface="楷体_GB2312" panose="02010609030101010101" pitchFamily="49" charset="-122"/>
                <a:ea typeface="楷体_GB2312" panose="02010609030101010101" pitchFamily="49" charset="-122"/>
              </a:rPr>
              <a:t>定义如下：</a:t>
            </a:r>
          </a:p>
          <a:p>
            <a:pPr eaLnBrk="1" hangingPunct="1"/>
            <a:endParaRPr lang="zh-CN" altLang="en-US"/>
          </a:p>
        </p:txBody>
      </p:sp>
      <p:graphicFrame>
        <p:nvGraphicFramePr>
          <p:cNvPr id="322564" name="Object 4">
            <a:extLst>
              <a:ext uri="{FF2B5EF4-FFF2-40B4-BE49-F238E27FC236}">
                <a16:creationId xmlns:a16="http://schemas.microsoft.com/office/drawing/2014/main" id="{BC32C1D2-FB76-4F6A-B553-3081974FB807}"/>
              </a:ext>
            </a:extLst>
          </p:cNvPr>
          <p:cNvGraphicFramePr>
            <a:graphicFrameLocks noChangeAspect="1"/>
          </p:cNvGraphicFramePr>
          <p:nvPr/>
        </p:nvGraphicFramePr>
        <p:xfrm>
          <a:off x="1258888" y="3500438"/>
          <a:ext cx="6769100" cy="2462212"/>
        </p:xfrm>
        <a:graphic>
          <a:graphicData uri="http://schemas.openxmlformats.org/presentationml/2006/ole">
            <mc:AlternateContent xmlns:mc="http://schemas.openxmlformats.org/markup-compatibility/2006">
              <mc:Choice xmlns:v="urn:schemas-microsoft-com:vml" Requires="v">
                <p:oleObj spid="_x0000_s6151" name="公式" r:id="rId3" imgW="2514600" imgH="914400" progId="Equation.3">
                  <p:embed/>
                </p:oleObj>
              </mc:Choice>
              <mc:Fallback>
                <p:oleObj name="公式" r:id="rId3" imgW="251460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500438"/>
                        <a:ext cx="6769100" cy="2462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2564"/>
                                        </p:tgtEl>
                                        <p:attrNameLst>
                                          <p:attrName>style.visibility</p:attrName>
                                        </p:attrNameLst>
                                      </p:cBhvr>
                                      <p:to>
                                        <p:strVal val="visible"/>
                                      </p:to>
                                    </p:set>
                                    <p:animEffect transition="in" filter="blinds(horizontal)">
                                      <p:cBhvr>
                                        <p:cTn id="7" dur="500"/>
                                        <p:tgtEl>
                                          <p:spTgt spid="322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141E0CAB-F870-48FB-BEFA-E048A27411F8}"/>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3642880B-A873-48C7-8DE6-ED6DDDD9CC5F}" type="slidenum">
              <a:rPr lang="zh-CN" altLang="en-US">
                <a:solidFill>
                  <a:schemeClr val="tx1"/>
                </a:solidFill>
                <a:latin typeface="Times New Roman" panose="02020603050405020304" pitchFamily="18" charset="0"/>
                <a:ea typeface="宋体" panose="02010600030101010101" pitchFamily="2" charset="-122"/>
              </a:rPr>
              <a:pPr eaLnBrk="1" hangingPunct="1"/>
              <a:t>320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43043" name="Rectangle 2">
            <a:extLst>
              <a:ext uri="{FF2B5EF4-FFF2-40B4-BE49-F238E27FC236}">
                <a16:creationId xmlns:a16="http://schemas.microsoft.com/office/drawing/2014/main" id="{CE3828AD-5B2D-4AD0-AEDC-B67F991A2905}"/>
              </a:ext>
            </a:extLst>
          </p:cNvPr>
          <p:cNvSpPr>
            <a:spLocks noGrp="1" noChangeArrowheads="1"/>
          </p:cNvSpPr>
          <p:nvPr>
            <p:ph type="title"/>
          </p:nvPr>
        </p:nvSpPr>
        <p:spPr>
          <a:xfrm>
            <a:off x="685800" y="914400"/>
            <a:ext cx="7772400" cy="1295400"/>
          </a:xfrm>
        </p:spPr>
        <p:txBody>
          <a:bodyPr/>
          <a:lstStyle/>
          <a:p>
            <a:pPr eaLnBrk="1" hangingPunct="1"/>
            <a:r>
              <a:rPr lang="zh-CN" altLang="en-US"/>
              <a:t>9.3.2  一般</a:t>
            </a:r>
            <a:r>
              <a:rPr lang="zh-CN" altLang="en-US">
                <a:latin typeface="楷体_GB2312" panose="02010609030101010101" pitchFamily="49" charset="-122"/>
                <a:ea typeface="楷体_GB2312" panose="02010609030101010101" pitchFamily="49" charset="-122"/>
              </a:rPr>
              <a:t>的</a:t>
            </a:r>
            <a:r>
              <a:rPr lang="zh-CN" altLang="en-US">
                <a:ea typeface="楷体_GB2312" panose="02010609030101010101" pitchFamily="49" charset="-122"/>
              </a:rPr>
              <a:t>旅行售货员问题</a:t>
            </a:r>
          </a:p>
        </p:txBody>
      </p:sp>
      <p:sp>
        <p:nvSpPr>
          <p:cNvPr id="622595" name="Text Box 3">
            <a:extLst>
              <a:ext uri="{FF2B5EF4-FFF2-40B4-BE49-F238E27FC236}">
                <a16:creationId xmlns:a16="http://schemas.microsoft.com/office/drawing/2014/main" id="{B7EDDF84-6699-4522-B15F-A53CEDDBD20F}"/>
              </a:ext>
            </a:extLst>
          </p:cNvPr>
          <p:cNvSpPr txBox="1">
            <a:spLocks noChangeArrowheads="1"/>
          </p:cNvSpPr>
          <p:nvPr/>
        </p:nvSpPr>
        <p:spPr bwMode="auto">
          <a:xfrm>
            <a:off x="669925" y="2649538"/>
            <a:ext cx="7940675"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pPr>
            <a:r>
              <a:rPr kumimoji="1" lang="zh-CN" altLang="en-US" sz="2800">
                <a:solidFill>
                  <a:schemeClr val="tx1"/>
                </a:solidFill>
                <a:latin typeface="楷体_GB2312" panose="02010609030101010101" pitchFamily="49" charset="-122"/>
                <a:ea typeface="楷体_GB2312" panose="02010609030101010101" pitchFamily="49" charset="-122"/>
              </a:rPr>
              <a:t>    在费用函数不一定满足三角不等式的一般情况下，不存在具有常数性能比的解</a:t>
            </a:r>
            <a:r>
              <a:rPr kumimoji="1" lang="en-US" altLang="zh-CN" sz="2800">
                <a:solidFill>
                  <a:schemeClr val="tx1"/>
                </a:solidFill>
                <a:latin typeface="楷体_GB2312" panose="02010609030101010101" pitchFamily="49" charset="-122"/>
                <a:ea typeface="楷体_GB2312" panose="02010609030101010101" pitchFamily="49" charset="-122"/>
              </a:rPr>
              <a:t>TSP</a:t>
            </a:r>
            <a:r>
              <a:rPr kumimoji="1" lang="zh-CN" altLang="en-US" sz="2800">
                <a:solidFill>
                  <a:schemeClr val="tx1"/>
                </a:solidFill>
                <a:latin typeface="楷体_GB2312" panose="02010609030101010101" pitchFamily="49" charset="-122"/>
                <a:ea typeface="楷体_GB2312" panose="02010609030101010101" pitchFamily="49" charset="-122"/>
              </a:rPr>
              <a:t>问题的多项式时间近似算法，除非</a:t>
            </a:r>
            <a:r>
              <a:rPr kumimoji="1" lang="en-US" altLang="zh-CN" sz="2800" b="1">
                <a:solidFill>
                  <a:schemeClr val="tx1"/>
                </a:solidFill>
                <a:latin typeface="楷体_GB2312" panose="02010609030101010101" pitchFamily="49" charset="-122"/>
                <a:ea typeface="楷体_GB2312" panose="02010609030101010101" pitchFamily="49" charset="-122"/>
              </a:rPr>
              <a:t>P=NP</a:t>
            </a:r>
            <a:r>
              <a:rPr kumimoji="1" lang="en-US" altLang="zh-CN" sz="2800">
                <a:solidFill>
                  <a:schemeClr val="tx1"/>
                </a:solidFill>
                <a:latin typeface="楷体_GB2312" panose="02010609030101010101" pitchFamily="49" charset="-122"/>
                <a:ea typeface="楷体_GB2312" panose="02010609030101010101" pitchFamily="49" charset="-122"/>
              </a:rPr>
              <a:t>。</a:t>
            </a:r>
            <a:r>
              <a:rPr kumimoji="1" lang="zh-CN" altLang="en-US" sz="2800">
                <a:solidFill>
                  <a:schemeClr val="tx1"/>
                </a:solidFill>
                <a:latin typeface="楷体_GB2312" panose="02010609030101010101" pitchFamily="49" charset="-122"/>
                <a:ea typeface="楷体_GB2312" panose="02010609030101010101" pitchFamily="49" charset="-122"/>
              </a:rPr>
              <a:t>换句话说，若</a:t>
            </a:r>
            <a:r>
              <a:rPr kumimoji="1" lang="en-US" altLang="zh-CN" sz="2800">
                <a:solidFill>
                  <a:schemeClr val="tx1"/>
                </a:solidFill>
                <a:latin typeface="楷体_GB2312" panose="02010609030101010101" pitchFamily="49" charset="-122"/>
                <a:ea typeface="楷体_GB2312" panose="02010609030101010101" pitchFamily="49" charset="-122"/>
              </a:rPr>
              <a:t>P≠NP，</a:t>
            </a:r>
            <a:r>
              <a:rPr kumimoji="1" lang="zh-CN" altLang="en-US" sz="2800">
                <a:solidFill>
                  <a:schemeClr val="tx1"/>
                </a:solidFill>
                <a:latin typeface="楷体_GB2312" panose="02010609030101010101" pitchFamily="49" charset="-122"/>
                <a:ea typeface="楷体_GB2312" panose="02010609030101010101" pitchFamily="49" charset="-122"/>
              </a:rPr>
              <a:t>则对任意常数</a:t>
            </a:r>
            <a:r>
              <a:rPr kumimoji="1" lang="en-US" altLang="zh-CN" sz="2800">
                <a:solidFill>
                  <a:schemeClr val="tx1"/>
                </a:solidFill>
                <a:latin typeface="楷体_GB2312" panose="02010609030101010101" pitchFamily="49" charset="-122"/>
                <a:ea typeface="楷体_GB2312" panose="02010609030101010101" pitchFamily="49" charset="-122"/>
              </a:rPr>
              <a:t>ρ&gt;1，</a:t>
            </a:r>
            <a:r>
              <a:rPr kumimoji="1" lang="zh-CN" altLang="en-US" sz="2800">
                <a:solidFill>
                  <a:schemeClr val="tx1"/>
                </a:solidFill>
                <a:latin typeface="楷体_GB2312" panose="02010609030101010101" pitchFamily="49" charset="-122"/>
                <a:ea typeface="楷体_GB2312" panose="02010609030101010101" pitchFamily="49" charset="-122"/>
              </a:rPr>
              <a:t>不存在性能比为</a:t>
            </a:r>
            <a:r>
              <a:rPr kumimoji="1" lang="en-US" altLang="zh-CN" sz="2800">
                <a:solidFill>
                  <a:schemeClr val="tx1"/>
                </a:solidFill>
                <a:latin typeface="楷体_GB2312" panose="02010609030101010101" pitchFamily="49" charset="-122"/>
                <a:ea typeface="楷体_GB2312" panose="02010609030101010101" pitchFamily="49" charset="-122"/>
              </a:rPr>
              <a:t>ρ</a:t>
            </a:r>
            <a:r>
              <a:rPr kumimoji="1" lang="zh-CN" altLang="en-US" sz="2800">
                <a:solidFill>
                  <a:schemeClr val="tx1"/>
                </a:solidFill>
                <a:latin typeface="楷体_GB2312" panose="02010609030101010101" pitchFamily="49" charset="-122"/>
                <a:ea typeface="楷体_GB2312" panose="02010609030101010101" pitchFamily="49" charset="-122"/>
              </a:rPr>
              <a:t>的解旅行售货员问题的多项式时间近似算法。</a:t>
            </a:r>
            <a:r>
              <a:rPr kumimoji="1" lang="zh-CN" altLang="en-US" sz="2400">
                <a:solidFill>
                  <a:schemeClr val="tx1"/>
                </a:solidFill>
                <a:latin typeface="楷体_GB2312" panose="02010609030101010101" pitchFamily="49" charset="-122"/>
                <a:ea typeface="楷体_GB2312" panose="02010609030101010101" pitchFamily="49"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2595"/>
                                        </p:tgtEl>
                                        <p:attrNameLst>
                                          <p:attrName>style.visibility</p:attrName>
                                        </p:attrNameLst>
                                      </p:cBhvr>
                                      <p:to>
                                        <p:strVal val="visible"/>
                                      </p:to>
                                    </p:set>
                                    <p:animEffect transition="in" filter="blinds(horizontal)">
                                      <p:cBhvr>
                                        <p:cTn id="7" dur="500"/>
                                        <p:tgtEl>
                                          <p:spTgt spid="622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5" grpId="0" autoUpdateAnimBg="0"/>
    </p:bld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E30350E9-A12C-4B0C-BCD7-CD0E1876110F}"/>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11752029-AAAC-492D-B8A1-D45450F0231A}" type="slidenum">
              <a:rPr lang="zh-CN" altLang="en-US">
                <a:solidFill>
                  <a:schemeClr val="tx1"/>
                </a:solidFill>
                <a:latin typeface="Times New Roman" panose="02020603050405020304" pitchFamily="18" charset="0"/>
                <a:ea typeface="宋体" panose="02010600030101010101" pitchFamily="2" charset="-122"/>
              </a:rPr>
              <a:pPr eaLnBrk="1" hangingPunct="1"/>
              <a:t>321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96261" name="Rectangle 2">
            <a:extLst>
              <a:ext uri="{FF2B5EF4-FFF2-40B4-BE49-F238E27FC236}">
                <a16:creationId xmlns:a16="http://schemas.microsoft.com/office/drawing/2014/main" id="{6CF50299-0FD9-4A6E-A92F-FBBECADBA607}"/>
              </a:ext>
            </a:extLst>
          </p:cNvPr>
          <p:cNvSpPr>
            <a:spLocks noGrp="1" noChangeArrowheads="1"/>
          </p:cNvSpPr>
          <p:nvPr>
            <p:ph type="title"/>
          </p:nvPr>
        </p:nvSpPr>
        <p:spPr>
          <a:xfrm>
            <a:off x="685800" y="685800"/>
            <a:ext cx="7772400" cy="1066800"/>
          </a:xfrm>
        </p:spPr>
        <p:txBody>
          <a:bodyPr/>
          <a:lstStyle/>
          <a:p>
            <a:pPr eaLnBrk="1" hangingPunct="1"/>
            <a:r>
              <a:rPr lang="zh-CN" altLang="en-US" sz="4000"/>
              <a:t>9.4  集合覆盖问题的近似算法</a:t>
            </a:r>
          </a:p>
        </p:txBody>
      </p:sp>
      <p:sp>
        <p:nvSpPr>
          <p:cNvPr id="623619" name="Text Box 3">
            <a:extLst>
              <a:ext uri="{FF2B5EF4-FFF2-40B4-BE49-F238E27FC236}">
                <a16:creationId xmlns:a16="http://schemas.microsoft.com/office/drawing/2014/main" id="{C247BE89-D0D9-4AE7-95C4-DB5B3DC293DB}"/>
              </a:ext>
            </a:extLst>
          </p:cNvPr>
          <p:cNvSpPr txBox="1">
            <a:spLocks noChangeArrowheads="1"/>
          </p:cNvSpPr>
          <p:nvPr/>
        </p:nvSpPr>
        <p:spPr bwMode="auto">
          <a:xfrm>
            <a:off x="669925" y="2012950"/>
            <a:ext cx="79406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pPr>
            <a:r>
              <a:rPr kumimoji="1" lang="zh-CN" altLang="en-US" sz="2400">
                <a:solidFill>
                  <a:schemeClr val="tx1"/>
                </a:solidFill>
                <a:latin typeface="楷体_GB2312" panose="02010609030101010101" pitchFamily="49" charset="-122"/>
                <a:ea typeface="楷体_GB2312" panose="02010609030101010101" pitchFamily="49" charset="-122"/>
              </a:rPr>
              <a:t>    问题描述：给定一个完全无向图</a:t>
            </a:r>
            <a:r>
              <a:rPr kumimoji="1" lang="en-US" altLang="zh-CN" sz="2400">
                <a:solidFill>
                  <a:schemeClr val="tx1"/>
                </a:solidFill>
                <a:latin typeface="楷体_GB2312" panose="02010609030101010101" pitchFamily="49" charset="-122"/>
                <a:ea typeface="楷体_GB2312" panose="02010609030101010101" pitchFamily="49" charset="-122"/>
              </a:rPr>
              <a:t>G=(V,E)，</a:t>
            </a:r>
            <a:r>
              <a:rPr kumimoji="1" lang="zh-CN" altLang="en-US" sz="2400">
                <a:solidFill>
                  <a:schemeClr val="tx1"/>
                </a:solidFill>
                <a:latin typeface="楷体_GB2312" panose="02010609030101010101" pitchFamily="49" charset="-122"/>
                <a:ea typeface="楷体_GB2312" panose="02010609030101010101" pitchFamily="49" charset="-122"/>
              </a:rPr>
              <a:t>其每一边(</a:t>
            </a:r>
            <a:r>
              <a:rPr kumimoji="1" lang="en-US" altLang="zh-CN" sz="2400">
                <a:solidFill>
                  <a:schemeClr val="tx1"/>
                </a:solidFill>
                <a:latin typeface="楷体_GB2312" panose="02010609030101010101" pitchFamily="49" charset="-122"/>
                <a:ea typeface="楷体_GB2312" panose="02010609030101010101" pitchFamily="49" charset="-122"/>
              </a:rPr>
              <a:t>u,v)∈E</a:t>
            </a:r>
            <a:r>
              <a:rPr kumimoji="1" lang="zh-CN" altLang="en-US" sz="2400">
                <a:solidFill>
                  <a:schemeClr val="tx1"/>
                </a:solidFill>
                <a:latin typeface="楷体_GB2312" panose="02010609030101010101" pitchFamily="49" charset="-122"/>
                <a:ea typeface="楷体_GB2312" panose="02010609030101010101" pitchFamily="49" charset="-122"/>
              </a:rPr>
              <a:t>有一非负整数费用</a:t>
            </a:r>
            <a:r>
              <a:rPr kumimoji="1" lang="en-US" altLang="zh-CN" sz="2400">
                <a:solidFill>
                  <a:schemeClr val="tx1"/>
                </a:solidFill>
                <a:latin typeface="楷体_GB2312" panose="02010609030101010101" pitchFamily="49" charset="-122"/>
                <a:ea typeface="楷体_GB2312" panose="02010609030101010101" pitchFamily="49" charset="-122"/>
              </a:rPr>
              <a:t>c(u,v)。</a:t>
            </a:r>
            <a:r>
              <a:rPr kumimoji="1" lang="zh-CN" altLang="en-US" sz="2400">
                <a:solidFill>
                  <a:schemeClr val="tx1"/>
                </a:solidFill>
                <a:latin typeface="楷体_GB2312" panose="02010609030101010101" pitchFamily="49" charset="-122"/>
                <a:ea typeface="楷体_GB2312" panose="02010609030101010101" pitchFamily="49" charset="-122"/>
              </a:rPr>
              <a:t>要找出</a:t>
            </a:r>
            <a:r>
              <a:rPr kumimoji="1" lang="en-US" altLang="zh-CN" sz="2400">
                <a:solidFill>
                  <a:schemeClr val="tx1"/>
                </a:solidFill>
                <a:latin typeface="楷体_GB2312" panose="02010609030101010101" pitchFamily="49" charset="-122"/>
                <a:ea typeface="楷体_GB2312" panose="02010609030101010101" pitchFamily="49" charset="-122"/>
              </a:rPr>
              <a:t>G</a:t>
            </a:r>
            <a:r>
              <a:rPr kumimoji="1" lang="zh-CN" altLang="en-US" sz="2400">
                <a:solidFill>
                  <a:schemeClr val="tx1"/>
                </a:solidFill>
                <a:latin typeface="楷体_GB2312" panose="02010609030101010101" pitchFamily="49" charset="-122"/>
                <a:ea typeface="楷体_GB2312" panose="02010609030101010101" pitchFamily="49" charset="-122"/>
              </a:rPr>
              <a:t>的最小费用哈密顿回路。</a:t>
            </a:r>
          </a:p>
        </p:txBody>
      </p:sp>
      <p:grpSp>
        <p:nvGrpSpPr>
          <p:cNvPr id="2" name="Group 4">
            <a:extLst>
              <a:ext uri="{FF2B5EF4-FFF2-40B4-BE49-F238E27FC236}">
                <a16:creationId xmlns:a16="http://schemas.microsoft.com/office/drawing/2014/main" id="{705D92D6-A2F0-482B-998F-146EB5BFA5B9}"/>
              </a:ext>
            </a:extLst>
          </p:cNvPr>
          <p:cNvGrpSpPr>
            <a:grpSpLocks/>
          </p:cNvGrpSpPr>
          <p:nvPr/>
        </p:nvGrpSpPr>
        <p:grpSpPr bwMode="auto">
          <a:xfrm>
            <a:off x="685800" y="3375025"/>
            <a:ext cx="7848600" cy="2720975"/>
            <a:chOff x="432" y="2462"/>
            <a:chExt cx="4944" cy="1714"/>
          </a:xfrm>
        </p:grpSpPr>
        <p:sp>
          <p:nvSpPr>
            <p:cNvPr id="96264" name="Text Box 5">
              <a:extLst>
                <a:ext uri="{FF2B5EF4-FFF2-40B4-BE49-F238E27FC236}">
                  <a16:creationId xmlns:a16="http://schemas.microsoft.com/office/drawing/2014/main" id="{52B3D73C-E8E3-4803-889B-A44A47B18B05}"/>
                </a:ext>
              </a:extLst>
            </p:cNvPr>
            <p:cNvSpPr txBox="1">
              <a:spLocks noChangeArrowheads="1"/>
            </p:cNvSpPr>
            <p:nvPr/>
          </p:nvSpPr>
          <p:spPr bwMode="auto">
            <a:xfrm>
              <a:off x="432" y="2462"/>
              <a:ext cx="4944" cy="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pPr>
              <a:r>
                <a:rPr kumimoji="1" lang="zh-CN" altLang="en-US" sz="2400">
                  <a:solidFill>
                    <a:schemeClr val="tx1"/>
                  </a:solidFill>
                  <a:latin typeface="楷体_GB2312" panose="02010609030101010101" pitchFamily="49" charset="-122"/>
                  <a:ea typeface="楷体_GB2312" panose="02010609030101010101" pitchFamily="49" charset="-122"/>
                </a:rPr>
                <a:t>    集合覆盖问题的一个实例〈</a:t>
              </a:r>
              <a:r>
                <a:rPr kumimoji="1" lang="en-US" altLang="zh-CN" sz="2400">
                  <a:solidFill>
                    <a:schemeClr val="tx1"/>
                  </a:solidFill>
                  <a:latin typeface="楷体_GB2312" panose="02010609030101010101" pitchFamily="49" charset="-122"/>
                  <a:ea typeface="楷体_GB2312" panose="02010609030101010101" pitchFamily="49" charset="-122"/>
                </a:rPr>
                <a:t>X,F〉</a:t>
              </a:r>
              <a:r>
                <a:rPr kumimoji="1" lang="zh-CN" altLang="en-US" sz="2400">
                  <a:solidFill>
                    <a:schemeClr val="tx1"/>
                  </a:solidFill>
                  <a:latin typeface="楷体_GB2312" panose="02010609030101010101" pitchFamily="49" charset="-122"/>
                  <a:ea typeface="楷体_GB2312" panose="02010609030101010101" pitchFamily="49" charset="-122"/>
                </a:rPr>
                <a:t>由一个有限集</a:t>
              </a:r>
              <a:r>
                <a:rPr kumimoji="1" lang="en-US" altLang="zh-CN" sz="2400">
                  <a:solidFill>
                    <a:schemeClr val="tx1"/>
                  </a:solidFill>
                  <a:latin typeface="楷体_GB2312" panose="02010609030101010101" pitchFamily="49" charset="-122"/>
                  <a:ea typeface="楷体_GB2312" panose="02010609030101010101" pitchFamily="49" charset="-122"/>
                </a:rPr>
                <a:t>X</a:t>
              </a:r>
              <a:r>
                <a:rPr kumimoji="1" lang="zh-CN" altLang="en-US" sz="2400">
                  <a:solidFill>
                    <a:schemeClr val="tx1"/>
                  </a:solidFill>
                  <a:latin typeface="楷体_GB2312" panose="02010609030101010101" pitchFamily="49" charset="-122"/>
                  <a:ea typeface="楷体_GB2312" panose="02010609030101010101" pitchFamily="49" charset="-122"/>
                </a:rPr>
                <a:t>及</a:t>
              </a:r>
              <a:r>
                <a:rPr kumimoji="1" lang="en-US" altLang="zh-CN" sz="2400">
                  <a:solidFill>
                    <a:schemeClr val="tx1"/>
                  </a:solidFill>
                  <a:latin typeface="楷体_GB2312" panose="02010609030101010101" pitchFamily="49" charset="-122"/>
                  <a:ea typeface="楷体_GB2312" panose="02010609030101010101" pitchFamily="49" charset="-122"/>
                </a:rPr>
                <a:t>X</a:t>
              </a:r>
              <a:r>
                <a:rPr kumimoji="1" lang="zh-CN" altLang="en-US" sz="2400">
                  <a:solidFill>
                    <a:schemeClr val="tx1"/>
                  </a:solidFill>
                  <a:latin typeface="楷体_GB2312" panose="02010609030101010101" pitchFamily="49" charset="-122"/>
                  <a:ea typeface="楷体_GB2312" panose="02010609030101010101" pitchFamily="49" charset="-122"/>
                </a:rPr>
                <a:t>的一个子集族</a:t>
              </a:r>
              <a:r>
                <a:rPr kumimoji="1" lang="en-US" altLang="zh-CN" sz="2400">
                  <a:solidFill>
                    <a:schemeClr val="tx1"/>
                  </a:solidFill>
                  <a:latin typeface="楷体_GB2312" panose="02010609030101010101" pitchFamily="49" charset="-122"/>
                  <a:ea typeface="楷体_GB2312" panose="02010609030101010101" pitchFamily="49" charset="-122"/>
                </a:rPr>
                <a:t>F</a:t>
              </a:r>
              <a:r>
                <a:rPr kumimoji="1" lang="zh-CN" altLang="en-US" sz="2400">
                  <a:solidFill>
                    <a:schemeClr val="tx1"/>
                  </a:solidFill>
                  <a:latin typeface="楷体_GB2312" panose="02010609030101010101" pitchFamily="49" charset="-122"/>
                  <a:ea typeface="楷体_GB2312" panose="02010609030101010101" pitchFamily="49" charset="-122"/>
                </a:rPr>
                <a:t>组成。子集族</a:t>
              </a:r>
              <a:r>
                <a:rPr kumimoji="1" lang="en-US" altLang="zh-CN" sz="2400">
                  <a:solidFill>
                    <a:schemeClr val="tx1"/>
                  </a:solidFill>
                  <a:latin typeface="楷体_GB2312" panose="02010609030101010101" pitchFamily="49" charset="-122"/>
                  <a:ea typeface="楷体_GB2312" panose="02010609030101010101" pitchFamily="49" charset="-122"/>
                </a:rPr>
                <a:t>F</a:t>
              </a:r>
              <a:r>
                <a:rPr kumimoji="1" lang="zh-CN" altLang="en-US" sz="2400">
                  <a:solidFill>
                    <a:schemeClr val="tx1"/>
                  </a:solidFill>
                  <a:latin typeface="楷体_GB2312" panose="02010609030101010101" pitchFamily="49" charset="-122"/>
                  <a:ea typeface="楷体_GB2312" panose="02010609030101010101" pitchFamily="49" charset="-122"/>
                </a:rPr>
                <a:t>覆盖了有限集</a:t>
              </a:r>
              <a:r>
                <a:rPr kumimoji="1" lang="en-US" altLang="zh-CN" sz="2400">
                  <a:solidFill>
                    <a:schemeClr val="tx1"/>
                  </a:solidFill>
                  <a:latin typeface="楷体_GB2312" panose="02010609030101010101" pitchFamily="49" charset="-122"/>
                  <a:ea typeface="楷体_GB2312" panose="02010609030101010101" pitchFamily="49" charset="-122"/>
                </a:rPr>
                <a:t>X。</a:t>
              </a:r>
              <a:r>
                <a:rPr kumimoji="1" lang="zh-CN" altLang="en-US" sz="2400">
                  <a:solidFill>
                    <a:schemeClr val="tx1"/>
                  </a:solidFill>
                  <a:latin typeface="楷体_GB2312" panose="02010609030101010101" pitchFamily="49" charset="-122"/>
                  <a:ea typeface="楷体_GB2312" panose="02010609030101010101" pitchFamily="49" charset="-122"/>
                </a:rPr>
                <a:t>也就是说</a:t>
              </a:r>
              <a:r>
                <a:rPr kumimoji="1" lang="en-US" altLang="zh-CN" sz="2400">
                  <a:solidFill>
                    <a:schemeClr val="tx1"/>
                  </a:solidFill>
                  <a:latin typeface="楷体_GB2312" panose="02010609030101010101" pitchFamily="49" charset="-122"/>
                  <a:ea typeface="楷体_GB2312" panose="02010609030101010101" pitchFamily="49" charset="-122"/>
                </a:rPr>
                <a:t>X</a:t>
              </a:r>
              <a:r>
                <a:rPr kumimoji="1" lang="zh-CN" altLang="en-US" sz="2400">
                  <a:solidFill>
                    <a:schemeClr val="tx1"/>
                  </a:solidFill>
                  <a:latin typeface="楷体_GB2312" panose="02010609030101010101" pitchFamily="49" charset="-122"/>
                  <a:ea typeface="楷体_GB2312" panose="02010609030101010101" pitchFamily="49" charset="-122"/>
                </a:rPr>
                <a:t>中每一元素至少属于</a:t>
              </a:r>
              <a:r>
                <a:rPr kumimoji="1" lang="en-US" altLang="zh-CN" sz="2400">
                  <a:solidFill>
                    <a:schemeClr val="tx1"/>
                  </a:solidFill>
                  <a:latin typeface="楷体_GB2312" panose="02010609030101010101" pitchFamily="49" charset="-122"/>
                  <a:ea typeface="楷体_GB2312" panose="02010609030101010101" pitchFamily="49" charset="-122"/>
                </a:rPr>
                <a:t>F</a:t>
              </a:r>
              <a:r>
                <a:rPr kumimoji="1" lang="zh-CN" altLang="en-US" sz="2400">
                  <a:solidFill>
                    <a:schemeClr val="tx1"/>
                  </a:solidFill>
                  <a:latin typeface="楷体_GB2312" panose="02010609030101010101" pitchFamily="49" charset="-122"/>
                  <a:ea typeface="楷体_GB2312" panose="02010609030101010101" pitchFamily="49" charset="-122"/>
                </a:rPr>
                <a:t>中的一个子集，即</a:t>
              </a:r>
              <a:r>
                <a:rPr kumimoji="1" lang="en-US" altLang="zh-CN" sz="2400">
                  <a:solidFill>
                    <a:schemeClr val="tx1"/>
                  </a:solidFill>
                  <a:latin typeface="楷体_GB2312" panose="02010609030101010101" pitchFamily="49" charset="-122"/>
                  <a:ea typeface="楷体_GB2312" panose="02010609030101010101" pitchFamily="49" charset="-122"/>
                </a:rPr>
                <a:t>X=   </a:t>
              </a:r>
              <a:r>
                <a:rPr kumimoji="1" lang="zh-CN" altLang="en-US" sz="2400">
                  <a:solidFill>
                    <a:schemeClr val="tx1"/>
                  </a:solidFill>
                  <a:latin typeface="楷体_GB2312" panose="02010609030101010101" pitchFamily="49" charset="-122"/>
                  <a:ea typeface="楷体_GB2312" panose="02010609030101010101" pitchFamily="49" charset="-122"/>
                </a:rPr>
                <a:t>。对于</a:t>
              </a:r>
              <a:r>
                <a:rPr kumimoji="1" lang="en-US" altLang="zh-CN" sz="2400">
                  <a:solidFill>
                    <a:schemeClr val="tx1"/>
                  </a:solidFill>
                  <a:latin typeface="楷体_GB2312" panose="02010609030101010101" pitchFamily="49" charset="-122"/>
                  <a:ea typeface="楷体_GB2312" panose="02010609030101010101" pitchFamily="49" charset="-122"/>
                </a:rPr>
                <a:t>F</a:t>
              </a:r>
              <a:r>
                <a:rPr kumimoji="1" lang="zh-CN" altLang="en-US" sz="2400">
                  <a:solidFill>
                    <a:schemeClr val="tx1"/>
                  </a:solidFill>
                  <a:latin typeface="楷体_GB2312" panose="02010609030101010101" pitchFamily="49" charset="-122"/>
                  <a:ea typeface="楷体_GB2312" panose="02010609030101010101" pitchFamily="49" charset="-122"/>
                </a:rPr>
                <a:t>中的一个子集</a:t>
              </a:r>
              <a:r>
                <a:rPr kumimoji="1" lang="en-US" altLang="zh-CN" sz="2400">
                  <a:solidFill>
                    <a:schemeClr val="tx1"/>
                  </a:solidFill>
                  <a:latin typeface="楷体_GB2312" panose="02010609030101010101" pitchFamily="49" charset="-122"/>
                  <a:ea typeface="楷体_GB2312" panose="02010609030101010101" pitchFamily="49" charset="-122"/>
                </a:rPr>
                <a:t>C</a:t>
              </a:r>
              <a:r>
                <a:rPr kumimoji="1" lang="en-US" altLang="zh-CN" sz="24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kumimoji="1" lang="en-US" altLang="zh-CN" sz="2400">
                  <a:solidFill>
                    <a:schemeClr val="tx1"/>
                  </a:solidFill>
                  <a:latin typeface="楷体_GB2312" panose="02010609030101010101" pitchFamily="49" charset="-122"/>
                  <a:ea typeface="楷体_GB2312" panose="02010609030101010101" pitchFamily="49" charset="-122"/>
                </a:rPr>
                <a:t>F，</a:t>
              </a:r>
              <a:r>
                <a:rPr kumimoji="1" lang="zh-CN" altLang="en-US" sz="2400">
                  <a:solidFill>
                    <a:schemeClr val="tx1"/>
                  </a:solidFill>
                  <a:latin typeface="楷体_GB2312" panose="02010609030101010101" pitchFamily="49" charset="-122"/>
                  <a:ea typeface="楷体_GB2312" panose="02010609030101010101" pitchFamily="49" charset="-122"/>
                </a:rPr>
                <a:t>若</a:t>
              </a:r>
              <a:r>
                <a:rPr kumimoji="1" lang="en-US" altLang="zh-CN" sz="2400">
                  <a:solidFill>
                    <a:schemeClr val="tx1"/>
                  </a:solidFill>
                  <a:latin typeface="楷体_GB2312" panose="02010609030101010101" pitchFamily="49" charset="-122"/>
                  <a:ea typeface="楷体_GB2312" panose="02010609030101010101" pitchFamily="49" charset="-122"/>
                </a:rPr>
                <a:t>C</a:t>
              </a:r>
              <a:r>
                <a:rPr kumimoji="1" lang="zh-CN" altLang="en-US" sz="2400">
                  <a:solidFill>
                    <a:schemeClr val="tx1"/>
                  </a:solidFill>
                  <a:latin typeface="楷体_GB2312" panose="02010609030101010101" pitchFamily="49" charset="-122"/>
                  <a:ea typeface="楷体_GB2312" panose="02010609030101010101" pitchFamily="49" charset="-122"/>
                </a:rPr>
                <a:t>中的</a:t>
              </a:r>
              <a:r>
                <a:rPr kumimoji="1" lang="en-US" altLang="zh-CN" sz="2400">
                  <a:solidFill>
                    <a:schemeClr val="tx1"/>
                  </a:solidFill>
                  <a:latin typeface="楷体_GB2312" panose="02010609030101010101" pitchFamily="49" charset="-122"/>
                  <a:ea typeface="楷体_GB2312" panose="02010609030101010101" pitchFamily="49" charset="-122"/>
                </a:rPr>
                <a:t>X</a:t>
              </a:r>
              <a:r>
                <a:rPr kumimoji="1" lang="zh-CN" altLang="en-US" sz="2400">
                  <a:solidFill>
                    <a:schemeClr val="tx1"/>
                  </a:solidFill>
                  <a:latin typeface="楷体_GB2312" panose="02010609030101010101" pitchFamily="49" charset="-122"/>
                  <a:ea typeface="楷体_GB2312" panose="02010609030101010101" pitchFamily="49" charset="-122"/>
                </a:rPr>
                <a:t>的子集覆盖了</a:t>
              </a:r>
              <a:r>
                <a:rPr kumimoji="1" lang="en-US" altLang="zh-CN" sz="2400">
                  <a:solidFill>
                    <a:schemeClr val="tx1"/>
                  </a:solidFill>
                  <a:latin typeface="楷体_GB2312" panose="02010609030101010101" pitchFamily="49" charset="-122"/>
                  <a:ea typeface="楷体_GB2312" panose="02010609030101010101" pitchFamily="49" charset="-122"/>
                </a:rPr>
                <a:t>X，</a:t>
              </a:r>
              <a:r>
                <a:rPr kumimoji="1" lang="zh-CN" altLang="en-US" sz="2400">
                  <a:solidFill>
                    <a:schemeClr val="tx1"/>
                  </a:solidFill>
                  <a:latin typeface="楷体_GB2312" panose="02010609030101010101" pitchFamily="49" charset="-122"/>
                  <a:ea typeface="楷体_GB2312" panose="02010609030101010101" pitchFamily="49" charset="-122"/>
                </a:rPr>
                <a:t>即</a:t>
              </a:r>
              <a:r>
                <a:rPr kumimoji="1" lang="en-US" altLang="zh-CN" sz="2400">
                  <a:solidFill>
                    <a:schemeClr val="tx1"/>
                  </a:solidFill>
                  <a:latin typeface="楷体_GB2312" panose="02010609030101010101" pitchFamily="49" charset="-122"/>
                  <a:ea typeface="楷体_GB2312" panose="02010609030101010101" pitchFamily="49" charset="-122"/>
                </a:rPr>
                <a:t>X=   </a:t>
              </a:r>
              <a:r>
                <a:rPr kumimoji="1" lang="zh-CN" altLang="en-US" sz="2400">
                  <a:solidFill>
                    <a:schemeClr val="tx1"/>
                  </a:solidFill>
                  <a:latin typeface="楷体_GB2312" panose="02010609030101010101" pitchFamily="49" charset="-122"/>
                  <a:ea typeface="楷体_GB2312" panose="02010609030101010101" pitchFamily="49" charset="-122"/>
                </a:rPr>
                <a:t>，则称</a:t>
              </a:r>
              <a:r>
                <a:rPr kumimoji="1" lang="en-US" altLang="zh-CN" sz="2400">
                  <a:solidFill>
                    <a:schemeClr val="tx1"/>
                  </a:solidFill>
                  <a:latin typeface="楷体_GB2312" panose="02010609030101010101" pitchFamily="49" charset="-122"/>
                  <a:ea typeface="楷体_GB2312" panose="02010609030101010101" pitchFamily="49" charset="-122"/>
                </a:rPr>
                <a:t>C</a:t>
              </a:r>
              <a:r>
                <a:rPr kumimoji="1" lang="zh-CN" altLang="en-US" sz="2400">
                  <a:solidFill>
                    <a:schemeClr val="tx1"/>
                  </a:solidFill>
                  <a:latin typeface="楷体_GB2312" panose="02010609030101010101" pitchFamily="49" charset="-122"/>
                  <a:ea typeface="楷体_GB2312" panose="02010609030101010101" pitchFamily="49" charset="-122"/>
                </a:rPr>
                <a:t>覆盖了</a:t>
              </a:r>
              <a:r>
                <a:rPr kumimoji="1" lang="en-US" altLang="zh-CN" sz="2400">
                  <a:solidFill>
                    <a:schemeClr val="tx1"/>
                  </a:solidFill>
                  <a:latin typeface="楷体_GB2312" panose="02010609030101010101" pitchFamily="49" charset="-122"/>
                  <a:ea typeface="楷体_GB2312" panose="02010609030101010101" pitchFamily="49" charset="-122"/>
                </a:rPr>
                <a:t>X。</a:t>
              </a:r>
              <a:r>
                <a:rPr kumimoji="1" lang="zh-CN" altLang="en-US" sz="2400">
                  <a:solidFill>
                    <a:schemeClr val="tx1"/>
                  </a:solidFill>
                  <a:latin typeface="楷体_GB2312" panose="02010609030101010101" pitchFamily="49" charset="-122"/>
                  <a:ea typeface="楷体_GB2312" panose="02010609030101010101" pitchFamily="49" charset="-122"/>
                </a:rPr>
                <a:t>集合覆盖问题就是要找出</a:t>
              </a:r>
              <a:r>
                <a:rPr kumimoji="1" lang="en-US" altLang="zh-CN" sz="2400">
                  <a:solidFill>
                    <a:schemeClr val="tx1"/>
                  </a:solidFill>
                  <a:latin typeface="楷体_GB2312" panose="02010609030101010101" pitchFamily="49" charset="-122"/>
                  <a:ea typeface="楷体_GB2312" panose="02010609030101010101" pitchFamily="49" charset="-122"/>
                </a:rPr>
                <a:t>F</a:t>
              </a:r>
              <a:r>
                <a:rPr kumimoji="1" lang="zh-CN" altLang="en-US" sz="2400">
                  <a:solidFill>
                    <a:schemeClr val="tx1"/>
                  </a:solidFill>
                  <a:latin typeface="楷体_GB2312" panose="02010609030101010101" pitchFamily="49" charset="-122"/>
                  <a:ea typeface="楷体_GB2312" panose="02010609030101010101" pitchFamily="49" charset="-122"/>
                </a:rPr>
                <a:t>中覆盖</a:t>
              </a:r>
              <a:r>
                <a:rPr kumimoji="1" lang="en-US" altLang="zh-CN" sz="2400">
                  <a:solidFill>
                    <a:schemeClr val="tx1"/>
                  </a:solidFill>
                  <a:latin typeface="楷体_GB2312" panose="02010609030101010101" pitchFamily="49" charset="-122"/>
                  <a:ea typeface="楷体_GB2312" panose="02010609030101010101" pitchFamily="49" charset="-122"/>
                </a:rPr>
                <a:t>X</a:t>
              </a:r>
              <a:r>
                <a:rPr kumimoji="1" lang="zh-CN" altLang="en-US" sz="2400">
                  <a:solidFill>
                    <a:schemeClr val="tx1"/>
                  </a:solidFill>
                  <a:latin typeface="楷体_GB2312" panose="02010609030101010101" pitchFamily="49" charset="-122"/>
                  <a:ea typeface="楷体_GB2312" panose="02010609030101010101" pitchFamily="49" charset="-122"/>
                </a:rPr>
                <a:t>的最小子集</a:t>
              </a:r>
              <a:r>
                <a:rPr kumimoji="1" lang="en-US" altLang="zh-CN" sz="2400">
                  <a:solidFill>
                    <a:schemeClr val="tx1"/>
                  </a:solidFill>
                  <a:latin typeface="楷体_GB2312" panose="02010609030101010101" pitchFamily="49" charset="-122"/>
                  <a:ea typeface="楷体_GB2312" panose="02010609030101010101" pitchFamily="49" charset="-122"/>
                </a:rPr>
                <a:t>C</a:t>
              </a:r>
              <a:r>
                <a:rPr kumimoji="1" lang="en-US" altLang="zh-CN" sz="2400" baseline="30000">
                  <a:solidFill>
                    <a:schemeClr val="tx1"/>
                  </a:solidFill>
                  <a:latin typeface="楷体_GB2312" panose="02010609030101010101" pitchFamily="49" charset="-122"/>
                  <a:ea typeface="楷体_GB2312" panose="02010609030101010101" pitchFamily="49" charset="-122"/>
                </a:rPr>
                <a:t>*</a:t>
              </a:r>
              <a:r>
                <a:rPr kumimoji="1" lang="en-US" altLang="zh-CN" sz="2400">
                  <a:solidFill>
                    <a:schemeClr val="tx1"/>
                  </a:solidFill>
                  <a:latin typeface="楷体_GB2312" panose="02010609030101010101" pitchFamily="49" charset="-122"/>
                  <a:ea typeface="楷体_GB2312" panose="02010609030101010101" pitchFamily="49" charset="-122"/>
                </a:rPr>
                <a:t>，</a:t>
              </a:r>
              <a:r>
                <a:rPr kumimoji="1" lang="zh-CN" altLang="en-US" sz="2400">
                  <a:solidFill>
                    <a:schemeClr val="tx1"/>
                  </a:solidFill>
                  <a:latin typeface="楷体_GB2312" panose="02010609030101010101" pitchFamily="49" charset="-122"/>
                  <a:ea typeface="楷体_GB2312" panose="02010609030101010101" pitchFamily="49" charset="-122"/>
                </a:rPr>
                <a:t>使得</a:t>
              </a:r>
            </a:p>
            <a:p>
              <a:pPr algn="l" eaLnBrk="1" hangingPunct="1">
                <a:spcBef>
                  <a:spcPct val="20000"/>
                </a:spcBef>
              </a:pPr>
              <a:r>
                <a:rPr kumimoji="1" lang="zh-CN" altLang="en-US" sz="2400">
                  <a:solidFill>
                    <a:schemeClr val="tx1"/>
                  </a:solidFill>
                  <a:latin typeface="楷体_GB2312" panose="02010609030101010101" pitchFamily="49" charset="-122"/>
                  <a:ea typeface="楷体_GB2312" panose="02010609030101010101" pitchFamily="49" charset="-122"/>
                </a:rPr>
                <a:t>      |</a:t>
              </a:r>
              <a:r>
                <a:rPr kumimoji="1" lang="en-US" altLang="zh-CN" sz="2400">
                  <a:solidFill>
                    <a:schemeClr val="tx1"/>
                  </a:solidFill>
                  <a:latin typeface="楷体_GB2312" panose="02010609030101010101" pitchFamily="49" charset="-122"/>
                  <a:ea typeface="楷体_GB2312" panose="02010609030101010101" pitchFamily="49" charset="-122"/>
                </a:rPr>
                <a:t>C</a:t>
              </a:r>
              <a:r>
                <a:rPr kumimoji="1" lang="en-US" altLang="zh-CN" sz="2400" baseline="30000">
                  <a:solidFill>
                    <a:schemeClr val="tx1"/>
                  </a:solidFill>
                  <a:latin typeface="楷体_GB2312" panose="02010609030101010101" pitchFamily="49" charset="-122"/>
                  <a:ea typeface="楷体_GB2312" panose="02010609030101010101" pitchFamily="49" charset="-122"/>
                </a:rPr>
                <a:t>*</a:t>
              </a:r>
              <a:r>
                <a:rPr kumimoji="1" lang="en-US" altLang="zh-CN" sz="2400">
                  <a:solidFill>
                    <a:schemeClr val="tx1"/>
                  </a:solidFill>
                  <a:latin typeface="楷体_GB2312" panose="02010609030101010101" pitchFamily="49" charset="-122"/>
                  <a:ea typeface="楷体_GB2312" panose="02010609030101010101" pitchFamily="49" charset="-122"/>
                </a:rPr>
                <a:t>|=min{|C||C</a:t>
              </a:r>
              <a:r>
                <a:rPr kumimoji="1" lang="en-US" altLang="zh-CN" sz="24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kumimoji="1" lang="en-US" altLang="zh-CN" sz="2400">
                  <a:solidFill>
                    <a:schemeClr val="tx1"/>
                  </a:solidFill>
                  <a:latin typeface="楷体_GB2312" panose="02010609030101010101" pitchFamily="49" charset="-122"/>
                  <a:ea typeface="楷体_GB2312" panose="02010609030101010101" pitchFamily="49" charset="-122"/>
                </a:rPr>
                <a:t>F</a:t>
              </a:r>
              <a:r>
                <a:rPr kumimoji="1" lang="zh-CN" altLang="en-US" sz="2400">
                  <a:solidFill>
                    <a:schemeClr val="tx1"/>
                  </a:solidFill>
                  <a:latin typeface="楷体_GB2312" panose="02010609030101010101" pitchFamily="49" charset="-122"/>
                  <a:ea typeface="楷体_GB2312" panose="02010609030101010101" pitchFamily="49" charset="-122"/>
                </a:rPr>
                <a:t>且</a:t>
              </a:r>
              <a:r>
                <a:rPr kumimoji="1" lang="en-US" altLang="zh-CN" sz="2400">
                  <a:solidFill>
                    <a:schemeClr val="tx1"/>
                  </a:solidFill>
                  <a:latin typeface="楷体_GB2312" panose="02010609030101010101" pitchFamily="49" charset="-122"/>
                  <a:ea typeface="楷体_GB2312" panose="02010609030101010101" pitchFamily="49" charset="-122"/>
                </a:rPr>
                <a:t>C</a:t>
              </a:r>
              <a:r>
                <a:rPr kumimoji="1" lang="zh-CN" altLang="en-US" sz="2400">
                  <a:solidFill>
                    <a:schemeClr val="tx1"/>
                  </a:solidFill>
                  <a:latin typeface="楷体_GB2312" panose="02010609030101010101" pitchFamily="49" charset="-122"/>
                  <a:ea typeface="楷体_GB2312" panose="02010609030101010101" pitchFamily="49" charset="-122"/>
                </a:rPr>
                <a:t>覆盖</a:t>
              </a:r>
              <a:r>
                <a:rPr kumimoji="1" lang="en-US" altLang="zh-CN" sz="2400">
                  <a:solidFill>
                    <a:schemeClr val="tx1"/>
                  </a:solidFill>
                  <a:latin typeface="楷体_GB2312" panose="02010609030101010101" pitchFamily="49" charset="-122"/>
                  <a:ea typeface="楷体_GB2312" panose="02010609030101010101" pitchFamily="49" charset="-122"/>
                </a:rPr>
                <a:t>X} </a:t>
              </a:r>
              <a:endParaRPr kumimoji="1" lang="zh-CN" altLang="en-US" sz="2400">
                <a:solidFill>
                  <a:schemeClr val="tx1"/>
                </a:solidFill>
                <a:latin typeface="楷体_GB2312" panose="02010609030101010101" pitchFamily="49" charset="-122"/>
                <a:ea typeface="楷体_GB2312" panose="02010609030101010101" pitchFamily="49" charset="-122"/>
              </a:endParaRPr>
            </a:p>
          </p:txBody>
        </p:sp>
        <p:graphicFrame>
          <p:nvGraphicFramePr>
            <p:cNvPr id="96258" name="Object 6">
              <a:extLst>
                <a:ext uri="{FF2B5EF4-FFF2-40B4-BE49-F238E27FC236}">
                  <a16:creationId xmlns:a16="http://schemas.microsoft.com/office/drawing/2014/main" id="{2A02C660-99E0-4DAD-A408-AC1C0EFF4643}"/>
                </a:ext>
              </a:extLst>
            </p:cNvPr>
            <p:cNvGraphicFramePr>
              <a:graphicFrameLocks noChangeAspect="1"/>
            </p:cNvGraphicFramePr>
            <p:nvPr/>
          </p:nvGraphicFramePr>
          <p:xfrm>
            <a:off x="4080" y="2928"/>
            <a:ext cx="264" cy="288"/>
          </p:xfrm>
          <a:graphic>
            <a:graphicData uri="http://schemas.openxmlformats.org/presentationml/2006/ole">
              <mc:AlternateContent xmlns:mc="http://schemas.openxmlformats.org/markup-compatibility/2006">
                <mc:Choice xmlns:v="urn:schemas-microsoft-com:vml" Requires="v">
                  <p:oleObj spid="_x0000_s96267" r:id="rId3" imgW="317225" imgH="342603" progId="Equation.3">
                    <p:embed/>
                  </p:oleObj>
                </mc:Choice>
                <mc:Fallback>
                  <p:oleObj r:id="rId3" imgW="317225" imgH="342603"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0" y="2928"/>
                          <a:ext cx="264"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59" name="Object 7">
              <a:extLst>
                <a:ext uri="{FF2B5EF4-FFF2-40B4-BE49-F238E27FC236}">
                  <a16:creationId xmlns:a16="http://schemas.microsoft.com/office/drawing/2014/main" id="{DC147EC1-0494-42F2-BED4-4789F23C1FAD}"/>
                </a:ext>
              </a:extLst>
            </p:cNvPr>
            <p:cNvGraphicFramePr>
              <a:graphicFrameLocks noChangeAspect="1"/>
            </p:cNvGraphicFramePr>
            <p:nvPr/>
          </p:nvGraphicFramePr>
          <p:xfrm>
            <a:off x="4560" y="3168"/>
            <a:ext cx="280" cy="288"/>
          </p:xfrm>
          <a:graphic>
            <a:graphicData uri="http://schemas.openxmlformats.org/presentationml/2006/ole">
              <mc:AlternateContent xmlns:mc="http://schemas.openxmlformats.org/markup-compatibility/2006">
                <mc:Choice xmlns:v="urn:schemas-microsoft-com:vml" Requires="v">
                  <p:oleObj spid="_x0000_s96268" r:id="rId5" imgW="330057" imgH="342751" progId="Equation.3">
                    <p:embed/>
                  </p:oleObj>
                </mc:Choice>
                <mc:Fallback>
                  <p:oleObj r:id="rId5" imgW="330057" imgH="342751"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0" y="3168"/>
                          <a:ext cx="280"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3619"/>
                                        </p:tgtEl>
                                        <p:attrNameLst>
                                          <p:attrName>style.visibility</p:attrName>
                                        </p:attrNameLst>
                                      </p:cBhvr>
                                      <p:to>
                                        <p:strVal val="visible"/>
                                      </p:to>
                                    </p:set>
                                    <p:animEffect transition="in" filter="blinds(horizontal)">
                                      <p:cBhvr>
                                        <p:cTn id="7" dur="500"/>
                                        <p:tgtEl>
                                          <p:spTgt spid="6236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19" grpId="0" autoUpdateAnimBg="0"/>
    </p:bld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03BFF340-0F07-472E-93C5-F92CA69E9405}"/>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C3471DE1-97FB-4F9B-BB5A-FA64C12FBCFB}" type="slidenum">
              <a:rPr lang="zh-CN" altLang="en-US">
                <a:solidFill>
                  <a:schemeClr val="tx1"/>
                </a:solidFill>
                <a:latin typeface="Times New Roman" panose="02020603050405020304" pitchFamily="18" charset="0"/>
                <a:ea typeface="宋体" panose="02010600030101010101" pitchFamily="2" charset="-122"/>
              </a:rPr>
              <a:pPr eaLnBrk="1" hangingPunct="1"/>
              <a:t>322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44067" name="Rectangle 2">
            <a:extLst>
              <a:ext uri="{FF2B5EF4-FFF2-40B4-BE49-F238E27FC236}">
                <a16:creationId xmlns:a16="http://schemas.microsoft.com/office/drawing/2014/main" id="{49D2CF14-022D-4D14-A83F-915574A579D5}"/>
              </a:ext>
            </a:extLst>
          </p:cNvPr>
          <p:cNvSpPr>
            <a:spLocks noGrp="1" noChangeArrowheads="1"/>
          </p:cNvSpPr>
          <p:nvPr>
            <p:ph type="title"/>
          </p:nvPr>
        </p:nvSpPr>
        <p:spPr>
          <a:xfrm>
            <a:off x="685800" y="685800"/>
            <a:ext cx="7772400" cy="1066800"/>
          </a:xfrm>
        </p:spPr>
        <p:txBody>
          <a:bodyPr/>
          <a:lstStyle/>
          <a:p>
            <a:pPr eaLnBrk="1" hangingPunct="1"/>
            <a:r>
              <a:rPr lang="zh-CN" altLang="en-US" sz="4000"/>
              <a:t>9.4  集合覆盖问题的近似算法</a:t>
            </a:r>
          </a:p>
        </p:txBody>
      </p:sp>
      <p:sp>
        <p:nvSpPr>
          <p:cNvPr id="624643" name="Text Box 3">
            <a:extLst>
              <a:ext uri="{FF2B5EF4-FFF2-40B4-BE49-F238E27FC236}">
                <a16:creationId xmlns:a16="http://schemas.microsoft.com/office/drawing/2014/main" id="{6C17EEB9-B85D-4D24-AA30-E06A67A4EA2E}"/>
              </a:ext>
            </a:extLst>
          </p:cNvPr>
          <p:cNvSpPr txBox="1">
            <a:spLocks noChangeArrowheads="1"/>
          </p:cNvSpPr>
          <p:nvPr/>
        </p:nvSpPr>
        <p:spPr bwMode="auto">
          <a:xfrm>
            <a:off x="669925" y="1828800"/>
            <a:ext cx="4206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pPr>
            <a:r>
              <a:rPr kumimoji="1" lang="zh-CN" altLang="en-US" sz="2400">
                <a:solidFill>
                  <a:schemeClr val="tx1"/>
                </a:solidFill>
                <a:latin typeface="Times New Roman" panose="02020603050405020304" pitchFamily="18" charset="0"/>
                <a:ea typeface="楷体_GB2312" panose="02010609030101010101" pitchFamily="49" charset="-122"/>
              </a:rPr>
              <a:t>集合覆盖问题举例：</a:t>
            </a:r>
          </a:p>
        </p:txBody>
      </p:sp>
      <p:pic>
        <p:nvPicPr>
          <p:cNvPr id="624644" name="Picture 4" descr="t93">
            <a:extLst>
              <a:ext uri="{FF2B5EF4-FFF2-40B4-BE49-F238E27FC236}">
                <a16:creationId xmlns:a16="http://schemas.microsoft.com/office/drawing/2014/main" id="{D2C01839-76EE-4F87-8131-5A8D35AEA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362200"/>
            <a:ext cx="3962400"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45" name="AutoShape 5">
            <a:extLst>
              <a:ext uri="{FF2B5EF4-FFF2-40B4-BE49-F238E27FC236}">
                <a16:creationId xmlns:a16="http://schemas.microsoft.com/office/drawing/2014/main" id="{D1566BD8-0C68-44FB-A07D-2236295990D2}"/>
              </a:ext>
            </a:extLst>
          </p:cNvPr>
          <p:cNvSpPr>
            <a:spLocks noChangeArrowheads="1"/>
          </p:cNvSpPr>
          <p:nvPr/>
        </p:nvSpPr>
        <p:spPr bwMode="auto">
          <a:xfrm>
            <a:off x="5943600" y="3124200"/>
            <a:ext cx="2590800" cy="2895600"/>
          </a:xfrm>
          <a:prstGeom prst="wedgeRoundRectCallout">
            <a:avLst>
              <a:gd name="adj1" fmla="val -80329"/>
              <a:gd name="adj2" fmla="val -19736"/>
              <a:gd name="adj3" fmla="val 16667"/>
            </a:avLst>
          </a:prstGeom>
          <a:solidFill>
            <a:schemeClr val="hlink"/>
          </a:solidFill>
          <a:ln w="6350">
            <a:solidFill>
              <a:schemeClr val="hlink"/>
            </a:solidFill>
            <a:miter lim="800000"/>
            <a:headEnd/>
            <a:tailEnd/>
          </a:ln>
        </p:spPr>
        <p:txBody>
          <a:bodyPr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000" b="1">
                <a:latin typeface="宋体" panose="02010600030101010101" pitchFamily="2" charset="-122"/>
                <a:ea typeface="宋体" panose="02010600030101010101" pitchFamily="2" charset="-122"/>
              </a:rPr>
              <a:t>用12个黑点表示集合</a:t>
            </a:r>
            <a:r>
              <a:rPr lang="en-US" altLang="zh-CN" sz="2000" b="1">
                <a:latin typeface="宋体" panose="02010600030101010101" pitchFamily="2" charset="-122"/>
                <a:ea typeface="宋体" panose="02010600030101010101" pitchFamily="2" charset="-122"/>
              </a:rPr>
              <a:t>X。F={S1,S2,S3,S4,S5,S6,}，</a:t>
            </a:r>
            <a:r>
              <a:rPr lang="zh-CN" altLang="en-US" sz="2000" b="1">
                <a:latin typeface="宋体" panose="02010600030101010101" pitchFamily="2" charset="-122"/>
                <a:ea typeface="宋体" panose="02010600030101010101" pitchFamily="2" charset="-122"/>
              </a:rPr>
              <a:t>如图所示。容易看出，对于这个例子，最小集合覆盖为：</a:t>
            </a:r>
            <a:r>
              <a:rPr lang="en-US" altLang="zh-CN" sz="2000" b="1">
                <a:latin typeface="宋体" panose="02010600030101010101" pitchFamily="2" charset="-122"/>
                <a:ea typeface="宋体" panose="02010600030101010101" pitchFamily="2" charset="-122"/>
              </a:rPr>
              <a:t>C={S3,S4,S5,}。 </a:t>
            </a:r>
            <a:endParaRPr lang="zh-CN" altLang="en-US" sz="2000" b="1">
              <a:latin typeface="宋体" panose="02010600030101010101" pitchFamily="2" charset="-122"/>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643"/>
                                        </p:tgtEl>
                                        <p:attrNameLst>
                                          <p:attrName>style.visibility</p:attrName>
                                        </p:attrNameLst>
                                      </p:cBhvr>
                                      <p:to>
                                        <p:strVal val="visible"/>
                                      </p:to>
                                    </p:set>
                                    <p:animEffect transition="in" filter="blinds(horizontal)">
                                      <p:cBhvr>
                                        <p:cTn id="7" dur="500"/>
                                        <p:tgtEl>
                                          <p:spTgt spid="6246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624644"/>
                                        </p:tgtEl>
                                        <p:attrNameLst>
                                          <p:attrName>style.visibility</p:attrName>
                                        </p:attrNameLst>
                                      </p:cBhvr>
                                      <p:to>
                                        <p:strVal val="visible"/>
                                      </p:to>
                                    </p:set>
                                    <p:anim calcmode="lin" valueType="num">
                                      <p:cBhvr additive="base">
                                        <p:cTn id="12" dur="500" fill="hold"/>
                                        <p:tgtEl>
                                          <p:spTgt spid="624644"/>
                                        </p:tgtEl>
                                        <p:attrNameLst>
                                          <p:attrName>ppt_x</p:attrName>
                                        </p:attrNameLst>
                                      </p:cBhvr>
                                      <p:tavLst>
                                        <p:tav tm="0">
                                          <p:val>
                                            <p:strVal val="0-#ppt_w/2"/>
                                          </p:val>
                                        </p:tav>
                                        <p:tav tm="100000">
                                          <p:val>
                                            <p:strVal val="#ppt_x"/>
                                          </p:val>
                                        </p:tav>
                                      </p:tavLst>
                                    </p:anim>
                                    <p:anim calcmode="lin" valueType="num">
                                      <p:cBhvr additive="base">
                                        <p:cTn id="13" dur="500" fill="hold"/>
                                        <p:tgtEl>
                                          <p:spTgt spid="62464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624645"/>
                                        </p:tgtEl>
                                        <p:attrNameLst>
                                          <p:attrName>style.visibility</p:attrName>
                                        </p:attrNameLst>
                                      </p:cBhvr>
                                      <p:to>
                                        <p:strVal val="visible"/>
                                      </p:to>
                                    </p:set>
                                    <p:anim calcmode="lin" valueType="num">
                                      <p:cBhvr additive="base">
                                        <p:cTn id="18" dur="500" fill="hold"/>
                                        <p:tgtEl>
                                          <p:spTgt spid="624645"/>
                                        </p:tgtEl>
                                        <p:attrNameLst>
                                          <p:attrName>ppt_x</p:attrName>
                                        </p:attrNameLst>
                                      </p:cBhvr>
                                      <p:tavLst>
                                        <p:tav tm="0">
                                          <p:val>
                                            <p:strVal val="1+#ppt_w/2"/>
                                          </p:val>
                                        </p:tav>
                                        <p:tav tm="100000">
                                          <p:val>
                                            <p:strVal val="#ppt_x"/>
                                          </p:val>
                                        </p:tav>
                                      </p:tavLst>
                                    </p:anim>
                                    <p:anim calcmode="lin" valueType="num">
                                      <p:cBhvr additive="base">
                                        <p:cTn id="19" dur="500" fill="hold"/>
                                        <p:tgtEl>
                                          <p:spTgt spid="6246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3" grpId="0" autoUpdateAnimBg="0"/>
      <p:bldP spid="624645" grpId="0" animBg="1" autoUpdateAnimBg="0"/>
    </p:bld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0C33F1A2-D325-48BC-A4B5-8691A758D31B}"/>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AD29335C-1253-4302-886D-0F835DADCF9F}" type="slidenum">
              <a:rPr lang="zh-CN" altLang="en-US">
                <a:solidFill>
                  <a:schemeClr val="tx1"/>
                </a:solidFill>
                <a:latin typeface="Times New Roman" panose="02020603050405020304" pitchFamily="18" charset="0"/>
                <a:ea typeface="宋体" panose="02010600030101010101" pitchFamily="2" charset="-122"/>
              </a:rPr>
              <a:pPr eaLnBrk="1" hangingPunct="1"/>
              <a:t>323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45091" name="Rectangle 2">
            <a:extLst>
              <a:ext uri="{FF2B5EF4-FFF2-40B4-BE49-F238E27FC236}">
                <a16:creationId xmlns:a16="http://schemas.microsoft.com/office/drawing/2014/main" id="{D7582428-CC9C-4D09-89A9-69473FAFBCC2}"/>
              </a:ext>
            </a:extLst>
          </p:cNvPr>
          <p:cNvSpPr>
            <a:spLocks noGrp="1" noChangeArrowheads="1"/>
          </p:cNvSpPr>
          <p:nvPr>
            <p:ph type="title"/>
          </p:nvPr>
        </p:nvSpPr>
        <p:spPr>
          <a:xfrm>
            <a:off x="685800" y="685800"/>
            <a:ext cx="7772400" cy="990600"/>
          </a:xfrm>
        </p:spPr>
        <p:txBody>
          <a:bodyPr/>
          <a:lstStyle/>
          <a:p>
            <a:pPr eaLnBrk="1" hangingPunct="1"/>
            <a:r>
              <a:rPr lang="zh-CN" altLang="en-US" sz="4000"/>
              <a:t>9.4  集合覆盖问题的近似算法</a:t>
            </a:r>
          </a:p>
        </p:txBody>
      </p:sp>
      <p:sp>
        <p:nvSpPr>
          <p:cNvPr id="625667" name="Text Box 3">
            <a:extLst>
              <a:ext uri="{FF2B5EF4-FFF2-40B4-BE49-F238E27FC236}">
                <a16:creationId xmlns:a16="http://schemas.microsoft.com/office/drawing/2014/main" id="{2CBC6956-F1E3-4ADD-96FA-BEB1F847F3D2}"/>
              </a:ext>
            </a:extLst>
          </p:cNvPr>
          <p:cNvSpPr txBox="1">
            <a:spLocks noChangeArrowheads="1"/>
          </p:cNvSpPr>
          <p:nvPr/>
        </p:nvSpPr>
        <p:spPr bwMode="auto">
          <a:xfrm>
            <a:off x="669925" y="1676400"/>
            <a:ext cx="5349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pPr>
            <a:r>
              <a:rPr kumimoji="1" lang="zh-CN" altLang="en-US" sz="2400">
                <a:solidFill>
                  <a:schemeClr val="tx1"/>
                </a:solidFill>
                <a:latin typeface="Times New Roman" panose="02020603050405020304" pitchFamily="18" charset="0"/>
                <a:ea typeface="楷体_GB2312" panose="02010609030101010101" pitchFamily="49" charset="-122"/>
              </a:rPr>
              <a:t>集合覆盖问题近似算法——贪心算法</a:t>
            </a:r>
            <a:endParaRPr kumimoji="1" lang="en-US" altLang="zh-CN" sz="2400">
              <a:solidFill>
                <a:schemeClr val="tx1"/>
              </a:solidFill>
              <a:latin typeface="Times New Roman" panose="02020603050405020304" pitchFamily="18" charset="0"/>
              <a:ea typeface="楷体_GB2312" panose="02010609030101010101" pitchFamily="49" charset="-122"/>
            </a:endParaRPr>
          </a:p>
        </p:txBody>
      </p:sp>
      <p:sp>
        <p:nvSpPr>
          <p:cNvPr id="625668" name="AutoShape 4">
            <a:extLst>
              <a:ext uri="{FF2B5EF4-FFF2-40B4-BE49-F238E27FC236}">
                <a16:creationId xmlns:a16="http://schemas.microsoft.com/office/drawing/2014/main" id="{3CECFDDA-80CC-40E4-853C-FEBCA2EEBB24}"/>
              </a:ext>
            </a:extLst>
          </p:cNvPr>
          <p:cNvSpPr>
            <a:spLocks noChangeArrowheads="1"/>
          </p:cNvSpPr>
          <p:nvPr/>
        </p:nvSpPr>
        <p:spPr bwMode="auto">
          <a:xfrm>
            <a:off x="5638800" y="2514600"/>
            <a:ext cx="3200400" cy="3505200"/>
          </a:xfrm>
          <a:prstGeom prst="wedgeRoundRectCallout">
            <a:avLst>
              <a:gd name="adj1" fmla="val -81694"/>
              <a:gd name="adj2" fmla="val -10282"/>
              <a:gd name="adj3" fmla="val 16667"/>
            </a:avLst>
          </a:prstGeom>
          <a:solidFill>
            <a:schemeClr val="hlink"/>
          </a:solidFill>
          <a:ln w="6350">
            <a:solidFill>
              <a:schemeClr val="hlink"/>
            </a:solidFill>
            <a:miter lim="800000"/>
            <a:headEnd/>
            <a:tailEnd/>
          </a:ln>
        </p:spPr>
        <p:txBody>
          <a:bodyPr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000" b="1">
                <a:latin typeface="宋体" panose="02010600030101010101" pitchFamily="2" charset="-122"/>
                <a:ea typeface="宋体" panose="02010600030101010101" pitchFamily="2" charset="-122"/>
              </a:rPr>
              <a:t>    算法的循环体最多执行</a:t>
            </a:r>
            <a:r>
              <a:rPr lang="en-US" altLang="zh-CN" sz="2000" b="1">
                <a:latin typeface="宋体" panose="02010600030101010101" pitchFamily="2" charset="-122"/>
                <a:ea typeface="宋体" panose="02010600030101010101" pitchFamily="2" charset="-122"/>
              </a:rPr>
              <a:t>min{|X|，|F|}</a:t>
            </a:r>
            <a:r>
              <a:rPr lang="zh-CN" altLang="en-US" sz="2000" b="1">
                <a:latin typeface="宋体" panose="02010600030101010101" pitchFamily="2" charset="-122"/>
                <a:ea typeface="宋体" panose="02010600030101010101" pitchFamily="2" charset="-122"/>
              </a:rPr>
              <a:t>次。而循环体内的计算显然可在</a:t>
            </a:r>
            <a:r>
              <a:rPr lang="en-US" altLang="zh-CN" sz="2000" b="1">
                <a:latin typeface="宋体" panose="02010600030101010101" pitchFamily="2" charset="-122"/>
                <a:ea typeface="宋体" panose="02010600030101010101" pitchFamily="2" charset="-122"/>
              </a:rPr>
              <a:t>O(|X||F|)</a:t>
            </a:r>
            <a:r>
              <a:rPr lang="zh-CN" altLang="en-US" sz="2000" b="1">
                <a:latin typeface="宋体" panose="02010600030101010101" pitchFamily="2" charset="-122"/>
                <a:ea typeface="宋体" panose="02010600030101010101" pitchFamily="2" charset="-122"/>
              </a:rPr>
              <a:t>时间内完成。因此，算法的计算时间为</a:t>
            </a:r>
            <a:r>
              <a:rPr lang="en-US" altLang="zh-CN" sz="2000" b="1">
                <a:latin typeface="宋体" panose="02010600030101010101" pitchFamily="2" charset="-122"/>
                <a:ea typeface="宋体" panose="02010600030101010101" pitchFamily="2" charset="-122"/>
              </a:rPr>
              <a:t>O(|X||F|min{|X|，|F|})。</a:t>
            </a:r>
            <a:r>
              <a:rPr lang="zh-CN" altLang="en-US" sz="2000" b="1">
                <a:latin typeface="宋体" panose="02010600030101010101" pitchFamily="2" charset="-122"/>
                <a:ea typeface="宋体" panose="02010600030101010101" pitchFamily="2" charset="-122"/>
              </a:rPr>
              <a:t>由此即知，该算法是一个多项式时间算法。 </a:t>
            </a:r>
          </a:p>
        </p:txBody>
      </p:sp>
      <p:sp>
        <p:nvSpPr>
          <p:cNvPr id="625669" name="Text Box 5">
            <a:extLst>
              <a:ext uri="{FF2B5EF4-FFF2-40B4-BE49-F238E27FC236}">
                <a16:creationId xmlns:a16="http://schemas.microsoft.com/office/drawing/2014/main" id="{30247B6C-3F4F-42A4-B276-01E08517BCCF}"/>
              </a:ext>
            </a:extLst>
          </p:cNvPr>
          <p:cNvSpPr txBox="1">
            <a:spLocks noChangeArrowheads="1"/>
          </p:cNvSpPr>
          <p:nvPr/>
        </p:nvSpPr>
        <p:spPr bwMode="auto">
          <a:xfrm>
            <a:off x="457200" y="2209800"/>
            <a:ext cx="5197475" cy="412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pPr>
            <a:r>
              <a:rPr kumimoji="1" lang="zh-CN" altLang="en-US" sz="2000">
                <a:solidFill>
                  <a:schemeClr val="tx1"/>
                </a:solidFill>
                <a:latin typeface="楷体_GB2312" panose="02010609030101010101" pitchFamily="49" charset="-122"/>
                <a:ea typeface="楷体_GB2312" panose="02010609030101010101" pitchFamily="49" charset="-122"/>
              </a:rPr>
              <a:t>  </a:t>
            </a:r>
            <a:r>
              <a:rPr kumimoji="1" lang="en-US" altLang="zh-CN" sz="2000">
                <a:solidFill>
                  <a:schemeClr val="tx1"/>
                </a:solidFill>
                <a:latin typeface="楷体_GB2312" panose="02010609030101010101" pitchFamily="49" charset="-122"/>
                <a:ea typeface="楷体_GB2312" panose="02010609030101010101" pitchFamily="49" charset="-122"/>
              </a:rPr>
              <a:t>Set </a:t>
            </a:r>
            <a:r>
              <a:rPr kumimoji="1" lang="en-US" altLang="zh-CN" sz="2000" b="1">
                <a:solidFill>
                  <a:schemeClr val="tx1"/>
                </a:solidFill>
                <a:latin typeface="楷体_GB2312" panose="02010609030101010101" pitchFamily="49" charset="-122"/>
                <a:ea typeface="楷体_GB2312" panose="02010609030101010101" pitchFamily="49" charset="-122"/>
              </a:rPr>
              <a:t>greedySetCover </a:t>
            </a:r>
            <a:r>
              <a:rPr kumimoji="1" lang="en-US" altLang="zh-CN" sz="2000">
                <a:solidFill>
                  <a:schemeClr val="tx1"/>
                </a:solidFill>
                <a:latin typeface="楷体_GB2312" panose="02010609030101010101" pitchFamily="49" charset="-122"/>
                <a:ea typeface="楷体_GB2312" panose="02010609030101010101" pitchFamily="49" charset="-122"/>
              </a:rPr>
              <a:t>(X,F)</a:t>
            </a:r>
          </a:p>
          <a:p>
            <a:pPr algn="just" eaLnBrk="1" hangingPunct="1">
              <a:spcBef>
                <a:spcPct val="20000"/>
              </a:spcBef>
            </a:pPr>
            <a:r>
              <a:rPr kumimoji="1" lang="en-US" altLang="zh-CN" sz="2000">
                <a:solidFill>
                  <a:schemeClr val="tx1"/>
                </a:solidFill>
                <a:latin typeface="楷体_GB2312" panose="02010609030101010101" pitchFamily="49" charset="-122"/>
                <a:ea typeface="楷体_GB2312" panose="02010609030101010101" pitchFamily="49" charset="-122"/>
              </a:rPr>
              <a:t>{</a:t>
            </a:r>
          </a:p>
          <a:p>
            <a:pPr algn="just" eaLnBrk="1" hangingPunct="1">
              <a:spcBef>
                <a:spcPct val="20000"/>
              </a:spcBef>
            </a:pPr>
            <a:r>
              <a:rPr kumimoji="1" lang="en-US" altLang="zh-CN" sz="2000">
                <a:solidFill>
                  <a:schemeClr val="tx1"/>
                </a:solidFill>
                <a:latin typeface="楷体_GB2312" panose="02010609030101010101" pitchFamily="49" charset="-122"/>
                <a:ea typeface="楷体_GB2312" panose="02010609030101010101" pitchFamily="49" charset="-122"/>
              </a:rPr>
              <a:t>       U=X；</a:t>
            </a:r>
          </a:p>
          <a:p>
            <a:pPr algn="just" eaLnBrk="1" hangingPunct="1">
              <a:spcBef>
                <a:spcPct val="20000"/>
              </a:spcBef>
            </a:pPr>
            <a:r>
              <a:rPr kumimoji="1" lang="en-US" altLang="zh-CN" sz="2000">
                <a:solidFill>
                  <a:schemeClr val="tx1"/>
                </a:solidFill>
                <a:latin typeface="楷体_GB2312" panose="02010609030101010101" pitchFamily="49" charset="-122"/>
                <a:ea typeface="楷体_GB2312" panose="02010609030101010101" pitchFamily="49" charset="-122"/>
              </a:rPr>
              <a:t>       C=</a:t>
            </a:r>
            <a:r>
              <a:rPr kumimoji="1" lang="en-US" altLang="zh-CN" sz="20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kumimoji="1" lang="en-US" altLang="zh-CN" sz="2000">
                <a:solidFill>
                  <a:schemeClr val="tx1"/>
                </a:solidFill>
                <a:latin typeface="楷体_GB2312" panose="02010609030101010101" pitchFamily="49" charset="-122"/>
                <a:ea typeface="楷体_GB2312" panose="02010609030101010101" pitchFamily="49" charset="-122"/>
              </a:rPr>
              <a:t>；</a:t>
            </a:r>
          </a:p>
          <a:p>
            <a:pPr algn="just" eaLnBrk="1" hangingPunct="1">
              <a:spcBef>
                <a:spcPct val="20000"/>
              </a:spcBef>
            </a:pPr>
            <a:r>
              <a:rPr kumimoji="1" lang="en-US" altLang="zh-CN" sz="2000">
                <a:solidFill>
                  <a:schemeClr val="tx1"/>
                </a:solidFill>
                <a:latin typeface="楷体_GB2312" panose="02010609030101010101" pitchFamily="49" charset="-122"/>
                <a:ea typeface="楷体_GB2312" panose="02010609030101010101" pitchFamily="49" charset="-122"/>
              </a:rPr>
              <a:t>       while (U !=</a:t>
            </a:r>
            <a:r>
              <a:rPr kumimoji="1" lang="en-US" altLang="zh-CN" sz="2000">
                <a:solidFill>
                  <a:schemeClr val="tx1"/>
                </a:solidFill>
                <a:latin typeface="楷体_GB2312" panose="02010609030101010101" pitchFamily="49" charset="-122"/>
                <a:ea typeface="楷体_GB2312" panose="02010609030101010101" pitchFamily="49" charset="-122"/>
                <a:sym typeface="Symbol" panose="05050102010706020507" pitchFamily="18" charset="2"/>
              </a:rPr>
              <a:t></a:t>
            </a:r>
            <a:r>
              <a:rPr kumimoji="1" lang="en-US" altLang="zh-CN" sz="2000">
                <a:solidFill>
                  <a:schemeClr val="tx1"/>
                </a:solidFill>
                <a:latin typeface="楷体_GB2312" panose="02010609030101010101" pitchFamily="49" charset="-122"/>
                <a:ea typeface="楷体_GB2312" panose="02010609030101010101" pitchFamily="49" charset="-122"/>
              </a:rPr>
              <a:t>) {</a:t>
            </a:r>
          </a:p>
          <a:p>
            <a:pPr algn="just" eaLnBrk="1" hangingPunct="1">
              <a:spcBef>
                <a:spcPct val="20000"/>
              </a:spcBef>
            </a:pPr>
            <a:r>
              <a:rPr kumimoji="1" lang="en-US" altLang="zh-CN" sz="2000">
                <a:solidFill>
                  <a:schemeClr val="tx1"/>
                </a:solidFill>
                <a:latin typeface="楷体_GB2312" panose="02010609030101010101" pitchFamily="49" charset="-122"/>
                <a:ea typeface="楷体_GB2312" panose="02010609030101010101" pitchFamily="49" charset="-122"/>
              </a:rPr>
              <a:t>         </a:t>
            </a:r>
            <a:r>
              <a:rPr kumimoji="1" lang="zh-CN" altLang="en-US" sz="2000">
                <a:solidFill>
                  <a:schemeClr val="tx1"/>
                </a:solidFill>
                <a:latin typeface="楷体_GB2312" panose="02010609030101010101" pitchFamily="49" charset="-122"/>
                <a:ea typeface="楷体_GB2312" panose="02010609030101010101" pitchFamily="49" charset="-122"/>
              </a:rPr>
              <a:t>选择</a:t>
            </a:r>
            <a:r>
              <a:rPr kumimoji="1" lang="en-US" altLang="zh-CN" sz="2000">
                <a:solidFill>
                  <a:schemeClr val="tx1"/>
                </a:solidFill>
                <a:latin typeface="楷体_GB2312" panose="02010609030101010101" pitchFamily="49" charset="-122"/>
                <a:ea typeface="楷体_GB2312" panose="02010609030101010101" pitchFamily="49" charset="-122"/>
              </a:rPr>
              <a:t>F</a:t>
            </a:r>
            <a:r>
              <a:rPr kumimoji="1" lang="zh-CN" altLang="en-US" sz="2000">
                <a:solidFill>
                  <a:schemeClr val="tx1"/>
                </a:solidFill>
                <a:latin typeface="楷体_GB2312" panose="02010609030101010101" pitchFamily="49" charset="-122"/>
                <a:ea typeface="楷体_GB2312" panose="02010609030101010101" pitchFamily="49" charset="-122"/>
              </a:rPr>
              <a:t>中使|</a:t>
            </a:r>
            <a:r>
              <a:rPr kumimoji="1" lang="en-US" altLang="zh-CN" sz="2000">
                <a:solidFill>
                  <a:schemeClr val="tx1"/>
                </a:solidFill>
                <a:latin typeface="楷体_GB2312" panose="02010609030101010101" pitchFamily="49" charset="-122"/>
                <a:ea typeface="楷体_GB2312" panose="02010609030101010101" pitchFamily="49" charset="-122"/>
              </a:rPr>
              <a:t>S∩U|</a:t>
            </a:r>
            <a:r>
              <a:rPr kumimoji="1" lang="zh-CN" altLang="en-US" sz="2000">
                <a:solidFill>
                  <a:schemeClr val="tx1"/>
                </a:solidFill>
                <a:latin typeface="楷体_GB2312" panose="02010609030101010101" pitchFamily="49" charset="-122"/>
                <a:ea typeface="楷体_GB2312" panose="02010609030101010101" pitchFamily="49" charset="-122"/>
              </a:rPr>
              <a:t>最大的子集</a:t>
            </a:r>
            <a:r>
              <a:rPr kumimoji="1" lang="en-US" altLang="zh-CN" sz="2000">
                <a:solidFill>
                  <a:schemeClr val="tx1"/>
                </a:solidFill>
                <a:latin typeface="楷体_GB2312" panose="02010609030101010101" pitchFamily="49" charset="-122"/>
                <a:ea typeface="楷体_GB2312" panose="02010609030101010101" pitchFamily="49" charset="-122"/>
              </a:rPr>
              <a:t>S；</a:t>
            </a:r>
          </a:p>
          <a:p>
            <a:pPr algn="just" eaLnBrk="1" hangingPunct="1">
              <a:spcBef>
                <a:spcPct val="20000"/>
              </a:spcBef>
            </a:pPr>
            <a:r>
              <a:rPr kumimoji="1" lang="en-US" altLang="zh-CN" sz="2000">
                <a:solidFill>
                  <a:schemeClr val="tx1"/>
                </a:solidFill>
                <a:latin typeface="楷体_GB2312" panose="02010609030101010101" pitchFamily="49" charset="-122"/>
                <a:ea typeface="楷体_GB2312" panose="02010609030101010101" pitchFamily="49" charset="-122"/>
              </a:rPr>
              <a:t>         U=U-S；</a:t>
            </a:r>
          </a:p>
          <a:p>
            <a:pPr algn="just" eaLnBrk="1" hangingPunct="1">
              <a:spcBef>
                <a:spcPct val="20000"/>
              </a:spcBef>
            </a:pPr>
            <a:r>
              <a:rPr kumimoji="1" lang="en-US" altLang="zh-CN" sz="2000">
                <a:solidFill>
                  <a:schemeClr val="tx1"/>
                </a:solidFill>
                <a:latin typeface="楷体_GB2312" panose="02010609030101010101" pitchFamily="49" charset="-122"/>
                <a:ea typeface="楷体_GB2312" panose="02010609030101010101" pitchFamily="49" charset="-122"/>
              </a:rPr>
              <a:t>         C=C∪{S}；</a:t>
            </a:r>
          </a:p>
          <a:p>
            <a:pPr algn="just" eaLnBrk="1" hangingPunct="1">
              <a:spcBef>
                <a:spcPct val="20000"/>
              </a:spcBef>
            </a:pPr>
            <a:r>
              <a:rPr kumimoji="1" lang="en-US" altLang="zh-CN" sz="2000">
                <a:solidFill>
                  <a:schemeClr val="tx1"/>
                </a:solidFill>
                <a:latin typeface="楷体_GB2312" panose="02010609030101010101" pitchFamily="49" charset="-122"/>
                <a:ea typeface="楷体_GB2312" panose="02010609030101010101" pitchFamily="49" charset="-122"/>
              </a:rPr>
              <a:t>         }</a:t>
            </a:r>
          </a:p>
          <a:p>
            <a:pPr algn="just" eaLnBrk="1" hangingPunct="1">
              <a:spcBef>
                <a:spcPct val="20000"/>
              </a:spcBef>
            </a:pPr>
            <a:r>
              <a:rPr kumimoji="1" lang="en-US" altLang="zh-CN" sz="2000">
                <a:solidFill>
                  <a:schemeClr val="tx1"/>
                </a:solidFill>
                <a:latin typeface="楷体_GB2312" panose="02010609030101010101" pitchFamily="49" charset="-122"/>
                <a:ea typeface="楷体_GB2312" panose="02010609030101010101" pitchFamily="49" charset="-122"/>
              </a:rPr>
              <a:t>       return C；</a:t>
            </a:r>
          </a:p>
          <a:p>
            <a:pPr algn="l" eaLnBrk="1" hangingPunct="1">
              <a:spcBef>
                <a:spcPct val="20000"/>
              </a:spcBef>
            </a:pPr>
            <a:r>
              <a:rPr kumimoji="1" lang="en-US" altLang="zh-CN" sz="2000">
                <a:solidFill>
                  <a:schemeClr val="tx1"/>
                </a:solidFill>
                <a:latin typeface="楷体_GB2312" panose="02010609030101010101" pitchFamily="49" charset="-122"/>
                <a:ea typeface="楷体_GB2312" panose="02010609030101010101" pitchFamily="49" charset="-122"/>
              </a:rPr>
              <a:t>  }</a:t>
            </a:r>
            <a:r>
              <a:rPr kumimoji="1" lang="en-US" altLang="zh-CN" sz="2400">
                <a:solidFill>
                  <a:schemeClr val="tx1"/>
                </a:solidFill>
                <a:latin typeface="楷体_GB2312" panose="02010609030101010101" pitchFamily="49" charset="-122"/>
                <a:ea typeface="楷体_GB2312" panose="02010609030101010101" pitchFamily="49" charset="-122"/>
              </a:rPr>
              <a:t> </a:t>
            </a:r>
            <a:endParaRPr kumimoji="1" lang="zh-CN" altLang="en-US" sz="2400">
              <a:solidFill>
                <a:schemeClr val="tx1"/>
              </a:solidFill>
              <a:latin typeface="楷体_GB2312" panose="02010609030101010101" pitchFamily="49" charset="-122"/>
              <a:ea typeface="楷体_GB2312" panose="0201060903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5667"/>
                                        </p:tgtEl>
                                        <p:attrNameLst>
                                          <p:attrName>style.visibility</p:attrName>
                                        </p:attrNameLst>
                                      </p:cBhvr>
                                      <p:to>
                                        <p:strVal val="visible"/>
                                      </p:to>
                                    </p:set>
                                    <p:animEffect transition="in" filter="blinds(horizontal)">
                                      <p:cBhvr>
                                        <p:cTn id="7" dur="500"/>
                                        <p:tgtEl>
                                          <p:spTgt spid="6256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5669"/>
                                        </p:tgtEl>
                                        <p:attrNameLst>
                                          <p:attrName>style.visibility</p:attrName>
                                        </p:attrNameLst>
                                      </p:cBhvr>
                                      <p:to>
                                        <p:strVal val="visible"/>
                                      </p:to>
                                    </p:set>
                                    <p:animEffect transition="in" filter="blinds(horizontal)">
                                      <p:cBhvr>
                                        <p:cTn id="12" dur="500"/>
                                        <p:tgtEl>
                                          <p:spTgt spid="6256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25668"/>
                                        </p:tgtEl>
                                        <p:attrNameLst>
                                          <p:attrName>style.visibility</p:attrName>
                                        </p:attrNameLst>
                                      </p:cBhvr>
                                      <p:to>
                                        <p:strVal val="visible"/>
                                      </p:to>
                                    </p:set>
                                    <p:anim calcmode="lin" valueType="num">
                                      <p:cBhvr additive="base">
                                        <p:cTn id="17" dur="500" fill="hold"/>
                                        <p:tgtEl>
                                          <p:spTgt spid="625668"/>
                                        </p:tgtEl>
                                        <p:attrNameLst>
                                          <p:attrName>ppt_x</p:attrName>
                                        </p:attrNameLst>
                                      </p:cBhvr>
                                      <p:tavLst>
                                        <p:tav tm="0">
                                          <p:val>
                                            <p:strVal val="1+#ppt_w/2"/>
                                          </p:val>
                                        </p:tav>
                                        <p:tav tm="100000">
                                          <p:val>
                                            <p:strVal val="#ppt_x"/>
                                          </p:val>
                                        </p:tav>
                                      </p:tavLst>
                                    </p:anim>
                                    <p:anim calcmode="lin" valueType="num">
                                      <p:cBhvr additive="base">
                                        <p:cTn id="18" dur="500" fill="hold"/>
                                        <p:tgtEl>
                                          <p:spTgt spid="6256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7" grpId="0" autoUpdateAnimBg="0"/>
      <p:bldP spid="625668" grpId="0" animBg="1" autoUpdateAnimBg="0"/>
      <p:bldP spid="625669" grpId="0" autoUpdateAnimBg="0"/>
    </p:bld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F60CF776-F4B3-40D1-9040-D0C72CE4A663}"/>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8BFC7E40-7F9D-4F43-8549-424A8664327B}" type="slidenum">
              <a:rPr lang="zh-CN" altLang="en-US">
                <a:solidFill>
                  <a:schemeClr val="tx1"/>
                </a:solidFill>
                <a:latin typeface="Times New Roman" panose="02020603050405020304" pitchFamily="18" charset="0"/>
                <a:ea typeface="宋体" panose="02010600030101010101" pitchFamily="2" charset="-122"/>
              </a:rPr>
              <a:pPr eaLnBrk="1" hangingPunct="1"/>
              <a:t>324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97284" name="Rectangle 2">
            <a:extLst>
              <a:ext uri="{FF2B5EF4-FFF2-40B4-BE49-F238E27FC236}">
                <a16:creationId xmlns:a16="http://schemas.microsoft.com/office/drawing/2014/main" id="{D7252FB1-EE4F-40C0-BEE9-276028D1E787}"/>
              </a:ext>
            </a:extLst>
          </p:cNvPr>
          <p:cNvSpPr>
            <a:spLocks noGrp="1" noChangeArrowheads="1"/>
          </p:cNvSpPr>
          <p:nvPr>
            <p:ph type="title"/>
          </p:nvPr>
        </p:nvSpPr>
        <p:spPr>
          <a:xfrm>
            <a:off x="685800" y="1143000"/>
            <a:ext cx="7772400" cy="1066800"/>
          </a:xfrm>
        </p:spPr>
        <p:txBody>
          <a:bodyPr/>
          <a:lstStyle/>
          <a:p>
            <a:pPr eaLnBrk="1" hangingPunct="1"/>
            <a:r>
              <a:rPr lang="zh-CN" altLang="en-US" sz="4000"/>
              <a:t>9.5  子集合问题的近似算法</a:t>
            </a:r>
          </a:p>
        </p:txBody>
      </p:sp>
      <p:sp>
        <p:nvSpPr>
          <p:cNvPr id="97285" name="Rectangle 3">
            <a:extLst>
              <a:ext uri="{FF2B5EF4-FFF2-40B4-BE49-F238E27FC236}">
                <a16:creationId xmlns:a16="http://schemas.microsoft.com/office/drawing/2014/main" id="{C2DFAB1D-987C-463E-91AA-B25A891FE0AF}"/>
              </a:ext>
            </a:extLst>
          </p:cNvPr>
          <p:cNvSpPr>
            <a:spLocks noChangeArrowheads="1"/>
          </p:cNvSpPr>
          <p:nvPr/>
        </p:nvSpPr>
        <p:spPr bwMode="auto">
          <a:xfrm>
            <a:off x="430530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pSp>
        <p:nvGrpSpPr>
          <p:cNvPr id="97286" name="Group 4">
            <a:extLst>
              <a:ext uri="{FF2B5EF4-FFF2-40B4-BE49-F238E27FC236}">
                <a16:creationId xmlns:a16="http://schemas.microsoft.com/office/drawing/2014/main" id="{243FC5EB-C68E-4CCA-A175-705A07A93893}"/>
              </a:ext>
            </a:extLst>
          </p:cNvPr>
          <p:cNvGrpSpPr>
            <a:grpSpLocks/>
          </p:cNvGrpSpPr>
          <p:nvPr/>
        </p:nvGrpSpPr>
        <p:grpSpPr bwMode="auto">
          <a:xfrm>
            <a:off x="457200" y="2622550"/>
            <a:ext cx="8458200" cy="1949450"/>
            <a:chOff x="288" y="1652"/>
            <a:chExt cx="5328" cy="1228"/>
          </a:xfrm>
        </p:grpSpPr>
        <p:sp>
          <p:nvSpPr>
            <p:cNvPr id="97287" name="Text Box 5">
              <a:extLst>
                <a:ext uri="{FF2B5EF4-FFF2-40B4-BE49-F238E27FC236}">
                  <a16:creationId xmlns:a16="http://schemas.microsoft.com/office/drawing/2014/main" id="{6E81C4EF-FCF8-403A-8080-68573B8B0DBF}"/>
                </a:ext>
              </a:extLst>
            </p:cNvPr>
            <p:cNvSpPr txBox="1">
              <a:spLocks noChangeArrowheads="1"/>
            </p:cNvSpPr>
            <p:nvPr/>
          </p:nvSpPr>
          <p:spPr bwMode="auto">
            <a:xfrm>
              <a:off x="288" y="1652"/>
              <a:ext cx="5328"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pPr>
              <a:r>
                <a:rPr kumimoji="1" lang="zh-CN" altLang="en-US" sz="2400">
                  <a:solidFill>
                    <a:schemeClr val="tx1"/>
                  </a:solidFill>
                  <a:latin typeface="楷体_GB2312" panose="02010609030101010101" pitchFamily="49" charset="-122"/>
                  <a:ea typeface="楷体_GB2312" panose="02010609030101010101" pitchFamily="49" charset="-122"/>
                </a:rPr>
                <a:t>    </a:t>
              </a:r>
              <a:r>
                <a:rPr kumimoji="1" lang="zh-CN" altLang="en-US" sz="2800">
                  <a:solidFill>
                    <a:schemeClr val="tx1"/>
                  </a:solidFill>
                  <a:latin typeface="楷体_GB2312" panose="02010609030101010101" pitchFamily="49" charset="-122"/>
                  <a:ea typeface="楷体_GB2312" panose="02010609030101010101" pitchFamily="49" charset="-122"/>
                </a:rPr>
                <a:t>问题描述：设子集和问题的一个实例为〈</a:t>
              </a:r>
              <a:r>
                <a:rPr kumimoji="1" lang="en-US" altLang="zh-CN" sz="2800">
                  <a:solidFill>
                    <a:schemeClr val="tx1"/>
                  </a:solidFill>
                  <a:latin typeface="楷体_GB2312" panose="02010609030101010101" pitchFamily="49" charset="-122"/>
                  <a:ea typeface="楷体_GB2312" panose="02010609030101010101" pitchFamily="49" charset="-122"/>
                </a:rPr>
                <a:t>S,t〉。</a:t>
              </a:r>
              <a:r>
                <a:rPr kumimoji="1" lang="zh-CN" altLang="en-US" sz="2800">
                  <a:solidFill>
                    <a:schemeClr val="tx1"/>
                  </a:solidFill>
                  <a:latin typeface="楷体_GB2312" panose="02010609030101010101" pitchFamily="49" charset="-122"/>
                  <a:ea typeface="楷体_GB2312" panose="02010609030101010101" pitchFamily="49" charset="-122"/>
                </a:rPr>
                <a:t>其中，</a:t>
              </a:r>
              <a:r>
                <a:rPr kumimoji="1" lang="en-US" altLang="zh-CN" sz="2800">
                  <a:solidFill>
                    <a:schemeClr val="tx1"/>
                  </a:solidFill>
                  <a:latin typeface="楷体_GB2312" panose="02010609030101010101" pitchFamily="49" charset="-122"/>
                  <a:ea typeface="楷体_GB2312" panose="02010609030101010101" pitchFamily="49" charset="-122"/>
                </a:rPr>
                <a:t>S={x</a:t>
              </a:r>
              <a:r>
                <a:rPr kumimoji="1" lang="en-US" altLang="zh-CN" sz="2800" baseline="-25000">
                  <a:solidFill>
                    <a:schemeClr val="tx1"/>
                  </a:solidFill>
                  <a:latin typeface="楷体_GB2312" panose="02010609030101010101" pitchFamily="49" charset="-122"/>
                  <a:ea typeface="楷体_GB2312" panose="02010609030101010101" pitchFamily="49" charset="-122"/>
                </a:rPr>
                <a:t>1</a:t>
              </a:r>
              <a:r>
                <a:rPr kumimoji="1" lang="en-US" altLang="zh-CN" sz="2800">
                  <a:solidFill>
                    <a:schemeClr val="tx1"/>
                  </a:solidFill>
                  <a:latin typeface="楷体_GB2312" panose="02010609030101010101" pitchFamily="49" charset="-122"/>
                  <a:ea typeface="楷体_GB2312" panose="02010609030101010101" pitchFamily="49" charset="-122"/>
                </a:rPr>
                <a:t>，x</a:t>
              </a:r>
              <a:r>
                <a:rPr kumimoji="1" lang="en-US" altLang="zh-CN" sz="2800" baseline="-25000">
                  <a:solidFill>
                    <a:schemeClr val="tx1"/>
                  </a:solidFill>
                  <a:latin typeface="楷体_GB2312" panose="02010609030101010101" pitchFamily="49" charset="-122"/>
                  <a:ea typeface="楷体_GB2312" panose="02010609030101010101" pitchFamily="49" charset="-122"/>
                </a:rPr>
                <a:t>2</a:t>
              </a:r>
              <a:r>
                <a:rPr kumimoji="1" lang="en-US" altLang="zh-CN" sz="2800">
                  <a:solidFill>
                    <a:schemeClr val="tx1"/>
                  </a:solidFill>
                  <a:latin typeface="楷体_GB2312" panose="02010609030101010101" pitchFamily="49" charset="-122"/>
                  <a:ea typeface="楷体_GB2312" panose="02010609030101010101" pitchFamily="49" charset="-122"/>
                </a:rPr>
                <a:t>，</a:t>
              </a:r>
              <a:r>
                <a:rPr kumimoji="1" lang="en-US" altLang="zh-CN" sz="2800">
                  <a:solidFill>
                    <a:schemeClr val="tx1"/>
                  </a:solidFill>
                  <a:latin typeface="Times New Roman" panose="02020603050405020304" pitchFamily="18" charset="0"/>
                  <a:ea typeface="楷体_GB2312" panose="02010609030101010101" pitchFamily="49" charset="-122"/>
                </a:rPr>
                <a:t>…</a:t>
              </a:r>
              <a:r>
                <a:rPr kumimoji="1" lang="en-US" altLang="zh-CN" sz="2800">
                  <a:solidFill>
                    <a:schemeClr val="tx1"/>
                  </a:solidFill>
                  <a:latin typeface="楷体_GB2312" panose="02010609030101010101" pitchFamily="49" charset="-122"/>
                  <a:ea typeface="楷体_GB2312" panose="02010609030101010101" pitchFamily="49" charset="-122"/>
                </a:rPr>
                <a:t>，x</a:t>
              </a:r>
              <a:r>
                <a:rPr kumimoji="1" lang="en-US" altLang="zh-CN" sz="2800" baseline="-25000">
                  <a:solidFill>
                    <a:schemeClr val="tx1"/>
                  </a:solidFill>
                  <a:latin typeface="楷体_GB2312" panose="02010609030101010101" pitchFamily="49" charset="-122"/>
                  <a:ea typeface="楷体_GB2312" panose="02010609030101010101" pitchFamily="49" charset="-122"/>
                </a:rPr>
                <a:t>n</a:t>
              </a:r>
              <a:r>
                <a:rPr kumimoji="1" lang="en-US" altLang="zh-CN" sz="2800">
                  <a:solidFill>
                    <a:schemeClr val="tx1"/>
                  </a:solidFill>
                  <a:latin typeface="楷体_GB2312" panose="02010609030101010101" pitchFamily="49" charset="-122"/>
                  <a:ea typeface="楷体_GB2312" panose="02010609030101010101" pitchFamily="49" charset="-122"/>
                </a:rPr>
                <a:t>}</a:t>
              </a:r>
              <a:r>
                <a:rPr kumimoji="1" lang="zh-CN" altLang="en-US" sz="2800">
                  <a:solidFill>
                    <a:schemeClr val="tx1"/>
                  </a:solidFill>
                  <a:latin typeface="楷体_GB2312" panose="02010609030101010101" pitchFamily="49" charset="-122"/>
                  <a:ea typeface="楷体_GB2312" panose="02010609030101010101" pitchFamily="49" charset="-122"/>
                </a:rPr>
                <a:t>是一个正整数的集合，</a:t>
              </a:r>
              <a:r>
                <a:rPr kumimoji="1" lang="en-US" altLang="zh-CN" sz="2800">
                  <a:solidFill>
                    <a:schemeClr val="tx1"/>
                  </a:solidFill>
                  <a:latin typeface="楷体_GB2312" panose="02010609030101010101" pitchFamily="49" charset="-122"/>
                  <a:ea typeface="楷体_GB2312" panose="02010609030101010101" pitchFamily="49" charset="-122"/>
                </a:rPr>
                <a:t>t</a:t>
              </a:r>
              <a:r>
                <a:rPr kumimoji="1" lang="zh-CN" altLang="en-US" sz="2800">
                  <a:solidFill>
                    <a:schemeClr val="tx1"/>
                  </a:solidFill>
                  <a:latin typeface="楷体_GB2312" panose="02010609030101010101" pitchFamily="49" charset="-122"/>
                  <a:ea typeface="楷体_GB2312" panose="02010609030101010101" pitchFamily="49" charset="-122"/>
                </a:rPr>
                <a:t>是一个正整数。子集和问题判定是否存在</a:t>
              </a:r>
              <a:r>
                <a:rPr kumimoji="1" lang="en-US" altLang="zh-CN" sz="2800">
                  <a:solidFill>
                    <a:schemeClr val="tx1"/>
                  </a:solidFill>
                  <a:latin typeface="楷体_GB2312" panose="02010609030101010101" pitchFamily="49" charset="-122"/>
                  <a:ea typeface="楷体_GB2312" panose="02010609030101010101" pitchFamily="49" charset="-122"/>
                </a:rPr>
                <a:t>S</a:t>
              </a:r>
              <a:r>
                <a:rPr kumimoji="1" lang="zh-CN" altLang="en-US" sz="2800">
                  <a:solidFill>
                    <a:schemeClr val="tx1"/>
                  </a:solidFill>
                  <a:latin typeface="楷体_GB2312" panose="02010609030101010101" pitchFamily="49" charset="-122"/>
                  <a:ea typeface="楷体_GB2312" panose="02010609030101010101" pitchFamily="49" charset="-122"/>
                </a:rPr>
                <a:t>的一个子集</a:t>
              </a:r>
              <a:r>
                <a:rPr kumimoji="1" lang="en-US" altLang="zh-CN" sz="2800">
                  <a:solidFill>
                    <a:schemeClr val="tx1"/>
                  </a:solidFill>
                  <a:latin typeface="楷体_GB2312" panose="02010609030101010101" pitchFamily="49" charset="-122"/>
                  <a:ea typeface="楷体_GB2312" panose="02010609030101010101" pitchFamily="49" charset="-122"/>
                </a:rPr>
                <a:t>S1，</a:t>
              </a:r>
              <a:r>
                <a:rPr kumimoji="1" lang="zh-CN" altLang="en-US" sz="2800">
                  <a:solidFill>
                    <a:schemeClr val="tx1"/>
                  </a:solidFill>
                  <a:latin typeface="楷体_GB2312" panose="02010609030101010101" pitchFamily="49" charset="-122"/>
                  <a:ea typeface="楷体_GB2312" panose="02010609030101010101" pitchFamily="49" charset="-122"/>
                </a:rPr>
                <a:t>使得      。</a:t>
              </a:r>
            </a:p>
          </p:txBody>
        </p:sp>
        <p:graphicFrame>
          <p:nvGraphicFramePr>
            <p:cNvPr id="97282" name="Object 6">
              <a:extLst>
                <a:ext uri="{FF2B5EF4-FFF2-40B4-BE49-F238E27FC236}">
                  <a16:creationId xmlns:a16="http://schemas.microsoft.com/office/drawing/2014/main" id="{ECD5A11E-9730-489E-8DD2-BBD1E5E8C448}"/>
                </a:ext>
              </a:extLst>
            </p:cNvPr>
            <p:cNvGraphicFramePr>
              <a:graphicFrameLocks noChangeAspect="1"/>
            </p:cNvGraphicFramePr>
            <p:nvPr/>
          </p:nvGraphicFramePr>
          <p:xfrm>
            <a:off x="1296" y="2510"/>
            <a:ext cx="562" cy="370"/>
          </p:xfrm>
          <a:graphic>
            <a:graphicData uri="http://schemas.openxmlformats.org/presentationml/2006/ole">
              <mc:AlternateContent xmlns:mc="http://schemas.openxmlformats.org/markup-compatibility/2006">
                <mc:Choice xmlns:v="urn:schemas-microsoft-com:vml" Requires="v">
                  <p:oleObj spid="_x0000_s97289" name="Equation" r:id="rId3" imgW="520560" imgH="342720" progId="Equation.3">
                    <p:embed/>
                  </p:oleObj>
                </mc:Choice>
                <mc:Fallback>
                  <p:oleObj name="Equation" r:id="rId3" imgW="520560" imgH="34272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 y="2510"/>
                          <a:ext cx="562" cy="3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9A19D66E-ACCF-45FB-B307-DF1D399ADC32}"/>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BB2635A5-2D0B-4955-8CA6-C9DA0CC0EB60}" type="slidenum">
              <a:rPr lang="zh-CN" altLang="en-US">
                <a:solidFill>
                  <a:schemeClr val="tx1"/>
                </a:solidFill>
                <a:latin typeface="Times New Roman" panose="02020603050405020304" pitchFamily="18" charset="0"/>
                <a:ea typeface="宋体" panose="02010600030101010101" pitchFamily="2" charset="-122"/>
              </a:rPr>
              <a:pPr eaLnBrk="1" hangingPunct="1"/>
              <a:t>325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46115" name="Rectangle 2">
            <a:extLst>
              <a:ext uri="{FF2B5EF4-FFF2-40B4-BE49-F238E27FC236}">
                <a16:creationId xmlns:a16="http://schemas.microsoft.com/office/drawing/2014/main" id="{7B3498CA-D915-49D2-A45D-D1642D4FFBEC}"/>
              </a:ext>
            </a:extLst>
          </p:cNvPr>
          <p:cNvSpPr>
            <a:spLocks noGrp="1" noChangeArrowheads="1"/>
          </p:cNvSpPr>
          <p:nvPr>
            <p:ph type="title"/>
          </p:nvPr>
        </p:nvSpPr>
        <p:spPr>
          <a:xfrm>
            <a:off x="685800" y="838200"/>
            <a:ext cx="7772400" cy="1066800"/>
          </a:xfrm>
        </p:spPr>
        <p:txBody>
          <a:bodyPr/>
          <a:lstStyle/>
          <a:p>
            <a:pPr eaLnBrk="1" hangingPunct="1"/>
            <a:r>
              <a:rPr lang="zh-CN" altLang="en-US" sz="4000"/>
              <a:t>9.5.1  子集合问题的指数时间算法</a:t>
            </a:r>
          </a:p>
        </p:txBody>
      </p:sp>
      <p:sp>
        <p:nvSpPr>
          <p:cNvPr id="627715" name="Text Box 3">
            <a:extLst>
              <a:ext uri="{FF2B5EF4-FFF2-40B4-BE49-F238E27FC236}">
                <a16:creationId xmlns:a16="http://schemas.microsoft.com/office/drawing/2014/main" id="{136CADE6-333E-47FF-8579-4D7DCA88E7ED}"/>
              </a:ext>
            </a:extLst>
          </p:cNvPr>
          <p:cNvSpPr txBox="1">
            <a:spLocks noChangeArrowheads="1"/>
          </p:cNvSpPr>
          <p:nvPr/>
        </p:nvSpPr>
        <p:spPr bwMode="auto">
          <a:xfrm>
            <a:off x="304800" y="2057400"/>
            <a:ext cx="5715000"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pPr>
            <a:r>
              <a:rPr kumimoji="1" lang="en-US" altLang="zh-CN" sz="2000">
                <a:solidFill>
                  <a:schemeClr val="tx1"/>
                </a:solidFill>
                <a:latin typeface="楷体_GB2312" panose="02010609030101010101" pitchFamily="49" charset="-122"/>
                <a:ea typeface="宋体" panose="02010600030101010101" pitchFamily="2" charset="-122"/>
              </a:rPr>
              <a:t>int </a:t>
            </a:r>
            <a:r>
              <a:rPr kumimoji="1" lang="en-US" altLang="zh-CN" sz="2000" b="1">
                <a:solidFill>
                  <a:schemeClr val="tx1"/>
                </a:solidFill>
                <a:latin typeface="楷体_GB2312" panose="02010609030101010101" pitchFamily="49" charset="-122"/>
                <a:ea typeface="宋体" panose="02010600030101010101" pitchFamily="2" charset="-122"/>
              </a:rPr>
              <a:t>exactSubsetSum </a:t>
            </a:r>
            <a:r>
              <a:rPr kumimoji="1" lang="en-US" altLang="zh-CN" sz="2000">
                <a:solidFill>
                  <a:schemeClr val="tx1"/>
                </a:solidFill>
                <a:latin typeface="楷体_GB2312" panose="02010609030101010101" pitchFamily="49" charset="-122"/>
                <a:ea typeface="宋体" panose="02010600030101010101" pitchFamily="2" charset="-122"/>
              </a:rPr>
              <a:t>(S,t)</a:t>
            </a:r>
          </a:p>
          <a:p>
            <a:pPr algn="l" eaLnBrk="1" hangingPunct="1">
              <a:spcBef>
                <a:spcPct val="20000"/>
              </a:spcBef>
            </a:pPr>
            <a:r>
              <a:rPr kumimoji="1" lang="en-US" altLang="zh-CN" sz="2000">
                <a:solidFill>
                  <a:schemeClr val="tx1"/>
                </a:solidFill>
                <a:latin typeface="楷体_GB2312" panose="02010609030101010101" pitchFamily="49" charset="-122"/>
                <a:ea typeface="宋体" panose="02010600030101010101" pitchFamily="2" charset="-122"/>
              </a:rPr>
              <a:t>{</a:t>
            </a:r>
          </a:p>
          <a:p>
            <a:pPr algn="just" eaLnBrk="1" hangingPunct="1">
              <a:spcBef>
                <a:spcPct val="20000"/>
              </a:spcBef>
            </a:pPr>
            <a:r>
              <a:rPr kumimoji="1" lang="en-US" altLang="zh-CN" sz="2000">
                <a:solidFill>
                  <a:schemeClr val="tx1"/>
                </a:solidFill>
                <a:latin typeface="楷体_GB2312" panose="02010609030101010101" pitchFamily="49" charset="-122"/>
                <a:ea typeface="宋体" panose="02010600030101010101" pitchFamily="2" charset="-122"/>
              </a:rPr>
              <a:t>     int n=|S|</a:t>
            </a:r>
            <a:r>
              <a:rPr kumimoji="1" lang="en-US" altLang="zh-CN" sz="2000">
                <a:solidFill>
                  <a:schemeClr val="tx1"/>
                </a:solidFill>
                <a:latin typeface="Times New Roman" panose="02020603050405020304" pitchFamily="18" charset="0"/>
                <a:ea typeface="宋体" panose="02010600030101010101" pitchFamily="2" charset="-122"/>
              </a:rPr>
              <a:t>；</a:t>
            </a:r>
            <a:endParaRPr kumimoji="1" lang="en-US" altLang="zh-CN" sz="2000">
              <a:solidFill>
                <a:schemeClr val="tx1"/>
              </a:solidFill>
              <a:latin typeface="楷体_GB2312" panose="02010609030101010101" pitchFamily="49" charset="-122"/>
              <a:ea typeface="宋体" panose="02010600030101010101" pitchFamily="2" charset="-122"/>
            </a:endParaRPr>
          </a:p>
          <a:p>
            <a:pPr algn="just" eaLnBrk="1" hangingPunct="1">
              <a:spcBef>
                <a:spcPct val="20000"/>
              </a:spcBef>
            </a:pPr>
            <a:r>
              <a:rPr kumimoji="1" lang="en-US" altLang="zh-CN" sz="2000">
                <a:solidFill>
                  <a:schemeClr val="tx1"/>
                </a:solidFill>
                <a:latin typeface="楷体_GB2312" panose="02010609030101010101" pitchFamily="49" charset="-122"/>
                <a:ea typeface="宋体" panose="02010600030101010101" pitchFamily="2" charset="-122"/>
              </a:rPr>
              <a:t>     L[0]={0}</a:t>
            </a:r>
            <a:r>
              <a:rPr kumimoji="1" lang="en-US" altLang="zh-CN" sz="2000">
                <a:solidFill>
                  <a:schemeClr val="tx1"/>
                </a:solidFill>
                <a:latin typeface="Times New Roman" panose="02020603050405020304" pitchFamily="18" charset="0"/>
                <a:ea typeface="宋体" panose="02010600030101010101" pitchFamily="2" charset="-122"/>
              </a:rPr>
              <a:t>；</a:t>
            </a:r>
            <a:endParaRPr kumimoji="1" lang="en-US" altLang="zh-CN" sz="2000">
              <a:solidFill>
                <a:schemeClr val="tx1"/>
              </a:solidFill>
              <a:latin typeface="楷体_GB2312" panose="02010609030101010101" pitchFamily="49" charset="-122"/>
              <a:ea typeface="宋体" panose="02010600030101010101" pitchFamily="2" charset="-122"/>
            </a:endParaRPr>
          </a:p>
          <a:p>
            <a:pPr algn="just" eaLnBrk="1" hangingPunct="1">
              <a:spcBef>
                <a:spcPct val="20000"/>
              </a:spcBef>
            </a:pPr>
            <a:r>
              <a:rPr kumimoji="1" lang="en-US" altLang="zh-CN" sz="2000">
                <a:solidFill>
                  <a:schemeClr val="tx1"/>
                </a:solidFill>
                <a:latin typeface="楷体_GB2312" panose="02010609030101010101" pitchFamily="49" charset="-122"/>
                <a:ea typeface="宋体" panose="02010600030101010101" pitchFamily="2" charset="-122"/>
              </a:rPr>
              <a:t>     for (int i=1</a:t>
            </a:r>
            <a:r>
              <a:rPr kumimoji="1" lang="en-US" altLang="zh-CN" sz="2000">
                <a:solidFill>
                  <a:schemeClr val="tx1"/>
                </a:solidFill>
                <a:latin typeface="Times New Roman" panose="02020603050405020304" pitchFamily="18" charset="0"/>
                <a:ea typeface="宋体" panose="02010600030101010101" pitchFamily="2" charset="-122"/>
              </a:rPr>
              <a:t>；</a:t>
            </a:r>
            <a:r>
              <a:rPr kumimoji="1" lang="en-US" altLang="zh-CN" sz="2000">
                <a:solidFill>
                  <a:schemeClr val="tx1"/>
                </a:solidFill>
                <a:latin typeface="楷体_GB2312" panose="02010609030101010101" pitchFamily="49" charset="-122"/>
                <a:ea typeface="宋体" panose="02010600030101010101" pitchFamily="2" charset="-122"/>
              </a:rPr>
              <a:t>i&lt;=n</a:t>
            </a:r>
            <a:r>
              <a:rPr kumimoji="1" lang="en-US" altLang="zh-CN" sz="2000">
                <a:solidFill>
                  <a:schemeClr val="tx1"/>
                </a:solidFill>
                <a:latin typeface="Times New Roman" panose="02020603050405020304" pitchFamily="18" charset="0"/>
                <a:ea typeface="宋体" panose="02010600030101010101" pitchFamily="2" charset="-122"/>
              </a:rPr>
              <a:t>；</a:t>
            </a:r>
            <a:r>
              <a:rPr kumimoji="1" lang="en-US" altLang="zh-CN" sz="2000">
                <a:solidFill>
                  <a:schemeClr val="tx1"/>
                </a:solidFill>
                <a:latin typeface="楷体_GB2312" panose="02010609030101010101" pitchFamily="49" charset="-122"/>
                <a:ea typeface="宋体" panose="02010600030101010101" pitchFamily="2" charset="-122"/>
              </a:rPr>
              <a:t>i++) {</a:t>
            </a:r>
          </a:p>
          <a:p>
            <a:pPr algn="just" eaLnBrk="1" hangingPunct="1">
              <a:spcBef>
                <a:spcPct val="20000"/>
              </a:spcBef>
            </a:pPr>
            <a:r>
              <a:rPr kumimoji="1" lang="en-US" altLang="zh-CN" sz="2000">
                <a:solidFill>
                  <a:schemeClr val="tx1"/>
                </a:solidFill>
                <a:latin typeface="楷体_GB2312" panose="02010609030101010101" pitchFamily="49" charset="-122"/>
                <a:ea typeface="宋体" panose="02010600030101010101" pitchFamily="2" charset="-122"/>
              </a:rPr>
              <a:t>       L[i]=mergeLists(L[i-1],L[i-1]+S[i])</a:t>
            </a:r>
            <a:r>
              <a:rPr kumimoji="1" lang="en-US" altLang="zh-CN" sz="2000">
                <a:solidFill>
                  <a:schemeClr val="tx1"/>
                </a:solidFill>
                <a:latin typeface="Times New Roman" panose="02020603050405020304" pitchFamily="18" charset="0"/>
                <a:ea typeface="宋体" panose="02010600030101010101" pitchFamily="2" charset="-122"/>
              </a:rPr>
              <a:t>；</a:t>
            </a:r>
            <a:endParaRPr kumimoji="1" lang="en-US" altLang="zh-CN" sz="2000">
              <a:solidFill>
                <a:schemeClr val="tx1"/>
              </a:solidFill>
              <a:latin typeface="楷体_GB2312" panose="02010609030101010101" pitchFamily="49" charset="-122"/>
              <a:ea typeface="宋体" panose="02010600030101010101" pitchFamily="2" charset="-122"/>
            </a:endParaRPr>
          </a:p>
          <a:p>
            <a:pPr algn="just" eaLnBrk="1" hangingPunct="1">
              <a:spcBef>
                <a:spcPct val="20000"/>
              </a:spcBef>
            </a:pPr>
            <a:r>
              <a:rPr kumimoji="1" lang="en-US" altLang="zh-CN" sz="2000">
                <a:solidFill>
                  <a:schemeClr val="tx1"/>
                </a:solidFill>
                <a:latin typeface="楷体_GB2312" panose="02010609030101010101" pitchFamily="49" charset="-122"/>
                <a:ea typeface="宋体" panose="02010600030101010101" pitchFamily="2" charset="-122"/>
              </a:rPr>
              <a:t>       </a:t>
            </a:r>
            <a:r>
              <a:rPr kumimoji="1" lang="zh-CN" altLang="en-US" sz="2000">
                <a:solidFill>
                  <a:schemeClr val="tx1"/>
                </a:solidFill>
                <a:latin typeface="Times New Roman" panose="02020603050405020304" pitchFamily="18" charset="0"/>
                <a:ea typeface="宋体" panose="02010600030101010101" pitchFamily="2" charset="-122"/>
              </a:rPr>
              <a:t>删去</a:t>
            </a:r>
            <a:r>
              <a:rPr kumimoji="1" lang="en-US" altLang="zh-CN" sz="2000">
                <a:solidFill>
                  <a:schemeClr val="tx1"/>
                </a:solidFill>
                <a:latin typeface="楷体_GB2312" panose="02010609030101010101" pitchFamily="49" charset="-122"/>
                <a:ea typeface="宋体" panose="02010600030101010101" pitchFamily="2" charset="-122"/>
              </a:rPr>
              <a:t>L[i]</a:t>
            </a:r>
            <a:r>
              <a:rPr kumimoji="1" lang="zh-CN" altLang="en-US" sz="2000">
                <a:solidFill>
                  <a:schemeClr val="tx1"/>
                </a:solidFill>
                <a:latin typeface="Times New Roman" panose="02020603050405020304" pitchFamily="18" charset="0"/>
                <a:ea typeface="宋体" panose="02010600030101010101" pitchFamily="2" charset="-122"/>
              </a:rPr>
              <a:t>中超过</a:t>
            </a:r>
            <a:r>
              <a:rPr kumimoji="1" lang="en-US" altLang="zh-CN" sz="2000">
                <a:solidFill>
                  <a:schemeClr val="tx1"/>
                </a:solidFill>
                <a:latin typeface="楷体_GB2312" panose="02010609030101010101" pitchFamily="49" charset="-122"/>
                <a:ea typeface="宋体" panose="02010600030101010101" pitchFamily="2" charset="-122"/>
              </a:rPr>
              <a:t>t</a:t>
            </a:r>
            <a:r>
              <a:rPr kumimoji="1" lang="zh-CN" altLang="en-US" sz="2000">
                <a:solidFill>
                  <a:schemeClr val="tx1"/>
                </a:solidFill>
                <a:latin typeface="Times New Roman" panose="02020603050405020304" pitchFamily="18" charset="0"/>
                <a:ea typeface="宋体" panose="02010600030101010101" pitchFamily="2" charset="-122"/>
              </a:rPr>
              <a:t>的元素；</a:t>
            </a:r>
            <a:endParaRPr kumimoji="1" lang="zh-CN" altLang="en-US" sz="2000">
              <a:solidFill>
                <a:schemeClr val="tx1"/>
              </a:solidFill>
              <a:latin typeface="楷体_GB2312" panose="02010609030101010101" pitchFamily="49" charset="-122"/>
              <a:ea typeface="宋体" panose="02010600030101010101" pitchFamily="2" charset="-122"/>
            </a:endParaRPr>
          </a:p>
          <a:p>
            <a:pPr algn="just" eaLnBrk="1" hangingPunct="1">
              <a:spcBef>
                <a:spcPct val="20000"/>
              </a:spcBef>
            </a:pPr>
            <a:r>
              <a:rPr kumimoji="1" lang="zh-CN" altLang="en-US" sz="2000">
                <a:solidFill>
                  <a:schemeClr val="tx1"/>
                </a:solidFill>
                <a:latin typeface="楷体_GB2312" panose="02010609030101010101" pitchFamily="49" charset="-122"/>
                <a:ea typeface="宋体" panose="02010600030101010101" pitchFamily="2" charset="-122"/>
              </a:rPr>
              <a:t>       }</a:t>
            </a:r>
          </a:p>
          <a:p>
            <a:pPr algn="just" eaLnBrk="1" hangingPunct="1">
              <a:spcBef>
                <a:spcPct val="20000"/>
              </a:spcBef>
            </a:pPr>
            <a:r>
              <a:rPr kumimoji="1" lang="zh-CN" altLang="en-US" sz="2000">
                <a:solidFill>
                  <a:schemeClr val="tx1"/>
                </a:solidFill>
                <a:latin typeface="楷体_GB2312" panose="02010609030101010101" pitchFamily="49" charset="-122"/>
                <a:ea typeface="宋体" panose="02010600030101010101" pitchFamily="2" charset="-122"/>
              </a:rPr>
              <a:t>     </a:t>
            </a:r>
            <a:r>
              <a:rPr kumimoji="1" lang="en-US" altLang="zh-CN" sz="2000">
                <a:solidFill>
                  <a:schemeClr val="tx1"/>
                </a:solidFill>
                <a:latin typeface="楷体_GB2312" panose="02010609030101010101" pitchFamily="49" charset="-122"/>
                <a:ea typeface="宋体" panose="02010600030101010101" pitchFamily="2" charset="-122"/>
              </a:rPr>
              <a:t>return max(L[n])</a:t>
            </a:r>
            <a:r>
              <a:rPr kumimoji="1" lang="en-US" altLang="zh-CN" sz="2000">
                <a:solidFill>
                  <a:schemeClr val="tx1"/>
                </a:solidFill>
                <a:latin typeface="Times New Roman" panose="02020603050405020304" pitchFamily="18" charset="0"/>
                <a:ea typeface="宋体" panose="02010600030101010101" pitchFamily="2" charset="-122"/>
              </a:rPr>
              <a:t>；</a:t>
            </a:r>
            <a:endParaRPr kumimoji="1" lang="en-US" altLang="zh-CN" sz="2000">
              <a:solidFill>
                <a:schemeClr val="tx1"/>
              </a:solidFill>
              <a:latin typeface="楷体_GB2312" panose="02010609030101010101" pitchFamily="49" charset="-122"/>
              <a:ea typeface="宋体" panose="02010600030101010101" pitchFamily="2" charset="-122"/>
            </a:endParaRPr>
          </a:p>
          <a:p>
            <a:pPr algn="l" eaLnBrk="1" hangingPunct="1">
              <a:spcBef>
                <a:spcPct val="20000"/>
              </a:spcBef>
            </a:pPr>
            <a:r>
              <a:rPr kumimoji="1" lang="en-US" altLang="zh-CN" sz="2000">
                <a:solidFill>
                  <a:schemeClr val="tx1"/>
                </a:solidFill>
                <a:latin typeface="楷体_GB2312" panose="02010609030101010101" pitchFamily="49" charset="-122"/>
                <a:ea typeface="宋体" panose="02010600030101010101" pitchFamily="2" charset="-122"/>
              </a:rPr>
              <a:t>}</a:t>
            </a:r>
            <a:endParaRPr kumimoji="1" lang="zh-CN" altLang="en-US" sz="2800">
              <a:solidFill>
                <a:schemeClr val="tx1"/>
              </a:solidFill>
              <a:latin typeface="楷体_GB2312" panose="02010609030101010101" pitchFamily="49" charset="-122"/>
              <a:ea typeface="楷体_GB2312" panose="02010609030101010101" pitchFamily="49" charset="-122"/>
            </a:endParaRPr>
          </a:p>
        </p:txBody>
      </p:sp>
      <p:sp>
        <p:nvSpPr>
          <p:cNvPr id="627716" name="AutoShape 4">
            <a:extLst>
              <a:ext uri="{FF2B5EF4-FFF2-40B4-BE49-F238E27FC236}">
                <a16:creationId xmlns:a16="http://schemas.microsoft.com/office/drawing/2014/main" id="{64A2C452-D2C6-4DD9-A7F8-4A6E32E58A98}"/>
              </a:ext>
            </a:extLst>
          </p:cNvPr>
          <p:cNvSpPr>
            <a:spLocks noChangeArrowheads="1"/>
          </p:cNvSpPr>
          <p:nvPr/>
        </p:nvSpPr>
        <p:spPr bwMode="auto">
          <a:xfrm>
            <a:off x="6096000" y="3276600"/>
            <a:ext cx="2743200" cy="2743200"/>
          </a:xfrm>
          <a:prstGeom prst="wedgeRoundRectCallout">
            <a:avLst>
              <a:gd name="adj1" fmla="val -104398"/>
              <a:gd name="adj2" fmla="val 3472"/>
              <a:gd name="adj3" fmla="val 16667"/>
            </a:avLst>
          </a:prstGeom>
          <a:solidFill>
            <a:schemeClr val="hlink"/>
          </a:solidFill>
          <a:ln w="6350">
            <a:solidFill>
              <a:schemeClr val="hlink"/>
            </a:solidFill>
            <a:miter lim="800000"/>
            <a:headEnd/>
            <a:tailEnd/>
          </a:ln>
        </p:spPr>
        <p:txBody>
          <a:bodyPr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000" b="1">
                <a:latin typeface="宋体" panose="02010600030101010101" pitchFamily="2" charset="-122"/>
                <a:ea typeface="宋体" panose="02010600030101010101" pitchFamily="2" charset="-122"/>
              </a:rPr>
              <a:t>算法以集合</a:t>
            </a:r>
            <a:r>
              <a:rPr lang="en-US" altLang="zh-CN" sz="2000" b="1">
                <a:latin typeface="宋体" panose="02010600030101010101" pitchFamily="2" charset="-122"/>
                <a:ea typeface="宋体" panose="02010600030101010101" pitchFamily="2" charset="-122"/>
              </a:rPr>
              <a:t>S={x</a:t>
            </a:r>
            <a:r>
              <a:rPr lang="en-US" altLang="zh-CN" sz="2000" b="1" baseline="-25000">
                <a:latin typeface="宋体" panose="02010600030101010101" pitchFamily="2" charset="-122"/>
                <a:ea typeface="宋体" panose="02010600030101010101" pitchFamily="2" charset="-122"/>
              </a:rPr>
              <a:t>1</a:t>
            </a:r>
            <a:r>
              <a:rPr lang="en-US" altLang="zh-CN" sz="2000" b="1">
                <a:latin typeface="宋体" panose="02010600030101010101" pitchFamily="2" charset="-122"/>
                <a:ea typeface="宋体" panose="02010600030101010101" pitchFamily="2" charset="-122"/>
              </a:rPr>
              <a:t>，x</a:t>
            </a:r>
            <a:r>
              <a:rPr lang="en-US" altLang="zh-CN" sz="2000" b="1" baseline="-25000">
                <a:latin typeface="宋体" panose="02010600030101010101" pitchFamily="2" charset="-122"/>
                <a:ea typeface="宋体" panose="02010600030101010101" pitchFamily="2" charset="-122"/>
              </a:rPr>
              <a:t>2</a:t>
            </a:r>
            <a:r>
              <a:rPr lang="en-US" altLang="zh-CN" sz="2000" b="1">
                <a:latin typeface="宋体" panose="02010600030101010101" pitchFamily="2" charset="-122"/>
                <a:ea typeface="宋体" panose="02010600030101010101" pitchFamily="2" charset="-122"/>
              </a:rPr>
              <a:t>，</a:t>
            </a:r>
            <a:r>
              <a:rPr lang="en-US" altLang="zh-CN" sz="2000" b="1">
                <a:latin typeface="Times New Roman" panose="02020603050405020304" pitchFamily="18" charset="0"/>
                <a:ea typeface="宋体" panose="02010600030101010101" pitchFamily="2" charset="-122"/>
              </a:rPr>
              <a:t>…</a:t>
            </a:r>
            <a:r>
              <a:rPr lang="en-US" altLang="zh-CN" sz="2000" b="1">
                <a:latin typeface="宋体" panose="02010600030101010101" pitchFamily="2" charset="-122"/>
                <a:ea typeface="宋体" panose="02010600030101010101" pitchFamily="2" charset="-122"/>
              </a:rPr>
              <a:t>，x</a:t>
            </a:r>
            <a:r>
              <a:rPr lang="en-US" altLang="zh-CN" sz="2000" b="1" baseline="-25000">
                <a:latin typeface="宋体" panose="02010600030101010101" pitchFamily="2" charset="-122"/>
                <a:ea typeface="宋体" panose="02010600030101010101" pitchFamily="2" charset="-122"/>
              </a:rPr>
              <a:t>n</a:t>
            </a:r>
            <a:r>
              <a:rPr lang="en-US" altLang="zh-CN" sz="2000" b="1">
                <a:latin typeface="宋体" panose="02010600030101010101" pitchFamily="2" charset="-122"/>
                <a:ea typeface="宋体" panose="02010600030101010101" pitchFamily="2" charset="-122"/>
              </a:rPr>
              <a:t>}</a:t>
            </a:r>
            <a:r>
              <a:rPr lang="zh-CN" altLang="en-US" sz="2000" b="1">
                <a:latin typeface="宋体" panose="02010600030101010101" pitchFamily="2" charset="-122"/>
                <a:ea typeface="宋体" panose="02010600030101010101" pitchFamily="2" charset="-122"/>
              </a:rPr>
              <a:t>和目标值</a:t>
            </a:r>
            <a:r>
              <a:rPr lang="en-US" altLang="zh-CN" sz="2000" b="1">
                <a:latin typeface="宋体" panose="02010600030101010101" pitchFamily="2" charset="-122"/>
                <a:ea typeface="宋体" panose="02010600030101010101" pitchFamily="2" charset="-122"/>
              </a:rPr>
              <a:t>t</a:t>
            </a:r>
            <a:r>
              <a:rPr lang="zh-CN" altLang="en-US" sz="2000" b="1">
                <a:latin typeface="宋体" panose="02010600030101010101" pitchFamily="2" charset="-122"/>
                <a:ea typeface="宋体" panose="02010600030101010101" pitchFamily="2" charset="-122"/>
              </a:rPr>
              <a:t>作为输入。算法中用到将2个有序表</a:t>
            </a:r>
            <a:r>
              <a:rPr lang="en-US" altLang="zh-CN" sz="2000" b="1">
                <a:latin typeface="宋体" panose="02010600030101010101" pitchFamily="2" charset="-122"/>
                <a:ea typeface="宋体" panose="02010600030101010101" pitchFamily="2" charset="-122"/>
              </a:rPr>
              <a:t>L1</a:t>
            </a:r>
            <a:r>
              <a:rPr lang="zh-CN" altLang="en-US" sz="2000" b="1">
                <a:latin typeface="宋体" panose="02010600030101010101" pitchFamily="2" charset="-122"/>
                <a:ea typeface="宋体" panose="02010600030101010101" pitchFamily="2" charset="-122"/>
              </a:rPr>
              <a:t>和</a:t>
            </a:r>
            <a:r>
              <a:rPr lang="en-US" altLang="zh-CN" sz="2000" b="1">
                <a:latin typeface="宋体" panose="02010600030101010101" pitchFamily="2" charset="-122"/>
                <a:ea typeface="宋体" panose="02010600030101010101" pitchFamily="2" charset="-122"/>
              </a:rPr>
              <a:t>L2</a:t>
            </a:r>
            <a:r>
              <a:rPr lang="zh-CN" altLang="en-US" sz="2000" b="1">
                <a:latin typeface="宋体" panose="02010600030101010101" pitchFamily="2" charset="-122"/>
                <a:ea typeface="宋体" panose="02010600030101010101" pitchFamily="2" charset="-122"/>
              </a:rPr>
              <a:t>合并成为一个新的有序表的算法</a:t>
            </a:r>
            <a:r>
              <a:rPr lang="en-US" altLang="zh-CN" sz="2000" b="1">
                <a:solidFill>
                  <a:srgbClr val="0000FF"/>
                </a:solidFill>
                <a:latin typeface="宋体" panose="02010600030101010101" pitchFamily="2" charset="-122"/>
                <a:ea typeface="宋体" panose="02010600030101010101" pitchFamily="2" charset="-122"/>
              </a:rPr>
              <a:t>mergeLists</a:t>
            </a:r>
            <a:r>
              <a:rPr lang="en-US" altLang="zh-CN" sz="2000" b="1">
                <a:latin typeface="宋体" panose="02010600030101010101" pitchFamily="2" charset="-122"/>
                <a:ea typeface="宋体" panose="02010600030101010101" pitchFamily="2" charset="-122"/>
              </a:rPr>
              <a:t>(L1,L2)。 </a:t>
            </a:r>
            <a:endParaRPr lang="zh-CN" altLang="en-US" sz="2000" b="1">
              <a:latin typeface="宋体" panose="02010600030101010101" pitchFamily="2" charset="-122"/>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7715"/>
                                        </p:tgtEl>
                                        <p:attrNameLst>
                                          <p:attrName>style.visibility</p:attrName>
                                        </p:attrNameLst>
                                      </p:cBhvr>
                                      <p:to>
                                        <p:strVal val="visible"/>
                                      </p:to>
                                    </p:set>
                                    <p:animEffect transition="in" filter="blinds(horizontal)">
                                      <p:cBhvr>
                                        <p:cTn id="7" dur="500"/>
                                        <p:tgtEl>
                                          <p:spTgt spid="6277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27716"/>
                                        </p:tgtEl>
                                        <p:attrNameLst>
                                          <p:attrName>style.visibility</p:attrName>
                                        </p:attrNameLst>
                                      </p:cBhvr>
                                      <p:to>
                                        <p:strVal val="visible"/>
                                      </p:to>
                                    </p:set>
                                    <p:anim calcmode="lin" valueType="num">
                                      <p:cBhvr additive="base">
                                        <p:cTn id="12" dur="500" fill="hold"/>
                                        <p:tgtEl>
                                          <p:spTgt spid="627716"/>
                                        </p:tgtEl>
                                        <p:attrNameLst>
                                          <p:attrName>ppt_x</p:attrName>
                                        </p:attrNameLst>
                                      </p:cBhvr>
                                      <p:tavLst>
                                        <p:tav tm="0">
                                          <p:val>
                                            <p:strVal val="1+#ppt_w/2"/>
                                          </p:val>
                                        </p:tav>
                                        <p:tav tm="100000">
                                          <p:val>
                                            <p:strVal val="#ppt_x"/>
                                          </p:val>
                                        </p:tav>
                                      </p:tavLst>
                                    </p:anim>
                                    <p:anim calcmode="lin" valueType="num">
                                      <p:cBhvr additive="base">
                                        <p:cTn id="13" dur="500" fill="hold"/>
                                        <p:tgtEl>
                                          <p:spTgt spid="6277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5" grpId="0" autoUpdateAnimBg="0"/>
      <p:bldP spid="627716" grpId="0" animBg="1" autoUpdateAnimBg="0"/>
    </p:bld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8162E1D0-9A93-4A37-B2F8-FDF8EAD7A72F}"/>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ADA093D0-4D68-44C4-B03A-4EE3A8E8CF9E}" type="slidenum">
              <a:rPr lang="zh-CN" altLang="en-US">
                <a:solidFill>
                  <a:schemeClr val="tx1"/>
                </a:solidFill>
                <a:latin typeface="Times New Roman" panose="02020603050405020304" pitchFamily="18" charset="0"/>
                <a:ea typeface="宋体" panose="02010600030101010101" pitchFamily="2" charset="-122"/>
              </a:rPr>
              <a:pPr eaLnBrk="1" hangingPunct="1"/>
              <a:t>326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47139" name="Rectangle 2">
            <a:extLst>
              <a:ext uri="{FF2B5EF4-FFF2-40B4-BE49-F238E27FC236}">
                <a16:creationId xmlns:a16="http://schemas.microsoft.com/office/drawing/2014/main" id="{E9499D0E-2FCD-4131-9A4E-9352C81FB3D0}"/>
              </a:ext>
            </a:extLst>
          </p:cNvPr>
          <p:cNvSpPr>
            <a:spLocks noGrp="1" noChangeArrowheads="1"/>
          </p:cNvSpPr>
          <p:nvPr>
            <p:ph type="title"/>
          </p:nvPr>
        </p:nvSpPr>
        <p:spPr>
          <a:xfrm>
            <a:off x="685800" y="685800"/>
            <a:ext cx="7772400" cy="1219200"/>
          </a:xfrm>
        </p:spPr>
        <p:txBody>
          <a:bodyPr/>
          <a:lstStyle/>
          <a:p>
            <a:pPr eaLnBrk="1" hangingPunct="1"/>
            <a:r>
              <a:rPr lang="zh-CN" altLang="en-US" sz="4000"/>
              <a:t>9.5.2  子集合问题的完全多项式</a:t>
            </a:r>
            <a:br>
              <a:rPr lang="zh-CN" altLang="en-US" sz="4000"/>
            </a:br>
            <a:r>
              <a:rPr lang="zh-CN" altLang="en-US" sz="4000"/>
              <a:t>时间近似格式</a:t>
            </a:r>
            <a:endParaRPr lang="en-US" altLang="zh-CN" sz="4000"/>
          </a:p>
        </p:txBody>
      </p:sp>
      <p:sp>
        <p:nvSpPr>
          <p:cNvPr id="347140" name="Rectangle 3">
            <a:extLst>
              <a:ext uri="{FF2B5EF4-FFF2-40B4-BE49-F238E27FC236}">
                <a16:creationId xmlns:a16="http://schemas.microsoft.com/office/drawing/2014/main" id="{B36A1BCE-46A0-4605-BE34-64C7E729A103}"/>
              </a:ext>
            </a:extLst>
          </p:cNvPr>
          <p:cNvSpPr>
            <a:spLocks noChangeArrowheads="1"/>
          </p:cNvSpPr>
          <p:nvPr/>
        </p:nvSpPr>
        <p:spPr bwMode="auto">
          <a:xfrm>
            <a:off x="430530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628740" name="Text Box 4">
            <a:extLst>
              <a:ext uri="{FF2B5EF4-FFF2-40B4-BE49-F238E27FC236}">
                <a16:creationId xmlns:a16="http://schemas.microsoft.com/office/drawing/2014/main" id="{C272EC8B-23FD-4BF3-A2D5-BACFBA039CF1}"/>
              </a:ext>
            </a:extLst>
          </p:cNvPr>
          <p:cNvSpPr txBox="1">
            <a:spLocks noChangeArrowheads="1"/>
          </p:cNvSpPr>
          <p:nvPr/>
        </p:nvSpPr>
        <p:spPr bwMode="auto">
          <a:xfrm>
            <a:off x="304800" y="2057400"/>
            <a:ext cx="8458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pPr>
            <a:r>
              <a:rPr kumimoji="1" lang="zh-CN" altLang="en-US" sz="2400">
                <a:solidFill>
                  <a:schemeClr val="tx1"/>
                </a:solidFill>
                <a:latin typeface="楷体_GB2312" panose="02010609030101010101" pitchFamily="49" charset="-122"/>
                <a:ea typeface="楷体_GB2312" panose="02010609030101010101" pitchFamily="49" charset="-122"/>
              </a:rPr>
              <a:t>    基于算法</a:t>
            </a:r>
            <a:r>
              <a:rPr kumimoji="1" lang="en-US" altLang="zh-CN" sz="2400">
                <a:solidFill>
                  <a:schemeClr val="tx1"/>
                </a:solidFill>
                <a:latin typeface="楷体_GB2312" panose="02010609030101010101" pitchFamily="49" charset="-122"/>
                <a:ea typeface="楷体_GB2312" panose="02010609030101010101" pitchFamily="49" charset="-122"/>
              </a:rPr>
              <a:t>exactSubsetSum，</a:t>
            </a:r>
            <a:r>
              <a:rPr kumimoji="1" lang="zh-CN" altLang="en-US" sz="2400">
                <a:solidFill>
                  <a:schemeClr val="tx1"/>
                </a:solidFill>
                <a:latin typeface="楷体_GB2312" panose="02010609030101010101" pitchFamily="49" charset="-122"/>
                <a:ea typeface="楷体_GB2312" panose="02010609030101010101" pitchFamily="49" charset="-122"/>
              </a:rPr>
              <a:t>通过对表</a:t>
            </a:r>
            <a:r>
              <a:rPr kumimoji="1" lang="en-US" altLang="zh-CN" sz="2400">
                <a:solidFill>
                  <a:schemeClr val="tx1"/>
                </a:solidFill>
                <a:latin typeface="楷体_GB2312" panose="02010609030101010101" pitchFamily="49" charset="-122"/>
                <a:ea typeface="楷体_GB2312" panose="02010609030101010101" pitchFamily="49" charset="-122"/>
              </a:rPr>
              <a:t>L[i]</a:t>
            </a:r>
            <a:r>
              <a:rPr kumimoji="1" lang="zh-CN" altLang="en-US" sz="2400">
                <a:solidFill>
                  <a:schemeClr val="tx1"/>
                </a:solidFill>
                <a:latin typeface="楷体_GB2312" panose="02010609030101010101" pitchFamily="49" charset="-122"/>
                <a:ea typeface="楷体_GB2312" panose="02010609030101010101" pitchFamily="49" charset="-122"/>
              </a:rPr>
              <a:t>作适当的修整建立一个子集和问题的</a:t>
            </a:r>
            <a:r>
              <a:rPr kumimoji="1" lang="zh-CN" altLang="en-US" sz="2400" b="1">
                <a:solidFill>
                  <a:schemeClr val="tx1"/>
                </a:solidFill>
                <a:latin typeface="楷体_GB2312" panose="02010609030101010101" pitchFamily="49" charset="-122"/>
                <a:ea typeface="楷体_GB2312" panose="02010609030101010101" pitchFamily="49" charset="-122"/>
              </a:rPr>
              <a:t>完全多项式时间近似格式</a:t>
            </a:r>
            <a:r>
              <a:rPr kumimoji="1" lang="zh-CN" altLang="en-US" sz="2400">
                <a:solidFill>
                  <a:schemeClr val="tx1"/>
                </a:solidFill>
                <a:latin typeface="楷体_GB2312" panose="02010609030101010101" pitchFamily="49" charset="-122"/>
                <a:ea typeface="楷体_GB2312" panose="02010609030101010101" pitchFamily="49" charset="-122"/>
              </a:rPr>
              <a:t>。</a:t>
            </a:r>
          </a:p>
        </p:txBody>
      </p:sp>
      <p:sp>
        <p:nvSpPr>
          <p:cNvPr id="628741" name="Text Box 5">
            <a:extLst>
              <a:ext uri="{FF2B5EF4-FFF2-40B4-BE49-F238E27FC236}">
                <a16:creationId xmlns:a16="http://schemas.microsoft.com/office/drawing/2014/main" id="{FF27D14A-AF8D-44B6-91D2-A7F6FEC17995}"/>
              </a:ext>
            </a:extLst>
          </p:cNvPr>
          <p:cNvSpPr txBox="1">
            <a:spLocks noChangeArrowheads="1"/>
          </p:cNvSpPr>
          <p:nvPr/>
        </p:nvSpPr>
        <p:spPr bwMode="auto">
          <a:xfrm>
            <a:off x="381000" y="2895600"/>
            <a:ext cx="8458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pPr>
            <a:r>
              <a:rPr kumimoji="1" lang="zh-CN" altLang="en-US" sz="2400">
                <a:solidFill>
                  <a:schemeClr val="tx1"/>
                </a:solidFill>
                <a:latin typeface="楷体_GB2312" panose="02010609030101010101" pitchFamily="49" charset="-122"/>
                <a:ea typeface="楷体_GB2312" panose="02010609030101010101" pitchFamily="49" charset="-122"/>
              </a:rPr>
              <a:t>    在对表</a:t>
            </a:r>
            <a:r>
              <a:rPr kumimoji="1" lang="en-US" altLang="zh-CN" sz="2400">
                <a:solidFill>
                  <a:schemeClr val="tx1"/>
                </a:solidFill>
                <a:latin typeface="楷体_GB2312" panose="02010609030101010101" pitchFamily="49" charset="-122"/>
                <a:ea typeface="楷体_GB2312" panose="02010609030101010101" pitchFamily="49" charset="-122"/>
              </a:rPr>
              <a:t>L[i]</a:t>
            </a:r>
            <a:r>
              <a:rPr kumimoji="1" lang="zh-CN" altLang="en-US" sz="2400">
                <a:solidFill>
                  <a:schemeClr val="tx1"/>
                </a:solidFill>
                <a:latin typeface="楷体_GB2312" panose="02010609030101010101" pitchFamily="49" charset="-122"/>
                <a:ea typeface="楷体_GB2312" panose="02010609030101010101" pitchFamily="49" charset="-122"/>
              </a:rPr>
              <a:t>进行修整时，用到一个修整参数</a:t>
            </a:r>
            <a:r>
              <a:rPr kumimoji="1" lang="en-US" altLang="zh-CN" sz="2400">
                <a:solidFill>
                  <a:schemeClr val="tx1"/>
                </a:solidFill>
                <a:latin typeface="楷体_GB2312" panose="02010609030101010101" pitchFamily="49" charset="-122"/>
                <a:ea typeface="楷体_GB2312" panose="02010609030101010101" pitchFamily="49" charset="-122"/>
              </a:rPr>
              <a:t>δ，0＜δ＜1。</a:t>
            </a:r>
            <a:r>
              <a:rPr kumimoji="1" lang="zh-CN" altLang="en-US" sz="2400">
                <a:solidFill>
                  <a:schemeClr val="tx1"/>
                </a:solidFill>
                <a:latin typeface="楷体_GB2312" panose="02010609030101010101" pitchFamily="49" charset="-122"/>
                <a:ea typeface="楷体_GB2312" panose="02010609030101010101" pitchFamily="49" charset="-122"/>
              </a:rPr>
              <a:t>用参数</a:t>
            </a:r>
            <a:r>
              <a:rPr kumimoji="1" lang="en-US" altLang="zh-CN" sz="2400">
                <a:solidFill>
                  <a:schemeClr val="tx1"/>
                </a:solidFill>
                <a:latin typeface="楷体_GB2312" panose="02010609030101010101" pitchFamily="49" charset="-122"/>
                <a:ea typeface="楷体_GB2312" panose="02010609030101010101" pitchFamily="49" charset="-122"/>
              </a:rPr>
              <a:t>δ</a:t>
            </a:r>
            <a:r>
              <a:rPr kumimoji="1" lang="zh-CN" altLang="en-US" sz="2400">
                <a:solidFill>
                  <a:schemeClr val="tx1"/>
                </a:solidFill>
                <a:latin typeface="楷体_GB2312" panose="02010609030101010101" pitchFamily="49" charset="-122"/>
                <a:ea typeface="楷体_GB2312" panose="02010609030101010101" pitchFamily="49" charset="-122"/>
              </a:rPr>
              <a:t>修整一个表</a:t>
            </a:r>
            <a:r>
              <a:rPr kumimoji="1" lang="en-US" altLang="zh-CN" sz="2400">
                <a:solidFill>
                  <a:schemeClr val="tx1"/>
                </a:solidFill>
                <a:latin typeface="楷体_GB2312" panose="02010609030101010101" pitchFamily="49" charset="-122"/>
                <a:ea typeface="楷体_GB2312" panose="02010609030101010101" pitchFamily="49" charset="-122"/>
              </a:rPr>
              <a:t>L</a:t>
            </a:r>
            <a:r>
              <a:rPr kumimoji="1" lang="zh-CN" altLang="en-US" sz="2400">
                <a:solidFill>
                  <a:schemeClr val="tx1"/>
                </a:solidFill>
                <a:latin typeface="楷体_GB2312" panose="02010609030101010101" pitchFamily="49" charset="-122"/>
                <a:ea typeface="楷体_GB2312" panose="02010609030101010101" pitchFamily="49" charset="-122"/>
              </a:rPr>
              <a:t>是指从</a:t>
            </a:r>
            <a:r>
              <a:rPr kumimoji="1" lang="en-US" altLang="zh-CN" sz="2400">
                <a:solidFill>
                  <a:schemeClr val="tx1"/>
                </a:solidFill>
                <a:latin typeface="楷体_GB2312" panose="02010609030101010101" pitchFamily="49" charset="-122"/>
                <a:ea typeface="楷体_GB2312" panose="02010609030101010101" pitchFamily="49" charset="-122"/>
              </a:rPr>
              <a:t>L</a:t>
            </a:r>
            <a:r>
              <a:rPr kumimoji="1" lang="zh-CN" altLang="en-US" sz="2400">
                <a:solidFill>
                  <a:schemeClr val="tx1"/>
                </a:solidFill>
                <a:latin typeface="楷体_GB2312" panose="02010609030101010101" pitchFamily="49" charset="-122"/>
                <a:ea typeface="楷体_GB2312" panose="02010609030101010101" pitchFamily="49" charset="-122"/>
              </a:rPr>
              <a:t>中删去尽可能多的元素，使得每一个从</a:t>
            </a:r>
            <a:r>
              <a:rPr kumimoji="1" lang="en-US" altLang="zh-CN" sz="2400">
                <a:solidFill>
                  <a:schemeClr val="tx1"/>
                </a:solidFill>
                <a:latin typeface="楷体_GB2312" panose="02010609030101010101" pitchFamily="49" charset="-122"/>
                <a:ea typeface="楷体_GB2312" panose="02010609030101010101" pitchFamily="49" charset="-122"/>
              </a:rPr>
              <a:t>L</a:t>
            </a:r>
            <a:r>
              <a:rPr kumimoji="1" lang="zh-CN" altLang="en-US" sz="2400">
                <a:solidFill>
                  <a:schemeClr val="tx1"/>
                </a:solidFill>
                <a:latin typeface="楷体_GB2312" panose="02010609030101010101" pitchFamily="49" charset="-122"/>
                <a:ea typeface="楷体_GB2312" panose="02010609030101010101" pitchFamily="49" charset="-122"/>
              </a:rPr>
              <a:t>中删去的元素</a:t>
            </a:r>
            <a:r>
              <a:rPr kumimoji="1" lang="en-US" altLang="zh-CN" sz="2400">
                <a:solidFill>
                  <a:schemeClr val="tx1"/>
                </a:solidFill>
                <a:latin typeface="楷体_GB2312" panose="02010609030101010101" pitchFamily="49" charset="-122"/>
                <a:ea typeface="楷体_GB2312" panose="02010609030101010101" pitchFamily="49" charset="-122"/>
              </a:rPr>
              <a:t>y，</a:t>
            </a:r>
            <a:r>
              <a:rPr kumimoji="1" lang="zh-CN" altLang="en-US" sz="2400">
                <a:solidFill>
                  <a:schemeClr val="tx1"/>
                </a:solidFill>
                <a:latin typeface="楷体_GB2312" panose="02010609030101010101" pitchFamily="49" charset="-122"/>
                <a:ea typeface="楷体_GB2312" panose="02010609030101010101" pitchFamily="49" charset="-122"/>
              </a:rPr>
              <a:t>都有一个修整后的表</a:t>
            </a:r>
            <a:r>
              <a:rPr kumimoji="1" lang="en-US" altLang="zh-CN" sz="2400">
                <a:solidFill>
                  <a:schemeClr val="tx1"/>
                </a:solidFill>
                <a:latin typeface="楷体_GB2312" panose="02010609030101010101" pitchFamily="49" charset="-122"/>
                <a:ea typeface="楷体_GB2312" panose="02010609030101010101" pitchFamily="49" charset="-122"/>
              </a:rPr>
              <a:t>L1</a:t>
            </a:r>
            <a:r>
              <a:rPr kumimoji="1" lang="zh-CN" altLang="en-US" sz="2400">
                <a:solidFill>
                  <a:schemeClr val="tx1"/>
                </a:solidFill>
                <a:latin typeface="楷体_GB2312" panose="02010609030101010101" pitchFamily="49" charset="-122"/>
                <a:ea typeface="楷体_GB2312" panose="02010609030101010101" pitchFamily="49" charset="-122"/>
              </a:rPr>
              <a:t>中的元素</a:t>
            </a:r>
            <a:r>
              <a:rPr kumimoji="1" lang="en-US" altLang="zh-CN" sz="2400">
                <a:solidFill>
                  <a:schemeClr val="tx1"/>
                </a:solidFill>
                <a:latin typeface="楷体_GB2312" panose="02010609030101010101" pitchFamily="49" charset="-122"/>
                <a:ea typeface="楷体_GB2312" panose="02010609030101010101" pitchFamily="49" charset="-122"/>
              </a:rPr>
              <a:t>z</a:t>
            </a:r>
            <a:r>
              <a:rPr kumimoji="1" lang="zh-CN" altLang="en-US" sz="2400">
                <a:solidFill>
                  <a:schemeClr val="tx1"/>
                </a:solidFill>
                <a:latin typeface="楷体_GB2312" panose="02010609030101010101" pitchFamily="49" charset="-122"/>
                <a:ea typeface="楷体_GB2312" panose="02010609030101010101" pitchFamily="49" charset="-122"/>
              </a:rPr>
              <a:t>满足(1-</a:t>
            </a:r>
            <a:r>
              <a:rPr kumimoji="1" lang="en-US" altLang="zh-CN" sz="2400">
                <a:solidFill>
                  <a:schemeClr val="tx1"/>
                </a:solidFill>
                <a:latin typeface="楷体_GB2312" panose="02010609030101010101" pitchFamily="49" charset="-122"/>
                <a:ea typeface="楷体_GB2312" panose="02010609030101010101" pitchFamily="49" charset="-122"/>
              </a:rPr>
              <a:t>δ)y≤z≤y。</a:t>
            </a:r>
            <a:r>
              <a:rPr kumimoji="1" lang="zh-CN" altLang="en-US" sz="2400">
                <a:solidFill>
                  <a:schemeClr val="tx1"/>
                </a:solidFill>
                <a:latin typeface="楷体_GB2312" panose="02010609030101010101" pitchFamily="49" charset="-122"/>
                <a:ea typeface="楷体_GB2312" panose="02010609030101010101" pitchFamily="49" charset="-122"/>
              </a:rPr>
              <a:t>可以将</a:t>
            </a:r>
            <a:r>
              <a:rPr kumimoji="1" lang="en-US" altLang="zh-CN" sz="2400">
                <a:solidFill>
                  <a:schemeClr val="tx1"/>
                </a:solidFill>
                <a:latin typeface="楷体_GB2312" panose="02010609030101010101" pitchFamily="49" charset="-122"/>
                <a:ea typeface="楷体_GB2312" panose="02010609030101010101" pitchFamily="49" charset="-122"/>
              </a:rPr>
              <a:t>z</a:t>
            </a:r>
            <a:r>
              <a:rPr kumimoji="1" lang="zh-CN" altLang="en-US" sz="2400">
                <a:solidFill>
                  <a:schemeClr val="tx1"/>
                </a:solidFill>
                <a:latin typeface="楷体_GB2312" panose="02010609030101010101" pitchFamily="49" charset="-122"/>
                <a:ea typeface="楷体_GB2312" panose="02010609030101010101" pitchFamily="49" charset="-122"/>
              </a:rPr>
              <a:t>看作是被删去元素</a:t>
            </a:r>
            <a:r>
              <a:rPr kumimoji="1" lang="en-US" altLang="zh-CN" sz="2400">
                <a:solidFill>
                  <a:schemeClr val="tx1"/>
                </a:solidFill>
                <a:latin typeface="楷体_GB2312" panose="02010609030101010101" pitchFamily="49" charset="-122"/>
                <a:ea typeface="楷体_GB2312" panose="02010609030101010101" pitchFamily="49" charset="-122"/>
              </a:rPr>
              <a:t>y</a:t>
            </a:r>
            <a:r>
              <a:rPr kumimoji="1" lang="zh-CN" altLang="en-US" sz="2400">
                <a:solidFill>
                  <a:schemeClr val="tx1"/>
                </a:solidFill>
                <a:latin typeface="楷体_GB2312" panose="02010609030101010101" pitchFamily="49" charset="-122"/>
                <a:ea typeface="楷体_GB2312" panose="02010609030101010101" pitchFamily="49" charset="-122"/>
              </a:rPr>
              <a:t>在修整后的新表</a:t>
            </a:r>
            <a:r>
              <a:rPr kumimoji="1" lang="en-US" altLang="zh-CN" sz="2400">
                <a:solidFill>
                  <a:schemeClr val="tx1"/>
                </a:solidFill>
                <a:latin typeface="楷体_GB2312" panose="02010609030101010101" pitchFamily="49" charset="-122"/>
                <a:ea typeface="楷体_GB2312" panose="02010609030101010101" pitchFamily="49" charset="-122"/>
              </a:rPr>
              <a:t>L1</a:t>
            </a:r>
            <a:r>
              <a:rPr kumimoji="1" lang="zh-CN" altLang="en-US" sz="2400">
                <a:solidFill>
                  <a:schemeClr val="tx1"/>
                </a:solidFill>
                <a:latin typeface="楷体_GB2312" panose="02010609030101010101" pitchFamily="49" charset="-122"/>
                <a:ea typeface="楷体_GB2312" panose="02010609030101010101" pitchFamily="49" charset="-122"/>
              </a:rPr>
              <a:t>中的代表。</a:t>
            </a:r>
          </a:p>
        </p:txBody>
      </p:sp>
      <p:sp>
        <p:nvSpPr>
          <p:cNvPr id="628742" name="Text Box 6">
            <a:extLst>
              <a:ext uri="{FF2B5EF4-FFF2-40B4-BE49-F238E27FC236}">
                <a16:creationId xmlns:a16="http://schemas.microsoft.com/office/drawing/2014/main" id="{0C48B7D7-D3AA-4357-8ADB-C999F7AFDDF4}"/>
              </a:ext>
            </a:extLst>
          </p:cNvPr>
          <p:cNvSpPr txBox="1">
            <a:spLocks noChangeArrowheads="1"/>
          </p:cNvSpPr>
          <p:nvPr/>
        </p:nvSpPr>
        <p:spPr bwMode="auto">
          <a:xfrm>
            <a:off x="381000" y="4848225"/>
            <a:ext cx="8458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pPr>
            <a:r>
              <a:rPr kumimoji="1" lang="zh-CN" altLang="en-US" sz="2400">
                <a:solidFill>
                  <a:schemeClr val="tx1"/>
                </a:solidFill>
                <a:latin typeface="楷体_GB2312" panose="02010609030101010101" pitchFamily="49" charset="-122"/>
                <a:ea typeface="楷体_GB2312" panose="02010609030101010101" pitchFamily="49" charset="-122"/>
              </a:rPr>
              <a:t> </a:t>
            </a:r>
            <a:r>
              <a:rPr kumimoji="1" lang="zh-CN" altLang="en-US" sz="2400" b="1">
                <a:solidFill>
                  <a:schemeClr val="tx1"/>
                </a:solidFill>
                <a:latin typeface="楷体_GB2312" panose="02010609030101010101" pitchFamily="49" charset="-122"/>
                <a:ea typeface="楷体_GB2312" panose="02010609030101010101" pitchFamily="49" charset="-122"/>
              </a:rPr>
              <a:t>举例：</a:t>
            </a:r>
            <a:r>
              <a:rPr kumimoji="1" lang="zh-CN" altLang="en-US" sz="2400">
                <a:solidFill>
                  <a:schemeClr val="tx1"/>
                </a:solidFill>
                <a:latin typeface="楷体_GB2312" panose="02010609030101010101" pitchFamily="49" charset="-122"/>
                <a:ea typeface="楷体_GB2312" panose="02010609030101010101" pitchFamily="49" charset="-122"/>
              </a:rPr>
              <a:t>若</a:t>
            </a:r>
            <a:r>
              <a:rPr kumimoji="1" lang="en-US" altLang="zh-CN" sz="2400">
                <a:solidFill>
                  <a:schemeClr val="tx1"/>
                </a:solidFill>
                <a:latin typeface="楷体_GB2312" panose="02010609030101010101" pitchFamily="49" charset="-122"/>
                <a:ea typeface="楷体_GB2312" panose="02010609030101010101" pitchFamily="49" charset="-122"/>
              </a:rPr>
              <a:t>δ=0.1，</a:t>
            </a:r>
            <a:r>
              <a:rPr kumimoji="1" lang="zh-CN" altLang="en-US" sz="2400">
                <a:solidFill>
                  <a:schemeClr val="tx1"/>
                </a:solidFill>
                <a:latin typeface="楷体_GB2312" panose="02010609030101010101" pitchFamily="49" charset="-122"/>
                <a:ea typeface="楷体_GB2312" panose="02010609030101010101" pitchFamily="49" charset="-122"/>
              </a:rPr>
              <a:t>且</a:t>
            </a:r>
            <a:r>
              <a:rPr kumimoji="1" lang="en-US" altLang="zh-CN" sz="2400">
                <a:solidFill>
                  <a:schemeClr val="tx1"/>
                </a:solidFill>
                <a:latin typeface="楷体_GB2312" panose="02010609030101010101" pitchFamily="49" charset="-122"/>
                <a:ea typeface="楷体_GB2312" panose="02010609030101010101" pitchFamily="49" charset="-122"/>
              </a:rPr>
              <a:t>L=〈10,11,12,15,20,21,22,23,24,29〉，</a:t>
            </a:r>
            <a:r>
              <a:rPr kumimoji="1" lang="zh-CN" altLang="en-US" sz="2400">
                <a:solidFill>
                  <a:schemeClr val="tx1"/>
                </a:solidFill>
                <a:latin typeface="楷体_GB2312" panose="02010609030101010101" pitchFamily="49" charset="-122"/>
                <a:ea typeface="楷体_GB2312" panose="02010609030101010101" pitchFamily="49" charset="-122"/>
              </a:rPr>
              <a:t>则用</a:t>
            </a:r>
            <a:r>
              <a:rPr kumimoji="1" lang="en-US" altLang="zh-CN" sz="2400">
                <a:solidFill>
                  <a:schemeClr val="tx1"/>
                </a:solidFill>
                <a:latin typeface="楷体_GB2312" panose="02010609030101010101" pitchFamily="49" charset="-122"/>
                <a:ea typeface="楷体_GB2312" panose="02010609030101010101" pitchFamily="49" charset="-122"/>
              </a:rPr>
              <a:t>δ</a:t>
            </a:r>
            <a:r>
              <a:rPr kumimoji="1" lang="zh-CN" altLang="en-US" sz="2400">
                <a:solidFill>
                  <a:schemeClr val="tx1"/>
                </a:solidFill>
                <a:latin typeface="楷体_GB2312" panose="02010609030101010101" pitchFamily="49" charset="-122"/>
                <a:ea typeface="楷体_GB2312" panose="02010609030101010101" pitchFamily="49" charset="-122"/>
              </a:rPr>
              <a:t>对</a:t>
            </a:r>
            <a:r>
              <a:rPr kumimoji="1" lang="en-US" altLang="zh-CN" sz="2400">
                <a:solidFill>
                  <a:schemeClr val="tx1"/>
                </a:solidFill>
                <a:latin typeface="楷体_GB2312" panose="02010609030101010101" pitchFamily="49" charset="-122"/>
                <a:ea typeface="楷体_GB2312" panose="02010609030101010101" pitchFamily="49" charset="-122"/>
              </a:rPr>
              <a:t>L</a:t>
            </a:r>
            <a:r>
              <a:rPr kumimoji="1" lang="zh-CN" altLang="en-US" sz="2400">
                <a:solidFill>
                  <a:schemeClr val="tx1"/>
                </a:solidFill>
                <a:latin typeface="楷体_GB2312" panose="02010609030101010101" pitchFamily="49" charset="-122"/>
                <a:ea typeface="楷体_GB2312" panose="02010609030101010101" pitchFamily="49" charset="-122"/>
              </a:rPr>
              <a:t>进行修整后得到</a:t>
            </a:r>
            <a:r>
              <a:rPr kumimoji="1" lang="en-US" altLang="zh-CN" sz="2400">
                <a:solidFill>
                  <a:schemeClr val="tx1"/>
                </a:solidFill>
                <a:latin typeface="楷体_GB2312" panose="02010609030101010101" pitchFamily="49" charset="-122"/>
                <a:ea typeface="楷体_GB2312" panose="02010609030101010101" pitchFamily="49" charset="-122"/>
              </a:rPr>
              <a:t>L1=〈10，12，15，20，23，29〉。</a:t>
            </a:r>
            <a:r>
              <a:rPr kumimoji="1" lang="zh-CN" altLang="en-US" sz="2400">
                <a:solidFill>
                  <a:schemeClr val="tx1"/>
                </a:solidFill>
                <a:latin typeface="楷体_GB2312" panose="02010609030101010101" pitchFamily="49" charset="-122"/>
                <a:ea typeface="楷体_GB2312" panose="02010609030101010101" pitchFamily="49" charset="-122"/>
              </a:rPr>
              <a:t>其中被删去的数11由10来代表，21和22由20来代表，24由23来代表。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8740"/>
                                        </p:tgtEl>
                                        <p:attrNameLst>
                                          <p:attrName>style.visibility</p:attrName>
                                        </p:attrNameLst>
                                      </p:cBhvr>
                                      <p:to>
                                        <p:strVal val="visible"/>
                                      </p:to>
                                    </p:set>
                                    <p:animEffect transition="in" filter="blinds(horizontal)">
                                      <p:cBhvr>
                                        <p:cTn id="7" dur="500"/>
                                        <p:tgtEl>
                                          <p:spTgt spid="6287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8741"/>
                                        </p:tgtEl>
                                        <p:attrNameLst>
                                          <p:attrName>style.visibility</p:attrName>
                                        </p:attrNameLst>
                                      </p:cBhvr>
                                      <p:to>
                                        <p:strVal val="visible"/>
                                      </p:to>
                                    </p:set>
                                    <p:animEffect transition="in" filter="blinds(horizontal)">
                                      <p:cBhvr>
                                        <p:cTn id="12" dur="500"/>
                                        <p:tgtEl>
                                          <p:spTgt spid="6287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8742"/>
                                        </p:tgtEl>
                                        <p:attrNameLst>
                                          <p:attrName>style.visibility</p:attrName>
                                        </p:attrNameLst>
                                      </p:cBhvr>
                                      <p:to>
                                        <p:strVal val="visible"/>
                                      </p:to>
                                    </p:set>
                                    <p:animEffect transition="in" filter="blinds(horizontal)">
                                      <p:cBhvr>
                                        <p:cTn id="17" dur="500"/>
                                        <p:tgtEl>
                                          <p:spTgt spid="628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40" grpId="0" autoUpdateAnimBg="0"/>
      <p:bldP spid="628741" grpId="0" autoUpdateAnimBg="0"/>
      <p:bldP spid="628742" grpId="0" autoUpdateAnimBg="0"/>
    </p:bld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1CBEFC63-85F0-4373-A50C-F714F0F8DBF6}"/>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B51890D1-F703-441F-A494-1ECFA13DE645}" type="slidenum">
              <a:rPr lang="zh-CN" altLang="en-US">
                <a:solidFill>
                  <a:schemeClr val="tx1"/>
                </a:solidFill>
                <a:latin typeface="Times New Roman" panose="02020603050405020304" pitchFamily="18" charset="0"/>
                <a:ea typeface="宋体" panose="02010600030101010101" pitchFamily="2" charset="-122"/>
              </a:rPr>
              <a:pPr eaLnBrk="1" hangingPunct="1"/>
              <a:t>327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48163" name="Rectangle 2">
            <a:extLst>
              <a:ext uri="{FF2B5EF4-FFF2-40B4-BE49-F238E27FC236}">
                <a16:creationId xmlns:a16="http://schemas.microsoft.com/office/drawing/2014/main" id="{19876C0D-5A5A-41E7-A8A5-12D8A932A501}"/>
              </a:ext>
            </a:extLst>
          </p:cNvPr>
          <p:cNvSpPr>
            <a:spLocks noGrp="1" noChangeArrowheads="1"/>
          </p:cNvSpPr>
          <p:nvPr>
            <p:ph type="title"/>
          </p:nvPr>
        </p:nvSpPr>
        <p:spPr>
          <a:xfrm>
            <a:off x="685800" y="609600"/>
            <a:ext cx="7772400" cy="914400"/>
          </a:xfrm>
        </p:spPr>
        <p:txBody>
          <a:bodyPr/>
          <a:lstStyle/>
          <a:p>
            <a:pPr eaLnBrk="1" hangingPunct="1"/>
            <a:r>
              <a:rPr lang="zh-CN" altLang="en-US" sz="3600"/>
              <a:t>9.5.2  子集合问题的完全多项式</a:t>
            </a:r>
            <a:br>
              <a:rPr lang="zh-CN" altLang="en-US" sz="3600"/>
            </a:br>
            <a:r>
              <a:rPr lang="zh-CN" altLang="en-US" sz="3600"/>
              <a:t>时间近似格式</a:t>
            </a:r>
            <a:endParaRPr lang="en-US" altLang="zh-CN" sz="3600"/>
          </a:p>
        </p:txBody>
      </p:sp>
      <p:sp>
        <p:nvSpPr>
          <p:cNvPr id="348164" name="Rectangle 3">
            <a:extLst>
              <a:ext uri="{FF2B5EF4-FFF2-40B4-BE49-F238E27FC236}">
                <a16:creationId xmlns:a16="http://schemas.microsoft.com/office/drawing/2014/main" id="{4AFA7298-2FD2-41EA-9237-D87B22F86B52}"/>
              </a:ext>
            </a:extLst>
          </p:cNvPr>
          <p:cNvSpPr>
            <a:spLocks noChangeArrowheads="1"/>
          </p:cNvSpPr>
          <p:nvPr/>
        </p:nvSpPr>
        <p:spPr bwMode="auto">
          <a:xfrm>
            <a:off x="430530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629764" name="Text Box 4">
            <a:extLst>
              <a:ext uri="{FF2B5EF4-FFF2-40B4-BE49-F238E27FC236}">
                <a16:creationId xmlns:a16="http://schemas.microsoft.com/office/drawing/2014/main" id="{F8F7C2FF-5C63-4816-9F97-56943A03837F}"/>
              </a:ext>
            </a:extLst>
          </p:cNvPr>
          <p:cNvSpPr txBox="1">
            <a:spLocks noChangeArrowheads="1"/>
          </p:cNvSpPr>
          <p:nvPr/>
        </p:nvSpPr>
        <p:spPr bwMode="auto">
          <a:xfrm>
            <a:off x="685800" y="16764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pPr>
            <a:r>
              <a:rPr kumimoji="1" lang="zh-CN" altLang="en-US" sz="2400">
                <a:solidFill>
                  <a:schemeClr val="tx1"/>
                </a:solidFill>
                <a:latin typeface="楷体_GB2312" panose="02010609030101010101" pitchFamily="49" charset="-122"/>
                <a:ea typeface="楷体_GB2312" panose="02010609030101010101" pitchFamily="49" charset="-122"/>
              </a:rPr>
              <a:t>对有序表</a:t>
            </a:r>
            <a:r>
              <a:rPr kumimoji="1" lang="en-US" altLang="zh-CN" sz="2400">
                <a:solidFill>
                  <a:schemeClr val="tx1"/>
                </a:solidFill>
                <a:latin typeface="楷体_GB2312" panose="02010609030101010101" pitchFamily="49" charset="-122"/>
                <a:ea typeface="楷体_GB2312" panose="02010609030101010101" pitchFamily="49" charset="-122"/>
              </a:rPr>
              <a:t>L</a:t>
            </a:r>
            <a:r>
              <a:rPr kumimoji="1" lang="zh-CN" altLang="en-US" sz="2400">
                <a:solidFill>
                  <a:schemeClr val="tx1"/>
                </a:solidFill>
                <a:latin typeface="楷体_GB2312" panose="02010609030101010101" pitchFamily="49" charset="-122"/>
                <a:ea typeface="楷体_GB2312" panose="02010609030101010101" pitchFamily="49" charset="-122"/>
              </a:rPr>
              <a:t>修整算法</a:t>
            </a:r>
          </a:p>
        </p:txBody>
      </p:sp>
      <p:sp>
        <p:nvSpPr>
          <p:cNvPr id="629765" name="Text Box 5">
            <a:extLst>
              <a:ext uri="{FF2B5EF4-FFF2-40B4-BE49-F238E27FC236}">
                <a16:creationId xmlns:a16="http://schemas.microsoft.com/office/drawing/2014/main" id="{EACD8578-E8E5-4E28-8096-3ECBFD0800A2}"/>
              </a:ext>
            </a:extLst>
          </p:cNvPr>
          <p:cNvSpPr txBox="1">
            <a:spLocks noChangeArrowheads="1"/>
          </p:cNvSpPr>
          <p:nvPr/>
        </p:nvSpPr>
        <p:spPr bwMode="auto">
          <a:xfrm>
            <a:off x="152400" y="2209800"/>
            <a:ext cx="4191000" cy="4079875"/>
          </a:xfrm>
          <a:prstGeom prst="rect">
            <a:avLst/>
          </a:prstGeom>
          <a:noFill/>
          <a:ln w="317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pPr>
            <a:r>
              <a:rPr kumimoji="1" lang="en-US" altLang="zh-CN" sz="2000">
                <a:solidFill>
                  <a:schemeClr val="tx1"/>
                </a:solidFill>
                <a:latin typeface="楷体_GB2312" panose="02010609030101010101" pitchFamily="49" charset="-122"/>
                <a:ea typeface="宋体" panose="02010600030101010101" pitchFamily="2" charset="-122"/>
              </a:rPr>
              <a:t>List </a:t>
            </a:r>
            <a:r>
              <a:rPr kumimoji="1" lang="en-US" altLang="zh-CN" sz="2000" b="1">
                <a:solidFill>
                  <a:schemeClr val="tx1"/>
                </a:solidFill>
                <a:latin typeface="楷体_GB2312" panose="02010609030101010101" pitchFamily="49" charset="-122"/>
                <a:ea typeface="宋体" panose="02010600030101010101" pitchFamily="2" charset="-122"/>
              </a:rPr>
              <a:t>trim</a:t>
            </a:r>
            <a:r>
              <a:rPr kumimoji="1" lang="en-US" altLang="zh-CN" sz="2000">
                <a:solidFill>
                  <a:schemeClr val="tx1"/>
                </a:solidFill>
                <a:latin typeface="楷体_GB2312" panose="02010609030101010101" pitchFamily="49" charset="-122"/>
                <a:ea typeface="宋体" panose="02010600030101010101" pitchFamily="2" charset="-122"/>
              </a:rPr>
              <a:t>(L,</a:t>
            </a:r>
            <a:r>
              <a:rPr kumimoji="1" lang="en-US" altLang="zh-CN" sz="2000">
                <a:solidFill>
                  <a:schemeClr val="tx1"/>
                </a:solidFill>
                <a:latin typeface="Times New Roman" panose="02020603050405020304" pitchFamily="18" charset="0"/>
                <a:ea typeface="宋体" panose="02010600030101010101" pitchFamily="2" charset="-122"/>
              </a:rPr>
              <a:t>δ</a:t>
            </a:r>
            <a:r>
              <a:rPr kumimoji="1" lang="en-US" altLang="zh-CN" sz="2000">
                <a:solidFill>
                  <a:schemeClr val="tx1"/>
                </a:solidFill>
                <a:latin typeface="楷体_GB2312" panose="02010609030101010101" pitchFamily="49" charset="-122"/>
                <a:ea typeface="宋体" panose="02010600030101010101" pitchFamily="2" charset="-122"/>
              </a:rPr>
              <a:t>)</a:t>
            </a:r>
          </a:p>
          <a:p>
            <a:pPr algn="l" eaLnBrk="1" hangingPunct="1">
              <a:spcBef>
                <a:spcPct val="20000"/>
              </a:spcBef>
            </a:pPr>
            <a:r>
              <a:rPr kumimoji="1" lang="en-US" altLang="zh-CN" sz="2000">
                <a:solidFill>
                  <a:schemeClr val="tx1"/>
                </a:solidFill>
                <a:latin typeface="楷体_GB2312" panose="02010609030101010101" pitchFamily="49" charset="-122"/>
                <a:ea typeface="宋体" panose="02010600030101010101" pitchFamily="2" charset="-122"/>
              </a:rPr>
              <a:t>{  int m=|L|</a:t>
            </a:r>
            <a:r>
              <a:rPr kumimoji="1" lang="en-US" altLang="zh-CN" sz="2000">
                <a:solidFill>
                  <a:schemeClr val="tx1"/>
                </a:solidFill>
                <a:latin typeface="Times New Roman" panose="02020603050405020304" pitchFamily="18" charset="0"/>
                <a:ea typeface="宋体" panose="02010600030101010101" pitchFamily="2" charset="-122"/>
              </a:rPr>
              <a:t>；</a:t>
            </a:r>
            <a:endParaRPr kumimoji="1" lang="en-US" altLang="zh-CN" sz="2000">
              <a:solidFill>
                <a:schemeClr val="tx1"/>
              </a:solidFill>
              <a:latin typeface="楷体_GB2312" panose="02010609030101010101" pitchFamily="49" charset="-122"/>
              <a:ea typeface="宋体" panose="02010600030101010101" pitchFamily="2" charset="-122"/>
            </a:endParaRPr>
          </a:p>
          <a:p>
            <a:pPr algn="just" eaLnBrk="1" hangingPunct="1">
              <a:spcBef>
                <a:spcPct val="20000"/>
              </a:spcBef>
            </a:pPr>
            <a:r>
              <a:rPr kumimoji="1" lang="en-US" altLang="zh-CN" sz="2000">
                <a:solidFill>
                  <a:schemeClr val="tx1"/>
                </a:solidFill>
                <a:latin typeface="楷体_GB2312" panose="02010609030101010101" pitchFamily="49" charset="-122"/>
                <a:ea typeface="宋体" panose="02010600030101010101" pitchFamily="2" charset="-122"/>
              </a:rPr>
              <a:t>   L1=</a:t>
            </a:r>
            <a:r>
              <a:rPr kumimoji="1" lang="en-US" altLang="zh-CN" sz="2000">
                <a:solidFill>
                  <a:schemeClr val="tx1"/>
                </a:solidFill>
                <a:latin typeface="Times New Roman" panose="02020603050405020304" pitchFamily="18" charset="0"/>
                <a:ea typeface="宋体" panose="02010600030101010101" pitchFamily="2" charset="-122"/>
              </a:rPr>
              <a:t>〈</a:t>
            </a:r>
            <a:r>
              <a:rPr kumimoji="1" lang="en-US" altLang="zh-CN" sz="2000">
                <a:solidFill>
                  <a:schemeClr val="tx1"/>
                </a:solidFill>
                <a:latin typeface="楷体_GB2312" panose="02010609030101010101" pitchFamily="49" charset="-122"/>
                <a:ea typeface="宋体" panose="02010600030101010101" pitchFamily="2" charset="-122"/>
              </a:rPr>
              <a:t>L[1]</a:t>
            </a:r>
            <a:r>
              <a:rPr kumimoji="1" lang="en-US" altLang="zh-CN" sz="2000">
                <a:solidFill>
                  <a:schemeClr val="tx1"/>
                </a:solidFill>
                <a:latin typeface="Times New Roman" panose="02020603050405020304" pitchFamily="18" charset="0"/>
                <a:ea typeface="宋体" panose="02010600030101010101" pitchFamily="2" charset="-122"/>
              </a:rPr>
              <a:t>〉；</a:t>
            </a:r>
            <a:endParaRPr kumimoji="1" lang="en-US" altLang="zh-CN" sz="2000">
              <a:solidFill>
                <a:schemeClr val="tx1"/>
              </a:solidFill>
              <a:latin typeface="楷体_GB2312" panose="02010609030101010101" pitchFamily="49" charset="-122"/>
              <a:ea typeface="宋体" panose="02010600030101010101" pitchFamily="2" charset="-122"/>
            </a:endParaRPr>
          </a:p>
          <a:p>
            <a:pPr algn="just" eaLnBrk="1" hangingPunct="1">
              <a:spcBef>
                <a:spcPct val="20000"/>
              </a:spcBef>
            </a:pPr>
            <a:r>
              <a:rPr kumimoji="1" lang="en-US" altLang="zh-CN" sz="2000">
                <a:solidFill>
                  <a:schemeClr val="tx1"/>
                </a:solidFill>
                <a:latin typeface="楷体_GB2312" panose="02010609030101010101" pitchFamily="49" charset="-122"/>
                <a:ea typeface="宋体" panose="02010600030101010101" pitchFamily="2" charset="-122"/>
              </a:rPr>
              <a:t>   int last=L[1]</a:t>
            </a:r>
            <a:r>
              <a:rPr kumimoji="1" lang="en-US" altLang="zh-CN" sz="2000">
                <a:solidFill>
                  <a:schemeClr val="tx1"/>
                </a:solidFill>
                <a:latin typeface="Times New Roman" panose="02020603050405020304" pitchFamily="18" charset="0"/>
                <a:ea typeface="宋体" panose="02010600030101010101" pitchFamily="2" charset="-122"/>
              </a:rPr>
              <a:t>；</a:t>
            </a:r>
            <a:endParaRPr kumimoji="1" lang="en-US" altLang="zh-CN" sz="2000">
              <a:solidFill>
                <a:schemeClr val="tx1"/>
              </a:solidFill>
              <a:latin typeface="楷体_GB2312" panose="02010609030101010101" pitchFamily="49" charset="-122"/>
              <a:ea typeface="宋体" panose="02010600030101010101" pitchFamily="2" charset="-122"/>
            </a:endParaRPr>
          </a:p>
          <a:p>
            <a:pPr algn="just" eaLnBrk="1" hangingPunct="1">
              <a:spcBef>
                <a:spcPct val="20000"/>
              </a:spcBef>
            </a:pPr>
            <a:r>
              <a:rPr kumimoji="1" lang="en-US" altLang="zh-CN" sz="2000">
                <a:solidFill>
                  <a:schemeClr val="tx1"/>
                </a:solidFill>
                <a:latin typeface="楷体_GB2312" panose="02010609030101010101" pitchFamily="49" charset="-122"/>
                <a:ea typeface="宋体" panose="02010600030101010101" pitchFamily="2" charset="-122"/>
              </a:rPr>
              <a:t>   for (int i=2</a:t>
            </a:r>
            <a:r>
              <a:rPr kumimoji="1" lang="en-US" altLang="zh-CN" sz="2000">
                <a:solidFill>
                  <a:schemeClr val="tx1"/>
                </a:solidFill>
                <a:latin typeface="Times New Roman" panose="02020603050405020304" pitchFamily="18" charset="0"/>
                <a:ea typeface="宋体" panose="02010600030101010101" pitchFamily="2" charset="-122"/>
              </a:rPr>
              <a:t>；</a:t>
            </a:r>
            <a:r>
              <a:rPr kumimoji="1" lang="en-US" altLang="zh-CN" sz="2000">
                <a:solidFill>
                  <a:schemeClr val="tx1"/>
                </a:solidFill>
                <a:latin typeface="楷体_GB2312" panose="02010609030101010101" pitchFamily="49" charset="-122"/>
                <a:ea typeface="宋体" panose="02010600030101010101" pitchFamily="2" charset="-122"/>
              </a:rPr>
              <a:t>i&lt;=m</a:t>
            </a:r>
            <a:r>
              <a:rPr kumimoji="1" lang="en-US" altLang="zh-CN" sz="2000">
                <a:solidFill>
                  <a:schemeClr val="tx1"/>
                </a:solidFill>
                <a:latin typeface="Times New Roman" panose="02020603050405020304" pitchFamily="18" charset="0"/>
                <a:ea typeface="宋体" panose="02010600030101010101" pitchFamily="2" charset="-122"/>
              </a:rPr>
              <a:t>；</a:t>
            </a:r>
            <a:r>
              <a:rPr kumimoji="1" lang="en-US" altLang="zh-CN" sz="2000">
                <a:solidFill>
                  <a:schemeClr val="tx1"/>
                </a:solidFill>
                <a:latin typeface="楷体_GB2312" panose="02010609030101010101" pitchFamily="49" charset="-122"/>
                <a:ea typeface="宋体" panose="02010600030101010101" pitchFamily="2" charset="-122"/>
              </a:rPr>
              <a:t>i++) {</a:t>
            </a:r>
          </a:p>
          <a:p>
            <a:pPr algn="just" eaLnBrk="1" hangingPunct="1">
              <a:spcBef>
                <a:spcPct val="20000"/>
              </a:spcBef>
            </a:pPr>
            <a:r>
              <a:rPr kumimoji="1" lang="en-US" altLang="zh-CN" sz="2000">
                <a:solidFill>
                  <a:schemeClr val="tx1"/>
                </a:solidFill>
                <a:latin typeface="楷体_GB2312" panose="02010609030101010101" pitchFamily="49" charset="-122"/>
                <a:ea typeface="宋体" panose="02010600030101010101" pitchFamily="2" charset="-122"/>
              </a:rPr>
              <a:t>     if (last&lt;(1-</a:t>
            </a:r>
            <a:r>
              <a:rPr kumimoji="1" lang="en-US" altLang="zh-CN" sz="2000">
                <a:solidFill>
                  <a:schemeClr val="tx1"/>
                </a:solidFill>
                <a:latin typeface="Times New Roman" panose="02020603050405020304" pitchFamily="18" charset="0"/>
                <a:ea typeface="宋体" panose="02010600030101010101" pitchFamily="2" charset="-122"/>
              </a:rPr>
              <a:t>δ</a:t>
            </a:r>
            <a:r>
              <a:rPr kumimoji="1" lang="en-US" altLang="zh-CN" sz="2000">
                <a:solidFill>
                  <a:schemeClr val="tx1"/>
                </a:solidFill>
                <a:latin typeface="楷体_GB2312" panose="02010609030101010101" pitchFamily="49" charset="-122"/>
                <a:ea typeface="宋体" panose="02010600030101010101" pitchFamily="2" charset="-122"/>
              </a:rPr>
              <a:t>)*L[i]) {</a:t>
            </a:r>
          </a:p>
          <a:p>
            <a:pPr algn="just" eaLnBrk="1" hangingPunct="1">
              <a:spcBef>
                <a:spcPct val="20000"/>
              </a:spcBef>
            </a:pPr>
            <a:r>
              <a:rPr kumimoji="1" lang="en-US" altLang="zh-CN" sz="2000">
                <a:solidFill>
                  <a:schemeClr val="tx1"/>
                </a:solidFill>
                <a:latin typeface="楷体_GB2312" panose="02010609030101010101" pitchFamily="49" charset="-122"/>
                <a:ea typeface="宋体" panose="02010600030101010101" pitchFamily="2" charset="-122"/>
              </a:rPr>
              <a:t>     </a:t>
            </a:r>
            <a:r>
              <a:rPr kumimoji="1" lang="zh-CN" altLang="en-US" sz="2000">
                <a:solidFill>
                  <a:schemeClr val="tx1"/>
                </a:solidFill>
                <a:latin typeface="Times New Roman" panose="02020603050405020304" pitchFamily="18" charset="0"/>
                <a:ea typeface="宋体" panose="02010600030101010101" pitchFamily="2" charset="-122"/>
              </a:rPr>
              <a:t>将</a:t>
            </a:r>
            <a:r>
              <a:rPr kumimoji="1" lang="en-US" altLang="zh-CN" sz="2000">
                <a:solidFill>
                  <a:schemeClr val="tx1"/>
                </a:solidFill>
                <a:latin typeface="楷体_GB2312" panose="02010609030101010101" pitchFamily="49" charset="-122"/>
                <a:ea typeface="宋体" panose="02010600030101010101" pitchFamily="2" charset="-122"/>
              </a:rPr>
              <a:t>L[i]</a:t>
            </a:r>
            <a:r>
              <a:rPr kumimoji="1" lang="zh-CN" altLang="en-US" sz="2000">
                <a:solidFill>
                  <a:schemeClr val="tx1"/>
                </a:solidFill>
                <a:latin typeface="Times New Roman" panose="02020603050405020304" pitchFamily="18" charset="0"/>
                <a:ea typeface="宋体" panose="02010600030101010101" pitchFamily="2" charset="-122"/>
              </a:rPr>
              <a:t>加入表</a:t>
            </a:r>
            <a:r>
              <a:rPr kumimoji="1" lang="en-US" altLang="zh-CN" sz="2000">
                <a:solidFill>
                  <a:schemeClr val="tx1"/>
                </a:solidFill>
                <a:latin typeface="楷体_GB2312" panose="02010609030101010101" pitchFamily="49" charset="-122"/>
                <a:ea typeface="宋体" panose="02010600030101010101" pitchFamily="2" charset="-122"/>
              </a:rPr>
              <a:t>L1</a:t>
            </a:r>
            <a:r>
              <a:rPr kumimoji="1" lang="zh-CN" altLang="en-US" sz="2000">
                <a:solidFill>
                  <a:schemeClr val="tx1"/>
                </a:solidFill>
                <a:latin typeface="Times New Roman" panose="02020603050405020304" pitchFamily="18" charset="0"/>
                <a:ea typeface="宋体" panose="02010600030101010101" pitchFamily="2" charset="-122"/>
              </a:rPr>
              <a:t>的尾部；</a:t>
            </a:r>
            <a:endParaRPr kumimoji="1" lang="zh-CN" altLang="en-US" sz="2000">
              <a:solidFill>
                <a:schemeClr val="tx1"/>
              </a:solidFill>
              <a:latin typeface="楷体_GB2312" panose="02010609030101010101" pitchFamily="49" charset="-122"/>
              <a:ea typeface="宋体" panose="02010600030101010101" pitchFamily="2" charset="-122"/>
            </a:endParaRPr>
          </a:p>
          <a:p>
            <a:pPr algn="just" eaLnBrk="1" hangingPunct="1">
              <a:spcBef>
                <a:spcPct val="20000"/>
              </a:spcBef>
            </a:pPr>
            <a:r>
              <a:rPr kumimoji="1" lang="zh-CN" altLang="en-US" sz="2000">
                <a:solidFill>
                  <a:schemeClr val="tx1"/>
                </a:solidFill>
                <a:latin typeface="楷体_GB2312" panose="02010609030101010101" pitchFamily="49" charset="-122"/>
                <a:ea typeface="宋体" panose="02010600030101010101" pitchFamily="2" charset="-122"/>
              </a:rPr>
              <a:t>     </a:t>
            </a:r>
            <a:r>
              <a:rPr kumimoji="1" lang="en-US" altLang="zh-CN" sz="2000">
                <a:solidFill>
                  <a:schemeClr val="tx1"/>
                </a:solidFill>
                <a:latin typeface="楷体_GB2312" panose="02010609030101010101" pitchFamily="49" charset="-122"/>
                <a:ea typeface="宋体" panose="02010600030101010101" pitchFamily="2" charset="-122"/>
              </a:rPr>
              <a:t>last=L[i]</a:t>
            </a:r>
            <a:r>
              <a:rPr kumimoji="1" lang="en-US" altLang="zh-CN" sz="2000">
                <a:solidFill>
                  <a:schemeClr val="tx1"/>
                </a:solidFill>
                <a:latin typeface="Times New Roman" panose="02020603050405020304" pitchFamily="18" charset="0"/>
                <a:ea typeface="宋体" panose="02010600030101010101" pitchFamily="2" charset="-122"/>
              </a:rPr>
              <a:t>；</a:t>
            </a:r>
            <a:endParaRPr kumimoji="1" lang="en-US" altLang="zh-CN" sz="2000">
              <a:solidFill>
                <a:schemeClr val="tx1"/>
              </a:solidFill>
              <a:latin typeface="楷体_GB2312" panose="02010609030101010101" pitchFamily="49" charset="-122"/>
              <a:ea typeface="宋体" panose="02010600030101010101" pitchFamily="2" charset="-122"/>
            </a:endParaRPr>
          </a:p>
          <a:p>
            <a:pPr algn="just" eaLnBrk="1" hangingPunct="1">
              <a:spcBef>
                <a:spcPct val="20000"/>
              </a:spcBef>
            </a:pPr>
            <a:r>
              <a:rPr kumimoji="1" lang="en-US" altLang="zh-CN" sz="2000">
                <a:solidFill>
                  <a:schemeClr val="tx1"/>
                </a:solidFill>
                <a:latin typeface="楷体_GB2312" panose="02010609030101010101" pitchFamily="49" charset="-122"/>
                <a:ea typeface="宋体" panose="02010600030101010101" pitchFamily="2" charset="-122"/>
              </a:rPr>
              <a:t>     }</a:t>
            </a:r>
          </a:p>
          <a:p>
            <a:pPr algn="just" eaLnBrk="1" hangingPunct="1">
              <a:spcBef>
                <a:spcPct val="20000"/>
              </a:spcBef>
            </a:pPr>
            <a:r>
              <a:rPr kumimoji="1" lang="en-US" altLang="zh-CN" sz="2000">
                <a:solidFill>
                  <a:schemeClr val="tx1"/>
                </a:solidFill>
                <a:latin typeface="楷体_GB2312" panose="02010609030101010101" pitchFamily="49" charset="-122"/>
                <a:ea typeface="宋体" panose="02010600030101010101" pitchFamily="2" charset="-122"/>
              </a:rPr>
              <a:t>   return L1</a:t>
            </a:r>
            <a:r>
              <a:rPr kumimoji="1" lang="en-US" altLang="zh-CN" sz="2000">
                <a:solidFill>
                  <a:schemeClr val="tx1"/>
                </a:solidFill>
                <a:latin typeface="Times New Roman" panose="02020603050405020304" pitchFamily="18" charset="0"/>
                <a:ea typeface="宋体" panose="02010600030101010101" pitchFamily="2" charset="-122"/>
              </a:rPr>
              <a:t>；</a:t>
            </a:r>
            <a:endParaRPr kumimoji="1" lang="en-US" altLang="zh-CN" sz="2000">
              <a:solidFill>
                <a:schemeClr val="tx1"/>
              </a:solidFill>
              <a:latin typeface="楷体_GB2312" panose="02010609030101010101" pitchFamily="49" charset="-122"/>
              <a:ea typeface="宋体" panose="02010600030101010101" pitchFamily="2" charset="-122"/>
            </a:endParaRPr>
          </a:p>
          <a:p>
            <a:pPr algn="l" eaLnBrk="1" hangingPunct="1">
              <a:spcBef>
                <a:spcPct val="20000"/>
              </a:spcBef>
            </a:pPr>
            <a:r>
              <a:rPr kumimoji="1" lang="en-US" altLang="zh-CN" sz="2000">
                <a:solidFill>
                  <a:schemeClr val="tx1"/>
                </a:solidFill>
                <a:latin typeface="楷体_GB2312" panose="02010609030101010101" pitchFamily="49" charset="-122"/>
                <a:ea typeface="宋体" panose="02010600030101010101" pitchFamily="2" charset="-122"/>
              </a:rPr>
              <a:t>}</a:t>
            </a:r>
            <a:r>
              <a:rPr kumimoji="1" lang="en-US" altLang="zh-CN" sz="2000">
                <a:solidFill>
                  <a:schemeClr val="tx1"/>
                </a:solidFill>
                <a:latin typeface="楷体_GB2312" panose="02010609030101010101" pitchFamily="49" charset="-122"/>
                <a:ea typeface="楷体_GB2312" panose="02010609030101010101" pitchFamily="49" charset="-122"/>
              </a:rPr>
              <a:t> </a:t>
            </a:r>
            <a:endParaRPr kumimoji="1" lang="zh-CN" altLang="en-US" sz="2000">
              <a:solidFill>
                <a:schemeClr val="tx1"/>
              </a:solidFill>
              <a:latin typeface="楷体_GB2312" panose="02010609030101010101" pitchFamily="49" charset="-122"/>
              <a:ea typeface="楷体_GB2312" panose="02010609030101010101" pitchFamily="49" charset="-122"/>
            </a:endParaRPr>
          </a:p>
        </p:txBody>
      </p:sp>
      <p:sp>
        <p:nvSpPr>
          <p:cNvPr id="629766" name="Text Box 6">
            <a:extLst>
              <a:ext uri="{FF2B5EF4-FFF2-40B4-BE49-F238E27FC236}">
                <a16:creationId xmlns:a16="http://schemas.microsoft.com/office/drawing/2014/main" id="{9BFF1654-DF8B-4E14-9A63-ECBCEE6F5458}"/>
              </a:ext>
            </a:extLst>
          </p:cNvPr>
          <p:cNvSpPr txBox="1">
            <a:spLocks noChangeArrowheads="1"/>
          </p:cNvSpPr>
          <p:nvPr/>
        </p:nvSpPr>
        <p:spPr bwMode="auto">
          <a:xfrm>
            <a:off x="5257800" y="16764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pPr>
            <a:r>
              <a:rPr kumimoji="1" lang="zh-CN" altLang="en-US" sz="2400">
                <a:solidFill>
                  <a:schemeClr val="tx1"/>
                </a:solidFill>
                <a:latin typeface="楷体_GB2312" panose="02010609030101010101" pitchFamily="49" charset="-122"/>
                <a:ea typeface="楷体_GB2312" panose="02010609030101010101" pitchFamily="49" charset="-122"/>
              </a:rPr>
              <a:t>子集和问题近似格式</a:t>
            </a:r>
          </a:p>
        </p:txBody>
      </p:sp>
      <p:sp>
        <p:nvSpPr>
          <p:cNvPr id="629767" name="Text Box 7">
            <a:extLst>
              <a:ext uri="{FF2B5EF4-FFF2-40B4-BE49-F238E27FC236}">
                <a16:creationId xmlns:a16="http://schemas.microsoft.com/office/drawing/2014/main" id="{A8ECC3BD-A6CB-41A2-8B0F-2398EBBA1C68}"/>
              </a:ext>
            </a:extLst>
          </p:cNvPr>
          <p:cNvSpPr txBox="1">
            <a:spLocks noChangeArrowheads="1"/>
          </p:cNvSpPr>
          <p:nvPr/>
        </p:nvSpPr>
        <p:spPr bwMode="auto">
          <a:xfrm>
            <a:off x="4648200" y="2200275"/>
            <a:ext cx="4343400" cy="4079875"/>
          </a:xfrm>
          <a:prstGeom prst="rect">
            <a:avLst/>
          </a:prstGeom>
          <a:noFill/>
          <a:ln w="317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just" eaLnBrk="1" hangingPunct="1">
              <a:spcBef>
                <a:spcPct val="20000"/>
              </a:spcBef>
            </a:pPr>
            <a:r>
              <a:rPr kumimoji="1" lang="en-US" altLang="zh-CN" sz="2000">
                <a:solidFill>
                  <a:schemeClr val="tx1"/>
                </a:solidFill>
                <a:latin typeface="楷体_GB2312" panose="02010609030101010101" pitchFamily="49" charset="-122"/>
                <a:ea typeface="宋体" panose="02010600030101010101" pitchFamily="2" charset="-122"/>
              </a:rPr>
              <a:t>int</a:t>
            </a:r>
            <a:r>
              <a:rPr kumimoji="1" lang="en-US" altLang="zh-CN" sz="2000" b="1">
                <a:solidFill>
                  <a:schemeClr val="tx1"/>
                </a:solidFill>
                <a:latin typeface="楷体_GB2312" panose="02010609030101010101" pitchFamily="49" charset="-122"/>
                <a:ea typeface="宋体" panose="02010600030101010101" pitchFamily="2" charset="-122"/>
              </a:rPr>
              <a:t> approxSubsetSum</a:t>
            </a:r>
            <a:r>
              <a:rPr kumimoji="1" lang="en-US" altLang="zh-CN" sz="2000">
                <a:solidFill>
                  <a:schemeClr val="tx1"/>
                </a:solidFill>
                <a:latin typeface="楷体_GB2312" panose="02010609030101010101" pitchFamily="49" charset="-122"/>
                <a:ea typeface="宋体" panose="02010600030101010101" pitchFamily="2" charset="-122"/>
              </a:rPr>
              <a:t>(S,t,</a:t>
            </a:r>
            <a:r>
              <a:rPr kumimoji="1" lang="en-US" altLang="zh-CN" sz="2000">
                <a:solidFill>
                  <a:schemeClr val="tx1"/>
                </a:solidFill>
                <a:latin typeface="Times New Roman" panose="02020603050405020304" pitchFamily="18" charset="0"/>
                <a:ea typeface="宋体" panose="02010600030101010101" pitchFamily="2" charset="-122"/>
              </a:rPr>
              <a:t>ε</a:t>
            </a:r>
            <a:r>
              <a:rPr kumimoji="1" lang="en-US" altLang="zh-CN" sz="2000">
                <a:solidFill>
                  <a:schemeClr val="tx1"/>
                </a:solidFill>
                <a:latin typeface="楷体_GB2312" panose="02010609030101010101" pitchFamily="49" charset="-122"/>
                <a:ea typeface="宋体" panose="02010600030101010101" pitchFamily="2" charset="-122"/>
              </a:rPr>
              <a:t>)</a:t>
            </a:r>
          </a:p>
          <a:p>
            <a:pPr algn="just" eaLnBrk="1" hangingPunct="1">
              <a:spcBef>
                <a:spcPct val="20000"/>
              </a:spcBef>
            </a:pPr>
            <a:r>
              <a:rPr kumimoji="1" lang="en-US" altLang="zh-CN" sz="2000">
                <a:solidFill>
                  <a:schemeClr val="tx1"/>
                </a:solidFill>
                <a:latin typeface="楷体_GB2312" panose="02010609030101010101" pitchFamily="49" charset="-122"/>
                <a:ea typeface="宋体" panose="02010600030101010101" pitchFamily="2" charset="-122"/>
              </a:rPr>
              <a:t>{   n=|S|</a:t>
            </a:r>
            <a:r>
              <a:rPr kumimoji="1" lang="en-US" altLang="zh-CN" sz="2000">
                <a:solidFill>
                  <a:schemeClr val="tx1"/>
                </a:solidFill>
                <a:latin typeface="Times New Roman" panose="02020603050405020304" pitchFamily="18" charset="0"/>
                <a:ea typeface="宋体" panose="02010600030101010101" pitchFamily="2" charset="-122"/>
              </a:rPr>
              <a:t>；</a:t>
            </a:r>
            <a:endParaRPr kumimoji="1" lang="en-US" altLang="zh-CN" sz="2000">
              <a:solidFill>
                <a:schemeClr val="tx1"/>
              </a:solidFill>
              <a:latin typeface="楷体_GB2312" panose="02010609030101010101" pitchFamily="49" charset="-122"/>
              <a:ea typeface="宋体" panose="02010600030101010101" pitchFamily="2" charset="-122"/>
            </a:endParaRPr>
          </a:p>
          <a:p>
            <a:pPr algn="just" eaLnBrk="1" hangingPunct="1">
              <a:spcBef>
                <a:spcPct val="20000"/>
              </a:spcBef>
            </a:pPr>
            <a:r>
              <a:rPr kumimoji="1" lang="en-US" altLang="zh-CN" sz="2000">
                <a:solidFill>
                  <a:schemeClr val="tx1"/>
                </a:solidFill>
                <a:latin typeface="楷体_GB2312" panose="02010609030101010101" pitchFamily="49" charset="-122"/>
                <a:ea typeface="宋体" panose="02010600030101010101" pitchFamily="2" charset="-122"/>
              </a:rPr>
              <a:t>    L[0]=</a:t>
            </a:r>
            <a:r>
              <a:rPr kumimoji="1" lang="en-US" altLang="zh-CN" sz="2000">
                <a:solidFill>
                  <a:schemeClr val="tx1"/>
                </a:solidFill>
                <a:latin typeface="Times New Roman" panose="02020603050405020304" pitchFamily="18" charset="0"/>
                <a:ea typeface="宋体" panose="02010600030101010101" pitchFamily="2" charset="-122"/>
              </a:rPr>
              <a:t>〈</a:t>
            </a:r>
            <a:r>
              <a:rPr kumimoji="1" lang="en-US" altLang="zh-CN" sz="2000">
                <a:solidFill>
                  <a:schemeClr val="tx1"/>
                </a:solidFill>
                <a:latin typeface="楷体_GB2312" panose="02010609030101010101" pitchFamily="49" charset="-122"/>
                <a:ea typeface="宋体" panose="02010600030101010101" pitchFamily="2" charset="-122"/>
              </a:rPr>
              <a:t>0</a:t>
            </a:r>
            <a:r>
              <a:rPr kumimoji="1" lang="en-US" altLang="zh-CN" sz="2000">
                <a:solidFill>
                  <a:schemeClr val="tx1"/>
                </a:solidFill>
                <a:latin typeface="Times New Roman" panose="02020603050405020304" pitchFamily="18" charset="0"/>
                <a:ea typeface="宋体" panose="02010600030101010101" pitchFamily="2" charset="-122"/>
              </a:rPr>
              <a:t>〉；</a:t>
            </a:r>
            <a:endParaRPr kumimoji="1" lang="en-US" altLang="zh-CN" sz="2000">
              <a:solidFill>
                <a:schemeClr val="tx1"/>
              </a:solidFill>
              <a:latin typeface="楷体_GB2312" panose="02010609030101010101" pitchFamily="49" charset="-122"/>
              <a:ea typeface="宋体" panose="02010600030101010101" pitchFamily="2" charset="-122"/>
            </a:endParaRPr>
          </a:p>
          <a:p>
            <a:pPr algn="just" eaLnBrk="1" hangingPunct="1">
              <a:spcBef>
                <a:spcPct val="20000"/>
              </a:spcBef>
            </a:pPr>
            <a:r>
              <a:rPr kumimoji="1" lang="en-US" altLang="zh-CN" sz="2000">
                <a:solidFill>
                  <a:schemeClr val="tx1"/>
                </a:solidFill>
                <a:latin typeface="楷体_GB2312" panose="02010609030101010101" pitchFamily="49" charset="-122"/>
                <a:ea typeface="宋体" panose="02010600030101010101" pitchFamily="2" charset="-122"/>
              </a:rPr>
              <a:t>    for (int i=1</a:t>
            </a:r>
            <a:r>
              <a:rPr kumimoji="1" lang="en-US" altLang="zh-CN" sz="2000">
                <a:solidFill>
                  <a:schemeClr val="tx1"/>
                </a:solidFill>
                <a:latin typeface="Times New Roman" panose="02020603050405020304" pitchFamily="18" charset="0"/>
                <a:ea typeface="宋体" panose="02010600030101010101" pitchFamily="2" charset="-122"/>
              </a:rPr>
              <a:t>；</a:t>
            </a:r>
            <a:r>
              <a:rPr kumimoji="1" lang="en-US" altLang="zh-CN" sz="2000">
                <a:solidFill>
                  <a:schemeClr val="tx1"/>
                </a:solidFill>
                <a:latin typeface="楷体_GB2312" panose="02010609030101010101" pitchFamily="49" charset="-122"/>
                <a:ea typeface="宋体" panose="02010600030101010101" pitchFamily="2" charset="-122"/>
              </a:rPr>
              <a:t>i&lt;=n</a:t>
            </a:r>
            <a:r>
              <a:rPr kumimoji="1" lang="en-US" altLang="zh-CN" sz="2000">
                <a:solidFill>
                  <a:schemeClr val="tx1"/>
                </a:solidFill>
                <a:latin typeface="Times New Roman" panose="02020603050405020304" pitchFamily="18" charset="0"/>
                <a:ea typeface="宋体" panose="02010600030101010101" pitchFamily="2" charset="-122"/>
              </a:rPr>
              <a:t>；</a:t>
            </a:r>
            <a:r>
              <a:rPr kumimoji="1" lang="en-US" altLang="zh-CN" sz="2000">
                <a:solidFill>
                  <a:schemeClr val="tx1"/>
                </a:solidFill>
                <a:latin typeface="楷体_GB2312" panose="02010609030101010101" pitchFamily="49" charset="-122"/>
                <a:ea typeface="宋体" panose="02010600030101010101" pitchFamily="2" charset="-122"/>
              </a:rPr>
              <a:t>i++) {</a:t>
            </a:r>
          </a:p>
          <a:p>
            <a:pPr algn="l" eaLnBrk="1" hangingPunct="1">
              <a:spcBef>
                <a:spcPct val="20000"/>
              </a:spcBef>
            </a:pPr>
            <a:r>
              <a:rPr kumimoji="1" lang="en-US" altLang="zh-CN" sz="2000">
                <a:solidFill>
                  <a:schemeClr val="tx1"/>
                </a:solidFill>
                <a:latin typeface="楷体_GB2312" panose="02010609030101010101" pitchFamily="49" charset="-122"/>
                <a:ea typeface="宋体" panose="02010600030101010101" pitchFamily="2" charset="-122"/>
              </a:rPr>
              <a:t>      L[i]=Merge-Lists(L[i-1],</a:t>
            </a:r>
          </a:p>
          <a:p>
            <a:pPr algn="l" eaLnBrk="1" hangingPunct="1">
              <a:spcBef>
                <a:spcPct val="20000"/>
              </a:spcBef>
            </a:pPr>
            <a:r>
              <a:rPr kumimoji="1" lang="en-US" altLang="zh-CN" sz="2000">
                <a:solidFill>
                  <a:schemeClr val="tx1"/>
                </a:solidFill>
                <a:latin typeface="楷体_GB2312" panose="02010609030101010101" pitchFamily="49" charset="-122"/>
                <a:ea typeface="宋体" panose="02010600030101010101" pitchFamily="2" charset="-122"/>
              </a:rPr>
              <a:t>		L[i-1]+S[i])</a:t>
            </a:r>
            <a:r>
              <a:rPr kumimoji="1" lang="en-US" altLang="zh-CN" sz="2000">
                <a:solidFill>
                  <a:schemeClr val="tx1"/>
                </a:solidFill>
                <a:latin typeface="宋体" panose="02010600030101010101" pitchFamily="2" charset="-122"/>
                <a:ea typeface="宋体" panose="02010600030101010101" pitchFamily="2" charset="-122"/>
              </a:rPr>
              <a:t>；</a:t>
            </a:r>
            <a:r>
              <a:rPr kumimoji="1" lang="en-US" altLang="zh-CN" sz="2000">
                <a:solidFill>
                  <a:schemeClr val="tx1"/>
                </a:solidFill>
                <a:latin typeface="楷体_GB2312" panose="02010609030101010101" pitchFamily="49" charset="-122"/>
                <a:ea typeface="宋体" panose="02010600030101010101" pitchFamily="2" charset="-122"/>
              </a:rPr>
              <a:t> </a:t>
            </a:r>
          </a:p>
          <a:p>
            <a:pPr algn="just" eaLnBrk="1" hangingPunct="1">
              <a:spcBef>
                <a:spcPct val="20000"/>
              </a:spcBef>
            </a:pPr>
            <a:r>
              <a:rPr kumimoji="1" lang="zh-CN" altLang="en-US" sz="2000">
                <a:solidFill>
                  <a:schemeClr val="tx1"/>
                </a:solidFill>
                <a:latin typeface="楷体_GB2312" panose="02010609030101010101" pitchFamily="49" charset="-122"/>
                <a:ea typeface="宋体" panose="02010600030101010101" pitchFamily="2" charset="-122"/>
              </a:rPr>
              <a:t>      </a:t>
            </a:r>
            <a:r>
              <a:rPr kumimoji="1" lang="en-US" altLang="zh-CN" sz="2000">
                <a:solidFill>
                  <a:schemeClr val="tx1"/>
                </a:solidFill>
                <a:latin typeface="楷体_GB2312" panose="02010609030101010101" pitchFamily="49" charset="-122"/>
                <a:ea typeface="宋体" panose="02010600030101010101" pitchFamily="2" charset="-122"/>
              </a:rPr>
              <a:t>L[i]=Trim(L[i],</a:t>
            </a:r>
            <a:r>
              <a:rPr kumimoji="1" lang="en-US" altLang="zh-CN" sz="2000">
                <a:solidFill>
                  <a:schemeClr val="tx1"/>
                </a:solidFill>
                <a:latin typeface="Times New Roman" panose="02020603050405020304" pitchFamily="18" charset="0"/>
                <a:ea typeface="宋体" panose="02010600030101010101" pitchFamily="2" charset="-122"/>
              </a:rPr>
              <a:t>ε</a:t>
            </a:r>
            <a:r>
              <a:rPr kumimoji="1" lang="en-US" altLang="zh-CN" sz="2000">
                <a:solidFill>
                  <a:schemeClr val="tx1"/>
                </a:solidFill>
                <a:latin typeface="楷体_GB2312" panose="02010609030101010101" pitchFamily="49" charset="-122"/>
                <a:ea typeface="宋体" panose="02010600030101010101" pitchFamily="2" charset="-122"/>
              </a:rPr>
              <a:t>/n)</a:t>
            </a:r>
            <a:r>
              <a:rPr kumimoji="1" lang="en-US" altLang="zh-CN" sz="2000">
                <a:solidFill>
                  <a:schemeClr val="tx1"/>
                </a:solidFill>
                <a:latin typeface="Times New Roman" panose="02020603050405020304" pitchFamily="18" charset="0"/>
                <a:ea typeface="宋体" panose="02010600030101010101" pitchFamily="2" charset="-122"/>
              </a:rPr>
              <a:t>；</a:t>
            </a:r>
            <a:endParaRPr kumimoji="1" lang="en-US" altLang="zh-CN" sz="2000">
              <a:solidFill>
                <a:schemeClr val="tx1"/>
              </a:solidFill>
              <a:latin typeface="楷体_GB2312" panose="02010609030101010101" pitchFamily="49" charset="-122"/>
              <a:ea typeface="宋体" panose="02010600030101010101" pitchFamily="2" charset="-122"/>
            </a:endParaRPr>
          </a:p>
          <a:p>
            <a:pPr algn="just" eaLnBrk="1" hangingPunct="1">
              <a:spcBef>
                <a:spcPct val="20000"/>
              </a:spcBef>
            </a:pPr>
            <a:r>
              <a:rPr kumimoji="1" lang="en-US" altLang="zh-CN" sz="2000">
                <a:solidFill>
                  <a:schemeClr val="tx1"/>
                </a:solidFill>
                <a:latin typeface="楷体_GB2312" panose="02010609030101010101" pitchFamily="49" charset="-122"/>
                <a:ea typeface="宋体" panose="02010600030101010101" pitchFamily="2" charset="-122"/>
              </a:rPr>
              <a:t>      </a:t>
            </a:r>
            <a:r>
              <a:rPr kumimoji="1" lang="zh-CN" altLang="en-US" sz="2000">
                <a:solidFill>
                  <a:schemeClr val="tx1"/>
                </a:solidFill>
                <a:latin typeface="Times New Roman" panose="02020603050405020304" pitchFamily="18" charset="0"/>
                <a:ea typeface="宋体" panose="02010600030101010101" pitchFamily="2" charset="-122"/>
              </a:rPr>
              <a:t>删去</a:t>
            </a:r>
            <a:r>
              <a:rPr kumimoji="1" lang="en-US" altLang="zh-CN" sz="2000">
                <a:solidFill>
                  <a:schemeClr val="tx1"/>
                </a:solidFill>
                <a:latin typeface="楷体_GB2312" panose="02010609030101010101" pitchFamily="49" charset="-122"/>
                <a:ea typeface="宋体" panose="02010600030101010101" pitchFamily="2" charset="-122"/>
              </a:rPr>
              <a:t>L[i]</a:t>
            </a:r>
            <a:r>
              <a:rPr kumimoji="1" lang="zh-CN" altLang="en-US" sz="2000">
                <a:solidFill>
                  <a:schemeClr val="tx1"/>
                </a:solidFill>
                <a:latin typeface="Times New Roman" panose="02020603050405020304" pitchFamily="18" charset="0"/>
                <a:ea typeface="宋体" panose="02010600030101010101" pitchFamily="2" charset="-122"/>
              </a:rPr>
              <a:t>中超过</a:t>
            </a:r>
            <a:r>
              <a:rPr kumimoji="1" lang="en-US" altLang="zh-CN" sz="2000">
                <a:solidFill>
                  <a:schemeClr val="tx1"/>
                </a:solidFill>
                <a:latin typeface="楷体_GB2312" panose="02010609030101010101" pitchFamily="49" charset="-122"/>
                <a:ea typeface="宋体" panose="02010600030101010101" pitchFamily="2" charset="-122"/>
              </a:rPr>
              <a:t>t</a:t>
            </a:r>
            <a:r>
              <a:rPr kumimoji="1" lang="zh-CN" altLang="en-US" sz="2000">
                <a:solidFill>
                  <a:schemeClr val="tx1"/>
                </a:solidFill>
                <a:latin typeface="Times New Roman" panose="02020603050405020304" pitchFamily="18" charset="0"/>
                <a:ea typeface="宋体" panose="02010600030101010101" pitchFamily="2" charset="-122"/>
              </a:rPr>
              <a:t>的元素；</a:t>
            </a:r>
            <a:endParaRPr kumimoji="1" lang="zh-CN" altLang="en-US" sz="2000">
              <a:solidFill>
                <a:schemeClr val="tx1"/>
              </a:solidFill>
              <a:latin typeface="楷体_GB2312" panose="02010609030101010101" pitchFamily="49" charset="-122"/>
              <a:ea typeface="宋体" panose="02010600030101010101" pitchFamily="2" charset="-122"/>
            </a:endParaRPr>
          </a:p>
          <a:p>
            <a:pPr algn="just" eaLnBrk="1" hangingPunct="1">
              <a:spcBef>
                <a:spcPct val="20000"/>
              </a:spcBef>
            </a:pPr>
            <a:r>
              <a:rPr kumimoji="1" lang="zh-CN" altLang="en-US" sz="2000">
                <a:solidFill>
                  <a:schemeClr val="tx1"/>
                </a:solidFill>
                <a:latin typeface="楷体_GB2312" panose="02010609030101010101" pitchFamily="49" charset="-122"/>
                <a:ea typeface="宋体" panose="02010600030101010101" pitchFamily="2" charset="-122"/>
              </a:rPr>
              <a:t>      }</a:t>
            </a:r>
          </a:p>
          <a:p>
            <a:pPr algn="just" eaLnBrk="1" hangingPunct="1">
              <a:spcBef>
                <a:spcPct val="20000"/>
              </a:spcBef>
            </a:pPr>
            <a:r>
              <a:rPr kumimoji="1" lang="zh-CN" altLang="en-US" sz="2000">
                <a:solidFill>
                  <a:schemeClr val="tx1"/>
                </a:solidFill>
                <a:latin typeface="楷体_GB2312" panose="02010609030101010101" pitchFamily="49" charset="-122"/>
                <a:ea typeface="宋体" panose="02010600030101010101" pitchFamily="2" charset="-122"/>
              </a:rPr>
              <a:t>    </a:t>
            </a:r>
            <a:r>
              <a:rPr kumimoji="1" lang="en-US" altLang="zh-CN" sz="2000">
                <a:solidFill>
                  <a:schemeClr val="tx1"/>
                </a:solidFill>
                <a:latin typeface="楷体_GB2312" panose="02010609030101010101" pitchFamily="49" charset="-122"/>
                <a:ea typeface="宋体" panose="02010600030101010101" pitchFamily="2" charset="-122"/>
              </a:rPr>
              <a:t>return max(L[n])</a:t>
            </a:r>
            <a:r>
              <a:rPr kumimoji="1" lang="en-US" altLang="zh-CN" sz="2000">
                <a:solidFill>
                  <a:schemeClr val="tx1"/>
                </a:solidFill>
                <a:latin typeface="Times New Roman" panose="02020603050405020304" pitchFamily="18" charset="0"/>
                <a:ea typeface="宋体" panose="02010600030101010101" pitchFamily="2" charset="-122"/>
              </a:rPr>
              <a:t>；</a:t>
            </a:r>
            <a:endParaRPr kumimoji="1" lang="en-US" altLang="zh-CN" sz="2000">
              <a:solidFill>
                <a:schemeClr val="tx1"/>
              </a:solidFill>
              <a:latin typeface="楷体_GB2312" panose="02010609030101010101" pitchFamily="49" charset="-122"/>
              <a:ea typeface="宋体" panose="02010600030101010101" pitchFamily="2" charset="-122"/>
            </a:endParaRPr>
          </a:p>
          <a:p>
            <a:pPr algn="l" eaLnBrk="1" hangingPunct="1">
              <a:spcBef>
                <a:spcPct val="20000"/>
              </a:spcBef>
            </a:pPr>
            <a:r>
              <a:rPr kumimoji="1" lang="en-US" altLang="zh-CN" sz="2000">
                <a:solidFill>
                  <a:schemeClr val="tx1"/>
                </a:solidFill>
                <a:latin typeface="楷体_GB2312" panose="02010609030101010101" pitchFamily="49" charset="-122"/>
                <a:ea typeface="宋体" panose="02010600030101010101" pitchFamily="2" charset="-122"/>
              </a:rPr>
              <a:t>} </a:t>
            </a:r>
            <a:endParaRPr kumimoji="1" lang="zh-CN" altLang="en-US" sz="2000">
              <a:solidFill>
                <a:schemeClr val="tx1"/>
              </a:solidFill>
              <a:latin typeface="楷体_GB2312" panose="02010609030101010101" pitchFamily="49" charset="-122"/>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9764"/>
                                        </p:tgtEl>
                                        <p:attrNameLst>
                                          <p:attrName>style.visibility</p:attrName>
                                        </p:attrNameLst>
                                      </p:cBhvr>
                                      <p:to>
                                        <p:strVal val="visible"/>
                                      </p:to>
                                    </p:set>
                                    <p:animEffect transition="in" filter="blinds(horizontal)">
                                      <p:cBhvr>
                                        <p:cTn id="7" dur="500"/>
                                        <p:tgtEl>
                                          <p:spTgt spid="6297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9765"/>
                                        </p:tgtEl>
                                        <p:attrNameLst>
                                          <p:attrName>style.visibility</p:attrName>
                                        </p:attrNameLst>
                                      </p:cBhvr>
                                      <p:to>
                                        <p:strVal val="visible"/>
                                      </p:to>
                                    </p:set>
                                    <p:animEffect transition="in" filter="blinds(horizontal)">
                                      <p:cBhvr>
                                        <p:cTn id="12" dur="500"/>
                                        <p:tgtEl>
                                          <p:spTgt spid="6297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9766"/>
                                        </p:tgtEl>
                                        <p:attrNameLst>
                                          <p:attrName>style.visibility</p:attrName>
                                        </p:attrNameLst>
                                      </p:cBhvr>
                                      <p:to>
                                        <p:strVal val="visible"/>
                                      </p:to>
                                    </p:set>
                                    <p:animEffect transition="in" filter="blinds(horizontal)">
                                      <p:cBhvr>
                                        <p:cTn id="17" dur="500"/>
                                        <p:tgtEl>
                                          <p:spTgt spid="6297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29767"/>
                                        </p:tgtEl>
                                        <p:attrNameLst>
                                          <p:attrName>style.visibility</p:attrName>
                                        </p:attrNameLst>
                                      </p:cBhvr>
                                      <p:to>
                                        <p:strVal val="visible"/>
                                      </p:to>
                                    </p:set>
                                    <p:animEffect transition="in" filter="blinds(horizontal)">
                                      <p:cBhvr>
                                        <p:cTn id="22" dur="500"/>
                                        <p:tgtEl>
                                          <p:spTgt spid="629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4" grpId="0" autoUpdateAnimBg="0"/>
      <p:bldP spid="629765" grpId="0" animBg="1" autoUpdateAnimBg="0"/>
      <p:bldP spid="629766" grpId="0" autoUpdateAnimBg="0"/>
      <p:bldP spid="629767" grpId="0" animBg="1" autoUpdateAnimBg="0"/>
    </p:bld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a:extLst>
              <a:ext uri="{FF2B5EF4-FFF2-40B4-BE49-F238E27FC236}">
                <a16:creationId xmlns:a16="http://schemas.microsoft.com/office/drawing/2014/main" id="{9339E820-0AFF-4805-8BBC-45C2447F4EEA}"/>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44E063B5-46D6-4BEF-A423-32EF4563E971}" type="slidenum">
              <a:rPr lang="zh-CN" altLang="en-US">
                <a:solidFill>
                  <a:schemeClr val="tx1"/>
                </a:solidFill>
                <a:latin typeface="Times New Roman" panose="02020603050405020304" pitchFamily="18" charset="0"/>
                <a:ea typeface="宋体" panose="02010600030101010101" pitchFamily="2" charset="-122"/>
              </a:rPr>
              <a:pPr eaLnBrk="1" hangingPunct="1"/>
              <a:t>328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30786" name="Rectangle 2">
            <a:extLst>
              <a:ext uri="{FF2B5EF4-FFF2-40B4-BE49-F238E27FC236}">
                <a16:creationId xmlns:a16="http://schemas.microsoft.com/office/drawing/2014/main" id="{D3633B74-3CC9-4BD2-A2BD-B6D09C756C26}"/>
              </a:ext>
            </a:extLst>
          </p:cNvPr>
          <p:cNvSpPr>
            <a:spLocks noGrp="1" noChangeArrowheads="1"/>
          </p:cNvSpPr>
          <p:nvPr>
            <p:ph type="ctrTitle"/>
          </p:nvPr>
        </p:nvSpPr>
        <p:spPr>
          <a:xfrm>
            <a:off x="684213" y="1916113"/>
            <a:ext cx="8064500" cy="1081087"/>
          </a:xfrm>
        </p:spPr>
        <p:txBody>
          <a:bodyPr/>
          <a:lstStyle/>
          <a:p>
            <a:pPr eaLnBrk="1" hangingPunct="1">
              <a:defRPr/>
            </a:pPr>
            <a:r>
              <a:rPr lang="zh-CN" altLang="en-US" sz="6000">
                <a:solidFill>
                  <a:srgbClr val="800000"/>
                </a:solidFill>
                <a:effectLst>
                  <a:outerShdw blurRad="38100" dist="38100" dir="2700000" algn="tl">
                    <a:srgbClr val="C0C0C0"/>
                  </a:outerShdw>
                </a:effectLst>
                <a:latin typeface="黑体" pitchFamily="2" charset="-122"/>
                <a:ea typeface="黑体" pitchFamily="2" charset="-122"/>
              </a:rPr>
              <a:t>第</a:t>
            </a:r>
            <a:r>
              <a:rPr lang="en-US" altLang="zh-CN" sz="6000">
                <a:solidFill>
                  <a:srgbClr val="800000"/>
                </a:solidFill>
                <a:effectLst>
                  <a:outerShdw blurRad="38100" dist="38100" dir="2700000" algn="tl">
                    <a:srgbClr val="C0C0C0"/>
                  </a:outerShdw>
                </a:effectLst>
                <a:latin typeface="黑体" pitchFamily="2" charset="-122"/>
                <a:ea typeface="黑体" pitchFamily="2" charset="-122"/>
              </a:rPr>
              <a:t>10</a:t>
            </a:r>
            <a:r>
              <a:rPr lang="zh-CN" altLang="en-US" sz="6000">
                <a:solidFill>
                  <a:srgbClr val="800000"/>
                </a:solidFill>
                <a:effectLst>
                  <a:outerShdw blurRad="38100" dist="38100" dir="2700000" algn="tl">
                    <a:srgbClr val="C0C0C0"/>
                  </a:outerShdw>
                </a:effectLst>
                <a:latin typeface="黑体" pitchFamily="2" charset="-122"/>
                <a:ea typeface="黑体" pitchFamily="2" charset="-122"/>
              </a:rPr>
              <a:t>章  算法优化策略</a:t>
            </a:r>
          </a:p>
        </p:txBody>
      </p:sp>
    </p:spTree>
  </p:cSld>
  <p:clrMapOvr>
    <a:masterClrMapping/>
  </p:clrMapOvr>
  <p:transition>
    <p:random/>
  </p:transition>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a:extLst>
              <a:ext uri="{FF2B5EF4-FFF2-40B4-BE49-F238E27FC236}">
                <a16:creationId xmlns:a16="http://schemas.microsoft.com/office/drawing/2014/main" id="{2DD8142C-9541-4DF7-9E2C-0B301E918542}"/>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FB5FC834-67F1-43C5-8A1A-DA9A144ED9B0}" type="slidenum">
              <a:rPr lang="zh-CN" altLang="en-US">
                <a:solidFill>
                  <a:schemeClr val="tx1"/>
                </a:solidFill>
                <a:latin typeface="Times New Roman" panose="02020603050405020304" pitchFamily="18" charset="0"/>
                <a:ea typeface="宋体" panose="02010600030101010101" pitchFamily="2" charset="-122"/>
              </a:rPr>
              <a:pPr eaLnBrk="1" hangingPunct="1"/>
              <a:t>329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32834" name="Rectangle 2">
            <a:extLst>
              <a:ext uri="{FF2B5EF4-FFF2-40B4-BE49-F238E27FC236}">
                <a16:creationId xmlns:a16="http://schemas.microsoft.com/office/drawing/2014/main" id="{FFA9FC3B-93B9-4D8B-9446-DCE3F0DC0EF9}"/>
              </a:ext>
            </a:extLst>
          </p:cNvPr>
          <p:cNvSpPr>
            <a:spLocks noGrp="1" noChangeArrowheads="1"/>
          </p:cNvSpPr>
          <p:nvPr>
            <p:ph type="ctrTitle"/>
          </p:nvPr>
        </p:nvSpPr>
        <p:spPr/>
        <p:txBody>
          <a:bodyPr/>
          <a:lstStyle/>
          <a:p>
            <a:pPr eaLnBrk="1" hangingPunct="1">
              <a:defRPr/>
            </a:pPr>
            <a:r>
              <a:rPr lang="zh-CN" altLang="en-US">
                <a:effectLst>
                  <a:outerShdw blurRad="38100" dist="38100" dir="2700000" algn="tl">
                    <a:srgbClr val="C0C0C0"/>
                  </a:outerShdw>
                </a:effectLst>
                <a:latin typeface="黑体" pitchFamily="2" charset="-122"/>
                <a:ea typeface="黑体" pitchFamily="2" charset="-122"/>
              </a:rPr>
              <a:t>算法设计策略的比较与选择 </a:t>
            </a: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05C1BC62-C9B1-48E7-B11B-7F91A066E522}"/>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6AB5F675-B454-4216-8328-A3FDD64B87DD}" type="slidenum">
              <a:rPr lang="zh-CN" altLang="en-US">
                <a:solidFill>
                  <a:schemeClr val="tx1"/>
                </a:solidFill>
                <a:latin typeface="Times New Roman" panose="02020603050405020304" pitchFamily="18" charset="0"/>
                <a:ea typeface="宋体" panose="02010600030101010101" pitchFamily="2" charset="-122"/>
              </a:rPr>
              <a:pPr eaLnBrk="1" hangingPunct="1"/>
              <a:t>33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23586" name="Rectangle 2">
            <a:extLst>
              <a:ext uri="{FF2B5EF4-FFF2-40B4-BE49-F238E27FC236}">
                <a16:creationId xmlns:a16="http://schemas.microsoft.com/office/drawing/2014/main" id="{7BFFAB0E-3E88-4352-BDBE-5434A2A1781D}"/>
              </a:ext>
            </a:extLst>
          </p:cNvPr>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defRPr/>
            </a:pPr>
            <a:r>
              <a:rPr kumimoji="1" lang="en-US" altLang="zh-CN" sz="4400" b="1">
                <a:solidFill>
                  <a:srgbClr val="663300"/>
                </a:solidFill>
                <a:latin typeface="黑体" pitchFamily="2" charset="-122"/>
                <a:ea typeface="黑体" pitchFamily="2" charset="-122"/>
              </a:rPr>
              <a:t>2.1  </a:t>
            </a:r>
            <a:r>
              <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rPr>
              <a:t>递归的概念</a:t>
            </a:r>
          </a:p>
        </p:txBody>
      </p:sp>
      <p:sp>
        <p:nvSpPr>
          <p:cNvPr id="7174" name="Text Box 3">
            <a:extLst>
              <a:ext uri="{FF2B5EF4-FFF2-40B4-BE49-F238E27FC236}">
                <a16:creationId xmlns:a16="http://schemas.microsoft.com/office/drawing/2014/main" id="{39045E8A-B775-4BA7-BF6B-6DFDF3B67EE5}"/>
              </a:ext>
            </a:extLst>
          </p:cNvPr>
          <p:cNvSpPr txBox="1">
            <a:spLocks noChangeArrowheads="1"/>
          </p:cNvSpPr>
          <p:nvPr/>
        </p:nvSpPr>
        <p:spPr bwMode="auto">
          <a:xfrm>
            <a:off x="433388" y="1700213"/>
            <a:ext cx="87106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latin typeface="黑体" panose="02010609060101010101" pitchFamily="49" charset="-122"/>
                <a:ea typeface="黑体" panose="02010609060101010101" pitchFamily="49" charset="-122"/>
              </a:rPr>
              <a:t>例</a:t>
            </a:r>
            <a:r>
              <a:rPr lang="en-US" altLang="zh-CN" sz="2400" b="1">
                <a:latin typeface="黑体" panose="02010609060101010101" pitchFamily="49" charset="-122"/>
                <a:ea typeface="黑体" panose="02010609060101010101" pitchFamily="49" charset="-122"/>
              </a:rPr>
              <a:t>3  </a:t>
            </a:r>
            <a:r>
              <a:rPr lang="en-US" altLang="en-US" sz="2400" b="1">
                <a:ea typeface="宋体" panose="02010600030101010101" pitchFamily="2" charset="-122"/>
              </a:rPr>
              <a:t>Ackerman</a:t>
            </a:r>
            <a:r>
              <a:rPr lang="en-US" altLang="en-US" sz="2400" b="1">
                <a:latin typeface="黑体" panose="02010609060101010101" pitchFamily="49" charset="-122"/>
                <a:ea typeface="黑体" panose="02010609060101010101" pitchFamily="49" charset="-122"/>
              </a:rPr>
              <a:t>函数</a:t>
            </a:r>
            <a:endParaRPr lang="zh-CN" altLang="en-US" sz="2400" b="1">
              <a:latin typeface="黑体" panose="02010609060101010101" pitchFamily="49" charset="-122"/>
              <a:ea typeface="黑体" panose="02010609060101010101" pitchFamily="49" charset="-122"/>
            </a:endParaRPr>
          </a:p>
          <a:p>
            <a:pPr algn="l" eaLnBrk="1" hangingPunct="1"/>
            <a:r>
              <a:rPr lang="zh-CN" altLang="en-US" sz="2400">
                <a:solidFill>
                  <a:srgbClr val="000000"/>
                </a:solidFill>
                <a:latin typeface="楷体_GB2312" panose="02010609030101010101" pitchFamily="49" charset="-122"/>
                <a:ea typeface="楷体_GB2312" panose="02010609030101010101" pitchFamily="49" charset="-122"/>
              </a:rPr>
              <a:t>前</a:t>
            </a:r>
            <a:r>
              <a:rPr lang="en-US" altLang="zh-CN" sz="2400">
                <a:solidFill>
                  <a:srgbClr val="000000"/>
                </a:solidFill>
                <a:latin typeface="楷体_GB2312" panose="02010609030101010101" pitchFamily="49" charset="-122"/>
                <a:ea typeface="楷体_GB2312" panose="02010609030101010101" pitchFamily="49" charset="-122"/>
              </a:rPr>
              <a:t>2</a:t>
            </a:r>
            <a:r>
              <a:rPr lang="zh-CN" altLang="en-US" sz="2400">
                <a:solidFill>
                  <a:srgbClr val="000000"/>
                </a:solidFill>
                <a:latin typeface="楷体_GB2312" panose="02010609030101010101" pitchFamily="49" charset="-122"/>
                <a:ea typeface="楷体_GB2312" panose="02010609030101010101" pitchFamily="49" charset="-122"/>
              </a:rPr>
              <a:t>例中的函数都可以找到相应的非递归方式定义：</a:t>
            </a:r>
          </a:p>
        </p:txBody>
      </p:sp>
      <p:sp>
        <p:nvSpPr>
          <p:cNvPr id="7175" name="Rectangle 4">
            <a:extLst>
              <a:ext uri="{FF2B5EF4-FFF2-40B4-BE49-F238E27FC236}">
                <a16:creationId xmlns:a16="http://schemas.microsoft.com/office/drawing/2014/main" id="{F5324448-044F-48F7-8925-1A3D73ECB76A}"/>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323589" name="Object 5">
            <a:extLst>
              <a:ext uri="{FF2B5EF4-FFF2-40B4-BE49-F238E27FC236}">
                <a16:creationId xmlns:a16="http://schemas.microsoft.com/office/drawing/2014/main" id="{43BFE972-6247-4221-9CA4-D278CCDE17D2}"/>
              </a:ext>
            </a:extLst>
          </p:cNvPr>
          <p:cNvGraphicFramePr>
            <a:graphicFrameLocks noChangeAspect="1"/>
          </p:cNvGraphicFramePr>
          <p:nvPr/>
        </p:nvGraphicFramePr>
        <p:xfrm>
          <a:off x="539750" y="2636838"/>
          <a:ext cx="4103688" cy="552450"/>
        </p:xfrm>
        <a:graphic>
          <a:graphicData uri="http://schemas.openxmlformats.org/presentationml/2006/ole">
            <mc:AlternateContent xmlns:mc="http://schemas.openxmlformats.org/markup-compatibility/2006">
              <mc:Choice xmlns:v="urn:schemas-microsoft-com:vml" Requires="v">
                <p:oleObj spid="_x0000_s7180" name="公式" r:id="rId3" imgW="1485900" imgH="203200" progId="Equation.3">
                  <p:embed/>
                </p:oleObj>
              </mc:Choice>
              <mc:Fallback>
                <p:oleObj name="公式" r:id="rId3" imgW="1485900" imgH="203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636838"/>
                        <a:ext cx="4103688"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6" name="Rectangle 6">
            <a:extLst>
              <a:ext uri="{FF2B5EF4-FFF2-40B4-BE49-F238E27FC236}">
                <a16:creationId xmlns:a16="http://schemas.microsoft.com/office/drawing/2014/main" id="{466B70B7-3FA9-4D52-B937-3A49266F5D8A}"/>
              </a:ext>
            </a:extLst>
          </p:cNvPr>
          <p:cNvSpPr>
            <a:spLocks noChangeArrowheads="1"/>
          </p:cNvSpPr>
          <p:nvPr/>
        </p:nvSpPr>
        <p:spPr bwMode="auto">
          <a:xfrm>
            <a:off x="0" y="3138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323591" name="Object 7">
            <a:extLst>
              <a:ext uri="{FF2B5EF4-FFF2-40B4-BE49-F238E27FC236}">
                <a16:creationId xmlns:a16="http://schemas.microsoft.com/office/drawing/2014/main" id="{021F7BAE-27BA-41AD-B854-9DE16F660055}"/>
              </a:ext>
            </a:extLst>
          </p:cNvPr>
          <p:cNvGraphicFramePr>
            <a:graphicFrameLocks noChangeAspect="1"/>
          </p:cNvGraphicFramePr>
          <p:nvPr/>
        </p:nvGraphicFramePr>
        <p:xfrm>
          <a:off x="539750" y="3649663"/>
          <a:ext cx="6553200" cy="1554162"/>
        </p:xfrm>
        <a:graphic>
          <a:graphicData uri="http://schemas.openxmlformats.org/presentationml/2006/ole">
            <mc:AlternateContent xmlns:mc="http://schemas.openxmlformats.org/markup-compatibility/2006">
              <mc:Choice xmlns:v="urn:schemas-microsoft-com:vml" Requires="v">
                <p:oleObj spid="_x0000_s7181" name="公式" r:id="rId5" imgW="2451100" imgH="584200" progId="Equation.3">
                  <p:embed/>
                </p:oleObj>
              </mc:Choice>
              <mc:Fallback>
                <p:oleObj name="公式" r:id="rId5" imgW="2451100" imgH="584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3649663"/>
                        <a:ext cx="6553200" cy="1554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3592" name="Text Box 8">
            <a:extLst>
              <a:ext uri="{FF2B5EF4-FFF2-40B4-BE49-F238E27FC236}">
                <a16:creationId xmlns:a16="http://schemas.microsoft.com/office/drawing/2014/main" id="{C61663D3-B76B-49C8-B4B5-9EC985B00981}"/>
              </a:ext>
            </a:extLst>
          </p:cNvPr>
          <p:cNvSpPr txBox="1">
            <a:spLocks noChangeArrowheads="1"/>
          </p:cNvSpPr>
          <p:nvPr/>
        </p:nvSpPr>
        <p:spPr bwMode="auto">
          <a:xfrm>
            <a:off x="433388" y="5445125"/>
            <a:ext cx="8710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rgbClr val="000000"/>
                </a:solidFill>
                <a:latin typeface="黑体" panose="02010609060101010101" pitchFamily="49" charset="-122"/>
                <a:ea typeface="黑体" panose="02010609060101010101" pitchFamily="49" charset="-122"/>
              </a:rPr>
              <a:t>但本例中的</a:t>
            </a:r>
            <a:r>
              <a:rPr lang="en-US" altLang="zh-CN" sz="2400" b="1">
                <a:solidFill>
                  <a:srgbClr val="000000"/>
                </a:solidFill>
                <a:latin typeface="黑体" panose="02010609060101010101" pitchFamily="49" charset="-122"/>
                <a:ea typeface="黑体" panose="02010609060101010101" pitchFamily="49" charset="-122"/>
              </a:rPr>
              <a:t>Ackerman</a:t>
            </a:r>
            <a:r>
              <a:rPr lang="zh-CN" altLang="en-US" sz="2400" b="1">
                <a:solidFill>
                  <a:srgbClr val="000000"/>
                </a:solidFill>
                <a:latin typeface="黑体" panose="02010609060101010101" pitchFamily="49" charset="-122"/>
                <a:ea typeface="黑体" panose="02010609060101010101" pitchFamily="49" charset="-122"/>
              </a:rPr>
              <a:t>函数却无法找到非递归的定义。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3589"/>
                                        </p:tgtEl>
                                        <p:attrNameLst>
                                          <p:attrName>style.visibility</p:attrName>
                                        </p:attrNameLst>
                                      </p:cBhvr>
                                      <p:to>
                                        <p:strVal val="visible"/>
                                      </p:to>
                                    </p:set>
                                    <p:animEffect transition="in" filter="blinds(horizontal)">
                                      <p:cBhvr>
                                        <p:cTn id="7" dur="500"/>
                                        <p:tgtEl>
                                          <p:spTgt spid="3235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3591"/>
                                        </p:tgtEl>
                                        <p:attrNameLst>
                                          <p:attrName>style.visibility</p:attrName>
                                        </p:attrNameLst>
                                      </p:cBhvr>
                                      <p:to>
                                        <p:strVal val="visible"/>
                                      </p:to>
                                    </p:set>
                                    <p:animEffect transition="in" filter="blinds(horizontal)">
                                      <p:cBhvr>
                                        <p:cTn id="12" dur="500"/>
                                        <p:tgtEl>
                                          <p:spTgt spid="3235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23592"/>
                                        </p:tgtEl>
                                        <p:attrNameLst>
                                          <p:attrName>style.visibility</p:attrName>
                                        </p:attrNameLst>
                                      </p:cBhvr>
                                      <p:to>
                                        <p:strVal val="visible"/>
                                      </p:to>
                                    </p:set>
                                    <p:anim calcmode="lin" valueType="num">
                                      <p:cBhvr additive="base">
                                        <p:cTn id="17" dur="500" fill="hold"/>
                                        <p:tgtEl>
                                          <p:spTgt spid="323592"/>
                                        </p:tgtEl>
                                        <p:attrNameLst>
                                          <p:attrName>ppt_x</p:attrName>
                                        </p:attrNameLst>
                                      </p:cBhvr>
                                      <p:tavLst>
                                        <p:tav tm="0">
                                          <p:val>
                                            <p:strVal val="#ppt_x"/>
                                          </p:val>
                                        </p:tav>
                                        <p:tav tm="100000">
                                          <p:val>
                                            <p:strVal val="#ppt_x"/>
                                          </p:val>
                                        </p:tav>
                                      </p:tavLst>
                                    </p:anim>
                                    <p:anim calcmode="lin" valueType="num">
                                      <p:cBhvr additive="base">
                                        <p:cTn id="18" dur="500" fill="hold"/>
                                        <p:tgtEl>
                                          <p:spTgt spid="3235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92" grpId="0"/>
    </p:bld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a:extLst>
              <a:ext uri="{FF2B5EF4-FFF2-40B4-BE49-F238E27FC236}">
                <a16:creationId xmlns:a16="http://schemas.microsoft.com/office/drawing/2014/main" id="{A169A015-0137-4638-9CD4-3AAE77C4BC16}"/>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DF11BD7A-41A1-40DC-8BFB-CFC2DA93656D}" type="slidenum">
              <a:rPr lang="zh-CN" altLang="en-US">
                <a:solidFill>
                  <a:schemeClr val="tx1"/>
                </a:solidFill>
                <a:latin typeface="Times New Roman" panose="02020603050405020304" pitchFamily="18" charset="0"/>
                <a:ea typeface="宋体" panose="02010600030101010101" pitchFamily="2" charset="-122"/>
              </a:rPr>
              <a:pPr eaLnBrk="1" hangingPunct="1"/>
              <a:t>330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33858" name="Rectangle 2">
            <a:extLst>
              <a:ext uri="{FF2B5EF4-FFF2-40B4-BE49-F238E27FC236}">
                <a16:creationId xmlns:a16="http://schemas.microsoft.com/office/drawing/2014/main" id="{56621EEC-EEEC-4558-B904-6127A5AD0AEA}"/>
              </a:ext>
            </a:extLst>
          </p:cNvPr>
          <p:cNvSpPr>
            <a:spLocks noGrp="1" noChangeArrowheads="1"/>
          </p:cNvSpPr>
          <p:nvPr>
            <p:ph type="title"/>
          </p:nvPr>
        </p:nvSpPr>
        <p:spPr>
          <a:xfrm>
            <a:off x="684213" y="0"/>
            <a:ext cx="7772400" cy="803275"/>
          </a:xfrm>
        </p:spPr>
        <p:txBody>
          <a:bodyPr/>
          <a:lstStyle/>
          <a:p>
            <a:pPr eaLnBrk="1" hangingPunct="1">
              <a:defRPr/>
            </a:pPr>
            <a:r>
              <a:rPr lang="zh-CN" altLang="en-US">
                <a:effectLst>
                  <a:outerShdw blurRad="38100" dist="38100" dir="2700000" algn="tl">
                    <a:srgbClr val="C0C0C0"/>
                  </a:outerShdw>
                </a:effectLst>
                <a:ea typeface="黑体" pitchFamily="2" charset="-122"/>
              </a:rPr>
              <a:t>最大子段和问题 </a:t>
            </a:r>
          </a:p>
        </p:txBody>
      </p:sp>
      <p:sp>
        <p:nvSpPr>
          <p:cNvPr id="98311" name="Text Box 3">
            <a:extLst>
              <a:ext uri="{FF2B5EF4-FFF2-40B4-BE49-F238E27FC236}">
                <a16:creationId xmlns:a16="http://schemas.microsoft.com/office/drawing/2014/main" id="{1BC638C7-AD34-470D-8D58-3708E82ECAFD}"/>
              </a:ext>
            </a:extLst>
          </p:cNvPr>
          <p:cNvSpPr txBox="1">
            <a:spLocks noChangeArrowheads="1"/>
          </p:cNvSpPr>
          <p:nvPr/>
        </p:nvSpPr>
        <p:spPr bwMode="auto">
          <a:xfrm>
            <a:off x="250825" y="927100"/>
            <a:ext cx="8642350"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800">
                <a:solidFill>
                  <a:schemeClr val="tx1"/>
                </a:solidFill>
                <a:ea typeface="楷体_GB2312" panose="02010609030101010101" pitchFamily="49" charset="-122"/>
              </a:rPr>
              <a:t>给定由</a:t>
            </a:r>
            <a:r>
              <a:rPr lang="en-US" altLang="zh-CN" sz="2800">
                <a:solidFill>
                  <a:schemeClr val="tx1"/>
                </a:solidFill>
                <a:ea typeface="楷体_GB2312" panose="02010609030101010101" pitchFamily="49" charset="-122"/>
              </a:rPr>
              <a:t>n</a:t>
            </a:r>
            <a:r>
              <a:rPr lang="zh-CN" altLang="en-US" sz="2800">
                <a:solidFill>
                  <a:schemeClr val="tx1"/>
                </a:solidFill>
                <a:ea typeface="楷体_GB2312" panose="02010609030101010101" pitchFamily="49" charset="-122"/>
              </a:rPr>
              <a:t>个整数</a:t>
            </a:r>
            <a:r>
              <a:rPr lang="en-US" altLang="zh-CN" sz="2800">
                <a:solidFill>
                  <a:schemeClr val="tx1"/>
                </a:solidFill>
                <a:ea typeface="楷体_GB2312" panose="02010609030101010101" pitchFamily="49" charset="-122"/>
              </a:rPr>
              <a:t>(</a:t>
            </a:r>
            <a:r>
              <a:rPr lang="zh-CN" altLang="en-US" sz="2800">
                <a:solidFill>
                  <a:schemeClr val="tx1"/>
                </a:solidFill>
                <a:ea typeface="楷体_GB2312" panose="02010609030101010101" pitchFamily="49" charset="-122"/>
              </a:rPr>
              <a:t>可能为负整数</a:t>
            </a:r>
            <a:r>
              <a:rPr lang="en-US" altLang="zh-CN" sz="2800">
                <a:solidFill>
                  <a:schemeClr val="tx1"/>
                </a:solidFill>
                <a:ea typeface="楷体_GB2312" panose="02010609030101010101" pitchFamily="49" charset="-122"/>
              </a:rPr>
              <a:t>)</a:t>
            </a:r>
            <a:r>
              <a:rPr lang="zh-CN" altLang="en-US" sz="2800">
                <a:solidFill>
                  <a:schemeClr val="tx1"/>
                </a:solidFill>
                <a:ea typeface="楷体_GB2312" panose="02010609030101010101" pitchFamily="49" charset="-122"/>
              </a:rPr>
              <a:t>组成的序列</a:t>
            </a:r>
            <a:r>
              <a:rPr lang="en-US" altLang="zh-CN" sz="2800">
                <a:solidFill>
                  <a:schemeClr val="tx1"/>
                </a:solidFill>
                <a:ea typeface="楷体_GB2312" panose="02010609030101010101" pitchFamily="49" charset="-122"/>
              </a:rPr>
              <a:t>a</a:t>
            </a:r>
            <a:r>
              <a:rPr lang="en-US" altLang="zh-CN" sz="2800" baseline="-25000">
                <a:solidFill>
                  <a:schemeClr val="tx1"/>
                </a:solidFill>
                <a:ea typeface="楷体_GB2312" panose="02010609030101010101" pitchFamily="49" charset="-122"/>
              </a:rPr>
              <a:t>1</a:t>
            </a:r>
            <a:r>
              <a:rPr lang="en-US" altLang="zh-CN" sz="2800">
                <a:solidFill>
                  <a:schemeClr val="tx1"/>
                </a:solidFill>
                <a:ea typeface="楷体_GB2312" panose="02010609030101010101" pitchFamily="49" charset="-122"/>
              </a:rPr>
              <a:t>,a</a:t>
            </a:r>
            <a:r>
              <a:rPr lang="en-US" altLang="zh-CN" sz="2800" baseline="-25000">
                <a:solidFill>
                  <a:schemeClr val="tx1"/>
                </a:solidFill>
                <a:ea typeface="楷体_GB2312" panose="02010609030101010101" pitchFamily="49" charset="-122"/>
              </a:rPr>
              <a:t>2</a:t>
            </a:r>
            <a:r>
              <a:rPr lang="en-US" altLang="zh-CN" sz="2800">
                <a:solidFill>
                  <a:schemeClr val="tx1"/>
                </a:solidFill>
                <a:ea typeface="楷体_GB2312" panose="02010609030101010101" pitchFamily="49" charset="-122"/>
              </a:rPr>
              <a:t>,…,a</a:t>
            </a:r>
            <a:r>
              <a:rPr lang="en-US" altLang="zh-CN" sz="2800" baseline="-25000">
                <a:solidFill>
                  <a:schemeClr val="tx1"/>
                </a:solidFill>
                <a:ea typeface="楷体_GB2312" panose="02010609030101010101" pitchFamily="49" charset="-122"/>
              </a:rPr>
              <a:t>n</a:t>
            </a:r>
            <a:r>
              <a:rPr lang="en-US" altLang="zh-CN" sz="2800">
                <a:solidFill>
                  <a:schemeClr val="tx1"/>
                </a:solidFill>
                <a:ea typeface="楷体_GB2312" panose="02010609030101010101" pitchFamily="49" charset="-122"/>
              </a:rPr>
              <a:t>,</a:t>
            </a:r>
            <a:r>
              <a:rPr lang="zh-CN" altLang="en-US" sz="2800">
                <a:solidFill>
                  <a:schemeClr val="tx1"/>
                </a:solidFill>
                <a:ea typeface="楷体_GB2312" panose="02010609030101010101" pitchFamily="49" charset="-122"/>
              </a:rPr>
              <a:t>求该序列形如      的子段和的最大值。当所有整数均为负整数时定义其最大子段和为０。依此定义，所求的最优值为:</a:t>
            </a:r>
          </a:p>
          <a:p>
            <a:pPr algn="l" eaLnBrk="1" hangingPunct="1"/>
            <a:endParaRPr lang="zh-CN" altLang="en-US" sz="2800">
              <a:solidFill>
                <a:schemeClr val="tx1"/>
              </a:solidFill>
              <a:ea typeface="楷体_GB2312" panose="02010609030101010101" pitchFamily="49" charset="-122"/>
            </a:endParaRPr>
          </a:p>
          <a:p>
            <a:pPr algn="l" eaLnBrk="1" hangingPunct="1"/>
            <a:r>
              <a:rPr lang="zh-CN" altLang="en-US" sz="2800">
                <a:solidFill>
                  <a:schemeClr val="tx1"/>
                </a:solidFill>
                <a:ea typeface="楷体_GB2312" panose="02010609030101010101" pitchFamily="49" charset="-122"/>
              </a:rPr>
              <a:t>例如:</a:t>
            </a:r>
          </a:p>
          <a:p>
            <a:pPr algn="l" eaLnBrk="1" hangingPunct="1"/>
            <a:r>
              <a:rPr lang="en-US" altLang="zh-CN" sz="2800">
                <a:solidFill>
                  <a:schemeClr val="tx1"/>
                </a:solidFill>
                <a:ea typeface="楷体_GB2312" panose="02010609030101010101" pitchFamily="49" charset="-122"/>
              </a:rPr>
              <a:t>        A=(-2</a:t>
            </a:r>
            <a:r>
              <a:rPr lang="zh-CN" altLang="en-US" sz="2800">
                <a:solidFill>
                  <a:schemeClr val="tx1"/>
                </a:solidFill>
                <a:ea typeface="楷体_GB2312" panose="02010609030101010101" pitchFamily="49" charset="-122"/>
              </a:rPr>
              <a:t>，</a:t>
            </a:r>
            <a:r>
              <a:rPr lang="en-US" altLang="zh-CN" sz="2800">
                <a:solidFill>
                  <a:schemeClr val="tx1"/>
                </a:solidFill>
                <a:ea typeface="楷体_GB2312" panose="02010609030101010101" pitchFamily="49" charset="-122"/>
              </a:rPr>
              <a:t>11</a:t>
            </a:r>
            <a:r>
              <a:rPr lang="zh-CN" altLang="en-US" sz="2800">
                <a:solidFill>
                  <a:schemeClr val="tx1"/>
                </a:solidFill>
                <a:ea typeface="楷体_GB2312" panose="02010609030101010101" pitchFamily="49" charset="-122"/>
              </a:rPr>
              <a:t>，</a:t>
            </a:r>
            <a:r>
              <a:rPr lang="en-US" altLang="zh-CN" sz="2800">
                <a:solidFill>
                  <a:schemeClr val="tx1"/>
                </a:solidFill>
                <a:ea typeface="楷体_GB2312" panose="02010609030101010101" pitchFamily="49" charset="-122"/>
              </a:rPr>
              <a:t>-4</a:t>
            </a:r>
            <a:r>
              <a:rPr lang="zh-CN" altLang="en-US" sz="2800">
                <a:solidFill>
                  <a:schemeClr val="tx1"/>
                </a:solidFill>
                <a:ea typeface="楷体_GB2312" panose="02010609030101010101" pitchFamily="49" charset="-122"/>
              </a:rPr>
              <a:t>，</a:t>
            </a:r>
            <a:r>
              <a:rPr lang="en-US" altLang="zh-CN" sz="2800">
                <a:solidFill>
                  <a:schemeClr val="tx1"/>
                </a:solidFill>
                <a:ea typeface="楷体_GB2312" panose="02010609030101010101" pitchFamily="49" charset="-122"/>
              </a:rPr>
              <a:t>13</a:t>
            </a:r>
            <a:r>
              <a:rPr lang="zh-CN" altLang="en-US" sz="2800">
                <a:solidFill>
                  <a:schemeClr val="tx1"/>
                </a:solidFill>
                <a:ea typeface="楷体_GB2312" panose="02010609030101010101" pitchFamily="49" charset="-122"/>
              </a:rPr>
              <a:t>，</a:t>
            </a:r>
            <a:r>
              <a:rPr lang="en-US" altLang="zh-CN" sz="2800">
                <a:solidFill>
                  <a:schemeClr val="tx1"/>
                </a:solidFill>
                <a:ea typeface="楷体_GB2312" panose="02010609030101010101" pitchFamily="49" charset="-122"/>
              </a:rPr>
              <a:t>-5</a:t>
            </a:r>
            <a:r>
              <a:rPr lang="zh-CN" altLang="en-US" sz="2800">
                <a:solidFill>
                  <a:schemeClr val="tx1"/>
                </a:solidFill>
                <a:ea typeface="楷体_GB2312" panose="02010609030101010101" pitchFamily="49" charset="-122"/>
              </a:rPr>
              <a:t>，</a:t>
            </a:r>
            <a:r>
              <a:rPr lang="en-US" altLang="zh-CN" sz="2800">
                <a:solidFill>
                  <a:schemeClr val="tx1"/>
                </a:solidFill>
                <a:ea typeface="楷体_GB2312" panose="02010609030101010101" pitchFamily="49" charset="-122"/>
              </a:rPr>
              <a:t>-2)</a:t>
            </a:r>
            <a:endParaRPr lang="zh-CN" altLang="en-US" sz="2800">
              <a:solidFill>
                <a:schemeClr val="tx1"/>
              </a:solidFill>
              <a:ea typeface="楷体_GB2312" panose="02010609030101010101" pitchFamily="49" charset="-122"/>
            </a:endParaRPr>
          </a:p>
          <a:p>
            <a:pPr algn="l" eaLnBrk="1" hangingPunct="1"/>
            <a:endParaRPr lang="zh-CN" altLang="en-US" sz="2800">
              <a:solidFill>
                <a:schemeClr val="tx1"/>
              </a:solidFill>
              <a:ea typeface="楷体_GB2312" panose="02010609030101010101" pitchFamily="49" charset="-122"/>
            </a:endParaRPr>
          </a:p>
          <a:p>
            <a:pPr algn="l" eaLnBrk="1" hangingPunct="1"/>
            <a:r>
              <a:rPr lang="zh-CN" altLang="en-US" sz="2800">
                <a:solidFill>
                  <a:schemeClr val="tx1"/>
                </a:solidFill>
                <a:ea typeface="楷体_GB2312" panose="02010609030101010101" pitchFamily="49" charset="-122"/>
              </a:rPr>
              <a:t>最大子段和为</a:t>
            </a:r>
          </a:p>
        </p:txBody>
      </p:sp>
      <p:sp>
        <p:nvSpPr>
          <p:cNvPr id="98312" name="Rectangle 4">
            <a:extLst>
              <a:ext uri="{FF2B5EF4-FFF2-40B4-BE49-F238E27FC236}">
                <a16:creationId xmlns:a16="http://schemas.microsoft.com/office/drawing/2014/main" id="{051C5C35-3D28-41D0-B0D8-5742CA8EBBE8}"/>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98306" name="Object 5">
            <a:extLst>
              <a:ext uri="{FF2B5EF4-FFF2-40B4-BE49-F238E27FC236}">
                <a16:creationId xmlns:a16="http://schemas.microsoft.com/office/drawing/2014/main" id="{E5F98B95-F98A-42C1-9B2D-59CFDC31A77A}"/>
              </a:ext>
            </a:extLst>
          </p:cNvPr>
          <p:cNvGraphicFramePr>
            <a:graphicFrameLocks noChangeAspect="1"/>
          </p:cNvGraphicFramePr>
          <p:nvPr/>
        </p:nvGraphicFramePr>
        <p:xfrm>
          <a:off x="2484438" y="1196975"/>
          <a:ext cx="604837" cy="735013"/>
        </p:xfrm>
        <a:graphic>
          <a:graphicData uri="http://schemas.openxmlformats.org/presentationml/2006/ole">
            <mc:AlternateContent xmlns:mc="http://schemas.openxmlformats.org/markup-compatibility/2006">
              <mc:Choice xmlns:v="urn:schemas-microsoft-com:vml" Requires="v">
                <p:oleObj spid="_x0000_s98318" name="公式" r:id="rId3" imgW="368280" imgH="444240" progId="Equation.3">
                  <p:embed/>
                </p:oleObj>
              </mc:Choice>
              <mc:Fallback>
                <p:oleObj name="公式" r:id="rId3" imgW="368280" imgH="4442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1196975"/>
                        <a:ext cx="604837" cy="73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3" name="Rectangle 6">
            <a:extLst>
              <a:ext uri="{FF2B5EF4-FFF2-40B4-BE49-F238E27FC236}">
                <a16:creationId xmlns:a16="http://schemas.microsoft.com/office/drawing/2014/main" id="{1A266D2F-ECDC-472D-B77F-9AD6C2FDFB82}"/>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98307" name="Object 7">
            <a:extLst>
              <a:ext uri="{FF2B5EF4-FFF2-40B4-BE49-F238E27FC236}">
                <a16:creationId xmlns:a16="http://schemas.microsoft.com/office/drawing/2014/main" id="{1708F901-6C5A-44E8-A327-D659D0694C79}"/>
              </a:ext>
            </a:extLst>
          </p:cNvPr>
          <p:cNvGraphicFramePr>
            <a:graphicFrameLocks noChangeAspect="1"/>
          </p:cNvGraphicFramePr>
          <p:nvPr/>
        </p:nvGraphicFramePr>
        <p:xfrm>
          <a:off x="3203575" y="2276475"/>
          <a:ext cx="2520950" cy="966788"/>
        </p:xfrm>
        <a:graphic>
          <a:graphicData uri="http://schemas.openxmlformats.org/presentationml/2006/ole">
            <mc:AlternateContent xmlns:mc="http://schemas.openxmlformats.org/markup-compatibility/2006">
              <mc:Choice xmlns:v="urn:schemas-microsoft-com:vml" Requires="v">
                <p:oleObj spid="_x0000_s98319" name="公式" r:id="rId5" imgW="1269449" imgH="482391" progId="Equation.3">
                  <p:embed/>
                </p:oleObj>
              </mc:Choice>
              <mc:Fallback>
                <p:oleObj name="公式" r:id="rId5" imgW="1269449" imgH="482391"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2276475"/>
                        <a:ext cx="2520950" cy="966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4" name="Rectangle 8">
            <a:extLst>
              <a:ext uri="{FF2B5EF4-FFF2-40B4-BE49-F238E27FC236}">
                <a16:creationId xmlns:a16="http://schemas.microsoft.com/office/drawing/2014/main" id="{384A3453-51EF-4606-9DB9-3411C6472863}"/>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98308" name="Object 9">
            <a:extLst>
              <a:ext uri="{FF2B5EF4-FFF2-40B4-BE49-F238E27FC236}">
                <a16:creationId xmlns:a16="http://schemas.microsoft.com/office/drawing/2014/main" id="{4D8966DB-BEDA-4FB7-BCB0-F720D592A42A}"/>
              </a:ext>
            </a:extLst>
          </p:cNvPr>
          <p:cNvGraphicFramePr>
            <a:graphicFrameLocks noChangeAspect="1"/>
          </p:cNvGraphicFramePr>
          <p:nvPr/>
        </p:nvGraphicFramePr>
        <p:xfrm>
          <a:off x="2555875" y="4149725"/>
          <a:ext cx="1470025" cy="936625"/>
        </p:xfrm>
        <a:graphic>
          <a:graphicData uri="http://schemas.openxmlformats.org/presentationml/2006/ole">
            <mc:AlternateContent xmlns:mc="http://schemas.openxmlformats.org/markup-compatibility/2006">
              <mc:Choice xmlns:v="urn:schemas-microsoft-com:vml" Requires="v">
                <p:oleObj spid="_x0000_s98320" name="公式" r:id="rId7" imgW="672840" imgH="431640" progId="Equation.3">
                  <p:embed/>
                </p:oleObj>
              </mc:Choice>
              <mc:Fallback>
                <p:oleObj name="公式" r:id="rId7" imgW="672840" imgH="43164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4149725"/>
                        <a:ext cx="1470025"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0B9C3053-E800-454A-997A-0C5D03E32F0F}"/>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44784183-BAC3-4F99-90BA-DB38640D9A91}" type="slidenum">
              <a:rPr lang="zh-CN" altLang="en-US">
                <a:solidFill>
                  <a:schemeClr val="tx1"/>
                </a:solidFill>
                <a:latin typeface="Times New Roman" panose="02020603050405020304" pitchFamily="18" charset="0"/>
                <a:ea typeface="宋体" panose="02010600030101010101" pitchFamily="2" charset="-122"/>
              </a:rPr>
              <a:pPr eaLnBrk="1" hangingPunct="1"/>
              <a:t>331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34882" name="Rectangle 2">
            <a:extLst>
              <a:ext uri="{FF2B5EF4-FFF2-40B4-BE49-F238E27FC236}">
                <a16:creationId xmlns:a16="http://schemas.microsoft.com/office/drawing/2014/main" id="{7E73A22B-FE64-475C-882C-79F35F394C2E}"/>
              </a:ext>
            </a:extLst>
          </p:cNvPr>
          <p:cNvSpPr>
            <a:spLocks noGrp="1" noChangeArrowheads="1"/>
          </p:cNvSpPr>
          <p:nvPr>
            <p:ph type="title"/>
          </p:nvPr>
        </p:nvSpPr>
        <p:spPr>
          <a:xfrm>
            <a:off x="762000" y="152400"/>
            <a:ext cx="7772400" cy="1143000"/>
          </a:xfrm>
        </p:spPr>
        <p:txBody>
          <a:bodyPr/>
          <a:lstStyle/>
          <a:p>
            <a:pPr eaLnBrk="1" hangingPunct="1">
              <a:defRPr/>
            </a:pPr>
            <a:r>
              <a:rPr lang="zh-CN" altLang="en-US">
                <a:effectLst>
                  <a:outerShdw blurRad="38100" dist="38100" dir="2700000" algn="tl">
                    <a:srgbClr val="C0C0C0"/>
                  </a:outerShdw>
                </a:effectLst>
                <a:ea typeface="黑体" pitchFamily="2" charset="-122"/>
              </a:rPr>
              <a:t>简单算法</a:t>
            </a:r>
          </a:p>
        </p:txBody>
      </p:sp>
      <p:sp>
        <p:nvSpPr>
          <p:cNvPr id="99333" name="Text Box 3">
            <a:extLst>
              <a:ext uri="{FF2B5EF4-FFF2-40B4-BE49-F238E27FC236}">
                <a16:creationId xmlns:a16="http://schemas.microsoft.com/office/drawing/2014/main" id="{78480C64-687A-4CF6-BB33-5DD96191BC1C}"/>
              </a:ext>
            </a:extLst>
          </p:cNvPr>
          <p:cNvSpPr txBox="1">
            <a:spLocks noChangeArrowheads="1"/>
          </p:cNvSpPr>
          <p:nvPr/>
        </p:nvSpPr>
        <p:spPr bwMode="auto">
          <a:xfrm>
            <a:off x="611188" y="2924175"/>
            <a:ext cx="4465637" cy="396875"/>
          </a:xfrm>
          <a:prstGeom prst="rect">
            <a:avLst/>
          </a:prstGeom>
          <a:solidFill>
            <a:srgbClr val="FFCC00"/>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endParaRPr lang="zh-CN" altLang="en-US" sz="2000">
              <a:solidFill>
                <a:schemeClr val="tx1"/>
              </a:solidFill>
              <a:ea typeface="楷体_GB2312" panose="02010609030101010101" pitchFamily="49" charset="-122"/>
            </a:endParaRPr>
          </a:p>
        </p:txBody>
      </p:sp>
      <p:sp>
        <p:nvSpPr>
          <p:cNvPr id="99334" name="Text Box 4">
            <a:extLst>
              <a:ext uri="{FF2B5EF4-FFF2-40B4-BE49-F238E27FC236}">
                <a16:creationId xmlns:a16="http://schemas.microsoft.com/office/drawing/2014/main" id="{A788ACAB-862A-4C10-AE2A-63873395BA24}"/>
              </a:ext>
            </a:extLst>
          </p:cNvPr>
          <p:cNvSpPr txBox="1">
            <a:spLocks noChangeArrowheads="1"/>
          </p:cNvSpPr>
          <p:nvPr/>
        </p:nvSpPr>
        <p:spPr bwMode="auto">
          <a:xfrm>
            <a:off x="0" y="739775"/>
            <a:ext cx="4887913"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000">
                <a:solidFill>
                  <a:schemeClr val="tx1"/>
                </a:solidFill>
                <a:ea typeface="楷体_GB2312" panose="02010609030101010101" pitchFamily="49" charset="-122"/>
              </a:rPr>
              <a:t>public static int </a:t>
            </a:r>
            <a:r>
              <a:rPr lang="en-US" altLang="zh-CN" sz="2000" b="1">
                <a:solidFill>
                  <a:schemeClr val="tx1"/>
                </a:solidFill>
                <a:ea typeface="楷体_GB2312" panose="02010609030101010101" pitchFamily="49" charset="-122"/>
              </a:rPr>
              <a:t>maxSum</a:t>
            </a:r>
            <a:r>
              <a:rPr lang="en-US" altLang="zh-CN" sz="2000">
                <a:solidFill>
                  <a:schemeClr val="tx1"/>
                </a:solidFill>
                <a:ea typeface="楷体_GB2312" panose="02010609030101010101" pitchFamily="49" charset="-122"/>
              </a:rPr>
              <a:t>()</a:t>
            </a:r>
          </a:p>
          <a:p>
            <a:pPr algn="l" eaLnBrk="1" hangingPunct="1"/>
            <a:r>
              <a:rPr lang="en-US" altLang="zh-CN" sz="2000">
                <a:solidFill>
                  <a:schemeClr val="tx1"/>
                </a:solidFill>
                <a:ea typeface="楷体_GB2312" panose="02010609030101010101" pitchFamily="49" charset="-122"/>
              </a:rPr>
              <a:t>   {</a:t>
            </a:r>
          </a:p>
          <a:p>
            <a:pPr algn="l" eaLnBrk="1" hangingPunct="1"/>
            <a:r>
              <a:rPr lang="en-US" altLang="zh-CN" sz="2000">
                <a:solidFill>
                  <a:schemeClr val="tx1"/>
                </a:solidFill>
                <a:ea typeface="楷体_GB2312" panose="02010609030101010101" pitchFamily="49" charset="-122"/>
              </a:rPr>
              <a:t>      int n=a.length-1;</a:t>
            </a:r>
          </a:p>
          <a:p>
            <a:pPr algn="l" eaLnBrk="1" hangingPunct="1"/>
            <a:r>
              <a:rPr lang="en-US" altLang="zh-CN" sz="2000">
                <a:solidFill>
                  <a:schemeClr val="tx1"/>
                </a:solidFill>
                <a:ea typeface="楷体_GB2312" panose="02010609030101010101" pitchFamily="49" charset="-122"/>
              </a:rPr>
              <a:t>      int sum=0;</a:t>
            </a:r>
          </a:p>
          <a:p>
            <a:pPr algn="l" eaLnBrk="1" hangingPunct="1"/>
            <a:r>
              <a:rPr lang="en-US" altLang="zh-CN"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for</a:t>
            </a:r>
            <a:r>
              <a:rPr lang="en-US" altLang="zh-CN" sz="2000">
                <a:solidFill>
                  <a:schemeClr val="tx1"/>
                </a:solidFill>
                <a:ea typeface="楷体_GB2312" panose="02010609030101010101" pitchFamily="49" charset="-122"/>
              </a:rPr>
              <a:t> (int i=1;i&lt;=n;i++) {</a:t>
            </a:r>
          </a:p>
          <a:p>
            <a:pPr algn="l" eaLnBrk="1" hangingPunct="1"/>
            <a:r>
              <a:rPr lang="en-US" altLang="zh-CN" sz="2000">
                <a:solidFill>
                  <a:schemeClr val="tx1"/>
                </a:solidFill>
                <a:ea typeface="楷体_GB2312" panose="02010609030101010101" pitchFamily="49" charset="-122"/>
              </a:rPr>
              <a:t>        int thissum=0;</a:t>
            </a:r>
          </a:p>
          <a:p>
            <a:pPr algn="l" eaLnBrk="1" hangingPunct="1"/>
            <a:r>
              <a:rPr lang="en-US" altLang="zh-CN"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for</a:t>
            </a:r>
            <a:r>
              <a:rPr lang="en-US" altLang="zh-CN" sz="2000">
                <a:solidFill>
                  <a:schemeClr val="tx1"/>
                </a:solidFill>
                <a:ea typeface="楷体_GB2312" panose="02010609030101010101" pitchFamily="49" charset="-122"/>
              </a:rPr>
              <a:t> (int j=i;j&lt;=n;j++) {</a:t>
            </a:r>
          </a:p>
          <a:p>
            <a:pPr algn="l" eaLnBrk="1" hangingPunct="1"/>
            <a:r>
              <a:rPr lang="en-US" altLang="zh-CN" sz="2000" b="1">
                <a:solidFill>
                  <a:schemeClr val="tx1"/>
                </a:solidFill>
                <a:ea typeface="楷体_GB2312" panose="02010609030101010101" pitchFamily="49" charset="-122"/>
              </a:rPr>
              <a:t>          for</a:t>
            </a:r>
            <a:r>
              <a:rPr lang="en-US" altLang="zh-CN" sz="2000">
                <a:solidFill>
                  <a:schemeClr val="tx1"/>
                </a:solidFill>
                <a:ea typeface="楷体_GB2312" panose="02010609030101010101" pitchFamily="49" charset="-122"/>
              </a:rPr>
              <a:t> (int k=i;k&lt;=j;k++) thissum+=a[k];</a:t>
            </a:r>
          </a:p>
          <a:p>
            <a:pPr algn="l" eaLnBrk="1" hangingPunct="1"/>
            <a:r>
              <a:rPr lang="en-US" altLang="zh-CN" sz="2000">
                <a:solidFill>
                  <a:schemeClr val="tx1"/>
                </a:solidFill>
                <a:ea typeface="楷体_GB2312" panose="02010609030101010101" pitchFamily="49" charset="-122"/>
              </a:rPr>
              <a:t>          if (thissum&gt;sum) {</a:t>
            </a:r>
          </a:p>
          <a:p>
            <a:pPr algn="l" eaLnBrk="1" hangingPunct="1"/>
            <a:r>
              <a:rPr lang="en-US" altLang="zh-CN" sz="2000">
                <a:solidFill>
                  <a:schemeClr val="tx1"/>
                </a:solidFill>
                <a:ea typeface="楷体_GB2312" panose="02010609030101010101" pitchFamily="49" charset="-122"/>
              </a:rPr>
              <a:t>            sum=thissum;</a:t>
            </a:r>
          </a:p>
          <a:p>
            <a:pPr algn="l" eaLnBrk="1" hangingPunct="1"/>
            <a:r>
              <a:rPr lang="en-US" altLang="zh-CN" sz="2000">
                <a:solidFill>
                  <a:schemeClr val="tx1"/>
                </a:solidFill>
                <a:ea typeface="楷体_GB2312" panose="02010609030101010101" pitchFamily="49" charset="-122"/>
              </a:rPr>
              <a:t>            besti=i;</a:t>
            </a:r>
          </a:p>
          <a:p>
            <a:pPr algn="l" eaLnBrk="1" hangingPunct="1"/>
            <a:r>
              <a:rPr lang="en-US" altLang="zh-CN" sz="2000">
                <a:solidFill>
                  <a:schemeClr val="tx1"/>
                </a:solidFill>
                <a:ea typeface="楷体_GB2312" panose="02010609030101010101" pitchFamily="49" charset="-122"/>
              </a:rPr>
              <a:t>            bestj=j;</a:t>
            </a:r>
          </a:p>
          <a:p>
            <a:pPr algn="l" eaLnBrk="1" hangingPunct="1"/>
            <a:r>
              <a:rPr lang="en-US" altLang="zh-CN" sz="2000">
                <a:solidFill>
                  <a:schemeClr val="tx1"/>
                </a:solidFill>
                <a:ea typeface="楷体_GB2312" panose="02010609030101010101" pitchFamily="49" charset="-122"/>
              </a:rPr>
              <a:t>            }</a:t>
            </a:r>
          </a:p>
          <a:p>
            <a:pPr algn="l" eaLnBrk="1" hangingPunct="1"/>
            <a:r>
              <a:rPr lang="en-US" altLang="zh-CN" sz="2000">
                <a:solidFill>
                  <a:schemeClr val="tx1"/>
                </a:solidFill>
                <a:ea typeface="楷体_GB2312" panose="02010609030101010101" pitchFamily="49" charset="-122"/>
              </a:rPr>
              <a:t>          }</a:t>
            </a:r>
          </a:p>
          <a:p>
            <a:pPr algn="l" eaLnBrk="1" hangingPunct="1"/>
            <a:r>
              <a:rPr lang="en-US" altLang="zh-CN"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return</a:t>
            </a:r>
            <a:r>
              <a:rPr lang="en-US" altLang="zh-CN" sz="2000">
                <a:solidFill>
                  <a:schemeClr val="tx1"/>
                </a:solidFill>
                <a:ea typeface="楷体_GB2312" panose="02010609030101010101" pitchFamily="49" charset="-122"/>
              </a:rPr>
              <a:t> sum;</a:t>
            </a:r>
          </a:p>
          <a:p>
            <a:pPr algn="l" eaLnBrk="1" hangingPunct="1"/>
            <a:r>
              <a:rPr lang="en-US" altLang="zh-CN" sz="2000">
                <a:solidFill>
                  <a:schemeClr val="tx1"/>
                </a:solidFill>
                <a:ea typeface="楷体_GB2312" panose="02010609030101010101" pitchFamily="49" charset="-122"/>
              </a:rPr>
              <a:t>   }</a:t>
            </a:r>
            <a:endParaRPr lang="zh-CN" altLang="en-US" sz="2000">
              <a:solidFill>
                <a:schemeClr val="tx1"/>
              </a:solidFill>
              <a:ea typeface="楷体_GB2312" panose="02010609030101010101" pitchFamily="49" charset="-122"/>
            </a:endParaRPr>
          </a:p>
        </p:txBody>
      </p:sp>
      <p:sp>
        <p:nvSpPr>
          <p:cNvPr id="634885" name="Text Box 5">
            <a:extLst>
              <a:ext uri="{FF2B5EF4-FFF2-40B4-BE49-F238E27FC236}">
                <a16:creationId xmlns:a16="http://schemas.microsoft.com/office/drawing/2014/main" id="{957F346B-A1BF-4232-AE10-DA3449148CE3}"/>
              </a:ext>
            </a:extLst>
          </p:cNvPr>
          <p:cNvSpPr txBox="1">
            <a:spLocks noChangeArrowheads="1"/>
          </p:cNvSpPr>
          <p:nvPr/>
        </p:nvSpPr>
        <p:spPr bwMode="auto">
          <a:xfrm>
            <a:off x="611188" y="2924175"/>
            <a:ext cx="4465637" cy="396875"/>
          </a:xfrm>
          <a:prstGeom prst="rect">
            <a:avLst/>
          </a:prstGeom>
          <a:solidFill>
            <a:srgbClr val="FFCC00"/>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000" b="1">
                <a:solidFill>
                  <a:srgbClr val="FF3300"/>
                </a:solidFill>
                <a:ea typeface="楷体_GB2312" panose="02010609030101010101" pitchFamily="49" charset="-122"/>
              </a:rPr>
              <a:t>  thissum+=a[j]; </a:t>
            </a:r>
            <a:endParaRPr lang="zh-CN" altLang="en-US" sz="2000" b="1">
              <a:solidFill>
                <a:srgbClr val="FF3300"/>
              </a:solidFill>
              <a:ea typeface="楷体_GB2312" panose="02010609030101010101" pitchFamily="49" charset="-122"/>
            </a:endParaRPr>
          </a:p>
        </p:txBody>
      </p:sp>
      <p:grpSp>
        <p:nvGrpSpPr>
          <p:cNvPr id="2" name="Group 6">
            <a:extLst>
              <a:ext uri="{FF2B5EF4-FFF2-40B4-BE49-F238E27FC236}">
                <a16:creationId xmlns:a16="http://schemas.microsoft.com/office/drawing/2014/main" id="{AEB96D60-07A2-469B-A4DB-C501B21F58C2}"/>
              </a:ext>
            </a:extLst>
          </p:cNvPr>
          <p:cNvGrpSpPr>
            <a:grpSpLocks/>
          </p:cNvGrpSpPr>
          <p:nvPr/>
        </p:nvGrpSpPr>
        <p:grpSpPr bwMode="auto">
          <a:xfrm>
            <a:off x="3059113" y="4292600"/>
            <a:ext cx="4968875" cy="1851025"/>
            <a:chOff x="2200" y="3113"/>
            <a:chExt cx="3130" cy="1166"/>
          </a:xfrm>
        </p:grpSpPr>
        <p:sp>
          <p:nvSpPr>
            <p:cNvPr id="99337" name="Text Box 7">
              <a:extLst>
                <a:ext uri="{FF2B5EF4-FFF2-40B4-BE49-F238E27FC236}">
                  <a16:creationId xmlns:a16="http://schemas.microsoft.com/office/drawing/2014/main" id="{63FB58F3-C009-4F1C-9785-C1CA2C9FEF26}"/>
                </a:ext>
              </a:extLst>
            </p:cNvPr>
            <p:cNvSpPr txBox="1">
              <a:spLocks noChangeArrowheads="1"/>
            </p:cNvSpPr>
            <p:nvPr/>
          </p:nvSpPr>
          <p:spPr bwMode="auto">
            <a:xfrm>
              <a:off x="2200" y="3113"/>
              <a:ext cx="3130" cy="1166"/>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800">
                  <a:solidFill>
                    <a:schemeClr val="tx1"/>
                  </a:solidFill>
                  <a:ea typeface="楷体_GB2312" panose="02010609030101010101" pitchFamily="49" charset="-122"/>
                </a:rPr>
                <a:t>注意到                ，则可将算法中的最后一个</a:t>
              </a:r>
              <a:r>
                <a:rPr lang="en-US" altLang="zh-CN" sz="2800">
                  <a:solidFill>
                    <a:schemeClr val="tx1"/>
                  </a:solidFill>
                  <a:ea typeface="楷体_GB2312" panose="02010609030101010101" pitchFamily="49" charset="-122"/>
                </a:rPr>
                <a:t>for</a:t>
              </a:r>
              <a:r>
                <a:rPr lang="zh-CN" altLang="en-US" sz="2800">
                  <a:solidFill>
                    <a:schemeClr val="tx1"/>
                  </a:solidFill>
                  <a:ea typeface="楷体_GB2312" panose="02010609030101010101" pitchFamily="49" charset="-122"/>
                </a:rPr>
                <a:t>循环省去，避免重复计算只需要</a:t>
              </a:r>
              <a:r>
                <a:rPr lang="en-US" altLang="zh-CN" sz="2800">
                  <a:solidFill>
                    <a:schemeClr val="tx1"/>
                  </a:solidFill>
                  <a:ea typeface="楷体_GB2312" panose="02010609030101010101" pitchFamily="49" charset="-122"/>
                </a:rPr>
                <a:t>O(n</a:t>
              </a:r>
              <a:r>
                <a:rPr lang="en-US" altLang="zh-CN" sz="2800" baseline="30000">
                  <a:solidFill>
                    <a:schemeClr val="tx1"/>
                  </a:solidFill>
                  <a:ea typeface="楷体_GB2312" panose="02010609030101010101" pitchFamily="49" charset="-122"/>
                </a:rPr>
                <a:t>2</a:t>
              </a:r>
              <a:r>
                <a:rPr lang="en-US" altLang="zh-CN" sz="2800">
                  <a:solidFill>
                    <a:schemeClr val="tx1"/>
                  </a:solidFill>
                  <a:ea typeface="楷体_GB2312" panose="02010609030101010101" pitchFamily="49" charset="-122"/>
                </a:rPr>
                <a:t>)</a:t>
              </a:r>
              <a:r>
                <a:rPr lang="zh-CN" altLang="en-US" sz="2800">
                  <a:solidFill>
                    <a:schemeClr val="tx1"/>
                  </a:solidFill>
                  <a:ea typeface="楷体_GB2312" panose="02010609030101010101" pitchFamily="49" charset="-122"/>
                </a:rPr>
                <a:t>的计算时间。</a:t>
              </a:r>
            </a:p>
          </p:txBody>
        </p:sp>
        <p:graphicFrame>
          <p:nvGraphicFramePr>
            <p:cNvPr id="99330" name="Object 8">
              <a:extLst>
                <a:ext uri="{FF2B5EF4-FFF2-40B4-BE49-F238E27FC236}">
                  <a16:creationId xmlns:a16="http://schemas.microsoft.com/office/drawing/2014/main" id="{D2EE630C-5081-4248-A24F-25EEB8C1C10A}"/>
                </a:ext>
              </a:extLst>
            </p:cNvPr>
            <p:cNvGraphicFramePr>
              <a:graphicFrameLocks noChangeAspect="1"/>
            </p:cNvGraphicFramePr>
            <p:nvPr/>
          </p:nvGraphicFramePr>
          <p:xfrm>
            <a:off x="3016" y="3113"/>
            <a:ext cx="908" cy="368"/>
          </p:xfrm>
          <a:graphic>
            <a:graphicData uri="http://schemas.openxmlformats.org/presentationml/2006/ole">
              <mc:AlternateContent xmlns:mc="http://schemas.openxmlformats.org/markup-compatibility/2006">
                <mc:Choice xmlns:v="urn:schemas-microsoft-com:vml" Requires="v">
                  <p:oleObj spid="_x0000_s99339" name="公式" r:id="rId3" imgW="1104840" imgH="444240" progId="Equation.3">
                    <p:embed/>
                  </p:oleObj>
                </mc:Choice>
                <mc:Fallback>
                  <p:oleObj name="公式" r:id="rId3" imgW="1104840" imgH="44424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 y="3113"/>
                          <a:ext cx="908" cy="3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885"/>
                                        </p:tgtEl>
                                        <p:attrNameLst>
                                          <p:attrName>style.visibility</p:attrName>
                                        </p:attrNameLst>
                                      </p:cBhvr>
                                      <p:to>
                                        <p:strVal val="visible"/>
                                      </p:to>
                                    </p:set>
                                    <p:animEffect transition="in" filter="blinds(horizontal)">
                                      <p:cBhvr>
                                        <p:cTn id="12" dur="500"/>
                                        <p:tgtEl>
                                          <p:spTgt spid="634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5" grpId="0" animBg="1" autoUpdateAnimBg="0"/>
    </p:bld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F5A4729B-8D9E-4263-AA27-C68736B5EBCC}"/>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D2C13CAB-BDA3-4EE6-B474-5A02DE2464EE}" type="slidenum">
              <a:rPr lang="zh-CN" altLang="en-US">
                <a:solidFill>
                  <a:schemeClr val="tx1"/>
                </a:solidFill>
                <a:latin typeface="Times New Roman" panose="02020603050405020304" pitchFamily="18" charset="0"/>
                <a:ea typeface="宋体" panose="02010600030101010101" pitchFamily="2" charset="-122"/>
              </a:rPr>
              <a:pPr eaLnBrk="1" hangingPunct="1"/>
              <a:t>332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35906" name="Rectangle 2">
            <a:extLst>
              <a:ext uri="{FF2B5EF4-FFF2-40B4-BE49-F238E27FC236}">
                <a16:creationId xmlns:a16="http://schemas.microsoft.com/office/drawing/2014/main" id="{EA83320B-1AC6-4D30-B098-95A94FC1C2C9}"/>
              </a:ext>
            </a:extLst>
          </p:cNvPr>
          <p:cNvSpPr>
            <a:spLocks noGrp="1" noChangeArrowheads="1"/>
          </p:cNvSpPr>
          <p:nvPr>
            <p:ph type="title"/>
          </p:nvPr>
        </p:nvSpPr>
        <p:spPr>
          <a:xfrm>
            <a:off x="685800" y="0"/>
            <a:ext cx="7772400" cy="1143000"/>
          </a:xfrm>
        </p:spPr>
        <p:txBody>
          <a:bodyPr/>
          <a:lstStyle/>
          <a:p>
            <a:pPr eaLnBrk="1" hangingPunct="1">
              <a:defRPr/>
            </a:pPr>
            <a:r>
              <a:rPr lang="zh-CN" altLang="en-US">
                <a:effectLst>
                  <a:outerShdw blurRad="38100" dist="38100" dir="2700000" algn="tl">
                    <a:srgbClr val="C0C0C0"/>
                  </a:outerShdw>
                </a:effectLst>
                <a:ea typeface="黑体" pitchFamily="2" charset="-122"/>
              </a:rPr>
              <a:t>分治算法</a:t>
            </a:r>
          </a:p>
        </p:txBody>
      </p:sp>
      <p:sp>
        <p:nvSpPr>
          <p:cNvPr id="100360" name="Text Box 3">
            <a:extLst>
              <a:ext uri="{FF2B5EF4-FFF2-40B4-BE49-F238E27FC236}">
                <a16:creationId xmlns:a16="http://schemas.microsoft.com/office/drawing/2014/main" id="{0C79D9DB-358B-43C8-A354-371B15C9D14E}"/>
              </a:ext>
            </a:extLst>
          </p:cNvPr>
          <p:cNvSpPr txBox="1">
            <a:spLocks noChangeArrowheads="1"/>
          </p:cNvSpPr>
          <p:nvPr/>
        </p:nvSpPr>
        <p:spPr bwMode="auto">
          <a:xfrm>
            <a:off x="376238" y="855663"/>
            <a:ext cx="8588375"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800">
                <a:solidFill>
                  <a:schemeClr val="tx1"/>
                </a:solidFill>
                <a:ea typeface="楷体_GB2312" panose="02010609030101010101" pitchFamily="49" charset="-122"/>
              </a:rPr>
              <a:t>如果将所给的序列</a:t>
            </a:r>
            <a:r>
              <a:rPr lang="en-US" altLang="zh-CN" sz="2800">
                <a:solidFill>
                  <a:schemeClr val="tx1"/>
                </a:solidFill>
                <a:ea typeface="楷体_GB2312" panose="02010609030101010101" pitchFamily="49" charset="-122"/>
              </a:rPr>
              <a:t>a[1:n]</a:t>
            </a:r>
            <a:r>
              <a:rPr lang="zh-CN" altLang="en-US" sz="2800">
                <a:solidFill>
                  <a:schemeClr val="tx1"/>
                </a:solidFill>
                <a:ea typeface="楷体_GB2312" panose="02010609030101010101" pitchFamily="49" charset="-122"/>
              </a:rPr>
              <a:t>分为长度相等的</a:t>
            </a:r>
            <a:r>
              <a:rPr lang="en-US" altLang="zh-CN" sz="2800">
                <a:solidFill>
                  <a:schemeClr val="tx1"/>
                </a:solidFill>
                <a:ea typeface="楷体_GB2312" panose="02010609030101010101" pitchFamily="49" charset="-122"/>
              </a:rPr>
              <a:t>2</a:t>
            </a:r>
            <a:r>
              <a:rPr lang="zh-CN" altLang="en-US" sz="2800">
                <a:solidFill>
                  <a:schemeClr val="tx1"/>
                </a:solidFill>
                <a:ea typeface="楷体_GB2312" panose="02010609030101010101" pitchFamily="49" charset="-122"/>
              </a:rPr>
              <a:t>段</a:t>
            </a:r>
            <a:r>
              <a:rPr lang="en-US" altLang="zh-CN" sz="2800">
                <a:solidFill>
                  <a:schemeClr val="tx1"/>
                </a:solidFill>
                <a:ea typeface="楷体_GB2312" panose="02010609030101010101" pitchFamily="49" charset="-122"/>
              </a:rPr>
              <a:t>a[1:n/2]</a:t>
            </a:r>
            <a:r>
              <a:rPr lang="zh-CN" altLang="en-US" sz="2800">
                <a:solidFill>
                  <a:schemeClr val="tx1"/>
                </a:solidFill>
                <a:ea typeface="楷体_GB2312" panose="02010609030101010101" pitchFamily="49" charset="-122"/>
              </a:rPr>
              <a:t>和</a:t>
            </a:r>
            <a:r>
              <a:rPr lang="en-US" altLang="zh-CN" sz="2800">
                <a:solidFill>
                  <a:schemeClr val="tx1"/>
                </a:solidFill>
                <a:ea typeface="楷体_GB2312" panose="02010609030101010101" pitchFamily="49" charset="-122"/>
              </a:rPr>
              <a:t>a[n/2+1:n]</a:t>
            </a:r>
            <a:r>
              <a:rPr lang="zh-CN" altLang="en-US" sz="2800">
                <a:solidFill>
                  <a:schemeClr val="tx1"/>
                </a:solidFill>
                <a:ea typeface="楷体_GB2312" panose="02010609030101010101" pitchFamily="49" charset="-122"/>
              </a:rPr>
              <a:t>，分别求出这</a:t>
            </a:r>
            <a:r>
              <a:rPr lang="en-US" altLang="zh-CN" sz="2800">
                <a:solidFill>
                  <a:schemeClr val="tx1"/>
                </a:solidFill>
                <a:ea typeface="楷体_GB2312" panose="02010609030101010101" pitchFamily="49" charset="-122"/>
              </a:rPr>
              <a:t>2</a:t>
            </a:r>
            <a:r>
              <a:rPr lang="zh-CN" altLang="en-US" sz="2800">
                <a:solidFill>
                  <a:schemeClr val="tx1"/>
                </a:solidFill>
                <a:ea typeface="楷体_GB2312" panose="02010609030101010101" pitchFamily="49" charset="-122"/>
              </a:rPr>
              <a:t>段的最大子段和，则</a:t>
            </a:r>
            <a:r>
              <a:rPr lang="en-US" altLang="zh-CN" sz="2800">
                <a:solidFill>
                  <a:schemeClr val="tx1"/>
                </a:solidFill>
                <a:ea typeface="楷体_GB2312" panose="02010609030101010101" pitchFamily="49" charset="-122"/>
              </a:rPr>
              <a:t>a[1:n]</a:t>
            </a:r>
            <a:r>
              <a:rPr lang="zh-CN" altLang="en-US" sz="2800">
                <a:solidFill>
                  <a:schemeClr val="tx1"/>
                </a:solidFill>
                <a:ea typeface="楷体_GB2312" panose="02010609030101010101" pitchFamily="49" charset="-122"/>
              </a:rPr>
              <a:t>的最大子段和有</a:t>
            </a:r>
            <a:r>
              <a:rPr lang="en-US" altLang="zh-CN" sz="2800">
                <a:solidFill>
                  <a:schemeClr val="tx1"/>
                </a:solidFill>
                <a:ea typeface="楷体_GB2312" panose="02010609030101010101" pitchFamily="49" charset="-122"/>
              </a:rPr>
              <a:t>3</a:t>
            </a:r>
            <a:r>
              <a:rPr lang="zh-CN" altLang="en-US" sz="2800">
                <a:solidFill>
                  <a:schemeClr val="tx1"/>
                </a:solidFill>
                <a:ea typeface="楷体_GB2312" panose="02010609030101010101" pitchFamily="49" charset="-122"/>
              </a:rPr>
              <a:t>种情况。</a:t>
            </a:r>
          </a:p>
          <a:p>
            <a:pPr algn="l" eaLnBrk="1" hangingPunct="1"/>
            <a:r>
              <a:rPr lang="en-US" altLang="zh-CN" sz="2800">
                <a:solidFill>
                  <a:schemeClr val="tx1"/>
                </a:solidFill>
                <a:ea typeface="楷体_GB2312" panose="02010609030101010101" pitchFamily="49" charset="-122"/>
              </a:rPr>
              <a:t>(1)a[1:n]</a:t>
            </a:r>
            <a:r>
              <a:rPr lang="zh-CN" altLang="en-US" sz="2800">
                <a:solidFill>
                  <a:schemeClr val="tx1"/>
                </a:solidFill>
                <a:ea typeface="楷体_GB2312" panose="02010609030101010101" pitchFamily="49" charset="-122"/>
              </a:rPr>
              <a:t>的最大子段和与</a:t>
            </a:r>
            <a:r>
              <a:rPr lang="en-US" altLang="zh-CN" sz="2800">
                <a:solidFill>
                  <a:schemeClr val="tx1"/>
                </a:solidFill>
                <a:ea typeface="楷体_GB2312" panose="02010609030101010101" pitchFamily="49" charset="-122"/>
              </a:rPr>
              <a:t>a[1:n/2]</a:t>
            </a:r>
            <a:r>
              <a:rPr lang="zh-CN" altLang="en-US" sz="2800">
                <a:solidFill>
                  <a:schemeClr val="tx1"/>
                </a:solidFill>
                <a:ea typeface="楷体_GB2312" panose="02010609030101010101" pitchFamily="49" charset="-122"/>
              </a:rPr>
              <a:t>最大子段和相同；</a:t>
            </a:r>
          </a:p>
          <a:p>
            <a:pPr algn="l" eaLnBrk="1" hangingPunct="1"/>
            <a:r>
              <a:rPr lang="en-US" altLang="zh-CN" sz="2800">
                <a:solidFill>
                  <a:schemeClr val="tx1"/>
                </a:solidFill>
                <a:ea typeface="楷体_GB2312" panose="02010609030101010101" pitchFamily="49" charset="-122"/>
              </a:rPr>
              <a:t>(2)a[1:n]</a:t>
            </a:r>
            <a:r>
              <a:rPr lang="zh-CN" altLang="en-US" sz="2800">
                <a:solidFill>
                  <a:schemeClr val="tx1"/>
                </a:solidFill>
                <a:ea typeface="楷体_GB2312" panose="02010609030101010101" pitchFamily="49" charset="-122"/>
              </a:rPr>
              <a:t>的最大子段和与</a:t>
            </a:r>
            <a:r>
              <a:rPr lang="en-US" altLang="zh-CN" sz="2800">
                <a:solidFill>
                  <a:schemeClr val="tx1"/>
                </a:solidFill>
                <a:ea typeface="楷体_GB2312" panose="02010609030101010101" pitchFamily="49" charset="-122"/>
              </a:rPr>
              <a:t>a[n/2+1:n]</a:t>
            </a:r>
            <a:r>
              <a:rPr lang="zh-CN" altLang="en-US" sz="2800">
                <a:solidFill>
                  <a:schemeClr val="tx1"/>
                </a:solidFill>
                <a:ea typeface="楷体_GB2312" panose="02010609030101010101" pitchFamily="49" charset="-122"/>
              </a:rPr>
              <a:t>最大子段和相同；</a:t>
            </a:r>
          </a:p>
          <a:p>
            <a:pPr algn="l" eaLnBrk="1" hangingPunct="1"/>
            <a:r>
              <a:rPr lang="en-US" altLang="zh-CN" sz="2800">
                <a:solidFill>
                  <a:schemeClr val="tx1"/>
                </a:solidFill>
                <a:ea typeface="楷体_GB2312" panose="02010609030101010101" pitchFamily="49" charset="-122"/>
              </a:rPr>
              <a:t>(3)a[1:n]</a:t>
            </a:r>
            <a:r>
              <a:rPr lang="zh-CN" altLang="en-US" sz="2800">
                <a:solidFill>
                  <a:schemeClr val="tx1"/>
                </a:solidFill>
                <a:ea typeface="楷体_GB2312" panose="02010609030101010101" pitchFamily="49" charset="-122"/>
              </a:rPr>
              <a:t>的最大子段和为       ，且</a:t>
            </a:r>
            <a:r>
              <a:rPr lang="en-US" altLang="zh-CN" sz="2800">
                <a:solidFill>
                  <a:schemeClr val="tx1"/>
                </a:solidFill>
                <a:ea typeface="楷体_GB2312" panose="02010609030101010101" pitchFamily="49" charset="-122"/>
              </a:rPr>
              <a:t>1≤i≤n/2</a:t>
            </a:r>
            <a:r>
              <a:rPr lang="zh-CN" altLang="en-US" sz="2800">
                <a:solidFill>
                  <a:schemeClr val="tx1"/>
                </a:solidFill>
                <a:ea typeface="楷体_GB2312" panose="02010609030101010101" pitchFamily="49" charset="-122"/>
              </a:rPr>
              <a:t>，</a:t>
            </a:r>
            <a:r>
              <a:rPr lang="en-US" altLang="zh-CN" sz="2800">
                <a:solidFill>
                  <a:schemeClr val="tx1"/>
                </a:solidFill>
                <a:ea typeface="楷体_GB2312" panose="02010609030101010101" pitchFamily="49" charset="-122"/>
              </a:rPr>
              <a:t>n/2+1≤j≤n</a:t>
            </a:r>
            <a:r>
              <a:rPr lang="zh-CN" altLang="en-US" sz="2800">
                <a:solidFill>
                  <a:schemeClr val="tx1"/>
                </a:solidFill>
                <a:ea typeface="楷体_GB2312" panose="02010609030101010101" pitchFamily="49" charset="-122"/>
              </a:rPr>
              <a:t>。</a:t>
            </a:r>
          </a:p>
          <a:p>
            <a:pPr algn="l" eaLnBrk="1" hangingPunct="1"/>
            <a:r>
              <a:rPr lang="zh-CN" altLang="en-US" sz="2800">
                <a:solidFill>
                  <a:schemeClr val="tx1"/>
                </a:solidFill>
                <a:ea typeface="楷体_GB2312" panose="02010609030101010101" pitchFamily="49" charset="-122"/>
              </a:rPr>
              <a:t>对于情形</a:t>
            </a:r>
            <a:r>
              <a:rPr lang="en-US" altLang="zh-CN" sz="2800">
                <a:solidFill>
                  <a:schemeClr val="tx1"/>
                </a:solidFill>
                <a:ea typeface="楷体_GB2312" panose="02010609030101010101" pitchFamily="49" charset="-122"/>
              </a:rPr>
              <a:t>(3)</a:t>
            </a:r>
            <a:r>
              <a:rPr lang="zh-CN" altLang="en-US" sz="2800">
                <a:solidFill>
                  <a:schemeClr val="tx1"/>
                </a:solidFill>
                <a:ea typeface="楷体_GB2312" panose="02010609030101010101" pitchFamily="49" charset="-122"/>
              </a:rPr>
              <a:t>。容易看出，</a:t>
            </a:r>
            <a:r>
              <a:rPr lang="en-US" altLang="zh-CN" sz="2800">
                <a:solidFill>
                  <a:schemeClr val="tx1"/>
                </a:solidFill>
                <a:ea typeface="楷体_GB2312" panose="02010609030101010101" pitchFamily="49" charset="-122"/>
              </a:rPr>
              <a:t>a[n/2]</a:t>
            </a:r>
            <a:r>
              <a:rPr lang="zh-CN" altLang="en-US" sz="2800">
                <a:solidFill>
                  <a:schemeClr val="tx1"/>
                </a:solidFill>
                <a:ea typeface="楷体_GB2312" panose="02010609030101010101" pitchFamily="49" charset="-122"/>
              </a:rPr>
              <a:t>与</a:t>
            </a:r>
            <a:r>
              <a:rPr lang="en-US" altLang="zh-CN" sz="2800">
                <a:solidFill>
                  <a:schemeClr val="tx1"/>
                </a:solidFill>
                <a:ea typeface="楷体_GB2312" panose="02010609030101010101" pitchFamily="49" charset="-122"/>
              </a:rPr>
              <a:t>a[n/2+1]</a:t>
            </a:r>
            <a:r>
              <a:rPr lang="zh-CN" altLang="en-US" sz="2800">
                <a:solidFill>
                  <a:schemeClr val="tx1"/>
                </a:solidFill>
                <a:ea typeface="楷体_GB2312" panose="02010609030101010101" pitchFamily="49" charset="-122"/>
              </a:rPr>
              <a:t>在最优子序列中。因此，可以在</a:t>
            </a:r>
            <a:r>
              <a:rPr lang="en-US" altLang="zh-CN" sz="2800">
                <a:solidFill>
                  <a:schemeClr val="tx1"/>
                </a:solidFill>
                <a:ea typeface="楷体_GB2312" panose="02010609030101010101" pitchFamily="49" charset="-122"/>
              </a:rPr>
              <a:t>a[1:n/2]</a:t>
            </a:r>
            <a:r>
              <a:rPr lang="zh-CN" altLang="en-US" sz="2800">
                <a:solidFill>
                  <a:schemeClr val="tx1"/>
                </a:solidFill>
                <a:ea typeface="楷体_GB2312" panose="02010609030101010101" pitchFamily="49" charset="-122"/>
              </a:rPr>
              <a:t>中计算出              ，并在</a:t>
            </a:r>
            <a:r>
              <a:rPr lang="en-US" altLang="zh-CN" sz="2800">
                <a:solidFill>
                  <a:schemeClr val="tx1"/>
                </a:solidFill>
                <a:ea typeface="楷体_GB2312" panose="02010609030101010101" pitchFamily="49" charset="-122"/>
              </a:rPr>
              <a:t>a[n/2+1:n]</a:t>
            </a:r>
            <a:r>
              <a:rPr lang="zh-CN" altLang="en-US" sz="2800">
                <a:solidFill>
                  <a:schemeClr val="tx1"/>
                </a:solidFill>
                <a:ea typeface="楷体_GB2312" panose="02010609030101010101" pitchFamily="49" charset="-122"/>
              </a:rPr>
              <a:t>中计算出                   。则</a:t>
            </a:r>
            <a:r>
              <a:rPr lang="en-US" altLang="zh-CN" sz="2800">
                <a:solidFill>
                  <a:schemeClr val="tx1"/>
                </a:solidFill>
                <a:ea typeface="楷体_GB2312" panose="02010609030101010101" pitchFamily="49" charset="-122"/>
              </a:rPr>
              <a:t>s1</a:t>
            </a:r>
            <a:r>
              <a:rPr lang="zh-CN" altLang="en-US" sz="2800">
                <a:solidFill>
                  <a:schemeClr val="tx1"/>
                </a:solidFill>
                <a:ea typeface="楷体_GB2312" panose="02010609030101010101" pitchFamily="49" charset="-122"/>
              </a:rPr>
              <a:t>＋</a:t>
            </a:r>
            <a:r>
              <a:rPr lang="en-US" altLang="zh-CN" sz="2800">
                <a:solidFill>
                  <a:schemeClr val="tx1"/>
                </a:solidFill>
                <a:ea typeface="楷体_GB2312" panose="02010609030101010101" pitchFamily="49" charset="-122"/>
              </a:rPr>
              <a:t>s2</a:t>
            </a:r>
            <a:r>
              <a:rPr lang="zh-CN" altLang="en-US" sz="2800">
                <a:solidFill>
                  <a:schemeClr val="tx1"/>
                </a:solidFill>
                <a:ea typeface="楷体_GB2312" panose="02010609030101010101" pitchFamily="49" charset="-122"/>
              </a:rPr>
              <a:t>即为出现情形</a:t>
            </a:r>
            <a:r>
              <a:rPr lang="en-US" altLang="zh-CN" sz="2800">
                <a:solidFill>
                  <a:schemeClr val="tx1"/>
                </a:solidFill>
                <a:ea typeface="楷体_GB2312" panose="02010609030101010101" pitchFamily="49" charset="-122"/>
              </a:rPr>
              <a:t>(3)</a:t>
            </a:r>
            <a:r>
              <a:rPr lang="zh-CN" altLang="en-US" sz="2800">
                <a:solidFill>
                  <a:schemeClr val="tx1"/>
                </a:solidFill>
                <a:ea typeface="楷体_GB2312" panose="02010609030101010101" pitchFamily="49" charset="-122"/>
              </a:rPr>
              <a:t>时的最优值。据此可设计出求最大子段和的分治算法。</a:t>
            </a:r>
          </a:p>
        </p:txBody>
      </p:sp>
      <p:graphicFrame>
        <p:nvGraphicFramePr>
          <p:cNvPr id="100354" name="Object 4">
            <a:extLst>
              <a:ext uri="{FF2B5EF4-FFF2-40B4-BE49-F238E27FC236}">
                <a16:creationId xmlns:a16="http://schemas.microsoft.com/office/drawing/2014/main" id="{1829CDDD-4991-4165-8DF9-C4E6EF5DAE70}"/>
              </a:ext>
            </a:extLst>
          </p:cNvPr>
          <p:cNvGraphicFramePr>
            <a:graphicFrameLocks noChangeAspect="1"/>
          </p:cNvGraphicFramePr>
          <p:nvPr/>
        </p:nvGraphicFramePr>
        <p:xfrm>
          <a:off x="4284663" y="2924175"/>
          <a:ext cx="735012" cy="862013"/>
        </p:xfrm>
        <a:graphic>
          <a:graphicData uri="http://schemas.openxmlformats.org/presentationml/2006/ole">
            <mc:AlternateContent xmlns:mc="http://schemas.openxmlformats.org/markup-compatibility/2006">
              <mc:Choice xmlns:v="urn:schemas-microsoft-com:vml" Requires="v">
                <p:oleObj spid="_x0000_s100367" name="公式" r:id="rId3" imgW="380835" imgH="444307" progId="Equation.3">
                  <p:embed/>
                </p:oleObj>
              </mc:Choice>
              <mc:Fallback>
                <p:oleObj name="公式" r:id="rId3" imgW="380835" imgH="44430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2924175"/>
                        <a:ext cx="735012" cy="86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355" name="Object 5">
            <a:extLst>
              <a:ext uri="{FF2B5EF4-FFF2-40B4-BE49-F238E27FC236}">
                <a16:creationId xmlns:a16="http://schemas.microsoft.com/office/drawing/2014/main" id="{514FD396-DBB1-4A45-9B10-0B68D7C46590}"/>
              </a:ext>
            </a:extLst>
          </p:cNvPr>
          <p:cNvGraphicFramePr>
            <a:graphicFrameLocks noChangeAspect="1"/>
          </p:cNvGraphicFramePr>
          <p:nvPr/>
        </p:nvGraphicFramePr>
        <p:xfrm>
          <a:off x="6227763" y="4259263"/>
          <a:ext cx="1368425" cy="534987"/>
        </p:xfrm>
        <a:graphic>
          <a:graphicData uri="http://schemas.openxmlformats.org/presentationml/2006/ole">
            <mc:AlternateContent xmlns:mc="http://schemas.openxmlformats.org/markup-compatibility/2006">
              <mc:Choice xmlns:v="urn:schemas-microsoft-com:vml" Requires="v">
                <p:oleObj spid="_x0000_s100368" name="公式" r:id="rId5" imgW="1091726" imgH="431613" progId="Equation.3">
                  <p:embed/>
                </p:oleObj>
              </mc:Choice>
              <mc:Fallback>
                <p:oleObj name="公式" r:id="rId5" imgW="1091726" imgH="431613"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763" y="4259263"/>
                        <a:ext cx="1368425" cy="534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356" name="Object 6">
            <a:extLst>
              <a:ext uri="{FF2B5EF4-FFF2-40B4-BE49-F238E27FC236}">
                <a16:creationId xmlns:a16="http://schemas.microsoft.com/office/drawing/2014/main" id="{71BFDA4E-6366-4868-A2A3-3771B30539C0}"/>
              </a:ext>
            </a:extLst>
          </p:cNvPr>
          <p:cNvGraphicFramePr>
            <a:graphicFrameLocks noChangeAspect="1"/>
          </p:cNvGraphicFramePr>
          <p:nvPr/>
        </p:nvGraphicFramePr>
        <p:xfrm>
          <a:off x="3492500" y="4700588"/>
          <a:ext cx="1800225" cy="582612"/>
        </p:xfrm>
        <a:graphic>
          <a:graphicData uri="http://schemas.openxmlformats.org/presentationml/2006/ole">
            <mc:AlternateContent xmlns:mc="http://schemas.openxmlformats.org/markup-compatibility/2006">
              <mc:Choice xmlns:v="urn:schemas-microsoft-com:vml" Requires="v">
                <p:oleObj spid="_x0000_s100369" name="公式" r:id="rId7" imgW="1320227" imgH="431613" progId="Equation.3">
                  <p:embed/>
                </p:oleObj>
              </mc:Choice>
              <mc:Fallback>
                <p:oleObj name="公式" r:id="rId7" imgW="1320227" imgH="431613"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00" y="4700588"/>
                        <a:ext cx="1800225" cy="582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
            <a:extLst>
              <a:ext uri="{FF2B5EF4-FFF2-40B4-BE49-F238E27FC236}">
                <a16:creationId xmlns:a16="http://schemas.microsoft.com/office/drawing/2014/main" id="{75A9EFA4-68B5-435D-95AA-6015A13528C1}"/>
              </a:ext>
            </a:extLst>
          </p:cNvPr>
          <p:cNvGrpSpPr>
            <a:grpSpLocks/>
          </p:cNvGrpSpPr>
          <p:nvPr/>
        </p:nvGrpSpPr>
        <p:grpSpPr bwMode="auto">
          <a:xfrm>
            <a:off x="1042988" y="1989138"/>
            <a:ext cx="6988175" cy="1749425"/>
            <a:chOff x="657" y="1253"/>
            <a:chExt cx="4402" cy="1102"/>
          </a:xfrm>
        </p:grpSpPr>
        <p:sp>
          <p:nvSpPr>
            <p:cNvPr id="635912" name="AutoShape 8">
              <a:extLst>
                <a:ext uri="{FF2B5EF4-FFF2-40B4-BE49-F238E27FC236}">
                  <a16:creationId xmlns:a16="http://schemas.microsoft.com/office/drawing/2014/main" id="{08092C82-F4E0-464F-B838-694ED29A3562}"/>
                </a:ext>
              </a:extLst>
            </p:cNvPr>
            <p:cNvSpPr>
              <a:spLocks noChangeArrowheads="1"/>
            </p:cNvSpPr>
            <p:nvPr/>
          </p:nvSpPr>
          <p:spPr bwMode="auto">
            <a:xfrm>
              <a:off x="657" y="1253"/>
              <a:ext cx="4402" cy="1102"/>
            </a:xfrm>
            <a:prstGeom prst="roundRect">
              <a:avLst>
                <a:gd name="adj" fmla="val 16667"/>
              </a:avLst>
            </a:prstGeom>
            <a:solidFill>
              <a:schemeClr val="bg1"/>
            </a:solidFill>
            <a:ln w="38100">
              <a:solidFill>
                <a:srgbClr val="063DE8"/>
              </a:solidFill>
              <a:round/>
              <a:headEnd/>
              <a:tailEnd/>
            </a:ln>
            <a:effectLst/>
          </p:spPr>
          <p:txBody>
            <a:bodyPr>
              <a:spAutoFit/>
            </a:bodyPr>
            <a:lstStyle/>
            <a:p>
              <a:pPr algn="l" eaLnBrk="0" hangingPunct="0">
                <a:defRPr/>
              </a:pPr>
              <a:r>
                <a:rPr lang="zh-CN" altLang="en-US" sz="2400" b="1">
                  <a:solidFill>
                    <a:schemeClr val="tx1"/>
                  </a:solidFill>
                  <a:latin typeface="Arial" charset="0"/>
                  <a:ea typeface="黑体" pitchFamily="2" charset="-122"/>
                </a:rPr>
                <a:t>复杂度分析</a:t>
              </a:r>
            </a:p>
            <a:p>
              <a:pPr algn="l" eaLnBrk="0" hangingPunct="0">
                <a:defRPr/>
              </a:pPr>
              <a:endParaRPr lang="zh-CN" altLang="en-US" sz="2400" b="1">
                <a:solidFill>
                  <a:schemeClr val="tx1"/>
                </a:solidFill>
                <a:effectLst>
                  <a:outerShdw blurRad="38100" dist="38100" dir="2700000" algn="tl">
                    <a:srgbClr val="C0C0C0"/>
                  </a:outerShdw>
                </a:effectLst>
                <a:latin typeface="Arial" charset="0"/>
                <a:ea typeface="黑体" pitchFamily="2" charset="-122"/>
              </a:endParaRPr>
            </a:p>
            <a:p>
              <a:pPr algn="l" eaLnBrk="0" hangingPunct="0">
                <a:defRPr/>
              </a:pPr>
              <a:endParaRPr lang="zh-CN" altLang="en-US" sz="2400" b="1">
                <a:solidFill>
                  <a:schemeClr val="tx1"/>
                </a:solidFill>
                <a:latin typeface="Arial" charset="0"/>
                <a:ea typeface="宋体" pitchFamily="2" charset="-122"/>
              </a:endParaRPr>
            </a:p>
            <a:p>
              <a:pPr eaLnBrk="0" hangingPunct="0">
                <a:defRPr/>
              </a:pPr>
              <a:r>
                <a:rPr lang="en-US" altLang="zh-CN" sz="2400">
                  <a:solidFill>
                    <a:schemeClr val="tx1"/>
                  </a:solidFill>
                  <a:latin typeface="Arial" charset="0"/>
                  <a:ea typeface="宋体" pitchFamily="2" charset="-122"/>
                </a:rPr>
                <a:t>T(n)=</a:t>
              </a:r>
              <a:r>
                <a:rPr lang="en-US" altLang="zh-CN" sz="2400" b="1">
                  <a:solidFill>
                    <a:schemeClr val="tx1"/>
                  </a:solidFill>
                  <a:latin typeface="Arial" charset="0"/>
                  <a:ea typeface="宋体" pitchFamily="2" charset="-122"/>
                </a:rPr>
                <a:t>O(nlogn)</a:t>
              </a:r>
              <a:endParaRPr lang="en-US" altLang="zh-CN" sz="2400" b="1">
                <a:solidFill>
                  <a:srgbClr val="FF0000"/>
                </a:solidFill>
                <a:latin typeface="Arial" charset="0"/>
                <a:ea typeface="楷体_GB2312" pitchFamily="49" charset="-122"/>
                <a:sym typeface="Wingdings" pitchFamily="2" charset="2"/>
              </a:endParaRPr>
            </a:p>
          </p:txBody>
        </p:sp>
        <p:graphicFrame>
          <p:nvGraphicFramePr>
            <p:cNvPr id="100357" name="Object 9">
              <a:extLst>
                <a:ext uri="{FF2B5EF4-FFF2-40B4-BE49-F238E27FC236}">
                  <a16:creationId xmlns:a16="http://schemas.microsoft.com/office/drawing/2014/main" id="{C8017410-4E78-42E9-A28D-86FB13ABD19B}"/>
                </a:ext>
              </a:extLst>
            </p:cNvPr>
            <p:cNvGraphicFramePr>
              <a:graphicFrameLocks noChangeAspect="1"/>
            </p:cNvGraphicFramePr>
            <p:nvPr/>
          </p:nvGraphicFramePr>
          <p:xfrm>
            <a:off x="1701" y="1461"/>
            <a:ext cx="2313" cy="544"/>
          </p:xfrm>
          <a:graphic>
            <a:graphicData uri="http://schemas.openxmlformats.org/presentationml/2006/ole">
              <mc:AlternateContent xmlns:mc="http://schemas.openxmlformats.org/markup-compatibility/2006">
                <mc:Choice xmlns:v="urn:schemas-microsoft-com:vml" Requires="v">
                  <p:oleObj spid="_x0000_s100370" name="公式" r:id="rId9" imgW="1943100" imgH="457200" progId="Equation.3">
                    <p:embed/>
                  </p:oleObj>
                </mc:Choice>
                <mc:Fallback>
                  <p:oleObj name="公式" r:id="rId9" imgW="1943100" imgH="4572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01" y="1461"/>
                          <a:ext cx="2313" cy="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A99225C3-5420-4027-A330-D76FD5C1A5CE}"/>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AF947C5A-1D99-408F-9A73-B28261668899}" type="slidenum">
              <a:rPr lang="zh-CN" altLang="en-US">
                <a:solidFill>
                  <a:schemeClr val="tx1"/>
                </a:solidFill>
                <a:latin typeface="Times New Roman" panose="02020603050405020304" pitchFamily="18" charset="0"/>
                <a:ea typeface="宋体" panose="02010600030101010101" pitchFamily="2" charset="-122"/>
              </a:rPr>
              <a:pPr eaLnBrk="1" hangingPunct="1"/>
              <a:t>333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36930" name="Rectangle 2">
            <a:extLst>
              <a:ext uri="{FF2B5EF4-FFF2-40B4-BE49-F238E27FC236}">
                <a16:creationId xmlns:a16="http://schemas.microsoft.com/office/drawing/2014/main" id="{16DF84E4-BA4A-486A-A382-E42D66DA3705}"/>
              </a:ext>
            </a:extLst>
          </p:cNvPr>
          <p:cNvSpPr>
            <a:spLocks noGrp="1" noChangeArrowheads="1"/>
          </p:cNvSpPr>
          <p:nvPr>
            <p:ph type="title"/>
          </p:nvPr>
        </p:nvSpPr>
        <p:spPr>
          <a:xfrm>
            <a:off x="685800" y="0"/>
            <a:ext cx="7772400" cy="1143000"/>
          </a:xfrm>
        </p:spPr>
        <p:txBody>
          <a:bodyPr/>
          <a:lstStyle/>
          <a:p>
            <a:pPr eaLnBrk="1" hangingPunct="1">
              <a:defRPr/>
            </a:pPr>
            <a:r>
              <a:rPr lang="zh-CN" altLang="en-US">
                <a:effectLst>
                  <a:outerShdw blurRad="38100" dist="38100" dir="2700000" algn="tl">
                    <a:srgbClr val="C0C0C0"/>
                  </a:outerShdw>
                </a:effectLst>
                <a:ea typeface="黑体" pitchFamily="2" charset="-122"/>
              </a:rPr>
              <a:t>动态规划算法</a:t>
            </a:r>
          </a:p>
        </p:txBody>
      </p:sp>
      <p:sp>
        <p:nvSpPr>
          <p:cNvPr id="101382" name="Text Box 3">
            <a:extLst>
              <a:ext uri="{FF2B5EF4-FFF2-40B4-BE49-F238E27FC236}">
                <a16:creationId xmlns:a16="http://schemas.microsoft.com/office/drawing/2014/main" id="{CAFE3413-D10B-4300-8FE6-03CA3EB8AA83}"/>
              </a:ext>
            </a:extLst>
          </p:cNvPr>
          <p:cNvSpPr txBox="1">
            <a:spLocks noChangeArrowheads="1"/>
          </p:cNvSpPr>
          <p:nvPr/>
        </p:nvSpPr>
        <p:spPr bwMode="auto">
          <a:xfrm>
            <a:off x="323850" y="908050"/>
            <a:ext cx="84963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记                     ，</a:t>
            </a:r>
            <a:r>
              <a:rPr lang="en-US" altLang="zh-CN" sz="2400">
                <a:solidFill>
                  <a:schemeClr val="tx1"/>
                </a:solidFill>
                <a:ea typeface="楷体_GB2312" panose="02010609030101010101" pitchFamily="49" charset="-122"/>
              </a:rPr>
              <a:t>1</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 j </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，则所求的最大子段和为</a:t>
            </a:r>
          </a:p>
          <a:p>
            <a:pPr algn="l" eaLnBrk="1" hangingPunct="1"/>
            <a:endParaRPr lang="zh-CN" altLang="en-US" sz="2400">
              <a:solidFill>
                <a:schemeClr val="tx1"/>
              </a:solidFill>
              <a:ea typeface="楷体_GB2312" panose="02010609030101010101" pitchFamily="49" charset="-122"/>
            </a:endParaRPr>
          </a:p>
          <a:p>
            <a:pPr algn="l" eaLnBrk="1" hangingPunct="1"/>
            <a:endParaRPr lang="zh-CN" altLang="en-US" sz="2400">
              <a:solidFill>
                <a:schemeClr val="tx1"/>
              </a:solidFill>
              <a:ea typeface="楷体_GB2312" panose="02010609030101010101" pitchFamily="49" charset="-122"/>
            </a:endParaRPr>
          </a:p>
          <a:p>
            <a:pPr algn="l" eaLnBrk="1" hangingPunct="1"/>
            <a:r>
              <a:rPr lang="zh-CN" altLang="en-US" sz="2400">
                <a:solidFill>
                  <a:schemeClr val="tx1"/>
                </a:solidFill>
                <a:ea typeface="楷体_GB2312" panose="02010609030101010101" pitchFamily="49" charset="-122"/>
              </a:rPr>
              <a:t>当</a:t>
            </a:r>
            <a:r>
              <a:rPr lang="en-US" altLang="zh-CN" sz="2400">
                <a:solidFill>
                  <a:schemeClr val="tx1"/>
                </a:solidFill>
                <a:ea typeface="楷体_GB2312" panose="02010609030101010101" pitchFamily="49" charset="-122"/>
              </a:rPr>
              <a:t>b[j-1]&gt;0</a:t>
            </a:r>
            <a:r>
              <a:rPr lang="zh-CN" altLang="en-US" sz="2400">
                <a:solidFill>
                  <a:schemeClr val="tx1"/>
                </a:solidFill>
                <a:ea typeface="楷体_GB2312" panose="02010609030101010101" pitchFamily="49" charset="-122"/>
              </a:rPr>
              <a:t>时</a:t>
            </a:r>
            <a:r>
              <a:rPr lang="en-US" altLang="zh-CN" sz="2400">
                <a:solidFill>
                  <a:schemeClr val="tx1"/>
                </a:solidFill>
                <a:ea typeface="楷体_GB2312" panose="02010609030101010101" pitchFamily="49" charset="-122"/>
              </a:rPr>
              <a:t>b[j]=b[j-1]+a[j]</a:t>
            </a:r>
            <a:r>
              <a:rPr lang="zh-CN" altLang="en-US" sz="2400">
                <a:solidFill>
                  <a:schemeClr val="tx1"/>
                </a:solidFill>
                <a:ea typeface="楷体_GB2312" panose="02010609030101010101" pitchFamily="49" charset="-122"/>
              </a:rPr>
              <a:t>，否则</a:t>
            </a:r>
            <a:r>
              <a:rPr lang="en-US" altLang="zh-CN" sz="2400">
                <a:solidFill>
                  <a:schemeClr val="tx1"/>
                </a:solidFill>
                <a:ea typeface="楷体_GB2312" panose="02010609030101010101" pitchFamily="49" charset="-122"/>
              </a:rPr>
              <a:t>b[j]=a[j]</a:t>
            </a:r>
            <a:r>
              <a:rPr lang="zh-CN" altLang="en-US" sz="2400">
                <a:solidFill>
                  <a:schemeClr val="tx1"/>
                </a:solidFill>
                <a:ea typeface="楷体_GB2312" panose="02010609030101010101" pitchFamily="49" charset="-122"/>
              </a:rPr>
              <a:t>。由此可得计算</a:t>
            </a:r>
            <a:r>
              <a:rPr lang="en-US" altLang="zh-CN" sz="2400">
                <a:solidFill>
                  <a:schemeClr val="tx1"/>
                </a:solidFill>
                <a:ea typeface="楷体_GB2312" panose="02010609030101010101" pitchFamily="49" charset="-122"/>
              </a:rPr>
              <a:t>b[j]</a:t>
            </a:r>
            <a:r>
              <a:rPr lang="zh-CN" altLang="en-US" sz="2400">
                <a:solidFill>
                  <a:schemeClr val="tx1"/>
                </a:solidFill>
                <a:ea typeface="楷体_GB2312" panose="02010609030101010101" pitchFamily="49" charset="-122"/>
              </a:rPr>
              <a:t>的动态规划递归式</a:t>
            </a:r>
          </a:p>
        </p:txBody>
      </p:sp>
      <p:graphicFrame>
        <p:nvGraphicFramePr>
          <p:cNvPr id="101378" name="Object 4">
            <a:extLst>
              <a:ext uri="{FF2B5EF4-FFF2-40B4-BE49-F238E27FC236}">
                <a16:creationId xmlns:a16="http://schemas.microsoft.com/office/drawing/2014/main" id="{DCDAB95C-FBC4-45FB-A0C4-C280DA0B48A9}"/>
              </a:ext>
            </a:extLst>
          </p:cNvPr>
          <p:cNvGraphicFramePr>
            <a:graphicFrameLocks noChangeAspect="1"/>
          </p:cNvGraphicFramePr>
          <p:nvPr/>
        </p:nvGraphicFramePr>
        <p:xfrm>
          <a:off x="900113" y="836613"/>
          <a:ext cx="1871662" cy="661987"/>
        </p:xfrm>
        <a:graphic>
          <a:graphicData uri="http://schemas.openxmlformats.org/presentationml/2006/ole">
            <mc:AlternateContent xmlns:mc="http://schemas.openxmlformats.org/markup-compatibility/2006">
              <mc:Choice xmlns:v="urn:schemas-microsoft-com:vml" Requires="v">
                <p:oleObj spid="_x0000_s101388" name="公式" r:id="rId3" imgW="1269449" imgH="444307" progId="Equation.3">
                  <p:embed/>
                </p:oleObj>
              </mc:Choice>
              <mc:Fallback>
                <p:oleObj name="公式" r:id="rId3" imgW="1269449" imgH="44430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836613"/>
                        <a:ext cx="1871662"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79" name="Object 5">
            <a:extLst>
              <a:ext uri="{FF2B5EF4-FFF2-40B4-BE49-F238E27FC236}">
                <a16:creationId xmlns:a16="http://schemas.microsoft.com/office/drawing/2014/main" id="{E8FE6169-D9FA-42E8-BE4B-B584BAE266D7}"/>
              </a:ext>
            </a:extLst>
          </p:cNvPr>
          <p:cNvGraphicFramePr>
            <a:graphicFrameLocks noChangeAspect="1"/>
          </p:cNvGraphicFramePr>
          <p:nvPr/>
        </p:nvGraphicFramePr>
        <p:xfrm>
          <a:off x="2484438" y="1412875"/>
          <a:ext cx="3816350" cy="638175"/>
        </p:xfrm>
        <a:graphic>
          <a:graphicData uri="http://schemas.openxmlformats.org/presentationml/2006/ole">
            <mc:AlternateContent xmlns:mc="http://schemas.openxmlformats.org/markup-compatibility/2006">
              <mc:Choice xmlns:v="urn:schemas-microsoft-com:vml" Requires="v">
                <p:oleObj spid="_x0000_s101389" name="公式" r:id="rId5" imgW="2679700" imgH="444500" progId="Equation.3">
                  <p:embed/>
                </p:oleObj>
              </mc:Choice>
              <mc:Fallback>
                <p:oleObj name="公式" r:id="rId5" imgW="2679700" imgH="444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1412875"/>
                        <a:ext cx="381635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383" name="Rectangle 6">
            <a:extLst>
              <a:ext uri="{FF2B5EF4-FFF2-40B4-BE49-F238E27FC236}">
                <a16:creationId xmlns:a16="http://schemas.microsoft.com/office/drawing/2014/main" id="{9CEDF881-1767-4CD2-A1AB-E253B81D1A37}"/>
              </a:ext>
            </a:extLst>
          </p:cNvPr>
          <p:cNvSpPr>
            <a:spLocks noChangeArrowheads="1"/>
          </p:cNvSpPr>
          <p:nvPr/>
        </p:nvSpPr>
        <p:spPr bwMode="auto">
          <a:xfrm>
            <a:off x="2051050" y="2781300"/>
            <a:ext cx="4819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chemeClr val="tx1"/>
                </a:solidFill>
                <a:ea typeface="楷体_GB2312" panose="02010609030101010101" pitchFamily="49" charset="-122"/>
              </a:rPr>
              <a:t>b[j]=max{b[j-1]+a[j]</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a[j]}</a:t>
            </a:r>
            <a:r>
              <a:rPr lang="zh-CN" altLang="en-US" sz="2400">
                <a:solidFill>
                  <a:schemeClr val="tx1"/>
                </a:solidFill>
                <a:ea typeface="楷体_GB2312" panose="02010609030101010101" pitchFamily="49" charset="-122"/>
              </a:rPr>
              <a:t>， </a:t>
            </a:r>
            <a:r>
              <a:rPr lang="en-US" altLang="zh-CN" sz="2400">
                <a:solidFill>
                  <a:schemeClr val="tx1"/>
                </a:solidFill>
                <a:ea typeface="楷体_GB2312" panose="02010609030101010101" pitchFamily="49" charset="-122"/>
              </a:rPr>
              <a:t>1</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 j </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n</a:t>
            </a:r>
            <a:endParaRPr lang="zh-CN" altLang="en-US" sz="2400">
              <a:solidFill>
                <a:schemeClr val="tx1"/>
              </a:solidFill>
              <a:ea typeface="楷体_GB2312" panose="02010609030101010101" pitchFamily="49" charset="-122"/>
            </a:endParaRPr>
          </a:p>
        </p:txBody>
      </p:sp>
      <p:sp>
        <p:nvSpPr>
          <p:cNvPr id="101384" name="Text Box 7">
            <a:extLst>
              <a:ext uri="{FF2B5EF4-FFF2-40B4-BE49-F238E27FC236}">
                <a16:creationId xmlns:a16="http://schemas.microsoft.com/office/drawing/2014/main" id="{125142E8-3103-4CCC-9216-1714762634A2}"/>
              </a:ext>
            </a:extLst>
          </p:cNvPr>
          <p:cNvSpPr txBox="1">
            <a:spLocks noChangeArrowheads="1"/>
          </p:cNvSpPr>
          <p:nvPr/>
        </p:nvSpPr>
        <p:spPr bwMode="auto">
          <a:xfrm>
            <a:off x="2339975" y="6092825"/>
            <a:ext cx="6335713" cy="508000"/>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算法显然需要</a:t>
            </a:r>
            <a:r>
              <a:rPr lang="en-US" altLang="zh-CN" sz="2400">
                <a:solidFill>
                  <a:schemeClr val="tx1"/>
                </a:solidFill>
                <a:ea typeface="楷体_GB2312" panose="02010609030101010101" pitchFamily="49" charset="-122"/>
              </a:rPr>
              <a:t>O(n)</a:t>
            </a:r>
            <a:r>
              <a:rPr lang="zh-CN" altLang="en-US" sz="2400">
                <a:solidFill>
                  <a:schemeClr val="tx1"/>
                </a:solidFill>
                <a:ea typeface="楷体_GB2312" panose="02010609030101010101" pitchFamily="49" charset="-122"/>
              </a:rPr>
              <a:t>计算时间和</a:t>
            </a:r>
            <a:r>
              <a:rPr lang="en-US" altLang="zh-CN" sz="2400">
                <a:solidFill>
                  <a:schemeClr val="tx1"/>
                </a:solidFill>
                <a:ea typeface="楷体_GB2312" panose="02010609030101010101" pitchFamily="49" charset="-122"/>
              </a:rPr>
              <a:t>O(n)</a:t>
            </a:r>
            <a:r>
              <a:rPr lang="zh-CN" altLang="en-US" sz="2400">
                <a:solidFill>
                  <a:schemeClr val="tx1"/>
                </a:solidFill>
                <a:ea typeface="楷体_GB2312" panose="02010609030101010101" pitchFamily="49" charset="-122"/>
              </a:rPr>
              <a:t>空间。</a:t>
            </a:r>
          </a:p>
        </p:txBody>
      </p:sp>
      <p:sp>
        <p:nvSpPr>
          <p:cNvPr id="101385" name="Rectangle 8">
            <a:extLst>
              <a:ext uri="{FF2B5EF4-FFF2-40B4-BE49-F238E27FC236}">
                <a16:creationId xmlns:a16="http://schemas.microsoft.com/office/drawing/2014/main" id="{EC0FA7EB-7B02-4C0C-BEC7-EC27618C96F7}"/>
              </a:ext>
            </a:extLst>
          </p:cNvPr>
          <p:cNvSpPr>
            <a:spLocks noChangeArrowheads="1"/>
          </p:cNvSpPr>
          <p:nvPr/>
        </p:nvSpPr>
        <p:spPr bwMode="auto">
          <a:xfrm>
            <a:off x="395288" y="3284538"/>
            <a:ext cx="285115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en-US" altLang="zh-CN">
                <a:solidFill>
                  <a:schemeClr val="tx1"/>
                </a:solidFill>
                <a:ea typeface="楷体_GB2312" panose="02010609030101010101" pitchFamily="49" charset="-122"/>
              </a:rPr>
              <a:t>public static int </a:t>
            </a:r>
            <a:r>
              <a:rPr kumimoji="1" lang="en-US" altLang="zh-CN" b="1">
                <a:solidFill>
                  <a:schemeClr val="tx1"/>
                </a:solidFill>
                <a:ea typeface="楷体_GB2312" panose="02010609030101010101" pitchFamily="49" charset="-122"/>
              </a:rPr>
              <a:t>maxSum</a:t>
            </a:r>
            <a:r>
              <a:rPr kumimoji="1" lang="en-US" altLang="zh-CN">
                <a:solidFill>
                  <a:schemeClr val="tx1"/>
                </a:solidFill>
                <a:ea typeface="楷体_GB2312" panose="02010609030101010101" pitchFamily="49" charset="-122"/>
              </a:rPr>
              <a:t>()</a:t>
            </a:r>
          </a:p>
          <a:p>
            <a:pPr algn="l" eaLnBrk="1" hangingPunct="1"/>
            <a:r>
              <a:rPr kumimoji="1" lang="en-US" altLang="zh-CN">
                <a:solidFill>
                  <a:schemeClr val="tx1"/>
                </a:solidFill>
                <a:ea typeface="楷体_GB2312" panose="02010609030101010101" pitchFamily="49" charset="-122"/>
              </a:rPr>
              <a:t>   {</a:t>
            </a:r>
          </a:p>
          <a:p>
            <a:pPr algn="l" eaLnBrk="1" hangingPunct="1"/>
            <a:r>
              <a:rPr kumimoji="1" lang="en-US" altLang="zh-CN">
                <a:solidFill>
                  <a:schemeClr val="tx1"/>
                </a:solidFill>
                <a:ea typeface="楷体_GB2312" panose="02010609030101010101" pitchFamily="49" charset="-122"/>
              </a:rPr>
              <a:t>      int n=a.length-1;</a:t>
            </a:r>
          </a:p>
          <a:p>
            <a:pPr algn="l" eaLnBrk="1" hangingPunct="1"/>
            <a:r>
              <a:rPr kumimoji="1" lang="en-US" altLang="zh-CN">
                <a:solidFill>
                  <a:schemeClr val="tx1"/>
                </a:solidFill>
                <a:ea typeface="楷体_GB2312" panose="02010609030101010101" pitchFamily="49" charset="-122"/>
              </a:rPr>
              <a:t>      int sum=0,</a:t>
            </a:r>
          </a:p>
          <a:p>
            <a:pPr algn="l" eaLnBrk="1" hangingPunct="1"/>
            <a:r>
              <a:rPr kumimoji="1" lang="en-US" altLang="zh-CN">
                <a:solidFill>
                  <a:schemeClr val="tx1"/>
                </a:solidFill>
                <a:ea typeface="楷体_GB2312" panose="02010609030101010101" pitchFamily="49" charset="-122"/>
              </a:rPr>
              <a:t>         b=0;</a:t>
            </a:r>
          </a:p>
          <a:p>
            <a:pPr algn="l" eaLnBrk="1" hangingPunct="1"/>
            <a:r>
              <a:rPr kumimoji="1" lang="en-US" altLang="zh-CN">
                <a:solidFill>
                  <a:schemeClr val="tx1"/>
                </a:solidFill>
                <a:ea typeface="楷体_GB2312" panose="02010609030101010101" pitchFamily="49" charset="-122"/>
              </a:rPr>
              <a:t>      </a:t>
            </a:r>
            <a:r>
              <a:rPr kumimoji="1" lang="en-US" altLang="zh-CN" b="1">
                <a:solidFill>
                  <a:schemeClr val="tx1"/>
                </a:solidFill>
                <a:ea typeface="楷体_GB2312" panose="02010609030101010101" pitchFamily="49" charset="-122"/>
              </a:rPr>
              <a:t>for</a:t>
            </a:r>
            <a:r>
              <a:rPr kumimoji="1" lang="en-US" altLang="zh-CN">
                <a:solidFill>
                  <a:schemeClr val="tx1"/>
                </a:solidFill>
                <a:ea typeface="楷体_GB2312" panose="02010609030101010101" pitchFamily="49" charset="-122"/>
              </a:rPr>
              <a:t> (int i=1;i&lt;=n;i++) {</a:t>
            </a:r>
          </a:p>
          <a:p>
            <a:pPr algn="l" eaLnBrk="1" hangingPunct="1"/>
            <a:r>
              <a:rPr kumimoji="1" lang="en-US" altLang="zh-CN">
                <a:solidFill>
                  <a:schemeClr val="tx1"/>
                </a:solidFill>
                <a:ea typeface="楷体_GB2312" panose="02010609030101010101" pitchFamily="49" charset="-122"/>
              </a:rPr>
              <a:t>        </a:t>
            </a:r>
            <a:r>
              <a:rPr kumimoji="1" lang="en-US" altLang="zh-CN" b="1">
                <a:solidFill>
                  <a:schemeClr val="tx1"/>
                </a:solidFill>
                <a:ea typeface="楷体_GB2312" panose="02010609030101010101" pitchFamily="49" charset="-122"/>
              </a:rPr>
              <a:t>if</a:t>
            </a:r>
            <a:r>
              <a:rPr kumimoji="1" lang="en-US" altLang="zh-CN">
                <a:solidFill>
                  <a:schemeClr val="tx1"/>
                </a:solidFill>
                <a:ea typeface="楷体_GB2312" panose="02010609030101010101" pitchFamily="49" charset="-122"/>
              </a:rPr>
              <a:t> (b&gt;0) b+=a[i];</a:t>
            </a:r>
          </a:p>
          <a:p>
            <a:pPr algn="l" eaLnBrk="1" hangingPunct="1"/>
            <a:r>
              <a:rPr kumimoji="1" lang="en-US" altLang="zh-CN">
                <a:solidFill>
                  <a:schemeClr val="tx1"/>
                </a:solidFill>
                <a:ea typeface="楷体_GB2312" panose="02010609030101010101" pitchFamily="49" charset="-122"/>
              </a:rPr>
              <a:t>        </a:t>
            </a:r>
            <a:r>
              <a:rPr kumimoji="1" lang="en-US" altLang="zh-CN" b="1">
                <a:solidFill>
                  <a:schemeClr val="tx1"/>
                </a:solidFill>
                <a:ea typeface="楷体_GB2312" panose="02010609030101010101" pitchFamily="49" charset="-122"/>
              </a:rPr>
              <a:t>else</a:t>
            </a:r>
            <a:r>
              <a:rPr kumimoji="1" lang="en-US" altLang="zh-CN">
                <a:solidFill>
                  <a:schemeClr val="tx1"/>
                </a:solidFill>
                <a:ea typeface="楷体_GB2312" panose="02010609030101010101" pitchFamily="49" charset="-122"/>
              </a:rPr>
              <a:t> b=a[i];</a:t>
            </a:r>
          </a:p>
          <a:p>
            <a:pPr algn="l" eaLnBrk="1" hangingPunct="1"/>
            <a:r>
              <a:rPr kumimoji="1" lang="en-US" altLang="zh-CN">
                <a:solidFill>
                  <a:schemeClr val="tx1"/>
                </a:solidFill>
                <a:ea typeface="楷体_GB2312" panose="02010609030101010101" pitchFamily="49" charset="-122"/>
              </a:rPr>
              <a:t>        </a:t>
            </a:r>
            <a:r>
              <a:rPr kumimoji="1" lang="en-US" altLang="zh-CN" b="1">
                <a:solidFill>
                  <a:schemeClr val="tx1"/>
                </a:solidFill>
                <a:ea typeface="楷体_GB2312" panose="02010609030101010101" pitchFamily="49" charset="-122"/>
              </a:rPr>
              <a:t>if</a:t>
            </a:r>
            <a:r>
              <a:rPr kumimoji="1" lang="en-US" altLang="zh-CN">
                <a:solidFill>
                  <a:schemeClr val="tx1"/>
                </a:solidFill>
                <a:ea typeface="楷体_GB2312" panose="02010609030101010101" pitchFamily="49" charset="-122"/>
              </a:rPr>
              <a:t> (b&gt;sum)sum=b;</a:t>
            </a:r>
          </a:p>
          <a:p>
            <a:pPr algn="l" eaLnBrk="1" hangingPunct="1"/>
            <a:r>
              <a:rPr kumimoji="1" lang="en-US" altLang="zh-CN">
                <a:solidFill>
                  <a:schemeClr val="tx1"/>
                </a:solidFill>
                <a:ea typeface="楷体_GB2312" panose="02010609030101010101" pitchFamily="49" charset="-122"/>
              </a:rPr>
              <a:t>        }</a:t>
            </a:r>
          </a:p>
          <a:p>
            <a:pPr algn="l" eaLnBrk="1" hangingPunct="1"/>
            <a:r>
              <a:rPr kumimoji="1" lang="en-US" altLang="zh-CN">
                <a:solidFill>
                  <a:schemeClr val="tx1"/>
                </a:solidFill>
                <a:ea typeface="楷体_GB2312" panose="02010609030101010101" pitchFamily="49" charset="-122"/>
              </a:rPr>
              <a:t>      </a:t>
            </a:r>
            <a:r>
              <a:rPr kumimoji="1" lang="en-US" altLang="zh-CN" b="1">
                <a:solidFill>
                  <a:schemeClr val="tx1"/>
                </a:solidFill>
                <a:ea typeface="楷体_GB2312" panose="02010609030101010101" pitchFamily="49" charset="-122"/>
              </a:rPr>
              <a:t>return</a:t>
            </a:r>
            <a:r>
              <a:rPr kumimoji="1" lang="en-US" altLang="zh-CN">
                <a:solidFill>
                  <a:schemeClr val="tx1"/>
                </a:solidFill>
                <a:ea typeface="楷体_GB2312" panose="02010609030101010101" pitchFamily="49" charset="-122"/>
              </a:rPr>
              <a:t> sum;</a:t>
            </a:r>
          </a:p>
          <a:p>
            <a:pPr algn="l" eaLnBrk="1" hangingPunct="1"/>
            <a:r>
              <a:rPr kumimoji="1" lang="en-US" altLang="zh-CN">
                <a:solidFill>
                  <a:schemeClr val="tx1"/>
                </a:solidFill>
                <a:ea typeface="楷体_GB2312" panose="02010609030101010101" pitchFamily="49" charset="-122"/>
              </a:rPr>
              <a:t>   }</a:t>
            </a:r>
          </a:p>
        </p:txBody>
      </p:sp>
    </p:spTree>
  </p:cSld>
  <p:clrMapOvr>
    <a:masterClrMapping/>
  </p:clrMapOvr>
  <p:transition>
    <p:random/>
  </p:transition>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a:extLst>
              <a:ext uri="{FF2B5EF4-FFF2-40B4-BE49-F238E27FC236}">
                <a16:creationId xmlns:a16="http://schemas.microsoft.com/office/drawing/2014/main" id="{F6DB43E6-62FA-4DC0-9E5C-E92D5CC3CD5A}"/>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978A3D6F-DE5C-4318-9133-69C1B3666B8E}" type="slidenum">
              <a:rPr lang="zh-CN" altLang="en-US">
                <a:solidFill>
                  <a:schemeClr val="tx1"/>
                </a:solidFill>
                <a:latin typeface="Times New Roman" panose="02020603050405020304" pitchFamily="18" charset="0"/>
                <a:ea typeface="宋体" panose="02010600030101010101" pitchFamily="2" charset="-122"/>
              </a:rPr>
              <a:pPr eaLnBrk="1" hangingPunct="1"/>
              <a:t>334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37954" name="Rectangle 2">
            <a:extLst>
              <a:ext uri="{FF2B5EF4-FFF2-40B4-BE49-F238E27FC236}">
                <a16:creationId xmlns:a16="http://schemas.microsoft.com/office/drawing/2014/main" id="{E8390C67-1119-4357-9740-F154A6B1193E}"/>
              </a:ext>
            </a:extLst>
          </p:cNvPr>
          <p:cNvSpPr>
            <a:spLocks noGrp="1" noChangeArrowheads="1"/>
          </p:cNvSpPr>
          <p:nvPr>
            <p:ph type="title"/>
          </p:nvPr>
        </p:nvSpPr>
        <p:spPr>
          <a:xfrm>
            <a:off x="685800" y="0"/>
            <a:ext cx="7772400" cy="1143000"/>
          </a:xfrm>
        </p:spPr>
        <p:txBody>
          <a:bodyPr/>
          <a:lstStyle/>
          <a:p>
            <a:pPr eaLnBrk="1" hangingPunct="1">
              <a:defRPr/>
            </a:pPr>
            <a:r>
              <a:rPr lang="zh-CN" altLang="en-US">
                <a:effectLst>
                  <a:outerShdw blurRad="38100" dist="38100" dir="2700000" algn="tl">
                    <a:srgbClr val="C0C0C0"/>
                  </a:outerShdw>
                </a:effectLst>
                <a:ea typeface="黑体" pitchFamily="2" charset="-122"/>
              </a:rPr>
              <a:t>最大子矩阵和问题</a:t>
            </a:r>
          </a:p>
        </p:txBody>
      </p:sp>
      <p:sp>
        <p:nvSpPr>
          <p:cNvPr id="102410" name="Text Box 3">
            <a:extLst>
              <a:ext uri="{FF2B5EF4-FFF2-40B4-BE49-F238E27FC236}">
                <a16:creationId xmlns:a16="http://schemas.microsoft.com/office/drawing/2014/main" id="{3E57CD76-1748-404A-9D1F-67DA3F464D15}"/>
              </a:ext>
            </a:extLst>
          </p:cNvPr>
          <p:cNvSpPr txBox="1">
            <a:spLocks noChangeArrowheads="1"/>
          </p:cNvSpPr>
          <p:nvPr/>
        </p:nvSpPr>
        <p:spPr bwMode="auto">
          <a:xfrm>
            <a:off x="376238" y="1935163"/>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记 </a:t>
            </a:r>
          </a:p>
          <a:p>
            <a:pPr algn="l" eaLnBrk="1" hangingPunct="1"/>
            <a:endParaRPr lang="zh-CN" altLang="en-US" sz="2400">
              <a:solidFill>
                <a:schemeClr val="tx1"/>
              </a:solidFill>
              <a:ea typeface="楷体_GB2312" panose="02010609030101010101" pitchFamily="49" charset="-122"/>
            </a:endParaRPr>
          </a:p>
          <a:p>
            <a:pPr algn="l" eaLnBrk="1" hangingPunct="1"/>
            <a:r>
              <a:rPr lang="zh-CN" altLang="en-US" sz="2400">
                <a:solidFill>
                  <a:schemeClr val="tx1"/>
                </a:solidFill>
                <a:ea typeface="楷体_GB2312" panose="02010609030101010101" pitchFamily="49" charset="-122"/>
              </a:rPr>
              <a:t>最大子矩阵和问题的最优值为</a:t>
            </a:r>
          </a:p>
          <a:p>
            <a:pPr algn="l" eaLnBrk="1" hangingPunct="1"/>
            <a:endParaRPr lang="zh-CN" altLang="en-US" sz="2400">
              <a:solidFill>
                <a:schemeClr val="tx1"/>
              </a:solidFill>
              <a:ea typeface="楷体_GB2312" panose="02010609030101010101" pitchFamily="49" charset="-122"/>
            </a:endParaRPr>
          </a:p>
          <a:p>
            <a:pPr algn="l" eaLnBrk="1" hangingPunct="1"/>
            <a:r>
              <a:rPr lang="zh-CN" altLang="en-US" sz="2400">
                <a:solidFill>
                  <a:schemeClr val="tx1"/>
                </a:solidFill>
                <a:ea typeface="楷体_GB2312" panose="02010609030101010101" pitchFamily="49" charset="-122"/>
              </a:rPr>
              <a:t>由于</a:t>
            </a:r>
          </a:p>
          <a:p>
            <a:pPr algn="l" eaLnBrk="1" hangingPunct="1"/>
            <a:endParaRPr lang="en-US" altLang="zh-CN" sz="2400">
              <a:solidFill>
                <a:schemeClr val="tx1"/>
              </a:solidFill>
              <a:ea typeface="楷体_GB2312" panose="02010609030101010101" pitchFamily="49" charset="-122"/>
            </a:endParaRPr>
          </a:p>
          <a:p>
            <a:pPr algn="l" eaLnBrk="1" hangingPunct="1"/>
            <a:r>
              <a:rPr lang="zh-CN" altLang="en-US" sz="2400">
                <a:solidFill>
                  <a:schemeClr val="tx1"/>
                </a:solidFill>
                <a:ea typeface="楷体_GB2312" panose="02010609030101010101" pitchFamily="49" charset="-122"/>
              </a:rPr>
              <a:t>其中， </a:t>
            </a:r>
          </a:p>
          <a:p>
            <a:pPr algn="l" eaLnBrk="1" hangingPunct="1"/>
            <a:endParaRPr lang="en-US" altLang="zh-CN" sz="2400">
              <a:solidFill>
                <a:schemeClr val="tx1"/>
              </a:solidFill>
              <a:ea typeface="楷体_GB2312" panose="02010609030101010101" pitchFamily="49" charset="-122"/>
            </a:endParaRPr>
          </a:p>
          <a:p>
            <a:pPr algn="l" eaLnBrk="1" hangingPunct="1"/>
            <a:r>
              <a:rPr lang="zh-CN" altLang="en-US" sz="2400">
                <a:solidFill>
                  <a:schemeClr val="tx1"/>
                </a:solidFill>
                <a:ea typeface="楷体_GB2312" panose="02010609030101010101" pitchFamily="49" charset="-122"/>
              </a:rPr>
              <a:t>设                 ，则</a:t>
            </a:r>
            <a:endParaRPr lang="en-US" altLang="zh-CN" sz="2400">
              <a:solidFill>
                <a:schemeClr val="tx1"/>
              </a:solidFill>
              <a:ea typeface="楷体_GB2312" panose="02010609030101010101" pitchFamily="49" charset="-122"/>
            </a:endParaRPr>
          </a:p>
        </p:txBody>
      </p:sp>
      <p:sp>
        <p:nvSpPr>
          <p:cNvPr id="102411" name="Rectangle 4">
            <a:extLst>
              <a:ext uri="{FF2B5EF4-FFF2-40B4-BE49-F238E27FC236}">
                <a16:creationId xmlns:a16="http://schemas.microsoft.com/office/drawing/2014/main" id="{ECB660AB-00D0-4F5A-B85E-C96196396B80}"/>
              </a:ext>
            </a:extLst>
          </p:cNvPr>
          <p:cNvSpPr>
            <a:spLocks noChangeArrowheads="1"/>
          </p:cNvSpPr>
          <p:nvPr/>
        </p:nvSpPr>
        <p:spPr bwMode="auto">
          <a:xfrm>
            <a:off x="323850" y="908050"/>
            <a:ext cx="8569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zh-CN" altLang="en-US" sz="2400">
                <a:solidFill>
                  <a:schemeClr val="tx1"/>
                </a:solidFill>
                <a:latin typeface="黑体" panose="02010609060101010101" pitchFamily="49" charset="-122"/>
                <a:ea typeface="黑体" panose="02010609060101010101" pitchFamily="49" charset="-122"/>
              </a:rPr>
              <a:t>给定一个</a:t>
            </a:r>
            <a:r>
              <a:rPr kumimoji="1" lang="en-US" altLang="zh-CN" sz="2400">
                <a:solidFill>
                  <a:schemeClr val="tx1"/>
                </a:solidFill>
                <a:latin typeface="黑体" panose="02010609060101010101" pitchFamily="49" charset="-122"/>
                <a:ea typeface="黑体" panose="02010609060101010101" pitchFamily="49" charset="-122"/>
              </a:rPr>
              <a:t>m</a:t>
            </a:r>
            <a:r>
              <a:rPr kumimoji="1" lang="zh-CN" altLang="en-US" sz="2400">
                <a:solidFill>
                  <a:schemeClr val="tx1"/>
                </a:solidFill>
                <a:latin typeface="黑体" panose="02010609060101010101" pitchFamily="49" charset="-122"/>
                <a:ea typeface="黑体" panose="02010609060101010101" pitchFamily="49" charset="-122"/>
              </a:rPr>
              <a:t>行</a:t>
            </a:r>
            <a:r>
              <a:rPr kumimoji="1" lang="en-US" altLang="zh-CN" sz="2400">
                <a:solidFill>
                  <a:schemeClr val="tx1"/>
                </a:solidFill>
                <a:latin typeface="黑体" panose="02010609060101010101" pitchFamily="49" charset="-122"/>
                <a:ea typeface="黑体" panose="02010609060101010101" pitchFamily="49" charset="-122"/>
              </a:rPr>
              <a:t>n</a:t>
            </a:r>
            <a:r>
              <a:rPr kumimoji="1" lang="zh-CN" altLang="en-US" sz="2400">
                <a:solidFill>
                  <a:schemeClr val="tx1"/>
                </a:solidFill>
                <a:latin typeface="黑体" panose="02010609060101010101" pitchFamily="49" charset="-122"/>
                <a:ea typeface="黑体" panose="02010609060101010101" pitchFamily="49" charset="-122"/>
              </a:rPr>
              <a:t>列的整数矩阵</a:t>
            </a:r>
            <a:r>
              <a:rPr kumimoji="1" lang="en-US" altLang="zh-CN" sz="2400">
                <a:solidFill>
                  <a:schemeClr val="tx1"/>
                </a:solidFill>
                <a:latin typeface="黑体" panose="02010609060101010101" pitchFamily="49" charset="-122"/>
                <a:ea typeface="黑体" panose="02010609060101010101" pitchFamily="49" charset="-122"/>
              </a:rPr>
              <a:t>a</a:t>
            </a:r>
            <a:r>
              <a:rPr kumimoji="1" lang="zh-CN" altLang="en-US" sz="2400">
                <a:solidFill>
                  <a:schemeClr val="tx1"/>
                </a:solidFill>
                <a:latin typeface="黑体" panose="02010609060101010101" pitchFamily="49" charset="-122"/>
                <a:ea typeface="黑体" panose="02010609060101010101" pitchFamily="49" charset="-122"/>
              </a:rPr>
              <a:t>，试求矩阵</a:t>
            </a:r>
            <a:r>
              <a:rPr kumimoji="1" lang="en-US" altLang="zh-CN" sz="2400">
                <a:solidFill>
                  <a:schemeClr val="tx1"/>
                </a:solidFill>
                <a:latin typeface="黑体" panose="02010609060101010101" pitchFamily="49" charset="-122"/>
                <a:ea typeface="黑体" panose="02010609060101010101" pitchFamily="49" charset="-122"/>
              </a:rPr>
              <a:t>a</a:t>
            </a:r>
            <a:r>
              <a:rPr kumimoji="1" lang="zh-CN" altLang="en-US" sz="2400">
                <a:solidFill>
                  <a:schemeClr val="tx1"/>
                </a:solidFill>
                <a:latin typeface="黑体" panose="02010609060101010101" pitchFamily="49" charset="-122"/>
                <a:ea typeface="黑体" panose="02010609060101010101" pitchFamily="49" charset="-122"/>
              </a:rPr>
              <a:t>的一个子矩阵，使其各元素之和为最大。 </a:t>
            </a:r>
          </a:p>
        </p:txBody>
      </p:sp>
      <p:graphicFrame>
        <p:nvGraphicFramePr>
          <p:cNvPr id="102402" name="Object 5">
            <a:extLst>
              <a:ext uri="{FF2B5EF4-FFF2-40B4-BE49-F238E27FC236}">
                <a16:creationId xmlns:a16="http://schemas.microsoft.com/office/drawing/2014/main" id="{34072E2B-ABAF-4A2B-80FC-3356191EF70B}"/>
              </a:ext>
            </a:extLst>
          </p:cNvPr>
          <p:cNvGraphicFramePr>
            <a:graphicFrameLocks noChangeAspect="1"/>
          </p:cNvGraphicFramePr>
          <p:nvPr/>
        </p:nvGraphicFramePr>
        <p:xfrm>
          <a:off x="827088" y="1700213"/>
          <a:ext cx="3486150" cy="874712"/>
        </p:xfrm>
        <a:graphic>
          <a:graphicData uri="http://schemas.openxmlformats.org/presentationml/2006/ole">
            <mc:AlternateContent xmlns:mc="http://schemas.openxmlformats.org/markup-compatibility/2006">
              <mc:Choice xmlns:v="urn:schemas-microsoft-com:vml" Requires="v">
                <p:oleObj spid="_x0000_s102419" name="公式" r:id="rId3" imgW="1815840" imgH="457200" progId="Equation.3">
                  <p:embed/>
                </p:oleObj>
              </mc:Choice>
              <mc:Fallback>
                <p:oleObj name="公式" r:id="rId3" imgW="181584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700213"/>
                        <a:ext cx="3486150" cy="874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03" name="Object 6">
            <a:extLst>
              <a:ext uri="{FF2B5EF4-FFF2-40B4-BE49-F238E27FC236}">
                <a16:creationId xmlns:a16="http://schemas.microsoft.com/office/drawing/2014/main" id="{B4C020DD-3EC3-4E91-B62B-1BB4487157E9}"/>
              </a:ext>
            </a:extLst>
          </p:cNvPr>
          <p:cNvGraphicFramePr>
            <a:graphicFrameLocks noChangeAspect="1"/>
          </p:cNvGraphicFramePr>
          <p:nvPr/>
        </p:nvGraphicFramePr>
        <p:xfrm>
          <a:off x="4427538" y="2636838"/>
          <a:ext cx="2087562" cy="596900"/>
        </p:xfrm>
        <a:graphic>
          <a:graphicData uri="http://schemas.openxmlformats.org/presentationml/2006/ole">
            <mc:AlternateContent xmlns:mc="http://schemas.openxmlformats.org/markup-compatibility/2006">
              <mc:Choice xmlns:v="urn:schemas-microsoft-com:vml" Requires="v">
                <p:oleObj spid="_x0000_s102420" name="公式" r:id="rId5" imgW="1333500" imgH="381000" progId="Equation.3">
                  <p:embed/>
                </p:oleObj>
              </mc:Choice>
              <mc:Fallback>
                <p:oleObj name="公式" r:id="rId5" imgW="1333500" imgH="381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2636838"/>
                        <a:ext cx="2087562"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04" name="Object 7">
            <a:extLst>
              <a:ext uri="{FF2B5EF4-FFF2-40B4-BE49-F238E27FC236}">
                <a16:creationId xmlns:a16="http://schemas.microsoft.com/office/drawing/2014/main" id="{2B27576A-4AB2-4DDA-A0EA-5EABB94E960D}"/>
              </a:ext>
            </a:extLst>
          </p:cNvPr>
          <p:cNvGraphicFramePr>
            <a:graphicFrameLocks noChangeAspect="1"/>
          </p:cNvGraphicFramePr>
          <p:nvPr/>
        </p:nvGraphicFramePr>
        <p:xfrm>
          <a:off x="1116013" y="3429000"/>
          <a:ext cx="6121400" cy="542925"/>
        </p:xfrm>
        <a:graphic>
          <a:graphicData uri="http://schemas.openxmlformats.org/presentationml/2006/ole">
            <mc:AlternateContent xmlns:mc="http://schemas.openxmlformats.org/markup-compatibility/2006">
              <mc:Choice xmlns:v="urn:schemas-microsoft-com:vml" Requires="v">
                <p:oleObj spid="_x0000_s102421" name="公式" r:id="rId7" imgW="4292600" imgH="381000" progId="Equation.3">
                  <p:embed/>
                </p:oleObj>
              </mc:Choice>
              <mc:Fallback>
                <p:oleObj name="公式" r:id="rId7" imgW="4292600" imgH="3810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3429000"/>
                        <a:ext cx="6121400"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05" name="Object 8">
            <a:extLst>
              <a:ext uri="{FF2B5EF4-FFF2-40B4-BE49-F238E27FC236}">
                <a16:creationId xmlns:a16="http://schemas.microsoft.com/office/drawing/2014/main" id="{C30A4C3E-EBF7-433E-891D-A8CE04B6F580}"/>
              </a:ext>
            </a:extLst>
          </p:cNvPr>
          <p:cNvGraphicFramePr>
            <a:graphicFrameLocks noChangeAspect="1"/>
          </p:cNvGraphicFramePr>
          <p:nvPr/>
        </p:nvGraphicFramePr>
        <p:xfrm>
          <a:off x="1258888" y="4005263"/>
          <a:ext cx="4681537" cy="652462"/>
        </p:xfrm>
        <a:graphic>
          <a:graphicData uri="http://schemas.openxmlformats.org/presentationml/2006/ole">
            <mc:AlternateContent xmlns:mc="http://schemas.openxmlformats.org/markup-compatibility/2006">
              <mc:Choice xmlns:v="urn:schemas-microsoft-com:vml" Requires="v">
                <p:oleObj spid="_x0000_s102422" name="公式" r:id="rId9" imgW="3289300" imgH="457200" progId="Equation.3">
                  <p:embed/>
                </p:oleObj>
              </mc:Choice>
              <mc:Fallback>
                <p:oleObj name="公式" r:id="rId9" imgW="3289300" imgH="4572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4005263"/>
                        <a:ext cx="4681537" cy="652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06" name="Object 9">
            <a:extLst>
              <a:ext uri="{FF2B5EF4-FFF2-40B4-BE49-F238E27FC236}">
                <a16:creationId xmlns:a16="http://schemas.microsoft.com/office/drawing/2014/main" id="{18FD5464-CCF6-460D-B707-E0B7550560E5}"/>
              </a:ext>
            </a:extLst>
          </p:cNvPr>
          <p:cNvGraphicFramePr>
            <a:graphicFrameLocks noChangeAspect="1"/>
          </p:cNvGraphicFramePr>
          <p:nvPr/>
        </p:nvGraphicFramePr>
        <p:xfrm>
          <a:off x="755650" y="4797425"/>
          <a:ext cx="1439863" cy="600075"/>
        </p:xfrm>
        <a:graphic>
          <a:graphicData uri="http://schemas.openxmlformats.org/presentationml/2006/ole">
            <mc:AlternateContent xmlns:mc="http://schemas.openxmlformats.org/markup-compatibility/2006">
              <mc:Choice xmlns:v="urn:schemas-microsoft-com:vml" Requires="v">
                <p:oleObj spid="_x0000_s102423" name="公式" r:id="rId11" imgW="1028254" imgH="431613" progId="Equation.3">
                  <p:embed/>
                </p:oleObj>
              </mc:Choice>
              <mc:Fallback>
                <p:oleObj name="公式" r:id="rId11" imgW="1028254" imgH="431613"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4797425"/>
                        <a:ext cx="1439863"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07" name="Object 10">
            <a:extLst>
              <a:ext uri="{FF2B5EF4-FFF2-40B4-BE49-F238E27FC236}">
                <a16:creationId xmlns:a16="http://schemas.microsoft.com/office/drawing/2014/main" id="{E4742D8B-F236-460E-8161-A4F47A509729}"/>
              </a:ext>
            </a:extLst>
          </p:cNvPr>
          <p:cNvGraphicFramePr>
            <a:graphicFrameLocks noChangeAspect="1"/>
          </p:cNvGraphicFramePr>
          <p:nvPr/>
        </p:nvGraphicFramePr>
        <p:xfrm>
          <a:off x="2843213" y="4724400"/>
          <a:ext cx="2305050" cy="695325"/>
        </p:xfrm>
        <a:graphic>
          <a:graphicData uri="http://schemas.openxmlformats.org/presentationml/2006/ole">
            <mc:AlternateContent xmlns:mc="http://schemas.openxmlformats.org/markup-compatibility/2006">
              <mc:Choice xmlns:v="urn:schemas-microsoft-com:vml" Requires="v">
                <p:oleObj spid="_x0000_s102424" name="公式" r:id="rId13" imgW="1511300" imgH="457200" progId="Equation.3">
                  <p:embed/>
                </p:oleObj>
              </mc:Choice>
              <mc:Fallback>
                <p:oleObj name="公式" r:id="rId13" imgW="1511300" imgH="4572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43213" y="4724400"/>
                        <a:ext cx="2305050"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12" name="Text Box 11">
            <a:extLst>
              <a:ext uri="{FF2B5EF4-FFF2-40B4-BE49-F238E27FC236}">
                <a16:creationId xmlns:a16="http://schemas.microsoft.com/office/drawing/2014/main" id="{5C96A42D-DE59-4D6A-B1A7-DC00FA45EE97}"/>
              </a:ext>
            </a:extLst>
          </p:cNvPr>
          <p:cNvSpPr txBox="1">
            <a:spLocks noChangeArrowheads="1"/>
          </p:cNvSpPr>
          <p:nvPr/>
        </p:nvSpPr>
        <p:spPr bwMode="auto">
          <a:xfrm>
            <a:off x="468313" y="5589588"/>
            <a:ext cx="8351837" cy="873125"/>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由于解最大子段和问题的动态规划算法需要时间</a:t>
            </a:r>
            <a:r>
              <a:rPr lang="en-US" altLang="zh-CN" sz="2400">
                <a:solidFill>
                  <a:schemeClr val="tx1"/>
                </a:solidFill>
                <a:ea typeface="楷体_GB2312" panose="02010609030101010101" pitchFamily="49" charset="-122"/>
              </a:rPr>
              <a:t>O(n)</a:t>
            </a:r>
            <a:r>
              <a:rPr lang="zh-CN" altLang="en-US" sz="2400">
                <a:solidFill>
                  <a:schemeClr val="tx1"/>
                </a:solidFill>
                <a:ea typeface="楷体_GB2312" panose="02010609030101010101" pitchFamily="49" charset="-122"/>
              </a:rPr>
              <a:t>，故算法的双重</a:t>
            </a:r>
            <a:r>
              <a:rPr lang="en-US" altLang="zh-CN" sz="2400">
                <a:solidFill>
                  <a:schemeClr val="tx1"/>
                </a:solidFill>
                <a:ea typeface="楷体_GB2312" panose="02010609030101010101" pitchFamily="49" charset="-122"/>
              </a:rPr>
              <a:t>for</a:t>
            </a:r>
            <a:r>
              <a:rPr lang="zh-CN" altLang="en-US" sz="2400">
                <a:solidFill>
                  <a:schemeClr val="tx1"/>
                </a:solidFill>
                <a:ea typeface="楷体_GB2312" panose="02010609030101010101" pitchFamily="49" charset="-122"/>
              </a:rPr>
              <a:t>循环需要计算时间</a:t>
            </a:r>
            <a:r>
              <a:rPr lang="en-US" altLang="zh-CN" sz="2400">
                <a:solidFill>
                  <a:schemeClr val="tx1"/>
                </a:solidFill>
                <a:ea typeface="楷体_GB2312" panose="02010609030101010101" pitchFamily="49" charset="-122"/>
              </a:rPr>
              <a:t>O(m</a:t>
            </a:r>
            <a:r>
              <a:rPr lang="en-US" altLang="zh-CN" sz="2400" baseline="30000">
                <a:solidFill>
                  <a:schemeClr val="tx1"/>
                </a:solidFill>
                <a:ea typeface="楷体_GB2312" panose="02010609030101010101" pitchFamily="49" charset="-122"/>
              </a:rPr>
              <a:t>2</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a:t>
            </a:r>
          </a:p>
        </p:txBody>
      </p:sp>
    </p:spTree>
  </p:cSld>
  <p:clrMapOvr>
    <a:masterClrMapping/>
  </p:clrMapOvr>
  <p:transition>
    <p:random/>
  </p:transition>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04667F8C-3197-4F40-989E-C84A9E4C6BAC}"/>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15DE7E7F-E8C7-4008-8EEB-C8F54A858E28}" type="slidenum">
              <a:rPr lang="zh-CN" altLang="en-US">
                <a:solidFill>
                  <a:schemeClr val="tx1"/>
                </a:solidFill>
                <a:latin typeface="Times New Roman" panose="02020603050405020304" pitchFamily="18" charset="0"/>
                <a:ea typeface="宋体" panose="02010600030101010101" pitchFamily="2" charset="-122"/>
              </a:rPr>
              <a:pPr eaLnBrk="1" hangingPunct="1"/>
              <a:t>335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38978" name="Rectangle 2">
            <a:extLst>
              <a:ext uri="{FF2B5EF4-FFF2-40B4-BE49-F238E27FC236}">
                <a16:creationId xmlns:a16="http://schemas.microsoft.com/office/drawing/2014/main" id="{956471A6-5D2A-4939-AA85-9856D61D8933}"/>
              </a:ext>
            </a:extLst>
          </p:cNvPr>
          <p:cNvSpPr>
            <a:spLocks noGrp="1" noChangeArrowheads="1"/>
          </p:cNvSpPr>
          <p:nvPr>
            <p:ph type="title"/>
          </p:nvPr>
        </p:nvSpPr>
        <p:spPr>
          <a:xfrm>
            <a:off x="762000" y="0"/>
            <a:ext cx="7772400" cy="1143000"/>
          </a:xfrm>
        </p:spPr>
        <p:txBody>
          <a:bodyPr/>
          <a:lstStyle/>
          <a:p>
            <a:pPr eaLnBrk="1" hangingPunct="1">
              <a:defRPr/>
            </a:pPr>
            <a:r>
              <a:rPr lang="zh-CN" altLang="en-US">
                <a:effectLst>
                  <a:outerShdw blurRad="38100" dist="38100" dir="2700000" algn="tl">
                    <a:srgbClr val="C0C0C0"/>
                  </a:outerShdw>
                </a:effectLst>
                <a:ea typeface="黑体" pitchFamily="2" charset="-122"/>
              </a:rPr>
              <a:t>最大</a:t>
            </a:r>
            <a:r>
              <a:rPr lang="en-US" altLang="zh-CN">
                <a:effectLst>
                  <a:outerShdw blurRad="38100" dist="38100" dir="2700000" algn="tl">
                    <a:srgbClr val="C0C0C0"/>
                  </a:outerShdw>
                </a:effectLst>
                <a:ea typeface="黑体" pitchFamily="2" charset="-122"/>
              </a:rPr>
              <a:t>m</a:t>
            </a:r>
            <a:r>
              <a:rPr lang="zh-CN" altLang="en-US">
                <a:effectLst>
                  <a:outerShdw blurRad="38100" dist="38100" dir="2700000" algn="tl">
                    <a:srgbClr val="C0C0C0"/>
                  </a:outerShdw>
                </a:effectLst>
                <a:ea typeface="黑体" pitchFamily="2" charset="-122"/>
              </a:rPr>
              <a:t>子段和问题</a:t>
            </a:r>
          </a:p>
        </p:txBody>
      </p:sp>
      <p:sp>
        <p:nvSpPr>
          <p:cNvPr id="103430" name="Text Box 3">
            <a:extLst>
              <a:ext uri="{FF2B5EF4-FFF2-40B4-BE49-F238E27FC236}">
                <a16:creationId xmlns:a16="http://schemas.microsoft.com/office/drawing/2014/main" id="{48E10AE1-4B68-4CBD-98C4-2F933A9E080E}"/>
              </a:ext>
            </a:extLst>
          </p:cNvPr>
          <p:cNvSpPr txBox="1">
            <a:spLocks noChangeArrowheads="1"/>
          </p:cNvSpPr>
          <p:nvPr/>
        </p:nvSpPr>
        <p:spPr bwMode="auto">
          <a:xfrm>
            <a:off x="250825" y="765175"/>
            <a:ext cx="85883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黑体" panose="02010609060101010101" pitchFamily="49" charset="-122"/>
                <a:ea typeface="黑体" panose="02010609060101010101" pitchFamily="49" charset="-122"/>
              </a:rPr>
              <a:t>给定由</a:t>
            </a:r>
            <a:r>
              <a:rPr lang="en-US" altLang="zh-CN" sz="2400">
                <a:solidFill>
                  <a:schemeClr val="tx1"/>
                </a:solidFill>
                <a:latin typeface="黑体" panose="02010609060101010101" pitchFamily="49" charset="-122"/>
                <a:ea typeface="黑体" panose="02010609060101010101" pitchFamily="49" charset="-122"/>
              </a:rPr>
              <a:t>n</a:t>
            </a:r>
            <a:r>
              <a:rPr lang="zh-CN" altLang="en-US" sz="2400">
                <a:solidFill>
                  <a:schemeClr val="tx1"/>
                </a:solidFill>
                <a:latin typeface="黑体" panose="02010609060101010101" pitchFamily="49" charset="-122"/>
                <a:ea typeface="黑体" panose="02010609060101010101" pitchFamily="49" charset="-122"/>
              </a:rPr>
              <a:t>个整数</a:t>
            </a:r>
            <a:r>
              <a:rPr lang="en-US" altLang="zh-CN" sz="2400">
                <a:solidFill>
                  <a:schemeClr val="tx1"/>
                </a:solidFill>
                <a:latin typeface="黑体" panose="02010609060101010101" pitchFamily="49" charset="-122"/>
                <a:ea typeface="黑体" panose="02010609060101010101" pitchFamily="49" charset="-122"/>
              </a:rPr>
              <a:t>(</a:t>
            </a:r>
            <a:r>
              <a:rPr lang="zh-CN" altLang="en-US" sz="2400">
                <a:solidFill>
                  <a:schemeClr val="tx1"/>
                </a:solidFill>
                <a:latin typeface="黑体" panose="02010609060101010101" pitchFamily="49" charset="-122"/>
                <a:ea typeface="黑体" panose="02010609060101010101" pitchFamily="49" charset="-122"/>
              </a:rPr>
              <a:t>可能为负整数</a:t>
            </a:r>
            <a:r>
              <a:rPr lang="en-US" altLang="zh-CN" sz="2400">
                <a:solidFill>
                  <a:schemeClr val="tx1"/>
                </a:solidFill>
                <a:latin typeface="黑体" panose="02010609060101010101" pitchFamily="49" charset="-122"/>
                <a:ea typeface="黑体" panose="02010609060101010101" pitchFamily="49" charset="-122"/>
              </a:rPr>
              <a:t>)</a:t>
            </a:r>
            <a:r>
              <a:rPr lang="zh-CN" altLang="en-US" sz="2400">
                <a:solidFill>
                  <a:schemeClr val="tx1"/>
                </a:solidFill>
                <a:latin typeface="黑体" panose="02010609060101010101" pitchFamily="49" charset="-122"/>
                <a:ea typeface="黑体" panose="02010609060101010101" pitchFamily="49" charset="-122"/>
              </a:rPr>
              <a:t>组成的序列</a:t>
            </a:r>
            <a:r>
              <a:rPr lang="en-US" altLang="zh-CN" sz="2400">
                <a:solidFill>
                  <a:schemeClr val="tx1"/>
                </a:solidFill>
                <a:latin typeface="黑体" panose="02010609060101010101" pitchFamily="49" charset="-122"/>
                <a:ea typeface="黑体" panose="02010609060101010101" pitchFamily="49" charset="-122"/>
              </a:rPr>
              <a:t>a1,a2,</a:t>
            </a:r>
            <a:r>
              <a:rPr lang="en-US" altLang="zh-CN" sz="2400">
                <a:solidFill>
                  <a:schemeClr val="tx1"/>
                </a:solidFill>
                <a:ea typeface="黑体" panose="02010609060101010101" pitchFamily="49" charset="-122"/>
              </a:rPr>
              <a:t>…</a:t>
            </a:r>
            <a:r>
              <a:rPr lang="en-US" altLang="zh-CN" sz="2400">
                <a:solidFill>
                  <a:schemeClr val="tx1"/>
                </a:solidFill>
                <a:latin typeface="黑体" panose="02010609060101010101" pitchFamily="49" charset="-122"/>
                <a:ea typeface="黑体" panose="02010609060101010101" pitchFamily="49" charset="-122"/>
              </a:rPr>
              <a:t>,an,</a:t>
            </a:r>
            <a:r>
              <a:rPr lang="zh-CN" altLang="en-US" sz="2400">
                <a:solidFill>
                  <a:schemeClr val="tx1"/>
                </a:solidFill>
                <a:latin typeface="黑体" panose="02010609060101010101" pitchFamily="49" charset="-122"/>
                <a:ea typeface="黑体" panose="02010609060101010101" pitchFamily="49" charset="-122"/>
              </a:rPr>
              <a:t>以及一个正整数</a:t>
            </a:r>
            <a:r>
              <a:rPr lang="en-US" altLang="zh-CN" sz="2400">
                <a:solidFill>
                  <a:schemeClr val="tx1"/>
                </a:solidFill>
                <a:latin typeface="黑体" panose="02010609060101010101" pitchFamily="49" charset="-122"/>
                <a:ea typeface="黑体" panose="02010609060101010101" pitchFamily="49" charset="-122"/>
              </a:rPr>
              <a:t>m</a:t>
            </a:r>
            <a:r>
              <a:rPr lang="zh-CN" altLang="en-US" sz="2400">
                <a:solidFill>
                  <a:schemeClr val="tx1"/>
                </a:solidFill>
                <a:latin typeface="黑体" panose="02010609060101010101" pitchFamily="49" charset="-122"/>
                <a:ea typeface="黑体" panose="02010609060101010101" pitchFamily="49" charset="-122"/>
              </a:rPr>
              <a:t>，要求确定序列的</a:t>
            </a:r>
            <a:r>
              <a:rPr lang="en-US" altLang="zh-CN" sz="2400">
                <a:solidFill>
                  <a:schemeClr val="tx1"/>
                </a:solidFill>
                <a:latin typeface="黑体" panose="02010609060101010101" pitchFamily="49" charset="-122"/>
                <a:ea typeface="黑体" panose="02010609060101010101" pitchFamily="49" charset="-122"/>
              </a:rPr>
              <a:t>m</a:t>
            </a:r>
            <a:r>
              <a:rPr lang="zh-CN" altLang="en-US" sz="2400">
                <a:solidFill>
                  <a:schemeClr val="tx1"/>
                </a:solidFill>
                <a:latin typeface="黑体" panose="02010609060101010101" pitchFamily="49" charset="-122"/>
                <a:ea typeface="黑体" panose="02010609060101010101" pitchFamily="49" charset="-122"/>
              </a:rPr>
              <a:t>个不相交子段，使这</a:t>
            </a:r>
            <a:r>
              <a:rPr lang="en-US" altLang="zh-CN" sz="2400">
                <a:solidFill>
                  <a:schemeClr val="tx1"/>
                </a:solidFill>
                <a:latin typeface="黑体" panose="02010609060101010101" pitchFamily="49" charset="-122"/>
                <a:ea typeface="黑体" panose="02010609060101010101" pitchFamily="49" charset="-122"/>
              </a:rPr>
              <a:t>m</a:t>
            </a:r>
            <a:r>
              <a:rPr lang="zh-CN" altLang="en-US" sz="2400">
                <a:solidFill>
                  <a:schemeClr val="tx1"/>
                </a:solidFill>
                <a:latin typeface="黑体" panose="02010609060101010101" pitchFamily="49" charset="-122"/>
                <a:ea typeface="黑体" panose="02010609060101010101" pitchFamily="49" charset="-122"/>
              </a:rPr>
              <a:t>个子段的总和达到最大。</a:t>
            </a:r>
          </a:p>
        </p:txBody>
      </p:sp>
      <p:sp>
        <p:nvSpPr>
          <p:cNvPr id="103431" name="Text Box 4">
            <a:extLst>
              <a:ext uri="{FF2B5EF4-FFF2-40B4-BE49-F238E27FC236}">
                <a16:creationId xmlns:a16="http://schemas.microsoft.com/office/drawing/2014/main" id="{424F3620-0809-41B4-847E-016CDF773A9B}"/>
              </a:ext>
            </a:extLst>
          </p:cNvPr>
          <p:cNvSpPr txBox="1">
            <a:spLocks noChangeArrowheads="1"/>
          </p:cNvSpPr>
          <p:nvPr/>
        </p:nvSpPr>
        <p:spPr bwMode="auto">
          <a:xfrm>
            <a:off x="179388" y="1916113"/>
            <a:ext cx="86614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设</a:t>
            </a:r>
            <a:r>
              <a:rPr lang="en-US" altLang="zh-CN" sz="2400">
                <a:solidFill>
                  <a:schemeClr val="tx1"/>
                </a:solidFill>
                <a:ea typeface="楷体_GB2312" panose="02010609030101010101" pitchFamily="49" charset="-122"/>
              </a:rPr>
              <a:t>b(i</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表示数组</a:t>
            </a:r>
            <a:r>
              <a:rPr lang="en-US" altLang="zh-CN" sz="2400">
                <a:solidFill>
                  <a:schemeClr val="tx1"/>
                </a:solidFill>
                <a:ea typeface="楷体_GB2312" panose="02010609030101010101" pitchFamily="49" charset="-122"/>
              </a:rPr>
              <a:t>a</a:t>
            </a:r>
            <a:r>
              <a:rPr lang="zh-CN" altLang="en-US" sz="2400">
                <a:solidFill>
                  <a:schemeClr val="tx1"/>
                </a:solidFill>
                <a:ea typeface="楷体_GB2312" panose="02010609030101010101" pitchFamily="49" charset="-122"/>
              </a:rPr>
              <a:t>的前</a:t>
            </a:r>
            <a:r>
              <a:rPr lang="en-US" altLang="zh-CN" sz="24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项中</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个子段和的最大值，且第</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个子段含</a:t>
            </a:r>
            <a:r>
              <a:rPr lang="en-US" altLang="zh-CN" sz="2400">
                <a:solidFill>
                  <a:schemeClr val="tx1"/>
                </a:solidFill>
                <a:ea typeface="楷体_GB2312" panose="02010609030101010101" pitchFamily="49" charset="-122"/>
              </a:rPr>
              <a:t>a[j](1</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 i </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m</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i</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 j </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。则所求的最优值显然为</a:t>
            </a:r>
          </a:p>
          <a:p>
            <a:pPr algn="l" eaLnBrk="1" hangingPunct="1"/>
            <a:endParaRPr lang="zh-CN" altLang="en-US" sz="2400">
              <a:solidFill>
                <a:schemeClr val="tx1"/>
              </a:solidFill>
              <a:ea typeface="楷体_GB2312" panose="02010609030101010101" pitchFamily="49" charset="-122"/>
            </a:endParaRPr>
          </a:p>
          <a:p>
            <a:pPr algn="l" eaLnBrk="1" hangingPunct="1"/>
            <a:r>
              <a:rPr lang="zh-CN" altLang="en-US" sz="2400">
                <a:solidFill>
                  <a:schemeClr val="tx1"/>
                </a:solidFill>
                <a:ea typeface="楷体_GB2312" panose="02010609030101010101" pitchFamily="49" charset="-122"/>
              </a:rPr>
              <a:t>与最大子段和问题类似地，计算</a:t>
            </a:r>
            <a:r>
              <a:rPr lang="en-US" altLang="zh-CN" sz="2400">
                <a:solidFill>
                  <a:schemeClr val="tx1"/>
                </a:solidFill>
                <a:ea typeface="楷体_GB2312" panose="02010609030101010101" pitchFamily="49" charset="-122"/>
              </a:rPr>
              <a:t>b(i</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的递归式为</a:t>
            </a:r>
          </a:p>
          <a:p>
            <a:pPr algn="l" eaLnBrk="1" hangingPunct="1"/>
            <a:endParaRPr lang="zh-CN" altLang="en-US" sz="2400">
              <a:solidFill>
                <a:schemeClr val="tx1"/>
              </a:solidFill>
              <a:ea typeface="楷体_GB2312" panose="02010609030101010101" pitchFamily="49" charset="-122"/>
            </a:endParaRPr>
          </a:p>
          <a:p>
            <a:pPr algn="l" eaLnBrk="1" hangingPunct="1"/>
            <a:endParaRPr lang="zh-CN" altLang="en-US" sz="2400">
              <a:solidFill>
                <a:schemeClr val="tx1"/>
              </a:solidFill>
              <a:ea typeface="楷体_GB2312" panose="02010609030101010101" pitchFamily="49" charset="-122"/>
            </a:endParaRPr>
          </a:p>
          <a:p>
            <a:pPr algn="l" eaLnBrk="1" hangingPunct="1"/>
            <a:r>
              <a:rPr lang="zh-CN" altLang="en-US" sz="2400">
                <a:solidFill>
                  <a:schemeClr val="tx1"/>
                </a:solidFill>
                <a:ea typeface="楷体_GB2312" panose="02010609030101010101" pitchFamily="49" charset="-122"/>
              </a:rPr>
              <a:t>初始时，</a:t>
            </a:r>
            <a:r>
              <a:rPr lang="en-US" altLang="zh-CN" sz="2400">
                <a:solidFill>
                  <a:schemeClr val="tx1"/>
                </a:solidFill>
                <a:ea typeface="楷体_GB2312" panose="02010609030101010101" pitchFamily="49" charset="-122"/>
              </a:rPr>
              <a:t>b(0</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j)=0</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(1</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 j </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n);b(i</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0)=0</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(1</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 i </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m)</a:t>
            </a:r>
            <a:r>
              <a:rPr lang="zh-CN" altLang="en-US" sz="2400">
                <a:solidFill>
                  <a:schemeClr val="tx1"/>
                </a:solidFill>
                <a:ea typeface="楷体_GB2312" panose="02010609030101010101" pitchFamily="49" charset="-122"/>
              </a:rPr>
              <a:t>。 </a:t>
            </a:r>
          </a:p>
        </p:txBody>
      </p:sp>
      <p:graphicFrame>
        <p:nvGraphicFramePr>
          <p:cNvPr id="103426" name="Object 5">
            <a:extLst>
              <a:ext uri="{FF2B5EF4-FFF2-40B4-BE49-F238E27FC236}">
                <a16:creationId xmlns:a16="http://schemas.microsoft.com/office/drawing/2014/main" id="{0670B48B-963C-4B50-9B19-A11514CECA73}"/>
              </a:ext>
            </a:extLst>
          </p:cNvPr>
          <p:cNvGraphicFramePr>
            <a:graphicFrameLocks noChangeAspect="1"/>
          </p:cNvGraphicFramePr>
          <p:nvPr/>
        </p:nvGraphicFramePr>
        <p:xfrm>
          <a:off x="6588125" y="2276475"/>
          <a:ext cx="1368425" cy="530225"/>
        </p:xfrm>
        <a:graphic>
          <a:graphicData uri="http://schemas.openxmlformats.org/presentationml/2006/ole">
            <mc:AlternateContent xmlns:mc="http://schemas.openxmlformats.org/markup-compatibility/2006">
              <mc:Choice xmlns:v="urn:schemas-microsoft-com:vml" Requires="v">
                <p:oleObj spid="_x0000_s103435" name="公式" r:id="rId3" imgW="761669" imgH="291973" progId="Equation.3">
                  <p:embed/>
                </p:oleObj>
              </mc:Choice>
              <mc:Fallback>
                <p:oleObj name="公式" r:id="rId3" imgW="761669" imgH="29197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2276475"/>
                        <a:ext cx="1368425"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27" name="Object 6">
            <a:extLst>
              <a:ext uri="{FF2B5EF4-FFF2-40B4-BE49-F238E27FC236}">
                <a16:creationId xmlns:a16="http://schemas.microsoft.com/office/drawing/2014/main" id="{F47EBE54-2EE0-4F38-A3C6-FB2C4ED2F7BC}"/>
              </a:ext>
            </a:extLst>
          </p:cNvPr>
          <p:cNvGraphicFramePr>
            <a:graphicFrameLocks noChangeAspect="1"/>
          </p:cNvGraphicFramePr>
          <p:nvPr/>
        </p:nvGraphicFramePr>
        <p:xfrm>
          <a:off x="395288" y="3500438"/>
          <a:ext cx="8383587" cy="555625"/>
        </p:xfrm>
        <a:graphic>
          <a:graphicData uri="http://schemas.openxmlformats.org/presentationml/2006/ole">
            <mc:AlternateContent xmlns:mc="http://schemas.openxmlformats.org/markup-compatibility/2006">
              <mc:Choice xmlns:v="urn:schemas-microsoft-com:vml" Requires="v">
                <p:oleObj spid="_x0000_s103436" name="公式" r:id="rId5" imgW="4457520" imgH="291960" progId="Equation.3">
                  <p:embed/>
                </p:oleObj>
              </mc:Choice>
              <mc:Fallback>
                <p:oleObj name="公式" r:id="rId5" imgW="4457520" imgH="29196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3500438"/>
                        <a:ext cx="8383587"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32" name="Text Box 7">
            <a:extLst>
              <a:ext uri="{FF2B5EF4-FFF2-40B4-BE49-F238E27FC236}">
                <a16:creationId xmlns:a16="http://schemas.microsoft.com/office/drawing/2014/main" id="{AE2BC47F-6553-47BE-BFED-5DCED80A9AA1}"/>
              </a:ext>
            </a:extLst>
          </p:cNvPr>
          <p:cNvSpPr txBox="1">
            <a:spLocks noChangeArrowheads="1"/>
          </p:cNvSpPr>
          <p:nvPr/>
        </p:nvSpPr>
        <p:spPr bwMode="auto">
          <a:xfrm>
            <a:off x="303213" y="4672013"/>
            <a:ext cx="8589962" cy="1917700"/>
          </a:xfrm>
          <a:prstGeom prst="rect">
            <a:avLst/>
          </a:prstGeom>
          <a:solidFill>
            <a:srgbClr val="FFCC00"/>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优化：注意到在上述算法中，计算</a:t>
            </a:r>
            <a:r>
              <a:rPr lang="en-US" altLang="zh-CN" sz="2400">
                <a:solidFill>
                  <a:schemeClr val="tx1"/>
                </a:solidFill>
                <a:ea typeface="楷体_GB2312" panose="02010609030101010101" pitchFamily="49" charset="-122"/>
              </a:rPr>
              <a:t>b[i][j]</a:t>
            </a:r>
            <a:r>
              <a:rPr lang="zh-CN" altLang="en-US" sz="2400">
                <a:solidFill>
                  <a:schemeClr val="tx1"/>
                </a:solidFill>
                <a:ea typeface="楷体_GB2312" panose="02010609030101010101" pitchFamily="49" charset="-122"/>
              </a:rPr>
              <a:t>时只用到数组</a:t>
            </a:r>
            <a:r>
              <a:rPr lang="en-US" altLang="zh-CN" sz="2400">
                <a:solidFill>
                  <a:schemeClr val="tx1"/>
                </a:solidFill>
                <a:ea typeface="楷体_GB2312" panose="02010609030101010101" pitchFamily="49" charset="-122"/>
              </a:rPr>
              <a:t>b</a:t>
            </a:r>
            <a:r>
              <a:rPr lang="zh-CN" altLang="en-US" sz="2400">
                <a:solidFill>
                  <a:schemeClr val="tx1"/>
                </a:solidFill>
                <a:ea typeface="楷体_GB2312" panose="02010609030101010101" pitchFamily="49" charset="-122"/>
              </a:rPr>
              <a:t>的第</a:t>
            </a:r>
            <a:r>
              <a:rPr lang="en-US" altLang="zh-CN" sz="2400">
                <a:solidFill>
                  <a:schemeClr val="tx1"/>
                </a:solidFill>
                <a:ea typeface="楷体_GB2312" panose="02010609030101010101" pitchFamily="49" charset="-122"/>
              </a:rPr>
              <a:t>i-1</a:t>
            </a:r>
            <a:r>
              <a:rPr lang="zh-CN" altLang="en-US" sz="2400">
                <a:solidFill>
                  <a:schemeClr val="tx1"/>
                </a:solidFill>
                <a:ea typeface="楷体_GB2312" panose="02010609030101010101" pitchFamily="49" charset="-122"/>
              </a:rPr>
              <a:t>行和第</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行的值。因而算法中只要存储数组</a:t>
            </a:r>
            <a:r>
              <a:rPr lang="en-US" altLang="zh-CN" sz="2400">
                <a:solidFill>
                  <a:schemeClr val="tx1"/>
                </a:solidFill>
                <a:ea typeface="楷体_GB2312" panose="02010609030101010101" pitchFamily="49" charset="-122"/>
              </a:rPr>
              <a:t>b</a:t>
            </a:r>
            <a:r>
              <a:rPr lang="zh-CN" altLang="en-US" sz="2400">
                <a:solidFill>
                  <a:schemeClr val="tx1"/>
                </a:solidFill>
                <a:ea typeface="楷体_GB2312" panose="02010609030101010101" pitchFamily="49" charset="-122"/>
              </a:rPr>
              <a:t>的当前行，不必存储整个数组。另一方面，</a:t>
            </a:r>
            <a:r>
              <a:rPr lang="en-US" altLang="zh-CN" sz="2400">
                <a:solidFill>
                  <a:schemeClr val="tx1"/>
                </a:solidFill>
                <a:ea typeface="楷体_GB2312" panose="02010609030101010101" pitchFamily="49" charset="-122"/>
              </a:rPr>
              <a:t>b(i-1</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t)</a:t>
            </a:r>
            <a:r>
              <a:rPr lang="zh-CN" altLang="en-US" sz="2400">
                <a:solidFill>
                  <a:schemeClr val="tx1"/>
                </a:solidFill>
                <a:ea typeface="楷体_GB2312" panose="02010609030101010101" pitchFamily="49" charset="-122"/>
              </a:rPr>
              <a:t>的值可以在计算第</a:t>
            </a:r>
            <a:r>
              <a:rPr lang="en-US" altLang="zh-CN" sz="2400">
                <a:solidFill>
                  <a:schemeClr val="tx1"/>
                </a:solidFill>
                <a:ea typeface="楷体_GB2312" panose="02010609030101010101" pitchFamily="49" charset="-122"/>
              </a:rPr>
              <a:t>i-1</a:t>
            </a:r>
            <a:r>
              <a:rPr lang="zh-CN" altLang="en-US" sz="2400">
                <a:solidFill>
                  <a:schemeClr val="tx1"/>
                </a:solidFill>
                <a:ea typeface="楷体_GB2312" panose="02010609030101010101" pitchFamily="49" charset="-122"/>
              </a:rPr>
              <a:t>行时预先计算并保存起来。计算第</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行的值时不必重新计算，节省了计算时间和空间。 </a:t>
            </a:r>
          </a:p>
        </p:txBody>
      </p:sp>
    </p:spTree>
  </p:cSld>
  <p:clrMapOvr>
    <a:masterClrMapping/>
  </p:clrMapOvr>
  <p:transition>
    <p:random/>
  </p:transition>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89451C0E-2623-4747-A188-FBE39C0F11F3}"/>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C9F6CFE1-E8F7-44C7-A8E9-4FBB96285366}" type="slidenum">
              <a:rPr lang="zh-CN" altLang="en-US">
                <a:solidFill>
                  <a:schemeClr val="tx1"/>
                </a:solidFill>
                <a:latin typeface="Times New Roman" panose="02020603050405020304" pitchFamily="18" charset="0"/>
                <a:ea typeface="宋体" panose="02010600030101010101" pitchFamily="2" charset="-122"/>
              </a:rPr>
              <a:pPr eaLnBrk="1" hangingPunct="1"/>
              <a:t>336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40002" name="Rectangle 2">
            <a:extLst>
              <a:ext uri="{FF2B5EF4-FFF2-40B4-BE49-F238E27FC236}">
                <a16:creationId xmlns:a16="http://schemas.microsoft.com/office/drawing/2014/main" id="{E82C0212-80BD-4530-BF76-88B1D2076609}"/>
              </a:ext>
            </a:extLst>
          </p:cNvPr>
          <p:cNvSpPr>
            <a:spLocks noGrp="1" noChangeArrowheads="1"/>
          </p:cNvSpPr>
          <p:nvPr>
            <p:ph type="ctrTitle"/>
          </p:nvPr>
        </p:nvSpPr>
        <p:spPr/>
        <p:txBody>
          <a:bodyPr/>
          <a:lstStyle/>
          <a:p>
            <a:pPr eaLnBrk="1" hangingPunct="1">
              <a:defRPr/>
            </a:pPr>
            <a:r>
              <a:rPr lang="zh-CN" altLang="en-US">
                <a:effectLst>
                  <a:outerShdw blurRad="38100" dist="38100" dir="2700000" algn="tl">
                    <a:srgbClr val="C0C0C0"/>
                  </a:outerShdw>
                </a:effectLst>
                <a:latin typeface="黑体" pitchFamily="2" charset="-122"/>
                <a:ea typeface="黑体" pitchFamily="2" charset="-122"/>
              </a:rPr>
              <a:t>动态规划加速原理 </a:t>
            </a:r>
          </a:p>
        </p:txBody>
      </p:sp>
      <p:sp>
        <p:nvSpPr>
          <p:cNvPr id="640003" name="Rectangle 3">
            <a:extLst>
              <a:ext uri="{FF2B5EF4-FFF2-40B4-BE49-F238E27FC236}">
                <a16:creationId xmlns:a16="http://schemas.microsoft.com/office/drawing/2014/main" id="{A7AAE6D6-02EE-4DC4-A8CC-DDC8DAD77B0D}"/>
              </a:ext>
            </a:extLst>
          </p:cNvPr>
          <p:cNvSpPr>
            <a:spLocks noGrp="1" noChangeArrowheads="1"/>
          </p:cNvSpPr>
          <p:nvPr>
            <p:ph type="subTitle" idx="1"/>
          </p:nvPr>
        </p:nvSpPr>
        <p:spPr/>
        <p:txBody>
          <a:bodyPr/>
          <a:lstStyle/>
          <a:p>
            <a:pPr algn="r" eaLnBrk="1" hangingPunct="1">
              <a:defRPr/>
            </a:pPr>
            <a:r>
              <a:rPr lang="zh-CN" altLang="en-US">
                <a:effectLst>
                  <a:outerShdw blurRad="38100" dist="38100" dir="2700000" algn="tl">
                    <a:srgbClr val="C0C0C0"/>
                  </a:outerShdw>
                </a:effectLst>
                <a:ea typeface="楷体_GB2312" pitchFamily="49" charset="-122"/>
              </a:rPr>
              <a:t>四边形不等式</a:t>
            </a:r>
          </a:p>
        </p:txBody>
      </p:sp>
    </p:spTree>
  </p:cSld>
  <p:clrMapOvr>
    <a:masterClrMapping/>
  </p:clrMapOvr>
  <p:transition>
    <p:random/>
  </p:transition>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E1B3B8C0-344E-4F78-BA29-B0FA2E8EF9FD}"/>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98B73CEA-68FC-462B-90E8-5F8E079DA156}" type="slidenum">
              <a:rPr lang="zh-CN" altLang="en-US">
                <a:solidFill>
                  <a:schemeClr val="tx1"/>
                </a:solidFill>
                <a:latin typeface="Times New Roman" panose="02020603050405020304" pitchFamily="18" charset="0"/>
                <a:ea typeface="宋体" panose="02010600030101010101" pitchFamily="2" charset="-122"/>
              </a:rPr>
              <a:pPr eaLnBrk="1" hangingPunct="1"/>
              <a:t>337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41026" name="Rectangle 2">
            <a:extLst>
              <a:ext uri="{FF2B5EF4-FFF2-40B4-BE49-F238E27FC236}">
                <a16:creationId xmlns:a16="http://schemas.microsoft.com/office/drawing/2014/main" id="{B4B80E78-98E6-431E-8940-92140096ACA0}"/>
              </a:ext>
            </a:extLst>
          </p:cNvPr>
          <p:cNvSpPr>
            <a:spLocks noGrp="1" noChangeArrowheads="1"/>
          </p:cNvSpPr>
          <p:nvPr>
            <p:ph type="title"/>
          </p:nvPr>
        </p:nvSpPr>
        <p:spPr>
          <a:xfrm>
            <a:off x="838200" y="0"/>
            <a:ext cx="7772400" cy="1143000"/>
          </a:xfrm>
        </p:spPr>
        <p:txBody>
          <a:bodyPr/>
          <a:lstStyle/>
          <a:p>
            <a:pPr eaLnBrk="1" hangingPunct="1">
              <a:defRPr/>
            </a:pPr>
            <a:r>
              <a:rPr lang="zh-CN" altLang="en-US">
                <a:effectLst>
                  <a:outerShdw blurRad="38100" dist="38100" dir="2700000" algn="tl">
                    <a:srgbClr val="C0C0C0"/>
                  </a:outerShdw>
                </a:effectLst>
                <a:latin typeface="黑体" pitchFamily="2" charset="-122"/>
                <a:ea typeface="黑体" pitchFamily="2" charset="-122"/>
              </a:rPr>
              <a:t>货物储运问题</a:t>
            </a:r>
          </a:p>
        </p:txBody>
      </p:sp>
      <p:sp>
        <p:nvSpPr>
          <p:cNvPr id="104453" name="Text Box 3">
            <a:extLst>
              <a:ext uri="{FF2B5EF4-FFF2-40B4-BE49-F238E27FC236}">
                <a16:creationId xmlns:a16="http://schemas.microsoft.com/office/drawing/2014/main" id="{747B2557-DEB4-4797-B7CE-848470C26930}"/>
              </a:ext>
            </a:extLst>
          </p:cNvPr>
          <p:cNvSpPr txBox="1">
            <a:spLocks noChangeArrowheads="1"/>
          </p:cNvSpPr>
          <p:nvPr/>
        </p:nvSpPr>
        <p:spPr bwMode="auto">
          <a:xfrm>
            <a:off x="179388" y="836613"/>
            <a:ext cx="8516937"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黑体" panose="02010609060101010101" pitchFamily="49" charset="-122"/>
                <a:ea typeface="黑体" panose="02010609060101010101" pitchFamily="49" charset="-122"/>
              </a:rPr>
              <a:t>在一个铁路沿线顺序存放着</a:t>
            </a:r>
            <a:r>
              <a:rPr lang="en-US" altLang="zh-CN" sz="2400">
                <a:solidFill>
                  <a:schemeClr val="tx1"/>
                </a:solidFill>
                <a:latin typeface="黑体" panose="02010609060101010101" pitchFamily="49" charset="-122"/>
                <a:ea typeface="黑体" panose="02010609060101010101" pitchFamily="49" charset="-122"/>
              </a:rPr>
              <a:t>n</a:t>
            </a:r>
            <a:r>
              <a:rPr lang="zh-CN" altLang="en-US" sz="2400">
                <a:solidFill>
                  <a:schemeClr val="tx1"/>
                </a:solidFill>
                <a:latin typeface="黑体" panose="02010609060101010101" pitchFamily="49" charset="-122"/>
                <a:ea typeface="黑体" panose="02010609060101010101" pitchFamily="49" charset="-122"/>
              </a:rPr>
              <a:t>堆装满货物的集装箱。货物储运公司要将集装箱有次序地集中成一堆。规定每次只能选相邻的</a:t>
            </a:r>
            <a:r>
              <a:rPr lang="en-US" altLang="zh-CN" sz="2400">
                <a:solidFill>
                  <a:schemeClr val="tx1"/>
                </a:solidFill>
                <a:latin typeface="黑体" panose="02010609060101010101" pitchFamily="49" charset="-122"/>
                <a:ea typeface="黑体" panose="02010609060101010101" pitchFamily="49" charset="-122"/>
              </a:rPr>
              <a:t>2</a:t>
            </a:r>
            <a:r>
              <a:rPr lang="zh-CN" altLang="en-US" sz="2400">
                <a:solidFill>
                  <a:schemeClr val="tx1"/>
                </a:solidFill>
                <a:latin typeface="黑体" panose="02010609060101010101" pitchFamily="49" charset="-122"/>
                <a:ea typeface="黑体" panose="02010609060101010101" pitchFamily="49" charset="-122"/>
              </a:rPr>
              <a:t>堆集装箱合并成新的一堆，所需的运输费用与新的一堆中集装箱数成正比。 给定各堆的集装箱数，试制定一个运输方案，使总运输费用最少。</a:t>
            </a:r>
          </a:p>
        </p:txBody>
      </p:sp>
      <p:sp>
        <p:nvSpPr>
          <p:cNvPr id="104454" name="Text Box 4">
            <a:extLst>
              <a:ext uri="{FF2B5EF4-FFF2-40B4-BE49-F238E27FC236}">
                <a16:creationId xmlns:a16="http://schemas.microsoft.com/office/drawing/2014/main" id="{3BEBF50A-3B72-4639-823D-0CD7C63988AF}"/>
              </a:ext>
            </a:extLst>
          </p:cNvPr>
          <p:cNvSpPr txBox="1">
            <a:spLocks noChangeArrowheads="1"/>
          </p:cNvSpPr>
          <p:nvPr/>
        </p:nvSpPr>
        <p:spPr bwMode="auto">
          <a:xfrm>
            <a:off x="179388" y="2781300"/>
            <a:ext cx="8661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设合并</a:t>
            </a:r>
            <a:r>
              <a:rPr lang="en-US" altLang="zh-CN" sz="2400">
                <a:solidFill>
                  <a:schemeClr val="tx1"/>
                </a:solidFill>
                <a:ea typeface="楷体_GB2312" panose="02010609030101010101" pitchFamily="49" charset="-122"/>
              </a:rPr>
              <a:t>a[i:j]</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1≤i≤j≤n</a:t>
            </a:r>
            <a:r>
              <a:rPr lang="zh-CN" altLang="en-US" sz="2400">
                <a:solidFill>
                  <a:schemeClr val="tx1"/>
                </a:solidFill>
                <a:ea typeface="楷体_GB2312" panose="02010609030101010101" pitchFamily="49" charset="-122"/>
              </a:rPr>
              <a:t>，所需的最少费用为</a:t>
            </a:r>
            <a:r>
              <a:rPr lang="en-US" altLang="zh-CN" sz="2400">
                <a:solidFill>
                  <a:schemeClr val="tx1"/>
                </a:solidFill>
                <a:ea typeface="楷体_GB2312" panose="02010609030101010101" pitchFamily="49" charset="-122"/>
              </a:rPr>
              <a:t>m[i,j]</a:t>
            </a:r>
            <a:r>
              <a:rPr lang="zh-CN" altLang="en-US" sz="2400">
                <a:solidFill>
                  <a:schemeClr val="tx1"/>
                </a:solidFill>
                <a:ea typeface="楷体_GB2312" panose="02010609030101010101" pitchFamily="49" charset="-122"/>
              </a:rPr>
              <a:t>，则原问题的最优值为</a:t>
            </a:r>
            <a:r>
              <a:rPr lang="en-US" altLang="zh-CN" sz="2400">
                <a:solidFill>
                  <a:schemeClr val="tx1"/>
                </a:solidFill>
                <a:ea typeface="楷体_GB2312" panose="02010609030101010101" pitchFamily="49" charset="-122"/>
              </a:rPr>
              <a:t>m[1</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。由最优子结构性质可知，</a:t>
            </a:r>
          </a:p>
        </p:txBody>
      </p:sp>
      <p:graphicFrame>
        <p:nvGraphicFramePr>
          <p:cNvPr id="104450" name="Object 5">
            <a:extLst>
              <a:ext uri="{FF2B5EF4-FFF2-40B4-BE49-F238E27FC236}">
                <a16:creationId xmlns:a16="http://schemas.microsoft.com/office/drawing/2014/main" id="{DDCF1EEE-CCC1-4F88-8AD5-420501C13CD9}"/>
              </a:ext>
            </a:extLst>
          </p:cNvPr>
          <p:cNvGraphicFramePr>
            <a:graphicFrameLocks noChangeAspect="1"/>
          </p:cNvGraphicFramePr>
          <p:nvPr/>
        </p:nvGraphicFramePr>
        <p:xfrm>
          <a:off x="1547813" y="3933825"/>
          <a:ext cx="5905500" cy="1125538"/>
        </p:xfrm>
        <a:graphic>
          <a:graphicData uri="http://schemas.openxmlformats.org/presentationml/2006/ole">
            <mc:AlternateContent xmlns:mc="http://schemas.openxmlformats.org/markup-compatibility/2006">
              <mc:Choice xmlns:v="urn:schemas-microsoft-com:vml" Requires="v">
                <p:oleObj spid="_x0000_s104457" name="公式" r:id="rId3" imgW="3200400" imgH="609600" progId="Equation.3">
                  <p:embed/>
                </p:oleObj>
              </mc:Choice>
              <mc:Fallback>
                <p:oleObj name="公式" r:id="rId3" imgW="3200400" imgH="609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933825"/>
                        <a:ext cx="5905500" cy="1125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55" name="Text Box 6">
            <a:extLst>
              <a:ext uri="{FF2B5EF4-FFF2-40B4-BE49-F238E27FC236}">
                <a16:creationId xmlns:a16="http://schemas.microsoft.com/office/drawing/2014/main" id="{803884BC-9786-471B-B1B1-723D061CB3A3}"/>
              </a:ext>
            </a:extLst>
          </p:cNvPr>
          <p:cNvSpPr txBox="1">
            <a:spLocks noChangeArrowheads="1"/>
          </p:cNvSpPr>
          <p:nvPr/>
        </p:nvSpPr>
        <p:spPr bwMode="auto">
          <a:xfrm>
            <a:off x="179388" y="5734050"/>
            <a:ext cx="8820150" cy="508000"/>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根据递归式，按通常方法可设计计算</a:t>
            </a:r>
            <a:r>
              <a:rPr lang="en-US" altLang="zh-CN" sz="2400">
                <a:solidFill>
                  <a:schemeClr val="tx1"/>
                </a:solidFill>
                <a:ea typeface="楷体_GB2312" panose="02010609030101010101" pitchFamily="49" charset="-122"/>
              </a:rPr>
              <a:t>m(i,j)</a:t>
            </a:r>
            <a:r>
              <a:rPr lang="zh-CN" altLang="en-US" sz="2400">
                <a:solidFill>
                  <a:schemeClr val="tx1"/>
                </a:solidFill>
                <a:ea typeface="楷体_GB2312" panose="02010609030101010101" pitchFamily="49" charset="-122"/>
              </a:rPr>
              <a:t>的</a:t>
            </a:r>
            <a:r>
              <a:rPr lang="en-US" altLang="zh-CN" sz="2400">
                <a:solidFill>
                  <a:schemeClr val="tx1"/>
                </a:solidFill>
                <a:ea typeface="楷体_GB2312" panose="02010609030101010101" pitchFamily="49" charset="-122"/>
              </a:rPr>
              <a:t>O(n</a:t>
            </a:r>
            <a:r>
              <a:rPr lang="en-US" altLang="zh-CN" sz="2400" baseline="30000">
                <a:solidFill>
                  <a:schemeClr val="tx1"/>
                </a:solidFill>
                <a:ea typeface="楷体_GB2312" panose="02010609030101010101" pitchFamily="49" charset="-122"/>
              </a:rPr>
              <a:t>3</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动态规划算法</a:t>
            </a:r>
          </a:p>
        </p:txBody>
      </p:sp>
    </p:spTree>
  </p:cSld>
  <p:clrMapOvr>
    <a:masterClrMapping/>
  </p:clrMapOvr>
  <p:transition>
    <p:random/>
  </p:transition>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a:extLst>
              <a:ext uri="{FF2B5EF4-FFF2-40B4-BE49-F238E27FC236}">
                <a16:creationId xmlns:a16="http://schemas.microsoft.com/office/drawing/2014/main" id="{BF69A375-FCCA-48ED-A616-F1F081730CD8}"/>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352FCCF8-6236-4873-8F76-10A6572C765C}" type="slidenum">
              <a:rPr lang="zh-CN" altLang="en-US">
                <a:solidFill>
                  <a:schemeClr val="tx1"/>
                </a:solidFill>
                <a:latin typeface="Times New Roman" panose="02020603050405020304" pitchFamily="18" charset="0"/>
                <a:ea typeface="宋体" panose="02010600030101010101" pitchFamily="2" charset="-122"/>
              </a:rPr>
              <a:pPr eaLnBrk="1" hangingPunct="1"/>
              <a:t>338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42050" name="Rectangle 2">
            <a:extLst>
              <a:ext uri="{FF2B5EF4-FFF2-40B4-BE49-F238E27FC236}">
                <a16:creationId xmlns:a16="http://schemas.microsoft.com/office/drawing/2014/main" id="{96AC6BFF-8C8A-483C-9269-FB8056F037DC}"/>
              </a:ext>
            </a:extLst>
          </p:cNvPr>
          <p:cNvSpPr>
            <a:spLocks noGrp="1" noChangeArrowheads="1"/>
          </p:cNvSpPr>
          <p:nvPr>
            <p:ph type="title"/>
          </p:nvPr>
        </p:nvSpPr>
        <p:spPr>
          <a:xfrm>
            <a:off x="762000" y="0"/>
            <a:ext cx="7772400" cy="1143000"/>
          </a:xfrm>
        </p:spPr>
        <p:txBody>
          <a:bodyPr/>
          <a:lstStyle/>
          <a:p>
            <a:pPr eaLnBrk="1" hangingPunct="1">
              <a:defRPr/>
            </a:pPr>
            <a:r>
              <a:rPr lang="zh-CN" altLang="en-US">
                <a:effectLst>
                  <a:outerShdw blurRad="38100" dist="38100" dir="2700000" algn="tl">
                    <a:srgbClr val="C0C0C0"/>
                  </a:outerShdw>
                </a:effectLst>
                <a:latin typeface="黑体" pitchFamily="2" charset="-122"/>
                <a:ea typeface="黑体" pitchFamily="2" charset="-122"/>
              </a:rPr>
              <a:t>四边形不等式</a:t>
            </a:r>
          </a:p>
        </p:txBody>
      </p:sp>
      <p:graphicFrame>
        <p:nvGraphicFramePr>
          <p:cNvPr id="105474" name="Object 3">
            <a:extLst>
              <a:ext uri="{FF2B5EF4-FFF2-40B4-BE49-F238E27FC236}">
                <a16:creationId xmlns:a16="http://schemas.microsoft.com/office/drawing/2014/main" id="{A1537390-4DC5-41FD-BA83-8DA1D7352964}"/>
              </a:ext>
            </a:extLst>
          </p:cNvPr>
          <p:cNvGraphicFramePr>
            <a:graphicFrameLocks noChangeAspect="1"/>
          </p:cNvGraphicFramePr>
          <p:nvPr/>
        </p:nvGraphicFramePr>
        <p:xfrm>
          <a:off x="1908175" y="1341438"/>
          <a:ext cx="4689475" cy="790575"/>
        </p:xfrm>
        <a:graphic>
          <a:graphicData uri="http://schemas.openxmlformats.org/presentationml/2006/ole">
            <mc:AlternateContent xmlns:mc="http://schemas.openxmlformats.org/markup-compatibility/2006">
              <mc:Choice xmlns:v="urn:schemas-microsoft-com:vml" Requires="v">
                <p:oleObj spid="_x0000_s105490" name="公式" r:id="rId3" imgW="3162240" imgH="533160" progId="Equation.3">
                  <p:embed/>
                </p:oleObj>
              </mc:Choice>
              <mc:Fallback>
                <p:oleObj name="公式" r:id="rId3" imgW="3162240" imgH="53316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341438"/>
                        <a:ext cx="468947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82" name="Text Box 4">
            <a:extLst>
              <a:ext uri="{FF2B5EF4-FFF2-40B4-BE49-F238E27FC236}">
                <a16:creationId xmlns:a16="http://schemas.microsoft.com/office/drawing/2014/main" id="{A6D5897F-1B48-4E13-9E12-5666067379B9}"/>
              </a:ext>
            </a:extLst>
          </p:cNvPr>
          <p:cNvSpPr txBox="1">
            <a:spLocks noChangeArrowheads="1"/>
          </p:cNvSpPr>
          <p:nvPr/>
        </p:nvSpPr>
        <p:spPr bwMode="auto">
          <a:xfrm>
            <a:off x="231775" y="836613"/>
            <a:ext cx="85169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货物储运问题的动态规划递归式是下面更一般的递归计算式的特殊情形。</a:t>
            </a:r>
          </a:p>
        </p:txBody>
      </p:sp>
      <p:sp>
        <p:nvSpPr>
          <p:cNvPr id="105483" name="Text Box 5">
            <a:extLst>
              <a:ext uri="{FF2B5EF4-FFF2-40B4-BE49-F238E27FC236}">
                <a16:creationId xmlns:a16="http://schemas.microsoft.com/office/drawing/2014/main" id="{B9E421B8-FA08-4839-811B-7E8E9BCC962E}"/>
              </a:ext>
            </a:extLst>
          </p:cNvPr>
          <p:cNvSpPr txBox="1">
            <a:spLocks noChangeArrowheads="1"/>
          </p:cNvSpPr>
          <p:nvPr/>
        </p:nvSpPr>
        <p:spPr bwMode="auto">
          <a:xfrm>
            <a:off x="395288" y="2133600"/>
            <a:ext cx="8588375"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对于                    </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当函数</a:t>
            </a:r>
            <a:r>
              <a:rPr lang="en-US" altLang="zh-CN" sz="2400">
                <a:solidFill>
                  <a:schemeClr val="tx1"/>
                </a:solidFill>
                <a:ea typeface="楷体_GB2312" panose="02010609030101010101" pitchFamily="49" charset="-122"/>
              </a:rPr>
              <a:t>w(i,j)</a:t>
            </a:r>
            <a:r>
              <a:rPr lang="zh-CN" altLang="en-US" sz="2400">
                <a:solidFill>
                  <a:schemeClr val="tx1"/>
                </a:solidFill>
                <a:ea typeface="楷体_GB2312" panose="02010609030101010101" pitchFamily="49" charset="-122"/>
              </a:rPr>
              <a:t>满足</a:t>
            </a:r>
          </a:p>
          <a:p>
            <a:pPr algn="l" eaLnBrk="1" hangingPunct="1"/>
            <a:endParaRPr lang="zh-CN" altLang="en-US" sz="2400">
              <a:solidFill>
                <a:schemeClr val="tx1"/>
              </a:solidFill>
              <a:ea typeface="楷体_GB2312" panose="02010609030101010101" pitchFamily="49" charset="-122"/>
            </a:endParaRPr>
          </a:p>
          <a:p>
            <a:pPr algn="l" eaLnBrk="1" hangingPunct="1"/>
            <a:r>
              <a:rPr lang="zh-CN" altLang="en-US" sz="2400">
                <a:solidFill>
                  <a:schemeClr val="tx1"/>
                </a:solidFill>
                <a:ea typeface="楷体_GB2312" panose="02010609030101010101" pitchFamily="49" charset="-122"/>
              </a:rPr>
              <a:t>时称</a:t>
            </a:r>
            <a:r>
              <a:rPr lang="en-US" altLang="zh-CN" sz="2400">
                <a:solidFill>
                  <a:schemeClr val="tx1"/>
                </a:solidFill>
                <a:ea typeface="楷体_GB2312" panose="02010609030101010101" pitchFamily="49" charset="-122"/>
              </a:rPr>
              <a:t>w</a:t>
            </a:r>
            <a:r>
              <a:rPr lang="zh-CN" altLang="en-US" sz="2400">
                <a:solidFill>
                  <a:schemeClr val="tx1"/>
                </a:solidFill>
                <a:ea typeface="楷体_GB2312" panose="02010609030101010101" pitchFamily="49" charset="-122"/>
              </a:rPr>
              <a:t>满足</a:t>
            </a:r>
            <a:r>
              <a:rPr lang="zh-CN" altLang="en-US" sz="2400">
                <a:solidFill>
                  <a:srgbClr val="FF3300"/>
                </a:solidFill>
                <a:ea typeface="黑体" panose="02010609060101010101" pitchFamily="49" charset="-122"/>
              </a:rPr>
              <a:t>四边形不等式</a:t>
            </a:r>
            <a:r>
              <a:rPr lang="zh-CN" altLang="en-US" sz="2400">
                <a:solidFill>
                  <a:schemeClr val="tx1"/>
                </a:solidFill>
                <a:ea typeface="楷体_GB2312" panose="02010609030101010101" pitchFamily="49" charset="-122"/>
              </a:rPr>
              <a:t>。</a:t>
            </a:r>
          </a:p>
          <a:p>
            <a:pPr algn="l" eaLnBrk="1" hangingPunct="1"/>
            <a:endParaRPr lang="zh-CN" altLang="en-US" sz="2400">
              <a:solidFill>
                <a:schemeClr val="tx1"/>
              </a:solidFill>
              <a:ea typeface="楷体_GB2312" panose="02010609030101010101" pitchFamily="49" charset="-122"/>
            </a:endParaRPr>
          </a:p>
          <a:p>
            <a:pPr algn="l" eaLnBrk="1" hangingPunct="1"/>
            <a:r>
              <a:rPr lang="zh-CN" altLang="en-US" sz="2400">
                <a:solidFill>
                  <a:schemeClr val="tx1"/>
                </a:solidFill>
                <a:ea typeface="楷体_GB2312" panose="02010609030101010101" pitchFamily="49" charset="-122"/>
              </a:rPr>
              <a:t>当函数</a:t>
            </a:r>
            <a:r>
              <a:rPr lang="en-US" altLang="zh-CN" sz="2400">
                <a:solidFill>
                  <a:schemeClr val="tx1"/>
                </a:solidFill>
                <a:ea typeface="楷体_GB2312" panose="02010609030101010101" pitchFamily="49" charset="-122"/>
              </a:rPr>
              <a:t>w(i,j)</a:t>
            </a:r>
            <a:r>
              <a:rPr lang="zh-CN" altLang="en-US" sz="2400">
                <a:solidFill>
                  <a:schemeClr val="tx1"/>
                </a:solidFill>
                <a:ea typeface="楷体_GB2312" panose="02010609030101010101" pitchFamily="49" charset="-122"/>
              </a:rPr>
              <a:t>满足 </a:t>
            </a:r>
          </a:p>
          <a:p>
            <a:pPr algn="l" eaLnBrk="1" hangingPunct="1"/>
            <a:endParaRPr lang="zh-CN" altLang="en-US" sz="2400">
              <a:solidFill>
                <a:schemeClr val="tx1"/>
              </a:solidFill>
              <a:ea typeface="楷体_GB2312" panose="02010609030101010101" pitchFamily="49" charset="-122"/>
            </a:endParaRPr>
          </a:p>
          <a:p>
            <a:pPr algn="l" eaLnBrk="1" hangingPunct="1"/>
            <a:r>
              <a:rPr lang="zh-CN" altLang="en-US" sz="2400">
                <a:solidFill>
                  <a:schemeClr val="tx1"/>
                </a:solidFill>
                <a:ea typeface="楷体_GB2312" panose="02010609030101010101" pitchFamily="49" charset="-122"/>
              </a:rPr>
              <a:t>时称</a:t>
            </a:r>
            <a:r>
              <a:rPr lang="en-US" altLang="zh-CN" sz="2400">
                <a:solidFill>
                  <a:schemeClr val="tx1"/>
                </a:solidFill>
                <a:ea typeface="楷体_GB2312" panose="02010609030101010101" pitchFamily="49" charset="-122"/>
              </a:rPr>
              <a:t>W</a:t>
            </a:r>
            <a:r>
              <a:rPr lang="zh-CN" altLang="en-US" sz="2400">
                <a:solidFill>
                  <a:srgbClr val="FF3300"/>
                </a:solidFill>
                <a:ea typeface="黑体" panose="02010609060101010101" pitchFamily="49" charset="-122"/>
              </a:rPr>
              <a:t>关于区间包含关系单调</a:t>
            </a:r>
            <a:r>
              <a:rPr lang="zh-CN" altLang="en-US" sz="2400">
                <a:solidFill>
                  <a:schemeClr val="tx1"/>
                </a:solidFill>
                <a:ea typeface="楷体_GB2312" panose="02010609030101010101" pitchFamily="49" charset="-122"/>
              </a:rPr>
              <a:t> </a:t>
            </a:r>
          </a:p>
          <a:p>
            <a:pPr algn="l" eaLnBrk="1" hangingPunct="1"/>
            <a:r>
              <a:rPr lang="zh-CN" altLang="en-US" sz="2400">
                <a:solidFill>
                  <a:schemeClr val="tx1"/>
                </a:solidFill>
                <a:ea typeface="楷体_GB2312" panose="02010609030101010101" pitchFamily="49" charset="-122"/>
              </a:rPr>
              <a:t>对于满足四边形不等式的单调函数</a:t>
            </a:r>
            <a:r>
              <a:rPr lang="en-US" altLang="zh-CN" sz="2400">
                <a:solidFill>
                  <a:schemeClr val="tx1"/>
                </a:solidFill>
                <a:ea typeface="楷体_GB2312" panose="02010609030101010101" pitchFamily="49" charset="-122"/>
              </a:rPr>
              <a:t>w</a:t>
            </a:r>
            <a:r>
              <a:rPr lang="zh-CN" altLang="en-US" sz="2400">
                <a:solidFill>
                  <a:schemeClr val="tx1"/>
                </a:solidFill>
                <a:ea typeface="楷体_GB2312" panose="02010609030101010101" pitchFamily="49" charset="-122"/>
              </a:rPr>
              <a:t>，可推知由递归式定义的函数</a:t>
            </a:r>
            <a:r>
              <a:rPr lang="en-US" altLang="zh-CN" sz="2400">
                <a:solidFill>
                  <a:schemeClr val="tx1"/>
                </a:solidFill>
                <a:ea typeface="楷体_GB2312" panose="02010609030101010101" pitchFamily="49" charset="-122"/>
              </a:rPr>
              <a:t>m(i,j)</a:t>
            </a:r>
            <a:r>
              <a:rPr lang="zh-CN" altLang="en-US" sz="2400">
                <a:solidFill>
                  <a:schemeClr val="tx1"/>
                </a:solidFill>
                <a:ea typeface="楷体_GB2312" panose="02010609030101010101" pitchFamily="49" charset="-122"/>
              </a:rPr>
              <a:t>也满足四边形不等式，即</a:t>
            </a:r>
          </a:p>
        </p:txBody>
      </p:sp>
      <p:graphicFrame>
        <p:nvGraphicFramePr>
          <p:cNvPr id="105475" name="Object 6">
            <a:extLst>
              <a:ext uri="{FF2B5EF4-FFF2-40B4-BE49-F238E27FC236}">
                <a16:creationId xmlns:a16="http://schemas.microsoft.com/office/drawing/2014/main" id="{B44D0D32-29EB-410C-B728-D603288CF2FA}"/>
              </a:ext>
            </a:extLst>
          </p:cNvPr>
          <p:cNvGraphicFramePr>
            <a:graphicFrameLocks noChangeAspect="1"/>
          </p:cNvGraphicFramePr>
          <p:nvPr/>
        </p:nvGraphicFramePr>
        <p:xfrm>
          <a:off x="1835150" y="2565400"/>
          <a:ext cx="4484688" cy="412750"/>
        </p:xfrm>
        <a:graphic>
          <a:graphicData uri="http://schemas.openxmlformats.org/presentationml/2006/ole">
            <mc:AlternateContent xmlns:mc="http://schemas.openxmlformats.org/markup-compatibility/2006">
              <mc:Choice xmlns:v="urn:schemas-microsoft-com:vml" Requires="v">
                <p:oleObj spid="_x0000_s105491" name="公式" r:id="rId5" imgW="2171520" imgH="203040" progId="Equation.3">
                  <p:embed/>
                </p:oleObj>
              </mc:Choice>
              <mc:Fallback>
                <p:oleObj name="公式" r:id="rId5" imgW="2171520" imgH="2030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2565400"/>
                        <a:ext cx="4484688"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76" name="Object 7">
            <a:extLst>
              <a:ext uri="{FF2B5EF4-FFF2-40B4-BE49-F238E27FC236}">
                <a16:creationId xmlns:a16="http://schemas.microsoft.com/office/drawing/2014/main" id="{668106B2-C9DB-452C-842B-8CE071B5BDE6}"/>
              </a:ext>
            </a:extLst>
          </p:cNvPr>
          <p:cNvGraphicFramePr>
            <a:graphicFrameLocks noChangeAspect="1"/>
          </p:cNvGraphicFramePr>
          <p:nvPr/>
        </p:nvGraphicFramePr>
        <p:xfrm>
          <a:off x="1042988" y="2133600"/>
          <a:ext cx="1655762" cy="434975"/>
        </p:xfrm>
        <a:graphic>
          <a:graphicData uri="http://schemas.openxmlformats.org/presentationml/2006/ole">
            <mc:AlternateContent xmlns:mc="http://schemas.openxmlformats.org/markup-compatibility/2006">
              <mc:Choice xmlns:v="urn:schemas-microsoft-com:vml" Requires="v">
                <p:oleObj spid="_x0000_s105492" name="公式" r:id="rId7" imgW="774360" imgH="203040" progId="Equation.3">
                  <p:embed/>
                </p:oleObj>
              </mc:Choice>
              <mc:Fallback>
                <p:oleObj name="公式" r:id="rId7" imgW="774360" imgH="20304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2133600"/>
                        <a:ext cx="165576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oleObj>
              </mc:Fallback>
            </mc:AlternateContent>
          </a:graphicData>
        </a:graphic>
      </p:graphicFrame>
      <p:graphicFrame>
        <p:nvGraphicFramePr>
          <p:cNvPr id="105477" name="Object 8">
            <a:extLst>
              <a:ext uri="{FF2B5EF4-FFF2-40B4-BE49-F238E27FC236}">
                <a16:creationId xmlns:a16="http://schemas.microsoft.com/office/drawing/2014/main" id="{74D80E7C-188D-416D-BF56-851646BF5F7A}"/>
              </a:ext>
            </a:extLst>
          </p:cNvPr>
          <p:cNvGraphicFramePr>
            <a:graphicFrameLocks noChangeAspect="1"/>
          </p:cNvGraphicFramePr>
          <p:nvPr/>
        </p:nvGraphicFramePr>
        <p:xfrm>
          <a:off x="2051050" y="3933825"/>
          <a:ext cx="2663825" cy="503238"/>
        </p:xfrm>
        <a:graphic>
          <a:graphicData uri="http://schemas.openxmlformats.org/presentationml/2006/ole">
            <mc:AlternateContent xmlns:mc="http://schemas.openxmlformats.org/markup-compatibility/2006">
              <mc:Choice xmlns:v="urn:schemas-microsoft-com:vml" Requires="v">
                <p:oleObj spid="_x0000_s105493" name="公式" r:id="rId9" imgW="1054100" imgH="203200" progId="Equation.3">
                  <p:embed/>
                </p:oleObj>
              </mc:Choice>
              <mc:Fallback>
                <p:oleObj name="公式" r:id="rId9" imgW="1054100" imgH="2032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050" y="3933825"/>
                        <a:ext cx="2663825"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78" name="Object 9">
            <a:extLst>
              <a:ext uri="{FF2B5EF4-FFF2-40B4-BE49-F238E27FC236}">
                <a16:creationId xmlns:a16="http://schemas.microsoft.com/office/drawing/2014/main" id="{E3B6A471-213D-4382-A737-3842E8C4F127}"/>
              </a:ext>
            </a:extLst>
          </p:cNvPr>
          <p:cNvGraphicFramePr>
            <a:graphicFrameLocks noChangeAspect="1"/>
          </p:cNvGraphicFramePr>
          <p:nvPr/>
        </p:nvGraphicFramePr>
        <p:xfrm>
          <a:off x="1331913" y="5589588"/>
          <a:ext cx="5832475" cy="520700"/>
        </p:xfrm>
        <a:graphic>
          <a:graphicData uri="http://schemas.openxmlformats.org/presentationml/2006/ole">
            <mc:AlternateContent xmlns:mc="http://schemas.openxmlformats.org/markup-compatibility/2006">
              <mc:Choice xmlns:v="urn:schemas-microsoft-com:vml" Requires="v">
                <p:oleObj spid="_x0000_s105494" name="公式" r:id="rId11" imgW="2235200" imgH="203200" progId="Equation.3">
                  <p:embed/>
                </p:oleObj>
              </mc:Choice>
              <mc:Fallback>
                <p:oleObj name="公式" r:id="rId11" imgW="2235200" imgH="2032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1913" y="5589588"/>
                        <a:ext cx="5832475"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79" name="Object 10">
            <a:extLst>
              <a:ext uri="{FF2B5EF4-FFF2-40B4-BE49-F238E27FC236}">
                <a16:creationId xmlns:a16="http://schemas.microsoft.com/office/drawing/2014/main" id="{E044E220-3E64-4BFD-A082-1BAF3B3971CD}"/>
              </a:ext>
            </a:extLst>
          </p:cNvPr>
          <p:cNvGraphicFramePr>
            <a:graphicFrameLocks noChangeAspect="1"/>
          </p:cNvGraphicFramePr>
          <p:nvPr/>
        </p:nvGraphicFramePr>
        <p:xfrm>
          <a:off x="6732588" y="1916113"/>
          <a:ext cx="2160587" cy="2576512"/>
        </p:xfrm>
        <a:graphic>
          <a:graphicData uri="http://schemas.openxmlformats.org/presentationml/2006/ole">
            <mc:AlternateContent xmlns:mc="http://schemas.openxmlformats.org/markup-compatibility/2006">
              <mc:Choice xmlns:v="urn:schemas-microsoft-com:vml" Requires="v">
                <p:oleObj spid="_x0000_s105495" name="BMP 图像" r:id="rId13" imgW="2523810" imgH="3010320" progId="Paint.Picture">
                  <p:embed/>
                </p:oleObj>
              </mc:Choice>
              <mc:Fallback>
                <p:oleObj name="BMP 图像" r:id="rId13" imgW="2523810" imgH="3010320" progId="Paint.Picture">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32588" y="1916113"/>
                        <a:ext cx="2160587" cy="257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oleObj>
              </mc:Fallback>
            </mc:AlternateContent>
          </a:graphicData>
        </a:graphic>
      </p:graphicFrame>
    </p:spTree>
  </p:cSld>
  <p:clrMapOvr>
    <a:masterClrMapping/>
  </p:clrMapOvr>
  <p:transition>
    <p:random/>
  </p:transition>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a:extLst>
              <a:ext uri="{FF2B5EF4-FFF2-40B4-BE49-F238E27FC236}">
                <a16:creationId xmlns:a16="http://schemas.microsoft.com/office/drawing/2014/main" id="{E928AB3C-D706-488C-9F80-B7ED1E9F70E6}"/>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9762CE26-A8B3-48A3-BCC2-2ABDF6AC6E25}" type="slidenum">
              <a:rPr lang="zh-CN" altLang="en-US">
                <a:solidFill>
                  <a:schemeClr val="tx1"/>
                </a:solidFill>
                <a:latin typeface="Times New Roman" panose="02020603050405020304" pitchFamily="18" charset="0"/>
                <a:ea typeface="宋体" panose="02010600030101010101" pitchFamily="2" charset="-122"/>
              </a:rPr>
              <a:pPr eaLnBrk="1" hangingPunct="1"/>
              <a:t>339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43074" name="Rectangle 2">
            <a:extLst>
              <a:ext uri="{FF2B5EF4-FFF2-40B4-BE49-F238E27FC236}">
                <a16:creationId xmlns:a16="http://schemas.microsoft.com/office/drawing/2014/main" id="{C3792804-220E-4E9C-8DE3-44BDA1BA2334}"/>
              </a:ext>
            </a:extLst>
          </p:cNvPr>
          <p:cNvSpPr>
            <a:spLocks noChangeArrowheads="1"/>
          </p:cNvSpPr>
          <p:nvPr/>
        </p:nvSpPr>
        <p:spPr bwMode="auto">
          <a:xfrm>
            <a:off x="684213" y="0"/>
            <a:ext cx="7772400" cy="803275"/>
          </a:xfrm>
          <a:prstGeom prst="rect">
            <a:avLst/>
          </a:prstGeom>
          <a:noFill/>
          <a:ln w="9525">
            <a:noFill/>
            <a:miter lim="800000"/>
            <a:headEnd/>
            <a:tailEnd/>
          </a:ln>
          <a:effectLst/>
        </p:spPr>
        <p:txBody>
          <a:bodyPr anchor="ctr"/>
          <a:lstStyle/>
          <a:p>
            <a:pPr>
              <a:defRPr/>
            </a:pPr>
            <a:r>
              <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rPr>
              <a:t>四边形不等式</a:t>
            </a:r>
          </a:p>
        </p:txBody>
      </p:sp>
      <p:sp>
        <p:nvSpPr>
          <p:cNvPr id="106503" name="Text Box 3">
            <a:extLst>
              <a:ext uri="{FF2B5EF4-FFF2-40B4-BE49-F238E27FC236}">
                <a16:creationId xmlns:a16="http://schemas.microsoft.com/office/drawing/2014/main" id="{6A42033E-4920-4953-81AE-F1DCD29FEFBE}"/>
              </a:ext>
            </a:extLst>
          </p:cNvPr>
          <p:cNvSpPr txBox="1">
            <a:spLocks noChangeArrowheads="1"/>
          </p:cNvSpPr>
          <p:nvPr/>
        </p:nvSpPr>
        <p:spPr bwMode="auto">
          <a:xfrm>
            <a:off x="231775" y="836613"/>
            <a:ext cx="85169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定义</a:t>
            </a:r>
          </a:p>
          <a:p>
            <a:pPr algn="l" eaLnBrk="1" hangingPunct="1"/>
            <a:r>
              <a:rPr lang="zh-CN" altLang="en-US" sz="2400">
                <a:solidFill>
                  <a:schemeClr val="tx1"/>
                </a:solidFill>
                <a:ea typeface="楷体_GB2312" panose="02010609030101010101" pitchFamily="49" charset="-122"/>
              </a:rPr>
              <a:t>由函数</a:t>
            </a:r>
            <a:r>
              <a:rPr lang="en-US" altLang="zh-CN" sz="2400">
                <a:solidFill>
                  <a:schemeClr val="tx1"/>
                </a:solidFill>
                <a:ea typeface="楷体_GB2312" panose="02010609030101010101" pitchFamily="49" charset="-122"/>
              </a:rPr>
              <a:t>m(i,j)</a:t>
            </a:r>
            <a:r>
              <a:rPr lang="zh-CN" altLang="en-US" sz="2400">
                <a:solidFill>
                  <a:schemeClr val="tx1"/>
                </a:solidFill>
                <a:ea typeface="楷体_GB2312" panose="02010609030101010101" pitchFamily="49" charset="-122"/>
              </a:rPr>
              <a:t>的四边形不等式性质可推出函数</a:t>
            </a:r>
            <a:r>
              <a:rPr lang="en-US" altLang="zh-CN" sz="2400">
                <a:solidFill>
                  <a:schemeClr val="tx1"/>
                </a:solidFill>
                <a:ea typeface="楷体_GB2312" panose="02010609030101010101" pitchFamily="49" charset="-122"/>
              </a:rPr>
              <a:t>s(i,j)</a:t>
            </a:r>
            <a:r>
              <a:rPr lang="zh-CN" altLang="en-US" sz="2400">
                <a:solidFill>
                  <a:schemeClr val="tx1"/>
                </a:solidFill>
                <a:ea typeface="楷体_GB2312" panose="02010609030101010101" pitchFamily="49" charset="-122"/>
              </a:rPr>
              <a:t>的单调性，即</a:t>
            </a:r>
          </a:p>
          <a:p>
            <a:pPr algn="l" eaLnBrk="1" hangingPunct="1"/>
            <a:endParaRPr lang="zh-CN" altLang="en-US" sz="2400">
              <a:solidFill>
                <a:schemeClr val="tx1"/>
              </a:solidFill>
              <a:ea typeface="楷体_GB2312" panose="02010609030101010101" pitchFamily="49" charset="-122"/>
            </a:endParaRPr>
          </a:p>
          <a:p>
            <a:pPr algn="l" eaLnBrk="1" hangingPunct="1"/>
            <a:endParaRPr lang="zh-CN" altLang="en-US" sz="2400">
              <a:solidFill>
                <a:schemeClr val="tx1"/>
              </a:solidFill>
              <a:ea typeface="楷体_GB2312" panose="02010609030101010101" pitchFamily="49" charset="-122"/>
            </a:endParaRPr>
          </a:p>
          <a:p>
            <a:pPr algn="l" eaLnBrk="1" hangingPunct="1"/>
            <a:r>
              <a:rPr lang="zh-CN" altLang="en-US" sz="2400">
                <a:solidFill>
                  <a:schemeClr val="tx1"/>
                </a:solidFill>
                <a:ea typeface="楷体_GB2312" panose="02010609030101010101" pitchFamily="49" charset="-122"/>
              </a:rPr>
              <a:t>根据前面的讨论，当</a:t>
            </a:r>
            <a:r>
              <a:rPr lang="en-US" altLang="zh-CN" sz="2400">
                <a:solidFill>
                  <a:schemeClr val="tx1"/>
                </a:solidFill>
                <a:ea typeface="楷体_GB2312" panose="02010609030101010101" pitchFamily="49" charset="-122"/>
              </a:rPr>
              <a:t>w</a:t>
            </a:r>
            <a:r>
              <a:rPr lang="zh-CN" altLang="en-US" sz="2400">
                <a:solidFill>
                  <a:schemeClr val="tx1"/>
                </a:solidFill>
                <a:ea typeface="楷体_GB2312" panose="02010609030101010101" pitchFamily="49" charset="-122"/>
              </a:rPr>
              <a:t>是满足四边形不等式的单调函数时，函数</a:t>
            </a:r>
            <a:r>
              <a:rPr lang="en-US" altLang="zh-CN" sz="2400">
                <a:solidFill>
                  <a:schemeClr val="tx1"/>
                </a:solidFill>
                <a:ea typeface="楷体_GB2312" panose="02010609030101010101" pitchFamily="49" charset="-122"/>
              </a:rPr>
              <a:t>s(i,j)</a:t>
            </a:r>
            <a:r>
              <a:rPr lang="zh-CN" altLang="en-US" sz="2400">
                <a:solidFill>
                  <a:schemeClr val="tx1"/>
                </a:solidFill>
                <a:ea typeface="楷体_GB2312" panose="02010609030101010101" pitchFamily="49" charset="-122"/>
              </a:rPr>
              <a:t>单调，从而  </a:t>
            </a:r>
          </a:p>
        </p:txBody>
      </p:sp>
      <p:graphicFrame>
        <p:nvGraphicFramePr>
          <p:cNvPr id="106498" name="Object 4">
            <a:extLst>
              <a:ext uri="{FF2B5EF4-FFF2-40B4-BE49-F238E27FC236}">
                <a16:creationId xmlns:a16="http://schemas.microsoft.com/office/drawing/2014/main" id="{D1F38BFA-C57B-4DAA-A501-6E24F1480F63}"/>
              </a:ext>
            </a:extLst>
          </p:cNvPr>
          <p:cNvGraphicFramePr>
            <a:graphicFrameLocks noChangeAspect="1"/>
          </p:cNvGraphicFramePr>
          <p:nvPr/>
        </p:nvGraphicFramePr>
        <p:xfrm>
          <a:off x="900113" y="908050"/>
          <a:ext cx="6840537" cy="404813"/>
        </p:xfrm>
        <a:graphic>
          <a:graphicData uri="http://schemas.openxmlformats.org/presentationml/2006/ole">
            <mc:AlternateContent xmlns:mc="http://schemas.openxmlformats.org/markup-compatibility/2006">
              <mc:Choice xmlns:v="urn:schemas-microsoft-com:vml" Requires="v">
                <p:oleObj spid="_x0000_s106511" name="公式" r:id="rId3" imgW="3378200" imgH="203200" progId="Equation.3">
                  <p:embed/>
                </p:oleObj>
              </mc:Choice>
              <mc:Fallback>
                <p:oleObj name="公式" r:id="rId3" imgW="33782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908050"/>
                        <a:ext cx="6840537"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504" name="Rectangle 5">
            <a:extLst>
              <a:ext uri="{FF2B5EF4-FFF2-40B4-BE49-F238E27FC236}">
                <a16:creationId xmlns:a16="http://schemas.microsoft.com/office/drawing/2014/main" id="{F7F73FA9-F1DE-4B17-89DA-5BA8B02C6D69}"/>
              </a:ext>
            </a:extLst>
          </p:cNvPr>
          <p:cNvSpPr>
            <a:spLocks noChangeArrowheads="1"/>
          </p:cNvSpPr>
          <p:nvPr/>
        </p:nvSpPr>
        <p:spPr bwMode="auto">
          <a:xfrm>
            <a:off x="2259013" y="1700213"/>
            <a:ext cx="4402137" cy="457200"/>
          </a:xfrm>
          <a:prstGeom prst="rect">
            <a:avLst/>
          </a:prstGeom>
          <a:solidFill>
            <a:srgbClr val="FFCC00"/>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kumimoji="1" lang="en-US" altLang="zh-CN" sz="2400">
                <a:solidFill>
                  <a:schemeClr val="tx1"/>
                </a:solidFill>
                <a:ea typeface="楷体_GB2312" panose="02010609030101010101" pitchFamily="49" charset="-122"/>
              </a:rPr>
              <a:t>s(i,j) </a:t>
            </a:r>
            <a:r>
              <a:rPr kumimoji="1" lang="en-US" altLang="zh-CN" sz="2400">
                <a:solidFill>
                  <a:schemeClr val="tx1"/>
                </a:solidFill>
                <a:ea typeface="楷体_GB2312" panose="02010609030101010101" pitchFamily="49" charset="-122"/>
                <a:sym typeface="Symbol" panose="05050102010706020507" pitchFamily="18" charset="2"/>
              </a:rPr>
              <a:t></a:t>
            </a:r>
            <a:r>
              <a:rPr kumimoji="1" lang="en-US" altLang="zh-CN" sz="2400">
                <a:solidFill>
                  <a:schemeClr val="tx1"/>
                </a:solidFill>
                <a:ea typeface="楷体_GB2312" panose="02010609030101010101" pitchFamily="49" charset="-122"/>
              </a:rPr>
              <a:t> s(i,j+1) </a:t>
            </a:r>
            <a:r>
              <a:rPr kumimoji="1" lang="en-US" altLang="zh-CN" sz="2400">
                <a:solidFill>
                  <a:schemeClr val="tx1"/>
                </a:solidFill>
                <a:ea typeface="楷体_GB2312" panose="02010609030101010101" pitchFamily="49" charset="-122"/>
                <a:sym typeface="Symbol" panose="05050102010706020507" pitchFamily="18" charset="2"/>
              </a:rPr>
              <a:t></a:t>
            </a:r>
            <a:r>
              <a:rPr kumimoji="1" lang="en-US" altLang="zh-CN" sz="2400">
                <a:solidFill>
                  <a:schemeClr val="tx1"/>
                </a:solidFill>
                <a:ea typeface="楷体_GB2312" panose="02010609030101010101" pitchFamily="49" charset="-122"/>
              </a:rPr>
              <a:t> s(i+1,j+1)</a:t>
            </a:r>
            <a:r>
              <a:rPr kumimoji="1" lang="zh-CN" altLang="en-US" sz="2400">
                <a:solidFill>
                  <a:schemeClr val="tx1"/>
                </a:solidFill>
                <a:ea typeface="楷体_GB2312" panose="02010609030101010101" pitchFamily="49" charset="-122"/>
                <a:sym typeface="Symbol" panose="05050102010706020507" pitchFamily="18" charset="2"/>
              </a:rPr>
              <a:t>，</a:t>
            </a:r>
            <a:r>
              <a:rPr kumimoji="1" lang="en-US" altLang="zh-CN" sz="2400">
                <a:solidFill>
                  <a:schemeClr val="tx1"/>
                </a:solidFill>
                <a:ea typeface="楷体_GB2312" panose="02010609030101010101" pitchFamily="49" charset="-122"/>
                <a:sym typeface="Symbol" panose="05050102010706020507" pitchFamily="18" charset="2"/>
              </a:rPr>
              <a:t>i </a:t>
            </a:r>
            <a:r>
              <a:rPr kumimoji="1" lang="en-US" altLang="zh-CN" sz="2400">
                <a:solidFill>
                  <a:schemeClr val="tx1"/>
                </a:solidFill>
                <a:ea typeface="楷体_GB2312" panose="02010609030101010101" pitchFamily="49" charset="-122"/>
              </a:rPr>
              <a:t> j</a:t>
            </a:r>
          </a:p>
        </p:txBody>
      </p:sp>
      <p:sp>
        <p:nvSpPr>
          <p:cNvPr id="106505" name="Rectangle 6">
            <a:extLst>
              <a:ext uri="{FF2B5EF4-FFF2-40B4-BE49-F238E27FC236}">
                <a16:creationId xmlns:a16="http://schemas.microsoft.com/office/drawing/2014/main" id="{E37C9B1D-5F0E-46A3-A1FB-E1EB9599A7E4}"/>
              </a:ext>
            </a:extLst>
          </p:cNvPr>
          <p:cNvSpPr>
            <a:spLocks noChangeArrowheads="1"/>
          </p:cNvSpPr>
          <p:nvPr/>
        </p:nvSpPr>
        <p:spPr bwMode="auto">
          <a:xfrm>
            <a:off x="0" y="328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106499" name="Object 7">
            <a:extLst>
              <a:ext uri="{FF2B5EF4-FFF2-40B4-BE49-F238E27FC236}">
                <a16:creationId xmlns:a16="http://schemas.microsoft.com/office/drawing/2014/main" id="{7590BAAC-6AA7-40A9-ACC4-930C383B0F79}"/>
              </a:ext>
            </a:extLst>
          </p:cNvPr>
          <p:cNvGraphicFramePr>
            <a:graphicFrameLocks noChangeAspect="1"/>
          </p:cNvGraphicFramePr>
          <p:nvPr/>
        </p:nvGraphicFramePr>
        <p:xfrm>
          <a:off x="827088" y="3068638"/>
          <a:ext cx="7416800" cy="585787"/>
        </p:xfrm>
        <a:graphic>
          <a:graphicData uri="http://schemas.openxmlformats.org/presentationml/2006/ole">
            <mc:AlternateContent xmlns:mc="http://schemas.openxmlformats.org/markup-compatibility/2006">
              <mc:Choice xmlns:v="urn:schemas-microsoft-com:vml" Requires="v">
                <p:oleObj spid="_x0000_s106512" name="公式" r:id="rId5" imgW="3746160" imgH="291960" progId="Equation.3">
                  <p:embed/>
                </p:oleObj>
              </mc:Choice>
              <mc:Fallback>
                <p:oleObj name="公式" r:id="rId5" imgW="3746160" imgH="29196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3068638"/>
                        <a:ext cx="7416800"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506" name="Text Box 8">
            <a:extLst>
              <a:ext uri="{FF2B5EF4-FFF2-40B4-BE49-F238E27FC236}">
                <a16:creationId xmlns:a16="http://schemas.microsoft.com/office/drawing/2014/main" id="{91BD32C1-3648-4749-BF3D-1819E77FA47B}"/>
              </a:ext>
            </a:extLst>
          </p:cNvPr>
          <p:cNvSpPr txBox="1">
            <a:spLocks noChangeArrowheads="1"/>
          </p:cNvSpPr>
          <p:nvPr/>
        </p:nvSpPr>
        <p:spPr bwMode="auto">
          <a:xfrm>
            <a:off x="179388" y="3789363"/>
            <a:ext cx="8820150" cy="2698750"/>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改进后算法</a:t>
            </a:r>
            <a:r>
              <a:rPr lang="en-US" altLang="zh-CN" sz="2400" b="1">
                <a:solidFill>
                  <a:schemeClr val="tx1"/>
                </a:solidFill>
                <a:ea typeface="楷体_GB2312" panose="02010609030101010101" pitchFamily="49" charset="-122"/>
              </a:rPr>
              <a:t>speedDynamicProgramming</a:t>
            </a:r>
            <a:r>
              <a:rPr lang="zh-CN" altLang="en-US" sz="2400">
                <a:solidFill>
                  <a:schemeClr val="tx1"/>
                </a:solidFill>
                <a:ea typeface="楷体_GB2312" panose="02010609030101010101" pitchFamily="49" charset="-122"/>
              </a:rPr>
              <a:t>所需的计算时间为 </a:t>
            </a:r>
          </a:p>
          <a:p>
            <a:pPr algn="l" eaLnBrk="1" hangingPunct="1"/>
            <a:endParaRPr lang="zh-CN" altLang="en-US" sz="2400">
              <a:solidFill>
                <a:schemeClr val="tx1"/>
              </a:solidFill>
              <a:ea typeface="楷体_GB2312" panose="02010609030101010101" pitchFamily="49" charset="-122"/>
            </a:endParaRPr>
          </a:p>
          <a:p>
            <a:pPr algn="l" eaLnBrk="1" hangingPunct="1"/>
            <a:endParaRPr lang="zh-CN" altLang="en-US" sz="2400">
              <a:solidFill>
                <a:schemeClr val="tx1"/>
              </a:solidFill>
              <a:ea typeface="楷体_GB2312" panose="02010609030101010101" pitchFamily="49" charset="-122"/>
            </a:endParaRPr>
          </a:p>
          <a:p>
            <a:pPr algn="l" eaLnBrk="1" hangingPunct="1"/>
            <a:endParaRPr lang="zh-CN" altLang="en-US" sz="2400">
              <a:solidFill>
                <a:schemeClr val="tx1"/>
              </a:solidFill>
              <a:ea typeface="楷体_GB2312" panose="02010609030101010101" pitchFamily="49" charset="-122"/>
            </a:endParaRPr>
          </a:p>
          <a:p>
            <a:pPr algn="l" eaLnBrk="1" hangingPunct="1"/>
            <a:endParaRPr lang="zh-CN" altLang="en-US" sz="2400">
              <a:solidFill>
                <a:schemeClr val="tx1"/>
              </a:solidFill>
              <a:ea typeface="楷体_GB2312" panose="02010609030101010101" pitchFamily="49" charset="-122"/>
            </a:endParaRPr>
          </a:p>
          <a:p>
            <a:pPr algn="l" eaLnBrk="1" hangingPunct="1"/>
            <a:endParaRPr lang="zh-CN" altLang="en-US" sz="2400">
              <a:solidFill>
                <a:schemeClr val="tx1"/>
              </a:solidFill>
              <a:ea typeface="楷体_GB2312" panose="02010609030101010101" pitchFamily="49" charset="-122"/>
            </a:endParaRPr>
          </a:p>
          <a:p>
            <a:pPr algn="l" eaLnBrk="1" hangingPunct="1"/>
            <a:endParaRPr lang="zh-CN" altLang="en-US" sz="2400">
              <a:solidFill>
                <a:schemeClr val="tx1"/>
              </a:solidFill>
              <a:ea typeface="楷体_GB2312" panose="02010609030101010101" pitchFamily="49" charset="-122"/>
            </a:endParaRPr>
          </a:p>
        </p:txBody>
      </p:sp>
      <p:sp>
        <p:nvSpPr>
          <p:cNvPr id="106507" name="Rectangle 9">
            <a:extLst>
              <a:ext uri="{FF2B5EF4-FFF2-40B4-BE49-F238E27FC236}">
                <a16:creationId xmlns:a16="http://schemas.microsoft.com/office/drawing/2014/main" id="{C3BC9660-35BE-4074-B5D1-1DF8C8CA3815}"/>
              </a:ext>
            </a:extLst>
          </p:cNvPr>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106500" name="Object 10">
            <a:extLst>
              <a:ext uri="{FF2B5EF4-FFF2-40B4-BE49-F238E27FC236}">
                <a16:creationId xmlns:a16="http://schemas.microsoft.com/office/drawing/2014/main" id="{6BF665B2-1DA3-4348-B400-D152BDC98F6D}"/>
              </a:ext>
            </a:extLst>
          </p:cNvPr>
          <p:cNvGraphicFramePr>
            <a:graphicFrameLocks noChangeAspect="1"/>
          </p:cNvGraphicFramePr>
          <p:nvPr/>
        </p:nvGraphicFramePr>
        <p:xfrm>
          <a:off x="539750" y="4221163"/>
          <a:ext cx="3311525" cy="2209800"/>
        </p:xfrm>
        <a:graphic>
          <a:graphicData uri="http://schemas.openxmlformats.org/presentationml/2006/ole">
            <mc:AlternateContent xmlns:mc="http://schemas.openxmlformats.org/markup-compatibility/2006">
              <mc:Choice xmlns:v="urn:schemas-microsoft-com:vml" Requires="v">
                <p:oleObj spid="_x0000_s106513" name="公式" r:id="rId7" imgW="2476440" imgH="1650960" progId="Equation.3">
                  <p:embed/>
                </p:oleObj>
              </mc:Choice>
              <mc:Fallback>
                <p:oleObj name="公式" r:id="rId7" imgW="2476440" imgH="165096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4221163"/>
                        <a:ext cx="3311525"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a:extLst>
              <a:ext uri="{FF2B5EF4-FFF2-40B4-BE49-F238E27FC236}">
                <a16:creationId xmlns:a16="http://schemas.microsoft.com/office/drawing/2014/main" id="{406F7274-6CC4-48EE-9071-A1932394915B}"/>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EEA87A58-6368-42F9-B106-798402C3B62C}" type="slidenum">
              <a:rPr lang="zh-CN" altLang="en-US">
                <a:solidFill>
                  <a:schemeClr val="tx1"/>
                </a:solidFill>
                <a:latin typeface="Times New Roman" panose="02020603050405020304" pitchFamily="18" charset="0"/>
                <a:ea typeface="宋体" panose="02010600030101010101" pitchFamily="2" charset="-122"/>
              </a:rPr>
              <a:pPr eaLnBrk="1" hangingPunct="1"/>
              <a:t>34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24610" name="Rectangle 2">
            <a:extLst>
              <a:ext uri="{FF2B5EF4-FFF2-40B4-BE49-F238E27FC236}">
                <a16:creationId xmlns:a16="http://schemas.microsoft.com/office/drawing/2014/main" id="{EDDFF4AC-29E8-4090-BAFF-432C1C2C43D4}"/>
              </a:ext>
            </a:extLst>
          </p:cNvPr>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defRPr/>
            </a:pPr>
            <a:r>
              <a:rPr kumimoji="1" lang="en-US" altLang="zh-CN" sz="4400" b="1">
                <a:solidFill>
                  <a:srgbClr val="663300"/>
                </a:solidFill>
                <a:latin typeface="黑体" pitchFamily="2" charset="-122"/>
                <a:ea typeface="黑体" pitchFamily="2" charset="-122"/>
              </a:rPr>
              <a:t>2.1  </a:t>
            </a:r>
            <a:r>
              <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rPr>
              <a:t>递归的概念</a:t>
            </a:r>
          </a:p>
        </p:txBody>
      </p:sp>
      <p:sp>
        <p:nvSpPr>
          <p:cNvPr id="8197" name="Rectangle 3">
            <a:extLst>
              <a:ext uri="{FF2B5EF4-FFF2-40B4-BE49-F238E27FC236}">
                <a16:creationId xmlns:a16="http://schemas.microsoft.com/office/drawing/2014/main" id="{E4B8E71B-6238-4FB1-B371-32817046D747}"/>
              </a:ext>
            </a:extLst>
          </p:cNvPr>
          <p:cNvSpPr>
            <a:spLocks noGrp="1" noChangeArrowheads="1"/>
          </p:cNvSpPr>
          <p:nvPr>
            <p:ph type="body" sz="half" idx="1"/>
          </p:nvPr>
        </p:nvSpPr>
        <p:spPr>
          <a:xfrm>
            <a:off x="684213" y="1628775"/>
            <a:ext cx="7558087" cy="4256088"/>
          </a:xfrm>
        </p:spPr>
        <p:txBody>
          <a:bodyPr/>
          <a:lstStyle/>
          <a:p>
            <a:pPr eaLnBrk="1" hangingPunct="1">
              <a:lnSpc>
                <a:spcPct val="90000"/>
              </a:lnSpc>
              <a:buFontTx/>
              <a:buNone/>
            </a:pPr>
            <a:r>
              <a:rPr kumimoji="0" lang="zh-CN" altLang="en-US" sz="2400" b="1">
                <a:solidFill>
                  <a:schemeClr val="accent2"/>
                </a:solidFill>
                <a:latin typeface="楷体_GB2312" panose="02010609030101010101" pitchFamily="49" charset="-122"/>
                <a:ea typeface="楷体_GB2312" panose="02010609030101010101" pitchFamily="49" charset="-122"/>
              </a:rPr>
              <a:t>例</a:t>
            </a:r>
            <a:r>
              <a:rPr kumimoji="0" lang="en-US" altLang="zh-CN" sz="2400" b="1">
                <a:solidFill>
                  <a:schemeClr val="accent2"/>
                </a:solidFill>
                <a:latin typeface="楷体_GB2312" panose="02010609030101010101" pitchFamily="49" charset="-122"/>
                <a:ea typeface="楷体_GB2312" panose="02010609030101010101" pitchFamily="49" charset="-122"/>
              </a:rPr>
              <a:t>3  </a:t>
            </a:r>
            <a:r>
              <a:rPr kumimoji="0" lang="en-US" altLang="en-US" sz="2400" b="1">
                <a:solidFill>
                  <a:schemeClr val="accent2"/>
                </a:solidFill>
                <a:latin typeface="楷体_GB2312" panose="02010609030101010101" pitchFamily="49" charset="-122"/>
                <a:ea typeface="楷体_GB2312" panose="02010609030101010101" pitchFamily="49" charset="-122"/>
              </a:rPr>
              <a:t>Ackerman函数</a:t>
            </a:r>
            <a:endParaRPr lang="zh-CN" altLang="en-US" sz="2400" b="1">
              <a:latin typeface="楷体_GB2312" panose="02010609030101010101" pitchFamily="49" charset="-122"/>
              <a:ea typeface="楷体_GB2312" panose="02010609030101010101" pitchFamily="49" charset="-122"/>
            </a:endParaRPr>
          </a:p>
          <a:p>
            <a:pPr eaLnBrk="1" hangingPunct="1">
              <a:lnSpc>
                <a:spcPct val="90000"/>
              </a:lnSpc>
            </a:pPr>
            <a:r>
              <a:rPr lang="en-US" altLang="zh-CN" sz="2000">
                <a:latin typeface="楷体_GB2312" panose="02010609030101010101" pitchFamily="49" charset="-122"/>
                <a:ea typeface="楷体_GB2312" panose="02010609030101010101" pitchFamily="49" charset="-122"/>
              </a:rPr>
              <a:t>A(n</a:t>
            </a:r>
            <a:r>
              <a:rPr lang="zh-CN" altLang="en-US" sz="2000">
                <a:latin typeface="楷体_GB2312" panose="02010609030101010101" pitchFamily="49" charset="-122"/>
                <a:ea typeface="楷体_GB2312" panose="02010609030101010101" pitchFamily="49" charset="-122"/>
              </a:rPr>
              <a:t>，</a:t>
            </a:r>
            <a:r>
              <a:rPr lang="en-US" altLang="zh-CN" sz="2000">
                <a:latin typeface="楷体_GB2312" panose="02010609030101010101" pitchFamily="49" charset="-122"/>
                <a:ea typeface="楷体_GB2312" panose="02010609030101010101" pitchFamily="49" charset="-122"/>
              </a:rPr>
              <a:t>m)</a:t>
            </a:r>
            <a:r>
              <a:rPr lang="zh-CN" altLang="en-US" sz="2000">
                <a:latin typeface="楷体_GB2312" panose="02010609030101010101" pitchFamily="49" charset="-122"/>
                <a:ea typeface="楷体_GB2312" panose="02010609030101010101" pitchFamily="49" charset="-122"/>
              </a:rPr>
              <a:t>的自变量</a:t>
            </a:r>
            <a:r>
              <a:rPr lang="en-US" altLang="zh-CN" sz="2000">
                <a:latin typeface="楷体_GB2312" panose="02010609030101010101" pitchFamily="49" charset="-122"/>
                <a:ea typeface="楷体_GB2312" panose="02010609030101010101" pitchFamily="49" charset="-122"/>
              </a:rPr>
              <a:t>m</a:t>
            </a:r>
            <a:r>
              <a:rPr lang="zh-CN" altLang="en-US" sz="2000">
                <a:latin typeface="楷体_GB2312" panose="02010609030101010101" pitchFamily="49" charset="-122"/>
                <a:ea typeface="楷体_GB2312" panose="02010609030101010101" pitchFamily="49" charset="-122"/>
              </a:rPr>
              <a:t>的每一个值都定义了一个单变量函数：</a:t>
            </a:r>
          </a:p>
          <a:p>
            <a:pPr eaLnBrk="1" hangingPunct="1">
              <a:lnSpc>
                <a:spcPct val="90000"/>
              </a:lnSpc>
            </a:pPr>
            <a:r>
              <a:rPr lang="en-US" altLang="zh-CN" sz="2000">
                <a:latin typeface="楷体_GB2312" panose="02010609030101010101" pitchFamily="49" charset="-122"/>
                <a:ea typeface="楷体_GB2312" panose="02010609030101010101" pitchFamily="49" charset="-122"/>
              </a:rPr>
              <a:t>M=0</a:t>
            </a:r>
            <a:r>
              <a:rPr lang="zh-CN" altLang="en-US" sz="2000">
                <a:latin typeface="楷体_GB2312" panose="02010609030101010101" pitchFamily="49" charset="-122"/>
                <a:ea typeface="楷体_GB2312" panose="02010609030101010101" pitchFamily="49" charset="-122"/>
              </a:rPr>
              <a:t>时，</a:t>
            </a:r>
            <a:r>
              <a:rPr lang="en-US" altLang="zh-CN" sz="2000">
                <a:latin typeface="楷体_GB2312" panose="02010609030101010101" pitchFamily="49" charset="-122"/>
                <a:ea typeface="楷体_GB2312" panose="02010609030101010101" pitchFamily="49" charset="-122"/>
              </a:rPr>
              <a:t>A(n,0)=n+2</a:t>
            </a:r>
          </a:p>
          <a:p>
            <a:pPr eaLnBrk="1" hangingPunct="1">
              <a:lnSpc>
                <a:spcPct val="90000"/>
              </a:lnSpc>
            </a:pPr>
            <a:r>
              <a:rPr lang="en-US" altLang="zh-CN" sz="2000">
                <a:latin typeface="楷体_GB2312" panose="02010609030101010101" pitchFamily="49" charset="-122"/>
                <a:ea typeface="楷体_GB2312" panose="02010609030101010101" pitchFamily="49" charset="-122"/>
              </a:rPr>
              <a:t>M=1</a:t>
            </a:r>
            <a:r>
              <a:rPr lang="zh-CN" altLang="en-US" sz="2000">
                <a:latin typeface="楷体_GB2312" panose="02010609030101010101" pitchFamily="49" charset="-122"/>
                <a:ea typeface="楷体_GB2312" panose="02010609030101010101" pitchFamily="49" charset="-122"/>
              </a:rPr>
              <a:t>时，</a:t>
            </a:r>
            <a:r>
              <a:rPr lang="en-US" altLang="zh-CN" sz="2000">
                <a:latin typeface="楷体_GB2312" panose="02010609030101010101" pitchFamily="49" charset="-122"/>
                <a:ea typeface="楷体_GB2312" panose="02010609030101010101" pitchFamily="49" charset="-122"/>
              </a:rPr>
              <a:t>A(n,1)=A(A(n-1,1),0)=A(n-1,1)+2</a:t>
            </a:r>
            <a:r>
              <a:rPr lang="zh-CN" altLang="en-US" sz="2000">
                <a:latin typeface="楷体_GB2312" panose="02010609030101010101" pitchFamily="49" charset="-122"/>
                <a:ea typeface="楷体_GB2312" panose="02010609030101010101" pitchFamily="49" charset="-122"/>
              </a:rPr>
              <a:t>，和</a:t>
            </a:r>
            <a:r>
              <a:rPr lang="en-US" altLang="zh-CN" sz="2000">
                <a:latin typeface="楷体_GB2312" panose="02010609030101010101" pitchFamily="49" charset="-122"/>
                <a:ea typeface="楷体_GB2312" panose="02010609030101010101" pitchFamily="49" charset="-122"/>
              </a:rPr>
              <a:t>A(1,1)=2</a:t>
            </a:r>
            <a:r>
              <a:rPr lang="zh-CN" altLang="en-US" sz="2000">
                <a:latin typeface="楷体_GB2312" panose="02010609030101010101" pitchFamily="49" charset="-122"/>
                <a:ea typeface="楷体_GB2312" panose="02010609030101010101" pitchFamily="49" charset="-122"/>
              </a:rPr>
              <a:t>故</a:t>
            </a:r>
            <a:r>
              <a:rPr lang="en-US" altLang="zh-CN" sz="2000">
                <a:latin typeface="楷体_GB2312" panose="02010609030101010101" pitchFamily="49" charset="-122"/>
                <a:ea typeface="楷体_GB2312" panose="02010609030101010101" pitchFamily="49" charset="-122"/>
              </a:rPr>
              <a:t>A(n,1)=2*n</a:t>
            </a:r>
          </a:p>
          <a:p>
            <a:pPr eaLnBrk="1" hangingPunct="1">
              <a:lnSpc>
                <a:spcPct val="90000"/>
              </a:lnSpc>
            </a:pPr>
            <a:r>
              <a:rPr lang="en-US" altLang="zh-CN" sz="2000">
                <a:latin typeface="楷体_GB2312" panose="02010609030101010101" pitchFamily="49" charset="-122"/>
                <a:ea typeface="楷体_GB2312" panose="02010609030101010101" pitchFamily="49" charset="-122"/>
              </a:rPr>
              <a:t>M=2</a:t>
            </a:r>
            <a:r>
              <a:rPr lang="zh-CN" altLang="en-US" sz="2000">
                <a:latin typeface="楷体_GB2312" panose="02010609030101010101" pitchFamily="49" charset="-122"/>
                <a:ea typeface="楷体_GB2312" panose="02010609030101010101" pitchFamily="49" charset="-122"/>
              </a:rPr>
              <a:t>时，</a:t>
            </a:r>
            <a:r>
              <a:rPr lang="en-US" altLang="zh-CN" sz="2000">
                <a:latin typeface="楷体_GB2312" panose="02010609030101010101" pitchFamily="49" charset="-122"/>
                <a:ea typeface="楷体_GB2312" panose="02010609030101010101" pitchFamily="49" charset="-122"/>
              </a:rPr>
              <a:t>A(n,2)=A(A(n-1,2),1)=2A(n-1,2)</a:t>
            </a:r>
            <a:r>
              <a:rPr lang="zh-CN" altLang="en-US" sz="2000">
                <a:latin typeface="楷体_GB2312" panose="02010609030101010101" pitchFamily="49" charset="-122"/>
                <a:ea typeface="楷体_GB2312" panose="02010609030101010101" pitchFamily="49" charset="-122"/>
              </a:rPr>
              <a:t>，和</a:t>
            </a:r>
            <a:r>
              <a:rPr lang="en-US" altLang="zh-CN" sz="2000">
                <a:latin typeface="楷体_GB2312" panose="02010609030101010101" pitchFamily="49" charset="-122"/>
                <a:ea typeface="楷体_GB2312" panose="02010609030101010101" pitchFamily="49" charset="-122"/>
              </a:rPr>
              <a:t>A(1,2)=A(A(0,2),1)=A(1,1)=2</a:t>
            </a:r>
            <a:r>
              <a:rPr lang="zh-CN" altLang="en-US" sz="2000">
                <a:latin typeface="楷体_GB2312" panose="02010609030101010101" pitchFamily="49" charset="-122"/>
                <a:ea typeface="楷体_GB2312" panose="02010609030101010101" pitchFamily="49" charset="-122"/>
              </a:rPr>
              <a:t>，故</a:t>
            </a:r>
            <a:r>
              <a:rPr lang="en-US" altLang="zh-CN" sz="2000">
                <a:latin typeface="楷体_GB2312" panose="02010609030101010101" pitchFamily="49" charset="-122"/>
                <a:ea typeface="楷体_GB2312" panose="02010609030101010101" pitchFamily="49" charset="-122"/>
              </a:rPr>
              <a:t>A(n,2)= 2^n </a:t>
            </a:r>
            <a:r>
              <a:rPr lang="zh-CN" altLang="en-US" sz="2000">
                <a:latin typeface="楷体_GB2312" panose="02010609030101010101" pitchFamily="49" charset="-122"/>
                <a:ea typeface="楷体_GB2312" panose="02010609030101010101" pitchFamily="49" charset="-122"/>
              </a:rPr>
              <a:t>。</a:t>
            </a:r>
          </a:p>
          <a:p>
            <a:pPr eaLnBrk="1" hangingPunct="1">
              <a:lnSpc>
                <a:spcPct val="90000"/>
              </a:lnSpc>
            </a:pPr>
            <a:endParaRPr lang="zh-CN" altLang="en-US" sz="2000">
              <a:latin typeface="楷体_GB2312" panose="02010609030101010101" pitchFamily="49" charset="-122"/>
              <a:ea typeface="楷体_GB2312" panose="02010609030101010101" pitchFamily="49" charset="-122"/>
            </a:endParaRPr>
          </a:p>
          <a:p>
            <a:pPr eaLnBrk="1" hangingPunct="1">
              <a:lnSpc>
                <a:spcPct val="90000"/>
              </a:lnSpc>
            </a:pPr>
            <a:endParaRPr lang="zh-CN" altLang="en-US" sz="2000">
              <a:latin typeface="楷体_GB2312" panose="02010609030101010101" pitchFamily="49" charset="-122"/>
              <a:ea typeface="楷体_GB2312" panose="02010609030101010101" pitchFamily="49" charset="-122"/>
            </a:endParaRPr>
          </a:p>
          <a:p>
            <a:pPr eaLnBrk="1" hangingPunct="1">
              <a:lnSpc>
                <a:spcPct val="90000"/>
              </a:lnSpc>
            </a:pPr>
            <a:r>
              <a:rPr lang="en-US" altLang="zh-CN" sz="2000">
                <a:latin typeface="楷体_GB2312" panose="02010609030101010101" pitchFamily="49" charset="-122"/>
                <a:ea typeface="楷体_GB2312" panose="02010609030101010101" pitchFamily="49" charset="-122"/>
              </a:rPr>
              <a:t>M=3</a:t>
            </a:r>
            <a:r>
              <a:rPr lang="zh-CN" altLang="en-US" sz="2000">
                <a:latin typeface="楷体_GB2312" panose="02010609030101010101" pitchFamily="49" charset="-122"/>
                <a:ea typeface="楷体_GB2312" panose="02010609030101010101" pitchFamily="49" charset="-122"/>
              </a:rPr>
              <a:t>时，类似的可以推出</a:t>
            </a:r>
          </a:p>
          <a:p>
            <a:pPr eaLnBrk="1" hangingPunct="1">
              <a:lnSpc>
                <a:spcPct val="90000"/>
              </a:lnSpc>
            </a:pPr>
            <a:r>
              <a:rPr lang="en-US" altLang="zh-CN" sz="2000">
                <a:latin typeface="楷体_GB2312" panose="02010609030101010101" pitchFamily="49" charset="-122"/>
                <a:ea typeface="楷体_GB2312" panose="02010609030101010101" pitchFamily="49" charset="-122"/>
              </a:rPr>
              <a:t>M=4</a:t>
            </a:r>
            <a:r>
              <a:rPr lang="zh-CN" altLang="en-US" sz="2000">
                <a:latin typeface="楷体_GB2312" panose="02010609030101010101" pitchFamily="49" charset="-122"/>
                <a:ea typeface="楷体_GB2312" panose="02010609030101010101" pitchFamily="49" charset="-122"/>
              </a:rPr>
              <a:t>时，</a:t>
            </a:r>
            <a:r>
              <a:rPr lang="en-US" altLang="zh-CN" sz="2000">
                <a:latin typeface="楷体_GB2312" panose="02010609030101010101" pitchFamily="49" charset="-122"/>
                <a:ea typeface="楷体_GB2312" panose="02010609030101010101" pitchFamily="49" charset="-122"/>
              </a:rPr>
              <a:t>A(n,4)</a:t>
            </a:r>
            <a:r>
              <a:rPr lang="zh-CN" altLang="en-US" sz="2000">
                <a:latin typeface="楷体_GB2312" panose="02010609030101010101" pitchFamily="49" charset="-122"/>
                <a:ea typeface="楷体_GB2312" panose="02010609030101010101" pitchFamily="49" charset="-122"/>
              </a:rPr>
              <a:t>的增长速度非常快，以至于没有适当的数学式子来表示这一函数。</a:t>
            </a:r>
          </a:p>
          <a:p>
            <a:pPr eaLnBrk="1" hangingPunct="1">
              <a:lnSpc>
                <a:spcPct val="90000"/>
              </a:lnSpc>
            </a:pPr>
            <a:endParaRPr lang="zh-CN" altLang="en-US" sz="2000">
              <a:latin typeface="楷体_GB2312" panose="02010609030101010101" pitchFamily="49" charset="-122"/>
              <a:ea typeface="楷体_GB2312" panose="02010609030101010101" pitchFamily="49" charset="-122"/>
            </a:endParaRPr>
          </a:p>
        </p:txBody>
      </p:sp>
      <p:graphicFrame>
        <p:nvGraphicFramePr>
          <p:cNvPr id="8194" name="Object 4">
            <a:extLst>
              <a:ext uri="{FF2B5EF4-FFF2-40B4-BE49-F238E27FC236}">
                <a16:creationId xmlns:a16="http://schemas.microsoft.com/office/drawing/2014/main" id="{B9507F26-806E-4D6C-B2FE-5BF0E67DC5E3}"/>
              </a:ext>
            </a:extLst>
          </p:cNvPr>
          <p:cNvGraphicFramePr>
            <a:graphicFrameLocks noChangeAspect="1"/>
          </p:cNvGraphicFramePr>
          <p:nvPr>
            <p:ph sz="half" idx="2"/>
          </p:nvPr>
        </p:nvGraphicFramePr>
        <p:xfrm>
          <a:off x="3851275" y="3860800"/>
          <a:ext cx="1100138" cy="1395413"/>
        </p:xfrm>
        <a:graphic>
          <a:graphicData uri="http://schemas.openxmlformats.org/presentationml/2006/ole">
            <mc:AlternateContent xmlns:mc="http://schemas.openxmlformats.org/markup-compatibility/2006">
              <mc:Choice xmlns:v="urn:schemas-microsoft-com:vml" Requires="v">
                <p:oleObj spid="_x0000_s8199" name="公式" r:id="rId3" imgW="330120" imgH="419040" progId="Equation.3">
                  <p:embed/>
                </p:oleObj>
              </mc:Choice>
              <mc:Fallback>
                <p:oleObj name="公式" r:id="rId3" imgW="330120" imgH="419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3860800"/>
                        <a:ext cx="1100138" cy="1395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a:extLst>
              <a:ext uri="{FF2B5EF4-FFF2-40B4-BE49-F238E27FC236}">
                <a16:creationId xmlns:a16="http://schemas.microsoft.com/office/drawing/2014/main" id="{E2A47D20-6F49-4EC1-B0D4-23416F3BF466}"/>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4B90E3FD-44B2-4A32-AAD9-B7657294FB93}" type="slidenum">
              <a:rPr lang="zh-CN" altLang="en-US">
                <a:solidFill>
                  <a:schemeClr val="tx1"/>
                </a:solidFill>
                <a:latin typeface="Times New Roman" panose="02020603050405020304" pitchFamily="18" charset="0"/>
                <a:ea typeface="宋体" panose="02010600030101010101" pitchFamily="2" charset="-122"/>
              </a:rPr>
              <a:pPr eaLnBrk="1" hangingPunct="1"/>
              <a:t>340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44098" name="Rectangle 2">
            <a:extLst>
              <a:ext uri="{FF2B5EF4-FFF2-40B4-BE49-F238E27FC236}">
                <a16:creationId xmlns:a16="http://schemas.microsoft.com/office/drawing/2014/main" id="{616D9A26-71EB-4FB8-9F2C-3AE589C71A09}"/>
              </a:ext>
            </a:extLst>
          </p:cNvPr>
          <p:cNvSpPr>
            <a:spLocks noGrp="1" noChangeArrowheads="1"/>
          </p:cNvSpPr>
          <p:nvPr>
            <p:ph type="ctrTitle"/>
          </p:nvPr>
        </p:nvSpPr>
        <p:spPr/>
        <p:txBody>
          <a:bodyPr/>
          <a:lstStyle/>
          <a:p>
            <a:pPr eaLnBrk="1" hangingPunct="1">
              <a:defRPr/>
            </a:pPr>
            <a:r>
              <a:rPr lang="zh-CN" altLang="en-US">
                <a:effectLst>
                  <a:outerShdw blurRad="38100" dist="38100" dir="2700000" algn="tl">
                    <a:srgbClr val="C0C0C0"/>
                  </a:outerShdw>
                </a:effectLst>
                <a:ea typeface="黑体" pitchFamily="2" charset="-122"/>
              </a:rPr>
              <a:t>问题的算法特征</a:t>
            </a:r>
          </a:p>
        </p:txBody>
      </p:sp>
    </p:spTree>
  </p:cSld>
  <p:clrMapOvr>
    <a:masterClrMapping/>
  </p:clrMapOvr>
  <p:transition>
    <p:random/>
  </p:transition>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DDC20800-0FD8-481F-9A48-CE246EB9C272}"/>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E475E9CD-6E7A-4DE8-AFEF-F875120E0B12}" type="slidenum">
              <a:rPr lang="zh-CN" altLang="en-US">
                <a:solidFill>
                  <a:schemeClr val="tx1"/>
                </a:solidFill>
                <a:latin typeface="Times New Roman" panose="02020603050405020304" pitchFamily="18" charset="0"/>
                <a:ea typeface="宋体" panose="02010600030101010101" pitchFamily="2" charset="-122"/>
              </a:rPr>
              <a:pPr eaLnBrk="1" hangingPunct="1"/>
              <a:t>341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45122" name="Rectangle 2">
            <a:extLst>
              <a:ext uri="{FF2B5EF4-FFF2-40B4-BE49-F238E27FC236}">
                <a16:creationId xmlns:a16="http://schemas.microsoft.com/office/drawing/2014/main" id="{A2C4C2CA-E112-4307-9353-2D05C210FEAE}"/>
              </a:ext>
            </a:extLst>
          </p:cNvPr>
          <p:cNvSpPr>
            <a:spLocks noGrp="1" noChangeArrowheads="1"/>
          </p:cNvSpPr>
          <p:nvPr>
            <p:ph type="title"/>
          </p:nvPr>
        </p:nvSpPr>
        <p:spPr>
          <a:xfrm>
            <a:off x="762000" y="-152400"/>
            <a:ext cx="7772400" cy="1143000"/>
          </a:xfrm>
        </p:spPr>
        <p:txBody>
          <a:bodyPr/>
          <a:lstStyle/>
          <a:p>
            <a:pPr eaLnBrk="1" hangingPunct="1">
              <a:defRPr/>
            </a:pPr>
            <a:r>
              <a:rPr lang="zh-CN" altLang="en-US">
                <a:effectLst>
                  <a:outerShdw blurRad="38100" dist="38100" dir="2700000" algn="tl">
                    <a:srgbClr val="C0C0C0"/>
                  </a:outerShdw>
                </a:effectLst>
                <a:latin typeface="黑体" pitchFamily="2" charset="-122"/>
                <a:ea typeface="黑体" pitchFamily="2" charset="-122"/>
              </a:rPr>
              <a:t>贪心策略</a:t>
            </a:r>
          </a:p>
        </p:txBody>
      </p:sp>
      <p:sp>
        <p:nvSpPr>
          <p:cNvPr id="353284" name="Text Box 3">
            <a:extLst>
              <a:ext uri="{FF2B5EF4-FFF2-40B4-BE49-F238E27FC236}">
                <a16:creationId xmlns:a16="http://schemas.microsoft.com/office/drawing/2014/main" id="{459473DC-C0EF-4C56-8DF5-625ADE2399D0}"/>
              </a:ext>
            </a:extLst>
          </p:cNvPr>
          <p:cNvSpPr txBox="1">
            <a:spLocks noChangeArrowheads="1"/>
          </p:cNvSpPr>
          <p:nvPr/>
        </p:nvSpPr>
        <p:spPr bwMode="auto">
          <a:xfrm>
            <a:off x="231775" y="692150"/>
            <a:ext cx="8912225"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buFontTx/>
              <a:buChar char="•"/>
            </a:pPr>
            <a:r>
              <a:rPr lang="zh-CN" altLang="en-US" sz="2400">
                <a:solidFill>
                  <a:schemeClr val="tx1"/>
                </a:solidFill>
                <a:ea typeface="楷体_GB2312" panose="02010609030101010101" pitchFamily="49" charset="-122"/>
              </a:rPr>
              <a:t>采用每次合并集装箱数最少的相邻</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堆货物的贪心策略，并不能得到最优解。</a:t>
            </a:r>
          </a:p>
          <a:p>
            <a:pPr algn="l" eaLnBrk="1" hangingPunct="1">
              <a:buClr>
                <a:schemeClr val="accent2"/>
              </a:buClr>
              <a:buFontTx/>
              <a:buChar char="•"/>
            </a:pPr>
            <a:r>
              <a:rPr lang="zh-CN" altLang="en-US" sz="2400">
                <a:solidFill>
                  <a:schemeClr val="tx1"/>
                </a:solidFill>
                <a:ea typeface="楷体_GB2312" panose="02010609030101010101" pitchFamily="49" charset="-122"/>
              </a:rPr>
              <a:t>适当放松相邻性约束，引入相容结点对概念。如图，原始结点用方形结点表示，合并生成的结点用圆形结点表示。</a:t>
            </a:r>
          </a:p>
          <a:p>
            <a:pPr algn="l" eaLnBrk="1" hangingPunct="1">
              <a:buClr>
                <a:schemeClr val="accent2"/>
              </a:buClr>
              <a:buFontTx/>
              <a:buChar char="•"/>
            </a:pPr>
            <a:r>
              <a:rPr lang="zh-CN" altLang="en-US" sz="2400">
                <a:solidFill>
                  <a:schemeClr val="tx1"/>
                </a:solidFill>
                <a:ea typeface="黑体" panose="02010609060101010101" pitchFamily="49" charset="-122"/>
              </a:rPr>
              <a:t>最小相容结点对</a:t>
            </a:r>
            <a:r>
              <a:rPr lang="en-US" altLang="zh-CN" sz="2400">
                <a:solidFill>
                  <a:schemeClr val="tx1"/>
                </a:solidFill>
                <a:ea typeface="楷体_GB2312" panose="02010609030101010101" pitchFamily="49" charset="-122"/>
              </a:rPr>
              <a:t>a[i]</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a[j] </a:t>
            </a:r>
            <a:r>
              <a:rPr lang="zh-CN" altLang="en-US" sz="2400">
                <a:solidFill>
                  <a:schemeClr val="tx1"/>
                </a:solidFill>
                <a:ea typeface="楷体_GB2312" panose="02010609030101010101" pitchFamily="49" charset="-122"/>
              </a:rPr>
              <a:t>是满足下面条件的结点对：</a:t>
            </a:r>
          </a:p>
          <a:p>
            <a:pPr algn="l" eaLnBrk="1" hangingPunct="1">
              <a:buClr>
                <a:schemeClr val="accent2"/>
              </a:buClr>
            </a:pP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）结点</a:t>
            </a:r>
            <a:r>
              <a:rPr lang="en-US" altLang="zh-CN" sz="2400">
                <a:solidFill>
                  <a:schemeClr val="tx1"/>
                </a:solidFill>
                <a:ea typeface="楷体_GB2312" panose="02010609030101010101" pitchFamily="49" charset="-122"/>
              </a:rPr>
              <a:t>a[i]</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a[j] </a:t>
            </a:r>
            <a:r>
              <a:rPr lang="zh-CN" altLang="en-US" sz="2400">
                <a:solidFill>
                  <a:schemeClr val="tx1"/>
                </a:solidFill>
                <a:ea typeface="楷体_GB2312" panose="02010609030101010101" pitchFamily="49" charset="-122"/>
              </a:rPr>
              <a:t>之间没有方形结点；</a:t>
            </a:r>
          </a:p>
          <a:p>
            <a:pPr algn="l" eaLnBrk="1" hangingPunct="1">
              <a:buClr>
                <a:schemeClr val="accent2"/>
              </a:buClr>
            </a:pP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）在所有满足条件（</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）的结点中</a:t>
            </a:r>
            <a:r>
              <a:rPr lang="en-US" altLang="zh-CN" sz="2400">
                <a:solidFill>
                  <a:schemeClr val="tx1"/>
                </a:solidFill>
                <a:ea typeface="楷体_GB2312" panose="02010609030101010101" pitchFamily="49" charset="-122"/>
              </a:rPr>
              <a:t>a[i]+a[j]</a:t>
            </a:r>
            <a:r>
              <a:rPr lang="zh-CN" altLang="en-US" sz="2400">
                <a:solidFill>
                  <a:schemeClr val="tx1"/>
                </a:solidFill>
                <a:ea typeface="楷体_GB2312" panose="02010609030101010101" pitchFamily="49" charset="-122"/>
              </a:rPr>
              <a:t>的值最小；</a:t>
            </a:r>
          </a:p>
          <a:p>
            <a:pPr algn="l" eaLnBrk="1" hangingPunct="1">
              <a:buClr>
                <a:schemeClr val="accent2"/>
              </a:buClr>
            </a:pP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3</a:t>
            </a:r>
            <a:r>
              <a:rPr lang="zh-CN" altLang="en-US" sz="2400">
                <a:solidFill>
                  <a:schemeClr val="tx1"/>
                </a:solidFill>
                <a:ea typeface="楷体_GB2312" panose="02010609030101010101" pitchFamily="49" charset="-122"/>
              </a:rPr>
              <a:t>）在所有满足条件（</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）的结点中下标 </a:t>
            </a:r>
            <a:r>
              <a:rPr lang="en-US" altLang="zh-CN" sz="2400">
                <a:solidFill>
                  <a:schemeClr val="tx1"/>
                </a:solidFill>
                <a:ea typeface="楷体_GB2312" panose="02010609030101010101" pitchFamily="49" charset="-122"/>
              </a:rPr>
              <a:t>i </a:t>
            </a:r>
            <a:r>
              <a:rPr lang="zh-CN" altLang="en-US" sz="2400">
                <a:solidFill>
                  <a:schemeClr val="tx1"/>
                </a:solidFill>
                <a:ea typeface="楷体_GB2312" panose="02010609030101010101" pitchFamily="49" charset="-122"/>
              </a:rPr>
              <a:t>最小；</a:t>
            </a:r>
          </a:p>
          <a:p>
            <a:pPr algn="l" eaLnBrk="1" hangingPunct="1">
              <a:buClr>
                <a:schemeClr val="accent2"/>
              </a:buClr>
            </a:pP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4</a:t>
            </a:r>
            <a:r>
              <a:rPr lang="zh-CN" altLang="en-US" sz="2400">
                <a:solidFill>
                  <a:schemeClr val="tx1"/>
                </a:solidFill>
                <a:ea typeface="楷体_GB2312" panose="02010609030101010101" pitchFamily="49" charset="-122"/>
              </a:rPr>
              <a:t>）在所有满足条件（</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3</a:t>
            </a:r>
            <a:r>
              <a:rPr lang="zh-CN" altLang="en-US" sz="2400">
                <a:solidFill>
                  <a:schemeClr val="tx1"/>
                </a:solidFill>
                <a:ea typeface="楷体_GB2312" panose="02010609030101010101" pitchFamily="49" charset="-122"/>
              </a:rPr>
              <a:t>）的结点中下标 </a:t>
            </a:r>
            <a:r>
              <a:rPr lang="en-US" altLang="zh-CN" sz="2400">
                <a:solidFill>
                  <a:schemeClr val="tx1"/>
                </a:solidFill>
                <a:ea typeface="楷体_GB2312" panose="02010609030101010101" pitchFamily="49" charset="-122"/>
              </a:rPr>
              <a:t>j </a:t>
            </a:r>
            <a:r>
              <a:rPr lang="zh-CN" altLang="en-US" sz="2400">
                <a:solidFill>
                  <a:schemeClr val="tx1"/>
                </a:solidFill>
                <a:ea typeface="楷体_GB2312" panose="02010609030101010101" pitchFamily="49" charset="-122"/>
              </a:rPr>
              <a:t>最小。</a:t>
            </a:r>
          </a:p>
          <a:p>
            <a:pPr algn="l" eaLnBrk="1" hangingPunct="1">
              <a:buClr>
                <a:schemeClr val="accent2"/>
              </a:buClr>
              <a:buFontTx/>
              <a:buChar char="•"/>
            </a:pPr>
            <a:r>
              <a:rPr lang="zh-CN" altLang="en-US" sz="2400">
                <a:solidFill>
                  <a:schemeClr val="tx1"/>
                </a:solidFill>
                <a:ea typeface="楷体_GB2312" panose="02010609030101010101" pitchFamily="49" charset="-122"/>
              </a:rPr>
              <a:t>相应的最小相容合并树，如图所示。</a:t>
            </a:r>
          </a:p>
          <a:p>
            <a:pPr algn="l" eaLnBrk="1" hangingPunct="1">
              <a:buClr>
                <a:schemeClr val="accent2"/>
              </a:buClr>
              <a:buFontTx/>
              <a:buChar char="•"/>
            </a:pPr>
            <a:endParaRPr lang="zh-CN" altLang="en-US" sz="2400">
              <a:solidFill>
                <a:schemeClr val="tx1"/>
              </a:solidFill>
              <a:ea typeface="楷体_GB2312" panose="02010609030101010101" pitchFamily="49" charset="-122"/>
            </a:endParaRPr>
          </a:p>
        </p:txBody>
      </p:sp>
      <p:pic>
        <p:nvPicPr>
          <p:cNvPr id="353285" name="Picture 4" descr="hu2">
            <a:extLst>
              <a:ext uri="{FF2B5EF4-FFF2-40B4-BE49-F238E27FC236}">
                <a16:creationId xmlns:a16="http://schemas.microsoft.com/office/drawing/2014/main" id="{2783A283-BE10-444B-BD68-F9F5ACA778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4410075"/>
            <a:ext cx="24479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D5B720D7-DAD1-483D-9287-72AA1B37A57F}"/>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BBDC593E-017A-468E-AF98-19E04EC83037}" type="slidenum">
              <a:rPr lang="zh-CN" altLang="en-US">
                <a:solidFill>
                  <a:schemeClr val="tx1"/>
                </a:solidFill>
                <a:latin typeface="Times New Roman" panose="02020603050405020304" pitchFamily="18" charset="0"/>
                <a:ea typeface="宋体" panose="02010600030101010101" pitchFamily="2" charset="-122"/>
              </a:rPr>
              <a:pPr eaLnBrk="1" hangingPunct="1"/>
              <a:t>342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46146" name="Rectangle 2">
            <a:extLst>
              <a:ext uri="{FF2B5EF4-FFF2-40B4-BE49-F238E27FC236}">
                <a16:creationId xmlns:a16="http://schemas.microsoft.com/office/drawing/2014/main" id="{0F39BFB8-9784-47B5-8600-0B084766AF8C}"/>
              </a:ext>
            </a:extLst>
          </p:cNvPr>
          <p:cNvSpPr>
            <a:spLocks noGrp="1" noChangeArrowheads="1"/>
          </p:cNvSpPr>
          <p:nvPr>
            <p:ph type="title"/>
          </p:nvPr>
        </p:nvSpPr>
        <p:spPr>
          <a:xfrm>
            <a:off x="762000" y="0"/>
            <a:ext cx="7772400" cy="1143000"/>
          </a:xfrm>
        </p:spPr>
        <p:txBody>
          <a:bodyPr/>
          <a:lstStyle/>
          <a:p>
            <a:pPr eaLnBrk="1" hangingPunct="1">
              <a:defRPr/>
            </a:pPr>
            <a:r>
              <a:rPr lang="zh-CN" altLang="en-US">
                <a:effectLst>
                  <a:outerShdw blurRad="38100" dist="38100" dir="2700000" algn="tl">
                    <a:srgbClr val="C0C0C0"/>
                  </a:outerShdw>
                </a:effectLst>
                <a:latin typeface="黑体" pitchFamily="2" charset="-122"/>
                <a:ea typeface="黑体" pitchFamily="2" charset="-122"/>
              </a:rPr>
              <a:t>相同层序定理</a:t>
            </a:r>
          </a:p>
        </p:txBody>
      </p:sp>
      <p:sp>
        <p:nvSpPr>
          <p:cNvPr id="646147" name="Text Box 3">
            <a:extLst>
              <a:ext uri="{FF2B5EF4-FFF2-40B4-BE49-F238E27FC236}">
                <a16:creationId xmlns:a16="http://schemas.microsoft.com/office/drawing/2014/main" id="{22F6BF59-4C04-42C2-8301-43E5537CB2FB}"/>
              </a:ext>
            </a:extLst>
          </p:cNvPr>
          <p:cNvSpPr txBox="1">
            <a:spLocks noChangeArrowheads="1"/>
          </p:cNvSpPr>
          <p:nvPr/>
        </p:nvSpPr>
        <p:spPr bwMode="auto">
          <a:xfrm>
            <a:off x="250825" y="836613"/>
            <a:ext cx="8516938" cy="1187450"/>
          </a:xfrm>
          <a:prstGeom prst="rect">
            <a:avLst/>
          </a:prstGeom>
          <a:noFill/>
          <a:ln w="6350">
            <a:noFill/>
            <a:miter lim="800000"/>
            <a:headEnd/>
            <a:tailEnd/>
          </a:ln>
          <a:effectLst/>
        </p:spPr>
        <p:txBody>
          <a:bodyPr>
            <a:spAutoFit/>
          </a:bodyPr>
          <a:lstStyle/>
          <a:p>
            <a:pPr algn="l">
              <a:defRPr/>
            </a:pPr>
            <a:r>
              <a:rPr lang="zh-CN" altLang="en-US" sz="2400" b="1">
                <a:solidFill>
                  <a:srgbClr val="FF3300"/>
                </a:solidFill>
                <a:effectLst>
                  <a:outerShdw blurRad="38100" dist="38100" dir="2700000" algn="tl">
                    <a:srgbClr val="C0C0C0"/>
                  </a:outerShdw>
                </a:effectLst>
                <a:latin typeface="黑体" pitchFamily="2" charset="-122"/>
                <a:ea typeface="黑体" pitchFamily="2" charset="-122"/>
              </a:rPr>
              <a:t>相同层序定理</a:t>
            </a:r>
            <a:r>
              <a:rPr lang="zh-CN" altLang="en-US" sz="2400" b="1">
                <a:solidFill>
                  <a:schemeClr val="tx1"/>
                </a:solidFill>
                <a:effectLst>
                  <a:outerShdw blurRad="38100" dist="38100" dir="2700000" algn="tl">
                    <a:srgbClr val="C0C0C0"/>
                  </a:outerShdw>
                </a:effectLst>
                <a:latin typeface="黑体" pitchFamily="2" charset="-122"/>
                <a:ea typeface="黑体" pitchFamily="2" charset="-122"/>
              </a:rPr>
              <a:t>：存在货物储运问题的最优合并树，其各原始结点在最优合并树中所处的层序与相应的原始结点在相容合并树中所处的层序相同。 </a:t>
            </a:r>
          </a:p>
        </p:txBody>
      </p:sp>
      <p:sp>
        <p:nvSpPr>
          <p:cNvPr id="354309" name="Text Box 4">
            <a:extLst>
              <a:ext uri="{FF2B5EF4-FFF2-40B4-BE49-F238E27FC236}">
                <a16:creationId xmlns:a16="http://schemas.microsoft.com/office/drawing/2014/main" id="{2071F47A-1225-476A-894A-A1091B282BF5}"/>
              </a:ext>
            </a:extLst>
          </p:cNvPr>
          <p:cNvSpPr txBox="1">
            <a:spLocks noChangeArrowheads="1"/>
          </p:cNvSpPr>
          <p:nvPr/>
        </p:nvSpPr>
        <p:spPr bwMode="auto">
          <a:xfrm>
            <a:off x="179388" y="1989138"/>
            <a:ext cx="8661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根据上述定理，容易从各原始结点在相容合并树中所处的层序构造出相应的最优合并树，如图所示。</a:t>
            </a:r>
          </a:p>
        </p:txBody>
      </p:sp>
      <p:pic>
        <p:nvPicPr>
          <p:cNvPr id="354310" name="Picture 5" descr="hu2">
            <a:extLst>
              <a:ext uri="{FF2B5EF4-FFF2-40B4-BE49-F238E27FC236}">
                <a16:creationId xmlns:a16="http://schemas.microsoft.com/office/drawing/2014/main" id="{B7B3C10F-6509-4D45-B976-DE33B8E0B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852738"/>
            <a:ext cx="3455988"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4311" name="Picture 6" descr="hu3">
            <a:extLst>
              <a:ext uri="{FF2B5EF4-FFF2-40B4-BE49-F238E27FC236}">
                <a16:creationId xmlns:a16="http://schemas.microsoft.com/office/drawing/2014/main" id="{E7289CB3-2BB7-48ED-89F9-D7E3448DC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2997200"/>
            <a:ext cx="3816350"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4312" name="AutoShape 7">
            <a:extLst>
              <a:ext uri="{FF2B5EF4-FFF2-40B4-BE49-F238E27FC236}">
                <a16:creationId xmlns:a16="http://schemas.microsoft.com/office/drawing/2014/main" id="{205E8976-48B1-4FF4-B87F-B7C43BC0E751}"/>
              </a:ext>
            </a:extLst>
          </p:cNvPr>
          <p:cNvSpPr>
            <a:spLocks noChangeArrowheads="1"/>
          </p:cNvSpPr>
          <p:nvPr/>
        </p:nvSpPr>
        <p:spPr bwMode="auto">
          <a:xfrm>
            <a:off x="3779838" y="4221163"/>
            <a:ext cx="719137" cy="360362"/>
          </a:xfrm>
          <a:custGeom>
            <a:avLst/>
            <a:gdLst>
              <a:gd name="T0" fmla="*/ 539353 w 21600"/>
              <a:gd name="T1" fmla="*/ 0 h 21600"/>
              <a:gd name="T2" fmla="*/ 0 w 21600"/>
              <a:gd name="T3" fmla="*/ 180181 h 21600"/>
              <a:gd name="T4" fmla="*/ 539353 w 21600"/>
              <a:gd name="T5" fmla="*/ 360362 h 21600"/>
              <a:gd name="T6" fmla="*/ 719137 w 21600"/>
              <a:gd name="T7" fmla="*/ 180181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CC00"/>
          </a:solidFill>
          <a:ln w="6350">
            <a:solidFill>
              <a:schemeClr val="tx1"/>
            </a:solidFill>
            <a:miter lim="800000"/>
            <a:headEnd/>
            <a:tailEnd/>
          </a:ln>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Tree>
  </p:cSld>
  <p:clrMapOvr>
    <a:masterClrMapping/>
  </p:clrMapOvr>
  <p:transition>
    <p:random/>
  </p:transition>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30F113A6-2E0E-48FA-B838-B297955DD9D5}"/>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B5CDB059-4FBC-45FD-B6C6-58E9F7685356}" type="slidenum">
              <a:rPr lang="zh-CN" altLang="en-US">
                <a:solidFill>
                  <a:schemeClr val="tx1"/>
                </a:solidFill>
                <a:latin typeface="Times New Roman" panose="02020603050405020304" pitchFamily="18" charset="0"/>
                <a:ea typeface="宋体" panose="02010600030101010101" pitchFamily="2" charset="-122"/>
              </a:rPr>
              <a:pPr eaLnBrk="1" hangingPunct="1"/>
              <a:t>343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47170" name="Rectangle 2">
            <a:extLst>
              <a:ext uri="{FF2B5EF4-FFF2-40B4-BE49-F238E27FC236}">
                <a16:creationId xmlns:a16="http://schemas.microsoft.com/office/drawing/2014/main" id="{3B83939E-6EB0-4167-A675-7311A8BE2155}"/>
              </a:ext>
            </a:extLst>
          </p:cNvPr>
          <p:cNvSpPr>
            <a:spLocks noGrp="1" noChangeArrowheads="1"/>
          </p:cNvSpPr>
          <p:nvPr>
            <p:ph type="title"/>
          </p:nvPr>
        </p:nvSpPr>
        <p:spPr>
          <a:xfrm>
            <a:off x="762000" y="-228600"/>
            <a:ext cx="7772400" cy="1143000"/>
          </a:xfrm>
        </p:spPr>
        <p:txBody>
          <a:bodyPr/>
          <a:lstStyle/>
          <a:p>
            <a:pPr eaLnBrk="1" hangingPunct="1">
              <a:defRPr/>
            </a:pPr>
            <a:r>
              <a:rPr lang="zh-CN" altLang="en-US">
                <a:effectLst>
                  <a:outerShdw blurRad="38100" dist="38100" dir="2700000" algn="tl">
                    <a:srgbClr val="C0C0C0"/>
                  </a:outerShdw>
                </a:effectLst>
                <a:latin typeface="黑体" pitchFamily="2" charset="-122"/>
                <a:ea typeface="黑体" pitchFamily="2" charset="-122"/>
              </a:rPr>
              <a:t>算 法</a:t>
            </a:r>
          </a:p>
        </p:txBody>
      </p:sp>
      <p:sp>
        <p:nvSpPr>
          <p:cNvPr id="355332" name="Text Box 3">
            <a:extLst>
              <a:ext uri="{FF2B5EF4-FFF2-40B4-BE49-F238E27FC236}">
                <a16:creationId xmlns:a16="http://schemas.microsoft.com/office/drawing/2014/main" id="{BA7439CA-8708-4E68-AF18-238BFC415277}"/>
              </a:ext>
            </a:extLst>
          </p:cNvPr>
          <p:cNvSpPr txBox="1">
            <a:spLocks noChangeArrowheads="1"/>
          </p:cNvSpPr>
          <p:nvPr/>
        </p:nvSpPr>
        <p:spPr bwMode="auto">
          <a:xfrm>
            <a:off x="250825" y="692150"/>
            <a:ext cx="8713788"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chemeClr val="tx1"/>
                </a:solidFill>
                <a:ea typeface="黑体" panose="02010609060101010101" pitchFamily="49" charset="-122"/>
              </a:rPr>
              <a:t>1. </a:t>
            </a:r>
            <a:r>
              <a:rPr lang="zh-CN" altLang="en-US" sz="2400">
                <a:solidFill>
                  <a:schemeClr val="tx1"/>
                </a:solidFill>
                <a:ea typeface="黑体" panose="02010609060101010101" pitchFamily="49" charset="-122"/>
              </a:rPr>
              <a:t>组合阶段</a:t>
            </a:r>
            <a:r>
              <a:rPr lang="en-US" altLang="zh-CN" sz="2400">
                <a:solidFill>
                  <a:schemeClr val="tx1"/>
                </a:solidFill>
                <a:ea typeface="楷体_GB2312" panose="02010609030101010101" pitchFamily="49" charset="-122"/>
              </a:rPr>
              <a:t>: </a:t>
            </a:r>
            <a:r>
              <a:rPr lang="zh-CN" altLang="en-US" sz="2400">
                <a:solidFill>
                  <a:schemeClr val="tx1"/>
                </a:solidFill>
                <a:ea typeface="楷体_GB2312" panose="02010609030101010101" pitchFamily="49" charset="-122"/>
              </a:rPr>
              <a:t>将给定的</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个数作为方形结点依序从左到右排列，</a:t>
            </a:r>
            <a:r>
              <a:rPr lang="en-US" altLang="zh-CN" sz="2400">
                <a:solidFill>
                  <a:schemeClr val="tx1"/>
                </a:solidFill>
                <a:ea typeface="楷体_GB2312" panose="02010609030101010101" pitchFamily="49" charset="-122"/>
              </a:rPr>
              <a:t>a[1]</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a[2]</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a[n]</a:t>
            </a:r>
            <a:r>
              <a:rPr lang="zh-CN" altLang="en-US" sz="2400">
                <a:solidFill>
                  <a:schemeClr val="tx1"/>
                </a:solidFill>
                <a:ea typeface="楷体_GB2312" panose="02010609030101010101" pitchFamily="49" charset="-122"/>
              </a:rPr>
              <a:t>。反复删除序列中最小相容结点对</a:t>
            </a:r>
            <a:r>
              <a:rPr lang="en-US" altLang="zh-CN" sz="2400">
                <a:solidFill>
                  <a:schemeClr val="tx1"/>
                </a:solidFill>
                <a:ea typeface="楷体_GB2312" panose="02010609030101010101" pitchFamily="49" charset="-122"/>
              </a:rPr>
              <a:t>a[i]</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a[j]</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(i&lt;j)</a:t>
            </a:r>
            <a:r>
              <a:rPr lang="zh-CN" altLang="en-US" sz="2400">
                <a:solidFill>
                  <a:schemeClr val="tx1"/>
                </a:solidFill>
                <a:ea typeface="楷体_GB2312" panose="02010609030101010101" pitchFamily="49" charset="-122"/>
              </a:rPr>
              <a:t>，并在位置</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处插入值为</a:t>
            </a:r>
            <a:r>
              <a:rPr lang="en-US" altLang="zh-CN" sz="2400">
                <a:solidFill>
                  <a:schemeClr val="tx1"/>
                </a:solidFill>
                <a:ea typeface="楷体_GB2312" panose="02010609030101010101" pitchFamily="49" charset="-122"/>
              </a:rPr>
              <a:t>a[i]+a[j]</a:t>
            </a:r>
            <a:r>
              <a:rPr lang="zh-CN" altLang="en-US" sz="2400">
                <a:solidFill>
                  <a:schemeClr val="tx1"/>
                </a:solidFill>
                <a:ea typeface="楷体_GB2312" panose="02010609030101010101" pitchFamily="49" charset="-122"/>
              </a:rPr>
              <a:t>的圆形结点，直至序列中只剩下</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个结点。</a:t>
            </a:r>
            <a:r>
              <a:rPr lang="en-US" altLang="zh-CN" sz="2400">
                <a:solidFill>
                  <a:schemeClr val="tx1"/>
                </a:solidFill>
                <a:ea typeface="楷体_GB2312" panose="02010609030101010101" pitchFamily="49" charset="-122"/>
              </a:rPr>
              <a:t>O(nlogn)</a:t>
            </a:r>
          </a:p>
          <a:p>
            <a:pPr algn="l" eaLnBrk="1" hangingPunct="1"/>
            <a:r>
              <a:rPr lang="en-US" altLang="zh-CN" sz="2400">
                <a:solidFill>
                  <a:schemeClr val="tx1"/>
                </a:solidFill>
                <a:ea typeface="黑体" panose="02010609060101010101" pitchFamily="49" charset="-122"/>
              </a:rPr>
              <a:t>2. </a:t>
            </a:r>
            <a:r>
              <a:rPr lang="zh-CN" altLang="en-US" sz="2400">
                <a:solidFill>
                  <a:schemeClr val="tx1"/>
                </a:solidFill>
                <a:ea typeface="黑体" panose="02010609060101010101" pitchFamily="49" charset="-122"/>
              </a:rPr>
              <a:t>标记层序阶段</a:t>
            </a:r>
            <a:r>
              <a:rPr lang="en-US" altLang="zh-CN" sz="2400">
                <a:solidFill>
                  <a:schemeClr val="tx1"/>
                </a:solidFill>
                <a:ea typeface="楷体_GB2312" panose="02010609030101010101" pitchFamily="49" charset="-122"/>
              </a:rPr>
              <a:t>: </a:t>
            </a:r>
            <a:r>
              <a:rPr lang="zh-CN" altLang="en-US" sz="2400">
                <a:solidFill>
                  <a:schemeClr val="tx1"/>
                </a:solidFill>
                <a:ea typeface="楷体_GB2312" panose="02010609030101010101" pitchFamily="49" charset="-122"/>
              </a:rPr>
              <a:t>将第一阶段结束后留下的惟一结点标记为第</a:t>
            </a:r>
            <a:r>
              <a:rPr lang="en-US" altLang="zh-CN" sz="2400">
                <a:solidFill>
                  <a:schemeClr val="tx1"/>
                </a:solidFill>
                <a:ea typeface="楷体_GB2312" panose="02010609030101010101" pitchFamily="49" charset="-122"/>
              </a:rPr>
              <a:t>0</a:t>
            </a:r>
            <a:r>
              <a:rPr lang="zh-CN" altLang="en-US" sz="2400">
                <a:solidFill>
                  <a:schemeClr val="tx1"/>
                </a:solidFill>
                <a:ea typeface="楷体_GB2312" panose="02010609030101010101" pitchFamily="49" charset="-122"/>
              </a:rPr>
              <a:t>层结点。然后以与第一阶段相反的组合顺序标记其余结点的层序。</a:t>
            </a:r>
            <a:r>
              <a:rPr lang="en-US" altLang="zh-CN" sz="2400">
                <a:solidFill>
                  <a:schemeClr val="tx1"/>
                </a:solidFill>
                <a:ea typeface="楷体_GB2312" panose="02010609030101010101" pitchFamily="49" charset="-122"/>
              </a:rPr>
              <a:t>O(n)</a:t>
            </a:r>
          </a:p>
          <a:p>
            <a:pPr algn="l" eaLnBrk="1" hangingPunct="1"/>
            <a:r>
              <a:rPr lang="en-US" altLang="zh-CN" sz="2400">
                <a:solidFill>
                  <a:schemeClr val="tx1"/>
                </a:solidFill>
                <a:ea typeface="黑体" panose="02010609060101010101" pitchFamily="49" charset="-122"/>
              </a:rPr>
              <a:t>3. </a:t>
            </a:r>
            <a:r>
              <a:rPr lang="zh-CN" altLang="en-US" sz="2400">
                <a:solidFill>
                  <a:schemeClr val="tx1"/>
                </a:solidFill>
                <a:ea typeface="黑体" panose="02010609060101010101" pitchFamily="49" charset="-122"/>
              </a:rPr>
              <a:t>重组阶段</a:t>
            </a:r>
            <a:r>
              <a:rPr lang="en-US" altLang="zh-CN" sz="2400">
                <a:solidFill>
                  <a:schemeClr val="tx1"/>
                </a:solidFill>
                <a:ea typeface="楷体_GB2312" panose="02010609030101010101" pitchFamily="49" charset="-122"/>
              </a:rPr>
              <a:t>: </a:t>
            </a:r>
            <a:r>
              <a:rPr lang="zh-CN" altLang="en-US" sz="2400">
                <a:solidFill>
                  <a:schemeClr val="tx1"/>
                </a:solidFill>
                <a:ea typeface="楷体_GB2312" panose="02010609030101010101" pitchFamily="49" charset="-122"/>
              </a:rPr>
              <a:t>根据标记层序阶段计算出的各结点的层序，按下述规则重组。</a:t>
            </a:r>
            <a:r>
              <a:rPr lang="en-US" altLang="zh-CN" sz="2400">
                <a:solidFill>
                  <a:schemeClr val="tx1"/>
                </a:solidFill>
                <a:ea typeface="楷体_GB2312" panose="02010609030101010101" pitchFamily="49" charset="-122"/>
              </a:rPr>
              <a:t>O(n)</a:t>
            </a:r>
          </a:p>
          <a:p>
            <a:pPr algn="l" eaLnBrk="1" hangingPunct="1"/>
            <a:r>
              <a:rPr lang="zh-CN" altLang="en-US" sz="2400">
                <a:solidFill>
                  <a:schemeClr val="tx1"/>
                </a:solidFill>
                <a:ea typeface="楷体_GB2312" panose="02010609030101010101" pitchFamily="49" charset="-122"/>
              </a:rPr>
              <a:t>结点</a:t>
            </a:r>
            <a:r>
              <a:rPr lang="en-US" altLang="zh-CN" sz="2400">
                <a:solidFill>
                  <a:schemeClr val="tx1"/>
                </a:solidFill>
                <a:ea typeface="楷体_GB2312" panose="02010609030101010101" pitchFamily="49" charset="-122"/>
              </a:rPr>
              <a:t>a[i]</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a[j]</a:t>
            </a:r>
            <a:r>
              <a:rPr lang="zh-CN" altLang="en-US" sz="2400">
                <a:solidFill>
                  <a:schemeClr val="tx1"/>
                </a:solidFill>
                <a:ea typeface="楷体_GB2312" panose="02010609030101010101" pitchFamily="49" charset="-122"/>
              </a:rPr>
              <a:t>重组为新结点应满足：</a:t>
            </a:r>
          </a:p>
          <a:p>
            <a:pPr algn="l" eaLnBrk="1" hangingPunct="1"/>
            <a:r>
              <a:rPr lang="zh-CN" altLang="en-US" sz="2400">
                <a:solidFill>
                  <a:schemeClr val="tx1"/>
                </a:solidFill>
                <a:ea typeface="楷体_GB2312" panose="02010609030101010101" pitchFamily="49" charset="-122"/>
              </a:rPr>
              <a:t>    （</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a[i]</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a[j]</a:t>
            </a:r>
            <a:r>
              <a:rPr lang="zh-CN" altLang="en-US" sz="2400">
                <a:solidFill>
                  <a:schemeClr val="tx1"/>
                </a:solidFill>
                <a:ea typeface="楷体_GB2312" panose="02010609030101010101" pitchFamily="49" charset="-122"/>
              </a:rPr>
              <a:t>在当前序列中相邻；</a:t>
            </a:r>
          </a:p>
          <a:p>
            <a:pPr algn="l" eaLnBrk="1" hangingPunct="1"/>
            <a:r>
              <a:rPr lang="zh-CN" altLang="en-US" sz="2400">
                <a:solidFill>
                  <a:schemeClr val="tx1"/>
                </a:solidFill>
                <a:ea typeface="楷体_GB2312" panose="02010609030101010101" pitchFamily="49" charset="-122"/>
              </a:rPr>
              <a:t>    （</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a[i]</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a[j]</a:t>
            </a:r>
            <a:r>
              <a:rPr lang="zh-CN" altLang="en-US" sz="2400">
                <a:solidFill>
                  <a:schemeClr val="tx1"/>
                </a:solidFill>
                <a:ea typeface="楷体_GB2312" panose="02010609030101010101" pitchFamily="49" charset="-122"/>
              </a:rPr>
              <a:t>均为当前序列中最大层序结点；</a:t>
            </a:r>
          </a:p>
          <a:p>
            <a:pPr algn="l" eaLnBrk="1" hangingPunct="1"/>
            <a:r>
              <a:rPr lang="zh-CN" altLang="en-US" sz="2400">
                <a:solidFill>
                  <a:schemeClr val="tx1"/>
                </a:solidFill>
                <a:ea typeface="楷体_GB2312" panose="02010609030101010101" pitchFamily="49" charset="-122"/>
              </a:rPr>
              <a:t>    （</a:t>
            </a:r>
            <a:r>
              <a:rPr lang="en-US" altLang="zh-CN" sz="2400">
                <a:solidFill>
                  <a:schemeClr val="tx1"/>
                </a:solidFill>
                <a:ea typeface="楷体_GB2312" panose="02010609030101010101" pitchFamily="49" charset="-122"/>
              </a:rPr>
              <a:t>3</a:t>
            </a:r>
            <a:r>
              <a:rPr lang="zh-CN" altLang="en-US" sz="2400">
                <a:solidFill>
                  <a:schemeClr val="tx1"/>
                </a:solidFill>
                <a:ea typeface="楷体_GB2312" panose="02010609030101010101" pitchFamily="49" charset="-122"/>
              </a:rPr>
              <a:t>）在所有满足条件（</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）的结点中，下标 </a:t>
            </a:r>
            <a:r>
              <a:rPr lang="en-US" altLang="zh-CN" sz="2400">
                <a:solidFill>
                  <a:schemeClr val="tx1"/>
                </a:solidFill>
                <a:ea typeface="楷体_GB2312" panose="02010609030101010101" pitchFamily="49" charset="-122"/>
              </a:rPr>
              <a:t>i </a:t>
            </a:r>
            <a:r>
              <a:rPr lang="zh-CN" altLang="en-US" sz="2400">
                <a:solidFill>
                  <a:schemeClr val="tx1"/>
                </a:solidFill>
                <a:ea typeface="楷体_GB2312" panose="02010609030101010101" pitchFamily="49" charset="-122"/>
              </a:rPr>
              <a:t>最小。</a:t>
            </a:r>
            <a:endParaRPr lang="en-US" altLang="zh-CN" sz="2400">
              <a:solidFill>
                <a:schemeClr val="tx1"/>
              </a:solidFill>
              <a:ea typeface="楷体_GB2312" panose="02010609030101010101" pitchFamily="49" charset="-122"/>
            </a:endParaRPr>
          </a:p>
        </p:txBody>
      </p:sp>
      <p:pic>
        <p:nvPicPr>
          <p:cNvPr id="355333" name="Picture 4" descr="hu6">
            <a:extLst>
              <a:ext uri="{FF2B5EF4-FFF2-40B4-BE49-F238E27FC236}">
                <a16:creationId xmlns:a16="http://schemas.microsoft.com/office/drawing/2014/main" id="{F3E62042-C30B-48DD-9915-26F548B5F8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5497513"/>
            <a:ext cx="3816350"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a:extLst>
              <a:ext uri="{FF2B5EF4-FFF2-40B4-BE49-F238E27FC236}">
                <a16:creationId xmlns:a16="http://schemas.microsoft.com/office/drawing/2014/main" id="{B6265B86-4A1E-4CAD-B296-B903675127D3}"/>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CB543500-D568-4CC6-BEED-B2FE8C1B599E}" type="slidenum">
              <a:rPr lang="zh-CN" altLang="en-US">
                <a:solidFill>
                  <a:schemeClr val="tx1"/>
                </a:solidFill>
                <a:latin typeface="Times New Roman" panose="02020603050405020304" pitchFamily="18" charset="0"/>
                <a:ea typeface="宋体" panose="02010600030101010101" pitchFamily="2" charset="-122"/>
              </a:rPr>
              <a:pPr eaLnBrk="1" hangingPunct="1"/>
              <a:t>344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48194" name="Rectangle 2">
            <a:extLst>
              <a:ext uri="{FF2B5EF4-FFF2-40B4-BE49-F238E27FC236}">
                <a16:creationId xmlns:a16="http://schemas.microsoft.com/office/drawing/2014/main" id="{4F59EE4B-CBD8-43B0-90EE-65229F1C4D68}"/>
              </a:ext>
            </a:extLst>
          </p:cNvPr>
          <p:cNvSpPr>
            <a:spLocks noGrp="1" noChangeArrowheads="1"/>
          </p:cNvSpPr>
          <p:nvPr>
            <p:ph type="ctrTitle"/>
          </p:nvPr>
        </p:nvSpPr>
        <p:spPr/>
        <p:txBody>
          <a:bodyPr/>
          <a:lstStyle/>
          <a:p>
            <a:pPr eaLnBrk="1" hangingPunct="1">
              <a:defRPr/>
            </a:pPr>
            <a:r>
              <a:rPr lang="zh-CN" altLang="en-US">
                <a:effectLst>
                  <a:outerShdw blurRad="38100" dist="38100" dir="2700000" algn="tl">
                    <a:srgbClr val="C0C0C0"/>
                  </a:outerShdw>
                </a:effectLst>
                <a:latin typeface="黑体" pitchFamily="2" charset="-122"/>
                <a:ea typeface="黑体" pitchFamily="2" charset="-122"/>
              </a:rPr>
              <a:t>优化数据结构 </a:t>
            </a:r>
          </a:p>
        </p:txBody>
      </p:sp>
    </p:spTree>
  </p:cSld>
  <p:clrMapOvr>
    <a:masterClrMapping/>
  </p:clrMapOvr>
  <p:transition>
    <p:random/>
  </p:transition>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6B84E4DB-C311-429A-B65C-697AD01A935C}"/>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39113526-4A42-4514-B676-9F9F38579911}" type="slidenum">
              <a:rPr lang="zh-CN" altLang="en-US">
                <a:solidFill>
                  <a:schemeClr val="tx1"/>
                </a:solidFill>
                <a:latin typeface="Times New Roman" panose="02020603050405020304" pitchFamily="18" charset="0"/>
                <a:ea typeface="宋体" panose="02010600030101010101" pitchFamily="2" charset="-122"/>
              </a:rPr>
              <a:pPr eaLnBrk="1" hangingPunct="1"/>
              <a:t>345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49218" name="Rectangle 2">
            <a:extLst>
              <a:ext uri="{FF2B5EF4-FFF2-40B4-BE49-F238E27FC236}">
                <a16:creationId xmlns:a16="http://schemas.microsoft.com/office/drawing/2014/main" id="{31F3E1A3-53C8-439D-B48B-87A325A275FB}"/>
              </a:ext>
            </a:extLst>
          </p:cNvPr>
          <p:cNvSpPr>
            <a:spLocks noGrp="1" noChangeArrowheads="1"/>
          </p:cNvSpPr>
          <p:nvPr>
            <p:ph type="title"/>
          </p:nvPr>
        </p:nvSpPr>
        <p:spPr>
          <a:xfrm>
            <a:off x="685800" y="-152400"/>
            <a:ext cx="7772400" cy="1143000"/>
          </a:xfrm>
        </p:spPr>
        <p:txBody>
          <a:bodyPr/>
          <a:lstStyle/>
          <a:p>
            <a:pPr eaLnBrk="1" hangingPunct="1">
              <a:defRPr/>
            </a:pPr>
            <a:r>
              <a:rPr lang="zh-CN" altLang="en-US">
                <a:effectLst>
                  <a:outerShdw blurRad="38100" dist="38100" dir="2700000" algn="tl">
                    <a:srgbClr val="C0C0C0"/>
                  </a:outerShdw>
                </a:effectLst>
                <a:latin typeface="黑体" pitchFamily="2" charset="-122"/>
                <a:ea typeface="黑体" pitchFamily="2" charset="-122"/>
              </a:rPr>
              <a:t>带权区间最短路问题</a:t>
            </a:r>
          </a:p>
        </p:txBody>
      </p:sp>
      <p:sp>
        <p:nvSpPr>
          <p:cNvPr id="357380" name="Text Box 3">
            <a:extLst>
              <a:ext uri="{FF2B5EF4-FFF2-40B4-BE49-F238E27FC236}">
                <a16:creationId xmlns:a16="http://schemas.microsoft.com/office/drawing/2014/main" id="{6CBF53F0-D3A2-4893-B785-E88307AC539E}"/>
              </a:ext>
            </a:extLst>
          </p:cNvPr>
          <p:cNvSpPr txBox="1">
            <a:spLocks noChangeArrowheads="1"/>
          </p:cNvSpPr>
          <p:nvPr/>
        </p:nvSpPr>
        <p:spPr bwMode="auto">
          <a:xfrm>
            <a:off x="179388" y="765175"/>
            <a:ext cx="8734425"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chemeClr val="tx1"/>
                </a:solidFill>
                <a:ea typeface="楷体_GB2312" panose="02010609030101010101" pitchFamily="49" charset="-122"/>
              </a:rPr>
              <a:t>S</a:t>
            </a:r>
            <a:r>
              <a:rPr lang="zh-CN" altLang="en-US" sz="2400">
                <a:solidFill>
                  <a:schemeClr val="tx1"/>
                </a:solidFill>
                <a:ea typeface="楷体_GB2312" panose="02010609030101010101" pitchFamily="49" charset="-122"/>
              </a:rPr>
              <a:t>是直线上</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个带权区间的集合。从区间</a:t>
            </a:r>
            <a:r>
              <a:rPr lang="en-US" altLang="zh-CN" sz="2400">
                <a:solidFill>
                  <a:schemeClr val="tx1"/>
                </a:solidFill>
                <a:ea typeface="楷体_GB2312" panose="02010609030101010101" pitchFamily="49" charset="-122"/>
              </a:rPr>
              <a:t>I</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S</a:t>
            </a:r>
            <a:r>
              <a:rPr lang="zh-CN" altLang="en-US" sz="2400">
                <a:solidFill>
                  <a:schemeClr val="tx1"/>
                </a:solidFill>
                <a:ea typeface="楷体_GB2312" panose="02010609030101010101" pitchFamily="49" charset="-122"/>
              </a:rPr>
              <a:t>到区间</a:t>
            </a:r>
            <a:r>
              <a:rPr lang="en-US" altLang="zh-CN" sz="2400">
                <a:solidFill>
                  <a:schemeClr val="tx1"/>
                </a:solidFill>
                <a:ea typeface="楷体_GB2312" panose="02010609030101010101" pitchFamily="49" charset="-122"/>
              </a:rPr>
              <a:t>J</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S</a:t>
            </a:r>
            <a:r>
              <a:rPr lang="zh-CN" altLang="en-US" sz="2400">
                <a:solidFill>
                  <a:schemeClr val="tx1"/>
                </a:solidFill>
                <a:ea typeface="楷体_GB2312" panose="02010609030101010101" pitchFamily="49" charset="-122"/>
              </a:rPr>
              <a:t>的一条路是</a:t>
            </a:r>
            <a:r>
              <a:rPr lang="en-US" altLang="zh-CN" sz="2400">
                <a:solidFill>
                  <a:schemeClr val="tx1"/>
                </a:solidFill>
                <a:ea typeface="楷体_GB2312" panose="02010609030101010101" pitchFamily="49" charset="-122"/>
              </a:rPr>
              <a:t>S</a:t>
            </a:r>
            <a:r>
              <a:rPr lang="zh-CN" altLang="en-US" sz="2400">
                <a:solidFill>
                  <a:schemeClr val="tx1"/>
                </a:solidFill>
                <a:ea typeface="楷体_GB2312" panose="02010609030101010101" pitchFamily="49" charset="-122"/>
              </a:rPr>
              <a:t>的一个区间序列 </a:t>
            </a:r>
            <a:r>
              <a:rPr lang="en-US" altLang="zh-CN" sz="2400">
                <a:solidFill>
                  <a:schemeClr val="tx1"/>
                </a:solidFill>
                <a:ea typeface="楷体_GB2312" panose="02010609030101010101" pitchFamily="49" charset="-122"/>
              </a:rPr>
              <a:t>J(1)</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J(2)</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J(k)</a:t>
            </a:r>
            <a:r>
              <a:rPr lang="zh-CN" altLang="en-US" sz="2400">
                <a:solidFill>
                  <a:schemeClr val="tx1"/>
                </a:solidFill>
                <a:ea typeface="楷体_GB2312" panose="02010609030101010101" pitchFamily="49" charset="-122"/>
              </a:rPr>
              <a:t>，其中 </a:t>
            </a:r>
            <a:r>
              <a:rPr lang="en-US" altLang="zh-CN" sz="2400">
                <a:solidFill>
                  <a:schemeClr val="tx1"/>
                </a:solidFill>
                <a:ea typeface="楷体_GB2312" panose="02010609030101010101" pitchFamily="49" charset="-122"/>
              </a:rPr>
              <a:t>J(1) = I</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J(k) = J</a:t>
            </a:r>
            <a:r>
              <a:rPr lang="zh-CN" altLang="en-US" sz="2400">
                <a:solidFill>
                  <a:schemeClr val="tx1"/>
                </a:solidFill>
                <a:ea typeface="楷体_GB2312" panose="02010609030101010101" pitchFamily="49" charset="-122"/>
              </a:rPr>
              <a:t>，且对所有</a:t>
            </a:r>
            <a:r>
              <a:rPr lang="en-US" altLang="zh-CN" sz="2400">
                <a:solidFill>
                  <a:schemeClr val="tx1"/>
                </a:solidFill>
                <a:ea typeface="楷体_GB2312" panose="02010609030101010101" pitchFamily="49" charset="-122"/>
              </a:rPr>
              <a:t>1</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 i </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 k-1, J(i)</a:t>
            </a:r>
            <a:r>
              <a:rPr lang="zh-CN" altLang="en-US" sz="2400">
                <a:solidFill>
                  <a:schemeClr val="tx1"/>
                </a:solidFill>
                <a:ea typeface="楷体_GB2312" panose="02010609030101010101" pitchFamily="49" charset="-122"/>
              </a:rPr>
              <a:t>与</a:t>
            </a:r>
            <a:r>
              <a:rPr lang="en-US" altLang="zh-CN" sz="2400">
                <a:solidFill>
                  <a:schemeClr val="tx1"/>
                </a:solidFill>
                <a:ea typeface="楷体_GB2312" panose="02010609030101010101" pitchFamily="49" charset="-122"/>
              </a:rPr>
              <a:t>J(i+1)</a:t>
            </a:r>
            <a:r>
              <a:rPr lang="zh-CN" altLang="en-US" sz="2400">
                <a:solidFill>
                  <a:schemeClr val="tx1"/>
                </a:solidFill>
                <a:ea typeface="楷体_GB2312" panose="02010609030101010101" pitchFamily="49" charset="-122"/>
              </a:rPr>
              <a:t>相交。这条路的长度定义为路上各区间权之和。在所有从</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到</a:t>
            </a:r>
            <a:r>
              <a:rPr lang="en-US" altLang="zh-CN" sz="24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的路中，路长最短的路称为从</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到</a:t>
            </a:r>
            <a:r>
              <a:rPr lang="en-US" altLang="zh-CN" sz="24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的最短路。</a:t>
            </a:r>
            <a:r>
              <a:rPr lang="zh-CN" altLang="en-US" sz="2400">
                <a:solidFill>
                  <a:schemeClr val="tx1"/>
                </a:solidFill>
                <a:latin typeface="黑体" panose="02010609060101010101" pitchFamily="49" charset="-122"/>
                <a:ea typeface="黑体" panose="02010609060101010101" pitchFamily="49" charset="-122"/>
              </a:rPr>
              <a:t>带权区间图的单源最短路问题要求计算从</a:t>
            </a:r>
            <a:r>
              <a:rPr lang="en-US" altLang="zh-CN" sz="2400">
                <a:solidFill>
                  <a:schemeClr val="tx1"/>
                </a:solidFill>
                <a:latin typeface="黑体" panose="02010609060101010101" pitchFamily="49" charset="-122"/>
                <a:ea typeface="黑体" panose="02010609060101010101" pitchFamily="49" charset="-122"/>
              </a:rPr>
              <a:t>S</a:t>
            </a:r>
            <a:r>
              <a:rPr lang="zh-CN" altLang="en-US" sz="2400">
                <a:solidFill>
                  <a:schemeClr val="tx1"/>
                </a:solidFill>
                <a:latin typeface="黑体" panose="02010609060101010101" pitchFamily="49" charset="-122"/>
                <a:ea typeface="黑体" panose="02010609060101010101" pitchFamily="49" charset="-122"/>
              </a:rPr>
              <a:t>中一个特定的源区间到</a:t>
            </a:r>
            <a:r>
              <a:rPr lang="en-US" altLang="zh-CN" sz="2400">
                <a:solidFill>
                  <a:schemeClr val="tx1"/>
                </a:solidFill>
                <a:latin typeface="黑体" panose="02010609060101010101" pitchFamily="49" charset="-122"/>
                <a:ea typeface="黑体" panose="02010609060101010101" pitchFamily="49" charset="-122"/>
              </a:rPr>
              <a:t>S</a:t>
            </a:r>
            <a:r>
              <a:rPr lang="zh-CN" altLang="en-US" sz="2400">
                <a:solidFill>
                  <a:schemeClr val="tx1"/>
                </a:solidFill>
                <a:latin typeface="黑体" panose="02010609060101010101" pitchFamily="49" charset="-122"/>
                <a:ea typeface="黑体" panose="02010609060101010101" pitchFamily="49" charset="-122"/>
              </a:rPr>
              <a:t>中所有其他区间之间的最短路。</a:t>
            </a:r>
          </a:p>
          <a:p>
            <a:pPr algn="l" eaLnBrk="1" hangingPunct="1"/>
            <a:r>
              <a:rPr lang="zh-CN" altLang="en-US" sz="2400">
                <a:solidFill>
                  <a:schemeClr val="tx1"/>
                </a:solidFill>
                <a:latin typeface="黑体" panose="02010609060101010101" pitchFamily="49" charset="-122"/>
                <a:ea typeface="黑体" panose="02010609060101010101" pitchFamily="49" charset="-122"/>
              </a:rPr>
              <a:t>区间集</a:t>
            </a:r>
            <a:r>
              <a:rPr lang="en-US" altLang="zh-CN" sz="2400">
                <a:solidFill>
                  <a:schemeClr val="tx1"/>
                </a:solidFill>
                <a:latin typeface="黑体" panose="02010609060101010101" pitchFamily="49" charset="-122"/>
                <a:ea typeface="黑体" panose="02010609060101010101" pitchFamily="49" charset="-122"/>
              </a:rPr>
              <a:t>S(i)</a:t>
            </a:r>
            <a:r>
              <a:rPr lang="zh-CN" altLang="en-US" sz="2400">
                <a:solidFill>
                  <a:schemeClr val="tx1"/>
                </a:solidFill>
                <a:ea typeface="黑体" panose="02010609060101010101" pitchFamily="49" charset="-122"/>
              </a:rPr>
              <a:t>的扩展</a:t>
            </a:r>
            <a:r>
              <a:rPr lang="zh-CN" altLang="en-US" sz="2400">
                <a:solidFill>
                  <a:schemeClr val="tx1"/>
                </a:solidFill>
                <a:ea typeface="楷体_GB2312" panose="02010609030101010101" pitchFamily="49" charset="-122"/>
              </a:rPr>
              <a:t>定义为：</a:t>
            </a:r>
            <a:r>
              <a:rPr lang="en-US" altLang="zh-CN" sz="2400">
                <a:solidFill>
                  <a:schemeClr val="tx1"/>
                </a:solidFill>
                <a:ea typeface="楷体_GB2312" panose="02010609030101010101" pitchFamily="49" charset="-122"/>
              </a:rPr>
              <a:t>S(i)</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T</a:t>
            </a:r>
            <a:r>
              <a:rPr lang="zh-CN" altLang="en-US" sz="2400">
                <a:solidFill>
                  <a:schemeClr val="tx1"/>
                </a:solidFill>
                <a:ea typeface="楷体_GB2312" panose="02010609030101010101" pitchFamily="49" charset="-122"/>
              </a:rPr>
              <a:t>，其中</a:t>
            </a:r>
            <a:r>
              <a:rPr lang="en-US" altLang="zh-CN" sz="2400">
                <a:solidFill>
                  <a:schemeClr val="tx1"/>
                </a:solidFill>
                <a:ea typeface="楷体_GB2312" panose="02010609030101010101" pitchFamily="49" charset="-122"/>
              </a:rPr>
              <a:t>T</a:t>
            </a:r>
            <a:r>
              <a:rPr lang="zh-CN" altLang="en-US" sz="2400">
                <a:solidFill>
                  <a:schemeClr val="tx1"/>
                </a:solidFill>
                <a:ea typeface="楷体_GB2312" panose="02010609030101010101" pitchFamily="49" charset="-122"/>
              </a:rPr>
              <a:t>是满足下面条件的另一区间集。</a:t>
            </a:r>
            <a:r>
              <a:rPr lang="en-US" altLang="zh-CN" sz="2400">
                <a:solidFill>
                  <a:schemeClr val="tx1"/>
                </a:solidFill>
                <a:ea typeface="楷体_GB2312" panose="02010609030101010101" pitchFamily="49" charset="-122"/>
              </a:rPr>
              <a:t>T</a:t>
            </a:r>
            <a:r>
              <a:rPr lang="zh-CN" altLang="en-US" sz="2400">
                <a:solidFill>
                  <a:schemeClr val="tx1"/>
                </a:solidFill>
                <a:ea typeface="楷体_GB2312" panose="02010609030101010101" pitchFamily="49" charset="-122"/>
              </a:rPr>
              <a:t>中任意区间</a:t>
            </a:r>
            <a:r>
              <a:rPr lang="en-US" altLang="zh-CN" sz="2400">
                <a:solidFill>
                  <a:schemeClr val="tx1"/>
                </a:solidFill>
                <a:ea typeface="楷体_GB2312" panose="02010609030101010101" pitchFamily="49" charset="-122"/>
              </a:rPr>
              <a:t>I=[a,b]</a:t>
            </a:r>
            <a:r>
              <a:rPr lang="zh-CN" altLang="en-US" sz="2400">
                <a:solidFill>
                  <a:schemeClr val="tx1"/>
                </a:solidFill>
                <a:ea typeface="楷体_GB2312" panose="02010609030101010101" pitchFamily="49" charset="-122"/>
              </a:rPr>
              <a:t>均有</a:t>
            </a:r>
            <a:r>
              <a:rPr lang="en-US" altLang="zh-CN" sz="2400">
                <a:solidFill>
                  <a:schemeClr val="tx1"/>
                </a:solidFill>
                <a:ea typeface="楷体_GB2312" panose="02010609030101010101" pitchFamily="49" charset="-122"/>
              </a:rPr>
              <a:t>b&gt;b(i)</a:t>
            </a:r>
            <a:r>
              <a:rPr lang="zh-CN" altLang="en-US" sz="2400">
                <a:solidFill>
                  <a:schemeClr val="tx1"/>
                </a:solidFill>
                <a:ea typeface="楷体_GB2312" panose="02010609030101010101" pitchFamily="49" charset="-122"/>
              </a:rPr>
              <a:t>。</a:t>
            </a:r>
          </a:p>
          <a:p>
            <a:pPr algn="l" eaLnBrk="1" hangingPunct="1"/>
            <a:r>
              <a:rPr lang="zh-CN" altLang="en-US" sz="2400">
                <a:solidFill>
                  <a:schemeClr val="tx1"/>
                </a:solidFill>
                <a:ea typeface="楷体_GB2312" panose="02010609030101010101" pitchFamily="49" charset="-122"/>
              </a:rPr>
              <a:t>设区间</a:t>
            </a:r>
            <a:r>
              <a:rPr lang="en-US" altLang="zh-CN" sz="2400">
                <a:solidFill>
                  <a:schemeClr val="tx1"/>
                </a:solidFill>
                <a:ea typeface="楷体_GB2312" panose="02010609030101010101" pitchFamily="49" charset="-122"/>
              </a:rPr>
              <a:t>I(k)( k</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i )</a:t>
            </a:r>
            <a:r>
              <a:rPr lang="zh-CN" altLang="en-US" sz="2400">
                <a:solidFill>
                  <a:schemeClr val="tx1"/>
                </a:solidFill>
                <a:ea typeface="楷体_GB2312" panose="02010609030101010101" pitchFamily="49" charset="-122"/>
              </a:rPr>
              <a:t>是区间集</a:t>
            </a:r>
            <a:r>
              <a:rPr lang="en-US" altLang="zh-CN" sz="2400">
                <a:solidFill>
                  <a:schemeClr val="tx1"/>
                </a:solidFill>
                <a:ea typeface="楷体_GB2312" panose="02010609030101010101" pitchFamily="49" charset="-122"/>
              </a:rPr>
              <a:t>S(i)</a:t>
            </a:r>
            <a:r>
              <a:rPr lang="zh-CN" altLang="en-US" sz="2400">
                <a:solidFill>
                  <a:schemeClr val="tx1"/>
                </a:solidFill>
                <a:ea typeface="楷体_GB2312" panose="02010609030101010101" pitchFamily="49" charset="-122"/>
              </a:rPr>
              <a:t>中的一个区间，</a:t>
            </a:r>
            <a:r>
              <a:rPr lang="en-US" altLang="zh-CN" sz="2400">
                <a:solidFill>
                  <a:schemeClr val="tx1"/>
                </a:solidFill>
                <a:ea typeface="楷体_GB2312" panose="02010609030101010101" pitchFamily="49" charset="-122"/>
              </a:rPr>
              <a:t>1</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 i </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 n</a:t>
            </a:r>
            <a:r>
              <a:rPr lang="zh-CN" altLang="en-US" sz="2400">
                <a:solidFill>
                  <a:schemeClr val="tx1"/>
                </a:solidFill>
                <a:ea typeface="楷体_GB2312" panose="02010609030101010101" pitchFamily="49" charset="-122"/>
              </a:rPr>
              <a:t>。如果对于</a:t>
            </a:r>
            <a:r>
              <a:rPr lang="en-US" altLang="zh-CN" sz="2400">
                <a:solidFill>
                  <a:schemeClr val="tx1"/>
                </a:solidFill>
                <a:ea typeface="楷体_GB2312" panose="02010609030101010101" pitchFamily="49" charset="-122"/>
              </a:rPr>
              <a:t>S(i)</a:t>
            </a:r>
            <a:r>
              <a:rPr lang="zh-CN" altLang="en-US" sz="2400">
                <a:solidFill>
                  <a:schemeClr val="tx1"/>
                </a:solidFill>
                <a:ea typeface="楷体_GB2312" panose="02010609030101010101" pitchFamily="49" charset="-122"/>
              </a:rPr>
              <a:t>的任意扩展</a:t>
            </a:r>
            <a:r>
              <a:rPr lang="en-US" altLang="zh-CN" sz="2400">
                <a:solidFill>
                  <a:schemeClr val="tx1"/>
                </a:solidFill>
                <a:ea typeface="楷体_GB2312" panose="02010609030101010101" pitchFamily="49" charset="-122"/>
              </a:rPr>
              <a:t>S(i)</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T</a:t>
            </a:r>
            <a:r>
              <a:rPr lang="zh-CN" altLang="en-US" sz="2400">
                <a:solidFill>
                  <a:schemeClr val="tx1"/>
                </a:solidFill>
                <a:ea typeface="楷体_GB2312" panose="02010609030101010101" pitchFamily="49" charset="-122"/>
              </a:rPr>
              <a:t>，当区间</a:t>
            </a:r>
            <a:r>
              <a:rPr lang="en-US" altLang="zh-CN" sz="2400">
                <a:solidFill>
                  <a:schemeClr val="tx1"/>
                </a:solidFill>
                <a:ea typeface="楷体_GB2312" panose="02010609030101010101" pitchFamily="49" charset="-122"/>
              </a:rPr>
              <a:t>J</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T</a:t>
            </a:r>
            <a:r>
              <a:rPr lang="zh-CN" altLang="en-US" sz="2400">
                <a:solidFill>
                  <a:schemeClr val="tx1"/>
                </a:solidFill>
                <a:ea typeface="楷体_GB2312" panose="02010609030101010101" pitchFamily="49" charset="-122"/>
              </a:rPr>
              <a:t>且在</a:t>
            </a:r>
            <a:r>
              <a:rPr lang="en-US" altLang="zh-CN" sz="2400">
                <a:solidFill>
                  <a:schemeClr val="tx1"/>
                </a:solidFill>
                <a:ea typeface="楷体_GB2312" panose="02010609030101010101" pitchFamily="49" charset="-122"/>
              </a:rPr>
              <a:t>S(i)</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T</a:t>
            </a:r>
            <a:r>
              <a:rPr lang="zh-CN" altLang="en-US" sz="2400">
                <a:solidFill>
                  <a:schemeClr val="tx1"/>
                </a:solidFill>
                <a:ea typeface="楷体_GB2312" panose="02010609030101010101" pitchFamily="49" charset="-122"/>
              </a:rPr>
              <a:t>中有从</a:t>
            </a:r>
            <a:r>
              <a:rPr lang="en-US" altLang="zh-CN" sz="2400">
                <a:solidFill>
                  <a:schemeClr val="tx1"/>
                </a:solidFill>
                <a:ea typeface="楷体_GB2312" panose="02010609030101010101" pitchFamily="49" charset="-122"/>
              </a:rPr>
              <a:t>I(1)</a:t>
            </a:r>
            <a:r>
              <a:rPr lang="zh-CN" altLang="en-US" sz="2400">
                <a:solidFill>
                  <a:schemeClr val="tx1"/>
                </a:solidFill>
                <a:ea typeface="楷体_GB2312" panose="02010609030101010101" pitchFamily="49" charset="-122"/>
              </a:rPr>
              <a:t>到</a:t>
            </a:r>
            <a:r>
              <a:rPr lang="en-US" altLang="zh-CN" sz="24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的路时，在</a:t>
            </a:r>
            <a:r>
              <a:rPr lang="en-US" altLang="zh-CN" sz="2400">
                <a:solidFill>
                  <a:schemeClr val="tx1"/>
                </a:solidFill>
                <a:ea typeface="楷体_GB2312" panose="02010609030101010101" pitchFamily="49" charset="-122"/>
              </a:rPr>
              <a:t>S(i)</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T</a:t>
            </a:r>
            <a:r>
              <a:rPr lang="zh-CN" altLang="en-US" sz="2400">
                <a:solidFill>
                  <a:schemeClr val="tx1"/>
                </a:solidFill>
                <a:ea typeface="楷体_GB2312" panose="02010609030101010101" pitchFamily="49" charset="-122"/>
              </a:rPr>
              <a:t>中从</a:t>
            </a:r>
            <a:r>
              <a:rPr lang="en-US" altLang="zh-CN" sz="2400">
                <a:solidFill>
                  <a:schemeClr val="tx1"/>
                </a:solidFill>
                <a:ea typeface="楷体_GB2312" panose="02010609030101010101" pitchFamily="49" charset="-122"/>
              </a:rPr>
              <a:t>I(1)</a:t>
            </a:r>
            <a:r>
              <a:rPr lang="zh-CN" altLang="en-US" sz="2400">
                <a:solidFill>
                  <a:schemeClr val="tx1"/>
                </a:solidFill>
                <a:ea typeface="楷体_GB2312" panose="02010609030101010101" pitchFamily="49" charset="-122"/>
              </a:rPr>
              <a:t>到</a:t>
            </a:r>
            <a:r>
              <a:rPr lang="en-US" altLang="zh-CN" sz="24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的任一最短路都不含区间</a:t>
            </a:r>
            <a:r>
              <a:rPr lang="en-US" altLang="zh-CN" sz="2400">
                <a:solidFill>
                  <a:schemeClr val="tx1"/>
                </a:solidFill>
                <a:ea typeface="楷体_GB2312" panose="02010609030101010101" pitchFamily="49" charset="-122"/>
              </a:rPr>
              <a:t>I(k)</a:t>
            </a:r>
            <a:r>
              <a:rPr lang="zh-CN" altLang="en-US" sz="2400">
                <a:solidFill>
                  <a:schemeClr val="tx1"/>
                </a:solidFill>
                <a:ea typeface="楷体_GB2312" panose="02010609030101010101" pitchFamily="49" charset="-122"/>
              </a:rPr>
              <a:t>，则称区间</a:t>
            </a:r>
            <a:r>
              <a:rPr lang="en-US" altLang="zh-CN" sz="2400">
                <a:solidFill>
                  <a:schemeClr val="tx1"/>
                </a:solidFill>
                <a:ea typeface="楷体_GB2312" panose="02010609030101010101" pitchFamily="49" charset="-122"/>
              </a:rPr>
              <a:t>I(k)</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S(i)</a:t>
            </a:r>
            <a:r>
              <a:rPr lang="zh-CN" altLang="en-US" sz="2400">
                <a:solidFill>
                  <a:schemeClr val="tx1"/>
                </a:solidFill>
                <a:ea typeface="楷体_GB2312" panose="02010609030101010101" pitchFamily="49" charset="-122"/>
              </a:rPr>
              <a:t>中的</a:t>
            </a:r>
            <a:r>
              <a:rPr lang="zh-CN" altLang="en-US" sz="2400">
                <a:solidFill>
                  <a:schemeClr val="tx1"/>
                </a:solidFill>
                <a:ea typeface="黑体" panose="02010609060101010101" pitchFamily="49" charset="-122"/>
              </a:rPr>
              <a:t>无效区间</a:t>
            </a:r>
            <a:r>
              <a:rPr lang="zh-CN" altLang="en-US" sz="2400">
                <a:solidFill>
                  <a:schemeClr val="tx1"/>
                </a:solidFill>
                <a:ea typeface="楷体_GB2312" panose="02010609030101010101" pitchFamily="49" charset="-122"/>
              </a:rPr>
              <a:t>。若</a:t>
            </a:r>
            <a:r>
              <a:rPr lang="en-US" altLang="zh-CN" sz="2400">
                <a:solidFill>
                  <a:schemeClr val="tx1"/>
                </a:solidFill>
                <a:ea typeface="楷体_GB2312" panose="02010609030101010101" pitchFamily="49" charset="-122"/>
              </a:rPr>
              <a:t>S(i)</a:t>
            </a:r>
            <a:r>
              <a:rPr lang="zh-CN" altLang="en-US" sz="2400">
                <a:solidFill>
                  <a:schemeClr val="tx1"/>
                </a:solidFill>
                <a:ea typeface="楷体_GB2312" panose="02010609030101010101" pitchFamily="49" charset="-122"/>
              </a:rPr>
              <a:t>中的区间</a:t>
            </a:r>
            <a:r>
              <a:rPr lang="en-US" altLang="zh-CN" sz="2400">
                <a:solidFill>
                  <a:schemeClr val="tx1"/>
                </a:solidFill>
                <a:ea typeface="楷体_GB2312" panose="02010609030101010101" pitchFamily="49" charset="-122"/>
              </a:rPr>
              <a:t>I(k)</a:t>
            </a:r>
            <a:r>
              <a:rPr lang="zh-CN" altLang="en-US" sz="2400">
                <a:solidFill>
                  <a:schemeClr val="tx1"/>
                </a:solidFill>
                <a:ea typeface="楷体_GB2312" panose="02010609030101010101" pitchFamily="49" charset="-122"/>
              </a:rPr>
              <a:t>不是无效区间则称其为</a:t>
            </a:r>
            <a:r>
              <a:rPr lang="en-US" altLang="zh-CN" sz="2400">
                <a:solidFill>
                  <a:schemeClr val="tx1"/>
                </a:solidFill>
                <a:ea typeface="楷体_GB2312" panose="02010609030101010101" pitchFamily="49" charset="-122"/>
              </a:rPr>
              <a:t>S(i)</a:t>
            </a:r>
            <a:r>
              <a:rPr lang="zh-CN" altLang="en-US" sz="2400">
                <a:solidFill>
                  <a:schemeClr val="tx1"/>
                </a:solidFill>
                <a:ea typeface="楷体_GB2312" panose="02010609030101010101" pitchFamily="49" charset="-122"/>
              </a:rPr>
              <a:t>中的</a:t>
            </a:r>
            <a:r>
              <a:rPr lang="zh-CN" altLang="en-US" sz="2400">
                <a:solidFill>
                  <a:schemeClr val="tx1"/>
                </a:solidFill>
                <a:ea typeface="黑体" panose="02010609060101010101" pitchFamily="49" charset="-122"/>
              </a:rPr>
              <a:t>有效区间</a:t>
            </a:r>
            <a:r>
              <a:rPr lang="zh-CN" altLang="en-US" sz="2400">
                <a:solidFill>
                  <a:schemeClr val="tx1"/>
                </a:solidFill>
                <a:ea typeface="楷体_GB2312" panose="02010609030101010101" pitchFamily="49" charset="-122"/>
              </a:rPr>
              <a:t>。</a:t>
            </a:r>
          </a:p>
        </p:txBody>
      </p:sp>
      <p:pic>
        <p:nvPicPr>
          <p:cNvPr id="357381" name="Picture 4" descr="t1">
            <a:extLst>
              <a:ext uri="{FF2B5EF4-FFF2-40B4-BE49-F238E27FC236}">
                <a16:creationId xmlns:a16="http://schemas.microsoft.com/office/drawing/2014/main" id="{36BF1A02-BEED-4C07-91C6-DFC57806C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5589588"/>
            <a:ext cx="40386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0C3AF62F-4E93-412C-BEFB-FFD60B117B57}"/>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EBF362CD-5349-4DDB-947E-31735D484CDA}" type="slidenum">
              <a:rPr lang="zh-CN" altLang="en-US">
                <a:solidFill>
                  <a:schemeClr val="tx1"/>
                </a:solidFill>
                <a:latin typeface="Times New Roman" panose="02020603050405020304" pitchFamily="18" charset="0"/>
                <a:ea typeface="宋体" panose="02010600030101010101" pitchFamily="2" charset="-122"/>
              </a:rPr>
              <a:pPr eaLnBrk="1" hangingPunct="1"/>
              <a:t>346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50242" name="Rectangle 2">
            <a:extLst>
              <a:ext uri="{FF2B5EF4-FFF2-40B4-BE49-F238E27FC236}">
                <a16:creationId xmlns:a16="http://schemas.microsoft.com/office/drawing/2014/main" id="{3860783B-BAC3-45CF-8D28-1297465D32B2}"/>
              </a:ext>
            </a:extLst>
          </p:cNvPr>
          <p:cNvSpPr>
            <a:spLocks noChangeArrowheads="1"/>
          </p:cNvSpPr>
          <p:nvPr/>
        </p:nvSpPr>
        <p:spPr bwMode="auto">
          <a:xfrm>
            <a:off x="684213" y="0"/>
            <a:ext cx="7772400" cy="803275"/>
          </a:xfrm>
          <a:prstGeom prst="rect">
            <a:avLst/>
          </a:prstGeom>
          <a:noFill/>
          <a:ln w="9525">
            <a:noFill/>
            <a:miter lim="800000"/>
            <a:headEnd/>
            <a:tailEnd/>
          </a:ln>
          <a:effectLst/>
        </p:spPr>
        <p:txBody>
          <a:bodyPr anchor="ctr"/>
          <a:lstStyle/>
          <a:p>
            <a:pPr>
              <a:defRPr/>
            </a:pPr>
            <a:r>
              <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rPr>
              <a:t>带权区间最短路问题</a:t>
            </a:r>
          </a:p>
        </p:txBody>
      </p:sp>
      <p:sp>
        <p:nvSpPr>
          <p:cNvPr id="358404" name="Text Box 3">
            <a:extLst>
              <a:ext uri="{FF2B5EF4-FFF2-40B4-BE49-F238E27FC236}">
                <a16:creationId xmlns:a16="http://schemas.microsoft.com/office/drawing/2014/main" id="{9FAD2893-6747-4908-B669-06F129D8EC6A}"/>
              </a:ext>
            </a:extLst>
          </p:cNvPr>
          <p:cNvSpPr txBox="1">
            <a:spLocks noChangeArrowheads="1"/>
          </p:cNvSpPr>
          <p:nvPr/>
        </p:nvSpPr>
        <p:spPr bwMode="auto">
          <a:xfrm>
            <a:off x="231775" y="922338"/>
            <a:ext cx="86614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ea typeface="楷体_GB2312" panose="02010609030101010101" pitchFamily="49" charset="-122"/>
              </a:rPr>
              <a:t>性质</a:t>
            </a:r>
            <a:r>
              <a:rPr lang="en-US" altLang="zh-CN" sz="2400" b="1">
                <a:solidFill>
                  <a:schemeClr val="tx1"/>
                </a:solidFill>
                <a:ea typeface="楷体_GB2312" panose="02010609030101010101" pitchFamily="49" charset="-122"/>
              </a:rPr>
              <a:t>1</a:t>
            </a:r>
            <a:r>
              <a:rPr lang="zh-CN" altLang="en-US" sz="2400" b="1">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区间</a:t>
            </a:r>
            <a:r>
              <a:rPr lang="en-US" altLang="zh-CN" sz="2400">
                <a:solidFill>
                  <a:schemeClr val="tx1"/>
                </a:solidFill>
                <a:ea typeface="楷体_GB2312" panose="02010609030101010101" pitchFamily="49" charset="-122"/>
              </a:rPr>
              <a:t>I(k)</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S(i)</a:t>
            </a:r>
            <a:r>
              <a:rPr lang="zh-CN" altLang="en-US" sz="2400">
                <a:solidFill>
                  <a:schemeClr val="tx1"/>
                </a:solidFill>
                <a:ea typeface="楷体_GB2312" panose="02010609030101010101" pitchFamily="49" charset="-122"/>
              </a:rPr>
              <a:t>中的有效区间，则对任意</a:t>
            </a:r>
            <a:r>
              <a:rPr lang="en-US" altLang="zh-CN" sz="2400">
                <a:solidFill>
                  <a:schemeClr val="tx1"/>
                </a:solidFill>
                <a:ea typeface="楷体_GB2312" panose="02010609030101010101" pitchFamily="49" charset="-122"/>
              </a:rPr>
              <a:t>k</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j</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，区间</a:t>
            </a:r>
            <a:r>
              <a:rPr lang="en-US" altLang="zh-CN" sz="2400">
                <a:solidFill>
                  <a:schemeClr val="tx1"/>
                </a:solidFill>
                <a:ea typeface="楷体_GB2312" panose="02010609030101010101" pitchFamily="49" charset="-122"/>
              </a:rPr>
              <a:t>I(k)</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S(j)</a:t>
            </a:r>
            <a:r>
              <a:rPr lang="zh-CN" altLang="en-US" sz="2400">
                <a:solidFill>
                  <a:schemeClr val="tx1"/>
                </a:solidFill>
                <a:ea typeface="楷体_GB2312" panose="02010609030101010101" pitchFamily="49" charset="-122"/>
              </a:rPr>
              <a:t>中的有效区间。另一方面，若区间</a:t>
            </a:r>
            <a:r>
              <a:rPr lang="en-US" altLang="zh-CN" sz="2400">
                <a:solidFill>
                  <a:schemeClr val="tx1"/>
                </a:solidFill>
                <a:ea typeface="楷体_GB2312" panose="02010609030101010101" pitchFamily="49" charset="-122"/>
              </a:rPr>
              <a:t>I(k)</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S(i)</a:t>
            </a:r>
            <a:r>
              <a:rPr lang="zh-CN" altLang="en-US" sz="2400">
                <a:solidFill>
                  <a:schemeClr val="tx1"/>
                </a:solidFill>
                <a:ea typeface="楷体_GB2312" panose="02010609030101010101" pitchFamily="49" charset="-122"/>
              </a:rPr>
              <a:t>中的无效区间，则对任意</a:t>
            </a:r>
            <a:r>
              <a:rPr lang="en-US" altLang="zh-CN" sz="2400">
                <a:solidFill>
                  <a:schemeClr val="tx1"/>
                </a:solidFill>
                <a:ea typeface="楷体_GB2312" panose="02010609030101010101" pitchFamily="49" charset="-122"/>
              </a:rPr>
              <a:t>j&gt;i</a:t>
            </a:r>
            <a:r>
              <a:rPr lang="zh-CN" altLang="en-US" sz="2400">
                <a:solidFill>
                  <a:schemeClr val="tx1"/>
                </a:solidFill>
                <a:ea typeface="楷体_GB2312" panose="02010609030101010101" pitchFamily="49" charset="-122"/>
              </a:rPr>
              <a:t>，区间</a:t>
            </a:r>
            <a:r>
              <a:rPr lang="en-US" altLang="zh-CN" sz="2400">
                <a:solidFill>
                  <a:schemeClr val="tx1"/>
                </a:solidFill>
                <a:ea typeface="楷体_GB2312" panose="02010609030101010101" pitchFamily="49" charset="-122"/>
              </a:rPr>
              <a:t>I(k)</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S(j)</a:t>
            </a:r>
            <a:r>
              <a:rPr lang="zh-CN" altLang="en-US" sz="2400">
                <a:solidFill>
                  <a:schemeClr val="tx1"/>
                </a:solidFill>
                <a:ea typeface="楷体_GB2312" panose="02010609030101010101" pitchFamily="49" charset="-122"/>
              </a:rPr>
              <a:t>中的无效区间。</a:t>
            </a:r>
          </a:p>
          <a:p>
            <a:pPr algn="l" eaLnBrk="1" hangingPunct="1"/>
            <a:r>
              <a:rPr lang="zh-CN" altLang="en-US" sz="2400" b="1">
                <a:solidFill>
                  <a:schemeClr val="tx1"/>
                </a:solidFill>
                <a:ea typeface="楷体_GB2312" panose="02010609030101010101" pitchFamily="49" charset="-122"/>
              </a:rPr>
              <a:t>性质</a:t>
            </a:r>
            <a:r>
              <a:rPr lang="en-US" altLang="zh-CN" sz="2400" b="1">
                <a:solidFill>
                  <a:schemeClr val="tx1"/>
                </a:solidFill>
                <a:ea typeface="楷体_GB2312" panose="02010609030101010101" pitchFamily="49" charset="-122"/>
              </a:rPr>
              <a:t>2</a:t>
            </a:r>
            <a:r>
              <a:rPr lang="zh-CN" altLang="en-US" sz="2400" b="1">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集合</a:t>
            </a:r>
            <a:r>
              <a:rPr lang="en-US" altLang="zh-CN" sz="2400">
                <a:solidFill>
                  <a:schemeClr val="tx1"/>
                </a:solidFill>
                <a:ea typeface="楷体_GB2312" panose="02010609030101010101" pitchFamily="49" charset="-122"/>
              </a:rPr>
              <a:t>S(i)</a:t>
            </a:r>
            <a:r>
              <a:rPr lang="zh-CN" altLang="en-US" sz="2400">
                <a:solidFill>
                  <a:schemeClr val="tx1"/>
                </a:solidFill>
                <a:ea typeface="楷体_GB2312" panose="02010609030101010101" pitchFamily="49" charset="-122"/>
              </a:rPr>
              <a:t>中所有有效区间的并覆盖从</a:t>
            </a:r>
            <a:r>
              <a:rPr lang="en-US" altLang="zh-CN" sz="2400">
                <a:solidFill>
                  <a:schemeClr val="tx1"/>
                </a:solidFill>
                <a:ea typeface="楷体_GB2312" panose="02010609030101010101" pitchFamily="49" charset="-122"/>
              </a:rPr>
              <a:t>a(1)</a:t>
            </a:r>
            <a:r>
              <a:rPr lang="zh-CN" altLang="en-US" sz="2400">
                <a:solidFill>
                  <a:schemeClr val="tx1"/>
                </a:solidFill>
                <a:ea typeface="楷体_GB2312" panose="02010609030101010101" pitchFamily="49" charset="-122"/>
              </a:rPr>
              <a:t>到</a:t>
            </a:r>
            <a:r>
              <a:rPr lang="en-US" altLang="zh-CN" sz="2400">
                <a:solidFill>
                  <a:schemeClr val="tx1"/>
                </a:solidFill>
                <a:ea typeface="楷体_GB2312" panose="02010609030101010101" pitchFamily="49" charset="-122"/>
              </a:rPr>
              <a:t>b(j)</a:t>
            </a:r>
            <a:r>
              <a:rPr lang="zh-CN" altLang="en-US" sz="2400">
                <a:solidFill>
                  <a:schemeClr val="tx1"/>
                </a:solidFill>
                <a:ea typeface="楷体_GB2312" panose="02010609030101010101" pitchFamily="49" charset="-122"/>
              </a:rPr>
              <a:t>的线段，其中</a:t>
            </a:r>
            <a:r>
              <a:rPr lang="en-US" altLang="zh-CN" sz="2400">
                <a:solidFill>
                  <a:schemeClr val="tx1"/>
                </a:solidFill>
                <a:ea typeface="楷体_GB2312" panose="02010609030101010101" pitchFamily="49" charset="-122"/>
              </a:rPr>
              <a:t>b(j)</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S(i)</a:t>
            </a:r>
            <a:r>
              <a:rPr lang="zh-CN" altLang="en-US" sz="2400">
                <a:solidFill>
                  <a:schemeClr val="tx1"/>
                </a:solidFill>
                <a:ea typeface="楷体_GB2312" panose="02010609030101010101" pitchFamily="49" charset="-122"/>
              </a:rPr>
              <a:t>的最右有效区间的右端点。</a:t>
            </a:r>
          </a:p>
          <a:p>
            <a:pPr algn="l" eaLnBrk="1" hangingPunct="1"/>
            <a:r>
              <a:rPr lang="zh-CN" altLang="en-US" sz="2400" b="1">
                <a:solidFill>
                  <a:schemeClr val="tx1"/>
                </a:solidFill>
                <a:ea typeface="楷体_GB2312" panose="02010609030101010101" pitchFamily="49" charset="-122"/>
              </a:rPr>
              <a:t>性质</a:t>
            </a:r>
            <a:r>
              <a:rPr lang="en-US" altLang="zh-CN" sz="2400" b="1">
                <a:solidFill>
                  <a:schemeClr val="tx1"/>
                </a:solidFill>
                <a:ea typeface="楷体_GB2312" panose="02010609030101010101" pitchFamily="49" charset="-122"/>
              </a:rPr>
              <a:t>3</a:t>
            </a:r>
            <a:r>
              <a:rPr lang="zh-CN" altLang="en-US" sz="2400" b="1">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区间</a:t>
            </a:r>
            <a:r>
              <a:rPr lang="en-US" altLang="zh-CN" sz="2400">
                <a:solidFill>
                  <a:schemeClr val="tx1"/>
                </a:solidFill>
                <a:ea typeface="楷体_GB2312" panose="02010609030101010101" pitchFamily="49" charset="-122"/>
              </a:rPr>
              <a:t>I(i)</a:t>
            </a:r>
            <a:r>
              <a:rPr lang="zh-CN" altLang="en-US" sz="2400">
                <a:solidFill>
                  <a:schemeClr val="tx1"/>
                </a:solidFill>
                <a:ea typeface="楷体_GB2312" panose="02010609030101010101" pitchFamily="49" charset="-122"/>
              </a:rPr>
              <a:t>是集合</a:t>
            </a:r>
            <a:r>
              <a:rPr lang="en-US" altLang="zh-CN" sz="2400">
                <a:solidFill>
                  <a:schemeClr val="tx1"/>
                </a:solidFill>
                <a:ea typeface="楷体_GB2312" panose="02010609030101010101" pitchFamily="49" charset="-122"/>
              </a:rPr>
              <a:t>S(i)</a:t>
            </a:r>
            <a:r>
              <a:rPr lang="zh-CN" altLang="en-US" sz="2400">
                <a:solidFill>
                  <a:schemeClr val="tx1"/>
                </a:solidFill>
                <a:ea typeface="楷体_GB2312" panose="02010609030101010101" pitchFamily="49" charset="-122"/>
              </a:rPr>
              <a:t>中的有效区间当且仅当在</a:t>
            </a:r>
            <a:r>
              <a:rPr lang="en-US" altLang="zh-CN" sz="2400">
                <a:solidFill>
                  <a:schemeClr val="tx1"/>
                </a:solidFill>
                <a:ea typeface="楷体_GB2312" panose="02010609030101010101" pitchFamily="49" charset="-122"/>
              </a:rPr>
              <a:t>S(i)</a:t>
            </a:r>
            <a:r>
              <a:rPr lang="zh-CN" altLang="en-US" sz="2400">
                <a:solidFill>
                  <a:schemeClr val="tx1"/>
                </a:solidFill>
                <a:ea typeface="楷体_GB2312" panose="02010609030101010101" pitchFamily="49" charset="-122"/>
              </a:rPr>
              <a:t>中有一条从</a:t>
            </a:r>
            <a:r>
              <a:rPr lang="en-US" altLang="zh-CN" sz="2400">
                <a:solidFill>
                  <a:schemeClr val="tx1"/>
                </a:solidFill>
                <a:ea typeface="楷体_GB2312" panose="02010609030101010101" pitchFamily="49" charset="-122"/>
              </a:rPr>
              <a:t>I(1)</a:t>
            </a:r>
            <a:r>
              <a:rPr lang="zh-CN" altLang="en-US" sz="2400">
                <a:solidFill>
                  <a:schemeClr val="tx1"/>
                </a:solidFill>
                <a:ea typeface="楷体_GB2312" panose="02010609030101010101" pitchFamily="49" charset="-122"/>
              </a:rPr>
              <a:t>到</a:t>
            </a:r>
            <a:r>
              <a:rPr lang="en-US" altLang="zh-CN" sz="2400">
                <a:solidFill>
                  <a:schemeClr val="tx1"/>
                </a:solidFill>
                <a:ea typeface="楷体_GB2312" panose="02010609030101010101" pitchFamily="49" charset="-122"/>
              </a:rPr>
              <a:t>I(i)</a:t>
            </a:r>
            <a:r>
              <a:rPr lang="zh-CN" altLang="en-US" sz="2400">
                <a:solidFill>
                  <a:schemeClr val="tx1"/>
                </a:solidFill>
                <a:ea typeface="楷体_GB2312" panose="02010609030101010101" pitchFamily="49" charset="-122"/>
              </a:rPr>
              <a:t>的路。 </a:t>
            </a:r>
          </a:p>
          <a:p>
            <a:pPr algn="l" eaLnBrk="1" hangingPunct="1"/>
            <a:r>
              <a:rPr lang="zh-CN" altLang="en-US" sz="2400" b="1">
                <a:solidFill>
                  <a:schemeClr val="tx1"/>
                </a:solidFill>
                <a:ea typeface="楷体_GB2312" panose="02010609030101010101" pitchFamily="49" charset="-122"/>
              </a:rPr>
              <a:t>性质</a:t>
            </a:r>
            <a:r>
              <a:rPr lang="en-US" altLang="zh-CN" sz="2400" b="1">
                <a:solidFill>
                  <a:schemeClr val="tx1"/>
                </a:solidFill>
                <a:ea typeface="楷体_GB2312" panose="02010609030101010101" pitchFamily="49" charset="-122"/>
              </a:rPr>
              <a:t>4</a:t>
            </a:r>
            <a:r>
              <a:rPr lang="zh-CN" altLang="en-US" sz="2400" b="1">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当</a:t>
            </a:r>
            <a:r>
              <a:rPr lang="en-US" altLang="zh-CN" sz="2400">
                <a:solidFill>
                  <a:schemeClr val="tx1"/>
                </a:solidFill>
                <a:ea typeface="楷体_GB2312" panose="02010609030101010101" pitchFamily="49" charset="-122"/>
              </a:rPr>
              <a:t>i&gt;k</a:t>
            </a:r>
            <a:r>
              <a:rPr lang="zh-CN" altLang="en-US" sz="2400">
                <a:solidFill>
                  <a:schemeClr val="tx1"/>
                </a:solidFill>
                <a:ea typeface="楷体_GB2312" panose="02010609030101010101" pitchFamily="49" charset="-122"/>
              </a:rPr>
              <a:t>且</a:t>
            </a:r>
            <a:r>
              <a:rPr lang="en-US" altLang="zh-CN" sz="2400">
                <a:solidFill>
                  <a:schemeClr val="tx1"/>
                </a:solidFill>
                <a:ea typeface="楷体_GB2312" panose="02010609030101010101" pitchFamily="49" charset="-122"/>
              </a:rPr>
              <a:t>dist(i,i)&lt;dist(k,i)</a:t>
            </a:r>
            <a:r>
              <a:rPr lang="zh-CN" altLang="en-US" sz="2400">
                <a:solidFill>
                  <a:schemeClr val="tx1"/>
                </a:solidFill>
                <a:ea typeface="楷体_GB2312" panose="02010609030101010101" pitchFamily="49" charset="-122"/>
              </a:rPr>
              <a:t>时，</a:t>
            </a:r>
            <a:r>
              <a:rPr lang="en-US" altLang="zh-CN" sz="2400">
                <a:solidFill>
                  <a:schemeClr val="tx1"/>
                </a:solidFill>
                <a:ea typeface="楷体_GB2312" panose="02010609030101010101" pitchFamily="49" charset="-122"/>
              </a:rPr>
              <a:t>I(k)</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S(i)</a:t>
            </a:r>
            <a:r>
              <a:rPr lang="zh-CN" altLang="en-US" sz="2400">
                <a:solidFill>
                  <a:schemeClr val="tx1"/>
                </a:solidFill>
                <a:ea typeface="楷体_GB2312" panose="02010609030101010101" pitchFamily="49" charset="-122"/>
              </a:rPr>
              <a:t>中的无效区间。 </a:t>
            </a:r>
          </a:p>
          <a:p>
            <a:pPr algn="l" eaLnBrk="1" hangingPunct="1"/>
            <a:r>
              <a:rPr lang="zh-CN" altLang="en-US" sz="2400" b="1">
                <a:solidFill>
                  <a:schemeClr val="tx1"/>
                </a:solidFill>
                <a:ea typeface="楷体_GB2312" panose="02010609030101010101" pitchFamily="49" charset="-122"/>
              </a:rPr>
              <a:t>性质</a:t>
            </a:r>
            <a:r>
              <a:rPr lang="en-US" altLang="zh-CN" sz="2400" b="1">
                <a:solidFill>
                  <a:schemeClr val="tx1"/>
                </a:solidFill>
                <a:ea typeface="楷体_GB2312" panose="02010609030101010101" pitchFamily="49" charset="-122"/>
              </a:rPr>
              <a:t>5</a:t>
            </a:r>
            <a:r>
              <a:rPr lang="zh-CN" altLang="en-US" sz="2400" b="1">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设</a:t>
            </a:r>
            <a:r>
              <a:rPr lang="en-US" altLang="zh-CN" sz="2400">
                <a:solidFill>
                  <a:schemeClr val="tx1"/>
                </a:solidFill>
                <a:ea typeface="楷体_GB2312" panose="02010609030101010101" pitchFamily="49" charset="-122"/>
              </a:rPr>
              <a:t>I(j(1))</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I(j(2))</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I(j(k))</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S(i)</a:t>
            </a:r>
            <a:r>
              <a:rPr lang="zh-CN" altLang="en-US" sz="2400">
                <a:solidFill>
                  <a:schemeClr val="tx1"/>
                </a:solidFill>
                <a:ea typeface="楷体_GB2312" panose="02010609030101010101" pitchFamily="49" charset="-122"/>
              </a:rPr>
              <a:t>中的有效区间，且</a:t>
            </a:r>
            <a:r>
              <a:rPr lang="en-US" altLang="zh-CN" sz="2400">
                <a:solidFill>
                  <a:schemeClr val="tx1"/>
                </a:solidFill>
                <a:ea typeface="楷体_GB2312" panose="02010609030101010101" pitchFamily="49" charset="-122"/>
              </a:rPr>
              <a:t>j(1)&lt;j(2)&lt;…&lt;j(k)</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，则</a:t>
            </a:r>
            <a:r>
              <a:rPr lang="en-US" altLang="zh-CN" sz="2400">
                <a:solidFill>
                  <a:schemeClr val="tx1"/>
                </a:solidFill>
                <a:ea typeface="楷体_GB2312" panose="02010609030101010101" pitchFamily="49" charset="-122"/>
              </a:rPr>
              <a:t>dist(j(1),i) </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 dist(j(2),i) </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 … </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 dist(j(k),i)</a:t>
            </a:r>
            <a:r>
              <a:rPr lang="zh-CN" altLang="en-US" sz="2400">
                <a:solidFill>
                  <a:schemeClr val="tx1"/>
                </a:solidFill>
                <a:ea typeface="楷体_GB2312" panose="02010609030101010101" pitchFamily="49" charset="-122"/>
              </a:rPr>
              <a:t>。</a:t>
            </a:r>
          </a:p>
        </p:txBody>
      </p:sp>
      <p:sp>
        <p:nvSpPr>
          <p:cNvPr id="358405" name="Text Box 4">
            <a:extLst>
              <a:ext uri="{FF2B5EF4-FFF2-40B4-BE49-F238E27FC236}">
                <a16:creationId xmlns:a16="http://schemas.microsoft.com/office/drawing/2014/main" id="{C4E995F5-233F-45D0-B0C6-26325DE130B2}"/>
              </a:ext>
            </a:extLst>
          </p:cNvPr>
          <p:cNvSpPr txBox="1">
            <a:spLocks noChangeArrowheads="1"/>
          </p:cNvSpPr>
          <p:nvPr/>
        </p:nvSpPr>
        <p:spPr bwMode="auto">
          <a:xfrm>
            <a:off x="179388" y="4724400"/>
            <a:ext cx="86614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ea typeface="楷体_GB2312" panose="02010609030101010101" pitchFamily="49" charset="-122"/>
              </a:rPr>
              <a:t>性质</a:t>
            </a:r>
            <a:r>
              <a:rPr lang="en-US" altLang="zh-CN" sz="2400" b="1">
                <a:solidFill>
                  <a:schemeClr val="tx1"/>
                </a:solidFill>
                <a:ea typeface="楷体_GB2312" panose="02010609030101010101" pitchFamily="49" charset="-122"/>
              </a:rPr>
              <a:t>6</a:t>
            </a:r>
            <a:r>
              <a:rPr lang="zh-CN" altLang="en-US" sz="2400" b="1">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如果区间</a:t>
            </a:r>
            <a:r>
              <a:rPr lang="en-US" altLang="zh-CN" sz="2400">
                <a:solidFill>
                  <a:schemeClr val="tx1"/>
                </a:solidFill>
                <a:ea typeface="楷体_GB2312" panose="02010609030101010101" pitchFamily="49" charset="-122"/>
              </a:rPr>
              <a:t>I(i)</a:t>
            </a:r>
            <a:r>
              <a:rPr lang="zh-CN" altLang="en-US" sz="2400">
                <a:solidFill>
                  <a:schemeClr val="tx1"/>
                </a:solidFill>
                <a:ea typeface="楷体_GB2312" panose="02010609030101010101" pitchFamily="49" charset="-122"/>
              </a:rPr>
              <a:t>包含区间</a:t>
            </a:r>
            <a:r>
              <a:rPr lang="en-US" altLang="zh-CN" sz="2400">
                <a:solidFill>
                  <a:schemeClr val="tx1"/>
                </a:solidFill>
                <a:ea typeface="楷体_GB2312" panose="02010609030101010101" pitchFamily="49" charset="-122"/>
              </a:rPr>
              <a:t>I(k)</a:t>
            </a:r>
            <a:r>
              <a:rPr lang="zh-CN" altLang="en-US" sz="2400">
                <a:solidFill>
                  <a:schemeClr val="tx1"/>
                </a:solidFill>
                <a:ea typeface="楷体_GB2312" panose="02010609030101010101" pitchFamily="49" charset="-122"/>
              </a:rPr>
              <a:t>（因此</a:t>
            </a:r>
            <a:r>
              <a:rPr lang="en-US" altLang="zh-CN" sz="2400">
                <a:solidFill>
                  <a:schemeClr val="tx1"/>
                </a:solidFill>
                <a:ea typeface="楷体_GB2312" panose="02010609030101010101" pitchFamily="49" charset="-122"/>
              </a:rPr>
              <a:t>i&gt;k</a:t>
            </a:r>
            <a:r>
              <a:rPr lang="zh-CN" altLang="en-US" sz="2400">
                <a:solidFill>
                  <a:schemeClr val="tx1"/>
                </a:solidFill>
                <a:ea typeface="楷体_GB2312" panose="02010609030101010101" pitchFamily="49" charset="-122"/>
              </a:rPr>
              <a:t>），且</a:t>
            </a:r>
            <a:r>
              <a:rPr lang="en-US" altLang="zh-CN" sz="2400">
                <a:solidFill>
                  <a:schemeClr val="tx1"/>
                </a:solidFill>
                <a:ea typeface="楷体_GB2312" panose="02010609030101010101" pitchFamily="49" charset="-122"/>
              </a:rPr>
              <a:t>dist(i,i)&lt;dist(k,i)</a:t>
            </a:r>
            <a:r>
              <a:rPr lang="zh-CN" altLang="en-US" sz="2400">
                <a:solidFill>
                  <a:schemeClr val="tx1"/>
                </a:solidFill>
                <a:ea typeface="楷体_GB2312" panose="02010609030101010101" pitchFamily="49" charset="-122"/>
              </a:rPr>
              <a:t>，则</a:t>
            </a:r>
            <a:r>
              <a:rPr lang="en-US" altLang="zh-CN" sz="2400">
                <a:solidFill>
                  <a:schemeClr val="tx1"/>
                </a:solidFill>
                <a:ea typeface="楷体_GB2312" panose="02010609030101010101" pitchFamily="49" charset="-122"/>
              </a:rPr>
              <a:t>I(k)</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S(i)</a:t>
            </a:r>
            <a:r>
              <a:rPr lang="zh-CN" altLang="en-US" sz="2400">
                <a:solidFill>
                  <a:schemeClr val="tx1"/>
                </a:solidFill>
                <a:ea typeface="楷体_GB2312" panose="02010609030101010101" pitchFamily="49" charset="-122"/>
              </a:rPr>
              <a:t>中的无效区间。 </a:t>
            </a:r>
          </a:p>
          <a:p>
            <a:pPr algn="l" eaLnBrk="1" hangingPunct="1"/>
            <a:r>
              <a:rPr lang="zh-CN" altLang="en-US" sz="2400" b="1">
                <a:solidFill>
                  <a:schemeClr val="tx1"/>
                </a:solidFill>
                <a:ea typeface="楷体_GB2312" panose="02010609030101010101" pitchFamily="49" charset="-122"/>
              </a:rPr>
              <a:t>性质</a:t>
            </a:r>
            <a:r>
              <a:rPr lang="en-US" altLang="zh-CN" sz="2400" b="1">
                <a:solidFill>
                  <a:schemeClr val="tx1"/>
                </a:solidFill>
                <a:ea typeface="楷体_GB2312" panose="02010609030101010101" pitchFamily="49" charset="-122"/>
              </a:rPr>
              <a:t>7</a:t>
            </a:r>
            <a:r>
              <a:rPr lang="zh-CN" altLang="en-US" sz="2400" b="1">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当</a:t>
            </a:r>
            <a:r>
              <a:rPr lang="en-US" altLang="zh-CN" sz="2400">
                <a:solidFill>
                  <a:schemeClr val="tx1"/>
                </a:solidFill>
                <a:ea typeface="楷体_GB2312" panose="02010609030101010101" pitchFamily="49" charset="-122"/>
              </a:rPr>
              <a:t>i&gt;k</a:t>
            </a:r>
            <a:r>
              <a:rPr lang="zh-CN" altLang="en-US" sz="2400">
                <a:solidFill>
                  <a:schemeClr val="tx1"/>
                </a:solidFill>
                <a:ea typeface="楷体_GB2312" panose="02010609030101010101" pitchFamily="49" charset="-122"/>
              </a:rPr>
              <a:t>且</a:t>
            </a:r>
            <a:r>
              <a:rPr lang="en-US" altLang="zh-CN" sz="2400">
                <a:solidFill>
                  <a:schemeClr val="tx1"/>
                </a:solidFill>
                <a:ea typeface="楷体_GB2312" panose="02010609030101010101" pitchFamily="49" charset="-122"/>
              </a:rPr>
              <a:t>dist(i,i)&lt;dist(k,i-1)</a:t>
            </a:r>
            <a:r>
              <a:rPr lang="zh-CN" altLang="en-US" sz="2400">
                <a:solidFill>
                  <a:schemeClr val="tx1"/>
                </a:solidFill>
                <a:ea typeface="楷体_GB2312" panose="02010609030101010101" pitchFamily="49" charset="-122"/>
              </a:rPr>
              <a:t>时，</a:t>
            </a:r>
            <a:r>
              <a:rPr lang="en-US" altLang="zh-CN" sz="2400">
                <a:solidFill>
                  <a:schemeClr val="tx1"/>
                </a:solidFill>
                <a:ea typeface="楷体_GB2312" panose="02010609030101010101" pitchFamily="49" charset="-122"/>
              </a:rPr>
              <a:t>I(k)</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S(i)</a:t>
            </a:r>
            <a:r>
              <a:rPr lang="zh-CN" altLang="en-US" sz="2400">
                <a:solidFill>
                  <a:schemeClr val="tx1"/>
                </a:solidFill>
                <a:ea typeface="楷体_GB2312" panose="02010609030101010101" pitchFamily="49" charset="-122"/>
              </a:rPr>
              <a:t>中的无效区间。</a:t>
            </a:r>
          </a:p>
          <a:p>
            <a:pPr algn="l" eaLnBrk="1" hangingPunct="1"/>
            <a:r>
              <a:rPr lang="zh-CN" altLang="en-US" sz="2400" b="1">
                <a:solidFill>
                  <a:schemeClr val="tx1"/>
                </a:solidFill>
                <a:ea typeface="楷体_GB2312" panose="02010609030101010101" pitchFamily="49" charset="-122"/>
              </a:rPr>
              <a:t>性质</a:t>
            </a:r>
            <a:r>
              <a:rPr lang="en-US" altLang="zh-CN" sz="2400" b="1">
                <a:solidFill>
                  <a:schemeClr val="tx1"/>
                </a:solidFill>
                <a:ea typeface="楷体_GB2312" panose="02010609030101010101" pitchFamily="49" charset="-122"/>
              </a:rPr>
              <a:t>8</a:t>
            </a:r>
            <a:r>
              <a:rPr lang="zh-CN" altLang="en-US" sz="2400" b="1">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如果区间</a:t>
            </a:r>
            <a:r>
              <a:rPr lang="en-US" altLang="zh-CN" sz="2400">
                <a:solidFill>
                  <a:schemeClr val="tx1"/>
                </a:solidFill>
                <a:ea typeface="楷体_GB2312" panose="02010609030101010101" pitchFamily="49" charset="-122"/>
              </a:rPr>
              <a:t>I(k)(k&gt;1)</a:t>
            </a:r>
            <a:r>
              <a:rPr lang="zh-CN" altLang="en-US" sz="2400">
                <a:solidFill>
                  <a:schemeClr val="tx1"/>
                </a:solidFill>
                <a:ea typeface="楷体_GB2312" panose="02010609030101010101" pitchFamily="49" charset="-122"/>
              </a:rPr>
              <a:t>不包含</a:t>
            </a:r>
            <a:r>
              <a:rPr lang="en-US" altLang="zh-CN" sz="2400">
                <a:solidFill>
                  <a:schemeClr val="tx1"/>
                </a:solidFill>
                <a:ea typeface="楷体_GB2312" panose="02010609030101010101" pitchFamily="49" charset="-122"/>
              </a:rPr>
              <a:t>S(k-1)</a:t>
            </a:r>
            <a:r>
              <a:rPr lang="zh-CN" altLang="en-US" sz="2400">
                <a:solidFill>
                  <a:schemeClr val="tx1"/>
                </a:solidFill>
                <a:ea typeface="楷体_GB2312" panose="02010609030101010101" pitchFamily="49" charset="-122"/>
              </a:rPr>
              <a:t>中任一有效区间</a:t>
            </a:r>
            <a:r>
              <a:rPr lang="en-US" altLang="zh-CN" sz="2400">
                <a:solidFill>
                  <a:schemeClr val="tx1"/>
                </a:solidFill>
                <a:ea typeface="楷体_GB2312" panose="02010609030101010101" pitchFamily="49" charset="-122"/>
              </a:rPr>
              <a:t>I(j)</a:t>
            </a:r>
            <a:r>
              <a:rPr lang="zh-CN" altLang="en-US" sz="2400">
                <a:solidFill>
                  <a:schemeClr val="tx1"/>
                </a:solidFill>
                <a:ea typeface="楷体_GB2312" panose="02010609030101010101" pitchFamily="49" charset="-122"/>
              </a:rPr>
              <a:t>的右端点</a:t>
            </a:r>
            <a:r>
              <a:rPr lang="en-US" altLang="zh-CN" sz="2400">
                <a:solidFill>
                  <a:schemeClr val="tx1"/>
                </a:solidFill>
                <a:ea typeface="楷体_GB2312" panose="02010609030101010101" pitchFamily="49" charset="-122"/>
              </a:rPr>
              <a:t>b(j)</a:t>
            </a:r>
            <a:r>
              <a:rPr lang="zh-CN" altLang="en-US" sz="2400">
                <a:solidFill>
                  <a:schemeClr val="tx1"/>
                </a:solidFill>
                <a:ea typeface="楷体_GB2312" panose="02010609030101010101" pitchFamily="49" charset="-122"/>
              </a:rPr>
              <a:t>，则对任意</a:t>
            </a:r>
            <a:r>
              <a:rPr lang="en-US" altLang="zh-CN" sz="2400">
                <a:solidFill>
                  <a:schemeClr val="tx1"/>
                </a:solidFill>
                <a:ea typeface="楷体_GB2312" panose="02010609030101010101" pitchFamily="49" charset="-122"/>
              </a:rPr>
              <a:t>i</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I(k)</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S(i)</a:t>
            </a:r>
            <a:r>
              <a:rPr lang="zh-CN" altLang="en-US" sz="2400">
                <a:solidFill>
                  <a:schemeClr val="tx1"/>
                </a:solidFill>
                <a:ea typeface="楷体_GB2312" panose="02010609030101010101" pitchFamily="49" charset="-122"/>
              </a:rPr>
              <a:t>中的无效区间。  </a:t>
            </a:r>
          </a:p>
        </p:txBody>
      </p:sp>
    </p:spTree>
  </p:cSld>
  <p:clrMapOvr>
    <a:masterClrMapping/>
  </p:clrMapOvr>
  <p:transition>
    <p:random/>
  </p:transition>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830AFF8B-710D-4F02-9747-62EC352F87AA}"/>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ED15E05E-7AF7-4B07-ABCE-00681B24DD84}" type="slidenum">
              <a:rPr lang="zh-CN" altLang="en-US">
                <a:solidFill>
                  <a:schemeClr val="tx1"/>
                </a:solidFill>
                <a:latin typeface="Times New Roman" panose="02020603050405020304" pitchFamily="18" charset="0"/>
                <a:ea typeface="宋体" panose="02010600030101010101" pitchFamily="2" charset="-122"/>
              </a:rPr>
              <a:pPr eaLnBrk="1" hangingPunct="1"/>
              <a:t>347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51266" name="Rectangle 2">
            <a:extLst>
              <a:ext uri="{FF2B5EF4-FFF2-40B4-BE49-F238E27FC236}">
                <a16:creationId xmlns:a16="http://schemas.microsoft.com/office/drawing/2014/main" id="{ED10A84F-1796-4CF7-B636-EB7F3D43C208}"/>
              </a:ext>
            </a:extLst>
          </p:cNvPr>
          <p:cNvSpPr>
            <a:spLocks noGrp="1" noChangeArrowheads="1"/>
          </p:cNvSpPr>
          <p:nvPr>
            <p:ph type="title"/>
          </p:nvPr>
        </p:nvSpPr>
        <p:spPr>
          <a:xfrm>
            <a:off x="685800" y="-152400"/>
            <a:ext cx="7772400" cy="1143000"/>
          </a:xfrm>
        </p:spPr>
        <p:txBody>
          <a:bodyPr/>
          <a:lstStyle/>
          <a:p>
            <a:pPr eaLnBrk="1" hangingPunct="1">
              <a:defRPr/>
            </a:pPr>
            <a:r>
              <a:rPr lang="zh-CN" altLang="en-US">
                <a:effectLst>
                  <a:outerShdw blurRad="38100" dist="38100" dir="2700000" algn="tl">
                    <a:srgbClr val="C0C0C0"/>
                  </a:outerShdw>
                </a:effectLst>
                <a:latin typeface="黑体" pitchFamily="2" charset="-122"/>
                <a:ea typeface="黑体" pitchFamily="2" charset="-122"/>
              </a:rPr>
              <a:t>带权区间图的最短路算法</a:t>
            </a:r>
          </a:p>
        </p:txBody>
      </p:sp>
      <p:sp>
        <p:nvSpPr>
          <p:cNvPr id="359428" name="Text Box 3">
            <a:extLst>
              <a:ext uri="{FF2B5EF4-FFF2-40B4-BE49-F238E27FC236}">
                <a16:creationId xmlns:a16="http://schemas.microsoft.com/office/drawing/2014/main" id="{E08CA6B4-8C27-45A4-8EF6-7CA487ADE3EC}"/>
              </a:ext>
            </a:extLst>
          </p:cNvPr>
          <p:cNvSpPr txBox="1">
            <a:spLocks noChangeArrowheads="1"/>
          </p:cNvSpPr>
          <p:nvPr/>
        </p:nvSpPr>
        <p:spPr bwMode="auto">
          <a:xfrm>
            <a:off x="158750" y="855663"/>
            <a:ext cx="5349875"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ea typeface="楷体_GB2312" panose="02010609030101010101" pitchFamily="49" charset="-122"/>
              </a:rPr>
              <a:t>算法</a:t>
            </a:r>
            <a:r>
              <a:rPr lang="en-US" altLang="zh-CN" sz="2400" b="1">
                <a:solidFill>
                  <a:schemeClr val="tx1"/>
                </a:solidFill>
                <a:ea typeface="楷体_GB2312" panose="02010609030101010101" pitchFamily="49" charset="-122"/>
              </a:rPr>
              <a:t>shortestIntervalPaths</a:t>
            </a:r>
          </a:p>
          <a:p>
            <a:pPr algn="l" eaLnBrk="1" hangingPunct="1"/>
            <a:r>
              <a:rPr lang="zh-CN" altLang="en-US" sz="2400" b="1">
                <a:solidFill>
                  <a:schemeClr val="tx1"/>
                </a:solidFill>
                <a:ea typeface="楷体_GB2312" panose="02010609030101010101" pitchFamily="49" charset="-122"/>
              </a:rPr>
              <a:t>步骤</a:t>
            </a:r>
            <a:r>
              <a:rPr lang="en-US" altLang="zh-CN" sz="2400" b="1">
                <a:solidFill>
                  <a:schemeClr val="tx1"/>
                </a:solidFill>
                <a:ea typeface="楷体_GB2312" panose="02010609030101010101" pitchFamily="49" charset="-122"/>
              </a:rPr>
              <a:t>1</a:t>
            </a:r>
            <a:r>
              <a:rPr lang="zh-CN" altLang="en-US" sz="2400" b="1">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dist(1,1)←w(1)</a:t>
            </a:r>
            <a:r>
              <a:rPr lang="zh-CN" altLang="en-US" sz="2400">
                <a:solidFill>
                  <a:schemeClr val="tx1"/>
                </a:solidFill>
                <a:ea typeface="楷体_GB2312" panose="02010609030101010101" pitchFamily="49" charset="-122"/>
              </a:rPr>
              <a:t>；</a:t>
            </a:r>
            <a:endParaRPr lang="zh-CN" altLang="en-US" sz="2400" b="1">
              <a:solidFill>
                <a:schemeClr val="tx1"/>
              </a:solidFill>
              <a:ea typeface="楷体_GB2312" panose="02010609030101010101" pitchFamily="49" charset="-122"/>
            </a:endParaRPr>
          </a:p>
          <a:p>
            <a:pPr algn="l" eaLnBrk="1" hangingPunct="1"/>
            <a:r>
              <a:rPr lang="zh-CN" altLang="en-US" sz="2400" b="1">
                <a:solidFill>
                  <a:schemeClr val="tx1"/>
                </a:solidFill>
                <a:ea typeface="楷体_GB2312" panose="02010609030101010101" pitchFamily="49" charset="-122"/>
              </a:rPr>
              <a:t>步骤</a:t>
            </a:r>
            <a:r>
              <a:rPr lang="en-US" altLang="zh-CN" sz="2400" b="1">
                <a:solidFill>
                  <a:schemeClr val="tx1"/>
                </a:solidFill>
                <a:ea typeface="楷体_GB2312" panose="02010609030101010101" pitchFamily="49" charset="-122"/>
              </a:rPr>
              <a:t>2</a:t>
            </a:r>
            <a:r>
              <a:rPr lang="zh-CN" altLang="en-US" sz="2400" b="1">
                <a:solidFill>
                  <a:schemeClr val="tx1"/>
                </a:solidFill>
                <a:ea typeface="楷体_GB2312" panose="02010609030101010101" pitchFamily="49" charset="-122"/>
              </a:rPr>
              <a:t>：</a:t>
            </a:r>
            <a:endParaRPr lang="zh-CN" altLang="en-US" sz="2400">
              <a:solidFill>
                <a:schemeClr val="tx1"/>
              </a:solidFill>
              <a:ea typeface="楷体_GB2312" panose="02010609030101010101" pitchFamily="49" charset="-122"/>
            </a:endParaRPr>
          </a:p>
          <a:p>
            <a:pPr algn="l" eaLnBrk="1" hangingPunct="1"/>
            <a:r>
              <a:rPr lang="en-US" altLang="zh-CN" sz="2400">
                <a:solidFill>
                  <a:schemeClr val="tx1"/>
                </a:solidFill>
                <a:ea typeface="楷体_GB2312" panose="02010609030101010101" pitchFamily="49" charset="-122"/>
              </a:rPr>
              <a:t>for (i=2;i&lt;=n;i++){</a:t>
            </a:r>
          </a:p>
          <a:p>
            <a:pPr algn="l" eaLnBrk="1" hangingPunct="1"/>
            <a:r>
              <a:rPr lang="en-US" altLang="zh-CN" sz="2400">
                <a:solidFill>
                  <a:schemeClr val="tx1"/>
                </a:solidFill>
                <a:ea typeface="楷体_GB2312" panose="02010609030101010101" pitchFamily="49" charset="-122"/>
              </a:rPr>
              <a:t>(2.1): </a:t>
            </a:r>
          </a:p>
          <a:p>
            <a:pPr algn="l" eaLnBrk="1" hangingPunct="1"/>
            <a:r>
              <a:rPr lang="en-US" altLang="zh-CN" sz="2400">
                <a:solidFill>
                  <a:schemeClr val="tx1"/>
                </a:solidFill>
                <a:ea typeface="楷体_GB2312" panose="02010609030101010101" pitchFamily="49" charset="-122"/>
              </a:rPr>
              <a:t>j=min{ k | a(i)&lt;b(k);1</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k&lt;i };</a:t>
            </a:r>
          </a:p>
          <a:p>
            <a:pPr algn="l" eaLnBrk="1" hangingPunct="1"/>
            <a:r>
              <a:rPr lang="en-US" altLang="zh-CN" sz="2400">
                <a:solidFill>
                  <a:schemeClr val="tx1"/>
                </a:solidFill>
                <a:ea typeface="楷体_GB2312" panose="02010609030101010101" pitchFamily="49" charset="-122"/>
              </a:rPr>
              <a:t>if (j</a:t>
            </a:r>
            <a:r>
              <a:rPr lang="zh-CN" altLang="en-US" sz="2400">
                <a:solidFill>
                  <a:schemeClr val="tx1"/>
                </a:solidFill>
                <a:ea typeface="楷体_GB2312" panose="02010609030101010101" pitchFamily="49" charset="-122"/>
              </a:rPr>
              <a:t>不存在</a:t>
            </a:r>
            <a:r>
              <a:rPr lang="en-US" altLang="zh-CN" sz="2400">
                <a:solidFill>
                  <a:schemeClr val="tx1"/>
                </a:solidFill>
                <a:ea typeface="楷体_GB2312" panose="02010609030101010101" pitchFamily="49" charset="-122"/>
              </a:rPr>
              <a:t>) dist(i,i)←+∞;</a:t>
            </a:r>
          </a:p>
          <a:p>
            <a:pPr algn="l" eaLnBrk="1" hangingPunct="1"/>
            <a:r>
              <a:rPr lang="en-US" altLang="zh-CN" sz="2400">
                <a:solidFill>
                  <a:schemeClr val="tx1"/>
                </a:solidFill>
                <a:ea typeface="楷体_GB2312" panose="02010609030101010101" pitchFamily="49" charset="-122"/>
              </a:rPr>
              <a:t>else dist(i,i)←dist(j,i-1)+w(i);</a:t>
            </a:r>
          </a:p>
          <a:p>
            <a:pPr algn="l" eaLnBrk="1" hangingPunct="1"/>
            <a:r>
              <a:rPr lang="en-US" altLang="zh-CN" sz="2400">
                <a:solidFill>
                  <a:schemeClr val="tx1"/>
                </a:solidFill>
                <a:ea typeface="楷体_GB2312" panose="02010609030101010101" pitchFamily="49" charset="-122"/>
              </a:rPr>
              <a:t>(2.2): </a:t>
            </a:r>
          </a:p>
          <a:p>
            <a:pPr algn="l" eaLnBrk="1" hangingPunct="1"/>
            <a:r>
              <a:rPr lang="en-US" altLang="zh-CN" sz="2400">
                <a:solidFill>
                  <a:schemeClr val="tx1"/>
                </a:solidFill>
                <a:ea typeface="楷体_GB2312" panose="02010609030101010101" pitchFamily="49" charset="-122"/>
              </a:rPr>
              <a:t>for (k&lt;i){</a:t>
            </a:r>
          </a:p>
          <a:p>
            <a:pPr algn="l" eaLnBrk="1" hangingPunct="1"/>
            <a:r>
              <a:rPr lang="en-US" altLang="zh-CN" sz="2400">
                <a:solidFill>
                  <a:schemeClr val="tx1"/>
                </a:solidFill>
                <a:ea typeface="楷体_GB2312" panose="02010609030101010101" pitchFamily="49" charset="-122"/>
              </a:rPr>
              <a:t>if (dist(i,i)&lt;dist(k,i-1)) dist(k,i)←+∞;</a:t>
            </a:r>
          </a:p>
          <a:p>
            <a:pPr algn="l" eaLnBrk="1" hangingPunct="1"/>
            <a:r>
              <a:rPr lang="en-US" altLang="zh-CN" sz="2400">
                <a:solidFill>
                  <a:schemeClr val="tx1"/>
                </a:solidFill>
                <a:ea typeface="楷体_GB2312" panose="02010609030101010101" pitchFamily="49" charset="-122"/>
              </a:rPr>
              <a:t>else dist(k,i)←dist(k,i-1);</a:t>
            </a:r>
          </a:p>
          <a:p>
            <a:pPr algn="l" eaLnBrk="1" hangingPunct="1"/>
            <a:r>
              <a:rPr lang="en-US" altLang="zh-CN" sz="2400">
                <a:solidFill>
                  <a:schemeClr val="tx1"/>
                </a:solidFill>
                <a:ea typeface="楷体_GB2312" panose="02010609030101010101" pitchFamily="49" charset="-122"/>
              </a:rPr>
              <a:t>}</a:t>
            </a:r>
          </a:p>
          <a:p>
            <a:pPr algn="l" eaLnBrk="1" hangingPunct="1"/>
            <a:r>
              <a:rPr lang="en-US" altLang="zh-CN" sz="2400">
                <a:solidFill>
                  <a:schemeClr val="tx1"/>
                </a:solidFill>
                <a:ea typeface="楷体_GB2312" panose="02010609030101010101" pitchFamily="49" charset="-122"/>
              </a:rPr>
              <a:t>}</a:t>
            </a:r>
            <a:endParaRPr lang="en-US" altLang="zh-CN" sz="2400" b="1">
              <a:solidFill>
                <a:schemeClr val="tx1"/>
              </a:solidFill>
              <a:ea typeface="楷体_GB2312" panose="02010609030101010101" pitchFamily="49" charset="-122"/>
            </a:endParaRPr>
          </a:p>
        </p:txBody>
      </p:sp>
      <p:sp>
        <p:nvSpPr>
          <p:cNvPr id="359429" name="Rectangle 4">
            <a:extLst>
              <a:ext uri="{FF2B5EF4-FFF2-40B4-BE49-F238E27FC236}">
                <a16:creationId xmlns:a16="http://schemas.microsoft.com/office/drawing/2014/main" id="{F3938177-E064-44C4-9AE8-D51A7B499BED}"/>
              </a:ext>
            </a:extLst>
          </p:cNvPr>
          <p:cNvSpPr>
            <a:spLocks noChangeArrowheads="1"/>
          </p:cNvSpPr>
          <p:nvPr/>
        </p:nvSpPr>
        <p:spPr bwMode="auto">
          <a:xfrm>
            <a:off x="4427538" y="908050"/>
            <a:ext cx="45720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ea typeface="楷体_GB2312" panose="02010609030101010101" pitchFamily="49" charset="-122"/>
              </a:rPr>
              <a:t>步骤</a:t>
            </a:r>
            <a:r>
              <a:rPr lang="en-US" altLang="zh-CN" sz="2400" b="1">
                <a:solidFill>
                  <a:schemeClr val="tx1"/>
                </a:solidFill>
                <a:ea typeface="楷体_GB2312" panose="02010609030101010101" pitchFamily="49" charset="-122"/>
              </a:rPr>
              <a:t>3</a:t>
            </a:r>
            <a:r>
              <a:rPr lang="zh-CN" altLang="en-US" sz="2400" b="1">
                <a:solidFill>
                  <a:schemeClr val="tx1"/>
                </a:solidFill>
                <a:ea typeface="楷体_GB2312" panose="02010609030101010101" pitchFamily="49" charset="-122"/>
              </a:rPr>
              <a:t>：</a:t>
            </a:r>
            <a:endParaRPr lang="zh-CN" altLang="en-US" sz="2400">
              <a:solidFill>
                <a:schemeClr val="tx1"/>
              </a:solidFill>
              <a:ea typeface="楷体_GB2312" panose="02010609030101010101" pitchFamily="49" charset="-122"/>
            </a:endParaRPr>
          </a:p>
          <a:p>
            <a:pPr algn="l" eaLnBrk="1" hangingPunct="1"/>
            <a:r>
              <a:rPr lang="en-US" altLang="zh-CN" sz="2400">
                <a:solidFill>
                  <a:schemeClr val="tx1"/>
                </a:solidFill>
                <a:ea typeface="楷体_GB2312" panose="02010609030101010101" pitchFamily="49" charset="-122"/>
              </a:rPr>
              <a:t>for (i=2;i&lt;=n;i++){</a:t>
            </a:r>
          </a:p>
          <a:p>
            <a:pPr algn="l" eaLnBrk="1" hangingPunct="1"/>
            <a:r>
              <a:rPr lang="en-US" altLang="zh-CN" sz="2400">
                <a:solidFill>
                  <a:schemeClr val="tx1"/>
                </a:solidFill>
                <a:ea typeface="楷体_GB2312" panose="02010609030101010101" pitchFamily="49" charset="-122"/>
              </a:rPr>
              <a:t>   if (dist(i,n)=+∞) {</a:t>
            </a:r>
          </a:p>
          <a:p>
            <a:pPr algn="l" eaLnBrk="1" hangingPunct="1"/>
            <a:r>
              <a:rPr lang="en-US" altLang="zh-CN" sz="2400">
                <a:solidFill>
                  <a:schemeClr val="tx1"/>
                </a:solidFill>
                <a:ea typeface="楷体_GB2312" panose="02010609030101010101" pitchFamily="49" charset="-122"/>
              </a:rPr>
              <a:t>j=min{ k | (dist(k,n)&lt;+∞)&amp;&amp;(a(i)&lt;b(k)) };</a:t>
            </a:r>
          </a:p>
          <a:p>
            <a:pPr algn="l" eaLnBrk="1" hangingPunct="1"/>
            <a:r>
              <a:rPr lang="en-US" altLang="zh-CN" sz="2400">
                <a:solidFill>
                  <a:schemeClr val="tx1"/>
                </a:solidFill>
                <a:ea typeface="楷体_GB2312" panose="02010609030101010101" pitchFamily="49" charset="-122"/>
              </a:rPr>
              <a:t>dist(i,n)=dist(j,n)+w(i);</a:t>
            </a:r>
          </a:p>
          <a:p>
            <a:pPr algn="l" eaLnBrk="1" hangingPunct="1"/>
            <a:r>
              <a:rPr lang="en-US" altLang="zh-CN" sz="2400">
                <a:solidFill>
                  <a:schemeClr val="tx1"/>
                </a:solidFill>
                <a:ea typeface="楷体_GB2312" panose="02010609030101010101" pitchFamily="49" charset="-122"/>
              </a:rPr>
              <a:t>}</a:t>
            </a:r>
          </a:p>
          <a:p>
            <a:pPr algn="l" eaLnBrk="1" hangingPunct="1"/>
            <a:r>
              <a:rPr lang="en-US" altLang="zh-CN" sz="2400">
                <a:solidFill>
                  <a:schemeClr val="tx1"/>
                </a:solidFill>
                <a:ea typeface="楷体_GB2312" panose="02010609030101010101" pitchFamily="49" charset="-122"/>
              </a:rPr>
              <a:t>}</a:t>
            </a:r>
            <a:endParaRPr lang="zh-CN" altLang="en-US" sz="2400">
              <a:solidFill>
                <a:schemeClr val="tx1"/>
              </a:solidFill>
              <a:ea typeface="楷体_GB2312" panose="02010609030101010101" pitchFamily="49" charset="-122"/>
            </a:endParaRPr>
          </a:p>
        </p:txBody>
      </p:sp>
      <p:sp>
        <p:nvSpPr>
          <p:cNvPr id="359430" name="Text Box 5">
            <a:extLst>
              <a:ext uri="{FF2B5EF4-FFF2-40B4-BE49-F238E27FC236}">
                <a16:creationId xmlns:a16="http://schemas.microsoft.com/office/drawing/2014/main" id="{BDFEA29F-085C-44D1-9922-3ABDD826DA96}"/>
              </a:ext>
            </a:extLst>
          </p:cNvPr>
          <p:cNvSpPr txBox="1">
            <a:spLocks noChangeArrowheads="1"/>
          </p:cNvSpPr>
          <p:nvPr/>
        </p:nvSpPr>
        <p:spPr bwMode="auto">
          <a:xfrm>
            <a:off x="1187450" y="5516563"/>
            <a:ext cx="6408738" cy="508000"/>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上述算法的关键是有效地实现步骤</a:t>
            </a:r>
            <a:r>
              <a:rPr lang="en-US" altLang="zh-CN" sz="2400">
                <a:solidFill>
                  <a:schemeClr val="tx1"/>
                </a:solidFill>
                <a:ea typeface="楷体_GB2312" panose="02010609030101010101" pitchFamily="49" charset="-122"/>
              </a:rPr>
              <a:t>(2.1)</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(2.2) </a:t>
            </a:r>
            <a:endParaRPr lang="zh-CN" altLang="en-US" sz="2400">
              <a:solidFill>
                <a:schemeClr val="tx1"/>
              </a:solidFill>
              <a:ea typeface="楷体_GB2312" panose="02010609030101010101" pitchFamily="49" charset="-122"/>
            </a:endParaRPr>
          </a:p>
        </p:txBody>
      </p:sp>
    </p:spTree>
  </p:cSld>
  <p:clrMapOvr>
    <a:masterClrMapping/>
  </p:clrMapOvr>
  <p:transition>
    <p:random/>
  </p:transition>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4E8722EC-35A2-4B88-8572-26EEDB1C3550}"/>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5DF00F64-F442-4056-955C-84D07876A0D6}" type="slidenum">
              <a:rPr lang="zh-CN" altLang="en-US">
                <a:solidFill>
                  <a:schemeClr val="tx1"/>
                </a:solidFill>
                <a:latin typeface="Times New Roman" panose="02020603050405020304" pitchFamily="18" charset="0"/>
                <a:ea typeface="宋体" panose="02010600030101010101" pitchFamily="2" charset="-122"/>
              </a:rPr>
              <a:pPr eaLnBrk="1" hangingPunct="1"/>
              <a:t>348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52290" name="Rectangle 2">
            <a:extLst>
              <a:ext uri="{FF2B5EF4-FFF2-40B4-BE49-F238E27FC236}">
                <a16:creationId xmlns:a16="http://schemas.microsoft.com/office/drawing/2014/main" id="{87ABE130-C3C3-4D0B-8E95-7062DFA0AA1C}"/>
              </a:ext>
            </a:extLst>
          </p:cNvPr>
          <p:cNvSpPr>
            <a:spLocks noGrp="1" noChangeArrowheads="1"/>
          </p:cNvSpPr>
          <p:nvPr>
            <p:ph type="title"/>
          </p:nvPr>
        </p:nvSpPr>
        <p:spPr>
          <a:xfrm>
            <a:off x="685800" y="0"/>
            <a:ext cx="7772400" cy="1143000"/>
          </a:xfrm>
        </p:spPr>
        <p:txBody>
          <a:bodyPr/>
          <a:lstStyle/>
          <a:p>
            <a:pPr eaLnBrk="1" hangingPunct="1">
              <a:defRPr/>
            </a:pPr>
            <a:r>
              <a:rPr lang="zh-CN" altLang="en-US">
                <a:effectLst>
                  <a:outerShdw blurRad="38100" dist="38100" dir="2700000" algn="tl">
                    <a:srgbClr val="C0C0C0"/>
                  </a:outerShdw>
                </a:effectLst>
                <a:latin typeface="黑体" pitchFamily="2" charset="-122"/>
                <a:ea typeface="黑体" pitchFamily="2" charset="-122"/>
              </a:rPr>
              <a:t>实现方案</a:t>
            </a:r>
            <a:r>
              <a:rPr lang="en-US" altLang="zh-CN">
                <a:effectLst>
                  <a:outerShdw blurRad="38100" dist="38100" dir="2700000" algn="tl">
                    <a:srgbClr val="C0C0C0"/>
                  </a:outerShdw>
                </a:effectLst>
                <a:latin typeface="黑体" pitchFamily="2" charset="-122"/>
                <a:ea typeface="黑体" pitchFamily="2" charset="-122"/>
              </a:rPr>
              <a:t>1</a:t>
            </a:r>
            <a:endParaRPr lang="zh-CN" altLang="en-US">
              <a:effectLst>
                <a:outerShdw blurRad="38100" dist="38100" dir="2700000" algn="tl">
                  <a:srgbClr val="C0C0C0"/>
                </a:outerShdw>
              </a:effectLst>
              <a:latin typeface="黑体" pitchFamily="2" charset="-122"/>
              <a:ea typeface="黑体" pitchFamily="2" charset="-122"/>
            </a:endParaRPr>
          </a:p>
        </p:txBody>
      </p:sp>
      <p:sp>
        <p:nvSpPr>
          <p:cNvPr id="360452" name="Text Box 3">
            <a:extLst>
              <a:ext uri="{FF2B5EF4-FFF2-40B4-BE49-F238E27FC236}">
                <a16:creationId xmlns:a16="http://schemas.microsoft.com/office/drawing/2014/main" id="{424EA3EE-75BC-4911-8FE7-22E0E28A42FF}"/>
              </a:ext>
            </a:extLst>
          </p:cNvPr>
          <p:cNvSpPr txBox="1">
            <a:spLocks noChangeArrowheads="1"/>
          </p:cNvSpPr>
          <p:nvPr/>
        </p:nvSpPr>
        <p:spPr bwMode="auto">
          <a:xfrm>
            <a:off x="158750" y="855663"/>
            <a:ext cx="88058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用一棵平衡搜索树（</a:t>
            </a:r>
            <a:r>
              <a:rPr lang="en-US" altLang="zh-CN" sz="2400">
                <a:solidFill>
                  <a:schemeClr val="tx1"/>
                </a:solidFill>
                <a:ea typeface="楷体_GB2312" panose="02010609030101010101" pitchFamily="49" charset="-122"/>
              </a:rPr>
              <a:t>2-3</a:t>
            </a:r>
            <a:r>
              <a:rPr lang="zh-CN" altLang="en-US" sz="2400">
                <a:solidFill>
                  <a:schemeClr val="tx1"/>
                </a:solidFill>
                <a:ea typeface="楷体_GB2312" panose="02010609030101010101" pitchFamily="49" charset="-122"/>
              </a:rPr>
              <a:t>树）存储当前区间集</a:t>
            </a:r>
            <a:r>
              <a:rPr lang="en-US" altLang="zh-CN" sz="2400">
                <a:solidFill>
                  <a:schemeClr val="tx1"/>
                </a:solidFill>
                <a:ea typeface="楷体_GB2312" panose="02010609030101010101" pitchFamily="49" charset="-122"/>
              </a:rPr>
              <a:t>S(i)</a:t>
            </a:r>
            <a:r>
              <a:rPr lang="zh-CN" altLang="en-US" sz="2400">
                <a:solidFill>
                  <a:schemeClr val="tx1"/>
                </a:solidFill>
                <a:ea typeface="楷体_GB2312" panose="02010609030101010101" pitchFamily="49" charset="-122"/>
              </a:rPr>
              <a:t>中的有效区间。以区间的右端点的值为序。如图所示。</a:t>
            </a:r>
          </a:p>
        </p:txBody>
      </p:sp>
      <p:pic>
        <p:nvPicPr>
          <p:cNvPr id="360453" name="Picture 4" descr="t3">
            <a:extLst>
              <a:ext uri="{FF2B5EF4-FFF2-40B4-BE49-F238E27FC236}">
                <a16:creationId xmlns:a16="http://schemas.microsoft.com/office/drawing/2014/main" id="{5D1081B0-BF85-4B14-95BA-6FDB6C9B7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1773238"/>
            <a:ext cx="4752975"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0454" name="Text Box 5">
            <a:extLst>
              <a:ext uri="{FF2B5EF4-FFF2-40B4-BE49-F238E27FC236}">
                <a16:creationId xmlns:a16="http://schemas.microsoft.com/office/drawing/2014/main" id="{CFED22D1-E69B-4407-A99C-E16F12254A37}"/>
              </a:ext>
            </a:extLst>
          </p:cNvPr>
          <p:cNvSpPr txBox="1">
            <a:spLocks noChangeArrowheads="1"/>
          </p:cNvSpPr>
          <p:nvPr/>
        </p:nvSpPr>
        <p:spPr bwMode="auto">
          <a:xfrm>
            <a:off x="250825" y="4221163"/>
            <a:ext cx="85169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chemeClr val="tx1"/>
                </a:solidFill>
                <a:ea typeface="楷体_GB2312" panose="02010609030101010101" pitchFamily="49" charset="-122"/>
              </a:rPr>
              <a:t>(2.1)</a:t>
            </a:r>
            <a:r>
              <a:rPr lang="zh-CN" altLang="en-US" sz="2400">
                <a:solidFill>
                  <a:schemeClr val="tx1"/>
                </a:solidFill>
                <a:ea typeface="楷体_GB2312" panose="02010609030101010101" pitchFamily="49" charset="-122"/>
              </a:rPr>
              <a:t>的实现对应于平衡搜索树从根到叶的一条路径上的搜索，在最坏情况下需要时间</a:t>
            </a:r>
            <a:r>
              <a:rPr lang="en-US" altLang="zh-CN" sz="2400">
                <a:solidFill>
                  <a:schemeClr val="tx1"/>
                </a:solidFill>
                <a:ea typeface="楷体_GB2312" panose="02010609030101010101" pitchFamily="49" charset="-122"/>
              </a:rPr>
              <a:t>O(logn)</a:t>
            </a:r>
            <a:r>
              <a:rPr lang="zh-CN" altLang="en-US" sz="2400">
                <a:solidFill>
                  <a:schemeClr val="tx1"/>
                </a:solidFill>
                <a:ea typeface="楷体_GB2312" panose="02010609030101010101" pitchFamily="49" charset="-122"/>
              </a:rPr>
              <a:t>。</a:t>
            </a:r>
          </a:p>
          <a:p>
            <a:pPr algn="l" eaLnBrk="1" hangingPunct="1"/>
            <a:r>
              <a:rPr lang="en-US" altLang="zh-CN" sz="2400">
                <a:solidFill>
                  <a:schemeClr val="tx1"/>
                </a:solidFill>
                <a:ea typeface="楷体_GB2312" panose="02010609030101010101" pitchFamily="49" charset="-122"/>
              </a:rPr>
              <a:t>(2.2)</a:t>
            </a:r>
            <a:r>
              <a:rPr lang="zh-CN" altLang="en-US" sz="2400">
                <a:solidFill>
                  <a:schemeClr val="tx1"/>
                </a:solidFill>
                <a:ea typeface="楷体_GB2312" panose="02010609030101010101" pitchFamily="49" charset="-122"/>
              </a:rPr>
              <a:t>的实现对应于反复检查并删除平衡搜索树中最右叶结点的前驱结点。在最坏情况下，每删除一个结点需要时间</a:t>
            </a:r>
            <a:r>
              <a:rPr lang="en-US" altLang="zh-CN" sz="2400">
                <a:solidFill>
                  <a:schemeClr val="tx1"/>
                </a:solidFill>
                <a:ea typeface="楷体_GB2312" panose="02010609030101010101" pitchFamily="49" charset="-122"/>
              </a:rPr>
              <a:t>O(logn)</a:t>
            </a:r>
            <a:r>
              <a:rPr lang="zh-CN" altLang="en-US" sz="2400">
                <a:solidFill>
                  <a:schemeClr val="tx1"/>
                </a:solidFill>
                <a:ea typeface="楷体_GB2312" panose="02010609030101010101" pitchFamily="49" charset="-122"/>
              </a:rPr>
              <a:t>。</a:t>
            </a:r>
          </a:p>
          <a:p>
            <a:pPr algn="l" eaLnBrk="1" hangingPunct="1"/>
            <a:r>
              <a:rPr lang="zh-CN" altLang="en-US" sz="2400">
                <a:solidFill>
                  <a:schemeClr val="tx1"/>
                </a:solidFill>
                <a:ea typeface="楷体_GB2312" panose="02010609030101010101" pitchFamily="49" charset="-122"/>
              </a:rPr>
              <a:t>综上，算法</a:t>
            </a:r>
            <a:r>
              <a:rPr lang="en-US" altLang="zh-CN" sz="2400" b="1">
                <a:solidFill>
                  <a:schemeClr val="tx1"/>
                </a:solidFill>
                <a:ea typeface="楷体_GB2312" panose="02010609030101010101" pitchFamily="49" charset="-122"/>
              </a:rPr>
              <a:t>shortestIntervalPaths</a:t>
            </a:r>
            <a:r>
              <a:rPr lang="zh-CN" altLang="en-US" sz="2400">
                <a:solidFill>
                  <a:schemeClr val="tx1"/>
                </a:solidFill>
                <a:ea typeface="楷体_GB2312" panose="02010609030101010101" pitchFamily="49" charset="-122"/>
              </a:rPr>
              <a:t>用平衡搜索树的实现方案，在最坏情况下的计算时间复杂性为</a:t>
            </a:r>
            <a:r>
              <a:rPr lang="en-US" altLang="zh-CN" sz="2400">
                <a:solidFill>
                  <a:schemeClr val="tx1"/>
                </a:solidFill>
                <a:ea typeface="楷体_GB2312" panose="02010609030101010101" pitchFamily="49" charset="-122"/>
              </a:rPr>
              <a:t>O(nlogn)</a:t>
            </a:r>
            <a:r>
              <a:rPr lang="zh-CN" altLang="en-US" sz="2400">
                <a:solidFill>
                  <a:schemeClr val="tx1"/>
                </a:solidFill>
                <a:ea typeface="楷体_GB2312" panose="02010609030101010101" pitchFamily="49" charset="-122"/>
              </a:rPr>
              <a:t>。</a:t>
            </a:r>
          </a:p>
        </p:txBody>
      </p:sp>
    </p:spTree>
  </p:cSld>
  <p:clrMapOvr>
    <a:masterClrMapping/>
  </p:clrMapOvr>
  <p:transition>
    <p:random/>
  </p:transition>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16BEB5C4-9A0A-447A-AD2B-1E5D52AFEC57}"/>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D2E511DF-9C4F-4E1D-A423-8D43F93476A5}" type="slidenum">
              <a:rPr lang="zh-CN" altLang="en-US">
                <a:solidFill>
                  <a:schemeClr val="tx1"/>
                </a:solidFill>
                <a:latin typeface="Times New Roman" panose="02020603050405020304" pitchFamily="18" charset="0"/>
                <a:ea typeface="宋体" panose="02010600030101010101" pitchFamily="2" charset="-122"/>
              </a:rPr>
              <a:pPr eaLnBrk="1" hangingPunct="1"/>
              <a:t>349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53314" name="Rectangle 2">
            <a:extLst>
              <a:ext uri="{FF2B5EF4-FFF2-40B4-BE49-F238E27FC236}">
                <a16:creationId xmlns:a16="http://schemas.microsoft.com/office/drawing/2014/main" id="{90D1793E-2DFF-491D-8BA2-523E16EED804}"/>
              </a:ext>
            </a:extLst>
          </p:cNvPr>
          <p:cNvSpPr>
            <a:spLocks noGrp="1" noChangeArrowheads="1"/>
          </p:cNvSpPr>
          <p:nvPr>
            <p:ph type="title"/>
          </p:nvPr>
        </p:nvSpPr>
        <p:spPr>
          <a:xfrm>
            <a:off x="685800" y="0"/>
            <a:ext cx="7772400" cy="1143000"/>
          </a:xfrm>
        </p:spPr>
        <p:txBody>
          <a:bodyPr/>
          <a:lstStyle/>
          <a:p>
            <a:pPr eaLnBrk="1" hangingPunct="1">
              <a:defRPr/>
            </a:pPr>
            <a:r>
              <a:rPr lang="zh-CN" altLang="en-US">
                <a:effectLst>
                  <a:outerShdw blurRad="38100" dist="38100" dir="2700000" algn="tl">
                    <a:srgbClr val="C0C0C0"/>
                  </a:outerShdw>
                </a:effectLst>
                <a:latin typeface="黑体" pitchFamily="2" charset="-122"/>
                <a:ea typeface="黑体" pitchFamily="2" charset="-122"/>
              </a:rPr>
              <a:t>实现方案</a:t>
            </a:r>
            <a:r>
              <a:rPr lang="en-US" altLang="zh-CN">
                <a:effectLst>
                  <a:outerShdw blurRad="38100" dist="38100" dir="2700000" algn="tl">
                    <a:srgbClr val="C0C0C0"/>
                  </a:outerShdw>
                </a:effectLst>
                <a:latin typeface="黑体" pitchFamily="2" charset="-122"/>
                <a:ea typeface="黑体" pitchFamily="2" charset="-122"/>
              </a:rPr>
              <a:t>2</a:t>
            </a:r>
            <a:endParaRPr lang="zh-CN" altLang="en-US">
              <a:effectLst>
                <a:outerShdw blurRad="38100" dist="38100" dir="2700000" algn="tl">
                  <a:srgbClr val="C0C0C0"/>
                </a:outerShdw>
              </a:effectLst>
              <a:latin typeface="黑体" pitchFamily="2" charset="-122"/>
              <a:ea typeface="黑体" pitchFamily="2" charset="-122"/>
            </a:endParaRPr>
          </a:p>
        </p:txBody>
      </p:sp>
      <p:sp>
        <p:nvSpPr>
          <p:cNvPr id="107526" name="Text Box 3">
            <a:extLst>
              <a:ext uri="{FF2B5EF4-FFF2-40B4-BE49-F238E27FC236}">
                <a16:creationId xmlns:a16="http://schemas.microsoft.com/office/drawing/2014/main" id="{BD69EAAF-4ED3-4CE2-88A8-362170D80F0B}"/>
              </a:ext>
            </a:extLst>
          </p:cNvPr>
          <p:cNvSpPr txBox="1">
            <a:spLocks noChangeArrowheads="1"/>
          </p:cNvSpPr>
          <p:nvPr/>
        </p:nvSpPr>
        <p:spPr bwMode="auto">
          <a:xfrm>
            <a:off x="179388" y="836613"/>
            <a:ext cx="86614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采用并查集结构。用整数</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表示区间</a:t>
            </a:r>
            <a:r>
              <a:rPr lang="en-US" altLang="zh-CN" sz="2400">
                <a:solidFill>
                  <a:schemeClr val="tx1"/>
                </a:solidFill>
                <a:ea typeface="楷体_GB2312" panose="02010609030101010101" pitchFamily="49" charset="-122"/>
              </a:rPr>
              <a:t>I(k),1</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k</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。初始时每个元素</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构成一个单元素集，即集合</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1</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k</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a:t>
            </a:r>
          </a:p>
          <a:p>
            <a:pPr algn="l" eaLnBrk="1" hangingPunct="1"/>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每个当前有效区间</a:t>
            </a:r>
            <a:r>
              <a:rPr lang="en-US" altLang="zh-CN" sz="2400">
                <a:solidFill>
                  <a:schemeClr val="tx1"/>
                </a:solidFill>
                <a:ea typeface="楷体_GB2312" panose="02010609030101010101" pitchFamily="49" charset="-122"/>
              </a:rPr>
              <a:t>I(k)</a:t>
            </a:r>
            <a:r>
              <a:rPr lang="zh-CN" altLang="en-US" sz="2400">
                <a:solidFill>
                  <a:schemeClr val="tx1"/>
                </a:solidFill>
                <a:ea typeface="楷体_GB2312" panose="02010609030101010101" pitchFamily="49" charset="-122"/>
              </a:rPr>
              <a:t>在集合</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中。 </a:t>
            </a:r>
          </a:p>
          <a:p>
            <a:pPr algn="l" eaLnBrk="1" hangingPunct="1"/>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对每个集合</a:t>
            </a:r>
            <a:r>
              <a:rPr lang="en-US" altLang="zh-CN" sz="2400">
                <a:solidFill>
                  <a:schemeClr val="tx1"/>
                </a:solidFill>
                <a:ea typeface="楷体_GB2312" panose="02010609030101010101" pitchFamily="49" charset="-122"/>
              </a:rPr>
              <a:t>S(i)</a:t>
            </a:r>
            <a:r>
              <a:rPr lang="zh-CN" altLang="en-US" sz="2400">
                <a:solidFill>
                  <a:schemeClr val="tx1"/>
                </a:solidFill>
                <a:ea typeface="楷体_GB2312" panose="02010609030101010101" pitchFamily="49" charset="-122"/>
              </a:rPr>
              <a:t>，设</a:t>
            </a:r>
          </a:p>
          <a:p>
            <a:pPr algn="l" eaLnBrk="1" hangingPunct="1"/>
            <a:r>
              <a:rPr lang="en-US" altLang="zh-CN" sz="2400">
                <a:solidFill>
                  <a:schemeClr val="tx1"/>
                </a:solidFill>
                <a:ea typeface="楷体_GB2312" panose="02010609030101010101" pitchFamily="49" charset="-122"/>
              </a:rPr>
              <a:t>L(S(i))={I(k)|I(k)</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S(i)</a:t>
            </a:r>
            <a:r>
              <a:rPr lang="zh-CN" altLang="en-US" sz="2400">
                <a:solidFill>
                  <a:schemeClr val="tx1"/>
                </a:solidFill>
                <a:ea typeface="楷体_GB2312" panose="02010609030101010101" pitchFamily="49" charset="-122"/>
              </a:rPr>
              <a:t>的无效区间，且</a:t>
            </a:r>
            <a:r>
              <a:rPr lang="en-US" altLang="zh-CN" sz="2400">
                <a:solidFill>
                  <a:schemeClr val="tx1"/>
                </a:solidFill>
                <a:ea typeface="楷体_GB2312" panose="02010609030101010101" pitchFamily="49" charset="-122"/>
              </a:rPr>
              <a:t>I(k)</a:t>
            </a:r>
            <a:r>
              <a:rPr lang="zh-CN" altLang="en-US" sz="2400">
                <a:solidFill>
                  <a:schemeClr val="tx1"/>
                </a:solidFill>
                <a:ea typeface="楷体_GB2312" panose="02010609030101010101" pitchFamily="49" charset="-122"/>
              </a:rPr>
              <a:t>与</a:t>
            </a:r>
            <a:r>
              <a:rPr lang="en-US" altLang="zh-CN" sz="2400">
                <a:solidFill>
                  <a:schemeClr val="tx1"/>
                </a:solidFill>
                <a:ea typeface="楷体_GB2312" panose="02010609030101010101" pitchFamily="49" charset="-122"/>
              </a:rPr>
              <a:t>S(i)</a:t>
            </a:r>
            <a:r>
              <a:rPr lang="zh-CN" altLang="en-US" sz="2400">
                <a:solidFill>
                  <a:schemeClr val="tx1"/>
                </a:solidFill>
                <a:ea typeface="楷体_GB2312" panose="02010609030101010101" pitchFamily="49" charset="-122"/>
              </a:rPr>
              <a:t>的任一有效区间均不相交</a:t>
            </a:r>
            <a:r>
              <a:rPr lang="en-US" altLang="zh-CN" sz="2400">
                <a:solidFill>
                  <a:schemeClr val="tx1"/>
                </a:solidFill>
                <a:ea typeface="楷体_GB2312" panose="02010609030101010101" pitchFamily="49" charset="-122"/>
              </a:rPr>
              <a:t>} , L(S(i))</a:t>
            </a:r>
            <a:r>
              <a:rPr lang="zh-CN" altLang="en-US" sz="2400">
                <a:solidFill>
                  <a:schemeClr val="tx1"/>
                </a:solidFill>
                <a:ea typeface="楷体_GB2312" panose="02010609030101010101" pitchFamily="49" charset="-122"/>
              </a:rPr>
              <a:t>中所有区间均位于</a:t>
            </a:r>
            <a:r>
              <a:rPr lang="en-US" altLang="zh-CN" sz="2400">
                <a:solidFill>
                  <a:schemeClr val="tx1"/>
                </a:solidFill>
                <a:ea typeface="楷体_GB2312" panose="02010609030101010101" pitchFamily="49" charset="-122"/>
              </a:rPr>
              <a:t>S(i)</a:t>
            </a:r>
            <a:r>
              <a:rPr lang="zh-CN" altLang="en-US" sz="2400">
                <a:solidFill>
                  <a:schemeClr val="tx1"/>
                </a:solidFill>
                <a:ea typeface="楷体_GB2312" panose="02010609030101010101" pitchFamily="49" charset="-122"/>
              </a:rPr>
              <a:t>的所有有效区间并的右侧。 </a:t>
            </a:r>
          </a:p>
          <a:p>
            <a:pPr algn="l" eaLnBrk="1" hangingPunct="1"/>
            <a:r>
              <a:rPr lang="en-US" altLang="zh-CN" sz="2400">
                <a:solidFill>
                  <a:schemeClr val="tx1"/>
                </a:solidFill>
                <a:ea typeface="楷体_GB2312" panose="02010609030101010101" pitchFamily="49" charset="-122"/>
              </a:rPr>
              <a:t>(3)</a:t>
            </a:r>
            <a:r>
              <a:rPr lang="zh-CN" altLang="en-US" sz="2400">
                <a:solidFill>
                  <a:schemeClr val="tx1"/>
                </a:solidFill>
                <a:ea typeface="楷体_GB2312" panose="02010609030101010101" pitchFamily="49" charset="-122"/>
              </a:rPr>
              <a:t>用一个栈</a:t>
            </a:r>
            <a:r>
              <a:rPr lang="en-US" altLang="zh-CN" sz="2400">
                <a:solidFill>
                  <a:schemeClr val="tx1"/>
                </a:solidFill>
                <a:ea typeface="楷体_GB2312" panose="02010609030101010101" pitchFamily="49" charset="-122"/>
              </a:rPr>
              <a:t>AS</a:t>
            </a:r>
            <a:r>
              <a:rPr lang="zh-CN" altLang="en-US" sz="2400">
                <a:solidFill>
                  <a:schemeClr val="tx1"/>
                </a:solidFill>
                <a:ea typeface="楷体_GB2312" panose="02010609030101010101" pitchFamily="49" charset="-122"/>
              </a:rPr>
              <a:t>存放当前有效区间</a:t>
            </a:r>
            <a:r>
              <a:rPr lang="en-US" altLang="zh-CN" sz="2400">
                <a:solidFill>
                  <a:schemeClr val="tx1"/>
                </a:solidFill>
                <a:ea typeface="楷体_GB2312" panose="02010609030101010101" pitchFamily="49" charset="-122"/>
              </a:rPr>
              <a:t>I(i(1))</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I(i(2))</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I(i(k))</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I(i(k))</a:t>
            </a:r>
            <a:r>
              <a:rPr lang="zh-CN" altLang="en-US" sz="2400">
                <a:solidFill>
                  <a:schemeClr val="tx1"/>
                </a:solidFill>
                <a:ea typeface="楷体_GB2312" panose="02010609030101010101" pitchFamily="49" charset="-122"/>
              </a:rPr>
              <a:t>是栈顶元素。该栈称为当前有效区间栈。</a:t>
            </a:r>
          </a:p>
          <a:p>
            <a:pPr algn="l" eaLnBrk="1" hangingPunct="1"/>
            <a:r>
              <a:rPr lang="en-US" altLang="zh-CN" sz="2400">
                <a:solidFill>
                  <a:schemeClr val="tx1"/>
                </a:solidFill>
                <a:ea typeface="楷体_GB2312" panose="02010609030101010101" pitchFamily="49" charset="-122"/>
              </a:rPr>
              <a:t>(4)</a:t>
            </a:r>
            <a:r>
              <a:rPr lang="zh-CN" altLang="en-US" sz="2400">
                <a:solidFill>
                  <a:schemeClr val="tx1"/>
                </a:solidFill>
                <a:ea typeface="楷体_GB2312" panose="02010609030101010101" pitchFamily="49" charset="-122"/>
              </a:rPr>
              <a:t>对于</a:t>
            </a:r>
            <a:r>
              <a:rPr lang="en-US" altLang="zh-CN" sz="2400">
                <a:solidFill>
                  <a:schemeClr val="tx1"/>
                </a:solidFill>
                <a:ea typeface="楷体_GB2312" panose="02010609030101010101" pitchFamily="49" charset="-122"/>
              </a:rPr>
              <a:t>1</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k</a:t>
            </a:r>
            <a:r>
              <a:rPr lang="en-US" altLang="zh-CN"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，记</a:t>
            </a:r>
            <a:r>
              <a:rPr lang="en-US" altLang="zh-CN" sz="2400">
                <a:solidFill>
                  <a:schemeClr val="tx1"/>
                </a:solidFill>
                <a:ea typeface="楷体_GB2312" panose="02010609030101010101" pitchFamily="49" charset="-122"/>
              </a:rPr>
              <a:t>prev(I(k))=min{j|a(k)&lt;b(j)}</a:t>
            </a:r>
            <a:r>
              <a:rPr lang="zh-CN" altLang="en-US" sz="2400">
                <a:solidFill>
                  <a:schemeClr val="tx1"/>
                </a:solidFill>
                <a:ea typeface="楷体_GB2312" panose="02010609030101010101" pitchFamily="49" charset="-122"/>
              </a:rPr>
              <a:t>。对给定的区间序列做一次线性扫描确定</a:t>
            </a:r>
            <a:r>
              <a:rPr lang="en-US" altLang="zh-CN" sz="2400">
                <a:solidFill>
                  <a:schemeClr val="tx1"/>
                </a:solidFill>
                <a:ea typeface="楷体_GB2312" panose="02010609030101010101" pitchFamily="49" charset="-122"/>
              </a:rPr>
              <a:t>prev(I(k))</a:t>
            </a:r>
            <a:r>
              <a:rPr lang="zh-CN" altLang="en-US" sz="2400">
                <a:solidFill>
                  <a:schemeClr val="tx1"/>
                </a:solidFill>
                <a:ea typeface="楷体_GB2312" panose="02010609030101010101" pitchFamily="49" charset="-122"/>
              </a:rPr>
              <a:t>的值。</a:t>
            </a:r>
          </a:p>
          <a:p>
            <a:pPr algn="l" eaLnBrk="1" hangingPunct="1"/>
            <a:r>
              <a:rPr lang="en-US" altLang="zh-CN" sz="2400">
                <a:solidFill>
                  <a:schemeClr val="tx1"/>
                </a:solidFill>
                <a:ea typeface="楷体_GB2312" panose="02010609030101010101" pitchFamily="49" charset="-122"/>
              </a:rPr>
              <a:t>(5)</a:t>
            </a:r>
            <a:r>
              <a:rPr lang="zh-CN" altLang="en-US" sz="2400">
                <a:solidFill>
                  <a:schemeClr val="tx1"/>
                </a:solidFill>
                <a:ea typeface="楷体_GB2312" panose="02010609030101010101" pitchFamily="49" charset="-122"/>
              </a:rPr>
              <a:t>对于当前区间集</a:t>
            </a:r>
            <a:r>
              <a:rPr lang="en-US" altLang="zh-CN" sz="2400">
                <a:solidFill>
                  <a:schemeClr val="tx1"/>
                </a:solidFill>
                <a:ea typeface="楷体_GB2312" panose="02010609030101010101" pitchFamily="49" charset="-122"/>
              </a:rPr>
              <a:t>S(i)</a:t>
            </a:r>
            <a:r>
              <a:rPr lang="zh-CN" altLang="en-US" sz="2400">
                <a:solidFill>
                  <a:schemeClr val="tx1"/>
                </a:solidFill>
                <a:ea typeface="楷体_GB2312" panose="02010609030101010101" pitchFamily="49" charset="-122"/>
              </a:rPr>
              <a:t>，用一维数组</a:t>
            </a:r>
            <a:r>
              <a:rPr lang="en-US" altLang="zh-CN" sz="2400">
                <a:solidFill>
                  <a:schemeClr val="tx1"/>
                </a:solidFill>
                <a:ea typeface="楷体_GB2312" panose="02010609030101010101" pitchFamily="49" charset="-122"/>
              </a:rPr>
              <a:t>dist</a:t>
            </a:r>
            <a:r>
              <a:rPr lang="zh-CN" altLang="en-US" sz="2400">
                <a:solidFill>
                  <a:schemeClr val="tx1"/>
                </a:solidFill>
                <a:ea typeface="楷体_GB2312" panose="02010609030101010101" pitchFamily="49" charset="-122"/>
              </a:rPr>
              <a:t>记录</a:t>
            </a:r>
            <a:r>
              <a:rPr lang="en-US" altLang="zh-CN" sz="2400">
                <a:solidFill>
                  <a:schemeClr val="tx1"/>
                </a:solidFill>
                <a:ea typeface="楷体_GB2312" panose="02010609030101010101" pitchFamily="49" charset="-122"/>
              </a:rPr>
              <a:t>dist(j,i)</a:t>
            </a:r>
            <a:r>
              <a:rPr lang="zh-CN" altLang="en-US" sz="2400">
                <a:solidFill>
                  <a:schemeClr val="tx1"/>
                </a:solidFill>
                <a:ea typeface="楷体_GB2312" panose="02010609030101010101" pitchFamily="49" charset="-122"/>
              </a:rPr>
              <a:t>的值。</a:t>
            </a:r>
          </a:p>
          <a:p>
            <a:pPr algn="l" eaLnBrk="1" hangingPunct="1"/>
            <a:r>
              <a:rPr lang="en-US" altLang="zh-CN" sz="2400">
                <a:solidFill>
                  <a:schemeClr val="tx1"/>
                </a:solidFill>
                <a:ea typeface="楷体_GB2312" panose="02010609030101010101" pitchFamily="49" charset="-122"/>
              </a:rPr>
              <a:t>(6)</a:t>
            </a:r>
            <a:r>
              <a:rPr lang="zh-CN" altLang="en-US" sz="2400">
                <a:solidFill>
                  <a:schemeClr val="tx1"/>
                </a:solidFill>
                <a:ea typeface="楷体_GB2312" panose="02010609030101010101" pitchFamily="49" charset="-122"/>
              </a:rPr>
              <a:t>用</a:t>
            </a:r>
            <a:r>
              <a:rPr lang="en-US" altLang="zh-CN" sz="2400">
                <a:solidFill>
                  <a:schemeClr val="tx1"/>
                </a:solidFill>
                <a:ea typeface="楷体_GB2312" panose="02010609030101010101" pitchFamily="49" charset="-122"/>
              </a:rPr>
              <a:t>dist[k]=-1</a:t>
            </a:r>
            <a:r>
              <a:rPr lang="zh-CN" altLang="en-US" sz="2400">
                <a:solidFill>
                  <a:schemeClr val="tx1"/>
                </a:solidFill>
                <a:ea typeface="楷体_GB2312" panose="02010609030101010101" pitchFamily="49" charset="-122"/>
              </a:rPr>
              <a:t>标记区间</a:t>
            </a:r>
            <a:r>
              <a:rPr lang="en-US" altLang="zh-CN" sz="2400">
                <a:solidFill>
                  <a:schemeClr val="tx1"/>
                </a:solidFill>
                <a:ea typeface="楷体_GB2312" panose="02010609030101010101" pitchFamily="49" charset="-122"/>
              </a:rPr>
              <a:t>I(k)</a:t>
            </a:r>
            <a:r>
              <a:rPr lang="zh-CN" altLang="en-US" sz="2400">
                <a:solidFill>
                  <a:schemeClr val="tx1"/>
                </a:solidFill>
                <a:ea typeface="楷体_GB2312" panose="02010609030101010101" pitchFamily="49" charset="-122"/>
              </a:rPr>
              <a:t>为无效区间。</a:t>
            </a:r>
          </a:p>
        </p:txBody>
      </p:sp>
      <p:sp>
        <p:nvSpPr>
          <p:cNvPr id="107527" name="Text Box 4">
            <a:extLst>
              <a:ext uri="{FF2B5EF4-FFF2-40B4-BE49-F238E27FC236}">
                <a16:creationId xmlns:a16="http://schemas.microsoft.com/office/drawing/2014/main" id="{C936B446-D029-41B1-A17E-F16454165A6E}"/>
              </a:ext>
            </a:extLst>
          </p:cNvPr>
          <p:cNvSpPr txBox="1">
            <a:spLocks noChangeArrowheads="1"/>
          </p:cNvSpPr>
          <p:nvPr/>
        </p:nvSpPr>
        <p:spPr bwMode="auto">
          <a:xfrm>
            <a:off x="395288" y="5734050"/>
            <a:ext cx="7272337" cy="873125"/>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在最坏情况下，算法需要           计算时间</a:t>
            </a:r>
            <a:r>
              <a:rPr lang="en-US" altLang="zh-CN" sz="2400">
                <a:solidFill>
                  <a:schemeClr val="tx1"/>
                </a:solidFill>
                <a:ea typeface="楷体_GB2312" panose="02010609030101010101" pitchFamily="49" charset="-122"/>
              </a:rPr>
              <a:t>, </a:t>
            </a:r>
            <a:r>
              <a:rPr lang="zh-CN" altLang="en-US" sz="2400">
                <a:solidFill>
                  <a:schemeClr val="tx1"/>
                </a:solidFill>
                <a:ea typeface="楷体_GB2312" panose="02010609030101010101" pitchFamily="49" charset="-122"/>
              </a:rPr>
              <a:t>其中     是单变量</a:t>
            </a:r>
            <a:r>
              <a:rPr lang="en-US" altLang="zh-CN" sz="2400">
                <a:solidFill>
                  <a:schemeClr val="tx1"/>
                </a:solidFill>
                <a:ea typeface="楷体_GB2312" panose="02010609030101010101" pitchFamily="49" charset="-122"/>
              </a:rPr>
              <a:t>Ackerman</a:t>
            </a:r>
            <a:r>
              <a:rPr lang="zh-CN" altLang="en-US" sz="2400">
                <a:solidFill>
                  <a:schemeClr val="tx1"/>
                </a:solidFill>
                <a:ea typeface="楷体_GB2312" panose="02010609030101010101" pitchFamily="49" charset="-122"/>
              </a:rPr>
              <a:t>函数的逆函数 </a:t>
            </a:r>
          </a:p>
        </p:txBody>
      </p:sp>
      <p:graphicFrame>
        <p:nvGraphicFramePr>
          <p:cNvPr id="107522" name="Object 5">
            <a:extLst>
              <a:ext uri="{FF2B5EF4-FFF2-40B4-BE49-F238E27FC236}">
                <a16:creationId xmlns:a16="http://schemas.microsoft.com/office/drawing/2014/main" id="{176D9838-FFDE-4CE6-B2A4-D3571A93BE1C}"/>
              </a:ext>
            </a:extLst>
          </p:cNvPr>
          <p:cNvGraphicFramePr>
            <a:graphicFrameLocks noChangeAspect="1"/>
          </p:cNvGraphicFramePr>
          <p:nvPr/>
        </p:nvGraphicFramePr>
        <p:xfrm>
          <a:off x="3851275" y="5805488"/>
          <a:ext cx="1008063" cy="315912"/>
        </p:xfrm>
        <a:graphic>
          <a:graphicData uri="http://schemas.openxmlformats.org/presentationml/2006/ole">
            <mc:AlternateContent xmlns:mc="http://schemas.openxmlformats.org/markup-compatibility/2006">
              <mc:Choice xmlns:v="urn:schemas-microsoft-com:vml" Requires="v">
                <p:oleObj spid="_x0000_s107530" name="公式" r:id="rId3" imgW="634725" imgH="203112" progId="Equation.3">
                  <p:embed/>
                </p:oleObj>
              </mc:Choice>
              <mc:Fallback>
                <p:oleObj name="公式" r:id="rId3" imgW="634725" imgH="203112"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5805488"/>
                        <a:ext cx="1008063" cy="31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523" name="Object 6">
            <a:extLst>
              <a:ext uri="{FF2B5EF4-FFF2-40B4-BE49-F238E27FC236}">
                <a16:creationId xmlns:a16="http://schemas.microsoft.com/office/drawing/2014/main" id="{AFB0523F-7166-4063-A1F1-311079CB82B9}"/>
              </a:ext>
            </a:extLst>
          </p:cNvPr>
          <p:cNvGraphicFramePr>
            <a:graphicFrameLocks noChangeAspect="1"/>
          </p:cNvGraphicFramePr>
          <p:nvPr/>
        </p:nvGraphicFramePr>
        <p:xfrm>
          <a:off x="6732588" y="5805488"/>
          <a:ext cx="503237" cy="301625"/>
        </p:xfrm>
        <a:graphic>
          <a:graphicData uri="http://schemas.openxmlformats.org/presentationml/2006/ole">
            <mc:AlternateContent xmlns:mc="http://schemas.openxmlformats.org/markup-compatibility/2006">
              <mc:Choice xmlns:v="urn:schemas-microsoft-com:vml" Requires="v">
                <p:oleObj spid="_x0000_s107531" name="公式" r:id="rId5" imgW="330057" imgH="203112" progId="Equation.3">
                  <p:embed/>
                </p:oleObj>
              </mc:Choice>
              <mc:Fallback>
                <p:oleObj name="公式" r:id="rId5" imgW="330057" imgH="203112"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2588" y="5805488"/>
                        <a:ext cx="503237"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DE47FB1B-3097-4F38-B580-1C38473B3BBB}"/>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0C0A4F1C-033F-475A-9EC2-E9F3F2F8AFE9}" type="slidenum">
              <a:rPr lang="zh-CN" altLang="en-US">
                <a:solidFill>
                  <a:schemeClr val="tx1"/>
                </a:solidFill>
                <a:latin typeface="Times New Roman" panose="02020603050405020304" pitchFamily="18" charset="0"/>
                <a:ea typeface="宋体" panose="02010600030101010101" pitchFamily="2" charset="-122"/>
              </a:rPr>
              <a:pPr eaLnBrk="1" hangingPunct="1"/>
              <a:t>35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25634" name="Rectangle 2">
            <a:extLst>
              <a:ext uri="{FF2B5EF4-FFF2-40B4-BE49-F238E27FC236}">
                <a16:creationId xmlns:a16="http://schemas.microsoft.com/office/drawing/2014/main" id="{C9A73F8B-1897-4138-9115-1468FE6392DA}"/>
              </a:ext>
            </a:extLst>
          </p:cNvPr>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defRPr/>
            </a:pPr>
            <a:r>
              <a:rPr kumimoji="1" lang="en-US" altLang="zh-CN" sz="4400" b="1">
                <a:solidFill>
                  <a:srgbClr val="663300"/>
                </a:solidFill>
                <a:latin typeface="黑体" pitchFamily="2" charset="-122"/>
                <a:ea typeface="黑体" pitchFamily="2" charset="-122"/>
              </a:rPr>
              <a:t>2.1  </a:t>
            </a:r>
            <a:r>
              <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rPr>
              <a:t>递归的概念</a:t>
            </a:r>
          </a:p>
        </p:txBody>
      </p:sp>
      <p:sp>
        <p:nvSpPr>
          <p:cNvPr id="325635" name="Rectangle 3">
            <a:extLst>
              <a:ext uri="{FF2B5EF4-FFF2-40B4-BE49-F238E27FC236}">
                <a16:creationId xmlns:a16="http://schemas.microsoft.com/office/drawing/2014/main" id="{8BB6BB46-E26F-4893-86BA-17ECF8B4328F}"/>
              </a:ext>
            </a:extLst>
          </p:cNvPr>
          <p:cNvSpPr>
            <a:spLocks noGrp="1" noChangeArrowheads="1"/>
          </p:cNvSpPr>
          <p:nvPr>
            <p:ph type="body" idx="1"/>
          </p:nvPr>
        </p:nvSpPr>
        <p:spPr/>
        <p:txBody>
          <a:bodyPr/>
          <a:lstStyle/>
          <a:p>
            <a:pPr eaLnBrk="1" hangingPunct="1">
              <a:lnSpc>
                <a:spcPct val="80000"/>
              </a:lnSpc>
              <a:buFontTx/>
              <a:buNone/>
            </a:pPr>
            <a:r>
              <a:rPr kumimoji="0" lang="zh-CN" altLang="en-US" sz="2800" b="1">
                <a:solidFill>
                  <a:schemeClr val="accent2"/>
                </a:solidFill>
                <a:latin typeface="楷体_GB2312" panose="02010609030101010101" pitchFamily="49" charset="-122"/>
                <a:ea typeface="楷体_GB2312" panose="02010609030101010101" pitchFamily="49" charset="-122"/>
              </a:rPr>
              <a:t>例</a:t>
            </a:r>
            <a:r>
              <a:rPr kumimoji="0" lang="en-US" altLang="zh-CN" sz="2800" b="1">
                <a:solidFill>
                  <a:schemeClr val="accent2"/>
                </a:solidFill>
                <a:latin typeface="楷体_GB2312" panose="02010609030101010101" pitchFamily="49" charset="-122"/>
                <a:ea typeface="楷体_GB2312" panose="02010609030101010101" pitchFamily="49" charset="-122"/>
              </a:rPr>
              <a:t>3  </a:t>
            </a:r>
            <a:r>
              <a:rPr kumimoji="0" lang="en-US" altLang="en-US" sz="2800" b="1">
                <a:solidFill>
                  <a:schemeClr val="accent2"/>
                </a:solidFill>
                <a:latin typeface="楷体_GB2312" panose="02010609030101010101" pitchFamily="49" charset="-122"/>
                <a:ea typeface="楷体_GB2312" panose="02010609030101010101" pitchFamily="49" charset="-122"/>
              </a:rPr>
              <a:t>Ackerman函数</a:t>
            </a:r>
            <a:endParaRPr kumimoji="0" lang="zh-CN" altLang="en-US" sz="2800" b="1">
              <a:solidFill>
                <a:schemeClr val="accent2"/>
              </a:solidFill>
              <a:latin typeface="楷体_GB2312" panose="02010609030101010101" pitchFamily="49" charset="-122"/>
              <a:ea typeface="楷体_GB2312" panose="02010609030101010101" pitchFamily="49" charset="-122"/>
            </a:endParaRPr>
          </a:p>
          <a:p>
            <a:pPr eaLnBrk="1" hangingPunct="1">
              <a:lnSpc>
                <a:spcPct val="80000"/>
              </a:lnSpc>
            </a:pPr>
            <a:r>
              <a:rPr kumimoji="0" lang="zh-CN" altLang="en-US" sz="2800">
                <a:solidFill>
                  <a:srgbClr val="000000"/>
                </a:solidFill>
                <a:latin typeface="楷体_GB2312" panose="02010609030101010101" pitchFamily="49" charset="-122"/>
                <a:ea typeface="楷体_GB2312" panose="02010609030101010101" pitchFamily="49" charset="-122"/>
              </a:rPr>
              <a:t>定义单变量的</a:t>
            </a:r>
            <a:r>
              <a:rPr kumimoji="0" lang="en-US" altLang="zh-CN" sz="2800">
                <a:solidFill>
                  <a:srgbClr val="000000"/>
                </a:solidFill>
                <a:latin typeface="楷体_GB2312" panose="02010609030101010101" pitchFamily="49" charset="-122"/>
                <a:ea typeface="楷体_GB2312" panose="02010609030101010101" pitchFamily="49" charset="-122"/>
              </a:rPr>
              <a:t>Ackerman</a:t>
            </a:r>
            <a:r>
              <a:rPr kumimoji="0" lang="zh-CN" altLang="en-US" sz="2800">
                <a:solidFill>
                  <a:srgbClr val="000000"/>
                </a:solidFill>
                <a:latin typeface="楷体_GB2312" panose="02010609030101010101" pitchFamily="49" charset="-122"/>
                <a:ea typeface="楷体_GB2312" panose="02010609030101010101" pitchFamily="49" charset="-122"/>
              </a:rPr>
              <a:t>函数</a:t>
            </a:r>
            <a:r>
              <a:rPr kumimoji="0" lang="en-US" altLang="zh-CN" sz="2800">
                <a:solidFill>
                  <a:srgbClr val="000000"/>
                </a:solidFill>
                <a:latin typeface="楷体_GB2312" panose="02010609030101010101" pitchFamily="49" charset="-122"/>
                <a:ea typeface="楷体_GB2312" panose="02010609030101010101" pitchFamily="49" charset="-122"/>
              </a:rPr>
              <a:t>A(n)</a:t>
            </a:r>
            <a:r>
              <a:rPr kumimoji="0" lang="zh-CN" altLang="en-US" sz="2800">
                <a:solidFill>
                  <a:srgbClr val="000000"/>
                </a:solidFill>
                <a:latin typeface="楷体_GB2312" panose="02010609030101010101" pitchFamily="49" charset="-122"/>
                <a:ea typeface="楷体_GB2312" panose="02010609030101010101" pitchFamily="49" charset="-122"/>
              </a:rPr>
              <a:t>为，</a:t>
            </a:r>
            <a:r>
              <a:rPr kumimoji="0" lang="en-US" altLang="zh-CN" sz="2800">
                <a:solidFill>
                  <a:srgbClr val="000000"/>
                </a:solidFill>
                <a:latin typeface="楷体_GB2312" panose="02010609030101010101" pitchFamily="49" charset="-122"/>
                <a:ea typeface="楷体_GB2312" panose="02010609030101010101" pitchFamily="49" charset="-122"/>
              </a:rPr>
              <a:t>A(n)=A(n</a:t>
            </a:r>
            <a:r>
              <a:rPr kumimoji="0" lang="zh-CN" altLang="en-US" sz="2800">
                <a:solidFill>
                  <a:srgbClr val="000000"/>
                </a:solidFill>
                <a:latin typeface="楷体_GB2312" panose="02010609030101010101" pitchFamily="49" charset="-122"/>
                <a:ea typeface="楷体_GB2312" panose="02010609030101010101" pitchFamily="49" charset="-122"/>
              </a:rPr>
              <a:t>，</a:t>
            </a:r>
            <a:r>
              <a:rPr kumimoji="0" lang="en-US" altLang="zh-CN" sz="2800">
                <a:solidFill>
                  <a:srgbClr val="000000"/>
                </a:solidFill>
                <a:latin typeface="楷体_GB2312" panose="02010609030101010101" pitchFamily="49" charset="-122"/>
                <a:ea typeface="楷体_GB2312" panose="02010609030101010101" pitchFamily="49" charset="-122"/>
              </a:rPr>
              <a:t>n)</a:t>
            </a:r>
            <a:r>
              <a:rPr kumimoji="0" lang="zh-CN" altLang="en-US" sz="2800">
                <a:solidFill>
                  <a:srgbClr val="000000"/>
                </a:solidFill>
                <a:latin typeface="楷体_GB2312" panose="02010609030101010101" pitchFamily="49" charset="-122"/>
                <a:ea typeface="楷体_GB2312" panose="02010609030101010101" pitchFamily="49" charset="-122"/>
              </a:rPr>
              <a:t>。</a:t>
            </a:r>
          </a:p>
          <a:p>
            <a:pPr eaLnBrk="1" hangingPunct="1">
              <a:lnSpc>
                <a:spcPct val="80000"/>
              </a:lnSpc>
            </a:pPr>
            <a:r>
              <a:rPr kumimoji="0" lang="zh-CN" altLang="en-US" sz="2800">
                <a:solidFill>
                  <a:srgbClr val="000000"/>
                </a:solidFill>
                <a:latin typeface="楷体_GB2312" panose="02010609030101010101" pitchFamily="49" charset="-122"/>
                <a:ea typeface="楷体_GB2312" panose="02010609030101010101" pitchFamily="49" charset="-122"/>
              </a:rPr>
              <a:t>定义其拟逆函数</a:t>
            </a:r>
            <a:r>
              <a:rPr kumimoji="0" lang="en-US" altLang="zh-CN" sz="2800">
                <a:solidFill>
                  <a:srgbClr val="000000"/>
                </a:solidFill>
                <a:latin typeface="楷体_GB2312" panose="02010609030101010101" pitchFamily="49" charset="-122"/>
                <a:ea typeface="楷体_GB2312" panose="02010609030101010101" pitchFamily="49" charset="-122"/>
              </a:rPr>
              <a:t>α(n)</a:t>
            </a:r>
            <a:r>
              <a:rPr kumimoji="0" lang="zh-CN" altLang="en-US" sz="2800">
                <a:solidFill>
                  <a:srgbClr val="000000"/>
                </a:solidFill>
                <a:latin typeface="楷体_GB2312" panose="02010609030101010101" pitchFamily="49" charset="-122"/>
                <a:ea typeface="楷体_GB2312" panose="02010609030101010101" pitchFamily="49" charset="-122"/>
              </a:rPr>
              <a:t>为：</a:t>
            </a:r>
            <a:r>
              <a:rPr kumimoji="0" lang="en-US" altLang="zh-CN" sz="2800">
                <a:solidFill>
                  <a:srgbClr val="000000"/>
                </a:solidFill>
                <a:latin typeface="楷体_GB2312" panose="02010609030101010101" pitchFamily="49" charset="-122"/>
                <a:ea typeface="楷体_GB2312" panose="02010609030101010101" pitchFamily="49" charset="-122"/>
              </a:rPr>
              <a:t>α(n)=min{k</a:t>
            </a:r>
            <a:r>
              <a:rPr kumimoji="0" lang="zh-CN" altLang="en-US" sz="2800">
                <a:solidFill>
                  <a:srgbClr val="000000"/>
                </a:solidFill>
                <a:latin typeface="楷体_GB2312" panose="02010609030101010101" pitchFamily="49" charset="-122"/>
                <a:ea typeface="楷体_GB2312" panose="02010609030101010101" pitchFamily="49" charset="-122"/>
              </a:rPr>
              <a:t>｜</a:t>
            </a:r>
            <a:r>
              <a:rPr kumimoji="0" lang="en-US" altLang="zh-CN" sz="2800">
                <a:solidFill>
                  <a:srgbClr val="000000"/>
                </a:solidFill>
                <a:latin typeface="楷体_GB2312" panose="02010609030101010101" pitchFamily="49" charset="-122"/>
                <a:ea typeface="楷体_GB2312" panose="02010609030101010101" pitchFamily="49" charset="-122"/>
              </a:rPr>
              <a:t>A(k)≥n}</a:t>
            </a:r>
            <a:r>
              <a:rPr kumimoji="0" lang="zh-CN" altLang="en-US" sz="2800">
                <a:solidFill>
                  <a:srgbClr val="000000"/>
                </a:solidFill>
                <a:latin typeface="楷体_GB2312" panose="02010609030101010101" pitchFamily="49" charset="-122"/>
                <a:ea typeface="楷体_GB2312" panose="02010609030101010101" pitchFamily="49" charset="-122"/>
              </a:rPr>
              <a:t>。即</a:t>
            </a:r>
            <a:r>
              <a:rPr kumimoji="0" lang="en-US" altLang="zh-CN" sz="2800">
                <a:solidFill>
                  <a:srgbClr val="000000"/>
                </a:solidFill>
                <a:latin typeface="楷体_GB2312" panose="02010609030101010101" pitchFamily="49" charset="-122"/>
                <a:ea typeface="楷体_GB2312" panose="02010609030101010101" pitchFamily="49" charset="-122"/>
              </a:rPr>
              <a:t>α(n)</a:t>
            </a:r>
            <a:r>
              <a:rPr kumimoji="0" lang="zh-CN" altLang="en-US" sz="2800">
                <a:solidFill>
                  <a:srgbClr val="000000"/>
                </a:solidFill>
                <a:latin typeface="楷体_GB2312" panose="02010609030101010101" pitchFamily="49" charset="-122"/>
                <a:ea typeface="楷体_GB2312" panose="02010609030101010101" pitchFamily="49" charset="-122"/>
              </a:rPr>
              <a:t>是使</a:t>
            </a:r>
            <a:r>
              <a:rPr kumimoji="0" lang="en-US" altLang="zh-CN" sz="2800">
                <a:solidFill>
                  <a:srgbClr val="000000"/>
                </a:solidFill>
                <a:latin typeface="楷体_GB2312" panose="02010609030101010101" pitchFamily="49" charset="-122"/>
                <a:ea typeface="楷体_GB2312" panose="02010609030101010101" pitchFamily="49" charset="-122"/>
              </a:rPr>
              <a:t>n≤A(k)</a:t>
            </a:r>
            <a:r>
              <a:rPr kumimoji="0" lang="zh-CN" altLang="en-US" sz="2800">
                <a:solidFill>
                  <a:srgbClr val="000000"/>
                </a:solidFill>
                <a:latin typeface="楷体_GB2312" panose="02010609030101010101" pitchFamily="49" charset="-122"/>
                <a:ea typeface="楷体_GB2312" panose="02010609030101010101" pitchFamily="49" charset="-122"/>
              </a:rPr>
              <a:t>成立的最小的</a:t>
            </a:r>
            <a:r>
              <a:rPr kumimoji="0" lang="en-US" altLang="zh-CN" sz="2800">
                <a:solidFill>
                  <a:srgbClr val="000000"/>
                </a:solidFill>
                <a:latin typeface="楷体_GB2312" panose="02010609030101010101" pitchFamily="49" charset="-122"/>
                <a:ea typeface="楷体_GB2312" panose="02010609030101010101" pitchFamily="49" charset="-122"/>
              </a:rPr>
              <a:t>k</a:t>
            </a:r>
            <a:r>
              <a:rPr kumimoji="0" lang="zh-CN" altLang="en-US" sz="2800">
                <a:solidFill>
                  <a:srgbClr val="000000"/>
                </a:solidFill>
                <a:latin typeface="楷体_GB2312" panose="02010609030101010101" pitchFamily="49" charset="-122"/>
                <a:ea typeface="楷体_GB2312" panose="02010609030101010101" pitchFamily="49" charset="-122"/>
              </a:rPr>
              <a:t>值。</a:t>
            </a:r>
          </a:p>
          <a:p>
            <a:pPr eaLnBrk="1" hangingPunct="1">
              <a:lnSpc>
                <a:spcPct val="80000"/>
              </a:lnSpc>
            </a:pPr>
            <a:r>
              <a:rPr kumimoji="0" lang="en-US" altLang="zh-CN" sz="2800">
                <a:solidFill>
                  <a:srgbClr val="000000"/>
                </a:solidFill>
                <a:latin typeface="楷体_GB2312" panose="02010609030101010101" pitchFamily="49" charset="-122"/>
                <a:ea typeface="楷体_GB2312" panose="02010609030101010101" pitchFamily="49" charset="-122"/>
              </a:rPr>
              <a:t>α(n)</a:t>
            </a:r>
            <a:r>
              <a:rPr kumimoji="0" lang="zh-CN" altLang="en-US" sz="2800">
                <a:solidFill>
                  <a:srgbClr val="000000"/>
                </a:solidFill>
                <a:latin typeface="楷体_GB2312" panose="02010609030101010101" pitchFamily="49" charset="-122"/>
                <a:ea typeface="楷体_GB2312" panose="02010609030101010101" pitchFamily="49" charset="-122"/>
              </a:rPr>
              <a:t>在复杂度分析中常遇到。对于通常所见到的正整数</a:t>
            </a:r>
            <a:r>
              <a:rPr kumimoji="0" lang="en-US" altLang="zh-CN" sz="2800">
                <a:solidFill>
                  <a:srgbClr val="000000"/>
                </a:solidFill>
                <a:latin typeface="楷体_GB2312" panose="02010609030101010101" pitchFamily="49" charset="-122"/>
                <a:ea typeface="楷体_GB2312" panose="02010609030101010101" pitchFamily="49" charset="-122"/>
              </a:rPr>
              <a:t>n</a:t>
            </a:r>
            <a:r>
              <a:rPr kumimoji="0" lang="zh-CN" altLang="en-US" sz="2800">
                <a:solidFill>
                  <a:srgbClr val="000000"/>
                </a:solidFill>
                <a:latin typeface="楷体_GB2312" panose="02010609030101010101" pitchFamily="49" charset="-122"/>
                <a:ea typeface="楷体_GB2312" panose="02010609030101010101" pitchFamily="49" charset="-122"/>
              </a:rPr>
              <a:t>，有</a:t>
            </a:r>
            <a:r>
              <a:rPr kumimoji="0" lang="en-US" altLang="zh-CN" sz="2800" b="1">
                <a:solidFill>
                  <a:schemeClr val="accent2"/>
                </a:solidFill>
                <a:latin typeface="楷体_GB2312" panose="02010609030101010101" pitchFamily="49" charset="-122"/>
                <a:ea typeface="楷体_GB2312" panose="02010609030101010101" pitchFamily="49" charset="-122"/>
              </a:rPr>
              <a:t>α(n)≤4</a:t>
            </a:r>
            <a:r>
              <a:rPr kumimoji="0" lang="zh-CN" altLang="en-US" sz="2800">
                <a:solidFill>
                  <a:srgbClr val="000000"/>
                </a:solidFill>
                <a:latin typeface="楷体_GB2312" panose="02010609030101010101" pitchFamily="49" charset="-122"/>
                <a:ea typeface="楷体_GB2312" panose="02010609030101010101" pitchFamily="49" charset="-122"/>
              </a:rPr>
              <a:t>。但在理论上</a:t>
            </a:r>
            <a:r>
              <a:rPr kumimoji="0" lang="en-US" altLang="zh-CN" sz="2800">
                <a:solidFill>
                  <a:srgbClr val="000000"/>
                </a:solidFill>
                <a:latin typeface="楷体_GB2312" panose="02010609030101010101" pitchFamily="49" charset="-122"/>
                <a:ea typeface="楷体_GB2312" panose="02010609030101010101" pitchFamily="49" charset="-122"/>
              </a:rPr>
              <a:t>α(n)</a:t>
            </a:r>
            <a:r>
              <a:rPr kumimoji="0" lang="zh-CN" altLang="en-US" sz="2800">
                <a:solidFill>
                  <a:srgbClr val="000000"/>
                </a:solidFill>
                <a:latin typeface="楷体_GB2312" panose="02010609030101010101" pitchFamily="49" charset="-122"/>
                <a:ea typeface="楷体_GB2312" panose="02010609030101010101" pitchFamily="49" charset="-122"/>
              </a:rPr>
              <a:t>没有上界，随着</a:t>
            </a:r>
            <a:r>
              <a:rPr kumimoji="0" lang="en-US" altLang="zh-CN" sz="2800">
                <a:solidFill>
                  <a:srgbClr val="000000"/>
                </a:solidFill>
                <a:latin typeface="楷体_GB2312" panose="02010609030101010101" pitchFamily="49" charset="-122"/>
                <a:ea typeface="楷体_GB2312" panose="02010609030101010101" pitchFamily="49" charset="-122"/>
              </a:rPr>
              <a:t>n</a:t>
            </a:r>
            <a:r>
              <a:rPr kumimoji="0" lang="zh-CN" altLang="en-US" sz="2800">
                <a:solidFill>
                  <a:srgbClr val="000000"/>
                </a:solidFill>
                <a:latin typeface="楷体_GB2312" panose="02010609030101010101" pitchFamily="49" charset="-122"/>
                <a:ea typeface="楷体_GB2312" panose="02010609030101010101" pitchFamily="49" charset="-122"/>
              </a:rPr>
              <a:t>的增加，它以难以想象的慢速度趋向正无穷大。</a:t>
            </a:r>
          </a:p>
          <a:p>
            <a:pPr eaLnBrk="1" hangingPunct="1">
              <a:lnSpc>
                <a:spcPct val="80000"/>
              </a:lnSpc>
              <a:buFontTx/>
              <a:buNone/>
            </a:pPr>
            <a:endParaRPr lang="zh-CN" altLang="en-US" sz="2800">
              <a:latin typeface="楷体_GB2312" panose="02010609030101010101" pitchFamily="49" charset="-122"/>
              <a:ea typeface="楷体_GB2312" panose="0201060903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animEffect transition="in" filter="blinds(horizontal)">
                                      <p:cBhvr>
                                        <p:cTn id="7" dur="500"/>
                                        <p:tgtEl>
                                          <p:spTgt spid="325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5635">
                                            <p:txEl>
                                              <p:pRg st="1" end="1"/>
                                            </p:txEl>
                                          </p:spTgt>
                                        </p:tgtEl>
                                        <p:attrNameLst>
                                          <p:attrName>style.visibility</p:attrName>
                                        </p:attrNameLst>
                                      </p:cBhvr>
                                      <p:to>
                                        <p:strVal val="visible"/>
                                      </p:to>
                                    </p:set>
                                    <p:animEffect transition="in" filter="blinds(horizontal)">
                                      <p:cBhvr>
                                        <p:cTn id="12" dur="500"/>
                                        <p:tgtEl>
                                          <p:spTgt spid="325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5635">
                                            <p:txEl>
                                              <p:pRg st="2" end="2"/>
                                            </p:txEl>
                                          </p:spTgt>
                                        </p:tgtEl>
                                        <p:attrNameLst>
                                          <p:attrName>style.visibility</p:attrName>
                                        </p:attrNameLst>
                                      </p:cBhvr>
                                      <p:to>
                                        <p:strVal val="visible"/>
                                      </p:to>
                                    </p:set>
                                    <p:animEffect transition="in" filter="blinds(horizontal)">
                                      <p:cBhvr>
                                        <p:cTn id="17" dur="500"/>
                                        <p:tgtEl>
                                          <p:spTgt spid="3256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5635">
                                            <p:txEl>
                                              <p:pRg st="3" end="3"/>
                                            </p:txEl>
                                          </p:spTgt>
                                        </p:tgtEl>
                                        <p:attrNameLst>
                                          <p:attrName>style.visibility</p:attrName>
                                        </p:attrNameLst>
                                      </p:cBhvr>
                                      <p:to>
                                        <p:strVal val="visible"/>
                                      </p:to>
                                    </p:set>
                                    <p:animEffect transition="in" filter="blinds(horizontal)">
                                      <p:cBhvr>
                                        <p:cTn id="22" dur="500"/>
                                        <p:tgtEl>
                                          <p:spTgt spid="3256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build="p"/>
    </p:bld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a:extLst>
              <a:ext uri="{FF2B5EF4-FFF2-40B4-BE49-F238E27FC236}">
                <a16:creationId xmlns:a16="http://schemas.microsoft.com/office/drawing/2014/main" id="{56FCE975-E1CB-4978-9211-01785ACDFF0F}"/>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BC2DD6EF-D87A-4D5F-B14F-A255BD97C1FE}" type="slidenum">
              <a:rPr lang="zh-CN" altLang="en-US">
                <a:solidFill>
                  <a:schemeClr val="tx1"/>
                </a:solidFill>
                <a:latin typeface="Times New Roman" panose="02020603050405020304" pitchFamily="18" charset="0"/>
                <a:ea typeface="宋体" panose="02010600030101010101" pitchFamily="2" charset="-122"/>
              </a:rPr>
              <a:pPr eaLnBrk="1" hangingPunct="1"/>
              <a:t>350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54338" name="Rectangle 2">
            <a:extLst>
              <a:ext uri="{FF2B5EF4-FFF2-40B4-BE49-F238E27FC236}">
                <a16:creationId xmlns:a16="http://schemas.microsoft.com/office/drawing/2014/main" id="{1F5B8438-6B00-454D-89B2-F709FE335EAE}"/>
              </a:ext>
            </a:extLst>
          </p:cNvPr>
          <p:cNvSpPr>
            <a:spLocks noGrp="1" noChangeArrowheads="1"/>
          </p:cNvSpPr>
          <p:nvPr>
            <p:ph type="ctrTitle"/>
          </p:nvPr>
        </p:nvSpPr>
        <p:spPr/>
        <p:txBody>
          <a:bodyPr/>
          <a:lstStyle/>
          <a:p>
            <a:pPr eaLnBrk="1" hangingPunct="1">
              <a:defRPr/>
            </a:pPr>
            <a:r>
              <a:rPr lang="zh-CN" altLang="en-US">
                <a:effectLst>
                  <a:outerShdw blurRad="38100" dist="38100" dir="2700000" algn="tl">
                    <a:srgbClr val="C0C0C0"/>
                  </a:outerShdw>
                </a:effectLst>
                <a:latin typeface="黑体" pitchFamily="2" charset="-122"/>
                <a:ea typeface="黑体" pitchFamily="2" charset="-122"/>
              </a:rPr>
              <a:t>优化搜索策略 </a:t>
            </a:r>
          </a:p>
        </p:txBody>
      </p:sp>
    </p:spTree>
  </p:cSld>
  <p:clrMapOvr>
    <a:masterClrMapping/>
  </p:clrMapOvr>
  <p:transition>
    <p:random/>
  </p:transition>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D83656FD-1669-4553-B626-0F316E85FF0B}"/>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10E57311-02B2-4EC1-BAB7-2FA98DED2436}" type="slidenum">
              <a:rPr lang="zh-CN" altLang="en-US">
                <a:solidFill>
                  <a:schemeClr val="tx1"/>
                </a:solidFill>
                <a:latin typeface="Times New Roman" panose="02020603050405020304" pitchFamily="18" charset="0"/>
                <a:ea typeface="宋体" panose="02010600030101010101" pitchFamily="2" charset="-122"/>
              </a:rPr>
              <a:pPr eaLnBrk="1" hangingPunct="1"/>
              <a:t>351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55362" name="Rectangle 2">
            <a:extLst>
              <a:ext uri="{FF2B5EF4-FFF2-40B4-BE49-F238E27FC236}">
                <a16:creationId xmlns:a16="http://schemas.microsoft.com/office/drawing/2014/main" id="{92F3D184-3741-4FCA-9984-A5E1C8F022CC}"/>
              </a:ext>
            </a:extLst>
          </p:cNvPr>
          <p:cNvSpPr>
            <a:spLocks noGrp="1" noChangeArrowheads="1"/>
          </p:cNvSpPr>
          <p:nvPr>
            <p:ph type="title"/>
          </p:nvPr>
        </p:nvSpPr>
        <p:spPr>
          <a:xfrm>
            <a:off x="685800" y="0"/>
            <a:ext cx="7772400" cy="1143000"/>
          </a:xfrm>
        </p:spPr>
        <p:txBody>
          <a:bodyPr/>
          <a:lstStyle/>
          <a:p>
            <a:pPr eaLnBrk="1" hangingPunct="1">
              <a:defRPr/>
            </a:pPr>
            <a:r>
              <a:rPr lang="zh-CN" altLang="en-US">
                <a:effectLst>
                  <a:outerShdw blurRad="38100" dist="38100" dir="2700000" algn="tl">
                    <a:srgbClr val="C0C0C0"/>
                  </a:outerShdw>
                </a:effectLst>
                <a:latin typeface="黑体" pitchFamily="2" charset="-122"/>
                <a:ea typeface="黑体" pitchFamily="2" charset="-122"/>
              </a:rPr>
              <a:t>最短加法链问题</a:t>
            </a:r>
          </a:p>
        </p:txBody>
      </p:sp>
      <p:sp>
        <p:nvSpPr>
          <p:cNvPr id="108549" name="Text Box 3">
            <a:extLst>
              <a:ext uri="{FF2B5EF4-FFF2-40B4-BE49-F238E27FC236}">
                <a16:creationId xmlns:a16="http://schemas.microsoft.com/office/drawing/2014/main" id="{E915CA85-F9F4-4F15-B5A2-A39F906FFEFF}"/>
              </a:ext>
            </a:extLst>
          </p:cNvPr>
          <p:cNvSpPr txBox="1">
            <a:spLocks noChangeArrowheads="1"/>
          </p:cNvSpPr>
          <p:nvPr/>
        </p:nvSpPr>
        <p:spPr bwMode="auto">
          <a:xfrm>
            <a:off x="179388" y="836613"/>
            <a:ext cx="873442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给定一个正整数和一个实数，如何用最少的乘法次数计算出</a:t>
            </a:r>
            <a:r>
              <a:rPr lang="en-US" altLang="zh-CN" sz="2400">
                <a:solidFill>
                  <a:schemeClr val="tx1"/>
                </a:solidFill>
                <a:ea typeface="楷体_GB2312" panose="02010609030101010101" pitchFamily="49" charset="-122"/>
              </a:rPr>
              <a:t>x</a:t>
            </a:r>
            <a:r>
              <a:rPr lang="en-US" altLang="zh-CN" sz="2400" baseline="300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。例如，可以用</a:t>
            </a:r>
            <a:r>
              <a:rPr lang="en-US" altLang="zh-CN" sz="2400">
                <a:solidFill>
                  <a:schemeClr val="tx1"/>
                </a:solidFill>
                <a:ea typeface="楷体_GB2312" panose="02010609030101010101" pitchFamily="49" charset="-122"/>
              </a:rPr>
              <a:t>6</a:t>
            </a:r>
            <a:r>
              <a:rPr lang="zh-CN" altLang="en-US" sz="2400">
                <a:solidFill>
                  <a:schemeClr val="tx1"/>
                </a:solidFill>
                <a:ea typeface="楷体_GB2312" panose="02010609030101010101" pitchFamily="49" charset="-122"/>
              </a:rPr>
              <a:t>次乘法逐步计算</a:t>
            </a:r>
            <a:r>
              <a:rPr lang="en-US" altLang="zh-CN" sz="2400">
                <a:solidFill>
                  <a:schemeClr val="tx1"/>
                </a:solidFill>
                <a:ea typeface="楷体_GB2312" panose="02010609030101010101" pitchFamily="49" charset="-122"/>
              </a:rPr>
              <a:t>x</a:t>
            </a:r>
            <a:r>
              <a:rPr lang="en-US" altLang="zh-CN" sz="2400" baseline="30000">
                <a:solidFill>
                  <a:schemeClr val="tx1"/>
                </a:solidFill>
                <a:ea typeface="楷体_GB2312" panose="02010609030101010101" pitchFamily="49" charset="-122"/>
              </a:rPr>
              <a:t>23</a:t>
            </a:r>
            <a:r>
              <a:rPr lang="zh-CN" altLang="en-US" sz="2400">
                <a:solidFill>
                  <a:schemeClr val="tx1"/>
                </a:solidFill>
                <a:ea typeface="楷体_GB2312" panose="02010609030101010101" pitchFamily="49" charset="-122"/>
              </a:rPr>
              <a:t>如下：</a:t>
            </a:r>
            <a:r>
              <a:rPr lang="en-US" altLang="zh-CN" sz="2400">
                <a:solidFill>
                  <a:schemeClr val="tx1"/>
                </a:solidFill>
                <a:ea typeface="楷体_GB2312" panose="02010609030101010101" pitchFamily="49" charset="-122"/>
              </a:rPr>
              <a:t>x,x</a:t>
            </a:r>
            <a:r>
              <a:rPr lang="en-US" altLang="zh-CN" sz="2400" baseline="30000">
                <a:solidFill>
                  <a:schemeClr val="tx1"/>
                </a:solidFill>
                <a:ea typeface="楷体_GB2312" panose="02010609030101010101" pitchFamily="49" charset="-122"/>
              </a:rPr>
              <a:t>2</a:t>
            </a:r>
            <a:r>
              <a:rPr lang="en-US" altLang="zh-CN" sz="2400">
                <a:solidFill>
                  <a:schemeClr val="tx1"/>
                </a:solidFill>
                <a:ea typeface="楷体_GB2312" panose="02010609030101010101" pitchFamily="49" charset="-122"/>
              </a:rPr>
              <a:t>,x</a:t>
            </a:r>
            <a:r>
              <a:rPr lang="en-US" altLang="zh-CN" sz="2400" baseline="30000">
                <a:solidFill>
                  <a:schemeClr val="tx1"/>
                </a:solidFill>
                <a:ea typeface="楷体_GB2312" panose="02010609030101010101" pitchFamily="49" charset="-122"/>
              </a:rPr>
              <a:t>3</a:t>
            </a:r>
            <a:r>
              <a:rPr lang="en-US" altLang="zh-CN" sz="2400">
                <a:solidFill>
                  <a:schemeClr val="tx1"/>
                </a:solidFill>
                <a:ea typeface="楷体_GB2312" panose="02010609030101010101" pitchFamily="49" charset="-122"/>
              </a:rPr>
              <a:t>,x</a:t>
            </a:r>
            <a:r>
              <a:rPr lang="en-US" altLang="zh-CN" sz="2400" baseline="30000">
                <a:solidFill>
                  <a:schemeClr val="tx1"/>
                </a:solidFill>
                <a:ea typeface="楷体_GB2312" panose="02010609030101010101" pitchFamily="49" charset="-122"/>
              </a:rPr>
              <a:t>5</a:t>
            </a:r>
            <a:r>
              <a:rPr lang="en-US" altLang="zh-CN" sz="2400">
                <a:solidFill>
                  <a:schemeClr val="tx1"/>
                </a:solidFill>
                <a:ea typeface="楷体_GB2312" panose="02010609030101010101" pitchFamily="49" charset="-122"/>
              </a:rPr>
              <a:t>,x</a:t>
            </a:r>
            <a:r>
              <a:rPr lang="en-US" altLang="zh-CN" sz="2400" baseline="30000">
                <a:solidFill>
                  <a:schemeClr val="tx1"/>
                </a:solidFill>
                <a:ea typeface="楷体_GB2312" panose="02010609030101010101" pitchFamily="49" charset="-122"/>
              </a:rPr>
              <a:t>10</a:t>
            </a:r>
            <a:r>
              <a:rPr lang="en-US" altLang="zh-CN" sz="2400">
                <a:solidFill>
                  <a:schemeClr val="tx1"/>
                </a:solidFill>
                <a:ea typeface="楷体_GB2312" panose="02010609030101010101" pitchFamily="49" charset="-122"/>
              </a:rPr>
              <a:t>,x</a:t>
            </a:r>
            <a:r>
              <a:rPr lang="en-US" altLang="zh-CN" sz="2400" baseline="30000">
                <a:solidFill>
                  <a:schemeClr val="tx1"/>
                </a:solidFill>
                <a:ea typeface="楷体_GB2312" panose="02010609030101010101" pitchFamily="49" charset="-122"/>
              </a:rPr>
              <a:t>20</a:t>
            </a:r>
            <a:r>
              <a:rPr lang="en-US" altLang="zh-CN" sz="2400">
                <a:solidFill>
                  <a:schemeClr val="tx1"/>
                </a:solidFill>
                <a:ea typeface="楷体_GB2312" panose="02010609030101010101" pitchFamily="49" charset="-122"/>
              </a:rPr>
              <a:t>,x</a:t>
            </a:r>
            <a:r>
              <a:rPr lang="en-US" altLang="zh-CN" sz="2400" baseline="30000">
                <a:solidFill>
                  <a:schemeClr val="tx1"/>
                </a:solidFill>
                <a:ea typeface="楷体_GB2312" panose="02010609030101010101" pitchFamily="49" charset="-122"/>
              </a:rPr>
              <a:t>23</a:t>
            </a:r>
            <a:r>
              <a:rPr lang="en-US" altLang="zh-CN" sz="2400">
                <a:solidFill>
                  <a:schemeClr val="tx1"/>
                </a:solidFill>
                <a:ea typeface="楷体_GB2312" panose="02010609030101010101" pitchFamily="49" charset="-122"/>
              </a:rPr>
              <a:t>                      </a:t>
            </a:r>
          </a:p>
          <a:p>
            <a:pPr algn="l" eaLnBrk="1" hangingPunct="1"/>
            <a:r>
              <a:rPr lang="zh-CN" altLang="en-US" sz="2400">
                <a:solidFill>
                  <a:schemeClr val="tx1"/>
                </a:solidFill>
                <a:ea typeface="楷体_GB2312" panose="02010609030101010101" pitchFamily="49" charset="-122"/>
              </a:rPr>
              <a:t>可以证明计算最少需要</a:t>
            </a:r>
            <a:r>
              <a:rPr lang="en-US" altLang="zh-CN" sz="2400">
                <a:solidFill>
                  <a:schemeClr val="tx1"/>
                </a:solidFill>
                <a:ea typeface="楷体_GB2312" panose="02010609030101010101" pitchFamily="49" charset="-122"/>
              </a:rPr>
              <a:t>6</a:t>
            </a:r>
            <a:r>
              <a:rPr lang="zh-CN" altLang="en-US" sz="2400">
                <a:solidFill>
                  <a:schemeClr val="tx1"/>
                </a:solidFill>
                <a:ea typeface="楷体_GB2312" panose="02010609030101010101" pitchFamily="49" charset="-122"/>
              </a:rPr>
              <a:t>次乘法。计算的幂序列中各幂次</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3</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5</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10</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20</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23</a:t>
            </a:r>
            <a:r>
              <a:rPr lang="zh-CN" altLang="en-US" sz="2400">
                <a:solidFill>
                  <a:schemeClr val="tx1"/>
                </a:solidFill>
                <a:ea typeface="楷体_GB2312" panose="02010609030101010101" pitchFamily="49" charset="-122"/>
              </a:rPr>
              <a:t>组成了一个关于整数</a:t>
            </a:r>
            <a:r>
              <a:rPr lang="en-US" altLang="zh-CN" sz="2400">
                <a:solidFill>
                  <a:schemeClr val="tx1"/>
                </a:solidFill>
                <a:ea typeface="楷体_GB2312" panose="02010609030101010101" pitchFamily="49" charset="-122"/>
              </a:rPr>
              <a:t>23</a:t>
            </a:r>
            <a:r>
              <a:rPr lang="zh-CN" altLang="en-US" sz="2400">
                <a:solidFill>
                  <a:schemeClr val="tx1"/>
                </a:solidFill>
                <a:ea typeface="楷体_GB2312" panose="02010609030101010101" pitchFamily="49" charset="-122"/>
              </a:rPr>
              <a:t>的加法链。在一般情况下，计算</a:t>
            </a:r>
            <a:r>
              <a:rPr lang="en-US" altLang="zh-CN" sz="2400">
                <a:solidFill>
                  <a:schemeClr val="tx1"/>
                </a:solidFill>
                <a:ea typeface="楷体_GB2312" panose="02010609030101010101" pitchFamily="49" charset="-122"/>
              </a:rPr>
              <a:t>x</a:t>
            </a:r>
            <a:r>
              <a:rPr lang="en-US" altLang="zh-CN" sz="2400" baseline="300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的幂序列中各幂次组成正整数的一个加法链</a:t>
            </a:r>
          </a:p>
          <a:p>
            <a:pPr algn="l" eaLnBrk="1" hangingPunct="1"/>
            <a:endParaRPr lang="en-US" altLang="zh-CN" sz="2400">
              <a:solidFill>
                <a:schemeClr val="tx1"/>
              </a:solidFill>
              <a:ea typeface="楷体_GB2312" panose="02010609030101010101" pitchFamily="49" charset="-122"/>
            </a:endParaRPr>
          </a:p>
          <a:p>
            <a:pPr algn="l" eaLnBrk="1" hangingPunct="1"/>
            <a:endParaRPr lang="en-US" altLang="zh-CN" sz="2400">
              <a:solidFill>
                <a:schemeClr val="tx1"/>
              </a:solidFill>
              <a:ea typeface="楷体_GB2312" panose="02010609030101010101" pitchFamily="49" charset="-122"/>
            </a:endParaRPr>
          </a:p>
          <a:p>
            <a:pPr algn="l" eaLnBrk="1" hangingPunct="1"/>
            <a:endParaRPr lang="zh-CN" altLang="en-US" sz="2400">
              <a:solidFill>
                <a:schemeClr val="tx1"/>
              </a:solidFill>
              <a:ea typeface="楷体_GB2312" panose="02010609030101010101" pitchFamily="49" charset="-122"/>
            </a:endParaRPr>
          </a:p>
          <a:p>
            <a:pPr algn="l" eaLnBrk="1" hangingPunct="1"/>
            <a:r>
              <a:rPr lang="zh-CN" altLang="en-US" sz="2400">
                <a:solidFill>
                  <a:schemeClr val="tx1"/>
                </a:solidFill>
                <a:ea typeface="楷体_GB2312" panose="02010609030101010101" pitchFamily="49" charset="-122"/>
              </a:rPr>
              <a:t>上述最优求幂问题相应于正整数的最短加法链问题，即求</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的一个加法链使其长度达到最小。正整数的最短加法链长度记为</a:t>
            </a:r>
            <a:r>
              <a:rPr lang="en-US" altLang="zh-CN" sz="2400">
                <a:solidFill>
                  <a:schemeClr val="tx1"/>
                </a:solidFill>
                <a:ea typeface="楷体_GB2312" panose="02010609030101010101" pitchFamily="49" charset="-122"/>
              </a:rPr>
              <a:t>l(n)</a:t>
            </a:r>
            <a:r>
              <a:rPr lang="zh-CN" altLang="en-US" sz="2400">
                <a:solidFill>
                  <a:schemeClr val="tx1"/>
                </a:solidFill>
                <a:ea typeface="楷体_GB2312" panose="02010609030101010101" pitchFamily="49" charset="-122"/>
              </a:rPr>
              <a:t>。</a:t>
            </a:r>
          </a:p>
        </p:txBody>
      </p:sp>
      <p:graphicFrame>
        <p:nvGraphicFramePr>
          <p:cNvPr id="108546" name="Object 4">
            <a:extLst>
              <a:ext uri="{FF2B5EF4-FFF2-40B4-BE49-F238E27FC236}">
                <a16:creationId xmlns:a16="http://schemas.microsoft.com/office/drawing/2014/main" id="{99CC4A10-C202-45AB-BE24-0A218746AEA0}"/>
              </a:ext>
            </a:extLst>
          </p:cNvPr>
          <p:cNvGraphicFramePr>
            <a:graphicFrameLocks noChangeAspect="1"/>
          </p:cNvGraphicFramePr>
          <p:nvPr/>
        </p:nvGraphicFramePr>
        <p:xfrm>
          <a:off x="2339975" y="2708275"/>
          <a:ext cx="4175125" cy="909638"/>
        </p:xfrm>
        <a:graphic>
          <a:graphicData uri="http://schemas.openxmlformats.org/presentationml/2006/ole">
            <mc:AlternateContent xmlns:mc="http://schemas.openxmlformats.org/markup-compatibility/2006">
              <mc:Choice xmlns:v="urn:schemas-microsoft-com:vml" Requires="v">
                <p:oleObj spid="_x0000_s108551" name="公式" r:id="rId3" imgW="2095200" imgH="457200" progId="Equation.3">
                  <p:embed/>
                </p:oleObj>
              </mc:Choice>
              <mc:Fallback>
                <p:oleObj name="公式" r:id="rId3" imgW="20952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2708275"/>
                        <a:ext cx="4175125" cy="909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49697B0E-8574-46F7-A0D9-23537DAC62DB}"/>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979EC343-6FAA-4243-92B8-5BD88507342E}" type="slidenum">
              <a:rPr lang="zh-CN" altLang="en-US">
                <a:solidFill>
                  <a:schemeClr val="tx1"/>
                </a:solidFill>
                <a:latin typeface="Times New Roman" panose="02020603050405020304" pitchFamily="18" charset="0"/>
                <a:ea typeface="宋体" panose="02010600030101010101" pitchFamily="2" charset="-122"/>
              </a:rPr>
              <a:pPr eaLnBrk="1" hangingPunct="1"/>
              <a:t>352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56386" name="Rectangle 2">
            <a:extLst>
              <a:ext uri="{FF2B5EF4-FFF2-40B4-BE49-F238E27FC236}">
                <a16:creationId xmlns:a16="http://schemas.microsoft.com/office/drawing/2014/main" id="{93EBE914-F265-4DA0-88A5-434AC6F3882A}"/>
              </a:ext>
            </a:extLst>
          </p:cNvPr>
          <p:cNvSpPr>
            <a:spLocks noGrp="1" noChangeArrowheads="1"/>
          </p:cNvSpPr>
          <p:nvPr>
            <p:ph type="title"/>
          </p:nvPr>
        </p:nvSpPr>
        <p:spPr>
          <a:xfrm>
            <a:off x="685800" y="0"/>
            <a:ext cx="7772400" cy="1143000"/>
          </a:xfrm>
        </p:spPr>
        <p:txBody>
          <a:bodyPr/>
          <a:lstStyle/>
          <a:p>
            <a:pPr eaLnBrk="1" hangingPunct="1">
              <a:defRPr/>
            </a:pPr>
            <a:r>
              <a:rPr lang="zh-CN" altLang="en-US">
                <a:effectLst>
                  <a:outerShdw blurRad="38100" dist="38100" dir="2700000" algn="tl">
                    <a:srgbClr val="C0C0C0"/>
                  </a:outerShdw>
                </a:effectLst>
                <a:latin typeface="黑体" pitchFamily="2" charset="-122"/>
                <a:ea typeface="黑体" pitchFamily="2" charset="-122"/>
              </a:rPr>
              <a:t>回溯法</a:t>
            </a:r>
          </a:p>
        </p:txBody>
      </p:sp>
      <p:pic>
        <p:nvPicPr>
          <p:cNvPr id="362500" name="Picture 3" descr="t1014">
            <a:extLst>
              <a:ext uri="{FF2B5EF4-FFF2-40B4-BE49-F238E27FC236}">
                <a16:creationId xmlns:a16="http://schemas.microsoft.com/office/drawing/2014/main" id="{D277674A-E6AB-452B-B640-3E2F2E431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2047875"/>
            <a:ext cx="4249737"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501" name="Text Box 4">
            <a:extLst>
              <a:ext uri="{FF2B5EF4-FFF2-40B4-BE49-F238E27FC236}">
                <a16:creationId xmlns:a16="http://schemas.microsoft.com/office/drawing/2014/main" id="{03CC3629-39B5-46FB-B0B5-6CFB0D12AF66}"/>
              </a:ext>
            </a:extLst>
          </p:cNvPr>
          <p:cNvSpPr txBox="1">
            <a:spLocks noChangeArrowheads="1"/>
          </p:cNvSpPr>
          <p:nvPr/>
        </p:nvSpPr>
        <p:spPr bwMode="auto">
          <a:xfrm>
            <a:off x="179388" y="765175"/>
            <a:ext cx="8734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问题的状态空间树如图所示。其中第</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层结点</a:t>
            </a:r>
            <a:r>
              <a:rPr lang="en-US" altLang="zh-CN" sz="2400">
                <a:solidFill>
                  <a:schemeClr val="tx1"/>
                </a:solidFill>
                <a:ea typeface="楷体_GB2312" panose="02010609030101010101" pitchFamily="49" charset="-122"/>
              </a:rPr>
              <a:t>a</a:t>
            </a:r>
            <a:r>
              <a:rPr lang="en-US" altLang="zh-CN" sz="2400" baseline="-250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的儿子结点</a:t>
            </a:r>
            <a:r>
              <a:rPr lang="en-US" altLang="zh-CN" sz="2400">
                <a:solidFill>
                  <a:schemeClr val="tx1"/>
                </a:solidFill>
                <a:ea typeface="楷体_GB2312" panose="02010609030101010101" pitchFamily="49" charset="-122"/>
              </a:rPr>
              <a:t>a</a:t>
            </a:r>
            <a:r>
              <a:rPr lang="en-US" altLang="zh-CN" sz="2400" baseline="-25000">
                <a:solidFill>
                  <a:schemeClr val="tx1"/>
                </a:solidFill>
                <a:ea typeface="楷体_GB2312" panose="02010609030101010101" pitchFamily="49" charset="-122"/>
              </a:rPr>
              <a:t>i+1</a:t>
            </a:r>
            <a:r>
              <a:rPr lang="en-US" altLang="zh-CN" sz="2400">
                <a:solidFill>
                  <a:schemeClr val="tx1"/>
                </a:solidFill>
                <a:ea typeface="楷体_GB2312" panose="02010609030101010101" pitchFamily="49" charset="-122"/>
              </a:rPr>
              <a:t>&gt;a</a:t>
            </a:r>
            <a:r>
              <a:rPr lang="en-US" altLang="zh-CN" sz="2400" baseline="-250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由</a:t>
            </a:r>
            <a:r>
              <a:rPr lang="en-US" altLang="zh-CN" sz="2400">
                <a:solidFill>
                  <a:schemeClr val="tx1"/>
                </a:solidFill>
                <a:ea typeface="楷体_GB2312" panose="02010609030101010101" pitchFamily="49" charset="-122"/>
              </a:rPr>
              <a:t>a</a:t>
            </a:r>
            <a:r>
              <a:rPr lang="en-US" altLang="zh-CN" sz="2400" baseline="-25000">
                <a:solidFill>
                  <a:schemeClr val="tx1"/>
                </a:solidFill>
                <a:ea typeface="楷体_GB2312" panose="02010609030101010101" pitchFamily="49" charset="-122"/>
              </a:rPr>
              <a:t>j</a:t>
            </a:r>
            <a:r>
              <a:rPr lang="en-US" altLang="zh-CN" sz="2400">
                <a:solidFill>
                  <a:schemeClr val="tx1"/>
                </a:solidFill>
                <a:ea typeface="楷体_GB2312" panose="02010609030101010101" pitchFamily="49" charset="-122"/>
              </a:rPr>
              <a:t>+a</a:t>
            </a:r>
            <a:r>
              <a:rPr lang="en-US" altLang="zh-CN" sz="2400" baseline="-25000">
                <a:solidFill>
                  <a:schemeClr val="tx1"/>
                </a:solidFill>
                <a:ea typeface="楷体_GB2312" panose="02010609030101010101" pitchFamily="49" charset="-122"/>
              </a:rPr>
              <a:t>k</a:t>
            </a:r>
            <a:r>
              <a:rPr lang="en-US" altLang="zh-CN" sz="2400">
                <a:solidFill>
                  <a:schemeClr val="tx1"/>
                </a:solidFill>
                <a:ea typeface="楷体_GB2312" panose="02010609030101010101" pitchFamily="49" charset="-122"/>
              </a:rPr>
              <a:t>, k</a:t>
            </a:r>
            <a:r>
              <a:rPr lang="en-US" altLang="zh-CN" sz="2400">
                <a:solidFill>
                  <a:schemeClr val="tx1"/>
                </a:solidFill>
                <a:ea typeface="楷体_GB2312" panose="02010609030101010101" pitchFamily="49" charset="-122"/>
                <a:sym typeface="Symbol" panose="05050102010706020507" pitchFamily="18" charset="2"/>
              </a:rPr>
              <a:t>ji</a:t>
            </a:r>
            <a:r>
              <a:rPr lang="zh-CN" altLang="en-US" sz="2400">
                <a:solidFill>
                  <a:schemeClr val="tx1"/>
                </a:solidFill>
                <a:ea typeface="楷体_GB2312" panose="02010609030101010101" pitchFamily="49" charset="-122"/>
              </a:rPr>
              <a:t>所构成。 </a:t>
            </a:r>
          </a:p>
        </p:txBody>
      </p:sp>
      <p:sp>
        <p:nvSpPr>
          <p:cNvPr id="362502" name="Text Box 5">
            <a:extLst>
              <a:ext uri="{FF2B5EF4-FFF2-40B4-BE49-F238E27FC236}">
                <a16:creationId xmlns:a16="http://schemas.microsoft.com/office/drawing/2014/main" id="{B1C234CF-E2D3-4999-8E1A-23F01003C182}"/>
              </a:ext>
            </a:extLst>
          </p:cNvPr>
          <p:cNvSpPr txBox="1">
            <a:spLocks noChangeArrowheads="1"/>
          </p:cNvSpPr>
          <p:nvPr/>
        </p:nvSpPr>
        <p:spPr bwMode="auto">
          <a:xfrm>
            <a:off x="0" y="1557338"/>
            <a:ext cx="5276850" cy="476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a:solidFill>
                  <a:schemeClr val="tx1"/>
                </a:solidFill>
                <a:ea typeface="楷体_GB2312" panose="02010609030101010101" pitchFamily="49" charset="-122"/>
              </a:rPr>
              <a:t>private static void </a:t>
            </a:r>
            <a:r>
              <a:rPr lang="en-US" altLang="zh-CN" b="1">
                <a:solidFill>
                  <a:schemeClr val="tx1"/>
                </a:solidFill>
                <a:ea typeface="楷体_GB2312" panose="02010609030101010101" pitchFamily="49" charset="-122"/>
              </a:rPr>
              <a:t>backtrack</a:t>
            </a:r>
            <a:r>
              <a:rPr lang="en-US" altLang="zh-CN">
                <a:solidFill>
                  <a:schemeClr val="tx1"/>
                </a:solidFill>
                <a:ea typeface="楷体_GB2312" panose="02010609030101010101" pitchFamily="49" charset="-122"/>
              </a:rPr>
              <a:t>(int step)</a:t>
            </a:r>
          </a:p>
          <a:p>
            <a:pPr algn="l" eaLnBrk="1" hangingPunct="1"/>
            <a:r>
              <a:rPr lang="en-US" altLang="zh-CN">
                <a:solidFill>
                  <a:schemeClr val="tx1"/>
                </a:solidFill>
                <a:ea typeface="楷体_GB2312" panose="02010609030101010101" pitchFamily="49" charset="-122"/>
              </a:rPr>
              <a:t>  {// </a:t>
            </a:r>
            <a:r>
              <a:rPr lang="zh-CN" altLang="en-US">
                <a:solidFill>
                  <a:schemeClr val="tx1"/>
                </a:solidFill>
                <a:ea typeface="楷体_GB2312" panose="02010609030101010101" pitchFamily="49" charset="-122"/>
              </a:rPr>
              <a:t>解最短加法链问题的标准回溯法</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int i,j,k;</a:t>
            </a:r>
          </a:p>
          <a:p>
            <a:pPr algn="l" eaLnBrk="1" hangingPunct="1"/>
            <a:r>
              <a:rPr lang="en-US" altLang="zh-CN">
                <a:solidFill>
                  <a:schemeClr val="tx1"/>
                </a:solidFill>
                <a:ea typeface="楷体_GB2312" panose="02010609030101010101" pitchFamily="49" charset="-122"/>
              </a:rPr>
              <a:t>     if (a[step]==n)   // </a:t>
            </a:r>
            <a:r>
              <a:rPr lang="zh-CN" altLang="en-US">
                <a:solidFill>
                  <a:schemeClr val="tx1"/>
                </a:solidFill>
                <a:ea typeface="楷体_GB2312" panose="02010609030101010101" pitchFamily="49" charset="-122"/>
              </a:rPr>
              <a:t>找到一条加法链</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a:t>
            </a:r>
          </a:p>
          <a:p>
            <a:pPr algn="l" eaLnBrk="1" hangingPunct="1"/>
            <a:r>
              <a:rPr lang="en-US" altLang="zh-CN">
                <a:solidFill>
                  <a:schemeClr val="tx1"/>
                </a:solidFill>
                <a:ea typeface="楷体_GB2312" panose="02010609030101010101" pitchFamily="49" charset="-122"/>
              </a:rPr>
              <a:t>        if (step&lt;best)  </a:t>
            </a:r>
            <a:r>
              <a:rPr lang="zh-CN" altLang="en-US">
                <a:solidFill>
                  <a:schemeClr val="tx1"/>
                </a:solidFill>
                <a:ea typeface="楷体_GB2312" panose="02010609030101010101" pitchFamily="49" charset="-122"/>
              </a:rPr>
              <a:t>更新最优值</a:t>
            </a:r>
            <a:r>
              <a:rPr lang="en-US" altLang="zh-CN">
                <a:solidFill>
                  <a:schemeClr val="tx1"/>
                </a:solidFill>
                <a:ea typeface="楷体_GB2312" panose="02010609030101010101" pitchFamily="49" charset="-122"/>
              </a:rPr>
              <a:t> </a:t>
            </a:r>
          </a:p>
          <a:p>
            <a:pPr algn="l" eaLnBrk="1" hangingPunct="1"/>
            <a:r>
              <a:rPr lang="en-US" altLang="zh-CN">
                <a:solidFill>
                  <a:schemeClr val="tx1"/>
                </a:solidFill>
                <a:ea typeface="楷体_GB2312" panose="02010609030101010101" pitchFamily="49" charset="-122"/>
              </a:rPr>
              <a:t>        return;</a:t>
            </a:r>
          </a:p>
          <a:p>
            <a:pPr algn="l" eaLnBrk="1" hangingPunct="1"/>
            <a:r>
              <a:rPr lang="en-US" altLang="zh-CN">
                <a:solidFill>
                  <a:schemeClr val="tx1"/>
                </a:solidFill>
                <a:ea typeface="楷体_GB2312" panose="02010609030101010101" pitchFamily="49" charset="-122"/>
              </a:rPr>
              <a:t>     }</a:t>
            </a:r>
          </a:p>
          <a:p>
            <a:pPr algn="l" eaLnBrk="1" hangingPunct="1"/>
            <a:r>
              <a:rPr lang="en-US" altLang="zh-CN">
                <a:solidFill>
                  <a:schemeClr val="tx1"/>
                </a:solidFill>
                <a:ea typeface="楷体_GB2312" panose="02010609030101010101" pitchFamily="49" charset="-122"/>
              </a:rPr>
              <a:t>// </a:t>
            </a:r>
            <a:r>
              <a:rPr lang="zh-CN" altLang="en-US">
                <a:solidFill>
                  <a:schemeClr val="tx1"/>
                </a:solidFill>
                <a:ea typeface="楷体_GB2312" panose="02010609030101010101" pitchFamily="49" charset="-122"/>
              </a:rPr>
              <a:t>对当前结点</a:t>
            </a:r>
            <a:r>
              <a:rPr lang="en-US" altLang="zh-CN">
                <a:solidFill>
                  <a:schemeClr val="tx1"/>
                </a:solidFill>
                <a:ea typeface="楷体_GB2312" panose="02010609030101010101" pitchFamily="49" charset="-122"/>
              </a:rPr>
              <a:t>a[step]</a:t>
            </a:r>
            <a:r>
              <a:rPr lang="zh-CN" altLang="en-US">
                <a:solidFill>
                  <a:schemeClr val="tx1"/>
                </a:solidFill>
                <a:ea typeface="楷体_GB2312" panose="02010609030101010101" pitchFamily="49" charset="-122"/>
              </a:rPr>
              <a:t>的每一个儿子结点递归搜索</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for (i=step;i&gt;=1;i--)</a:t>
            </a:r>
          </a:p>
          <a:p>
            <a:pPr algn="l" eaLnBrk="1" hangingPunct="1"/>
            <a:r>
              <a:rPr lang="en-US" altLang="zh-CN">
                <a:solidFill>
                  <a:schemeClr val="tx1"/>
                </a:solidFill>
                <a:ea typeface="楷体_GB2312" panose="02010609030101010101" pitchFamily="49" charset="-122"/>
              </a:rPr>
              <a:t>       if (2*a[i]&gt;a[step])</a:t>
            </a:r>
          </a:p>
          <a:p>
            <a:pPr algn="l" eaLnBrk="1" hangingPunct="1"/>
            <a:r>
              <a:rPr lang="en-US" altLang="zh-CN">
                <a:solidFill>
                  <a:schemeClr val="tx1"/>
                </a:solidFill>
                <a:ea typeface="楷体_GB2312" panose="02010609030101010101" pitchFamily="49" charset="-122"/>
              </a:rPr>
              <a:t>         for (j=i;j&gt;=1;j--){</a:t>
            </a:r>
          </a:p>
          <a:p>
            <a:pPr algn="l" eaLnBrk="1" hangingPunct="1"/>
            <a:r>
              <a:rPr lang="en-US" altLang="zh-CN">
                <a:solidFill>
                  <a:schemeClr val="tx1"/>
                </a:solidFill>
                <a:ea typeface="楷体_GB2312" panose="02010609030101010101" pitchFamily="49" charset="-122"/>
              </a:rPr>
              <a:t>           k=a[i]+a[j];</a:t>
            </a:r>
          </a:p>
          <a:p>
            <a:pPr algn="l" eaLnBrk="1" hangingPunct="1"/>
            <a:r>
              <a:rPr lang="en-US" altLang="zh-CN">
                <a:solidFill>
                  <a:schemeClr val="tx1"/>
                </a:solidFill>
                <a:ea typeface="楷体_GB2312" panose="02010609030101010101" pitchFamily="49" charset="-122"/>
              </a:rPr>
              <a:t>           a[step+1]=k;</a:t>
            </a:r>
          </a:p>
          <a:p>
            <a:pPr algn="l" eaLnBrk="1" hangingPunct="1"/>
            <a:r>
              <a:rPr lang="en-US" altLang="zh-CN">
                <a:solidFill>
                  <a:schemeClr val="tx1"/>
                </a:solidFill>
                <a:ea typeface="楷体_GB2312" panose="02010609030101010101" pitchFamily="49" charset="-122"/>
              </a:rPr>
              <a:t>           if ((k&gt;a[step])&amp;&amp;(k&lt;=n))  backtrack(step+1);</a:t>
            </a:r>
          </a:p>
          <a:p>
            <a:pPr algn="l" eaLnBrk="1" hangingPunct="1"/>
            <a:r>
              <a:rPr lang="en-US" altLang="zh-CN">
                <a:solidFill>
                  <a:schemeClr val="tx1"/>
                </a:solidFill>
                <a:ea typeface="楷体_GB2312" panose="02010609030101010101" pitchFamily="49" charset="-122"/>
              </a:rPr>
              <a:t>           }</a:t>
            </a:r>
          </a:p>
          <a:p>
            <a:pPr algn="l" eaLnBrk="1" hangingPunct="1"/>
            <a:r>
              <a:rPr lang="en-US" altLang="zh-CN">
                <a:solidFill>
                  <a:schemeClr val="tx1"/>
                </a:solidFill>
                <a:ea typeface="楷体_GB2312" panose="02010609030101010101" pitchFamily="49" charset="-122"/>
              </a:rPr>
              <a:t>  } </a:t>
            </a:r>
            <a:endParaRPr lang="zh-CN" altLang="en-US">
              <a:solidFill>
                <a:schemeClr val="tx1"/>
              </a:solidFill>
              <a:ea typeface="楷体_GB2312" panose="02010609030101010101" pitchFamily="49" charset="-122"/>
            </a:endParaRPr>
          </a:p>
        </p:txBody>
      </p:sp>
      <p:sp>
        <p:nvSpPr>
          <p:cNvPr id="362503" name="Text Box 6">
            <a:extLst>
              <a:ext uri="{FF2B5EF4-FFF2-40B4-BE49-F238E27FC236}">
                <a16:creationId xmlns:a16="http://schemas.microsoft.com/office/drawing/2014/main" id="{EFC6CD77-C07D-4C8F-BB51-9EFF3491B13C}"/>
              </a:ext>
            </a:extLst>
          </p:cNvPr>
          <p:cNvSpPr txBox="1">
            <a:spLocks noChangeArrowheads="1"/>
          </p:cNvSpPr>
          <p:nvPr/>
        </p:nvSpPr>
        <p:spPr bwMode="auto">
          <a:xfrm>
            <a:off x="5184775" y="3500438"/>
            <a:ext cx="3959225" cy="2698750"/>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由于加法链问题的状态空间树的每一个第</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层结点至少有</a:t>
            </a:r>
            <a:r>
              <a:rPr lang="en-US" altLang="zh-CN" sz="2400">
                <a:solidFill>
                  <a:schemeClr val="tx1"/>
                </a:solidFill>
                <a:ea typeface="楷体_GB2312" panose="02010609030101010101" pitchFamily="49" charset="-122"/>
              </a:rPr>
              <a:t>k+1</a:t>
            </a:r>
            <a:r>
              <a:rPr lang="zh-CN" altLang="en-US" sz="2400">
                <a:solidFill>
                  <a:schemeClr val="tx1"/>
                </a:solidFill>
                <a:ea typeface="楷体_GB2312" panose="02010609030101010101" pitchFamily="49" charset="-122"/>
              </a:rPr>
              <a:t>个儿子结点，因此从根结点到第</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层的任一结点的路径数至少是</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。用标准的回溯法只能对较小的构造出最短加法链。</a:t>
            </a:r>
          </a:p>
        </p:txBody>
      </p:sp>
    </p:spTree>
  </p:cSld>
  <p:clrMapOvr>
    <a:masterClrMapping/>
  </p:clrMapOvr>
  <p:transition>
    <p:random/>
  </p:transition>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0ED47FD-0798-4D97-AC1F-B02F0AE7E975}"/>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280F1375-1ED1-42F9-BEE5-1EF9A7D1511F}" type="slidenum">
              <a:rPr lang="zh-CN" altLang="en-US">
                <a:solidFill>
                  <a:schemeClr val="tx1"/>
                </a:solidFill>
                <a:latin typeface="Times New Roman" panose="02020603050405020304" pitchFamily="18" charset="0"/>
                <a:ea typeface="宋体" panose="02010600030101010101" pitchFamily="2" charset="-122"/>
              </a:rPr>
              <a:pPr eaLnBrk="1" hangingPunct="1"/>
              <a:t>353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57410" name="Rectangle 2">
            <a:extLst>
              <a:ext uri="{FF2B5EF4-FFF2-40B4-BE49-F238E27FC236}">
                <a16:creationId xmlns:a16="http://schemas.microsoft.com/office/drawing/2014/main" id="{D741A39D-756A-401F-9049-AAA8D6E7DBD4}"/>
              </a:ext>
            </a:extLst>
          </p:cNvPr>
          <p:cNvSpPr>
            <a:spLocks noGrp="1" noChangeArrowheads="1"/>
          </p:cNvSpPr>
          <p:nvPr>
            <p:ph type="title"/>
          </p:nvPr>
        </p:nvSpPr>
        <p:spPr>
          <a:xfrm>
            <a:off x="762000" y="-228600"/>
            <a:ext cx="7772400" cy="1143000"/>
          </a:xfrm>
        </p:spPr>
        <p:txBody>
          <a:bodyPr/>
          <a:lstStyle/>
          <a:p>
            <a:pPr eaLnBrk="1" hangingPunct="1">
              <a:defRPr/>
            </a:pPr>
            <a:r>
              <a:rPr lang="zh-CN" altLang="en-US">
                <a:effectLst>
                  <a:outerShdw blurRad="38100" dist="38100" dir="2700000" algn="tl">
                    <a:srgbClr val="C0C0C0"/>
                  </a:outerShdw>
                </a:effectLst>
                <a:latin typeface="黑体" pitchFamily="2" charset="-122"/>
                <a:ea typeface="黑体" pitchFamily="2" charset="-122"/>
              </a:rPr>
              <a:t>迭代搜索法</a:t>
            </a:r>
          </a:p>
        </p:txBody>
      </p:sp>
      <p:sp>
        <p:nvSpPr>
          <p:cNvPr id="363524" name="Text Box 3">
            <a:extLst>
              <a:ext uri="{FF2B5EF4-FFF2-40B4-BE49-F238E27FC236}">
                <a16:creationId xmlns:a16="http://schemas.microsoft.com/office/drawing/2014/main" id="{B6C9BBCA-AFBA-472A-8BF6-FFC765CBBE1A}"/>
              </a:ext>
            </a:extLst>
          </p:cNvPr>
          <p:cNvSpPr txBox="1">
            <a:spLocks noChangeArrowheads="1"/>
          </p:cNvSpPr>
          <p:nvPr/>
        </p:nvSpPr>
        <p:spPr bwMode="auto">
          <a:xfrm>
            <a:off x="179388" y="692150"/>
            <a:ext cx="8732837"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buFontTx/>
              <a:buChar char="•"/>
            </a:pPr>
            <a:r>
              <a:rPr lang="zh-CN" altLang="en-US" sz="2400">
                <a:solidFill>
                  <a:schemeClr val="tx1"/>
                </a:solidFill>
                <a:ea typeface="楷体_GB2312" panose="02010609030101010101" pitchFamily="49" charset="-122"/>
              </a:rPr>
              <a:t>深度优先搜索</a:t>
            </a:r>
            <a:r>
              <a:rPr lang="en-US" altLang="zh-CN" sz="2400">
                <a:solidFill>
                  <a:schemeClr val="tx1"/>
                </a:solidFill>
                <a:ea typeface="楷体_GB2312" panose="02010609030101010101" pitchFamily="49" charset="-122"/>
              </a:rPr>
              <a:t>: </a:t>
            </a:r>
            <a:r>
              <a:rPr lang="zh-CN" altLang="en-US" sz="2400">
                <a:solidFill>
                  <a:schemeClr val="tx1"/>
                </a:solidFill>
                <a:ea typeface="楷体_GB2312" panose="02010609030101010101" pitchFamily="49" charset="-122"/>
              </a:rPr>
              <a:t>算法所搜索到的第一个加法链不一定是最短加法链。</a:t>
            </a:r>
          </a:p>
          <a:p>
            <a:pPr algn="l" eaLnBrk="1" hangingPunct="1">
              <a:buClr>
                <a:schemeClr val="accent2"/>
              </a:buClr>
              <a:buFontTx/>
              <a:buChar char="•"/>
            </a:pPr>
            <a:r>
              <a:rPr lang="zh-CN" altLang="en-US" sz="2400">
                <a:solidFill>
                  <a:schemeClr val="tx1"/>
                </a:solidFill>
                <a:ea typeface="楷体_GB2312" panose="02010609030101010101" pitchFamily="49" charset="-122"/>
              </a:rPr>
              <a:t>广度优先搜索</a:t>
            </a:r>
            <a:r>
              <a:rPr lang="en-US" altLang="zh-CN" sz="2400">
                <a:solidFill>
                  <a:schemeClr val="tx1"/>
                </a:solidFill>
                <a:ea typeface="楷体_GB2312" panose="02010609030101010101" pitchFamily="49" charset="-122"/>
              </a:rPr>
              <a:t>: </a:t>
            </a:r>
            <a:r>
              <a:rPr lang="zh-CN" altLang="en-US" sz="2400">
                <a:solidFill>
                  <a:schemeClr val="tx1"/>
                </a:solidFill>
                <a:ea typeface="楷体_GB2312" panose="02010609030101010101" pitchFamily="49" charset="-122"/>
              </a:rPr>
              <a:t>算法找到的第一个加法链就是最短加法链，但这种方法的空间开销太大。</a:t>
            </a:r>
          </a:p>
          <a:p>
            <a:pPr algn="l" eaLnBrk="1" hangingPunct="1">
              <a:buClr>
                <a:schemeClr val="accent2"/>
              </a:buClr>
              <a:buFontTx/>
              <a:buChar char="•"/>
            </a:pPr>
            <a:r>
              <a:rPr lang="zh-CN" altLang="en-US" sz="2400">
                <a:solidFill>
                  <a:schemeClr val="tx1"/>
                </a:solidFill>
                <a:ea typeface="黑体" panose="02010609060101010101" pitchFamily="49" charset="-122"/>
              </a:rPr>
              <a:t>迭代搜索算法</a:t>
            </a:r>
            <a:r>
              <a:rPr lang="en-US" altLang="zh-CN" sz="2400">
                <a:solidFill>
                  <a:schemeClr val="tx1"/>
                </a:solidFill>
                <a:ea typeface="楷体_GB2312" panose="02010609030101010101" pitchFamily="49" charset="-122"/>
              </a:rPr>
              <a:t>: </a:t>
            </a:r>
            <a:r>
              <a:rPr lang="zh-CN" altLang="en-US" sz="2400">
                <a:solidFill>
                  <a:schemeClr val="tx1"/>
                </a:solidFill>
                <a:ea typeface="楷体_GB2312" panose="02010609030101010101" pitchFamily="49" charset="-122"/>
              </a:rPr>
              <a:t>既能保证算法找到的第一个加法链就是最短加法链，又不需要太大的空间开销。其基本思想是控制回溯法的搜索深度</a:t>
            </a:r>
            <a:r>
              <a:rPr lang="en-US" altLang="zh-CN" sz="2400">
                <a:solidFill>
                  <a:schemeClr val="tx1"/>
                </a:solidFill>
                <a:ea typeface="楷体_GB2312" panose="02010609030101010101" pitchFamily="49" charset="-122"/>
              </a:rPr>
              <a:t>d</a:t>
            </a:r>
            <a:r>
              <a:rPr lang="zh-CN" altLang="en-US" sz="2400">
                <a:solidFill>
                  <a:schemeClr val="tx1"/>
                </a:solidFill>
                <a:ea typeface="楷体_GB2312" panose="02010609030101010101" pitchFamily="49" charset="-122"/>
              </a:rPr>
              <a:t>，从</a:t>
            </a:r>
            <a:r>
              <a:rPr lang="en-US" altLang="zh-CN" sz="2400">
                <a:solidFill>
                  <a:schemeClr val="tx1"/>
                </a:solidFill>
                <a:ea typeface="楷体_GB2312" panose="02010609030101010101" pitchFamily="49" charset="-122"/>
              </a:rPr>
              <a:t>d=1</a:t>
            </a:r>
            <a:r>
              <a:rPr lang="zh-CN" altLang="en-US" sz="2400">
                <a:solidFill>
                  <a:schemeClr val="tx1"/>
                </a:solidFill>
                <a:ea typeface="楷体_GB2312" panose="02010609030101010101" pitchFamily="49" charset="-122"/>
              </a:rPr>
              <a:t>开始搜索，每次搜索后使</a:t>
            </a:r>
            <a:r>
              <a:rPr lang="en-US" altLang="zh-CN" sz="2400">
                <a:solidFill>
                  <a:schemeClr val="tx1"/>
                </a:solidFill>
                <a:ea typeface="楷体_GB2312" panose="02010609030101010101" pitchFamily="49" charset="-122"/>
              </a:rPr>
              <a:t>d</a:t>
            </a:r>
            <a:r>
              <a:rPr lang="zh-CN" altLang="en-US" sz="2400">
                <a:solidFill>
                  <a:schemeClr val="tx1"/>
                </a:solidFill>
                <a:ea typeface="楷体_GB2312" panose="02010609030101010101" pitchFamily="49" charset="-122"/>
              </a:rPr>
              <a:t>增</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，加深搜索深度，直到找到一条加法链为止。</a:t>
            </a:r>
          </a:p>
        </p:txBody>
      </p:sp>
      <p:sp>
        <p:nvSpPr>
          <p:cNvPr id="363525" name="Text Box 4">
            <a:extLst>
              <a:ext uri="{FF2B5EF4-FFF2-40B4-BE49-F238E27FC236}">
                <a16:creationId xmlns:a16="http://schemas.microsoft.com/office/drawing/2014/main" id="{357D6EFE-E5F3-4277-811D-03E0F2479EA8}"/>
              </a:ext>
            </a:extLst>
          </p:cNvPr>
          <p:cNvSpPr txBox="1">
            <a:spLocks noChangeArrowheads="1"/>
          </p:cNvSpPr>
          <p:nvPr/>
        </p:nvSpPr>
        <p:spPr bwMode="auto">
          <a:xfrm>
            <a:off x="179388" y="3573463"/>
            <a:ext cx="4210050" cy="311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a:solidFill>
                  <a:schemeClr val="tx1"/>
                </a:solidFill>
                <a:ea typeface="楷体_GB2312" panose="02010609030101010101" pitchFamily="49" charset="-122"/>
              </a:rPr>
              <a:t>private static void </a:t>
            </a:r>
            <a:r>
              <a:rPr lang="en-US" altLang="zh-CN" b="1">
                <a:solidFill>
                  <a:schemeClr val="tx1"/>
                </a:solidFill>
                <a:ea typeface="楷体_GB2312" panose="02010609030101010101" pitchFamily="49" charset="-122"/>
              </a:rPr>
              <a:t>iterativeDeepening</a:t>
            </a:r>
            <a:r>
              <a:rPr lang="en-US" altLang="zh-CN">
                <a:solidFill>
                  <a:schemeClr val="tx1"/>
                </a:solidFill>
                <a:ea typeface="楷体_GB2312" panose="02010609030101010101" pitchFamily="49" charset="-122"/>
              </a:rPr>
              <a:t>()</a:t>
            </a:r>
          </a:p>
          <a:p>
            <a:pPr algn="l" eaLnBrk="1" hangingPunct="1"/>
            <a:r>
              <a:rPr lang="en-US" altLang="zh-CN">
                <a:solidFill>
                  <a:schemeClr val="tx1"/>
                </a:solidFill>
                <a:ea typeface="楷体_GB2312" panose="02010609030101010101" pitchFamily="49" charset="-122"/>
              </a:rPr>
              <a:t>  {// </a:t>
            </a:r>
            <a:r>
              <a:rPr lang="zh-CN" altLang="en-US">
                <a:solidFill>
                  <a:schemeClr val="tx1"/>
                </a:solidFill>
                <a:ea typeface="楷体_GB2312" panose="02010609030101010101" pitchFamily="49" charset="-122"/>
              </a:rPr>
              <a:t>逐步深化的迭代搜索算法</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best=n+1;</a:t>
            </a:r>
          </a:p>
          <a:p>
            <a:pPr algn="l" eaLnBrk="1" hangingPunct="1"/>
            <a:r>
              <a:rPr lang="en-US" altLang="zh-CN">
                <a:solidFill>
                  <a:schemeClr val="tx1"/>
                </a:solidFill>
                <a:ea typeface="楷体_GB2312" panose="02010609030101010101" pitchFamily="49" charset="-122"/>
              </a:rPr>
              <a:t>     found=false;</a:t>
            </a:r>
          </a:p>
          <a:p>
            <a:pPr algn="l" eaLnBrk="1" hangingPunct="1"/>
            <a:r>
              <a:rPr lang="en-US" altLang="zh-CN">
                <a:solidFill>
                  <a:schemeClr val="tx1"/>
                </a:solidFill>
                <a:ea typeface="楷体_GB2312" panose="02010609030101010101" pitchFamily="49" charset="-122"/>
              </a:rPr>
              <a:t>     lb=2;  // </a:t>
            </a:r>
            <a:r>
              <a:rPr lang="zh-CN" altLang="en-US">
                <a:solidFill>
                  <a:schemeClr val="tx1"/>
                </a:solidFill>
                <a:ea typeface="楷体_GB2312" panose="02010609030101010101" pitchFamily="49" charset="-122"/>
              </a:rPr>
              <a:t>初始迭代搜索深度</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while (!found){</a:t>
            </a:r>
          </a:p>
          <a:p>
            <a:pPr algn="l" eaLnBrk="1" hangingPunct="1"/>
            <a:r>
              <a:rPr lang="en-US" altLang="zh-CN">
                <a:solidFill>
                  <a:schemeClr val="tx1"/>
                </a:solidFill>
                <a:ea typeface="楷体_GB2312" panose="02010609030101010101" pitchFamily="49" charset="-122"/>
              </a:rPr>
              <a:t>       a[1]=1;</a:t>
            </a:r>
          </a:p>
          <a:p>
            <a:pPr algn="l" eaLnBrk="1" hangingPunct="1"/>
            <a:r>
              <a:rPr lang="en-US" altLang="zh-CN">
                <a:solidFill>
                  <a:schemeClr val="tx1"/>
                </a:solidFill>
                <a:ea typeface="楷体_GB2312" panose="02010609030101010101" pitchFamily="49" charset="-122"/>
              </a:rPr>
              <a:t>       backtrack(1);</a:t>
            </a:r>
          </a:p>
          <a:p>
            <a:pPr algn="l" eaLnBrk="1" hangingPunct="1"/>
            <a:r>
              <a:rPr lang="en-US" altLang="zh-CN">
                <a:solidFill>
                  <a:schemeClr val="tx1"/>
                </a:solidFill>
                <a:ea typeface="楷体_GB2312" panose="02010609030101010101" pitchFamily="49" charset="-122"/>
              </a:rPr>
              <a:t>       lb++;  // </a:t>
            </a:r>
            <a:r>
              <a:rPr lang="zh-CN" altLang="en-US">
                <a:solidFill>
                  <a:schemeClr val="tx1"/>
                </a:solidFill>
                <a:ea typeface="楷体_GB2312" panose="02010609030101010101" pitchFamily="49" charset="-122"/>
              </a:rPr>
              <a:t>加深搜索深度</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a:t>
            </a:r>
          </a:p>
          <a:p>
            <a:pPr algn="l" eaLnBrk="1" hangingPunct="1"/>
            <a:r>
              <a:rPr lang="en-US" altLang="zh-CN">
                <a:solidFill>
                  <a:schemeClr val="tx1"/>
                </a:solidFill>
                <a:ea typeface="楷体_GB2312" panose="02010609030101010101" pitchFamily="49" charset="-122"/>
              </a:rPr>
              <a:t>  }</a:t>
            </a:r>
            <a:endParaRPr lang="zh-CN" altLang="en-US">
              <a:solidFill>
                <a:schemeClr val="tx1"/>
              </a:solidFill>
              <a:ea typeface="楷体_GB2312" panose="02010609030101010101" pitchFamily="49" charset="-122"/>
            </a:endParaRPr>
          </a:p>
        </p:txBody>
      </p:sp>
      <p:sp>
        <p:nvSpPr>
          <p:cNvPr id="363526" name="Text Box 5">
            <a:extLst>
              <a:ext uri="{FF2B5EF4-FFF2-40B4-BE49-F238E27FC236}">
                <a16:creationId xmlns:a16="http://schemas.microsoft.com/office/drawing/2014/main" id="{6F035B1E-8A0B-4CE0-B3F4-67C65A6B7D0F}"/>
              </a:ext>
            </a:extLst>
          </p:cNvPr>
          <p:cNvSpPr txBox="1">
            <a:spLocks noChangeArrowheads="1"/>
          </p:cNvSpPr>
          <p:nvPr/>
        </p:nvSpPr>
        <p:spPr bwMode="auto">
          <a:xfrm>
            <a:off x="3924300" y="3933825"/>
            <a:ext cx="4716463" cy="2698750"/>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对于正整数，记</a:t>
            </a:r>
            <a:r>
              <a:rPr lang="zh-CN" altLang="en-US"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sym typeface="Symbol" panose="05050102010706020507" pitchFamily="18" charset="2"/>
              </a:rPr>
              <a:t>(n)</a:t>
            </a:r>
            <a:r>
              <a:rPr lang="en-US" altLang="zh-CN"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sym typeface="Symbol" panose="05050102010706020507" pitchFamily="18" charset="2"/>
              </a:rPr>
              <a:t>logn</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v(n)=n</a:t>
            </a:r>
            <a:r>
              <a:rPr lang="zh-CN" altLang="en-US" sz="2400">
                <a:solidFill>
                  <a:schemeClr val="tx1"/>
                </a:solidFill>
                <a:ea typeface="楷体_GB2312" panose="02010609030101010101" pitchFamily="49" charset="-122"/>
              </a:rPr>
              <a:t>的</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进制表示中</a:t>
            </a: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的个数。迄今为止所知道的</a:t>
            </a:r>
            <a:r>
              <a:rPr lang="en-US" altLang="zh-CN" sz="2400">
                <a:solidFill>
                  <a:schemeClr val="tx1"/>
                </a:solidFill>
                <a:ea typeface="楷体_GB2312" panose="02010609030101010101" pitchFamily="49" charset="-122"/>
              </a:rPr>
              <a:t>l(n)</a:t>
            </a:r>
            <a:r>
              <a:rPr lang="zh-CN" altLang="en-US" sz="2400">
                <a:solidFill>
                  <a:schemeClr val="tx1"/>
                </a:solidFill>
                <a:ea typeface="楷体_GB2312" panose="02010609030101010101" pitchFamily="49" charset="-122"/>
              </a:rPr>
              <a:t>的最好下界是</a:t>
            </a:r>
            <a:r>
              <a:rPr lang="en-US" altLang="zh-CN" sz="2400">
                <a:solidFill>
                  <a:schemeClr val="tx1"/>
                </a:solidFill>
                <a:ea typeface="楷体_GB2312" panose="02010609030101010101" pitchFamily="49" charset="-122"/>
              </a:rPr>
              <a:t>l(n)</a:t>
            </a:r>
            <a:r>
              <a:rPr lang="en-US"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lb(n)= </a:t>
            </a:r>
            <a:r>
              <a:rPr lang="zh-CN" altLang="en-US"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sym typeface="Symbol" panose="05050102010706020507" pitchFamily="18" charset="2"/>
              </a:rPr>
              <a:t>(n)+logv(n)</a:t>
            </a:r>
            <a:r>
              <a:rPr lang="zh-CN" altLang="en-US" sz="2400">
                <a:solidFill>
                  <a:schemeClr val="tx1"/>
                </a:solidFill>
                <a:ea typeface="楷体_GB2312" panose="02010609030101010101" pitchFamily="49" charset="-122"/>
              </a:rPr>
              <a:t>。利用这个下界，可以从深度</a:t>
            </a:r>
            <a:r>
              <a:rPr lang="en-US" altLang="zh-CN" sz="2400">
                <a:solidFill>
                  <a:schemeClr val="tx1"/>
                </a:solidFill>
                <a:ea typeface="楷体_GB2312" panose="02010609030101010101" pitchFamily="49" charset="-122"/>
              </a:rPr>
              <a:t>lb(n)</a:t>
            </a:r>
            <a:r>
              <a:rPr lang="zh-CN" altLang="en-US" sz="2400">
                <a:solidFill>
                  <a:schemeClr val="tx1"/>
                </a:solidFill>
                <a:ea typeface="楷体_GB2312" panose="02010609030101010101" pitchFamily="49" charset="-122"/>
              </a:rPr>
              <a:t>开始搜索，大大加快了算法的搜索进程。 </a:t>
            </a:r>
          </a:p>
        </p:txBody>
      </p:sp>
    </p:spTree>
  </p:cSld>
  <p:clrMapOvr>
    <a:masterClrMapping/>
  </p:clrMapOvr>
  <p:transition>
    <p:random/>
  </p:transition>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42BE35E8-1075-4B57-A87F-16C7DFF9987B}"/>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884E058E-7754-49DE-A574-D1C3860FAFC3}" type="slidenum">
              <a:rPr lang="zh-CN" altLang="en-US">
                <a:solidFill>
                  <a:schemeClr val="tx1"/>
                </a:solidFill>
                <a:latin typeface="Times New Roman" panose="02020603050405020304" pitchFamily="18" charset="0"/>
                <a:ea typeface="宋体" panose="02010600030101010101" pitchFamily="2" charset="-122"/>
              </a:rPr>
              <a:pPr eaLnBrk="1" hangingPunct="1"/>
              <a:t>354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58434" name="Rectangle 2">
            <a:extLst>
              <a:ext uri="{FF2B5EF4-FFF2-40B4-BE49-F238E27FC236}">
                <a16:creationId xmlns:a16="http://schemas.microsoft.com/office/drawing/2014/main" id="{5F8D950A-8931-4909-B803-DE10833BCAC0}"/>
              </a:ext>
            </a:extLst>
          </p:cNvPr>
          <p:cNvSpPr>
            <a:spLocks noGrp="1" noChangeArrowheads="1"/>
          </p:cNvSpPr>
          <p:nvPr>
            <p:ph type="title"/>
          </p:nvPr>
        </p:nvSpPr>
        <p:spPr>
          <a:xfrm>
            <a:off x="609600" y="0"/>
            <a:ext cx="7772400" cy="1143000"/>
          </a:xfrm>
        </p:spPr>
        <p:txBody>
          <a:bodyPr/>
          <a:lstStyle/>
          <a:p>
            <a:pPr eaLnBrk="1" hangingPunct="1">
              <a:defRPr/>
            </a:pPr>
            <a:r>
              <a:rPr lang="zh-CN" altLang="en-US">
                <a:effectLst>
                  <a:outerShdw blurRad="38100" dist="38100" dir="2700000" algn="tl">
                    <a:srgbClr val="C0C0C0"/>
                  </a:outerShdw>
                </a:effectLst>
                <a:latin typeface="黑体" pitchFamily="2" charset="-122"/>
                <a:ea typeface="黑体" pitchFamily="2" charset="-122"/>
              </a:rPr>
              <a:t>剪枝函数</a:t>
            </a:r>
          </a:p>
        </p:txBody>
      </p:sp>
      <p:sp>
        <p:nvSpPr>
          <p:cNvPr id="109574" name="Text Box 3">
            <a:extLst>
              <a:ext uri="{FF2B5EF4-FFF2-40B4-BE49-F238E27FC236}">
                <a16:creationId xmlns:a16="http://schemas.microsoft.com/office/drawing/2014/main" id="{DF0D9EDA-7993-4218-97FA-D613ED8A182F}"/>
              </a:ext>
            </a:extLst>
          </p:cNvPr>
          <p:cNvSpPr txBox="1">
            <a:spLocks noChangeArrowheads="1"/>
          </p:cNvSpPr>
          <p:nvPr/>
        </p:nvSpPr>
        <p:spPr bwMode="auto">
          <a:xfrm>
            <a:off x="179388" y="765175"/>
            <a:ext cx="86614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buFontTx/>
              <a:buChar char="•"/>
            </a:pPr>
            <a:r>
              <a:rPr lang="zh-CN" altLang="en-US" sz="2400">
                <a:solidFill>
                  <a:schemeClr val="tx1"/>
                </a:solidFill>
                <a:ea typeface="楷体_GB2312" panose="02010609030101010101" pitchFamily="49" charset="-122"/>
              </a:rPr>
              <a:t>设</a:t>
            </a:r>
            <a:r>
              <a:rPr lang="en-US" altLang="zh-CN" sz="2400">
                <a:solidFill>
                  <a:schemeClr val="tx1"/>
                </a:solidFill>
                <a:ea typeface="楷体_GB2312" panose="02010609030101010101" pitchFamily="49" charset="-122"/>
              </a:rPr>
              <a:t>ai</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aj</a:t>
            </a:r>
            <a:r>
              <a:rPr lang="zh-CN" altLang="en-US" sz="2400">
                <a:solidFill>
                  <a:schemeClr val="tx1"/>
                </a:solidFill>
                <a:ea typeface="楷体_GB2312" panose="02010609030101010101" pitchFamily="49" charset="-122"/>
              </a:rPr>
              <a:t>是加法链中的两个元素，且</a:t>
            </a:r>
            <a:r>
              <a:rPr lang="en-US" altLang="zh-CN" sz="2400">
                <a:solidFill>
                  <a:schemeClr val="tx1"/>
                </a:solidFill>
                <a:ea typeface="楷体_GB2312" panose="02010609030101010101" pitchFamily="49" charset="-122"/>
              </a:rPr>
              <a:t>a</a:t>
            </a:r>
            <a:r>
              <a:rPr lang="en-US" altLang="zh-CN" sz="2400" baseline="-25000">
                <a:solidFill>
                  <a:schemeClr val="tx1"/>
                </a:solidFill>
                <a:ea typeface="楷体_GB2312" panose="02010609030101010101" pitchFamily="49" charset="-122"/>
              </a:rPr>
              <a:t>i</a:t>
            </a:r>
            <a:r>
              <a:rPr lang="en-US" altLang="zh-CN" sz="2400">
                <a:solidFill>
                  <a:schemeClr val="tx1"/>
                </a:solidFill>
                <a:ea typeface="楷体_GB2312" panose="02010609030101010101" pitchFamily="49" charset="-122"/>
              </a:rPr>
              <a:t>&gt;2</a:t>
            </a:r>
            <a:r>
              <a:rPr lang="en-US" altLang="zh-CN" sz="2400" baseline="30000">
                <a:solidFill>
                  <a:schemeClr val="tx1"/>
                </a:solidFill>
                <a:ea typeface="楷体_GB2312" panose="02010609030101010101" pitchFamily="49" charset="-122"/>
              </a:rPr>
              <a:t>m</a:t>
            </a:r>
            <a:r>
              <a:rPr lang="en-US" altLang="zh-CN" sz="2400">
                <a:solidFill>
                  <a:schemeClr val="tx1"/>
                </a:solidFill>
                <a:ea typeface="楷体_GB2312" panose="02010609030101010101" pitchFamily="49" charset="-122"/>
              </a:rPr>
              <a:t>a</a:t>
            </a:r>
            <a:r>
              <a:rPr lang="en-US" altLang="zh-CN" sz="2400" baseline="-250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。由于加倍是加法链中元素增大的最快的方式，即</a:t>
            </a:r>
            <a:r>
              <a:rPr lang="en-US" altLang="zh-CN" sz="2400">
                <a:solidFill>
                  <a:schemeClr val="tx1"/>
                </a:solidFill>
                <a:ea typeface="楷体_GB2312" panose="02010609030101010101" pitchFamily="49" charset="-122"/>
              </a:rPr>
              <a:t>a</a:t>
            </a:r>
            <a:r>
              <a:rPr lang="en-US" altLang="zh-CN" sz="2400" baseline="-25000">
                <a:solidFill>
                  <a:schemeClr val="tx1"/>
                </a:solidFill>
                <a:ea typeface="楷体_GB2312" panose="02010609030101010101" pitchFamily="49" charset="-122"/>
              </a:rPr>
              <a:t>i</a:t>
            </a:r>
            <a:r>
              <a:rPr lang="en-US" altLang="zh-CN" sz="2400">
                <a:solidFill>
                  <a:schemeClr val="tx1"/>
                </a:solidFill>
                <a:ea typeface="楷体_GB2312" panose="02010609030101010101" pitchFamily="49" charset="-122"/>
                <a:sym typeface="Symbol" panose="05050102010706020507" pitchFamily="18" charset="2"/>
              </a:rPr>
              <a:t>2a</a:t>
            </a:r>
            <a:r>
              <a:rPr lang="en-US" altLang="zh-CN" sz="2400" baseline="-25000">
                <a:solidFill>
                  <a:schemeClr val="tx1"/>
                </a:solidFill>
                <a:ea typeface="楷体_GB2312" panose="02010609030101010101" pitchFamily="49" charset="-122"/>
                <a:sym typeface="Symbol" panose="05050102010706020507" pitchFamily="18" charset="2"/>
              </a:rPr>
              <a:t>i-1</a:t>
            </a:r>
            <a:r>
              <a:rPr lang="zh-CN" altLang="en-US" sz="2400">
                <a:solidFill>
                  <a:schemeClr val="tx1"/>
                </a:solidFill>
                <a:ea typeface="楷体_GB2312" panose="02010609030101010101" pitchFamily="49" charset="-122"/>
              </a:rPr>
              <a:t>，所以从</a:t>
            </a:r>
            <a:r>
              <a:rPr lang="en-US" altLang="zh-CN" sz="2400">
                <a:solidFill>
                  <a:schemeClr val="tx1"/>
                </a:solidFill>
                <a:ea typeface="楷体_GB2312" panose="02010609030101010101" pitchFamily="49" charset="-122"/>
              </a:rPr>
              <a:t>a</a:t>
            </a:r>
            <a:r>
              <a:rPr lang="en-US" altLang="zh-CN" sz="2400" baseline="-250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到</a:t>
            </a:r>
            <a:r>
              <a:rPr lang="en-US" altLang="zh-CN" sz="2400">
                <a:solidFill>
                  <a:schemeClr val="tx1"/>
                </a:solidFill>
                <a:ea typeface="楷体_GB2312" panose="02010609030101010101" pitchFamily="49" charset="-122"/>
              </a:rPr>
              <a:t>a</a:t>
            </a:r>
            <a:r>
              <a:rPr lang="en-US" altLang="zh-CN" sz="2400" baseline="-250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至少需要</a:t>
            </a:r>
            <a:r>
              <a:rPr lang="en-US" altLang="zh-CN" sz="2400">
                <a:solidFill>
                  <a:schemeClr val="tx1"/>
                </a:solidFill>
                <a:ea typeface="楷体_GB2312" panose="02010609030101010101" pitchFamily="49" charset="-122"/>
              </a:rPr>
              <a:t>m+1</a:t>
            </a:r>
            <a:r>
              <a:rPr lang="zh-CN" altLang="en-US" sz="2400">
                <a:solidFill>
                  <a:schemeClr val="tx1"/>
                </a:solidFill>
                <a:ea typeface="楷体_GB2312" panose="02010609030101010101" pitchFamily="49" charset="-122"/>
              </a:rPr>
              <a:t>步。如果预期在状态空间树</a:t>
            </a:r>
            <a:r>
              <a:rPr lang="en-US" altLang="zh-CN" sz="2400">
                <a:solidFill>
                  <a:schemeClr val="tx1"/>
                </a:solidFill>
                <a:ea typeface="楷体_GB2312" panose="02010609030101010101" pitchFamily="49" charset="-122"/>
              </a:rPr>
              <a:t>T</a:t>
            </a:r>
            <a:r>
              <a:rPr lang="zh-CN" altLang="en-US" sz="2400">
                <a:solidFill>
                  <a:schemeClr val="tx1"/>
                </a:solidFill>
                <a:ea typeface="楷体_GB2312" panose="02010609030101010101" pitchFamily="49" charset="-122"/>
              </a:rPr>
              <a:t>的第</a:t>
            </a:r>
            <a:r>
              <a:rPr lang="en-US" altLang="zh-CN" sz="2400">
                <a:solidFill>
                  <a:schemeClr val="tx1"/>
                </a:solidFill>
                <a:ea typeface="楷体_GB2312" panose="02010609030101010101" pitchFamily="49" charset="-122"/>
              </a:rPr>
              <a:t>d</a:t>
            </a:r>
            <a:r>
              <a:rPr lang="zh-CN" altLang="en-US" sz="2400">
                <a:solidFill>
                  <a:schemeClr val="tx1"/>
                </a:solidFill>
                <a:ea typeface="楷体_GB2312" panose="02010609030101010101" pitchFamily="49" charset="-122"/>
              </a:rPr>
              <a:t>层找到关于</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的一条加法链，则以状态空间树第</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层结点</a:t>
            </a:r>
            <a:r>
              <a:rPr lang="en-US" altLang="zh-CN" sz="2400">
                <a:solidFill>
                  <a:schemeClr val="tx1"/>
                </a:solidFill>
                <a:ea typeface="楷体_GB2312" panose="02010609030101010101" pitchFamily="49" charset="-122"/>
              </a:rPr>
              <a:t>a</a:t>
            </a:r>
            <a:r>
              <a:rPr lang="en-US" altLang="zh-CN" sz="2400" baseline="-250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为根的子树中，可在第</a:t>
            </a:r>
            <a:r>
              <a:rPr lang="en-US" altLang="zh-CN" sz="2400">
                <a:solidFill>
                  <a:schemeClr val="tx1"/>
                </a:solidFill>
                <a:ea typeface="楷体_GB2312" panose="02010609030101010101" pitchFamily="49" charset="-122"/>
              </a:rPr>
              <a:t>d</a:t>
            </a:r>
            <a:r>
              <a:rPr lang="zh-CN" altLang="en-US" sz="2400">
                <a:solidFill>
                  <a:schemeClr val="tx1"/>
                </a:solidFill>
                <a:ea typeface="楷体_GB2312" panose="02010609030101010101" pitchFamily="49" charset="-122"/>
              </a:rPr>
              <a:t>层找到一条加法链的必要条件是</a:t>
            </a:r>
            <a:r>
              <a:rPr lang="en-US" altLang="zh-CN" sz="2400">
                <a:solidFill>
                  <a:schemeClr val="tx1"/>
                </a:solidFill>
                <a:ea typeface="楷体_GB2312" panose="02010609030101010101" pitchFamily="49" charset="-122"/>
              </a:rPr>
              <a:t>2</a:t>
            </a:r>
            <a:r>
              <a:rPr lang="en-US" altLang="zh-CN" sz="2400" baseline="30000">
                <a:solidFill>
                  <a:schemeClr val="tx1"/>
                </a:solidFill>
                <a:ea typeface="楷体_GB2312" panose="02010609030101010101" pitchFamily="49" charset="-122"/>
              </a:rPr>
              <a:t>d-i</a:t>
            </a:r>
            <a:r>
              <a:rPr lang="en-US" altLang="zh-CN" sz="2400">
                <a:solidFill>
                  <a:schemeClr val="tx1"/>
                </a:solidFill>
                <a:ea typeface="楷体_GB2312" panose="02010609030101010101" pitchFamily="49" charset="-122"/>
              </a:rPr>
              <a:t>a</a:t>
            </a:r>
            <a:r>
              <a:rPr lang="en-US" altLang="zh-CN" sz="2400" baseline="-25000">
                <a:solidFill>
                  <a:schemeClr val="tx1"/>
                </a:solidFill>
                <a:ea typeface="楷体_GB2312" panose="02010609030101010101" pitchFamily="49" charset="-122"/>
              </a:rPr>
              <a:t>i</a:t>
            </a:r>
            <a:r>
              <a:rPr lang="en-US"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a:t>
            </a:r>
          </a:p>
          <a:p>
            <a:pPr algn="l" eaLnBrk="1" hangingPunct="1">
              <a:buClr>
                <a:schemeClr val="accent2"/>
              </a:buClr>
              <a:buFontTx/>
              <a:buChar char="•"/>
            </a:pPr>
            <a:r>
              <a:rPr lang="zh-CN" altLang="en-US" sz="2400">
                <a:solidFill>
                  <a:schemeClr val="tx1"/>
                </a:solidFill>
                <a:ea typeface="楷体_GB2312" panose="02010609030101010101" pitchFamily="49" charset="-122"/>
              </a:rPr>
              <a:t>当                   时，状态空间树中以结点</a:t>
            </a:r>
            <a:r>
              <a:rPr lang="en-US" altLang="zh-CN" sz="2400">
                <a:solidFill>
                  <a:schemeClr val="tx1"/>
                </a:solidFill>
                <a:ea typeface="楷体_GB2312" panose="02010609030101010101" pitchFamily="49" charset="-122"/>
              </a:rPr>
              <a:t>a</a:t>
            </a:r>
            <a:r>
              <a:rPr lang="en-US" altLang="zh-CN" sz="2400" baseline="-250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为根的子树中不可能在第</a:t>
            </a:r>
            <a:r>
              <a:rPr lang="en-US" altLang="zh-CN" sz="2400">
                <a:solidFill>
                  <a:schemeClr val="tx1"/>
                </a:solidFill>
                <a:ea typeface="楷体_GB2312" panose="02010609030101010101" pitchFamily="49" charset="-122"/>
              </a:rPr>
              <a:t>d</a:t>
            </a:r>
            <a:r>
              <a:rPr lang="zh-CN" altLang="en-US" sz="2400">
                <a:solidFill>
                  <a:schemeClr val="tx1"/>
                </a:solidFill>
                <a:ea typeface="楷体_GB2312" panose="02010609030101010101" pitchFamily="49" charset="-122"/>
              </a:rPr>
              <a:t>层之前找到最短加法链。 </a:t>
            </a:r>
          </a:p>
          <a:p>
            <a:pPr algn="l" eaLnBrk="1" hangingPunct="1">
              <a:buClr>
                <a:schemeClr val="accent2"/>
              </a:buClr>
              <a:buFontTx/>
              <a:buChar char="•"/>
            </a:pPr>
            <a:r>
              <a:rPr lang="zh-CN" altLang="en-US" sz="2400">
                <a:solidFill>
                  <a:schemeClr val="tx1"/>
                </a:solidFill>
                <a:ea typeface="楷体_GB2312" panose="02010609030101010101" pitchFamily="49" charset="-122"/>
              </a:rPr>
              <a:t>设在求正整数</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的最短加法链的逐步深化迭代搜索算法中，当前搜索深度为</a:t>
            </a:r>
            <a:r>
              <a:rPr lang="en-US" altLang="zh-CN" sz="2400">
                <a:solidFill>
                  <a:schemeClr val="tx1"/>
                </a:solidFill>
                <a:ea typeface="楷体_GB2312" panose="02010609030101010101" pitchFamily="49" charset="-122"/>
              </a:rPr>
              <a:t>d</a:t>
            </a:r>
            <a:r>
              <a:rPr lang="zh-CN" altLang="en-US" sz="2400">
                <a:solidFill>
                  <a:schemeClr val="tx1"/>
                </a:solidFill>
                <a:ea typeface="楷体_GB2312" panose="02010609030101010101" pitchFamily="49" charset="-122"/>
              </a:rPr>
              <a:t>。且正整数可表示为</a:t>
            </a:r>
            <a:r>
              <a:rPr lang="en-US" altLang="zh-CN" sz="2400">
                <a:solidFill>
                  <a:schemeClr val="tx1"/>
                </a:solidFill>
                <a:ea typeface="楷体_GB2312" panose="02010609030101010101" pitchFamily="49" charset="-122"/>
              </a:rPr>
              <a:t>n=2</a:t>
            </a:r>
            <a:r>
              <a:rPr lang="en-US" altLang="zh-CN" sz="2400" baseline="30000">
                <a:solidFill>
                  <a:schemeClr val="tx1"/>
                </a:solidFill>
                <a:ea typeface="楷体_GB2312" panose="02010609030101010101" pitchFamily="49" charset="-122"/>
              </a:rPr>
              <a:t>t</a:t>
            </a:r>
            <a:r>
              <a:rPr lang="en-US" altLang="zh-CN" sz="2400">
                <a:solidFill>
                  <a:schemeClr val="tx1"/>
                </a:solidFill>
                <a:ea typeface="楷体_GB2312" panose="02010609030101010101" pitchFamily="49" charset="-122"/>
              </a:rPr>
              <a:t>(2k+1)</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k&gt;0</a:t>
            </a:r>
            <a:r>
              <a:rPr lang="zh-CN" altLang="en-US" sz="2400">
                <a:solidFill>
                  <a:schemeClr val="tx1"/>
                </a:solidFill>
                <a:ea typeface="楷体_GB2312" panose="02010609030101010101" pitchFamily="49" charset="-122"/>
              </a:rPr>
              <a:t>，则在状态空间树的第</a:t>
            </a:r>
            <a:r>
              <a:rPr lang="en-US" altLang="zh-CN" sz="24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层结点</a:t>
            </a:r>
            <a:r>
              <a:rPr lang="en-US" altLang="zh-CN" sz="2400">
                <a:solidFill>
                  <a:schemeClr val="tx1"/>
                </a:solidFill>
                <a:ea typeface="楷体_GB2312" panose="02010609030101010101" pitchFamily="49" charset="-122"/>
              </a:rPr>
              <a:t>a</a:t>
            </a:r>
            <a:r>
              <a:rPr lang="en-US" altLang="zh-CN" sz="2400" baseline="-250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处的一个剪枝条件是</a:t>
            </a:r>
          </a:p>
        </p:txBody>
      </p:sp>
      <p:graphicFrame>
        <p:nvGraphicFramePr>
          <p:cNvPr id="109570" name="Object 4">
            <a:extLst>
              <a:ext uri="{FF2B5EF4-FFF2-40B4-BE49-F238E27FC236}">
                <a16:creationId xmlns:a16="http://schemas.microsoft.com/office/drawing/2014/main" id="{96384C1E-1719-4CF5-80EA-5B2F98CE9FEF}"/>
              </a:ext>
            </a:extLst>
          </p:cNvPr>
          <p:cNvGraphicFramePr>
            <a:graphicFrameLocks noChangeAspect="1"/>
          </p:cNvGraphicFramePr>
          <p:nvPr/>
        </p:nvGraphicFramePr>
        <p:xfrm>
          <a:off x="611188" y="2636838"/>
          <a:ext cx="1657350" cy="384175"/>
        </p:xfrm>
        <a:graphic>
          <a:graphicData uri="http://schemas.openxmlformats.org/presentationml/2006/ole">
            <mc:AlternateContent xmlns:mc="http://schemas.openxmlformats.org/markup-compatibility/2006">
              <mc:Choice xmlns:v="urn:schemas-microsoft-com:vml" Requires="v">
                <p:oleObj spid="_x0000_s109577" name="公式" r:id="rId3" imgW="1028254" imgH="241195" progId="Equation.3">
                  <p:embed/>
                </p:oleObj>
              </mc:Choice>
              <mc:Fallback>
                <p:oleObj name="公式" r:id="rId3" imgW="1028254" imgH="2411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636838"/>
                        <a:ext cx="1657350"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571" name="Object 5">
            <a:extLst>
              <a:ext uri="{FF2B5EF4-FFF2-40B4-BE49-F238E27FC236}">
                <a16:creationId xmlns:a16="http://schemas.microsoft.com/office/drawing/2014/main" id="{7AFF67DD-8421-45CD-9ADD-4B25FCC68582}"/>
              </a:ext>
            </a:extLst>
          </p:cNvPr>
          <p:cNvGraphicFramePr>
            <a:graphicFrameLocks noChangeAspect="1"/>
          </p:cNvGraphicFramePr>
          <p:nvPr/>
        </p:nvGraphicFramePr>
        <p:xfrm>
          <a:off x="1908175" y="4724400"/>
          <a:ext cx="5400675" cy="973138"/>
        </p:xfrm>
        <a:graphic>
          <a:graphicData uri="http://schemas.openxmlformats.org/presentationml/2006/ole">
            <mc:AlternateContent xmlns:mc="http://schemas.openxmlformats.org/markup-compatibility/2006">
              <mc:Choice xmlns:v="urn:schemas-microsoft-com:vml" Requires="v">
                <p:oleObj spid="_x0000_s109578" name="公式" r:id="rId5" imgW="2692400" imgH="482600" progId="Equation.3">
                  <p:embed/>
                </p:oleObj>
              </mc:Choice>
              <mc:Fallback>
                <p:oleObj name="公式" r:id="rId5" imgW="2692400" imgH="482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4724400"/>
                        <a:ext cx="5400675"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82B9ECC3-E3A0-418F-B543-0C148A9E5CA0}"/>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47467796-9958-44FB-AB64-27C2D4C00D31}" type="slidenum">
              <a:rPr lang="zh-CN" altLang="en-US">
                <a:solidFill>
                  <a:schemeClr val="tx1"/>
                </a:solidFill>
                <a:latin typeface="Times New Roman" panose="02020603050405020304" pitchFamily="18" charset="0"/>
                <a:ea typeface="宋体" panose="02010600030101010101" pitchFamily="2" charset="-122"/>
              </a:rPr>
              <a:pPr eaLnBrk="1" hangingPunct="1"/>
              <a:t>355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59458" name="Rectangle 2">
            <a:extLst>
              <a:ext uri="{FF2B5EF4-FFF2-40B4-BE49-F238E27FC236}">
                <a16:creationId xmlns:a16="http://schemas.microsoft.com/office/drawing/2014/main" id="{B7A9AE6C-56C1-4220-ABFA-CE2C874D14EF}"/>
              </a:ext>
            </a:extLst>
          </p:cNvPr>
          <p:cNvSpPr>
            <a:spLocks noGrp="1" noChangeArrowheads="1"/>
          </p:cNvSpPr>
          <p:nvPr>
            <p:ph type="title"/>
          </p:nvPr>
        </p:nvSpPr>
        <p:spPr>
          <a:xfrm>
            <a:off x="685800" y="-152400"/>
            <a:ext cx="7772400" cy="1143000"/>
          </a:xfrm>
        </p:spPr>
        <p:txBody>
          <a:bodyPr/>
          <a:lstStyle/>
          <a:p>
            <a:pPr eaLnBrk="1" hangingPunct="1">
              <a:defRPr/>
            </a:pPr>
            <a:r>
              <a:rPr lang="zh-CN" altLang="en-US">
                <a:effectLst>
                  <a:outerShdw blurRad="38100" dist="38100" dir="2700000" algn="tl">
                    <a:srgbClr val="C0C0C0"/>
                  </a:outerShdw>
                </a:effectLst>
                <a:latin typeface="黑体" pitchFamily="2" charset="-122"/>
                <a:ea typeface="黑体" pitchFamily="2" charset="-122"/>
              </a:rPr>
              <a:t>最短加法链长的上界</a:t>
            </a:r>
          </a:p>
        </p:txBody>
      </p:sp>
      <p:sp>
        <p:nvSpPr>
          <p:cNvPr id="364548" name="Text Box 3">
            <a:extLst>
              <a:ext uri="{FF2B5EF4-FFF2-40B4-BE49-F238E27FC236}">
                <a16:creationId xmlns:a16="http://schemas.microsoft.com/office/drawing/2014/main" id="{9F73F569-5568-4389-B795-7A267F99AE88}"/>
              </a:ext>
            </a:extLst>
          </p:cNvPr>
          <p:cNvSpPr txBox="1">
            <a:spLocks noChangeArrowheads="1"/>
          </p:cNvSpPr>
          <p:nvPr/>
        </p:nvSpPr>
        <p:spPr bwMode="auto">
          <a:xfrm>
            <a:off x="158750" y="784225"/>
            <a:ext cx="8805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与加法链问题密切相关的幂树给出了</a:t>
            </a:r>
            <a:r>
              <a:rPr lang="en-US" altLang="zh-CN" sz="2400">
                <a:solidFill>
                  <a:schemeClr val="tx1"/>
                </a:solidFill>
                <a:ea typeface="楷体_GB2312" panose="02010609030101010101" pitchFamily="49" charset="-122"/>
              </a:rPr>
              <a:t>l(n)</a:t>
            </a:r>
            <a:r>
              <a:rPr lang="zh-CN" altLang="en-US" sz="2400">
                <a:solidFill>
                  <a:schemeClr val="tx1"/>
                </a:solidFill>
                <a:ea typeface="楷体_GB2312" panose="02010609030101010101" pitchFamily="49" charset="-122"/>
              </a:rPr>
              <a:t>的更精确的上界。 </a:t>
            </a:r>
          </a:p>
        </p:txBody>
      </p:sp>
      <p:pic>
        <p:nvPicPr>
          <p:cNvPr id="364549" name="Picture 4" descr="t1015">
            <a:extLst>
              <a:ext uri="{FF2B5EF4-FFF2-40B4-BE49-F238E27FC236}">
                <a16:creationId xmlns:a16="http://schemas.microsoft.com/office/drawing/2014/main" id="{F1FFBD1A-1D5F-4427-A2DB-86500120A8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1341438"/>
            <a:ext cx="338455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550" name="Text Box 5">
            <a:extLst>
              <a:ext uri="{FF2B5EF4-FFF2-40B4-BE49-F238E27FC236}">
                <a16:creationId xmlns:a16="http://schemas.microsoft.com/office/drawing/2014/main" id="{4BA90CC2-F2B6-4827-8DA9-CBB70AC231A3}"/>
              </a:ext>
            </a:extLst>
          </p:cNvPr>
          <p:cNvSpPr txBox="1">
            <a:spLocks noChangeArrowheads="1"/>
          </p:cNvSpPr>
          <p:nvPr/>
        </p:nvSpPr>
        <p:spPr bwMode="auto">
          <a:xfrm>
            <a:off x="323850" y="3429000"/>
            <a:ext cx="84455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假设已定义了幂树</a:t>
            </a:r>
            <a:r>
              <a:rPr lang="en-US" altLang="zh-CN" sz="2400">
                <a:solidFill>
                  <a:schemeClr val="tx1"/>
                </a:solidFill>
                <a:ea typeface="楷体_GB2312" panose="02010609030101010101" pitchFamily="49" charset="-122"/>
              </a:rPr>
              <a:t>T</a:t>
            </a:r>
            <a:r>
              <a:rPr lang="zh-CN" altLang="en-US" sz="2400">
                <a:solidFill>
                  <a:schemeClr val="tx1"/>
                </a:solidFill>
                <a:ea typeface="楷体_GB2312" panose="02010609030101010101" pitchFamily="49" charset="-122"/>
              </a:rPr>
              <a:t>的第</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层结点，则</a:t>
            </a:r>
            <a:r>
              <a:rPr lang="en-US" altLang="zh-CN" sz="2400">
                <a:solidFill>
                  <a:schemeClr val="tx1"/>
                </a:solidFill>
                <a:ea typeface="楷体_GB2312" panose="02010609030101010101" pitchFamily="49" charset="-122"/>
              </a:rPr>
              <a:t>T</a:t>
            </a:r>
            <a:r>
              <a:rPr lang="zh-CN" altLang="en-US" sz="2400">
                <a:solidFill>
                  <a:schemeClr val="tx1"/>
                </a:solidFill>
                <a:ea typeface="楷体_GB2312" panose="02010609030101010101" pitchFamily="49" charset="-122"/>
              </a:rPr>
              <a:t>的第</a:t>
            </a:r>
            <a:r>
              <a:rPr lang="en-US" altLang="zh-CN" sz="2400">
                <a:solidFill>
                  <a:schemeClr val="tx1"/>
                </a:solidFill>
                <a:ea typeface="楷体_GB2312" panose="02010609030101010101" pitchFamily="49" charset="-122"/>
              </a:rPr>
              <a:t>k+1</a:t>
            </a:r>
            <a:r>
              <a:rPr lang="zh-CN" altLang="en-US" sz="2400">
                <a:solidFill>
                  <a:schemeClr val="tx1"/>
                </a:solidFill>
                <a:ea typeface="楷体_GB2312" panose="02010609030101010101" pitchFamily="49" charset="-122"/>
              </a:rPr>
              <a:t>层结点可定义如下。依从左到右顺序取第</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层结点</a:t>
            </a:r>
            <a:r>
              <a:rPr lang="en-US" altLang="zh-CN" sz="2400">
                <a:solidFill>
                  <a:schemeClr val="tx1"/>
                </a:solidFill>
                <a:ea typeface="楷体_GB2312" panose="02010609030101010101" pitchFamily="49" charset="-122"/>
              </a:rPr>
              <a:t>ak</a:t>
            </a:r>
            <a:r>
              <a:rPr lang="zh-CN" altLang="en-US" sz="2400">
                <a:solidFill>
                  <a:schemeClr val="tx1"/>
                </a:solidFill>
                <a:ea typeface="楷体_GB2312" panose="02010609030101010101" pitchFamily="49" charset="-122"/>
              </a:rPr>
              <a:t>，定义其按从左到右顺序排列的儿子结点为</a:t>
            </a:r>
            <a:r>
              <a:rPr lang="en-US" altLang="zh-CN" sz="2400">
                <a:solidFill>
                  <a:schemeClr val="tx1"/>
                </a:solidFill>
                <a:ea typeface="楷体_GB2312" panose="02010609030101010101" pitchFamily="49" charset="-122"/>
              </a:rPr>
              <a:t>ak+aj</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0</a:t>
            </a:r>
            <a:r>
              <a:rPr lang="en-US" altLang="zh-CN" sz="2400">
                <a:solidFill>
                  <a:schemeClr val="tx1"/>
                </a:solidFill>
                <a:ea typeface="楷体_GB2312" panose="02010609030101010101" pitchFamily="49" charset="-122"/>
                <a:sym typeface="Symbol" panose="05050102010706020507" pitchFamily="18" charset="2"/>
              </a:rPr>
              <a:t>jk</a:t>
            </a:r>
            <a:r>
              <a:rPr lang="zh-CN" altLang="en-US" sz="2400">
                <a:solidFill>
                  <a:schemeClr val="tx1"/>
                </a:solidFill>
                <a:ea typeface="楷体_GB2312" panose="02010609030101010101" pitchFamily="49" charset="-122"/>
              </a:rPr>
              <a:t>。其中</a:t>
            </a:r>
            <a:r>
              <a:rPr lang="en-US" altLang="zh-CN" sz="2400">
                <a:solidFill>
                  <a:schemeClr val="tx1"/>
                </a:solidFill>
                <a:ea typeface="楷体_GB2312" panose="02010609030101010101" pitchFamily="49" charset="-122"/>
              </a:rPr>
              <a:t>a0,a1,…,ak</a:t>
            </a:r>
            <a:r>
              <a:rPr lang="zh-CN" altLang="en-US" sz="2400">
                <a:solidFill>
                  <a:schemeClr val="tx1"/>
                </a:solidFill>
                <a:ea typeface="楷体_GB2312" panose="02010609030101010101" pitchFamily="49" charset="-122"/>
              </a:rPr>
              <a:t>，是从</a:t>
            </a:r>
            <a:r>
              <a:rPr lang="en-US" altLang="zh-CN" sz="2400">
                <a:solidFill>
                  <a:schemeClr val="tx1"/>
                </a:solidFill>
                <a:ea typeface="楷体_GB2312" panose="02010609030101010101" pitchFamily="49" charset="-122"/>
              </a:rPr>
              <a:t>T</a:t>
            </a:r>
            <a:r>
              <a:rPr lang="zh-CN" altLang="en-US" sz="2400">
                <a:solidFill>
                  <a:schemeClr val="tx1"/>
                </a:solidFill>
                <a:ea typeface="楷体_GB2312" panose="02010609030101010101" pitchFamily="49" charset="-122"/>
              </a:rPr>
              <a:t>的根到结点</a:t>
            </a:r>
            <a:r>
              <a:rPr lang="en-US" altLang="zh-CN" sz="2400">
                <a:solidFill>
                  <a:schemeClr val="tx1"/>
                </a:solidFill>
                <a:ea typeface="楷体_GB2312" panose="02010609030101010101" pitchFamily="49" charset="-122"/>
              </a:rPr>
              <a:t>ak</a:t>
            </a:r>
            <a:r>
              <a:rPr lang="zh-CN" altLang="en-US" sz="2400">
                <a:solidFill>
                  <a:schemeClr val="tx1"/>
                </a:solidFill>
                <a:ea typeface="楷体_GB2312" panose="02010609030101010101" pitchFamily="49" charset="-122"/>
              </a:rPr>
              <a:t>的路径。且</a:t>
            </a:r>
            <a:r>
              <a:rPr lang="en-US" altLang="zh-CN" sz="2400">
                <a:solidFill>
                  <a:schemeClr val="tx1"/>
                </a:solidFill>
                <a:ea typeface="楷体_GB2312" panose="02010609030101010101" pitchFamily="49" charset="-122"/>
              </a:rPr>
              <a:t>ak+aj</a:t>
            </a:r>
            <a:r>
              <a:rPr lang="zh-CN" altLang="en-US" sz="2400">
                <a:solidFill>
                  <a:schemeClr val="tx1"/>
                </a:solidFill>
                <a:ea typeface="楷体_GB2312" panose="02010609030101010101" pitchFamily="49" charset="-122"/>
              </a:rPr>
              <a:t>在</a:t>
            </a:r>
            <a:r>
              <a:rPr lang="en-US" altLang="zh-CN" sz="2400">
                <a:solidFill>
                  <a:schemeClr val="tx1"/>
                </a:solidFill>
                <a:ea typeface="楷体_GB2312" panose="02010609030101010101" pitchFamily="49" charset="-122"/>
              </a:rPr>
              <a:t>T</a:t>
            </a:r>
            <a:r>
              <a:rPr lang="zh-CN" altLang="en-US" sz="2400">
                <a:solidFill>
                  <a:schemeClr val="tx1"/>
                </a:solidFill>
                <a:ea typeface="楷体_GB2312" panose="02010609030101010101" pitchFamily="49" charset="-122"/>
              </a:rPr>
              <a:t>中未出现过。</a:t>
            </a:r>
          </a:p>
          <a:p>
            <a:pPr algn="l" eaLnBrk="1" hangingPunct="1"/>
            <a:r>
              <a:rPr lang="zh-CN" altLang="en-US" sz="2400">
                <a:solidFill>
                  <a:schemeClr val="tx1"/>
                </a:solidFill>
                <a:ea typeface="楷体_GB2312" panose="02010609030101010101" pitchFamily="49" charset="-122"/>
              </a:rPr>
              <a:t>含正整数</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的部分幂树</a:t>
            </a:r>
            <a:r>
              <a:rPr lang="en-US" altLang="zh-CN" sz="2400">
                <a:solidFill>
                  <a:schemeClr val="tx1"/>
                </a:solidFill>
                <a:ea typeface="楷体_GB2312" panose="02010609030101010101" pitchFamily="49" charset="-122"/>
              </a:rPr>
              <a:t>T</a:t>
            </a:r>
            <a:r>
              <a:rPr lang="zh-CN" altLang="en-US" sz="2400">
                <a:solidFill>
                  <a:schemeClr val="tx1"/>
                </a:solidFill>
                <a:ea typeface="楷体_GB2312" panose="02010609030101010101" pitchFamily="49" charset="-122"/>
              </a:rPr>
              <a:t>容易在线性时间内用迭代搜索方式构造出来。</a:t>
            </a:r>
          </a:p>
        </p:txBody>
      </p:sp>
    </p:spTree>
  </p:cSld>
  <p:clrMapOvr>
    <a:masterClrMapping/>
  </p:clrMapOvr>
  <p:transition>
    <p:random/>
  </p:transition>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7980C35F-994D-4CE9-AADD-9D0CFA1C4D22}"/>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D539B379-FCCE-4874-A616-051CFD307F95}" type="slidenum">
              <a:rPr lang="zh-CN" altLang="en-US">
                <a:solidFill>
                  <a:schemeClr val="tx1"/>
                </a:solidFill>
                <a:latin typeface="Times New Roman" panose="02020603050405020304" pitchFamily="18" charset="0"/>
                <a:ea typeface="宋体" panose="02010600030101010101" pitchFamily="2" charset="-122"/>
              </a:rPr>
              <a:pPr eaLnBrk="1" hangingPunct="1"/>
              <a:t>356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660482" name="Rectangle 2">
            <a:extLst>
              <a:ext uri="{FF2B5EF4-FFF2-40B4-BE49-F238E27FC236}">
                <a16:creationId xmlns:a16="http://schemas.microsoft.com/office/drawing/2014/main" id="{126E3650-A45C-4F11-A03E-7228E717CA2A}"/>
              </a:ext>
            </a:extLst>
          </p:cNvPr>
          <p:cNvSpPr>
            <a:spLocks noGrp="1" noChangeArrowheads="1"/>
          </p:cNvSpPr>
          <p:nvPr>
            <p:ph type="title"/>
          </p:nvPr>
        </p:nvSpPr>
        <p:spPr>
          <a:xfrm>
            <a:off x="685800" y="152400"/>
            <a:ext cx="7772400" cy="1143000"/>
          </a:xfrm>
        </p:spPr>
        <p:txBody>
          <a:bodyPr/>
          <a:lstStyle/>
          <a:p>
            <a:pPr eaLnBrk="1" hangingPunct="1">
              <a:defRPr/>
            </a:pPr>
            <a:r>
              <a:rPr lang="zh-CN" altLang="en-US">
                <a:effectLst>
                  <a:outerShdw blurRad="38100" dist="38100" dir="2700000" algn="tl">
                    <a:srgbClr val="C0C0C0"/>
                  </a:outerShdw>
                </a:effectLst>
                <a:latin typeface="黑体" pitchFamily="2" charset="-122"/>
                <a:ea typeface="黑体" pitchFamily="2" charset="-122"/>
              </a:rPr>
              <a:t>优化算法</a:t>
            </a:r>
          </a:p>
        </p:txBody>
      </p:sp>
      <p:sp>
        <p:nvSpPr>
          <p:cNvPr id="365572" name="Rectangle 3">
            <a:extLst>
              <a:ext uri="{FF2B5EF4-FFF2-40B4-BE49-F238E27FC236}">
                <a16:creationId xmlns:a16="http://schemas.microsoft.com/office/drawing/2014/main" id="{ACE180A9-3606-4AEE-B46F-3A47646CC1B4}"/>
              </a:ext>
            </a:extLst>
          </p:cNvPr>
          <p:cNvSpPr>
            <a:spLocks noChangeArrowheads="1"/>
          </p:cNvSpPr>
          <p:nvPr/>
        </p:nvSpPr>
        <p:spPr bwMode="auto">
          <a:xfrm>
            <a:off x="609600" y="1447800"/>
            <a:ext cx="83058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lang="zh-CN" altLang="en-US" sz="2400">
                <a:solidFill>
                  <a:schemeClr val="tx1"/>
                </a:solidFill>
                <a:ea typeface="楷体_GB2312" panose="02010609030101010101" pitchFamily="49" charset="-122"/>
              </a:rPr>
              <a:t>      综合前面的讨论，对构造最短加法链的标准回溯法作如下改进。</a:t>
            </a:r>
          </a:p>
          <a:p>
            <a:pPr algn="l" eaLnBrk="1" hangingPunct="1">
              <a:spcBef>
                <a:spcPct val="50000"/>
              </a:spcBef>
            </a:pPr>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采用逐步深化迭代搜索策略；</a:t>
            </a:r>
          </a:p>
          <a:p>
            <a:pPr algn="l" eaLnBrk="1" hangingPunct="1">
              <a:spcBef>
                <a:spcPct val="50000"/>
              </a:spcBef>
            </a:pP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利用</a:t>
            </a:r>
            <a:r>
              <a:rPr lang="en-US" altLang="zh-CN" sz="2400">
                <a:solidFill>
                  <a:schemeClr val="tx1"/>
                </a:solidFill>
                <a:ea typeface="楷体_GB2312" panose="02010609030101010101" pitchFamily="49" charset="-122"/>
              </a:rPr>
              <a:t>l(n)</a:t>
            </a:r>
            <a:r>
              <a:rPr lang="zh-CN" altLang="en-US" sz="2400">
                <a:solidFill>
                  <a:schemeClr val="tx1"/>
                </a:solidFill>
                <a:ea typeface="楷体_GB2312" panose="02010609030101010101" pitchFamily="49" charset="-122"/>
              </a:rPr>
              <a:t>的下界</a:t>
            </a:r>
            <a:r>
              <a:rPr lang="en-US" altLang="zh-CN" sz="2400">
                <a:solidFill>
                  <a:schemeClr val="tx1"/>
                </a:solidFill>
                <a:ea typeface="楷体_GB2312" panose="02010609030101010101" pitchFamily="49" charset="-122"/>
              </a:rPr>
              <a:t>lb(n)</a:t>
            </a:r>
            <a:r>
              <a:rPr lang="zh-CN" altLang="en-US" sz="2400">
                <a:solidFill>
                  <a:schemeClr val="tx1"/>
                </a:solidFill>
                <a:ea typeface="楷体_GB2312" panose="02010609030101010101" pitchFamily="49" charset="-122"/>
              </a:rPr>
              <a:t>对迭代深度作精确估计；</a:t>
            </a:r>
          </a:p>
          <a:p>
            <a:pPr algn="l" eaLnBrk="1" hangingPunct="1">
              <a:spcBef>
                <a:spcPct val="50000"/>
              </a:spcBef>
            </a:pPr>
            <a:r>
              <a:rPr lang="en-US" altLang="zh-CN" sz="2400">
                <a:solidFill>
                  <a:schemeClr val="tx1"/>
                </a:solidFill>
                <a:ea typeface="楷体_GB2312" panose="02010609030101010101" pitchFamily="49" charset="-122"/>
              </a:rPr>
              <a:t>(3)</a:t>
            </a:r>
            <a:r>
              <a:rPr lang="zh-CN" altLang="en-US" sz="2400">
                <a:solidFill>
                  <a:schemeClr val="tx1"/>
                </a:solidFill>
                <a:ea typeface="楷体_GB2312" panose="02010609030101010101" pitchFamily="49" charset="-122"/>
              </a:rPr>
              <a:t>采用剪枝函数对问题的状态空间树进行剪枝搜索，加速搜索进程；</a:t>
            </a:r>
          </a:p>
          <a:p>
            <a:pPr algn="l" eaLnBrk="1" hangingPunct="1">
              <a:spcBef>
                <a:spcPct val="50000"/>
              </a:spcBef>
            </a:pPr>
            <a:r>
              <a:rPr lang="en-US" altLang="zh-CN" sz="2400">
                <a:solidFill>
                  <a:schemeClr val="tx1"/>
                </a:solidFill>
                <a:ea typeface="楷体_GB2312" panose="02010609030101010101" pitchFamily="49" charset="-122"/>
              </a:rPr>
              <a:t>(4)</a:t>
            </a:r>
            <a:r>
              <a:rPr lang="zh-CN" altLang="en-US" sz="2400">
                <a:solidFill>
                  <a:schemeClr val="tx1"/>
                </a:solidFill>
                <a:ea typeface="楷体_GB2312" panose="02010609030101010101" pitchFamily="49" charset="-122"/>
              </a:rPr>
              <a:t>用幂树构造</a:t>
            </a:r>
            <a:r>
              <a:rPr lang="en-US" altLang="zh-CN" sz="2400">
                <a:solidFill>
                  <a:schemeClr val="tx1"/>
                </a:solidFill>
                <a:ea typeface="楷体_GB2312" panose="02010609030101010101" pitchFamily="49" charset="-122"/>
              </a:rPr>
              <a:t>l(n)</a:t>
            </a:r>
            <a:r>
              <a:rPr lang="zh-CN" altLang="en-US" sz="2400">
                <a:solidFill>
                  <a:schemeClr val="tx1"/>
                </a:solidFill>
                <a:ea typeface="楷体_GB2312" panose="02010609030101010101" pitchFamily="49" charset="-122"/>
              </a:rPr>
              <a:t>的精确上界</a:t>
            </a:r>
            <a:r>
              <a:rPr lang="en-US" altLang="zh-CN" sz="2400">
                <a:solidFill>
                  <a:schemeClr val="tx1"/>
                </a:solidFill>
                <a:ea typeface="楷体_GB2312" panose="02010609030101010101" pitchFamily="49" charset="-122"/>
              </a:rPr>
              <a:t>ub(n)</a:t>
            </a:r>
            <a:r>
              <a:rPr lang="zh-CN" altLang="en-US" sz="2400">
                <a:solidFill>
                  <a:schemeClr val="tx1"/>
                </a:solidFill>
                <a:ea typeface="楷体_GB2312" panose="02010609030101010101" pitchFamily="49" charset="-122"/>
              </a:rPr>
              <a:t>。</a:t>
            </a:r>
          </a:p>
          <a:p>
            <a:pPr algn="l" eaLnBrk="1" hangingPunct="1">
              <a:spcBef>
                <a:spcPct val="50000"/>
              </a:spcBef>
            </a:pPr>
            <a:r>
              <a:rPr lang="zh-CN" altLang="en-US" sz="2400">
                <a:solidFill>
                  <a:schemeClr val="tx1"/>
                </a:solidFill>
                <a:ea typeface="楷体_GB2312" panose="02010609030101010101" pitchFamily="49" charset="-122"/>
              </a:rPr>
              <a:t>  当</a:t>
            </a:r>
            <a:r>
              <a:rPr lang="en-US" altLang="zh-CN" sz="2400">
                <a:solidFill>
                  <a:schemeClr val="tx1"/>
                </a:solidFill>
                <a:ea typeface="楷体_GB2312" panose="02010609030101010101" pitchFamily="49" charset="-122"/>
              </a:rPr>
              <a:t>lb(n)=ub(n)</a:t>
            </a:r>
            <a:r>
              <a:rPr lang="zh-CN" altLang="en-US" sz="2400">
                <a:solidFill>
                  <a:schemeClr val="tx1"/>
                </a:solidFill>
                <a:ea typeface="楷体_GB2312" panose="02010609030101010101" pitchFamily="49" charset="-122"/>
              </a:rPr>
              <a:t>时，幂树给出的加法链已是最短加法链。</a:t>
            </a:r>
          </a:p>
          <a:p>
            <a:pPr algn="l" eaLnBrk="1" hangingPunct="1">
              <a:spcBef>
                <a:spcPct val="50000"/>
              </a:spcBef>
            </a:pPr>
            <a:r>
              <a:rPr lang="zh-CN" altLang="en-US" sz="2400">
                <a:solidFill>
                  <a:schemeClr val="tx1"/>
                </a:solidFill>
                <a:ea typeface="楷体_GB2312" panose="02010609030101010101" pitchFamily="49" charset="-122"/>
              </a:rPr>
              <a:t>  当</a:t>
            </a:r>
            <a:r>
              <a:rPr lang="en-US" altLang="zh-CN" sz="2400">
                <a:solidFill>
                  <a:schemeClr val="tx1"/>
                </a:solidFill>
                <a:ea typeface="楷体_GB2312" panose="02010609030101010101" pitchFamily="49" charset="-122"/>
              </a:rPr>
              <a:t>lb(n)&lt;ub(n)</a:t>
            </a:r>
            <a:r>
              <a:rPr lang="zh-CN" altLang="en-US" sz="2400">
                <a:solidFill>
                  <a:schemeClr val="tx1"/>
                </a:solidFill>
                <a:ea typeface="楷体_GB2312" panose="02010609030101010101" pitchFamily="49" charset="-122"/>
              </a:rPr>
              <a:t>时，用改进后的逐步深化迭代搜索算法，从深度</a:t>
            </a:r>
            <a:r>
              <a:rPr lang="en-US" altLang="zh-CN" sz="2400">
                <a:solidFill>
                  <a:schemeClr val="tx1"/>
                </a:solidFill>
                <a:ea typeface="楷体_GB2312" panose="02010609030101010101" pitchFamily="49" charset="-122"/>
              </a:rPr>
              <a:t>d=lb(n)</a:t>
            </a:r>
            <a:r>
              <a:rPr lang="zh-CN" altLang="en-US" sz="2400">
                <a:solidFill>
                  <a:schemeClr val="tx1"/>
                </a:solidFill>
                <a:ea typeface="楷体_GB2312" panose="02010609030101010101" pitchFamily="49" charset="-122"/>
              </a:rPr>
              <a:t>开始搜索。 </a:t>
            </a: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8133A0C4-79D4-43B3-A6A0-3BACDF949ABD}"/>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2E3465A2-75EC-451F-B655-8114CD72D464}" type="slidenum">
              <a:rPr lang="zh-CN" altLang="en-US">
                <a:solidFill>
                  <a:schemeClr val="tx1"/>
                </a:solidFill>
                <a:latin typeface="Times New Roman" panose="02020603050405020304" pitchFamily="18" charset="0"/>
                <a:ea typeface="宋体" panose="02010600030101010101" pitchFamily="2" charset="-122"/>
              </a:rPr>
              <a:pPr eaLnBrk="1" hangingPunct="1"/>
              <a:t>36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26658" name="Rectangle 2">
            <a:extLst>
              <a:ext uri="{FF2B5EF4-FFF2-40B4-BE49-F238E27FC236}">
                <a16:creationId xmlns:a16="http://schemas.microsoft.com/office/drawing/2014/main" id="{0730CE6F-3719-485E-9A21-0880CD744C36}"/>
              </a:ext>
            </a:extLst>
          </p:cNvPr>
          <p:cNvSpPr>
            <a:spLocks noGrp="1" noChangeArrowheads="1"/>
          </p:cNvSpPr>
          <p:nvPr>
            <p:ph type="title"/>
          </p:nvPr>
        </p:nvSpPr>
        <p:spPr>
          <a:xfrm>
            <a:off x="609600" y="381000"/>
            <a:ext cx="7772400" cy="1143000"/>
          </a:xfrm>
        </p:spPr>
        <p:txBody>
          <a:bodyPr/>
          <a:lstStyle/>
          <a:p>
            <a:pPr eaLnBrk="1" hangingPunct="1">
              <a:defRPr/>
            </a:pPr>
            <a:r>
              <a:rPr lang="en-US" altLang="zh-CN">
                <a:latin typeface="黑体" pitchFamily="2" charset="-122"/>
                <a:ea typeface="黑体" pitchFamily="2" charset="-122"/>
              </a:rPr>
              <a:t>2.1  </a:t>
            </a:r>
            <a:r>
              <a:rPr lang="zh-CN" altLang="en-US">
                <a:effectLst>
                  <a:outerShdw blurRad="38100" dist="38100" dir="2700000" algn="tl">
                    <a:srgbClr val="C0C0C0"/>
                  </a:outerShdw>
                </a:effectLst>
                <a:latin typeface="黑体" pitchFamily="2" charset="-122"/>
                <a:ea typeface="黑体" pitchFamily="2" charset="-122"/>
              </a:rPr>
              <a:t>递归的概念</a:t>
            </a:r>
          </a:p>
        </p:txBody>
      </p:sp>
      <p:sp>
        <p:nvSpPr>
          <p:cNvPr id="139268" name="Rectangle 3">
            <a:extLst>
              <a:ext uri="{FF2B5EF4-FFF2-40B4-BE49-F238E27FC236}">
                <a16:creationId xmlns:a16="http://schemas.microsoft.com/office/drawing/2014/main" id="{162192E8-4975-4E83-A891-B8AD4AABD108}"/>
              </a:ext>
            </a:extLst>
          </p:cNvPr>
          <p:cNvSpPr>
            <a:spLocks noGrp="1" noChangeArrowheads="1"/>
          </p:cNvSpPr>
          <p:nvPr>
            <p:ph type="body" idx="1"/>
          </p:nvPr>
        </p:nvSpPr>
        <p:spPr>
          <a:xfrm>
            <a:off x="304800" y="1600200"/>
            <a:ext cx="7772400" cy="4114800"/>
          </a:xfrm>
        </p:spPr>
        <p:txBody>
          <a:bodyPr/>
          <a:lstStyle/>
          <a:p>
            <a:pPr eaLnBrk="1" hangingPunct="1">
              <a:lnSpc>
                <a:spcPct val="80000"/>
              </a:lnSpc>
              <a:buFontTx/>
              <a:buNone/>
            </a:pPr>
            <a:r>
              <a:rPr kumimoji="0" lang="zh-CN" altLang="en-US" sz="2400" b="1">
                <a:solidFill>
                  <a:schemeClr val="accent2"/>
                </a:solidFill>
                <a:latin typeface="黑体" panose="02010609060101010101" pitchFamily="49" charset="-122"/>
                <a:ea typeface="黑体" panose="02010609060101010101" pitchFamily="49" charset="-122"/>
              </a:rPr>
              <a:t>例</a:t>
            </a:r>
            <a:r>
              <a:rPr kumimoji="0" lang="en-US" altLang="zh-CN" sz="2400" b="1">
                <a:solidFill>
                  <a:schemeClr val="accent2"/>
                </a:solidFill>
                <a:latin typeface="黑体" panose="02010609060101010101" pitchFamily="49" charset="-122"/>
                <a:ea typeface="黑体" panose="02010609060101010101" pitchFamily="49" charset="-122"/>
              </a:rPr>
              <a:t>4  </a:t>
            </a:r>
            <a:r>
              <a:rPr kumimoji="0" lang="zh-CN" altLang="en-US" sz="2400" b="1">
                <a:solidFill>
                  <a:schemeClr val="accent2"/>
                </a:solidFill>
                <a:latin typeface="黑体" panose="02010609060101010101" pitchFamily="49" charset="-122"/>
                <a:ea typeface="黑体" panose="02010609060101010101" pitchFamily="49" charset="-122"/>
              </a:rPr>
              <a:t>排列问题</a:t>
            </a:r>
          </a:p>
          <a:p>
            <a:pPr eaLnBrk="1" hangingPunct="1">
              <a:lnSpc>
                <a:spcPct val="80000"/>
              </a:lnSpc>
              <a:buFontTx/>
              <a:buNone/>
            </a:pPr>
            <a:r>
              <a:rPr kumimoji="0" lang="zh-CN" altLang="en-US" sz="2400">
                <a:solidFill>
                  <a:srgbClr val="000000"/>
                </a:solidFill>
                <a:latin typeface="楷体_GB2312" panose="02010609030101010101" pitchFamily="49" charset="-122"/>
                <a:ea typeface="楷体_GB2312" panose="02010609030101010101" pitchFamily="49" charset="-122"/>
              </a:rPr>
              <a:t>设计一个递归算法生成</a:t>
            </a:r>
            <a:r>
              <a:rPr kumimoji="0" lang="en-US" altLang="zh-CN" sz="2400">
                <a:solidFill>
                  <a:srgbClr val="000000"/>
                </a:solidFill>
                <a:latin typeface="楷体_GB2312" panose="02010609030101010101" pitchFamily="49" charset="-122"/>
                <a:ea typeface="楷体_GB2312" panose="02010609030101010101" pitchFamily="49" charset="-122"/>
              </a:rPr>
              <a:t>n</a:t>
            </a:r>
            <a:r>
              <a:rPr kumimoji="0" lang="zh-CN" altLang="en-US" sz="2400">
                <a:solidFill>
                  <a:srgbClr val="000000"/>
                </a:solidFill>
                <a:latin typeface="楷体_GB2312" panose="02010609030101010101" pitchFamily="49" charset="-122"/>
                <a:ea typeface="楷体_GB2312" panose="02010609030101010101" pitchFamily="49" charset="-122"/>
              </a:rPr>
              <a:t>个元素</a:t>
            </a:r>
            <a:r>
              <a:rPr kumimoji="0" lang="en-US" altLang="zh-CN" sz="2400">
                <a:solidFill>
                  <a:srgbClr val="000000"/>
                </a:solidFill>
                <a:latin typeface="楷体_GB2312" panose="02010609030101010101" pitchFamily="49" charset="-122"/>
                <a:ea typeface="楷体_GB2312" panose="02010609030101010101" pitchFamily="49" charset="-122"/>
              </a:rPr>
              <a:t>{r</a:t>
            </a:r>
            <a:r>
              <a:rPr kumimoji="0" lang="en-US" altLang="zh-CN" sz="2400" baseline="-25000">
                <a:solidFill>
                  <a:srgbClr val="000000"/>
                </a:solidFill>
                <a:latin typeface="楷体_GB2312" panose="02010609030101010101" pitchFamily="49" charset="-122"/>
                <a:ea typeface="楷体_GB2312" panose="02010609030101010101" pitchFamily="49" charset="-122"/>
              </a:rPr>
              <a:t>1</a:t>
            </a:r>
            <a:r>
              <a:rPr kumimoji="0" lang="en-US" altLang="zh-CN" sz="2400">
                <a:solidFill>
                  <a:srgbClr val="000000"/>
                </a:solidFill>
                <a:latin typeface="楷体_GB2312" panose="02010609030101010101" pitchFamily="49" charset="-122"/>
                <a:ea typeface="楷体_GB2312" panose="02010609030101010101" pitchFamily="49" charset="-122"/>
              </a:rPr>
              <a:t>,r</a:t>
            </a:r>
            <a:r>
              <a:rPr kumimoji="0" lang="en-US" altLang="zh-CN" sz="2400" baseline="-25000">
                <a:solidFill>
                  <a:srgbClr val="000000"/>
                </a:solidFill>
                <a:latin typeface="楷体_GB2312" panose="02010609030101010101" pitchFamily="49" charset="-122"/>
                <a:ea typeface="楷体_GB2312" panose="02010609030101010101" pitchFamily="49" charset="-122"/>
              </a:rPr>
              <a:t>2</a:t>
            </a:r>
            <a:r>
              <a:rPr kumimoji="0" lang="en-US" altLang="zh-CN" sz="2400">
                <a:solidFill>
                  <a:srgbClr val="000000"/>
                </a:solidFill>
                <a:latin typeface="楷体_GB2312" panose="02010609030101010101" pitchFamily="49" charset="-122"/>
                <a:ea typeface="楷体_GB2312" panose="02010609030101010101" pitchFamily="49" charset="-122"/>
              </a:rPr>
              <a:t>,</a:t>
            </a:r>
            <a:r>
              <a:rPr kumimoji="0" lang="en-US" altLang="zh-CN" sz="2400">
                <a:solidFill>
                  <a:srgbClr val="000000"/>
                </a:solidFill>
                <a:ea typeface="楷体_GB2312" panose="02010609030101010101" pitchFamily="49" charset="-122"/>
              </a:rPr>
              <a:t>…</a:t>
            </a:r>
            <a:r>
              <a:rPr kumimoji="0" lang="en-US" altLang="zh-CN" sz="2400">
                <a:solidFill>
                  <a:srgbClr val="000000"/>
                </a:solidFill>
                <a:latin typeface="楷体_GB2312" panose="02010609030101010101" pitchFamily="49" charset="-122"/>
                <a:ea typeface="楷体_GB2312" panose="02010609030101010101" pitchFamily="49" charset="-122"/>
              </a:rPr>
              <a:t>,r</a:t>
            </a:r>
            <a:r>
              <a:rPr kumimoji="0" lang="en-US" altLang="zh-CN" sz="2400" baseline="-25000">
                <a:solidFill>
                  <a:srgbClr val="000000"/>
                </a:solidFill>
                <a:latin typeface="楷体_GB2312" panose="02010609030101010101" pitchFamily="49" charset="-122"/>
                <a:ea typeface="楷体_GB2312" panose="02010609030101010101" pitchFamily="49" charset="-122"/>
              </a:rPr>
              <a:t>n</a:t>
            </a:r>
            <a:r>
              <a:rPr kumimoji="0" lang="en-US" altLang="zh-CN" sz="2400">
                <a:solidFill>
                  <a:srgbClr val="000000"/>
                </a:solidFill>
                <a:latin typeface="楷体_GB2312" panose="02010609030101010101" pitchFamily="49" charset="-122"/>
                <a:ea typeface="楷体_GB2312" panose="02010609030101010101" pitchFamily="49" charset="-122"/>
              </a:rPr>
              <a:t>}</a:t>
            </a:r>
            <a:r>
              <a:rPr kumimoji="0" lang="zh-CN" altLang="en-US" sz="2400">
                <a:solidFill>
                  <a:srgbClr val="000000"/>
                </a:solidFill>
                <a:latin typeface="楷体_GB2312" panose="02010609030101010101" pitchFamily="49" charset="-122"/>
                <a:ea typeface="楷体_GB2312" panose="02010609030101010101" pitchFamily="49" charset="-122"/>
              </a:rPr>
              <a:t>的全排列。</a:t>
            </a:r>
          </a:p>
          <a:p>
            <a:pPr eaLnBrk="1" hangingPunct="1">
              <a:spcBef>
                <a:spcPct val="0"/>
              </a:spcBef>
              <a:buFontTx/>
              <a:buNone/>
            </a:pPr>
            <a:endParaRPr kumimoji="0" lang="zh-CN" altLang="en-US" sz="2400">
              <a:solidFill>
                <a:schemeClr val="accent2"/>
              </a:solidFill>
              <a:latin typeface="楷体_GB2312" panose="02010609030101010101" pitchFamily="49" charset="-122"/>
              <a:ea typeface="楷体_GB2312" panose="02010609030101010101" pitchFamily="49" charset="-122"/>
            </a:endParaRPr>
          </a:p>
          <a:p>
            <a:pPr eaLnBrk="1" hangingPunct="1"/>
            <a:endParaRPr lang="zh-CN" altLang="en-US"/>
          </a:p>
        </p:txBody>
      </p:sp>
      <p:sp>
        <p:nvSpPr>
          <p:cNvPr id="326660" name="Text Box 4">
            <a:extLst>
              <a:ext uri="{FF2B5EF4-FFF2-40B4-BE49-F238E27FC236}">
                <a16:creationId xmlns:a16="http://schemas.microsoft.com/office/drawing/2014/main" id="{DFE584AC-D8DC-45C7-8FCE-A06254F11666}"/>
              </a:ext>
            </a:extLst>
          </p:cNvPr>
          <p:cNvSpPr txBox="1">
            <a:spLocks noChangeArrowheads="1"/>
          </p:cNvSpPr>
          <p:nvPr/>
        </p:nvSpPr>
        <p:spPr bwMode="auto">
          <a:xfrm>
            <a:off x="250825" y="2565400"/>
            <a:ext cx="80200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设</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R={r</a:t>
            </a:r>
            <a:r>
              <a:rPr lang="en-US" altLang="zh-CN" sz="2400" baseline="-250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1</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,r</a:t>
            </a:r>
            <a:r>
              <a:rPr lang="en-US" altLang="zh-CN" sz="2400" baseline="-250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2</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a:t>
            </a:r>
            <a:r>
              <a:rPr lang="en-US" altLang="zh-CN" sz="240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,r</a:t>
            </a:r>
            <a:r>
              <a:rPr lang="en-US" altLang="zh-CN" sz="2400" baseline="-250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n</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是要进行排列的</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n</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个元素，</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R</a:t>
            </a:r>
            <a:r>
              <a:rPr lang="en-US" altLang="zh-CN" sz="2400" baseline="-250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i</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=R-{r</a:t>
            </a:r>
            <a:r>
              <a:rPr lang="en-US" altLang="zh-CN" sz="2400" baseline="-250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i</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a:t>
            </a:r>
          </a:p>
          <a:p>
            <a:pPr algn="l" eaLnBrk="1" hangingPunct="1"/>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集合</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X</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中元素的全排列记为</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perm(X)</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a:t>
            </a:r>
          </a:p>
          <a:p>
            <a:pPr algn="l" eaLnBrk="1" hangingPunct="1"/>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(r</a:t>
            </a:r>
            <a:r>
              <a:rPr lang="en-US" altLang="zh-CN" sz="2400" baseline="-250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i</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)perm(X)</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表示在全排列</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perm(X)</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的每一个排列前加上前缀得到的排列。</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R</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的全排列可归纳定义如下：</a:t>
            </a:r>
            <a:r>
              <a:rPr lang="zh-CN" altLang="en-US" sz="2400">
                <a:latin typeface="楷体_GB2312" panose="02010609030101010101" pitchFamily="49" charset="-122"/>
                <a:ea typeface="楷体_GB2312" panose="02010609030101010101" pitchFamily="49" charset="-122"/>
                <a:cs typeface="Times New Roman" panose="02020603050405020304" pitchFamily="18" charset="0"/>
              </a:rPr>
              <a:t> </a:t>
            </a:r>
          </a:p>
        </p:txBody>
      </p:sp>
      <p:sp>
        <p:nvSpPr>
          <p:cNvPr id="326661" name="Text Box 5">
            <a:extLst>
              <a:ext uri="{FF2B5EF4-FFF2-40B4-BE49-F238E27FC236}">
                <a16:creationId xmlns:a16="http://schemas.microsoft.com/office/drawing/2014/main" id="{B4071376-97A0-42B9-82CA-6D59AEE2F703}"/>
              </a:ext>
            </a:extLst>
          </p:cNvPr>
          <p:cNvSpPr txBox="1">
            <a:spLocks noChangeArrowheads="1"/>
          </p:cNvSpPr>
          <p:nvPr/>
        </p:nvSpPr>
        <p:spPr bwMode="auto">
          <a:xfrm>
            <a:off x="395288" y="4365625"/>
            <a:ext cx="8020050" cy="11938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当</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n=1</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时，</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perm(R)=(r)</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，其中</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r</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是集合</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R</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中唯一的元素；</a:t>
            </a:r>
          </a:p>
          <a:p>
            <a:pPr algn="l" eaLnBrk="1" hangingPunct="1"/>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当</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n&gt;1</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时，</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perm(R)</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由</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(r</a:t>
            </a:r>
            <a:r>
              <a:rPr lang="en-US" altLang="zh-CN" sz="2400" baseline="-250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1</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)perm(R</a:t>
            </a:r>
            <a:r>
              <a:rPr lang="en-US" altLang="zh-CN" sz="2400" baseline="-250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1</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(r</a:t>
            </a:r>
            <a:r>
              <a:rPr lang="en-US" altLang="zh-CN" sz="2400" baseline="-250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2</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)perm(R</a:t>
            </a:r>
            <a:r>
              <a:rPr lang="en-US" altLang="zh-CN" sz="2400" baseline="-250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2</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a:t>
            </a:r>
            <a:r>
              <a:rPr lang="en-US" altLang="zh-CN" sz="240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(r</a:t>
            </a:r>
            <a:r>
              <a:rPr lang="en-US" altLang="zh-CN" sz="2400" baseline="-250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n</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)perm(R</a:t>
            </a:r>
            <a:r>
              <a:rPr lang="en-US" altLang="zh-CN" sz="2400" baseline="-250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n</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构成。</a:t>
            </a:r>
            <a:r>
              <a:rPr lang="zh-CN" altLang="en-US" sz="2400">
                <a:latin typeface="楷体_GB2312" panose="02010609030101010101" pitchFamily="49" charset="-122"/>
                <a:ea typeface="楷体_GB2312" panose="02010609030101010101" pitchFamily="49" charset="-122"/>
                <a:cs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6660"/>
                                        </p:tgtEl>
                                        <p:attrNameLst>
                                          <p:attrName>style.visibility</p:attrName>
                                        </p:attrNameLst>
                                      </p:cBhvr>
                                      <p:to>
                                        <p:strVal val="visible"/>
                                      </p:to>
                                    </p:set>
                                    <p:animEffect transition="in" filter="blinds(horizontal)">
                                      <p:cBhvr>
                                        <p:cTn id="7" dur="500"/>
                                        <p:tgtEl>
                                          <p:spTgt spid="3266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6661"/>
                                        </p:tgtEl>
                                        <p:attrNameLst>
                                          <p:attrName>style.visibility</p:attrName>
                                        </p:attrNameLst>
                                      </p:cBhvr>
                                      <p:to>
                                        <p:strVal val="visible"/>
                                      </p:to>
                                    </p:set>
                                    <p:animEffect transition="in" filter="blinds(horizontal)">
                                      <p:cBhvr>
                                        <p:cTn id="12" dur="500"/>
                                        <p:tgtEl>
                                          <p:spTgt spid="326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0" grpId="0" autoUpdateAnimBg="0"/>
      <p:bldP spid="326661"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FA718F7-BE9C-49F8-B285-13E1AB2F4129}"/>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CBD427B5-0271-4AF3-972C-DA358C3229A2}" type="slidenum">
              <a:rPr lang="zh-CN" altLang="en-US">
                <a:solidFill>
                  <a:schemeClr val="tx1"/>
                </a:solidFill>
                <a:latin typeface="Times New Roman" panose="02020603050405020304" pitchFamily="18" charset="0"/>
                <a:ea typeface="宋体" panose="02010600030101010101" pitchFamily="2" charset="-122"/>
              </a:rPr>
              <a:pPr eaLnBrk="1" hangingPunct="1"/>
              <a:t>37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27682" name="Rectangle 2">
            <a:extLst>
              <a:ext uri="{FF2B5EF4-FFF2-40B4-BE49-F238E27FC236}">
                <a16:creationId xmlns:a16="http://schemas.microsoft.com/office/drawing/2014/main" id="{7288B35F-523C-4D7A-818B-79937DC50AC8}"/>
              </a:ext>
            </a:extLst>
          </p:cNvPr>
          <p:cNvSpPr>
            <a:spLocks noGrp="1" noChangeArrowheads="1"/>
          </p:cNvSpPr>
          <p:nvPr>
            <p:ph type="title"/>
          </p:nvPr>
        </p:nvSpPr>
        <p:spPr>
          <a:xfrm>
            <a:off x="838200" y="457200"/>
            <a:ext cx="7772400" cy="1143000"/>
          </a:xfrm>
        </p:spPr>
        <p:txBody>
          <a:bodyPr/>
          <a:lstStyle/>
          <a:p>
            <a:pPr eaLnBrk="1" hangingPunct="1">
              <a:defRPr/>
            </a:pPr>
            <a:r>
              <a:rPr lang="en-US" altLang="zh-CN">
                <a:latin typeface="黑体" pitchFamily="2" charset="-122"/>
                <a:ea typeface="黑体" pitchFamily="2" charset="-122"/>
              </a:rPr>
              <a:t>2.1  </a:t>
            </a:r>
            <a:r>
              <a:rPr lang="zh-CN" altLang="en-US">
                <a:effectLst>
                  <a:outerShdw blurRad="38100" dist="38100" dir="2700000" algn="tl">
                    <a:srgbClr val="C0C0C0"/>
                  </a:outerShdw>
                </a:effectLst>
                <a:latin typeface="黑体" pitchFamily="2" charset="-122"/>
                <a:ea typeface="黑体" pitchFamily="2" charset="-122"/>
              </a:rPr>
              <a:t>递归的概念</a:t>
            </a:r>
          </a:p>
        </p:txBody>
      </p:sp>
      <p:sp>
        <p:nvSpPr>
          <p:cNvPr id="140292" name="Rectangle 3">
            <a:extLst>
              <a:ext uri="{FF2B5EF4-FFF2-40B4-BE49-F238E27FC236}">
                <a16:creationId xmlns:a16="http://schemas.microsoft.com/office/drawing/2014/main" id="{32EB6BDC-8B57-4885-9110-B88436137F94}"/>
              </a:ext>
            </a:extLst>
          </p:cNvPr>
          <p:cNvSpPr>
            <a:spLocks noGrp="1" noChangeArrowheads="1"/>
          </p:cNvSpPr>
          <p:nvPr>
            <p:ph type="body" idx="1"/>
          </p:nvPr>
        </p:nvSpPr>
        <p:spPr>
          <a:xfrm>
            <a:off x="609600" y="1447800"/>
            <a:ext cx="7848600" cy="5181600"/>
          </a:xfrm>
        </p:spPr>
        <p:txBody>
          <a:bodyPr/>
          <a:lstStyle/>
          <a:p>
            <a:pPr eaLnBrk="1" hangingPunct="1">
              <a:lnSpc>
                <a:spcPct val="80000"/>
              </a:lnSpc>
              <a:buFontTx/>
              <a:buNone/>
            </a:pPr>
            <a:r>
              <a:rPr kumimoji="0" lang="zh-CN" altLang="en-US" sz="2400" b="1">
                <a:solidFill>
                  <a:schemeClr val="accent2"/>
                </a:solidFill>
                <a:latin typeface="黑体" panose="02010609060101010101" pitchFamily="49" charset="-122"/>
                <a:ea typeface="黑体" panose="02010609060101010101" pitchFamily="49" charset="-122"/>
              </a:rPr>
              <a:t>例</a:t>
            </a:r>
            <a:r>
              <a:rPr kumimoji="0" lang="en-US" altLang="zh-CN" sz="2400" b="1">
                <a:solidFill>
                  <a:schemeClr val="accent2"/>
                </a:solidFill>
                <a:latin typeface="黑体" panose="02010609060101010101" pitchFamily="49" charset="-122"/>
                <a:ea typeface="黑体" panose="02010609060101010101" pitchFamily="49" charset="-122"/>
              </a:rPr>
              <a:t>5  </a:t>
            </a:r>
            <a:r>
              <a:rPr kumimoji="0" lang="zh-CN" altLang="en-US" sz="2400" b="1">
                <a:solidFill>
                  <a:schemeClr val="accent2"/>
                </a:solidFill>
                <a:latin typeface="黑体" panose="02010609060101010101" pitchFamily="49" charset="-122"/>
                <a:ea typeface="黑体" panose="02010609060101010101" pitchFamily="49" charset="-122"/>
              </a:rPr>
              <a:t>整数划分问题</a:t>
            </a:r>
          </a:p>
          <a:p>
            <a:pPr eaLnBrk="1" hangingPunct="1">
              <a:lnSpc>
                <a:spcPct val="80000"/>
              </a:lnSpc>
              <a:buFontTx/>
              <a:buNone/>
            </a:pPr>
            <a:r>
              <a:rPr kumimoji="0" lang="zh-CN" altLang="en-US" sz="2400">
                <a:solidFill>
                  <a:srgbClr val="000000"/>
                </a:solidFill>
                <a:latin typeface="楷体_GB2312" panose="02010609030101010101" pitchFamily="49" charset="-122"/>
                <a:ea typeface="楷体_GB2312" panose="02010609030101010101" pitchFamily="49" charset="-122"/>
              </a:rPr>
              <a:t>将正整数</a:t>
            </a:r>
            <a:r>
              <a:rPr kumimoji="0" lang="en-US" altLang="zh-CN" sz="2400">
                <a:solidFill>
                  <a:srgbClr val="000000"/>
                </a:solidFill>
                <a:latin typeface="楷体_GB2312" panose="02010609030101010101" pitchFamily="49" charset="-122"/>
                <a:ea typeface="楷体_GB2312" panose="02010609030101010101" pitchFamily="49" charset="-122"/>
              </a:rPr>
              <a:t>n</a:t>
            </a:r>
            <a:r>
              <a:rPr kumimoji="0" lang="zh-CN" altLang="en-US" sz="2400">
                <a:solidFill>
                  <a:srgbClr val="000000"/>
                </a:solidFill>
                <a:latin typeface="楷体_GB2312" panose="02010609030101010101" pitchFamily="49" charset="-122"/>
                <a:ea typeface="楷体_GB2312" panose="02010609030101010101" pitchFamily="49" charset="-122"/>
              </a:rPr>
              <a:t>表示成一系列正整数之和：</a:t>
            </a:r>
            <a:r>
              <a:rPr kumimoji="0" lang="en-US" altLang="zh-CN" sz="2400">
                <a:solidFill>
                  <a:srgbClr val="000000"/>
                </a:solidFill>
                <a:latin typeface="楷体_GB2312" panose="02010609030101010101" pitchFamily="49" charset="-122"/>
                <a:ea typeface="楷体_GB2312" panose="02010609030101010101" pitchFamily="49" charset="-122"/>
              </a:rPr>
              <a:t>n=n</a:t>
            </a:r>
            <a:r>
              <a:rPr kumimoji="0" lang="en-US" altLang="zh-CN" sz="2400" baseline="-25000">
                <a:solidFill>
                  <a:srgbClr val="000000"/>
                </a:solidFill>
                <a:latin typeface="楷体_GB2312" panose="02010609030101010101" pitchFamily="49" charset="-122"/>
                <a:ea typeface="楷体_GB2312" panose="02010609030101010101" pitchFamily="49" charset="-122"/>
              </a:rPr>
              <a:t>1</a:t>
            </a:r>
            <a:r>
              <a:rPr kumimoji="0" lang="en-US" altLang="zh-CN" sz="2400">
                <a:solidFill>
                  <a:srgbClr val="000000"/>
                </a:solidFill>
                <a:latin typeface="楷体_GB2312" panose="02010609030101010101" pitchFamily="49" charset="-122"/>
                <a:ea typeface="楷体_GB2312" panose="02010609030101010101" pitchFamily="49" charset="-122"/>
              </a:rPr>
              <a:t>+n</a:t>
            </a:r>
            <a:r>
              <a:rPr kumimoji="0" lang="en-US" altLang="zh-CN" sz="2400" baseline="-25000">
                <a:solidFill>
                  <a:srgbClr val="000000"/>
                </a:solidFill>
                <a:latin typeface="楷体_GB2312" panose="02010609030101010101" pitchFamily="49" charset="-122"/>
                <a:ea typeface="楷体_GB2312" panose="02010609030101010101" pitchFamily="49" charset="-122"/>
              </a:rPr>
              <a:t>2</a:t>
            </a:r>
            <a:r>
              <a:rPr kumimoji="0" lang="en-US" altLang="zh-CN" sz="2400">
                <a:solidFill>
                  <a:srgbClr val="000000"/>
                </a:solidFill>
                <a:latin typeface="楷体_GB2312" panose="02010609030101010101" pitchFamily="49" charset="-122"/>
                <a:ea typeface="楷体_GB2312" panose="02010609030101010101" pitchFamily="49" charset="-122"/>
              </a:rPr>
              <a:t>+</a:t>
            </a:r>
            <a:r>
              <a:rPr kumimoji="0" lang="en-US" altLang="zh-CN" sz="2400">
                <a:solidFill>
                  <a:srgbClr val="000000"/>
                </a:solidFill>
                <a:ea typeface="楷体_GB2312" panose="02010609030101010101" pitchFamily="49" charset="-122"/>
              </a:rPr>
              <a:t>…</a:t>
            </a:r>
            <a:r>
              <a:rPr kumimoji="0" lang="en-US" altLang="zh-CN" sz="2400">
                <a:solidFill>
                  <a:srgbClr val="000000"/>
                </a:solidFill>
                <a:latin typeface="楷体_GB2312" panose="02010609030101010101" pitchFamily="49" charset="-122"/>
                <a:ea typeface="楷体_GB2312" panose="02010609030101010101" pitchFamily="49" charset="-122"/>
              </a:rPr>
              <a:t>+n</a:t>
            </a:r>
            <a:r>
              <a:rPr kumimoji="0" lang="en-US" altLang="zh-CN" sz="2400" baseline="-25000">
                <a:solidFill>
                  <a:srgbClr val="000000"/>
                </a:solidFill>
                <a:latin typeface="楷体_GB2312" panose="02010609030101010101" pitchFamily="49" charset="-122"/>
                <a:ea typeface="楷体_GB2312" panose="02010609030101010101" pitchFamily="49" charset="-122"/>
              </a:rPr>
              <a:t>k</a:t>
            </a:r>
            <a:r>
              <a:rPr kumimoji="0" lang="zh-CN" altLang="en-US" sz="2400">
                <a:solidFill>
                  <a:srgbClr val="000000"/>
                </a:solidFill>
                <a:latin typeface="楷体_GB2312" panose="02010609030101010101" pitchFamily="49" charset="-122"/>
                <a:ea typeface="楷体_GB2312" panose="02010609030101010101" pitchFamily="49" charset="-122"/>
              </a:rPr>
              <a:t>，</a:t>
            </a:r>
          </a:p>
          <a:p>
            <a:pPr eaLnBrk="1" hangingPunct="1">
              <a:lnSpc>
                <a:spcPct val="80000"/>
              </a:lnSpc>
              <a:buFontTx/>
              <a:buNone/>
            </a:pPr>
            <a:r>
              <a:rPr kumimoji="0" lang="zh-CN" altLang="en-US" sz="2400">
                <a:solidFill>
                  <a:srgbClr val="000000"/>
                </a:solidFill>
                <a:latin typeface="楷体_GB2312" panose="02010609030101010101" pitchFamily="49" charset="-122"/>
                <a:ea typeface="楷体_GB2312" panose="02010609030101010101" pitchFamily="49" charset="-122"/>
              </a:rPr>
              <a:t>其中</a:t>
            </a:r>
            <a:r>
              <a:rPr kumimoji="0" lang="en-US" altLang="zh-CN" sz="2400">
                <a:solidFill>
                  <a:srgbClr val="000000"/>
                </a:solidFill>
                <a:latin typeface="楷体_GB2312" panose="02010609030101010101" pitchFamily="49" charset="-122"/>
                <a:ea typeface="楷体_GB2312" panose="02010609030101010101" pitchFamily="49" charset="-122"/>
              </a:rPr>
              <a:t>n</a:t>
            </a:r>
            <a:r>
              <a:rPr kumimoji="0" lang="en-US" altLang="zh-CN" sz="2400" baseline="-25000">
                <a:solidFill>
                  <a:srgbClr val="000000"/>
                </a:solidFill>
                <a:latin typeface="楷体_GB2312" panose="02010609030101010101" pitchFamily="49" charset="-122"/>
                <a:ea typeface="楷体_GB2312" panose="02010609030101010101" pitchFamily="49" charset="-122"/>
              </a:rPr>
              <a:t>1</a:t>
            </a:r>
            <a:r>
              <a:rPr kumimoji="0" lang="en-US" altLang="zh-CN" sz="2400">
                <a:solidFill>
                  <a:srgbClr val="000000"/>
                </a:solidFill>
                <a:latin typeface="楷体_GB2312" panose="02010609030101010101" pitchFamily="49" charset="-122"/>
                <a:ea typeface="楷体_GB2312" panose="02010609030101010101" pitchFamily="49" charset="-122"/>
              </a:rPr>
              <a:t>≥n</a:t>
            </a:r>
            <a:r>
              <a:rPr kumimoji="0" lang="en-US" altLang="zh-CN" sz="2400" baseline="-25000">
                <a:solidFill>
                  <a:srgbClr val="000000"/>
                </a:solidFill>
                <a:latin typeface="楷体_GB2312" panose="02010609030101010101" pitchFamily="49" charset="-122"/>
                <a:ea typeface="楷体_GB2312" panose="02010609030101010101" pitchFamily="49" charset="-122"/>
              </a:rPr>
              <a:t>2</a:t>
            </a:r>
            <a:r>
              <a:rPr kumimoji="0" lang="en-US" altLang="zh-CN" sz="2400">
                <a:solidFill>
                  <a:srgbClr val="000000"/>
                </a:solidFill>
                <a:latin typeface="楷体_GB2312" panose="02010609030101010101" pitchFamily="49" charset="-122"/>
                <a:ea typeface="楷体_GB2312" panose="02010609030101010101" pitchFamily="49" charset="-122"/>
              </a:rPr>
              <a:t>≥</a:t>
            </a:r>
            <a:r>
              <a:rPr kumimoji="0" lang="en-US" altLang="zh-CN" sz="2400">
                <a:solidFill>
                  <a:srgbClr val="000000"/>
                </a:solidFill>
                <a:ea typeface="楷体_GB2312" panose="02010609030101010101" pitchFamily="49" charset="-122"/>
              </a:rPr>
              <a:t>…</a:t>
            </a:r>
            <a:r>
              <a:rPr kumimoji="0" lang="en-US" altLang="zh-CN" sz="2400">
                <a:solidFill>
                  <a:srgbClr val="000000"/>
                </a:solidFill>
                <a:latin typeface="楷体_GB2312" panose="02010609030101010101" pitchFamily="49" charset="-122"/>
                <a:ea typeface="楷体_GB2312" panose="02010609030101010101" pitchFamily="49" charset="-122"/>
              </a:rPr>
              <a:t>≥n</a:t>
            </a:r>
            <a:r>
              <a:rPr kumimoji="0" lang="en-US" altLang="zh-CN" sz="2400" baseline="-25000">
                <a:solidFill>
                  <a:srgbClr val="000000"/>
                </a:solidFill>
                <a:latin typeface="楷体_GB2312" panose="02010609030101010101" pitchFamily="49" charset="-122"/>
                <a:ea typeface="楷体_GB2312" panose="02010609030101010101" pitchFamily="49" charset="-122"/>
              </a:rPr>
              <a:t>k</a:t>
            </a:r>
            <a:r>
              <a:rPr kumimoji="0" lang="en-US" altLang="zh-CN" sz="2400">
                <a:solidFill>
                  <a:srgbClr val="000000"/>
                </a:solidFill>
                <a:latin typeface="楷体_GB2312" panose="02010609030101010101" pitchFamily="49" charset="-122"/>
                <a:ea typeface="楷体_GB2312" panose="02010609030101010101" pitchFamily="49" charset="-122"/>
              </a:rPr>
              <a:t>≥1</a:t>
            </a:r>
            <a:r>
              <a:rPr kumimoji="0" lang="zh-CN" altLang="en-US" sz="2400">
                <a:solidFill>
                  <a:srgbClr val="000000"/>
                </a:solidFill>
                <a:latin typeface="楷体_GB2312" panose="02010609030101010101" pitchFamily="49" charset="-122"/>
                <a:ea typeface="楷体_GB2312" panose="02010609030101010101" pitchFamily="49" charset="-122"/>
              </a:rPr>
              <a:t>，</a:t>
            </a:r>
            <a:r>
              <a:rPr kumimoji="0" lang="en-US" altLang="zh-CN" sz="2400">
                <a:solidFill>
                  <a:srgbClr val="000000"/>
                </a:solidFill>
                <a:latin typeface="楷体_GB2312" panose="02010609030101010101" pitchFamily="49" charset="-122"/>
                <a:ea typeface="楷体_GB2312" panose="02010609030101010101" pitchFamily="49" charset="-122"/>
              </a:rPr>
              <a:t>k≥1</a:t>
            </a:r>
            <a:r>
              <a:rPr kumimoji="0" lang="zh-CN" altLang="en-US" sz="2400">
                <a:solidFill>
                  <a:srgbClr val="000000"/>
                </a:solidFill>
                <a:latin typeface="楷体_GB2312" panose="02010609030101010101" pitchFamily="49" charset="-122"/>
                <a:ea typeface="楷体_GB2312" panose="02010609030101010101" pitchFamily="49" charset="-122"/>
              </a:rPr>
              <a:t>。</a:t>
            </a:r>
          </a:p>
          <a:p>
            <a:pPr eaLnBrk="1" hangingPunct="1">
              <a:lnSpc>
                <a:spcPct val="80000"/>
              </a:lnSpc>
              <a:buFontTx/>
              <a:buNone/>
            </a:pPr>
            <a:r>
              <a:rPr kumimoji="0" lang="zh-CN" altLang="en-US" sz="2400">
                <a:solidFill>
                  <a:srgbClr val="000000"/>
                </a:solidFill>
                <a:latin typeface="楷体_GB2312" panose="02010609030101010101" pitchFamily="49" charset="-122"/>
                <a:ea typeface="楷体_GB2312" panose="02010609030101010101" pitchFamily="49" charset="-122"/>
              </a:rPr>
              <a:t>正整数</a:t>
            </a:r>
            <a:r>
              <a:rPr kumimoji="0" lang="en-US" altLang="zh-CN" sz="2400">
                <a:solidFill>
                  <a:srgbClr val="000000"/>
                </a:solidFill>
                <a:latin typeface="楷体_GB2312" panose="02010609030101010101" pitchFamily="49" charset="-122"/>
                <a:ea typeface="楷体_GB2312" panose="02010609030101010101" pitchFamily="49" charset="-122"/>
              </a:rPr>
              <a:t>n</a:t>
            </a:r>
            <a:r>
              <a:rPr kumimoji="0" lang="zh-CN" altLang="en-US" sz="2400">
                <a:solidFill>
                  <a:srgbClr val="000000"/>
                </a:solidFill>
                <a:latin typeface="楷体_GB2312" panose="02010609030101010101" pitchFamily="49" charset="-122"/>
                <a:ea typeface="楷体_GB2312" panose="02010609030101010101" pitchFamily="49" charset="-122"/>
              </a:rPr>
              <a:t>的这种表示称为正整数</a:t>
            </a:r>
            <a:r>
              <a:rPr kumimoji="0" lang="en-US" altLang="zh-CN" sz="2400">
                <a:solidFill>
                  <a:srgbClr val="000000"/>
                </a:solidFill>
                <a:latin typeface="楷体_GB2312" panose="02010609030101010101" pitchFamily="49" charset="-122"/>
                <a:ea typeface="楷体_GB2312" panose="02010609030101010101" pitchFamily="49" charset="-122"/>
              </a:rPr>
              <a:t>n</a:t>
            </a:r>
            <a:r>
              <a:rPr kumimoji="0" lang="zh-CN" altLang="en-US" sz="2400">
                <a:solidFill>
                  <a:srgbClr val="000000"/>
                </a:solidFill>
                <a:latin typeface="楷体_GB2312" panose="02010609030101010101" pitchFamily="49" charset="-122"/>
                <a:ea typeface="楷体_GB2312" panose="02010609030101010101" pitchFamily="49" charset="-122"/>
              </a:rPr>
              <a:t>的划分。求正整数</a:t>
            </a:r>
            <a:r>
              <a:rPr kumimoji="0" lang="en-US" altLang="zh-CN" sz="2400">
                <a:solidFill>
                  <a:srgbClr val="000000"/>
                </a:solidFill>
                <a:latin typeface="楷体_GB2312" panose="02010609030101010101" pitchFamily="49" charset="-122"/>
                <a:ea typeface="楷体_GB2312" panose="02010609030101010101" pitchFamily="49" charset="-122"/>
              </a:rPr>
              <a:t>n</a:t>
            </a:r>
            <a:r>
              <a:rPr kumimoji="0" lang="zh-CN" altLang="en-US" sz="2400">
                <a:solidFill>
                  <a:srgbClr val="000000"/>
                </a:solidFill>
                <a:latin typeface="楷体_GB2312" panose="02010609030101010101" pitchFamily="49" charset="-122"/>
                <a:ea typeface="楷体_GB2312" panose="02010609030101010101" pitchFamily="49" charset="-122"/>
              </a:rPr>
              <a:t>的不</a:t>
            </a:r>
          </a:p>
          <a:p>
            <a:pPr eaLnBrk="1" hangingPunct="1">
              <a:lnSpc>
                <a:spcPct val="80000"/>
              </a:lnSpc>
              <a:buFontTx/>
              <a:buNone/>
            </a:pPr>
            <a:r>
              <a:rPr kumimoji="0" lang="zh-CN" altLang="en-US" sz="2400">
                <a:solidFill>
                  <a:srgbClr val="000000"/>
                </a:solidFill>
                <a:latin typeface="楷体_GB2312" panose="02010609030101010101" pitchFamily="49" charset="-122"/>
                <a:ea typeface="楷体_GB2312" panose="02010609030101010101" pitchFamily="49" charset="-122"/>
              </a:rPr>
              <a:t>同划分个数。 </a:t>
            </a:r>
          </a:p>
          <a:p>
            <a:pPr eaLnBrk="1" hangingPunct="1">
              <a:spcBef>
                <a:spcPct val="0"/>
              </a:spcBef>
              <a:buFontTx/>
              <a:buNone/>
            </a:pPr>
            <a:endParaRPr kumimoji="0" lang="zh-CN" altLang="en-US" sz="2400">
              <a:solidFill>
                <a:schemeClr val="accent2"/>
              </a:solidFill>
              <a:latin typeface="楷体_GB2312" panose="02010609030101010101" pitchFamily="49" charset="-122"/>
              <a:ea typeface="楷体_GB2312" panose="02010609030101010101" pitchFamily="49" charset="-122"/>
            </a:endParaRPr>
          </a:p>
          <a:p>
            <a:pPr eaLnBrk="1" hangingPunct="1">
              <a:spcBef>
                <a:spcPct val="0"/>
              </a:spcBef>
              <a:buFontTx/>
              <a:buNone/>
            </a:pPr>
            <a:r>
              <a:rPr kumimoji="0" lang="zh-CN" altLang="en-US" sz="2400">
                <a:solidFill>
                  <a:srgbClr val="000000"/>
                </a:solidFill>
                <a:latin typeface="楷体_GB2312" panose="02010609030101010101" pitchFamily="49" charset="-122"/>
                <a:ea typeface="楷体_GB2312" panose="02010609030101010101" pitchFamily="49" charset="-122"/>
              </a:rPr>
              <a:t>例如正整数</a:t>
            </a:r>
            <a:r>
              <a:rPr kumimoji="0" lang="en-US" altLang="zh-CN" sz="2400">
                <a:solidFill>
                  <a:srgbClr val="000000"/>
                </a:solidFill>
                <a:latin typeface="楷体_GB2312" panose="02010609030101010101" pitchFamily="49" charset="-122"/>
                <a:ea typeface="楷体_GB2312" panose="02010609030101010101" pitchFamily="49" charset="-122"/>
              </a:rPr>
              <a:t>6</a:t>
            </a:r>
            <a:r>
              <a:rPr kumimoji="0" lang="zh-CN" altLang="en-US" sz="2400">
                <a:solidFill>
                  <a:srgbClr val="000000"/>
                </a:solidFill>
                <a:latin typeface="楷体_GB2312" panose="02010609030101010101" pitchFamily="49" charset="-122"/>
                <a:ea typeface="楷体_GB2312" panose="02010609030101010101" pitchFamily="49" charset="-122"/>
              </a:rPr>
              <a:t>有如下</a:t>
            </a:r>
            <a:r>
              <a:rPr kumimoji="0" lang="en-US" altLang="zh-CN" sz="2400">
                <a:solidFill>
                  <a:srgbClr val="000000"/>
                </a:solidFill>
                <a:latin typeface="楷体_GB2312" panose="02010609030101010101" pitchFamily="49" charset="-122"/>
                <a:ea typeface="楷体_GB2312" panose="02010609030101010101" pitchFamily="49" charset="-122"/>
              </a:rPr>
              <a:t>11</a:t>
            </a:r>
            <a:r>
              <a:rPr kumimoji="0" lang="zh-CN" altLang="en-US" sz="2400">
                <a:solidFill>
                  <a:srgbClr val="000000"/>
                </a:solidFill>
                <a:latin typeface="楷体_GB2312" panose="02010609030101010101" pitchFamily="49" charset="-122"/>
                <a:ea typeface="楷体_GB2312" panose="02010609030101010101" pitchFamily="49" charset="-122"/>
              </a:rPr>
              <a:t>种不同的划分：</a:t>
            </a:r>
          </a:p>
          <a:p>
            <a:pPr eaLnBrk="1" hangingPunct="1">
              <a:spcBef>
                <a:spcPct val="0"/>
              </a:spcBef>
              <a:buFontTx/>
              <a:buNone/>
            </a:pPr>
            <a:r>
              <a:rPr kumimoji="0" lang="zh-CN" altLang="en-US" sz="2400">
                <a:solidFill>
                  <a:srgbClr val="000000"/>
                </a:solidFill>
                <a:latin typeface="楷体_GB2312" panose="02010609030101010101" pitchFamily="49" charset="-122"/>
                <a:ea typeface="楷体_GB2312" panose="02010609030101010101" pitchFamily="49" charset="-122"/>
              </a:rPr>
              <a:t>    </a:t>
            </a:r>
            <a:r>
              <a:rPr kumimoji="0" lang="en-US" altLang="zh-CN" sz="2400">
                <a:solidFill>
                  <a:srgbClr val="000000"/>
                </a:solidFill>
                <a:latin typeface="楷体_GB2312" panose="02010609030101010101" pitchFamily="49" charset="-122"/>
                <a:ea typeface="楷体_GB2312" panose="02010609030101010101" pitchFamily="49" charset="-122"/>
              </a:rPr>
              <a:t>6</a:t>
            </a:r>
            <a:r>
              <a:rPr kumimoji="0" lang="zh-CN" altLang="en-US" sz="2400">
                <a:solidFill>
                  <a:srgbClr val="000000"/>
                </a:solidFill>
                <a:latin typeface="楷体_GB2312" panose="02010609030101010101" pitchFamily="49" charset="-122"/>
                <a:ea typeface="楷体_GB2312" panose="02010609030101010101" pitchFamily="49" charset="-122"/>
              </a:rPr>
              <a:t>；</a:t>
            </a:r>
          </a:p>
          <a:p>
            <a:pPr eaLnBrk="1" hangingPunct="1">
              <a:spcBef>
                <a:spcPct val="0"/>
              </a:spcBef>
              <a:buFontTx/>
              <a:buNone/>
            </a:pPr>
            <a:r>
              <a:rPr kumimoji="0" lang="zh-CN" altLang="en-US" sz="2400">
                <a:solidFill>
                  <a:srgbClr val="000000"/>
                </a:solidFill>
                <a:latin typeface="楷体_GB2312" panose="02010609030101010101" pitchFamily="49" charset="-122"/>
                <a:ea typeface="楷体_GB2312" panose="02010609030101010101" pitchFamily="49" charset="-122"/>
              </a:rPr>
              <a:t>    </a:t>
            </a:r>
            <a:r>
              <a:rPr kumimoji="0" lang="en-US" altLang="zh-CN" sz="2400">
                <a:solidFill>
                  <a:srgbClr val="000000"/>
                </a:solidFill>
                <a:latin typeface="楷体_GB2312" panose="02010609030101010101" pitchFamily="49" charset="-122"/>
                <a:ea typeface="楷体_GB2312" panose="02010609030101010101" pitchFamily="49" charset="-122"/>
              </a:rPr>
              <a:t>5+1</a:t>
            </a:r>
            <a:r>
              <a:rPr kumimoji="0" lang="zh-CN" altLang="en-US" sz="2400">
                <a:solidFill>
                  <a:srgbClr val="000000"/>
                </a:solidFill>
                <a:latin typeface="楷体_GB2312" panose="02010609030101010101" pitchFamily="49" charset="-122"/>
                <a:ea typeface="楷体_GB2312" panose="02010609030101010101" pitchFamily="49" charset="-122"/>
              </a:rPr>
              <a:t>；</a:t>
            </a:r>
          </a:p>
          <a:p>
            <a:pPr eaLnBrk="1" hangingPunct="1">
              <a:spcBef>
                <a:spcPct val="0"/>
              </a:spcBef>
              <a:buFontTx/>
              <a:buNone/>
            </a:pPr>
            <a:r>
              <a:rPr kumimoji="0" lang="zh-CN" altLang="en-US" sz="2400">
                <a:solidFill>
                  <a:srgbClr val="000000"/>
                </a:solidFill>
                <a:latin typeface="楷体_GB2312" panose="02010609030101010101" pitchFamily="49" charset="-122"/>
                <a:ea typeface="楷体_GB2312" panose="02010609030101010101" pitchFamily="49" charset="-122"/>
              </a:rPr>
              <a:t>    </a:t>
            </a:r>
            <a:r>
              <a:rPr kumimoji="0" lang="en-US" altLang="zh-CN" sz="2400">
                <a:solidFill>
                  <a:srgbClr val="000000"/>
                </a:solidFill>
                <a:latin typeface="楷体_GB2312" panose="02010609030101010101" pitchFamily="49" charset="-122"/>
                <a:ea typeface="楷体_GB2312" panose="02010609030101010101" pitchFamily="49" charset="-122"/>
              </a:rPr>
              <a:t>4+2</a:t>
            </a:r>
            <a:r>
              <a:rPr kumimoji="0" lang="zh-CN" altLang="en-US" sz="2400">
                <a:solidFill>
                  <a:srgbClr val="000000"/>
                </a:solidFill>
                <a:latin typeface="楷体_GB2312" panose="02010609030101010101" pitchFamily="49" charset="-122"/>
                <a:ea typeface="楷体_GB2312" panose="02010609030101010101" pitchFamily="49" charset="-122"/>
              </a:rPr>
              <a:t>，</a:t>
            </a:r>
            <a:r>
              <a:rPr kumimoji="0" lang="en-US" altLang="zh-CN" sz="2400">
                <a:solidFill>
                  <a:srgbClr val="000000"/>
                </a:solidFill>
                <a:latin typeface="楷体_GB2312" panose="02010609030101010101" pitchFamily="49" charset="-122"/>
                <a:ea typeface="楷体_GB2312" panose="02010609030101010101" pitchFamily="49" charset="-122"/>
              </a:rPr>
              <a:t>4+1+1</a:t>
            </a:r>
            <a:r>
              <a:rPr kumimoji="0" lang="zh-CN" altLang="en-US" sz="2400">
                <a:solidFill>
                  <a:srgbClr val="000000"/>
                </a:solidFill>
                <a:latin typeface="楷体_GB2312" panose="02010609030101010101" pitchFamily="49" charset="-122"/>
                <a:ea typeface="楷体_GB2312" panose="02010609030101010101" pitchFamily="49" charset="-122"/>
              </a:rPr>
              <a:t>；</a:t>
            </a:r>
          </a:p>
          <a:p>
            <a:pPr eaLnBrk="1" hangingPunct="1">
              <a:spcBef>
                <a:spcPct val="0"/>
              </a:spcBef>
              <a:buFontTx/>
              <a:buNone/>
            </a:pPr>
            <a:r>
              <a:rPr kumimoji="0" lang="zh-CN" altLang="en-US" sz="2400">
                <a:solidFill>
                  <a:srgbClr val="000000"/>
                </a:solidFill>
                <a:latin typeface="楷体_GB2312" panose="02010609030101010101" pitchFamily="49" charset="-122"/>
                <a:ea typeface="楷体_GB2312" panose="02010609030101010101" pitchFamily="49" charset="-122"/>
              </a:rPr>
              <a:t>    </a:t>
            </a:r>
            <a:r>
              <a:rPr kumimoji="0" lang="en-US" altLang="zh-CN" sz="2400">
                <a:solidFill>
                  <a:srgbClr val="000000"/>
                </a:solidFill>
                <a:latin typeface="楷体_GB2312" panose="02010609030101010101" pitchFamily="49" charset="-122"/>
                <a:ea typeface="楷体_GB2312" panose="02010609030101010101" pitchFamily="49" charset="-122"/>
              </a:rPr>
              <a:t>3+3</a:t>
            </a:r>
            <a:r>
              <a:rPr kumimoji="0" lang="zh-CN" altLang="en-US" sz="2400">
                <a:solidFill>
                  <a:srgbClr val="000000"/>
                </a:solidFill>
                <a:latin typeface="楷体_GB2312" panose="02010609030101010101" pitchFamily="49" charset="-122"/>
                <a:ea typeface="楷体_GB2312" panose="02010609030101010101" pitchFamily="49" charset="-122"/>
              </a:rPr>
              <a:t>，</a:t>
            </a:r>
            <a:r>
              <a:rPr kumimoji="0" lang="en-US" altLang="zh-CN" sz="2400">
                <a:solidFill>
                  <a:srgbClr val="000000"/>
                </a:solidFill>
                <a:latin typeface="楷体_GB2312" panose="02010609030101010101" pitchFamily="49" charset="-122"/>
                <a:ea typeface="楷体_GB2312" panose="02010609030101010101" pitchFamily="49" charset="-122"/>
              </a:rPr>
              <a:t>3+2+1</a:t>
            </a:r>
            <a:r>
              <a:rPr kumimoji="0" lang="zh-CN" altLang="en-US" sz="2400">
                <a:solidFill>
                  <a:srgbClr val="000000"/>
                </a:solidFill>
                <a:latin typeface="楷体_GB2312" panose="02010609030101010101" pitchFamily="49" charset="-122"/>
                <a:ea typeface="楷体_GB2312" panose="02010609030101010101" pitchFamily="49" charset="-122"/>
              </a:rPr>
              <a:t>，</a:t>
            </a:r>
            <a:r>
              <a:rPr kumimoji="0" lang="en-US" altLang="zh-CN" sz="2400">
                <a:solidFill>
                  <a:srgbClr val="000000"/>
                </a:solidFill>
                <a:latin typeface="楷体_GB2312" panose="02010609030101010101" pitchFamily="49" charset="-122"/>
                <a:ea typeface="楷体_GB2312" panose="02010609030101010101" pitchFamily="49" charset="-122"/>
              </a:rPr>
              <a:t>3+1+1+1</a:t>
            </a:r>
            <a:r>
              <a:rPr kumimoji="0" lang="zh-CN" altLang="en-US" sz="2400">
                <a:solidFill>
                  <a:srgbClr val="000000"/>
                </a:solidFill>
                <a:latin typeface="楷体_GB2312" panose="02010609030101010101" pitchFamily="49" charset="-122"/>
                <a:ea typeface="楷体_GB2312" panose="02010609030101010101" pitchFamily="49" charset="-122"/>
              </a:rPr>
              <a:t>；</a:t>
            </a:r>
          </a:p>
          <a:p>
            <a:pPr eaLnBrk="1" hangingPunct="1">
              <a:spcBef>
                <a:spcPct val="0"/>
              </a:spcBef>
              <a:buFontTx/>
              <a:buNone/>
            </a:pPr>
            <a:r>
              <a:rPr kumimoji="0" lang="zh-CN" altLang="en-US" sz="2400">
                <a:solidFill>
                  <a:srgbClr val="000000"/>
                </a:solidFill>
                <a:latin typeface="楷体_GB2312" panose="02010609030101010101" pitchFamily="49" charset="-122"/>
                <a:ea typeface="楷体_GB2312" panose="02010609030101010101" pitchFamily="49" charset="-122"/>
              </a:rPr>
              <a:t>    </a:t>
            </a:r>
            <a:r>
              <a:rPr kumimoji="0" lang="en-US" altLang="zh-CN" sz="2400">
                <a:solidFill>
                  <a:srgbClr val="000000"/>
                </a:solidFill>
                <a:latin typeface="楷体_GB2312" panose="02010609030101010101" pitchFamily="49" charset="-122"/>
                <a:ea typeface="楷体_GB2312" panose="02010609030101010101" pitchFamily="49" charset="-122"/>
              </a:rPr>
              <a:t>2+2+2</a:t>
            </a:r>
            <a:r>
              <a:rPr kumimoji="0" lang="zh-CN" altLang="en-US" sz="2400">
                <a:solidFill>
                  <a:srgbClr val="000000"/>
                </a:solidFill>
                <a:latin typeface="楷体_GB2312" panose="02010609030101010101" pitchFamily="49" charset="-122"/>
                <a:ea typeface="楷体_GB2312" panose="02010609030101010101" pitchFamily="49" charset="-122"/>
              </a:rPr>
              <a:t>，</a:t>
            </a:r>
            <a:r>
              <a:rPr kumimoji="0" lang="en-US" altLang="zh-CN" sz="2400">
                <a:solidFill>
                  <a:srgbClr val="000000"/>
                </a:solidFill>
                <a:latin typeface="楷体_GB2312" panose="02010609030101010101" pitchFamily="49" charset="-122"/>
                <a:ea typeface="楷体_GB2312" panose="02010609030101010101" pitchFamily="49" charset="-122"/>
              </a:rPr>
              <a:t>2+2+1+1</a:t>
            </a:r>
            <a:r>
              <a:rPr kumimoji="0" lang="zh-CN" altLang="en-US" sz="2400">
                <a:solidFill>
                  <a:srgbClr val="000000"/>
                </a:solidFill>
                <a:latin typeface="楷体_GB2312" panose="02010609030101010101" pitchFamily="49" charset="-122"/>
                <a:ea typeface="楷体_GB2312" panose="02010609030101010101" pitchFamily="49" charset="-122"/>
              </a:rPr>
              <a:t>，</a:t>
            </a:r>
            <a:r>
              <a:rPr kumimoji="0" lang="en-US" altLang="zh-CN" sz="2400">
                <a:solidFill>
                  <a:srgbClr val="000000"/>
                </a:solidFill>
                <a:latin typeface="楷体_GB2312" panose="02010609030101010101" pitchFamily="49" charset="-122"/>
                <a:ea typeface="楷体_GB2312" panose="02010609030101010101" pitchFamily="49" charset="-122"/>
              </a:rPr>
              <a:t>2+1+1+1+1</a:t>
            </a:r>
            <a:r>
              <a:rPr kumimoji="0" lang="zh-CN" altLang="en-US" sz="2400">
                <a:solidFill>
                  <a:srgbClr val="000000"/>
                </a:solidFill>
                <a:latin typeface="楷体_GB2312" panose="02010609030101010101" pitchFamily="49" charset="-122"/>
                <a:ea typeface="楷体_GB2312" panose="02010609030101010101" pitchFamily="49" charset="-122"/>
              </a:rPr>
              <a:t>；</a:t>
            </a:r>
          </a:p>
          <a:p>
            <a:pPr eaLnBrk="1" hangingPunct="1">
              <a:spcBef>
                <a:spcPct val="0"/>
              </a:spcBef>
              <a:buFontTx/>
              <a:buNone/>
            </a:pPr>
            <a:r>
              <a:rPr kumimoji="0" lang="zh-CN" altLang="en-US" sz="2400">
                <a:solidFill>
                  <a:srgbClr val="000000"/>
                </a:solidFill>
                <a:latin typeface="楷体_GB2312" panose="02010609030101010101" pitchFamily="49" charset="-122"/>
                <a:ea typeface="楷体_GB2312" panose="02010609030101010101" pitchFamily="49" charset="-122"/>
              </a:rPr>
              <a:t>    </a:t>
            </a:r>
            <a:r>
              <a:rPr kumimoji="0" lang="en-US" altLang="zh-CN" sz="2400">
                <a:solidFill>
                  <a:srgbClr val="000000"/>
                </a:solidFill>
                <a:latin typeface="楷体_GB2312" panose="02010609030101010101" pitchFamily="49" charset="-122"/>
                <a:ea typeface="楷体_GB2312" panose="02010609030101010101" pitchFamily="49" charset="-122"/>
              </a:rPr>
              <a:t>1+1+1+1+1+1</a:t>
            </a:r>
            <a:r>
              <a:rPr kumimoji="0" lang="zh-CN" altLang="en-US" sz="2400">
                <a:solidFill>
                  <a:srgbClr val="000000"/>
                </a:solidFill>
                <a:latin typeface="楷体_GB2312" panose="02010609030101010101" pitchFamily="49" charset="-122"/>
                <a:ea typeface="楷体_GB2312" panose="02010609030101010101" pitchFamily="49" charset="-122"/>
              </a:rPr>
              <a:t>。</a:t>
            </a:r>
          </a:p>
          <a:p>
            <a:pPr eaLnBrk="1" hangingPunct="1"/>
            <a:endParaRPr lang="zh-CN" altLang="en-US"/>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a:extLst>
              <a:ext uri="{FF2B5EF4-FFF2-40B4-BE49-F238E27FC236}">
                <a16:creationId xmlns:a16="http://schemas.microsoft.com/office/drawing/2014/main" id="{75991859-48D3-4A1F-8EE5-6C4DD409FFAE}"/>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1925093A-6B26-479B-8475-9580022B9ADC}" type="slidenum">
              <a:rPr lang="zh-CN" altLang="en-US">
                <a:solidFill>
                  <a:schemeClr val="tx1"/>
                </a:solidFill>
                <a:latin typeface="Times New Roman" panose="02020603050405020304" pitchFamily="18" charset="0"/>
                <a:ea typeface="宋体" panose="02010600030101010101" pitchFamily="2" charset="-122"/>
              </a:rPr>
              <a:pPr eaLnBrk="1" hangingPunct="1"/>
              <a:t>38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28706" name="Text Box 2">
            <a:extLst>
              <a:ext uri="{FF2B5EF4-FFF2-40B4-BE49-F238E27FC236}">
                <a16:creationId xmlns:a16="http://schemas.microsoft.com/office/drawing/2014/main" id="{475056AF-9A24-45F5-8B24-5256289520FB}"/>
              </a:ext>
            </a:extLst>
          </p:cNvPr>
          <p:cNvSpPr txBox="1">
            <a:spLocks noChangeArrowheads="1"/>
          </p:cNvSpPr>
          <p:nvPr/>
        </p:nvSpPr>
        <p:spPr bwMode="auto">
          <a:xfrm>
            <a:off x="395288" y="5305425"/>
            <a:ext cx="74898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rgbClr val="000000"/>
                </a:solidFill>
                <a:latin typeface="楷体_GB2312" panose="02010609030101010101" pitchFamily="49" charset="-122"/>
                <a:ea typeface="楷体_GB2312" panose="02010609030101010101" pitchFamily="49" charset="-122"/>
              </a:rPr>
              <a:t>(2) q(n,m)=q(n,n),m</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sym typeface="Symbol" panose="05050102010706020507" pitchFamily="18" charset="2"/>
              </a:rPr>
              <a:t></a:t>
            </a:r>
            <a:r>
              <a:rPr lang="en-US" altLang="zh-CN" sz="2400">
                <a:solidFill>
                  <a:srgbClr val="000000"/>
                </a:solidFill>
                <a:latin typeface="楷体_GB2312" panose="02010609030101010101" pitchFamily="49" charset="-122"/>
                <a:ea typeface="楷体_GB2312" panose="02010609030101010101" pitchFamily="49" charset="-122"/>
              </a:rPr>
              <a:t>n;</a:t>
            </a:r>
          </a:p>
          <a:p>
            <a:pPr algn="l" eaLnBrk="1" hangingPunct="1"/>
            <a:r>
              <a:rPr lang="zh-CN" altLang="en-US" sz="2400">
                <a:solidFill>
                  <a:srgbClr val="000000"/>
                </a:solidFill>
                <a:latin typeface="楷体_GB2312" panose="02010609030101010101" pitchFamily="49" charset="-122"/>
                <a:ea typeface="楷体_GB2312" panose="02010609030101010101" pitchFamily="49" charset="-122"/>
              </a:rPr>
              <a:t>最大加数</a:t>
            </a:r>
            <a:r>
              <a:rPr lang="en-US" altLang="zh-CN" sz="2400">
                <a:solidFill>
                  <a:srgbClr val="000000"/>
                </a:solidFill>
                <a:latin typeface="楷体_GB2312" panose="02010609030101010101" pitchFamily="49" charset="-122"/>
                <a:ea typeface="楷体_GB2312" panose="02010609030101010101" pitchFamily="49" charset="-122"/>
              </a:rPr>
              <a:t>n</a:t>
            </a:r>
            <a:r>
              <a:rPr lang="en-US" altLang="zh-CN" sz="2400" baseline="-25000">
                <a:solidFill>
                  <a:srgbClr val="000000"/>
                </a:solidFill>
                <a:latin typeface="楷体_GB2312" panose="02010609030101010101" pitchFamily="49" charset="-122"/>
                <a:ea typeface="楷体_GB2312" panose="02010609030101010101" pitchFamily="49" charset="-122"/>
              </a:rPr>
              <a:t>1</a:t>
            </a:r>
            <a:r>
              <a:rPr lang="zh-CN" altLang="en-US" sz="2400">
                <a:solidFill>
                  <a:srgbClr val="000000"/>
                </a:solidFill>
                <a:latin typeface="楷体_GB2312" panose="02010609030101010101" pitchFamily="49" charset="-122"/>
                <a:ea typeface="楷体_GB2312" panose="02010609030101010101" pitchFamily="49" charset="-122"/>
              </a:rPr>
              <a:t>实际上不能大于</a:t>
            </a:r>
            <a:r>
              <a:rPr lang="en-US" altLang="zh-CN" sz="2400">
                <a:solidFill>
                  <a:srgbClr val="000000"/>
                </a:solidFill>
                <a:latin typeface="楷体_GB2312" panose="02010609030101010101" pitchFamily="49" charset="-122"/>
                <a:ea typeface="楷体_GB2312" panose="02010609030101010101" pitchFamily="49" charset="-122"/>
              </a:rPr>
              <a:t>n</a:t>
            </a:r>
            <a:r>
              <a:rPr lang="zh-CN" altLang="en-US" sz="2400">
                <a:solidFill>
                  <a:srgbClr val="000000"/>
                </a:solidFill>
                <a:latin typeface="楷体_GB2312" panose="02010609030101010101" pitchFamily="49" charset="-122"/>
                <a:ea typeface="楷体_GB2312" panose="02010609030101010101" pitchFamily="49" charset="-122"/>
              </a:rPr>
              <a:t>。因此，</a:t>
            </a:r>
            <a:r>
              <a:rPr lang="en-US" altLang="zh-CN" sz="2400">
                <a:solidFill>
                  <a:srgbClr val="000000"/>
                </a:solidFill>
                <a:latin typeface="楷体_GB2312" panose="02010609030101010101" pitchFamily="49" charset="-122"/>
                <a:ea typeface="楷体_GB2312" panose="02010609030101010101" pitchFamily="49" charset="-122"/>
              </a:rPr>
              <a:t>q(1,m)=1</a:t>
            </a:r>
            <a:r>
              <a:rPr lang="zh-CN" altLang="en-US" sz="2400">
                <a:solidFill>
                  <a:srgbClr val="000000"/>
                </a:solidFill>
                <a:latin typeface="楷体_GB2312" panose="02010609030101010101" pitchFamily="49" charset="-122"/>
                <a:ea typeface="楷体_GB2312" panose="02010609030101010101" pitchFamily="49" charset="-122"/>
              </a:rPr>
              <a:t>。</a:t>
            </a:r>
          </a:p>
          <a:p>
            <a:pPr algn="l" eaLnBrk="1" hangingPunct="1"/>
            <a:endParaRPr lang="zh-CN" altLang="en-US" sz="2400">
              <a:solidFill>
                <a:srgbClr val="000000"/>
              </a:solidFill>
              <a:latin typeface="楷体_GB2312" panose="02010609030101010101" pitchFamily="49" charset="-122"/>
              <a:ea typeface="楷体_GB2312" panose="02010609030101010101" pitchFamily="49" charset="-122"/>
            </a:endParaRPr>
          </a:p>
        </p:txBody>
      </p:sp>
      <p:grpSp>
        <p:nvGrpSpPr>
          <p:cNvPr id="2" name="Group 3">
            <a:extLst>
              <a:ext uri="{FF2B5EF4-FFF2-40B4-BE49-F238E27FC236}">
                <a16:creationId xmlns:a16="http://schemas.microsoft.com/office/drawing/2014/main" id="{AAD486D6-5354-46A6-BFEB-B0FEBD91DB41}"/>
              </a:ext>
            </a:extLst>
          </p:cNvPr>
          <p:cNvGrpSpPr>
            <a:grpSpLocks/>
          </p:cNvGrpSpPr>
          <p:nvPr/>
        </p:nvGrpSpPr>
        <p:grpSpPr bwMode="auto">
          <a:xfrm>
            <a:off x="611188" y="3933825"/>
            <a:ext cx="8058150" cy="1211263"/>
            <a:chOff x="204" y="2422"/>
            <a:chExt cx="5076" cy="763"/>
          </a:xfrm>
        </p:grpSpPr>
        <p:sp>
          <p:nvSpPr>
            <p:cNvPr id="9229" name="Text Box 4">
              <a:extLst>
                <a:ext uri="{FF2B5EF4-FFF2-40B4-BE49-F238E27FC236}">
                  <a16:creationId xmlns:a16="http://schemas.microsoft.com/office/drawing/2014/main" id="{DEBF6CD5-ED27-4834-9EE0-BD73D5E147DA}"/>
                </a:ext>
              </a:extLst>
            </p:cNvPr>
            <p:cNvSpPr txBox="1">
              <a:spLocks noChangeArrowheads="1"/>
            </p:cNvSpPr>
            <p:nvPr/>
          </p:nvSpPr>
          <p:spPr bwMode="auto">
            <a:xfrm>
              <a:off x="204" y="2422"/>
              <a:ext cx="5076"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rgbClr val="000000"/>
                  </a:solidFill>
                  <a:latin typeface="楷体_GB2312" panose="02010609030101010101" pitchFamily="49" charset="-122"/>
                  <a:ea typeface="楷体_GB2312" panose="02010609030101010101" pitchFamily="49" charset="-122"/>
                </a:rPr>
                <a:t>(1) q(n,1)=1,n</a:t>
              </a:r>
              <a:r>
                <a:rPr lang="en-US" altLang="zh-CN" sz="2400">
                  <a:solidFill>
                    <a:srgbClr val="000000"/>
                  </a:solidFill>
                  <a:latin typeface="楷体_GB2312" panose="02010609030101010101" pitchFamily="49" charset="-122"/>
                  <a:ea typeface="楷体_GB2312" panose="02010609030101010101" pitchFamily="49" charset="-122"/>
                  <a:sym typeface="Symbol" panose="05050102010706020507" pitchFamily="18" charset="2"/>
                </a:rPr>
                <a:t></a:t>
              </a:r>
              <a:r>
                <a:rPr lang="en-US" altLang="zh-CN" sz="2400">
                  <a:solidFill>
                    <a:srgbClr val="000000"/>
                  </a:solidFill>
                  <a:latin typeface="楷体_GB2312" panose="02010609030101010101" pitchFamily="49" charset="-122"/>
                  <a:ea typeface="楷体_GB2312" panose="02010609030101010101" pitchFamily="49" charset="-122"/>
                </a:rPr>
                <a:t>1;</a:t>
              </a:r>
            </a:p>
            <a:p>
              <a:pPr algn="l" eaLnBrk="1" hangingPunct="1"/>
              <a:r>
                <a:rPr lang="zh-CN" altLang="en-US" sz="2400">
                  <a:solidFill>
                    <a:srgbClr val="000000"/>
                  </a:solidFill>
                  <a:latin typeface="楷体_GB2312" panose="02010609030101010101" pitchFamily="49" charset="-122"/>
                  <a:ea typeface="楷体_GB2312" panose="02010609030101010101" pitchFamily="49" charset="-122"/>
                </a:rPr>
                <a:t>当最大加数</a:t>
              </a:r>
              <a:r>
                <a:rPr lang="en-US" altLang="zh-CN" sz="2400">
                  <a:solidFill>
                    <a:srgbClr val="000000"/>
                  </a:solidFill>
                  <a:latin typeface="楷体_GB2312" panose="02010609030101010101" pitchFamily="49" charset="-122"/>
                  <a:ea typeface="楷体_GB2312" panose="02010609030101010101" pitchFamily="49" charset="-122"/>
                </a:rPr>
                <a:t>n</a:t>
              </a:r>
              <a:r>
                <a:rPr lang="en-US" altLang="zh-CN" sz="2400" baseline="-25000">
                  <a:solidFill>
                    <a:srgbClr val="000000"/>
                  </a:solidFill>
                  <a:latin typeface="楷体_GB2312" panose="02010609030101010101" pitchFamily="49" charset="-122"/>
                  <a:ea typeface="楷体_GB2312" panose="02010609030101010101" pitchFamily="49" charset="-122"/>
                </a:rPr>
                <a:t>1</a:t>
              </a:r>
              <a:r>
                <a:rPr lang="zh-CN" altLang="en-US" sz="2400">
                  <a:solidFill>
                    <a:srgbClr val="000000"/>
                  </a:solidFill>
                  <a:latin typeface="楷体_GB2312" panose="02010609030101010101" pitchFamily="49" charset="-122"/>
                  <a:ea typeface="楷体_GB2312" panose="02010609030101010101" pitchFamily="49" charset="-122"/>
                </a:rPr>
                <a:t>不大于</a:t>
              </a:r>
              <a:r>
                <a:rPr lang="en-US" altLang="zh-CN" sz="2400">
                  <a:solidFill>
                    <a:srgbClr val="000000"/>
                  </a:solidFill>
                  <a:latin typeface="楷体_GB2312" panose="02010609030101010101" pitchFamily="49" charset="-122"/>
                  <a:ea typeface="楷体_GB2312" panose="02010609030101010101" pitchFamily="49" charset="-122"/>
                </a:rPr>
                <a:t>1</a:t>
              </a:r>
              <a:r>
                <a:rPr lang="zh-CN" altLang="en-US" sz="2400">
                  <a:solidFill>
                    <a:srgbClr val="000000"/>
                  </a:solidFill>
                  <a:latin typeface="楷体_GB2312" panose="02010609030101010101" pitchFamily="49" charset="-122"/>
                  <a:ea typeface="楷体_GB2312" panose="02010609030101010101" pitchFamily="49" charset="-122"/>
                </a:rPr>
                <a:t>时，任何正整数</a:t>
              </a:r>
              <a:r>
                <a:rPr lang="en-US" altLang="zh-CN" sz="2400">
                  <a:solidFill>
                    <a:srgbClr val="000000"/>
                  </a:solidFill>
                  <a:latin typeface="楷体_GB2312" panose="02010609030101010101" pitchFamily="49" charset="-122"/>
                  <a:ea typeface="楷体_GB2312" panose="02010609030101010101" pitchFamily="49" charset="-122"/>
                </a:rPr>
                <a:t>n</a:t>
              </a:r>
              <a:r>
                <a:rPr lang="zh-CN" altLang="en-US" sz="2400">
                  <a:solidFill>
                    <a:srgbClr val="000000"/>
                  </a:solidFill>
                  <a:latin typeface="楷体_GB2312" panose="02010609030101010101" pitchFamily="49" charset="-122"/>
                  <a:ea typeface="楷体_GB2312" panose="02010609030101010101" pitchFamily="49" charset="-122"/>
                </a:rPr>
                <a:t>只有一种划分形式，</a:t>
              </a:r>
            </a:p>
            <a:p>
              <a:pPr algn="l" eaLnBrk="1" hangingPunct="1"/>
              <a:r>
                <a:rPr lang="zh-CN" altLang="en-US" sz="2400">
                  <a:solidFill>
                    <a:srgbClr val="000000"/>
                  </a:solidFill>
                  <a:latin typeface="楷体_GB2312" panose="02010609030101010101" pitchFamily="49" charset="-122"/>
                  <a:ea typeface="楷体_GB2312" panose="02010609030101010101" pitchFamily="49" charset="-122"/>
                </a:rPr>
                <a:t>即</a:t>
              </a:r>
            </a:p>
          </p:txBody>
        </p:sp>
        <p:graphicFrame>
          <p:nvGraphicFramePr>
            <p:cNvPr id="9218" name="Object 5">
              <a:extLst>
                <a:ext uri="{FF2B5EF4-FFF2-40B4-BE49-F238E27FC236}">
                  <a16:creationId xmlns:a16="http://schemas.microsoft.com/office/drawing/2014/main" id="{BD9C9687-A5BB-4E3B-8EB4-F88CB1E06760}"/>
                </a:ext>
              </a:extLst>
            </p:cNvPr>
            <p:cNvGraphicFramePr>
              <a:graphicFrameLocks noChangeAspect="1"/>
            </p:cNvGraphicFramePr>
            <p:nvPr/>
          </p:nvGraphicFramePr>
          <p:xfrm>
            <a:off x="476" y="2840"/>
            <a:ext cx="998" cy="345"/>
          </p:xfrm>
          <a:graphic>
            <a:graphicData uri="http://schemas.openxmlformats.org/presentationml/2006/ole">
              <mc:AlternateContent xmlns:mc="http://schemas.openxmlformats.org/markup-compatibility/2006">
                <mc:Choice xmlns:v="urn:schemas-microsoft-com:vml" Requires="v">
                  <p:oleObj spid="_x0000_s9231" name="公式" r:id="rId3" imgW="990170" imgH="342751" progId="Equation.3">
                    <p:embed/>
                  </p:oleObj>
                </mc:Choice>
                <mc:Fallback>
                  <p:oleObj name="公式" r:id="rId3" imgW="990170" imgH="342751"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 y="2840"/>
                          <a:ext cx="998"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28710" name="Text Box 6">
            <a:extLst>
              <a:ext uri="{FF2B5EF4-FFF2-40B4-BE49-F238E27FC236}">
                <a16:creationId xmlns:a16="http://schemas.microsoft.com/office/drawing/2014/main" id="{8FE7A34B-974D-44F4-9E41-2EE8FEB96E15}"/>
              </a:ext>
            </a:extLst>
          </p:cNvPr>
          <p:cNvSpPr txBox="1">
            <a:spLocks noChangeArrowheads="1"/>
          </p:cNvSpPr>
          <p:nvPr/>
        </p:nvSpPr>
        <p:spPr bwMode="auto">
          <a:xfrm>
            <a:off x="0" y="4005263"/>
            <a:ext cx="9144000" cy="253047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4000">
                <a:solidFill>
                  <a:schemeClr val="tx1"/>
                </a:solidFill>
              </a:rPr>
              <a:t>                                                       </a:t>
            </a:r>
          </a:p>
          <a:p>
            <a:pPr algn="l" eaLnBrk="1" hangingPunct="1"/>
            <a:r>
              <a:rPr lang="zh-CN" altLang="en-US" sz="4000">
                <a:solidFill>
                  <a:schemeClr val="tx1"/>
                </a:solidFill>
              </a:rPr>
              <a:t> </a:t>
            </a:r>
          </a:p>
          <a:p>
            <a:pPr algn="l" eaLnBrk="1" hangingPunct="1"/>
            <a:endParaRPr lang="zh-CN" altLang="en-US" sz="4000">
              <a:solidFill>
                <a:schemeClr val="tx1"/>
              </a:solidFill>
            </a:endParaRPr>
          </a:p>
          <a:p>
            <a:pPr algn="l" eaLnBrk="1" hangingPunct="1"/>
            <a:endParaRPr lang="zh-CN" altLang="en-US" sz="4000">
              <a:solidFill>
                <a:schemeClr val="tx1"/>
              </a:solidFill>
            </a:endParaRPr>
          </a:p>
        </p:txBody>
      </p:sp>
      <p:sp>
        <p:nvSpPr>
          <p:cNvPr id="328711" name="Text Box 7">
            <a:extLst>
              <a:ext uri="{FF2B5EF4-FFF2-40B4-BE49-F238E27FC236}">
                <a16:creationId xmlns:a16="http://schemas.microsoft.com/office/drawing/2014/main" id="{F6CFE356-B2F0-4785-AFD0-9B81F7735F0E}"/>
              </a:ext>
            </a:extLst>
          </p:cNvPr>
          <p:cNvSpPr txBox="1">
            <a:spLocks noChangeArrowheads="1"/>
          </p:cNvSpPr>
          <p:nvPr/>
        </p:nvSpPr>
        <p:spPr bwMode="auto">
          <a:xfrm>
            <a:off x="395288" y="5300663"/>
            <a:ext cx="70929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rgbClr val="000000"/>
                </a:solidFill>
                <a:latin typeface="楷体_GB2312" panose="02010609030101010101" pitchFamily="49" charset="-122"/>
                <a:ea typeface="楷体_GB2312" panose="02010609030101010101" pitchFamily="49" charset="-122"/>
              </a:rPr>
              <a:t>(4) q(n,m)=q(n,m-1)+q(n-m,m),n&gt;m&gt;1;</a:t>
            </a:r>
          </a:p>
          <a:p>
            <a:pPr algn="l" eaLnBrk="1" hangingPunct="1"/>
            <a:r>
              <a:rPr lang="zh-CN" altLang="en-US" sz="2400">
                <a:solidFill>
                  <a:srgbClr val="000000"/>
                </a:solidFill>
                <a:latin typeface="楷体_GB2312" panose="02010609030101010101" pitchFamily="49" charset="-122"/>
                <a:ea typeface="楷体_GB2312" panose="02010609030101010101" pitchFamily="49" charset="-122"/>
              </a:rPr>
              <a:t>正整数</a:t>
            </a:r>
            <a:r>
              <a:rPr lang="en-US" altLang="zh-CN" sz="2400">
                <a:solidFill>
                  <a:srgbClr val="000000"/>
                </a:solidFill>
                <a:latin typeface="楷体_GB2312" panose="02010609030101010101" pitchFamily="49" charset="-122"/>
                <a:ea typeface="楷体_GB2312" panose="02010609030101010101" pitchFamily="49" charset="-122"/>
              </a:rPr>
              <a:t>n</a:t>
            </a:r>
            <a:r>
              <a:rPr lang="zh-CN" altLang="en-US" sz="2400">
                <a:solidFill>
                  <a:srgbClr val="000000"/>
                </a:solidFill>
                <a:latin typeface="楷体_GB2312" panose="02010609030101010101" pitchFamily="49" charset="-122"/>
                <a:ea typeface="楷体_GB2312" panose="02010609030101010101" pitchFamily="49" charset="-122"/>
              </a:rPr>
              <a:t>的最大加数</a:t>
            </a:r>
            <a:r>
              <a:rPr lang="en-US" altLang="zh-CN" sz="2400">
                <a:solidFill>
                  <a:srgbClr val="000000"/>
                </a:solidFill>
                <a:latin typeface="楷体_GB2312" panose="02010609030101010101" pitchFamily="49" charset="-122"/>
                <a:ea typeface="楷体_GB2312" panose="02010609030101010101" pitchFamily="49" charset="-122"/>
              </a:rPr>
              <a:t>n</a:t>
            </a:r>
            <a:r>
              <a:rPr lang="en-US" altLang="zh-CN" sz="2400" baseline="-25000">
                <a:solidFill>
                  <a:srgbClr val="000000"/>
                </a:solidFill>
                <a:latin typeface="楷体_GB2312" panose="02010609030101010101" pitchFamily="49" charset="-122"/>
                <a:ea typeface="楷体_GB2312" panose="02010609030101010101" pitchFamily="49" charset="-122"/>
              </a:rPr>
              <a:t>1</a:t>
            </a:r>
            <a:r>
              <a:rPr lang="zh-CN" altLang="en-US" sz="2400">
                <a:solidFill>
                  <a:srgbClr val="000000"/>
                </a:solidFill>
                <a:latin typeface="楷体_GB2312" panose="02010609030101010101" pitchFamily="49" charset="-122"/>
                <a:ea typeface="楷体_GB2312" panose="02010609030101010101" pitchFamily="49" charset="-122"/>
              </a:rPr>
              <a:t>不大于</a:t>
            </a:r>
            <a:r>
              <a:rPr lang="en-US" altLang="zh-CN" sz="2400">
                <a:solidFill>
                  <a:srgbClr val="000000"/>
                </a:solidFill>
                <a:latin typeface="楷体_GB2312" panose="02010609030101010101" pitchFamily="49" charset="-122"/>
                <a:ea typeface="楷体_GB2312" panose="02010609030101010101" pitchFamily="49" charset="-122"/>
              </a:rPr>
              <a:t>m</a:t>
            </a:r>
            <a:r>
              <a:rPr lang="zh-CN" altLang="en-US" sz="2400">
                <a:solidFill>
                  <a:srgbClr val="000000"/>
                </a:solidFill>
                <a:latin typeface="楷体_GB2312" panose="02010609030101010101" pitchFamily="49" charset="-122"/>
                <a:ea typeface="楷体_GB2312" panose="02010609030101010101" pitchFamily="49" charset="-122"/>
              </a:rPr>
              <a:t>的划分由</a:t>
            </a:r>
            <a:r>
              <a:rPr lang="en-US" altLang="zh-CN" sz="2400">
                <a:solidFill>
                  <a:srgbClr val="000000"/>
                </a:solidFill>
                <a:latin typeface="楷体_GB2312" panose="02010609030101010101" pitchFamily="49" charset="-122"/>
                <a:ea typeface="楷体_GB2312" panose="02010609030101010101" pitchFamily="49" charset="-122"/>
              </a:rPr>
              <a:t>n</a:t>
            </a:r>
            <a:r>
              <a:rPr lang="en-US" altLang="zh-CN" sz="2400" baseline="-25000">
                <a:solidFill>
                  <a:srgbClr val="000000"/>
                </a:solidFill>
                <a:latin typeface="楷体_GB2312" panose="02010609030101010101" pitchFamily="49" charset="-122"/>
                <a:ea typeface="楷体_GB2312" panose="02010609030101010101" pitchFamily="49" charset="-122"/>
              </a:rPr>
              <a:t>1</a:t>
            </a:r>
            <a:r>
              <a:rPr lang="en-US" altLang="zh-CN" sz="2400">
                <a:solidFill>
                  <a:srgbClr val="000000"/>
                </a:solidFill>
                <a:latin typeface="楷体_GB2312" panose="02010609030101010101" pitchFamily="49" charset="-122"/>
                <a:ea typeface="楷体_GB2312" panose="02010609030101010101" pitchFamily="49" charset="-122"/>
              </a:rPr>
              <a:t>=m</a:t>
            </a:r>
            <a:r>
              <a:rPr lang="zh-CN" altLang="en-US" sz="2400">
                <a:solidFill>
                  <a:srgbClr val="000000"/>
                </a:solidFill>
                <a:latin typeface="楷体_GB2312" panose="02010609030101010101" pitchFamily="49" charset="-122"/>
                <a:ea typeface="楷体_GB2312" panose="02010609030101010101" pitchFamily="49" charset="-122"/>
              </a:rPr>
              <a:t>的划分和</a:t>
            </a:r>
          </a:p>
          <a:p>
            <a:pPr algn="l" eaLnBrk="1" hangingPunct="1"/>
            <a:r>
              <a:rPr lang="en-US" altLang="zh-CN" sz="2400">
                <a:solidFill>
                  <a:srgbClr val="000000"/>
                </a:solidFill>
                <a:latin typeface="楷体_GB2312" panose="02010609030101010101" pitchFamily="49" charset="-122"/>
                <a:ea typeface="楷体_GB2312" panose="02010609030101010101" pitchFamily="49" charset="-122"/>
              </a:rPr>
              <a:t>n</a:t>
            </a:r>
            <a:r>
              <a:rPr lang="en-US" altLang="zh-CN" sz="2400" baseline="-25000">
                <a:solidFill>
                  <a:srgbClr val="000000"/>
                </a:solidFill>
                <a:latin typeface="楷体_GB2312" panose="02010609030101010101" pitchFamily="49" charset="-122"/>
                <a:ea typeface="楷体_GB2312" panose="02010609030101010101" pitchFamily="49" charset="-122"/>
              </a:rPr>
              <a:t>1</a:t>
            </a:r>
            <a:r>
              <a:rPr lang="en-US" altLang="zh-CN" sz="2400">
                <a:solidFill>
                  <a:srgbClr val="000000"/>
                </a:solidFill>
                <a:latin typeface="楷体_GB2312" panose="02010609030101010101" pitchFamily="49" charset="-122"/>
                <a:ea typeface="楷体_GB2312" panose="02010609030101010101" pitchFamily="49" charset="-122"/>
              </a:rPr>
              <a:t>≤n-1 </a:t>
            </a:r>
            <a:r>
              <a:rPr lang="zh-CN" altLang="en-US" sz="2400">
                <a:solidFill>
                  <a:srgbClr val="000000"/>
                </a:solidFill>
                <a:latin typeface="楷体_GB2312" panose="02010609030101010101" pitchFamily="49" charset="-122"/>
                <a:ea typeface="楷体_GB2312" panose="02010609030101010101" pitchFamily="49" charset="-122"/>
              </a:rPr>
              <a:t>的划分组成。</a:t>
            </a:r>
          </a:p>
        </p:txBody>
      </p:sp>
      <p:sp>
        <p:nvSpPr>
          <p:cNvPr id="328712" name="Text Box 8">
            <a:extLst>
              <a:ext uri="{FF2B5EF4-FFF2-40B4-BE49-F238E27FC236}">
                <a16:creationId xmlns:a16="http://schemas.microsoft.com/office/drawing/2014/main" id="{7FED2A65-2FFD-404A-8754-37D40C2E94A2}"/>
              </a:ext>
            </a:extLst>
          </p:cNvPr>
          <p:cNvSpPr txBox="1">
            <a:spLocks noChangeArrowheads="1"/>
          </p:cNvSpPr>
          <p:nvPr/>
        </p:nvSpPr>
        <p:spPr bwMode="auto">
          <a:xfrm>
            <a:off x="611188" y="4005263"/>
            <a:ext cx="7092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rgbClr val="000000"/>
                </a:solidFill>
                <a:latin typeface="楷体_GB2312" panose="02010609030101010101" pitchFamily="49" charset="-122"/>
                <a:ea typeface="楷体_GB2312" panose="02010609030101010101" pitchFamily="49" charset="-122"/>
              </a:rPr>
              <a:t>(3) q(n,n)=1+q(n,n-1);</a:t>
            </a:r>
          </a:p>
          <a:p>
            <a:pPr algn="l" eaLnBrk="1" hangingPunct="1"/>
            <a:r>
              <a:rPr lang="zh-CN" altLang="en-US" sz="2400">
                <a:solidFill>
                  <a:srgbClr val="000000"/>
                </a:solidFill>
                <a:latin typeface="楷体_GB2312" panose="02010609030101010101" pitchFamily="49" charset="-122"/>
                <a:ea typeface="楷体_GB2312" panose="02010609030101010101" pitchFamily="49" charset="-122"/>
              </a:rPr>
              <a:t>正整数</a:t>
            </a:r>
            <a:r>
              <a:rPr lang="en-US" altLang="zh-CN" sz="2400">
                <a:solidFill>
                  <a:srgbClr val="000000"/>
                </a:solidFill>
                <a:latin typeface="楷体_GB2312" panose="02010609030101010101" pitchFamily="49" charset="-122"/>
                <a:ea typeface="楷体_GB2312" panose="02010609030101010101" pitchFamily="49" charset="-122"/>
              </a:rPr>
              <a:t>n</a:t>
            </a:r>
            <a:r>
              <a:rPr lang="zh-CN" altLang="en-US" sz="2400">
                <a:solidFill>
                  <a:srgbClr val="000000"/>
                </a:solidFill>
                <a:latin typeface="楷体_GB2312" panose="02010609030101010101" pitchFamily="49" charset="-122"/>
                <a:ea typeface="楷体_GB2312" panose="02010609030101010101" pitchFamily="49" charset="-122"/>
              </a:rPr>
              <a:t>的划分由</a:t>
            </a:r>
            <a:r>
              <a:rPr lang="en-US" altLang="zh-CN" sz="2400">
                <a:solidFill>
                  <a:srgbClr val="000000"/>
                </a:solidFill>
                <a:latin typeface="楷体_GB2312" panose="02010609030101010101" pitchFamily="49" charset="-122"/>
                <a:ea typeface="楷体_GB2312" panose="02010609030101010101" pitchFamily="49" charset="-122"/>
              </a:rPr>
              <a:t>n</a:t>
            </a:r>
            <a:r>
              <a:rPr lang="en-US" altLang="zh-CN" sz="2400" baseline="-25000">
                <a:solidFill>
                  <a:srgbClr val="000000"/>
                </a:solidFill>
                <a:latin typeface="楷体_GB2312" panose="02010609030101010101" pitchFamily="49" charset="-122"/>
                <a:ea typeface="楷体_GB2312" panose="02010609030101010101" pitchFamily="49" charset="-122"/>
              </a:rPr>
              <a:t>1</a:t>
            </a:r>
            <a:r>
              <a:rPr lang="en-US" altLang="zh-CN" sz="2400">
                <a:solidFill>
                  <a:srgbClr val="000000"/>
                </a:solidFill>
                <a:latin typeface="楷体_GB2312" panose="02010609030101010101" pitchFamily="49" charset="-122"/>
                <a:ea typeface="楷体_GB2312" panose="02010609030101010101" pitchFamily="49" charset="-122"/>
              </a:rPr>
              <a:t>=n</a:t>
            </a:r>
            <a:r>
              <a:rPr lang="zh-CN" altLang="en-US" sz="2400">
                <a:solidFill>
                  <a:srgbClr val="000000"/>
                </a:solidFill>
                <a:latin typeface="楷体_GB2312" panose="02010609030101010101" pitchFamily="49" charset="-122"/>
                <a:ea typeface="楷体_GB2312" panose="02010609030101010101" pitchFamily="49" charset="-122"/>
              </a:rPr>
              <a:t>的划分和</a:t>
            </a:r>
            <a:r>
              <a:rPr lang="en-US" altLang="zh-CN" sz="2400">
                <a:solidFill>
                  <a:srgbClr val="000000"/>
                </a:solidFill>
                <a:latin typeface="楷体_GB2312" panose="02010609030101010101" pitchFamily="49" charset="-122"/>
                <a:ea typeface="楷体_GB2312" panose="02010609030101010101" pitchFamily="49" charset="-122"/>
              </a:rPr>
              <a:t>n</a:t>
            </a:r>
            <a:r>
              <a:rPr lang="en-US" altLang="zh-CN" sz="2400" baseline="-25000">
                <a:solidFill>
                  <a:srgbClr val="000000"/>
                </a:solidFill>
                <a:latin typeface="楷体_GB2312" panose="02010609030101010101" pitchFamily="49" charset="-122"/>
                <a:ea typeface="楷体_GB2312" panose="02010609030101010101" pitchFamily="49" charset="-122"/>
              </a:rPr>
              <a:t>1</a:t>
            </a:r>
            <a:r>
              <a:rPr lang="en-US" altLang="zh-CN" sz="2400">
                <a:solidFill>
                  <a:srgbClr val="000000"/>
                </a:solidFill>
                <a:latin typeface="楷体_GB2312" panose="02010609030101010101" pitchFamily="49" charset="-122"/>
                <a:ea typeface="楷体_GB2312" panose="02010609030101010101" pitchFamily="49" charset="-122"/>
              </a:rPr>
              <a:t>≤n-1</a:t>
            </a:r>
            <a:r>
              <a:rPr lang="zh-CN" altLang="en-US" sz="2400">
                <a:solidFill>
                  <a:srgbClr val="000000"/>
                </a:solidFill>
                <a:latin typeface="楷体_GB2312" panose="02010609030101010101" pitchFamily="49" charset="-122"/>
                <a:ea typeface="楷体_GB2312" panose="02010609030101010101" pitchFamily="49" charset="-122"/>
              </a:rPr>
              <a:t>的划分组成。</a:t>
            </a:r>
          </a:p>
        </p:txBody>
      </p:sp>
      <p:sp>
        <p:nvSpPr>
          <p:cNvPr id="328713" name="Rectangle 9">
            <a:extLst>
              <a:ext uri="{FF2B5EF4-FFF2-40B4-BE49-F238E27FC236}">
                <a16:creationId xmlns:a16="http://schemas.microsoft.com/office/drawing/2014/main" id="{3F85CAF7-2D83-41B2-9FE8-7A1F83B33237}"/>
              </a:ext>
            </a:extLst>
          </p:cNvPr>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defRPr/>
            </a:pPr>
            <a:r>
              <a:rPr kumimoji="1" lang="en-US" altLang="zh-CN" sz="4400" b="1">
                <a:solidFill>
                  <a:srgbClr val="663300"/>
                </a:solidFill>
                <a:latin typeface="黑体" pitchFamily="2" charset="-122"/>
                <a:ea typeface="黑体" pitchFamily="2" charset="-122"/>
              </a:rPr>
              <a:t>2.1  </a:t>
            </a:r>
            <a:r>
              <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rPr>
              <a:t>递归的概念</a:t>
            </a:r>
          </a:p>
        </p:txBody>
      </p:sp>
      <p:sp>
        <p:nvSpPr>
          <p:cNvPr id="9226" name="Text Box 10">
            <a:extLst>
              <a:ext uri="{FF2B5EF4-FFF2-40B4-BE49-F238E27FC236}">
                <a16:creationId xmlns:a16="http://schemas.microsoft.com/office/drawing/2014/main" id="{8FAB4D10-067A-4753-935D-3397C57EE837}"/>
              </a:ext>
            </a:extLst>
          </p:cNvPr>
          <p:cNvSpPr txBox="1">
            <a:spLocks noChangeArrowheads="1"/>
          </p:cNvSpPr>
          <p:nvPr/>
        </p:nvSpPr>
        <p:spPr bwMode="auto">
          <a:xfrm>
            <a:off x="250825" y="1700213"/>
            <a:ext cx="8618538"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lnSpc>
                <a:spcPct val="80000"/>
              </a:lnSpc>
              <a:spcBef>
                <a:spcPct val="20000"/>
              </a:spcBef>
            </a:pPr>
            <a:r>
              <a:rPr lang="zh-CN" altLang="en-US" sz="2400" b="1">
                <a:latin typeface="黑体" panose="02010609060101010101" pitchFamily="49" charset="-122"/>
                <a:ea typeface="黑体" panose="02010609060101010101" pitchFamily="49" charset="-122"/>
              </a:rPr>
              <a:t>例</a:t>
            </a:r>
            <a:r>
              <a:rPr lang="en-US" altLang="zh-CN" sz="2400" b="1">
                <a:latin typeface="黑体" panose="02010609060101010101" pitchFamily="49" charset="-122"/>
                <a:ea typeface="黑体" panose="02010609060101010101" pitchFamily="49" charset="-122"/>
              </a:rPr>
              <a:t>5  </a:t>
            </a:r>
            <a:r>
              <a:rPr lang="zh-CN" altLang="en-US" sz="2400" b="1">
                <a:latin typeface="黑体" panose="02010609060101010101" pitchFamily="49" charset="-122"/>
                <a:ea typeface="黑体" panose="02010609060101010101" pitchFamily="49" charset="-122"/>
              </a:rPr>
              <a:t>整数划分问题</a:t>
            </a:r>
          </a:p>
          <a:p>
            <a:pPr algn="l" eaLnBrk="1" hangingPunct="1">
              <a:lnSpc>
                <a:spcPct val="80000"/>
              </a:lnSpc>
              <a:spcBef>
                <a:spcPct val="20000"/>
              </a:spcBef>
            </a:pP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前面的几个例子中，问题本身都具有比较明显的递归关系，因而容易用递归函数直接求解。</a:t>
            </a:r>
          </a:p>
          <a:p>
            <a:pPr algn="l" eaLnBrk="1" hangingPunct="1">
              <a:lnSpc>
                <a:spcPct val="80000"/>
              </a:lnSpc>
              <a:spcBef>
                <a:spcPct val="20000"/>
              </a:spcBef>
            </a:pPr>
            <a:r>
              <a:rPr lang="zh-CN" altLang="en-US" sz="2400">
                <a:solidFill>
                  <a:srgbClr val="000000"/>
                </a:solidFill>
                <a:latin typeface="楷体_GB2312" panose="02010609030101010101" pitchFamily="49" charset="-122"/>
                <a:ea typeface="楷体_GB2312" panose="02010609030101010101" pitchFamily="49" charset="-122"/>
              </a:rPr>
              <a:t>在本例中，如果设</a:t>
            </a:r>
            <a:r>
              <a:rPr lang="en-US" altLang="zh-CN" sz="2400">
                <a:solidFill>
                  <a:srgbClr val="000000"/>
                </a:solidFill>
                <a:latin typeface="楷体_GB2312" panose="02010609030101010101" pitchFamily="49" charset="-122"/>
                <a:ea typeface="楷体_GB2312" panose="02010609030101010101" pitchFamily="49" charset="-122"/>
              </a:rPr>
              <a:t>p(n)</a:t>
            </a:r>
            <a:r>
              <a:rPr lang="zh-CN" altLang="en-US" sz="2400">
                <a:solidFill>
                  <a:srgbClr val="000000"/>
                </a:solidFill>
                <a:latin typeface="楷体_GB2312" panose="02010609030101010101" pitchFamily="49" charset="-122"/>
                <a:ea typeface="楷体_GB2312" panose="02010609030101010101" pitchFamily="49" charset="-122"/>
              </a:rPr>
              <a:t>为正整数</a:t>
            </a:r>
            <a:r>
              <a:rPr lang="en-US" altLang="zh-CN" sz="2400">
                <a:solidFill>
                  <a:srgbClr val="000000"/>
                </a:solidFill>
                <a:latin typeface="楷体_GB2312" panose="02010609030101010101" pitchFamily="49" charset="-122"/>
                <a:ea typeface="楷体_GB2312" panose="02010609030101010101" pitchFamily="49" charset="-122"/>
              </a:rPr>
              <a:t>n</a:t>
            </a:r>
            <a:r>
              <a:rPr lang="zh-CN" altLang="en-US" sz="2400">
                <a:solidFill>
                  <a:srgbClr val="000000"/>
                </a:solidFill>
                <a:latin typeface="楷体_GB2312" panose="02010609030101010101" pitchFamily="49" charset="-122"/>
                <a:ea typeface="楷体_GB2312" panose="02010609030101010101" pitchFamily="49" charset="-122"/>
              </a:rPr>
              <a:t>的划分数，则难以找到递归关系，因此考虑增加一个自变量：将最大加数</a:t>
            </a:r>
            <a:r>
              <a:rPr lang="en-US" altLang="zh-CN" sz="2400">
                <a:solidFill>
                  <a:srgbClr val="000000"/>
                </a:solidFill>
                <a:latin typeface="楷体_GB2312" panose="02010609030101010101" pitchFamily="49" charset="-122"/>
                <a:ea typeface="楷体_GB2312" panose="02010609030101010101" pitchFamily="49" charset="-122"/>
              </a:rPr>
              <a:t>n</a:t>
            </a:r>
            <a:r>
              <a:rPr lang="en-US" altLang="zh-CN" sz="2400" baseline="-25000">
                <a:solidFill>
                  <a:srgbClr val="000000"/>
                </a:solidFill>
                <a:latin typeface="楷体_GB2312" panose="02010609030101010101" pitchFamily="49" charset="-122"/>
                <a:ea typeface="楷体_GB2312" panose="02010609030101010101" pitchFamily="49" charset="-122"/>
              </a:rPr>
              <a:t>1</a:t>
            </a:r>
            <a:r>
              <a:rPr lang="zh-CN" altLang="en-US" sz="2400">
                <a:solidFill>
                  <a:srgbClr val="000000"/>
                </a:solidFill>
                <a:latin typeface="楷体_GB2312" panose="02010609030101010101" pitchFamily="49" charset="-122"/>
                <a:ea typeface="楷体_GB2312" panose="02010609030101010101" pitchFamily="49" charset="-122"/>
              </a:rPr>
              <a:t>不大于</a:t>
            </a:r>
            <a:r>
              <a:rPr lang="en-US" altLang="zh-CN" sz="2400">
                <a:solidFill>
                  <a:srgbClr val="000000"/>
                </a:solidFill>
                <a:latin typeface="楷体_GB2312" panose="02010609030101010101" pitchFamily="49" charset="-122"/>
                <a:ea typeface="楷体_GB2312" panose="02010609030101010101" pitchFamily="49" charset="-122"/>
              </a:rPr>
              <a:t>m</a:t>
            </a:r>
            <a:r>
              <a:rPr lang="zh-CN" altLang="en-US" sz="2400">
                <a:solidFill>
                  <a:srgbClr val="000000"/>
                </a:solidFill>
                <a:latin typeface="楷体_GB2312" panose="02010609030101010101" pitchFamily="49" charset="-122"/>
                <a:ea typeface="楷体_GB2312" panose="02010609030101010101" pitchFamily="49" charset="-122"/>
              </a:rPr>
              <a:t>的划分个数记作</a:t>
            </a:r>
            <a:r>
              <a:rPr lang="en-US" altLang="zh-CN" sz="2400">
                <a:solidFill>
                  <a:srgbClr val="000000"/>
                </a:solidFill>
                <a:latin typeface="楷体_GB2312" panose="02010609030101010101" pitchFamily="49" charset="-122"/>
                <a:ea typeface="楷体_GB2312" panose="02010609030101010101" pitchFamily="49" charset="-122"/>
              </a:rPr>
              <a:t>q(n,m)</a:t>
            </a:r>
            <a:r>
              <a:rPr lang="zh-CN" altLang="en-US" sz="2400">
                <a:solidFill>
                  <a:srgbClr val="000000"/>
                </a:solidFill>
                <a:latin typeface="楷体_GB2312" panose="02010609030101010101" pitchFamily="49" charset="-122"/>
                <a:ea typeface="楷体_GB2312" panose="02010609030101010101" pitchFamily="49" charset="-122"/>
              </a:rPr>
              <a:t>。可以建立</a:t>
            </a:r>
            <a:r>
              <a:rPr lang="en-US" altLang="zh-CN" sz="2400">
                <a:solidFill>
                  <a:srgbClr val="000000"/>
                </a:solidFill>
                <a:latin typeface="楷体_GB2312" panose="02010609030101010101" pitchFamily="49" charset="-122"/>
                <a:ea typeface="楷体_GB2312" panose="02010609030101010101" pitchFamily="49" charset="-122"/>
              </a:rPr>
              <a:t>q(n,m)</a:t>
            </a:r>
            <a:r>
              <a:rPr lang="zh-CN" altLang="en-US" sz="2400">
                <a:solidFill>
                  <a:srgbClr val="000000"/>
                </a:solidFill>
                <a:latin typeface="楷体_GB2312" panose="02010609030101010101" pitchFamily="49" charset="-122"/>
                <a:ea typeface="楷体_GB2312" panose="02010609030101010101" pitchFamily="49" charset="-122"/>
              </a:rPr>
              <a:t>的如下递归关系。</a:t>
            </a:r>
          </a:p>
          <a:p>
            <a:pPr algn="l" eaLnBrk="1" hangingPunct="1"/>
            <a:endParaRPr lang="zh-CN" altLang="en-US" sz="2400">
              <a:latin typeface="楷体_GB2312" panose="02010609030101010101" pitchFamily="49" charset="-122"/>
              <a:ea typeface="楷体_GB2312" panose="02010609030101010101" pitchFamily="49" charset="-122"/>
            </a:endParaRPr>
          </a:p>
        </p:txBody>
      </p:sp>
      <p:sp>
        <p:nvSpPr>
          <p:cNvPr id="9227" name="Rectangle 11">
            <a:extLst>
              <a:ext uri="{FF2B5EF4-FFF2-40B4-BE49-F238E27FC236}">
                <a16:creationId xmlns:a16="http://schemas.microsoft.com/office/drawing/2014/main" id="{D9770303-DB50-4C68-A735-9BAC3AF6F61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9228" name="Rectangle 12">
            <a:extLst>
              <a:ext uri="{FF2B5EF4-FFF2-40B4-BE49-F238E27FC236}">
                <a16:creationId xmlns:a16="http://schemas.microsoft.com/office/drawing/2014/main" id="{B060D749-5B13-43CA-8D1C-1540E518697C}"/>
              </a:ext>
            </a:extLst>
          </p:cNvPr>
          <p:cNvSpPr>
            <a:spLocks noChangeArrowheads="1"/>
          </p:cNvSpPr>
          <p:nvPr/>
        </p:nvSpPr>
        <p:spPr bwMode="auto">
          <a:xfrm>
            <a:off x="0"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8706"/>
                                        </p:tgtEl>
                                        <p:attrNameLst>
                                          <p:attrName>style.visibility</p:attrName>
                                        </p:attrNameLst>
                                      </p:cBhvr>
                                      <p:to>
                                        <p:strVal val="visible"/>
                                      </p:to>
                                    </p:set>
                                    <p:animEffect transition="in" filter="blinds(horizontal)">
                                      <p:cBhvr>
                                        <p:cTn id="12" dur="500"/>
                                        <p:tgtEl>
                                          <p:spTgt spid="3287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8710"/>
                                        </p:tgtEl>
                                        <p:attrNameLst>
                                          <p:attrName>style.visibility</p:attrName>
                                        </p:attrNameLst>
                                      </p:cBhvr>
                                      <p:to>
                                        <p:strVal val="visible"/>
                                      </p:to>
                                    </p:set>
                                    <p:animEffect transition="in" filter="blinds(horizontal)">
                                      <p:cBhvr>
                                        <p:cTn id="17" dur="500"/>
                                        <p:tgtEl>
                                          <p:spTgt spid="3287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8712"/>
                                        </p:tgtEl>
                                        <p:attrNameLst>
                                          <p:attrName>style.visibility</p:attrName>
                                        </p:attrNameLst>
                                      </p:cBhvr>
                                      <p:to>
                                        <p:strVal val="visible"/>
                                      </p:to>
                                    </p:set>
                                    <p:animEffect transition="in" filter="blinds(horizontal)">
                                      <p:cBhvr>
                                        <p:cTn id="22" dur="500"/>
                                        <p:tgtEl>
                                          <p:spTgt spid="3287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8711"/>
                                        </p:tgtEl>
                                        <p:attrNameLst>
                                          <p:attrName>style.visibility</p:attrName>
                                        </p:attrNameLst>
                                      </p:cBhvr>
                                      <p:to>
                                        <p:strVal val="visible"/>
                                      </p:to>
                                    </p:set>
                                    <p:animEffect transition="in" filter="blinds(horizontal)">
                                      <p:cBhvr>
                                        <p:cTn id="27" dur="500"/>
                                        <p:tgtEl>
                                          <p:spTgt spid="328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6" grpId="0"/>
      <p:bldP spid="328710" grpId="0" animBg="1"/>
      <p:bldP spid="328711" grpId="0"/>
      <p:bldP spid="3287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68FDD1B9-F196-4EA6-BD90-8F7B9682E266}"/>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74676B71-1298-4289-839E-491BEEC346D7}" type="slidenum">
              <a:rPr lang="zh-CN" altLang="en-US">
                <a:solidFill>
                  <a:schemeClr val="tx1"/>
                </a:solidFill>
                <a:latin typeface="Times New Roman" panose="02020603050405020304" pitchFamily="18" charset="0"/>
                <a:ea typeface="宋体" panose="02010600030101010101" pitchFamily="2" charset="-122"/>
              </a:rPr>
              <a:pPr eaLnBrk="1" hangingPunct="1"/>
              <a:t>39</a:t>
            </a:fld>
            <a:endParaRPr lang="en-US" altLang="zh-CN">
              <a:solidFill>
                <a:schemeClr val="tx1"/>
              </a:solidFill>
              <a:latin typeface="Times New Roman" panose="02020603050405020304" pitchFamily="18" charset="0"/>
              <a:ea typeface="宋体" panose="02010600030101010101" pitchFamily="2" charset="-122"/>
            </a:endParaRPr>
          </a:p>
        </p:txBody>
      </p:sp>
      <p:graphicFrame>
        <p:nvGraphicFramePr>
          <p:cNvPr id="329730" name="Object 2">
            <a:extLst>
              <a:ext uri="{FF2B5EF4-FFF2-40B4-BE49-F238E27FC236}">
                <a16:creationId xmlns:a16="http://schemas.microsoft.com/office/drawing/2014/main" id="{407C9144-FB05-4D0D-ABC9-B04B94242BD3}"/>
              </a:ext>
            </a:extLst>
          </p:cNvPr>
          <p:cNvGraphicFramePr>
            <a:graphicFrameLocks noChangeAspect="1"/>
          </p:cNvGraphicFramePr>
          <p:nvPr/>
        </p:nvGraphicFramePr>
        <p:xfrm>
          <a:off x="395288" y="3716338"/>
          <a:ext cx="7848600" cy="2360612"/>
        </p:xfrm>
        <a:graphic>
          <a:graphicData uri="http://schemas.openxmlformats.org/presentationml/2006/ole">
            <mc:AlternateContent xmlns:mc="http://schemas.openxmlformats.org/markup-compatibility/2006">
              <mc:Choice xmlns:v="urn:schemas-microsoft-com:vml" Requires="v">
                <p:oleObj spid="_x0000_s10248" name="公式" r:id="rId3" imgW="3035300" imgH="914400" progId="Equation.3">
                  <p:embed/>
                </p:oleObj>
              </mc:Choice>
              <mc:Fallback>
                <p:oleObj name="公式" r:id="rId3" imgW="3035300" imgH="914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716338"/>
                        <a:ext cx="7848600" cy="2360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9731" name="Rectangle 3">
            <a:extLst>
              <a:ext uri="{FF2B5EF4-FFF2-40B4-BE49-F238E27FC236}">
                <a16:creationId xmlns:a16="http://schemas.microsoft.com/office/drawing/2014/main" id="{13DA2BD8-C019-476D-83DB-9F79C636E5A1}"/>
              </a:ext>
            </a:extLst>
          </p:cNvPr>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defRPr/>
            </a:pPr>
            <a:r>
              <a:rPr kumimoji="1" lang="en-US" altLang="zh-CN" sz="4400" b="1">
                <a:solidFill>
                  <a:srgbClr val="663300"/>
                </a:solidFill>
                <a:latin typeface="黑体" pitchFamily="2" charset="-122"/>
                <a:ea typeface="黑体" pitchFamily="2" charset="-122"/>
              </a:rPr>
              <a:t>2.1  </a:t>
            </a:r>
            <a:r>
              <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rPr>
              <a:t>递归的概念</a:t>
            </a:r>
          </a:p>
        </p:txBody>
      </p:sp>
      <p:sp>
        <p:nvSpPr>
          <p:cNvPr id="10245" name="Text Box 4">
            <a:extLst>
              <a:ext uri="{FF2B5EF4-FFF2-40B4-BE49-F238E27FC236}">
                <a16:creationId xmlns:a16="http://schemas.microsoft.com/office/drawing/2014/main" id="{7448788A-8E55-42CA-B120-24AB09CB6EA7}"/>
              </a:ext>
            </a:extLst>
          </p:cNvPr>
          <p:cNvSpPr txBox="1">
            <a:spLocks noChangeArrowheads="1"/>
          </p:cNvSpPr>
          <p:nvPr/>
        </p:nvSpPr>
        <p:spPr bwMode="auto">
          <a:xfrm>
            <a:off x="250825" y="1700213"/>
            <a:ext cx="8618538"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lnSpc>
                <a:spcPct val="80000"/>
              </a:lnSpc>
              <a:spcBef>
                <a:spcPct val="20000"/>
              </a:spcBef>
            </a:pPr>
            <a:r>
              <a:rPr lang="zh-CN" altLang="en-US" sz="2400" b="1">
                <a:latin typeface="黑体" panose="02010609060101010101" pitchFamily="49" charset="-122"/>
                <a:ea typeface="黑体" panose="02010609060101010101" pitchFamily="49" charset="-122"/>
              </a:rPr>
              <a:t>例</a:t>
            </a:r>
            <a:r>
              <a:rPr lang="en-US" altLang="zh-CN" sz="2400" b="1">
                <a:latin typeface="黑体" panose="02010609060101010101" pitchFamily="49" charset="-122"/>
                <a:ea typeface="黑体" panose="02010609060101010101" pitchFamily="49" charset="-122"/>
              </a:rPr>
              <a:t>5  </a:t>
            </a:r>
            <a:r>
              <a:rPr lang="zh-CN" altLang="en-US" sz="2400" b="1">
                <a:latin typeface="黑体" panose="02010609060101010101" pitchFamily="49" charset="-122"/>
                <a:ea typeface="黑体" panose="02010609060101010101" pitchFamily="49" charset="-122"/>
              </a:rPr>
              <a:t>整数划分问题</a:t>
            </a:r>
          </a:p>
          <a:p>
            <a:pPr algn="l" eaLnBrk="1" hangingPunct="1">
              <a:lnSpc>
                <a:spcPct val="80000"/>
              </a:lnSpc>
              <a:spcBef>
                <a:spcPct val="20000"/>
              </a:spcBef>
            </a:pP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前面的几个例子中，问题本身都具有比较明显的递归关系，因而容易用递归函数直接求解。</a:t>
            </a:r>
          </a:p>
          <a:p>
            <a:pPr algn="l" eaLnBrk="1" hangingPunct="1">
              <a:lnSpc>
                <a:spcPct val="80000"/>
              </a:lnSpc>
              <a:spcBef>
                <a:spcPct val="20000"/>
              </a:spcBef>
            </a:pPr>
            <a:r>
              <a:rPr lang="zh-CN" altLang="en-US" sz="2400">
                <a:solidFill>
                  <a:srgbClr val="000000"/>
                </a:solidFill>
                <a:latin typeface="楷体_GB2312" panose="02010609030101010101" pitchFamily="49" charset="-122"/>
                <a:ea typeface="楷体_GB2312" panose="02010609030101010101" pitchFamily="49" charset="-122"/>
              </a:rPr>
              <a:t>在本例中，如果设</a:t>
            </a:r>
            <a:r>
              <a:rPr lang="en-US" altLang="zh-CN" sz="2400">
                <a:solidFill>
                  <a:srgbClr val="000000"/>
                </a:solidFill>
                <a:latin typeface="楷体_GB2312" panose="02010609030101010101" pitchFamily="49" charset="-122"/>
                <a:ea typeface="楷体_GB2312" panose="02010609030101010101" pitchFamily="49" charset="-122"/>
              </a:rPr>
              <a:t>p(n)</a:t>
            </a:r>
            <a:r>
              <a:rPr lang="zh-CN" altLang="en-US" sz="2400">
                <a:solidFill>
                  <a:srgbClr val="000000"/>
                </a:solidFill>
                <a:latin typeface="楷体_GB2312" panose="02010609030101010101" pitchFamily="49" charset="-122"/>
                <a:ea typeface="楷体_GB2312" panose="02010609030101010101" pitchFamily="49" charset="-122"/>
              </a:rPr>
              <a:t>为正整数</a:t>
            </a:r>
            <a:r>
              <a:rPr lang="en-US" altLang="zh-CN" sz="2400">
                <a:solidFill>
                  <a:srgbClr val="000000"/>
                </a:solidFill>
                <a:latin typeface="楷体_GB2312" panose="02010609030101010101" pitchFamily="49" charset="-122"/>
                <a:ea typeface="楷体_GB2312" panose="02010609030101010101" pitchFamily="49" charset="-122"/>
              </a:rPr>
              <a:t>n</a:t>
            </a:r>
            <a:r>
              <a:rPr lang="zh-CN" altLang="en-US" sz="2400">
                <a:solidFill>
                  <a:srgbClr val="000000"/>
                </a:solidFill>
                <a:latin typeface="楷体_GB2312" panose="02010609030101010101" pitchFamily="49" charset="-122"/>
                <a:ea typeface="楷体_GB2312" panose="02010609030101010101" pitchFamily="49" charset="-122"/>
              </a:rPr>
              <a:t>的划分数，则难以找到递归关系，因此考虑增加一个自变量：将最大加数</a:t>
            </a:r>
            <a:r>
              <a:rPr lang="en-US" altLang="zh-CN" sz="2400">
                <a:solidFill>
                  <a:srgbClr val="000000"/>
                </a:solidFill>
                <a:latin typeface="楷体_GB2312" panose="02010609030101010101" pitchFamily="49" charset="-122"/>
                <a:ea typeface="楷体_GB2312" panose="02010609030101010101" pitchFamily="49" charset="-122"/>
              </a:rPr>
              <a:t>n</a:t>
            </a:r>
            <a:r>
              <a:rPr lang="en-US" altLang="zh-CN" sz="2400" baseline="-25000">
                <a:solidFill>
                  <a:srgbClr val="000000"/>
                </a:solidFill>
                <a:latin typeface="楷体_GB2312" panose="02010609030101010101" pitchFamily="49" charset="-122"/>
                <a:ea typeface="楷体_GB2312" panose="02010609030101010101" pitchFamily="49" charset="-122"/>
              </a:rPr>
              <a:t>1</a:t>
            </a:r>
            <a:r>
              <a:rPr lang="zh-CN" altLang="en-US" sz="2400">
                <a:solidFill>
                  <a:srgbClr val="000000"/>
                </a:solidFill>
                <a:latin typeface="楷体_GB2312" panose="02010609030101010101" pitchFamily="49" charset="-122"/>
                <a:ea typeface="楷体_GB2312" panose="02010609030101010101" pitchFamily="49" charset="-122"/>
              </a:rPr>
              <a:t>不大于</a:t>
            </a:r>
            <a:r>
              <a:rPr lang="en-US" altLang="zh-CN" sz="2400">
                <a:solidFill>
                  <a:srgbClr val="000000"/>
                </a:solidFill>
                <a:latin typeface="楷体_GB2312" panose="02010609030101010101" pitchFamily="49" charset="-122"/>
                <a:ea typeface="楷体_GB2312" panose="02010609030101010101" pitchFamily="49" charset="-122"/>
              </a:rPr>
              <a:t>m</a:t>
            </a:r>
            <a:r>
              <a:rPr lang="zh-CN" altLang="en-US" sz="2400">
                <a:solidFill>
                  <a:srgbClr val="000000"/>
                </a:solidFill>
                <a:latin typeface="楷体_GB2312" panose="02010609030101010101" pitchFamily="49" charset="-122"/>
                <a:ea typeface="楷体_GB2312" panose="02010609030101010101" pitchFamily="49" charset="-122"/>
              </a:rPr>
              <a:t>的划分个数记作</a:t>
            </a:r>
            <a:r>
              <a:rPr lang="en-US" altLang="zh-CN" sz="2400">
                <a:solidFill>
                  <a:srgbClr val="000000"/>
                </a:solidFill>
                <a:latin typeface="楷体_GB2312" panose="02010609030101010101" pitchFamily="49" charset="-122"/>
                <a:ea typeface="楷体_GB2312" panose="02010609030101010101" pitchFamily="49" charset="-122"/>
              </a:rPr>
              <a:t>q(n,m)</a:t>
            </a:r>
            <a:r>
              <a:rPr lang="zh-CN" altLang="en-US" sz="2400">
                <a:solidFill>
                  <a:srgbClr val="000000"/>
                </a:solidFill>
                <a:latin typeface="楷体_GB2312" panose="02010609030101010101" pitchFamily="49" charset="-122"/>
                <a:ea typeface="楷体_GB2312" panose="02010609030101010101" pitchFamily="49" charset="-122"/>
              </a:rPr>
              <a:t>。可以建立</a:t>
            </a:r>
            <a:r>
              <a:rPr lang="en-US" altLang="zh-CN" sz="2400">
                <a:solidFill>
                  <a:srgbClr val="000000"/>
                </a:solidFill>
                <a:latin typeface="楷体_GB2312" panose="02010609030101010101" pitchFamily="49" charset="-122"/>
                <a:ea typeface="楷体_GB2312" panose="02010609030101010101" pitchFamily="49" charset="-122"/>
              </a:rPr>
              <a:t>q(n,m)</a:t>
            </a:r>
            <a:r>
              <a:rPr lang="zh-CN" altLang="en-US" sz="2400">
                <a:solidFill>
                  <a:srgbClr val="000000"/>
                </a:solidFill>
                <a:latin typeface="楷体_GB2312" panose="02010609030101010101" pitchFamily="49" charset="-122"/>
                <a:ea typeface="楷体_GB2312" panose="02010609030101010101" pitchFamily="49" charset="-122"/>
              </a:rPr>
              <a:t>的如下递归关系。</a:t>
            </a:r>
          </a:p>
          <a:p>
            <a:pPr algn="l" eaLnBrk="1" hangingPunct="1"/>
            <a:endParaRPr lang="zh-CN" altLang="en-US" sz="2400">
              <a:latin typeface="楷体_GB2312" panose="02010609030101010101" pitchFamily="49" charset="-122"/>
              <a:ea typeface="楷体_GB2312" panose="02010609030101010101" pitchFamily="49" charset="-122"/>
            </a:endParaRPr>
          </a:p>
        </p:txBody>
      </p:sp>
      <p:sp>
        <p:nvSpPr>
          <p:cNvPr id="329733" name="Text Box 5">
            <a:extLst>
              <a:ext uri="{FF2B5EF4-FFF2-40B4-BE49-F238E27FC236}">
                <a16:creationId xmlns:a16="http://schemas.microsoft.com/office/drawing/2014/main" id="{EF14CA7E-4539-41C7-BBAF-14FF5F7BC0E9}"/>
              </a:ext>
            </a:extLst>
          </p:cNvPr>
          <p:cNvSpPr txBox="1">
            <a:spLocks noChangeArrowheads="1"/>
          </p:cNvSpPr>
          <p:nvPr/>
        </p:nvSpPr>
        <p:spPr bwMode="auto">
          <a:xfrm>
            <a:off x="1763713" y="6092825"/>
            <a:ext cx="460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正整数</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n</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的划分数</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p(n)=q(n,n)</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2400">
                <a:latin typeface="楷体_GB2312" panose="02010609030101010101" pitchFamily="49" charset="-122"/>
                <a:ea typeface="楷体_GB2312" panose="02010609030101010101" pitchFamily="49" charset="-122"/>
                <a:cs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9730"/>
                                        </p:tgtEl>
                                        <p:attrNameLst>
                                          <p:attrName>style.visibility</p:attrName>
                                        </p:attrNameLst>
                                      </p:cBhvr>
                                      <p:to>
                                        <p:strVal val="visible"/>
                                      </p:to>
                                    </p:set>
                                    <p:animEffect transition="in" filter="blinds(horizontal)">
                                      <p:cBhvr>
                                        <p:cTn id="7" dur="500"/>
                                        <p:tgtEl>
                                          <p:spTgt spid="329730"/>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29733"/>
                                        </p:tgtEl>
                                        <p:attrNameLst>
                                          <p:attrName>style.visibility</p:attrName>
                                        </p:attrNameLst>
                                      </p:cBhvr>
                                      <p:to>
                                        <p:strVal val="visible"/>
                                      </p:to>
                                    </p:set>
                                    <p:anim calcmode="lin" valueType="num">
                                      <p:cBhvr additive="base">
                                        <p:cTn id="11" dur="500" fill="hold"/>
                                        <p:tgtEl>
                                          <p:spTgt spid="329733"/>
                                        </p:tgtEl>
                                        <p:attrNameLst>
                                          <p:attrName>ppt_x</p:attrName>
                                        </p:attrNameLst>
                                      </p:cBhvr>
                                      <p:tavLst>
                                        <p:tav tm="0">
                                          <p:val>
                                            <p:strVal val="#ppt_x"/>
                                          </p:val>
                                        </p:tav>
                                        <p:tav tm="100000">
                                          <p:val>
                                            <p:strVal val="#ppt_x"/>
                                          </p:val>
                                        </p:tav>
                                      </p:tavLst>
                                    </p:anim>
                                    <p:anim calcmode="lin" valueType="num">
                                      <p:cBhvr additive="base">
                                        <p:cTn id="12" dur="500" fill="hold"/>
                                        <p:tgtEl>
                                          <p:spTgt spid="3297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3"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A6AFDA0B-0F67-4FAC-BE5D-56D3570240FB}"/>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6A0932BA-46F8-4A8C-9D70-D9FB05343122}" type="slidenum">
              <a:rPr lang="zh-CN" altLang="en-US">
                <a:solidFill>
                  <a:schemeClr val="tx1"/>
                </a:solidFill>
                <a:latin typeface="Times New Roman" panose="02020603050405020304" pitchFamily="18" charset="0"/>
                <a:ea typeface="宋体" panose="02010600030101010101" pitchFamily="2" charset="-122"/>
              </a:rPr>
              <a:pPr eaLnBrk="1" hangingPunct="1"/>
              <a:t>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14691" name="Rectangle 2">
            <a:extLst>
              <a:ext uri="{FF2B5EF4-FFF2-40B4-BE49-F238E27FC236}">
                <a16:creationId xmlns:a16="http://schemas.microsoft.com/office/drawing/2014/main" id="{2C95E64F-5452-4D85-B08D-B2D187ADE58C}"/>
              </a:ext>
            </a:extLst>
          </p:cNvPr>
          <p:cNvSpPr>
            <a:spLocks noGrp="1" noChangeArrowheads="1"/>
          </p:cNvSpPr>
          <p:nvPr>
            <p:ph type="title"/>
          </p:nvPr>
        </p:nvSpPr>
        <p:spPr/>
        <p:txBody>
          <a:bodyPr/>
          <a:lstStyle/>
          <a:p>
            <a:pPr eaLnBrk="1" hangingPunct="1"/>
            <a:r>
              <a:rPr lang="zh-CN" altLang="en-US" sz="5400">
                <a:latin typeface="黑体" panose="02010609060101010101" pitchFamily="49" charset="-122"/>
                <a:ea typeface="黑体" panose="02010609060101010101" pitchFamily="49" charset="-122"/>
              </a:rPr>
              <a:t>第1章 算法引论</a:t>
            </a:r>
          </a:p>
        </p:txBody>
      </p:sp>
      <p:sp>
        <p:nvSpPr>
          <p:cNvPr id="284675" name="Rectangle 3">
            <a:extLst>
              <a:ext uri="{FF2B5EF4-FFF2-40B4-BE49-F238E27FC236}">
                <a16:creationId xmlns:a16="http://schemas.microsoft.com/office/drawing/2014/main" id="{C988813D-CBD7-484E-BCE6-073F842B40E9}"/>
              </a:ext>
            </a:extLst>
          </p:cNvPr>
          <p:cNvSpPr>
            <a:spLocks noGrp="1" noChangeArrowheads="1"/>
          </p:cNvSpPr>
          <p:nvPr>
            <p:ph type="body" idx="1"/>
          </p:nvPr>
        </p:nvSpPr>
        <p:spPr>
          <a:xfrm>
            <a:off x="685800" y="2971800"/>
            <a:ext cx="7772400" cy="2514600"/>
          </a:xfrm>
        </p:spPr>
        <p:txBody>
          <a:bodyPr/>
          <a:lstStyle/>
          <a:p>
            <a:pPr lvl="2" eaLnBrk="1" hangingPunct="1"/>
            <a:r>
              <a:rPr lang="zh-CN" altLang="en-US" sz="2800">
                <a:latin typeface="黑体" panose="02010609060101010101" pitchFamily="49" charset="-122"/>
                <a:ea typeface="黑体" panose="02010609060101010101" pitchFamily="49" charset="-122"/>
              </a:rPr>
              <a:t>1.1	算法与程序</a:t>
            </a:r>
          </a:p>
          <a:p>
            <a:pPr lvl="2" eaLnBrk="1" hangingPunct="1"/>
            <a:r>
              <a:rPr lang="zh-CN" altLang="en-US" sz="2800">
                <a:latin typeface="黑体" panose="02010609060101010101" pitchFamily="49" charset="-122"/>
                <a:ea typeface="黑体" panose="02010609060101010101" pitchFamily="49" charset="-122"/>
              </a:rPr>
              <a:t>1.2	表达算法的抽象机制</a:t>
            </a:r>
          </a:p>
          <a:p>
            <a:pPr lvl="2" eaLnBrk="1" hangingPunct="1"/>
            <a:r>
              <a:rPr lang="zh-CN" altLang="en-US" sz="2800">
                <a:latin typeface="黑体" panose="02010609060101010101" pitchFamily="49" charset="-122"/>
                <a:ea typeface="黑体" panose="02010609060101010101" pitchFamily="49" charset="-122"/>
              </a:rPr>
              <a:t>1.3	描述算法</a:t>
            </a:r>
          </a:p>
          <a:p>
            <a:pPr lvl="2" eaLnBrk="1" hangingPunct="1"/>
            <a:r>
              <a:rPr lang="zh-CN" altLang="en-US" sz="2800">
                <a:latin typeface="黑体" panose="02010609060101010101" pitchFamily="49" charset="-122"/>
                <a:ea typeface="黑体" panose="02010609060101010101" pitchFamily="49" charset="-122"/>
              </a:rPr>
              <a:t>1.4	算法复杂性分析</a:t>
            </a:r>
          </a:p>
        </p:txBody>
      </p:sp>
      <p:sp>
        <p:nvSpPr>
          <p:cNvPr id="284676" name="Text Box 4">
            <a:extLst>
              <a:ext uri="{FF2B5EF4-FFF2-40B4-BE49-F238E27FC236}">
                <a16:creationId xmlns:a16="http://schemas.microsoft.com/office/drawing/2014/main" id="{86387858-B986-4F37-AAFB-859C50C63280}"/>
              </a:ext>
            </a:extLst>
          </p:cNvPr>
          <p:cNvSpPr txBox="1">
            <a:spLocks noChangeArrowheads="1"/>
          </p:cNvSpPr>
          <p:nvPr/>
        </p:nvSpPr>
        <p:spPr bwMode="auto">
          <a:xfrm>
            <a:off x="908050" y="2049463"/>
            <a:ext cx="3435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spcBef>
                <a:spcPct val="20000"/>
              </a:spcBef>
            </a:pPr>
            <a:r>
              <a:rPr kumimoji="1" lang="zh-CN" altLang="en-US" sz="3200">
                <a:solidFill>
                  <a:schemeClr val="tx1"/>
                </a:solidFill>
                <a:latin typeface="Times New Roman" panose="02020603050405020304" pitchFamily="18" charset="0"/>
                <a:ea typeface="黑体" panose="02010609060101010101" pitchFamily="49" charset="-122"/>
              </a:rPr>
              <a:t>本章主要知识点：</a:t>
            </a:r>
            <a:endParaRPr lang="zh-CN" altLang="en-US">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4676"/>
                                        </p:tgtEl>
                                        <p:attrNameLst>
                                          <p:attrName>style.visibility</p:attrName>
                                        </p:attrNameLst>
                                      </p:cBhvr>
                                      <p:to>
                                        <p:strVal val="visible"/>
                                      </p:to>
                                    </p:set>
                                    <p:anim calcmode="lin" valueType="num">
                                      <p:cBhvr additive="base">
                                        <p:cTn id="7" dur="500" fill="hold"/>
                                        <p:tgtEl>
                                          <p:spTgt spid="284676"/>
                                        </p:tgtEl>
                                        <p:attrNameLst>
                                          <p:attrName>ppt_x</p:attrName>
                                        </p:attrNameLst>
                                      </p:cBhvr>
                                      <p:tavLst>
                                        <p:tav tm="0">
                                          <p:val>
                                            <p:strVal val="0-#ppt_w/2"/>
                                          </p:val>
                                        </p:tav>
                                        <p:tav tm="100000">
                                          <p:val>
                                            <p:strVal val="#ppt_x"/>
                                          </p:val>
                                        </p:tav>
                                      </p:tavLst>
                                    </p:anim>
                                    <p:anim calcmode="lin" valueType="num">
                                      <p:cBhvr additive="base">
                                        <p:cTn id="8" dur="500" fill="hold"/>
                                        <p:tgtEl>
                                          <p:spTgt spid="2846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284675">
                                            <p:txEl>
                                              <p:pRg st="0" end="0"/>
                                            </p:txEl>
                                          </p:spTgt>
                                        </p:tgtEl>
                                        <p:attrNameLst>
                                          <p:attrName>style.visibility</p:attrName>
                                        </p:attrNameLst>
                                      </p:cBhvr>
                                      <p:to>
                                        <p:strVal val="visible"/>
                                      </p:to>
                                    </p:set>
                                    <p:anim calcmode="lin" valueType="num">
                                      <p:cBhvr>
                                        <p:cTn id="13" dur="500" fill="hold"/>
                                        <p:tgtEl>
                                          <p:spTgt spid="284675">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284675">
                                            <p:txEl>
                                              <p:pRg st="0" end="0"/>
                                            </p:txEl>
                                          </p:spTgt>
                                        </p:tgtEl>
                                        <p:attrNameLst>
                                          <p:attrName>ppt_h</p:attrName>
                                        </p:attrNameLst>
                                      </p:cBhvr>
                                      <p:tavLst>
                                        <p:tav tm="0">
                                          <p:val>
                                            <p:strVal val="#ppt_h"/>
                                          </p:val>
                                        </p:tav>
                                        <p:tav tm="100000">
                                          <p:val>
                                            <p:strVal val="#ppt_h"/>
                                          </p:val>
                                        </p:tav>
                                      </p:tavLst>
                                    </p:anim>
                                  </p:childTnLst>
                                </p:cTn>
                              </p:par>
                              <p:par>
                                <p:cTn id="15" presetID="17" presetClass="entr" presetSubtype="10" fill="hold" grpId="0" nodeType="withEffect">
                                  <p:stCondLst>
                                    <p:cond delay="0"/>
                                  </p:stCondLst>
                                  <p:childTnLst>
                                    <p:set>
                                      <p:cBhvr>
                                        <p:cTn id="16" dur="1" fill="hold">
                                          <p:stCondLst>
                                            <p:cond delay="0"/>
                                          </p:stCondLst>
                                        </p:cTn>
                                        <p:tgtEl>
                                          <p:spTgt spid="284675">
                                            <p:txEl>
                                              <p:pRg st="1" end="1"/>
                                            </p:txEl>
                                          </p:spTgt>
                                        </p:tgtEl>
                                        <p:attrNameLst>
                                          <p:attrName>style.visibility</p:attrName>
                                        </p:attrNameLst>
                                      </p:cBhvr>
                                      <p:to>
                                        <p:strVal val="visible"/>
                                      </p:to>
                                    </p:set>
                                    <p:anim calcmode="lin" valueType="num">
                                      <p:cBhvr>
                                        <p:cTn id="17" dur="500" fill="hold"/>
                                        <p:tgtEl>
                                          <p:spTgt spid="284675">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284675">
                                            <p:txEl>
                                              <p:pRg st="1" end="1"/>
                                            </p:txEl>
                                          </p:spTgt>
                                        </p:tgtEl>
                                        <p:attrNameLst>
                                          <p:attrName>ppt_h</p:attrName>
                                        </p:attrNameLst>
                                      </p:cBhvr>
                                      <p:tavLst>
                                        <p:tav tm="0">
                                          <p:val>
                                            <p:strVal val="#ppt_h"/>
                                          </p:val>
                                        </p:tav>
                                        <p:tav tm="100000">
                                          <p:val>
                                            <p:strVal val="#ppt_h"/>
                                          </p:val>
                                        </p:tav>
                                      </p:tavLst>
                                    </p:anim>
                                  </p:childTnLst>
                                </p:cTn>
                              </p:par>
                              <p:par>
                                <p:cTn id="19" presetID="17" presetClass="entr" presetSubtype="10" fill="hold" grpId="0" nodeType="withEffect">
                                  <p:stCondLst>
                                    <p:cond delay="0"/>
                                  </p:stCondLst>
                                  <p:childTnLst>
                                    <p:set>
                                      <p:cBhvr>
                                        <p:cTn id="20" dur="1" fill="hold">
                                          <p:stCondLst>
                                            <p:cond delay="0"/>
                                          </p:stCondLst>
                                        </p:cTn>
                                        <p:tgtEl>
                                          <p:spTgt spid="284675">
                                            <p:txEl>
                                              <p:pRg st="2" end="2"/>
                                            </p:txEl>
                                          </p:spTgt>
                                        </p:tgtEl>
                                        <p:attrNameLst>
                                          <p:attrName>style.visibility</p:attrName>
                                        </p:attrNameLst>
                                      </p:cBhvr>
                                      <p:to>
                                        <p:strVal val="visible"/>
                                      </p:to>
                                    </p:set>
                                    <p:anim calcmode="lin" valueType="num">
                                      <p:cBhvr>
                                        <p:cTn id="21" dur="500" fill="hold"/>
                                        <p:tgtEl>
                                          <p:spTgt spid="284675">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84675">
                                            <p:txEl>
                                              <p:pRg st="2" end="2"/>
                                            </p:txEl>
                                          </p:spTgt>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84675">
                                            <p:txEl>
                                              <p:pRg st="3" end="3"/>
                                            </p:txEl>
                                          </p:spTgt>
                                        </p:tgtEl>
                                        <p:attrNameLst>
                                          <p:attrName>style.visibility</p:attrName>
                                        </p:attrNameLst>
                                      </p:cBhvr>
                                      <p:to>
                                        <p:strVal val="visible"/>
                                      </p:to>
                                    </p:set>
                                    <p:anim calcmode="lin" valueType="num">
                                      <p:cBhvr>
                                        <p:cTn id="25" dur="500" fill="hold"/>
                                        <p:tgtEl>
                                          <p:spTgt spid="284675">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84675">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autoUpdateAnimBg="0"/>
      <p:bldP spid="284676"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A1B0C9D7-9EF2-457E-92FB-434D217864DA}"/>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8C0C03DB-2078-4B96-9780-417A398067AB}" type="slidenum">
              <a:rPr lang="zh-CN" altLang="en-US">
                <a:solidFill>
                  <a:schemeClr val="tx1"/>
                </a:solidFill>
                <a:latin typeface="Times New Roman" panose="02020603050405020304" pitchFamily="18" charset="0"/>
                <a:ea typeface="宋体" panose="02010600030101010101" pitchFamily="2" charset="-122"/>
              </a:rPr>
              <a:pPr eaLnBrk="1" hangingPunct="1"/>
              <a:t>40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30754" name="Rectangle 2">
            <a:extLst>
              <a:ext uri="{FF2B5EF4-FFF2-40B4-BE49-F238E27FC236}">
                <a16:creationId xmlns:a16="http://schemas.microsoft.com/office/drawing/2014/main" id="{3DACB11C-6601-4098-A7FB-BBB177932599}"/>
              </a:ext>
            </a:extLst>
          </p:cNvPr>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defRPr/>
            </a:pPr>
            <a:endPar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endParaRPr>
          </a:p>
        </p:txBody>
      </p:sp>
      <p:sp>
        <p:nvSpPr>
          <p:cNvPr id="141316" name="Text Box 3">
            <a:extLst>
              <a:ext uri="{FF2B5EF4-FFF2-40B4-BE49-F238E27FC236}">
                <a16:creationId xmlns:a16="http://schemas.microsoft.com/office/drawing/2014/main" id="{37526511-B71A-41BF-9351-C3DA66D583ED}"/>
              </a:ext>
            </a:extLst>
          </p:cNvPr>
          <p:cNvSpPr txBox="1">
            <a:spLocks noChangeArrowheads="1"/>
          </p:cNvSpPr>
          <p:nvPr/>
        </p:nvSpPr>
        <p:spPr bwMode="auto">
          <a:xfrm>
            <a:off x="250825" y="1700213"/>
            <a:ext cx="861853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lnSpc>
                <a:spcPct val="80000"/>
              </a:lnSpc>
              <a:spcBef>
                <a:spcPct val="20000"/>
              </a:spcBef>
            </a:pPr>
            <a:endPar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endParaRPr>
          </a:p>
        </p:txBody>
      </p:sp>
      <p:pic>
        <p:nvPicPr>
          <p:cNvPr id="141317" name="Picture 4" descr="t21">
            <a:extLst>
              <a:ext uri="{FF2B5EF4-FFF2-40B4-BE49-F238E27FC236}">
                <a16:creationId xmlns:a16="http://schemas.microsoft.com/office/drawing/2014/main" id="{34F44661-BCCC-4D30-90B6-498F6C0309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4387850"/>
            <a:ext cx="410527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AA71F2CF-B085-4744-A91A-35862A0A8E87}"/>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A245CA10-6BDD-451C-97E6-F1163827F2B8}" type="slidenum">
              <a:rPr lang="zh-CN" altLang="en-US">
                <a:solidFill>
                  <a:schemeClr val="tx1"/>
                </a:solidFill>
                <a:latin typeface="Times New Roman" panose="02020603050405020304" pitchFamily="18" charset="0"/>
                <a:ea typeface="宋体" panose="02010600030101010101" pitchFamily="2" charset="-122"/>
              </a:rPr>
              <a:pPr eaLnBrk="1" hangingPunct="1"/>
              <a:t>41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31778" name="Rectangle 2">
            <a:extLst>
              <a:ext uri="{FF2B5EF4-FFF2-40B4-BE49-F238E27FC236}">
                <a16:creationId xmlns:a16="http://schemas.microsoft.com/office/drawing/2014/main" id="{582CBFC4-A957-4D11-85C9-039A2FE54638}"/>
              </a:ext>
            </a:extLst>
          </p:cNvPr>
          <p:cNvSpPr>
            <a:spLocks noGrp="1" noChangeArrowheads="1"/>
          </p:cNvSpPr>
          <p:nvPr>
            <p:ph type="title"/>
          </p:nvPr>
        </p:nvSpPr>
        <p:spPr>
          <a:xfrm>
            <a:off x="762000" y="228600"/>
            <a:ext cx="7772400" cy="1143000"/>
          </a:xfrm>
        </p:spPr>
        <p:txBody>
          <a:bodyPr/>
          <a:lstStyle/>
          <a:p>
            <a:pPr eaLnBrk="1" hangingPunct="1">
              <a:defRPr/>
            </a:pPr>
            <a:r>
              <a:rPr lang="en-US" altLang="zh-CN">
                <a:latin typeface="黑体" pitchFamily="2" charset="-122"/>
                <a:ea typeface="黑体" pitchFamily="2" charset="-122"/>
              </a:rPr>
              <a:t>2.1  </a:t>
            </a:r>
            <a:r>
              <a:rPr lang="zh-CN" altLang="en-US">
                <a:effectLst>
                  <a:outerShdw blurRad="38100" dist="38100" dir="2700000" algn="tl">
                    <a:srgbClr val="C0C0C0"/>
                  </a:outerShdw>
                </a:effectLst>
                <a:latin typeface="黑体" pitchFamily="2" charset="-122"/>
                <a:ea typeface="黑体" pitchFamily="2" charset="-122"/>
              </a:rPr>
              <a:t>递归的概念</a:t>
            </a:r>
          </a:p>
        </p:txBody>
      </p:sp>
      <p:sp>
        <p:nvSpPr>
          <p:cNvPr id="142340" name="Rectangle 3">
            <a:extLst>
              <a:ext uri="{FF2B5EF4-FFF2-40B4-BE49-F238E27FC236}">
                <a16:creationId xmlns:a16="http://schemas.microsoft.com/office/drawing/2014/main" id="{E64A54B4-1DBD-4332-98AB-B2FC50F49F0B}"/>
              </a:ext>
            </a:extLst>
          </p:cNvPr>
          <p:cNvSpPr>
            <a:spLocks noGrp="1" noChangeArrowheads="1"/>
          </p:cNvSpPr>
          <p:nvPr>
            <p:ph type="body" idx="1"/>
          </p:nvPr>
        </p:nvSpPr>
        <p:spPr>
          <a:xfrm>
            <a:off x="381000" y="1143000"/>
            <a:ext cx="7772400" cy="4114800"/>
          </a:xfrm>
        </p:spPr>
        <p:txBody>
          <a:bodyPr/>
          <a:lstStyle/>
          <a:p>
            <a:pPr eaLnBrk="1" hangingPunct="1">
              <a:lnSpc>
                <a:spcPct val="80000"/>
              </a:lnSpc>
              <a:buFontTx/>
              <a:buNone/>
            </a:pPr>
            <a:r>
              <a:rPr kumimoji="0" lang="zh-CN" altLang="en-US" sz="2400" b="1">
                <a:solidFill>
                  <a:schemeClr val="accent2"/>
                </a:solidFill>
                <a:latin typeface="黑体" panose="02010609060101010101" pitchFamily="49" charset="-122"/>
                <a:ea typeface="黑体" panose="02010609060101010101" pitchFamily="49" charset="-122"/>
              </a:rPr>
              <a:t>例</a:t>
            </a:r>
            <a:r>
              <a:rPr kumimoji="0" lang="en-US" altLang="zh-CN" sz="2400" b="1">
                <a:solidFill>
                  <a:schemeClr val="accent2"/>
                </a:solidFill>
                <a:latin typeface="黑体" panose="02010609060101010101" pitchFamily="49" charset="-122"/>
                <a:ea typeface="黑体" panose="02010609060101010101" pitchFamily="49" charset="-122"/>
              </a:rPr>
              <a:t>6  Hanoi</a:t>
            </a:r>
            <a:r>
              <a:rPr kumimoji="0" lang="zh-CN" altLang="en-US" sz="2400" b="1">
                <a:solidFill>
                  <a:schemeClr val="accent2"/>
                </a:solidFill>
                <a:latin typeface="黑体" panose="02010609060101010101" pitchFamily="49" charset="-122"/>
                <a:ea typeface="黑体" panose="02010609060101010101" pitchFamily="49" charset="-122"/>
              </a:rPr>
              <a:t>塔问题</a:t>
            </a:r>
          </a:p>
          <a:p>
            <a:pPr eaLnBrk="1" hangingPunct="1">
              <a:lnSpc>
                <a:spcPct val="80000"/>
              </a:lnSpc>
              <a:buFontTx/>
              <a:buNone/>
            </a:pPr>
            <a:r>
              <a:rPr kumimoji="0" lang="zh-CN" altLang="en-US" sz="2400">
                <a:solidFill>
                  <a:srgbClr val="000000"/>
                </a:solidFill>
                <a:latin typeface="楷体_GB2312" panose="02010609030101010101" pitchFamily="49" charset="-122"/>
                <a:ea typeface="楷体_GB2312" panose="02010609030101010101" pitchFamily="49" charset="-122"/>
              </a:rPr>
              <a:t>设</a:t>
            </a:r>
            <a:r>
              <a:rPr kumimoji="0" lang="en-US" altLang="zh-CN" sz="2400">
                <a:solidFill>
                  <a:srgbClr val="000000"/>
                </a:solidFill>
                <a:latin typeface="楷体_GB2312" panose="02010609030101010101" pitchFamily="49" charset="-122"/>
                <a:ea typeface="楷体_GB2312" panose="02010609030101010101" pitchFamily="49" charset="-122"/>
              </a:rPr>
              <a:t>a,b,c</a:t>
            </a:r>
            <a:r>
              <a:rPr kumimoji="0" lang="zh-CN" altLang="en-US" sz="2400">
                <a:solidFill>
                  <a:srgbClr val="000000"/>
                </a:solidFill>
                <a:latin typeface="楷体_GB2312" panose="02010609030101010101" pitchFamily="49" charset="-122"/>
                <a:ea typeface="楷体_GB2312" panose="02010609030101010101" pitchFamily="49" charset="-122"/>
              </a:rPr>
              <a:t>是</a:t>
            </a:r>
            <a:r>
              <a:rPr kumimoji="0" lang="en-US" altLang="zh-CN" sz="2400">
                <a:solidFill>
                  <a:srgbClr val="000000"/>
                </a:solidFill>
                <a:latin typeface="楷体_GB2312" panose="02010609030101010101" pitchFamily="49" charset="-122"/>
                <a:ea typeface="楷体_GB2312" panose="02010609030101010101" pitchFamily="49" charset="-122"/>
              </a:rPr>
              <a:t>3</a:t>
            </a:r>
            <a:r>
              <a:rPr kumimoji="0" lang="zh-CN" altLang="en-US" sz="2400">
                <a:solidFill>
                  <a:srgbClr val="000000"/>
                </a:solidFill>
                <a:latin typeface="楷体_GB2312" panose="02010609030101010101" pitchFamily="49" charset="-122"/>
                <a:ea typeface="楷体_GB2312" panose="02010609030101010101" pitchFamily="49" charset="-122"/>
              </a:rPr>
              <a:t>个塔座。开始时，在塔座</a:t>
            </a:r>
            <a:r>
              <a:rPr kumimoji="0" lang="en-US" altLang="zh-CN" sz="2400">
                <a:solidFill>
                  <a:srgbClr val="000000"/>
                </a:solidFill>
                <a:latin typeface="楷体_GB2312" panose="02010609030101010101" pitchFamily="49" charset="-122"/>
                <a:ea typeface="楷体_GB2312" panose="02010609030101010101" pitchFamily="49" charset="-122"/>
              </a:rPr>
              <a:t>a</a:t>
            </a:r>
            <a:r>
              <a:rPr kumimoji="0" lang="zh-CN" altLang="en-US" sz="2400">
                <a:solidFill>
                  <a:srgbClr val="000000"/>
                </a:solidFill>
                <a:latin typeface="楷体_GB2312" panose="02010609030101010101" pitchFamily="49" charset="-122"/>
                <a:ea typeface="楷体_GB2312" panose="02010609030101010101" pitchFamily="49" charset="-122"/>
              </a:rPr>
              <a:t>上有一叠共</a:t>
            </a:r>
            <a:r>
              <a:rPr kumimoji="0" lang="en-US" altLang="zh-CN" sz="2400">
                <a:solidFill>
                  <a:srgbClr val="000000"/>
                </a:solidFill>
                <a:latin typeface="楷体_GB2312" panose="02010609030101010101" pitchFamily="49" charset="-122"/>
                <a:ea typeface="楷体_GB2312" panose="02010609030101010101" pitchFamily="49" charset="-122"/>
              </a:rPr>
              <a:t>n</a:t>
            </a:r>
            <a:r>
              <a:rPr kumimoji="0" lang="zh-CN" altLang="en-US" sz="2400">
                <a:solidFill>
                  <a:srgbClr val="000000"/>
                </a:solidFill>
                <a:latin typeface="楷体_GB2312" panose="02010609030101010101" pitchFamily="49" charset="-122"/>
                <a:ea typeface="楷体_GB2312" panose="02010609030101010101" pitchFamily="49" charset="-122"/>
              </a:rPr>
              <a:t>个圆盘，这些圆盘自下而上，由大到小地叠在一起。各圆盘从小到大编号为</a:t>
            </a:r>
            <a:r>
              <a:rPr kumimoji="0" lang="en-US" altLang="zh-CN" sz="2400">
                <a:solidFill>
                  <a:srgbClr val="000000"/>
                </a:solidFill>
                <a:latin typeface="楷体_GB2312" panose="02010609030101010101" pitchFamily="49" charset="-122"/>
                <a:ea typeface="楷体_GB2312" panose="02010609030101010101" pitchFamily="49" charset="-122"/>
              </a:rPr>
              <a:t>1,2,</a:t>
            </a:r>
            <a:r>
              <a:rPr kumimoji="0" lang="en-US" altLang="zh-CN" sz="2400">
                <a:solidFill>
                  <a:srgbClr val="000000"/>
                </a:solidFill>
                <a:ea typeface="楷体_GB2312" panose="02010609030101010101" pitchFamily="49" charset="-122"/>
              </a:rPr>
              <a:t>…</a:t>
            </a:r>
            <a:r>
              <a:rPr kumimoji="0" lang="en-US" altLang="zh-CN" sz="2400">
                <a:solidFill>
                  <a:srgbClr val="000000"/>
                </a:solidFill>
                <a:latin typeface="楷体_GB2312" panose="02010609030101010101" pitchFamily="49" charset="-122"/>
                <a:ea typeface="楷体_GB2312" panose="02010609030101010101" pitchFamily="49" charset="-122"/>
              </a:rPr>
              <a:t>,n,</a:t>
            </a:r>
            <a:r>
              <a:rPr kumimoji="0" lang="zh-CN" altLang="en-US" sz="2400">
                <a:solidFill>
                  <a:srgbClr val="000000"/>
                </a:solidFill>
                <a:latin typeface="楷体_GB2312" panose="02010609030101010101" pitchFamily="49" charset="-122"/>
                <a:ea typeface="楷体_GB2312" panose="02010609030101010101" pitchFamily="49" charset="-122"/>
              </a:rPr>
              <a:t>现要求将塔座</a:t>
            </a:r>
            <a:r>
              <a:rPr kumimoji="0" lang="en-US" altLang="zh-CN" sz="2400">
                <a:solidFill>
                  <a:srgbClr val="000000"/>
                </a:solidFill>
                <a:latin typeface="楷体_GB2312" panose="02010609030101010101" pitchFamily="49" charset="-122"/>
                <a:ea typeface="楷体_GB2312" panose="02010609030101010101" pitchFamily="49" charset="-122"/>
              </a:rPr>
              <a:t>a</a:t>
            </a:r>
            <a:r>
              <a:rPr kumimoji="0" lang="zh-CN" altLang="en-US" sz="2400">
                <a:solidFill>
                  <a:srgbClr val="000000"/>
                </a:solidFill>
                <a:latin typeface="楷体_GB2312" panose="02010609030101010101" pitchFamily="49" charset="-122"/>
                <a:ea typeface="楷体_GB2312" panose="02010609030101010101" pitchFamily="49" charset="-122"/>
              </a:rPr>
              <a:t>上的这一叠圆盘移到塔座</a:t>
            </a:r>
            <a:r>
              <a:rPr kumimoji="0" lang="en-US" altLang="zh-CN" sz="2400">
                <a:solidFill>
                  <a:srgbClr val="000000"/>
                </a:solidFill>
                <a:latin typeface="楷体_GB2312" panose="02010609030101010101" pitchFamily="49" charset="-122"/>
                <a:ea typeface="楷体_GB2312" panose="02010609030101010101" pitchFamily="49" charset="-122"/>
              </a:rPr>
              <a:t>b</a:t>
            </a:r>
            <a:r>
              <a:rPr kumimoji="0" lang="zh-CN" altLang="en-US" sz="2400">
                <a:solidFill>
                  <a:srgbClr val="000000"/>
                </a:solidFill>
                <a:latin typeface="楷体_GB2312" panose="02010609030101010101" pitchFamily="49" charset="-122"/>
                <a:ea typeface="楷体_GB2312" panose="02010609030101010101" pitchFamily="49" charset="-122"/>
              </a:rPr>
              <a:t>上，并仍按同样顺序叠置。在移动圆盘时应遵守以下移动规则：</a:t>
            </a:r>
          </a:p>
          <a:p>
            <a:pPr eaLnBrk="1" hangingPunct="1">
              <a:lnSpc>
                <a:spcPct val="80000"/>
              </a:lnSpc>
              <a:buFontTx/>
              <a:buNone/>
            </a:pPr>
            <a:r>
              <a:rPr kumimoji="0" lang="zh-CN" altLang="en-US" sz="2400">
                <a:solidFill>
                  <a:srgbClr val="000000"/>
                </a:solidFill>
                <a:latin typeface="楷体_GB2312" panose="02010609030101010101" pitchFamily="49" charset="-122"/>
                <a:ea typeface="楷体_GB2312" panose="02010609030101010101" pitchFamily="49" charset="-122"/>
              </a:rPr>
              <a:t>规则</a:t>
            </a:r>
            <a:r>
              <a:rPr kumimoji="0" lang="en-US" altLang="zh-CN" sz="2400">
                <a:solidFill>
                  <a:srgbClr val="000000"/>
                </a:solidFill>
                <a:latin typeface="楷体_GB2312" panose="02010609030101010101" pitchFamily="49" charset="-122"/>
                <a:ea typeface="楷体_GB2312" panose="02010609030101010101" pitchFamily="49" charset="-122"/>
              </a:rPr>
              <a:t>1</a:t>
            </a:r>
            <a:r>
              <a:rPr kumimoji="0" lang="zh-CN" altLang="en-US" sz="2400">
                <a:solidFill>
                  <a:srgbClr val="000000"/>
                </a:solidFill>
                <a:latin typeface="楷体_GB2312" panose="02010609030101010101" pitchFamily="49" charset="-122"/>
                <a:ea typeface="楷体_GB2312" panose="02010609030101010101" pitchFamily="49" charset="-122"/>
              </a:rPr>
              <a:t>：每次只能移动</a:t>
            </a:r>
            <a:r>
              <a:rPr kumimoji="0" lang="en-US" altLang="zh-CN" sz="2400">
                <a:solidFill>
                  <a:srgbClr val="000000"/>
                </a:solidFill>
                <a:latin typeface="楷体_GB2312" panose="02010609030101010101" pitchFamily="49" charset="-122"/>
                <a:ea typeface="楷体_GB2312" panose="02010609030101010101" pitchFamily="49" charset="-122"/>
              </a:rPr>
              <a:t>1</a:t>
            </a:r>
            <a:r>
              <a:rPr kumimoji="0" lang="zh-CN" altLang="en-US" sz="2400">
                <a:solidFill>
                  <a:srgbClr val="000000"/>
                </a:solidFill>
                <a:latin typeface="楷体_GB2312" panose="02010609030101010101" pitchFamily="49" charset="-122"/>
                <a:ea typeface="楷体_GB2312" panose="02010609030101010101" pitchFamily="49" charset="-122"/>
              </a:rPr>
              <a:t>个圆盘；</a:t>
            </a:r>
          </a:p>
          <a:p>
            <a:pPr eaLnBrk="1" hangingPunct="1">
              <a:lnSpc>
                <a:spcPct val="80000"/>
              </a:lnSpc>
              <a:buFontTx/>
              <a:buNone/>
            </a:pPr>
            <a:r>
              <a:rPr kumimoji="0" lang="zh-CN" altLang="en-US" sz="2400">
                <a:solidFill>
                  <a:srgbClr val="000000"/>
                </a:solidFill>
                <a:latin typeface="楷体_GB2312" panose="02010609030101010101" pitchFamily="49" charset="-122"/>
                <a:ea typeface="楷体_GB2312" panose="02010609030101010101" pitchFamily="49" charset="-122"/>
              </a:rPr>
              <a:t>规则</a:t>
            </a:r>
            <a:r>
              <a:rPr kumimoji="0" lang="en-US" altLang="zh-CN" sz="2400">
                <a:solidFill>
                  <a:srgbClr val="000000"/>
                </a:solidFill>
                <a:latin typeface="楷体_GB2312" panose="02010609030101010101" pitchFamily="49" charset="-122"/>
                <a:ea typeface="楷体_GB2312" panose="02010609030101010101" pitchFamily="49" charset="-122"/>
              </a:rPr>
              <a:t>2</a:t>
            </a:r>
            <a:r>
              <a:rPr kumimoji="0" lang="zh-CN" altLang="en-US" sz="2400">
                <a:solidFill>
                  <a:srgbClr val="000000"/>
                </a:solidFill>
                <a:latin typeface="楷体_GB2312" panose="02010609030101010101" pitchFamily="49" charset="-122"/>
                <a:ea typeface="楷体_GB2312" panose="02010609030101010101" pitchFamily="49" charset="-122"/>
              </a:rPr>
              <a:t>：任何时刻都不允许将较大的圆盘压在较小的圆盘之上；</a:t>
            </a:r>
          </a:p>
          <a:p>
            <a:pPr eaLnBrk="1" hangingPunct="1">
              <a:lnSpc>
                <a:spcPct val="80000"/>
              </a:lnSpc>
              <a:buFontTx/>
              <a:buNone/>
            </a:pPr>
            <a:r>
              <a:rPr kumimoji="0" lang="zh-CN" altLang="en-US" sz="2400">
                <a:solidFill>
                  <a:srgbClr val="000000"/>
                </a:solidFill>
                <a:latin typeface="楷体_GB2312" panose="02010609030101010101" pitchFamily="49" charset="-122"/>
                <a:ea typeface="楷体_GB2312" panose="02010609030101010101" pitchFamily="49" charset="-122"/>
              </a:rPr>
              <a:t>规则</a:t>
            </a:r>
            <a:r>
              <a:rPr kumimoji="0" lang="en-US" altLang="zh-CN" sz="2400">
                <a:solidFill>
                  <a:srgbClr val="000000"/>
                </a:solidFill>
                <a:latin typeface="楷体_GB2312" panose="02010609030101010101" pitchFamily="49" charset="-122"/>
                <a:ea typeface="楷体_GB2312" panose="02010609030101010101" pitchFamily="49" charset="-122"/>
              </a:rPr>
              <a:t>3</a:t>
            </a:r>
            <a:r>
              <a:rPr kumimoji="0" lang="zh-CN" altLang="en-US" sz="2400">
                <a:solidFill>
                  <a:srgbClr val="000000"/>
                </a:solidFill>
                <a:latin typeface="楷体_GB2312" panose="02010609030101010101" pitchFamily="49" charset="-122"/>
                <a:ea typeface="楷体_GB2312" panose="02010609030101010101" pitchFamily="49" charset="-122"/>
              </a:rPr>
              <a:t>：在满足移动规则</a:t>
            </a:r>
            <a:r>
              <a:rPr kumimoji="0" lang="en-US" altLang="zh-CN" sz="2400">
                <a:solidFill>
                  <a:srgbClr val="000000"/>
                </a:solidFill>
                <a:latin typeface="楷体_GB2312" panose="02010609030101010101" pitchFamily="49" charset="-122"/>
                <a:ea typeface="楷体_GB2312" panose="02010609030101010101" pitchFamily="49" charset="-122"/>
              </a:rPr>
              <a:t>1</a:t>
            </a:r>
            <a:r>
              <a:rPr kumimoji="0" lang="zh-CN" altLang="en-US" sz="2400">
                <a:solidFill>
                  <a:srgbClr val="000000"/>
                </a:solidFill>
                <a:latin typeface="楷体_GB2312" panose="02010609030101010101" pitchFamily="49" charset="-122"/>
                <a:ea typeface="楷体_GB2312" panose="02010609030101010101" pitchFamily="49" charset="-122"/>
              </a:rPr>
              <a:t>和</a:t>
            </a:r>
            <a:r>
              <a:rPr kumimoji="0" lang="en-US" altLang="zh-CN" sz="2400">
                <a:solidFill>
                  <a:srgbClr val="000000"/>
                </a:solidFill>
                <a:latin typeface="楷体_GB2312" panose="02010609030101010101" pitchFamily="49" charset="-122"/>
                <a:ea typeface="楷体_GB2312" panose="02010609030101010101" pitchFamily="49" charset="-122"/>
              </a:rPr>
              <a:t>2</a:t>
            </a:r>
            <a:r>
              <a:rPr kumimoji="0" lang="zh-CN" altLang="en-US" sz="2400">
                <a:solidFill>
                  <a:srgbClr val="000000"/>
                </a:solidFill>
                <a:latin typeface="楷体_GB2312" panose="02010609030101010101" pitchFamily="49" charset="-122"/>
                <a:ea typeface="楷体_GB2312" panose="02010609030101010101" pitchFamily="49" charset="-122"/>
              </a:rPr>
              <a:t>的前提下，可将圆盘移至</a:t>
            </a:r>
            <a:r>
              <a:rPr kumimoji="0" lang="en-US" altLang="zh-CN" sz="2400">
                <a:solidFill>
                  <a:srgbClr val="000000"/>
                </a:solidFill>
                <a:latin typeface="楷体_GB2312" panose="02010609030101010101" pitchFamily="49" charset="-122"/>
                <a:ea typeface="楷体_GB2312" panose="02010609030101010101" pitchFamily="49" charset="-122"/>
              </a:rPr>
              <a:t>a,b,c</a:t>
            </a:r>
            <a:r>
              <a:rPr kumimoji="0" lang="zh-CN" altLang="en-US" sz="2400">
                <a:solidFill>
                  <a:srgbClr val="000000"/>
                </a:solidFill>
                <a:latin typeface="楷体_GB2312" panose="02010609030101010101" pitchFamily="49" charset="-122"/>
                <a:ea typeface="楷体_GB2312" panose="02010609030101010101" pitchFamily="49" charset="-122"/>
              </a:rPr>
              <a:t>中任一塔座上。</a:t>
            </a:r>
          </a:p>
          <a:p>
            <a:pPr eaLnBrk="1" hangingPunct="1"/>
            <a:endParaRPr lang="zh-CN" altLang="en-US"/>
          </a:p>
        </p:txBody>
      </p:sp>
      <p:pic>
        <p:nvPicPr>
          <p:cNvPr id="142341" name="Picture 4" descr="t21">
            <a:extLst>
              <a:ext uri="{FF2B5EF4-FFF2-40B4-BE49-F238E27FC236}">
                <a16:creationId xmlns:a16="http://schemas.microsoft.com/office/drawing/2014/main" id="{D801562C-0CA4-4805-89F0-A568CC11C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4411663"/>
            <a:ext cx="4105275"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a:extLst>
              <a:ext uri="{FF2B5EF4-FFF2-40B4-BE49-F238E27FC236}">
                <a16:creationId xmlns:a16="http://schemas.microsoft.com/office/drawing/2014/main" id="{99035576-2516-424E-975C-EFDA8A9F983D}"/>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F980C756-D446-457F-A04B-B9EC98486969}" type="slidenum">
              <a:rPr lang="zh-CN" altLang="en-US">
                <a:solidFill>
                  <a:schemeClr val="tx1"/>
                </a:solidFill>
                <a:latin typeface="Times New Roman" panose="02020603050405020304" pitchFamily="18" charset="0"/>
                <a:ea typeface="宋体" panose="02010600030101010101" pitchFamily="2" charset="-122"/>
              </a:rPr>
              <a:pPr eaLnBrk="1" hangingPunct="1"/>
              <a:t>42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32802" name="Text Box 2">
            <a:extLst>
              <a:ext uri="{FF2B5EF4-FFF2-40B4-BE49-F238E27FC236}">
                <a16:creationId xmlns:a16="http://schemas.microsoft.com/office/drawing/2014/main" id="{AF8C7F88-26B7-4901-9176-BEB084BB09E9}"/>
              </a:ext>
            </a:extLst>
          </p:cNvPr>
          <p:cNvSpPr txBox="1">
            <a:spLocks noChangeArrowheads="1"/>
          </p:cNvSpPr>
          <p:nvPr/>
        </p:nvSpPr>
        <p:spPr bwMode="auto">
          <a:xfrm>
            <a:off x="250825" y="2060575"/>
            <a:ext cx="7885113"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lnSpc>
                <a:spcPct val="80000"/>
              </a:lnSpc>
              <a:spcBef>
                <a:spcPct val="20000"/>
              </a:spcBef>
            </a:pP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在问题规模较大时，较难找到一般的方法，因此我们尝试用递归技术来解决这个问题。</a:t>
            </a:r>
          </a:p>
          <a:p>
            <a:pPr algn="l" eaLnBrk="1" hangingPunct="1"/>
            <a:endParaRPr lang="zh-CN" altLang="en-US">
              <a:ea typeface="楷体_GB2312" panose="02010609030101010101" pitchFamily="49" charset="-122"/>
              <a:cs typeface="Times New Roman" panose="02020603050405020304" pitchFamily="18" charset="0"/>
            </a:endParaRPr>
          </a:p>
        </p:txBody>
      </p:sp>
      <p:sp>
        <p:nvSpPr>
          <p:cNvPr id="332803" name="Text Box 3">
            <a:extLst>
              <a:ext uri="{FF2B5EF4-FFF2-40B4-BE49-F238E27FC236}">
                <a16:creationId xmlns:a16="http://schemas.microsoft.com/office/drawing/2014/main" id="{6257B20B-BBC7-4B4B-9F3F-D85DF62B88B0}"/>
              </a:ext>
            </a:extLst>
          </p:cNvPr>
          <p:cNvSpPr txBox="1">
            <a:spLocks noChangeArrowheads="1"/>
          </p:cNvSpPr>
          <p:nvPr/>
        </p:nvSpPr>
        <p:spPr bwMode="auto">
          <a:xfrm>
            <a:off x="250825" y="2060575"/>
            <a:ext cx="8893175" cy="3238500"/>
          </a:xfrm>
          <a:prstGeom prst="rect">
            <a:avLst/>
          </a:prstGeom>
          <a:solidFill>
            <a:schemeClr val="bg1"/>
          </a:solidFill>
          <a:ln w="6350">
            <a:solidFill>
              <a:schemeClr val="bg1"/>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lnSpc>
                <a:spcPct val="80000"/>
              </a:lnSpc>
              <a:spcBef>
                <a:spcPct val="20000"/>
              </a:spcBef>
            </a:pP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当</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n=1</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时，问题比较简单。此时，只要将编号为</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1</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的圆盘从塔座</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a</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直接移至塔座</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b</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上即可。</a:t>
            </a:r>
          </a:p>
          <a:p>
            <a:pPr algn="l" eaLnBrk="1" hangingPunct="1">
              <a:lnSpc>
                <a:spcPct val="80000"/>
              </a:lnSpc>
              <a:spcBef>
                <a:spcPct val="20000"/>
              </a:spcBef>
            </a:pP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当</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n</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1</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时，需要利用塔座</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c</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作为辅助塔座。此时若能设法将</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n-1</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个较小的圆盘依照移动规则从塔座</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a</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移至塔座</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c</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，然后，将剩下的最大圆盘从塔座</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a</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移至塔座</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b</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，最后，再设法将</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n-1</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个较小的圆盘依照移动规则从塔座</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c</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移至塔座</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b</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a:t>
            </a:r>
          </a:p>
          <a:p>
            <a:pPr algn="l" eaLnBrk="1" hangingPunct="1">
              <a:lnSpc>
                <a:spcPct val="80000"/>
              </a:lnSpc>
              <a:spcBef>
                <a:spcPct val="20000"/>
              </a:spcBef>
            </a:pP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由此可见，</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n</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个圆盘的移动问题可分为</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2</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次</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n-1</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个圆盘的移动问题，这又可以递归地用上述方法来做。由此可以设计出解</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Hanoi</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塔问题的递归算法如下。</a:t>
            </a:r>
          </a:p>
          <a:p>
            <a:pPr algn="l" eaLnBrk="1" hangingPunct="1"/>
            <a:endParaRPr lang="zh-CN" altLang="en-US" sz="2400">
              <a:latin typeface="楷体_GB2312" panose="02010609030101010101" pitchFamily="49" charset="-122"/>
              <a:ea typeface="楷体_GB2312" panose="02010609030101010101" pitchFamily="49" charset="-122"/>
              <a:cs typeface="Times New Roman" panose="02020603050405020304" pitchFamily="18" charset="0"/>
            </a:endParaRPr>
          </a:p>
        </p:txBody>
      </p:sp>
      <p:sp>
        <p:nvSpPr>
          <p:cNvPr id="332804" name="Rectangle 4">
            <a:extLst>
              <a:ext uri="{FF2B5EF4-FFF2-40B4-BE49-F238E27FC236}">
                <a16:creationId xmlns:a16="http://schemas.microsoft.com/office/drawing/2014/main" id="{4C7F0269-DE3E-4898-B4C7-45683BC6CD54}"/>
              </a:ext>
            </a:extLst>
          </p:cNvPr>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defRPr/>
            </a:pPr>
            <a:r>
              <a:rPr kumimoji="1" lang="en-US" altLang="zh-CN" sz="4400" b="1">
                <a:solidFill>
                  <a:srgbClr val="663300"/>
                </a:solidFill>
                <a:latin typeface="黑体" pitchFamily="2" charset="-122"/>
                <a:ea typeface="黑体" pitchFamily="2" charset="-122"/>
              </a:rPr>
              <a:t>2.1  </a:t>
            </a:r>
            <a:r>
              <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rPr>
              <a:t>递归的概念</a:t>
            </a:r>
          </a:p>
        </p:txBody>
      </p:sp>
      <p:sp>
        <p:nvSpPr>
          <p:cNvPr id="143366" name="Text Box 5">
            <a:extLst>
              <a:ext uri="{FF2B5EF4-FFF2-40B4-BE49-F238E27FC236}">
                <a16:creationId xmlns:a16="http://schemas.microsoft.com/office/drawing/2014/main" id="{39FCB9F4-C8C1-4A24-AB57-36BAAB836797}"/>
              </a:ext>
            </a:extLst>
          </p:cNvPr>
          <p:cNvSpPr txBox="1">
            <a:spLocks noChangeArrowheads="1"/>
          </p:cNvSpPr>
          <p:nvPr/>
        </p:nvSpPr>
        <p:spPr bwMode="auto">
          <a:xfrm>
            <a:off x="250825" y="1700213"/>
            <a:ext cx="861853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lnSpc>
                <a:spcPct val="80000"/>
              </a:lnSpc>
              <a:spcBef>
                <a:spcPct val="20000"/>
              </a:spcBef>
            </a:pPr>
            <a:r>
              <a:rPr lang="zh-CN" altLang="en-US" sz="2400" b="1">
                <a:latin typeface="黑体" panose="02010609060101010101" pitchFamily="49" charset="-122"/>
                <a:ea typeface="黑体" panose="02010609060101010101" pitchFamily="49" charset="-122"/>
              </a:rPr>
              <a:t>例</a:t>
            </a:r>
            <a:r>
              <a:rPr lang="en-US" altLang="zh-CN" sz="2400" b="1">
                <a:latin typeface="黑体" panose="02010609060101010101" pitchFamily="49" charset="-122"/>
                <a:ea typeface="黑体" panose="02010609060101010101" pitchFamily="49" charset="-122"/>
              </a:rPr>
              <a:t>6  Hanoi</a:t>
            </a:r>
            <a:r>
              <a:rPr lang="zh-CN" altLang="en-US" sz="2400" b="1">
                <a:latin typeface="黑体" panose="02010609060101010101" pitchFamily="49" charset="-122"/>
                <a:ea typeface="黑体" panose="02010609060101010101" pitchFamily="49" charset="-122"/>
              </a:rPr>
              <a:t>塔问题</a:t>
            </a:r>
          </a:p>
        </p:txBody>
      </p:sp>
      <p:pic>
        <p:nvPicPr>
          <p:cNvPr id="143367" name="Picture 6" descr="t21">
            <a:extLst>
              <a:ext uri="{FF2B5EF4-FFF2-40B4-BE49-F238E27FC236}">
                <a16:creationId xmlns:a16="http://schemas.microsoft.com/office/drawing/2014/main" id="{7CCF4F7F-ECB2-4F2A-BB12-E9D615A539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4724400"/>
            <a:ext cx="36512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2807" name="Text Box 7">
            <a:extLst>
              <a:ext uri="{FF2B5EF4-FFF2-40B4-BE49-F238E27FC236}">
                <a16:creationId xmlns:a16="http://schemas.microsoft.com/office/drawing/2014/main" id="{B583BF51-D71F-4BE4-B84E-502738763003}"/>
              </a:ext>
            </a:extLst>
          </p:cNvPr>
          <p:cNvSpPr txBox="1">
            <a:spLocks noChangeArrowheads="1"/>
          </p:cNvSpPr>
          <p:nvPr/>
        </p:nvSpPr>
        <p:spPr bwMode="auto">
          <a:xfrm>
            <a:off x="0" y="2060575"/>
            <a:ext cx="9144000" cy="314007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4000">
                <a:solidFill>
                  <a:schemeClr val="tx1"/>
                </a:solidFill>
              </a:rPr>
              <a:t>                                                       </a:t>
            </a:r>
          </a:p>
          <a:p>
            <a:pPr algn="l" eaLnBrk="1" hangingPunct="1"/>
            <a:r>
              <a:rPr lang="zh-CN" altLang="en-US" sz="4000">
                <a:solidFill>
                  <a:schemeClr val="tx1"/>
                </a:solidFill>
              </a:rPr>
              <a:t> </a:t>
            </a:r>
          </a:p>
          <a:p>
            <a:pPr algn="l" eaLnBrk="1" hangingPunct="1"/>
            <a:endParaRPr lang="zh-CN" altLang="en-US" sz="4000">
              <a:solidFill>
                <a:schemeClr val="tx1"/>
              </a:solidFill>
            </a:endParaRPr>
          </a:p>
          <a:p>
            <a:pPr algn="l" eaLnBrk="1" hangingPunct="1"/>
            <a:endParaRPr lang="zh-CN" altLang="en-US" sz="4000">
              <a:solidFill>
                <a:schemeClr val="tx1"/>
              </a:solidFill>
            </a:endParaRPr>
          </a:p>
          <a:p>
            <a:pPr algn="l" eaLnBrk="1" hangingPunct="1"/>
            <a:endParaRPr lang="zh-CN" altLang="en-US" sz="4000">
              <a:solidFill>
                <a:schemeClr val="tx1"/>
              </a:solidFill>
            </a:endParaRPr>
          </a:p>
        </p:txBody>
      </p:sp>
      <p:sp>
        <p:nvSpPr>
          <p:cNvPr id="332808" name="Text Box 8">
            <a:extLst>
              <a:ext uri="{FF2B5EF4-FFF2-40B4-BE49-F238E27FC236}">
                <a16:creationId xmlns:a16="http://schemas.microsoft.com/office/drawing/2014/main" id="{AAE1D4EE-9A60-42CD-B6EF-76E716634BCB}"/>
              </a:ext>
            </a:extLst>
          </p:cNvPr>
          <p:cNvSpPr txBox="1">
            <a:spLocks noChangeArrowheads="1"/>
          </p:cNvSpPr>
          <p:nvPr/>
        </p:nvSpPr>
        <p:spPr bwMode="auto">
          <a:xfrm>
            <a:off x="323850" y="1989138"/>
            <a:ext cx="882015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chemeClr val="tx1"/>
                </a:solidFill>
              </a:rPr>
              <a:t>public static void </a:t>
            </a:r>
            <a:r>
              <a:rPr lang="en-US" altLang="zh-CN" sz="2400" b="1">
                <a:solidFill>
                  <a:schemeClr val="tx1"/>
                </a:solidFill>
              </a:rPr>
              <a:t>hanoi</a:t>
            </a:r>
            <a:r>
              <a:rPr lang="en-US" altLang="zh-CN" sz="2400">
                <a:solidFill>
                  <a:schemeClr val="tx1"/>
                </a:solidFill>
              </a:rPr>
              <a:t>(int n, int a, int b, int c)</a:t>
            </a:r>
          </a:p>
          <a:p>
            <a:pPr algn="l" eaLnBrk="1" hangingPunct="1"/>
            <a:r>
              <a:rPr lang="en-US" altLang="zh-CN" sz="2400">
                <a:solidFill>
                  <a:schemeClr val="tx1"/>
                </a:solidFill>
              </a:rPr>
              <a:t>   {</a:t>
            </a:r>
          </a:p>
          <a:p>
            <a:pPr algn="l" eaLnBrk="1" hangingPunct="1"/>
            <a:r>
              <a:rPr lang="en-US" altLang="zh-CN" sz="2400">
                <a:solidFill>
                  <a:schemeClr val="tx1"/>
                </a:solidFill>
              </a:rPr>
              <a:t>       </a:t>
            </a:r>
            <a:r>
              <a:rPr lang="en-US" altLang="zh-CN" sz="2400" b="1">
                <a:solidFill>
                  <a:schemeClr val="tx1"/>
                </a:solidFill>
              </a:rPr>
              <a:t>if</a:t>
            </a:r>
            <a:r>
              <a:rPr lang="en-US" altLang="zh-CN" sz="2400">
                <a:solidFill>
                  <a:schemeClr val="tx1"/>
                </a:solidFill>
              </a:rPr>
              <a:t> (n &gt; 0)</a:t>
            </a:r>
          </a:p>
          <a:p>
            <a:pPr algn="l" eaLnBrk="1" hangingPunct="1"/>
            <a:r>
              <a:rPr lang="en-US" altLang="zh-CN" sz="2400">
                <a:solidFill>
                  <a:schemeClr val="tx1"/>
                </a:solidFill>
              </a:rPr>
              <a:t>       {</a:t>
            </a:r>
          </a:p>
          <a:p>
            <a:pPr algn="l" eaLnBrk="1" hangingPunct="1"/>
            <a:r>
              <a:rPr lang="en-US" altLang="zh-CN" sz="2400">
                <a:solidFill>
                  <a:schemeClr val="tx1"/>
                </a:solidFill>
              </a:rPr>
              <a:t>          </a:t>
            </a:r>
            <a:r>
              <a:rPr lang="en-US" altLang="zh-CN" sz="2400" b="1">
                <a:solidFill>
                  <a:schemeClr val="tx1"/>
                </a:solidFill>
              </a:rPr>
              <a:t>hanoi</a:t>
            </a:r>
            <a:r>
              <a:rPr lang="en-US" altLang="zh-CN" sz="2400">
                <a:solidFill>
                  <a:schemeClr val="tx1"/>
                </a:solidFill>
              </a:rPr>
              <a:t>(n-1, a, c, b);</a:t>
            </a:r>
          </a:p>
          <a:p>
            <a:pPr algn="l" eaLnBrk="1" hangingPunct="1"/>
            <a:r>
              <a:rPr lang="en-US" altLang="zh-CN" sz="2400">
                <a:solidFill>
                  <a:schemeClr val="tx1"/>
                </a:solidFill>
              </a:rPr>
              <a:t>          </a:t>
            </a:r>
            <a:r>
              <a:rPr lang="en-US" altLang="zh-CN" sz="2400" b="1">
                <a:solidFill>
                  <a:schemeClr val="tx1"/>
                </a:solidFill>
              </a:rPr>
              <a:t>move</a:t>
            </a:r>
            <a:r>
              <a:rPr lang="en-US" altLang="zh-CN" sz="2400">
                <a:solidFill>
                  <a:schemeClr val="tx1"/>
                </a:solidFill>
              </a:rPr>
              <a:t>(a,b);</a:t>
            </a:r>
          </a:p>
          <a:p>
            <a:pPr algn="l" eaLnBrk="1" hangingPunct="1"/>
            <a:r>
              <a:rPr lang="en-US" altLang="zh-CN" sz="2400">
                <a:solidFill>
                  <a:schemeClr val="tx1"/>
                </a:solidFill>
              </a:rPr>
              <a:t>          </a:t>
            </a:r>
            <a:r>
              <a:rPr lang="en-US" altLang="zh-CN" sz="2400" b="1">
                <a:solidFill>
                  <a:schemeClr val="tx1"/>
                </a:solidFill>
              </a:rPr>
              <a:t>hanoi</a:t>
            </a:r>
            <a:r>
              <a:rPr lang="en-US" altLang="zh-CN" sz="2400">
                <a:solidFill>
                  <a:schemeClr val="tx1"/>
                </a:solidFill>
              </a:rPr>
              <a:t>(n-1, c, b, a);</a:t>
            </a:r>
          </a:p>
          <a:p>
            <a:pPr algn="l" eaLnBrk="1" hangingPunct="1"/>
            <a:r>
              <a:rPr lang="en-US" altLang="zh-CN" sz="2400">
                <a:solidFill>
                  <a:schemeClr val="tx1"/>
                </a:solidFill>
              </a:rPr>
              <a:t>       }</a:t>
            </a:r>
          </a:p>
          <a:p>
            <a:pPr algn="l" eaLnBrk="1" hangingPunct="1"/>
            <a:r>
              <a:rPr lang="en-US" altLang="zh-CN" sz="2400">
                <a:solidFill>
                  <a:schemeClr val="tx1"/>
                </a:solidFill>
              </a:rPr>
              <a:t>   }</a:t>
            </a:r>
          </a:p>
          <a:p>
            <a:pPr algn="l" eaLnBrk="1" hangingPunct="1"/>
            <a:endParaRPr lang="zh-CN" altLang="en-US" sz="2400">
              <a:solidFill>
                <a:schemeClr val="tx1"/>
              </a:solidFill>
            </a:endParaRPr>
          </a:p>
        </p:txBody>
      </p:sp>
      <p:sp>
        <p:nvSpPr>
          <p:cNvPr id="332809" name="Text Box 9">
            <a:extLst>
              <a:ext uri="{FF2B5EF4-FFF2-40B4-BE49-F238E27FC236}">
                <a16:creationId xmlns:a16="http://schemas.microsoft.com/office/drawing/2014/main" id="{7FD693D8-B587-442F-B03A-92C105CDD3B6}"/>
              </a:ext>
            </a:extLst>
          </p:cNvPr>
          <p:cNvSpPr txBox="1">
            <a:spLocks noChangeArrowheads="1"/>
          </p:cNvSpPr>
          <p:nvPr/>
        </p:nvSpPr>
        <p:spPr bwMode="auto">
          <a:xfrm>
            <a:off x="4038600" y="2438400"/>
            <a:ext cx="5105400" cy="1577975"/>
          </a:xfrm>
          <a:prstGeom prst="rect">
            <a:avLst/>
          </a:prstGeom>
          <a:solidFill>
            <a:schemeClr val="accent2"/>
          </a:solidFill>
          <a:ln w="25400">
            <a:solidFill>
              <a:schemeClr val="tx1"/>
            </a:solidFill>
            <a:miter lim="800000"/>
            <a:headEnd/>
            <a:tailEnd/>
          </a:ln>
          <a:effectLst/>
        </p:spPr>
        <p:txBody>
          <a:bodyPr>
            <a:spAutoFit/>
          </a:bodyPr>
          <a:lstStyle/>
          <a:p>
            <a:pPr algn="l">
              <a:defRPr/>
            </a:pPr>
            <a:r>
              <a:rPr lang="zh-CN" altLang="en-US" sz="2400" b="1">
                <a:solidFill>
                  <a:schemeClr val="bg1"/>
                </a:solidFill>
                <a:effectLst>
                  <a:outerShdw blurRad="38100" dist="38100" dir="2700000" algn="tl">
                    <a:srgbClr val="000000"/>
                  </a:outerShdw>
                </a:effectLst>
                <a:latin typeface="Arial" charset="0"/>
                <a:ea typeface="楷体_GB2312" pitchFamily="49" charset="-122"/>
              </a:rPr>
              <a:t>思考题：如果塔的个数变为</a:t>
            </a:r>
            <a:r>
              <a:rPr lang="en-US" altLang="zh-CN" sz="2400" b="1">
                <a:solidFill>
                  <a:schemeClr val="bg1"/>
                </a:solidFill>
                <a:effectLst>
                  <a:outerShdw blurRad="38100" dist="38100" dir="2700000" algn="tl">
                    <a:srgbClr val="000000"/>
                  </a:outerShdw>
                </a:effectLst>
                <a:latin typeface="Arial" charset="0"/>
                <a:ea typeface="楷体_GB2312" pitchFamily="49" charset="-122"/>
              </a:rPr>
              <a:t>a,b,c,d</a:t>
            </a:r>
            <a:r>
              <a:rPr lang="zh-CN" altLang="en-US" sz="2400" b="1">
                <a:solidFill>
                  <a:schemeClr val="bg1"/>
                </a:solidFill>
                <a:effectLst>
                  <a:outerShdw blurRad="38100" dist="38100" dir="2700000" algn="tl">
                    <a:srgbClr val="000000"/>
                  </a:outerShdw>
                </a:effectLst>
                <a:latin typeface="Arial" charset="0"/>
                <a:ea typeface="楷体_GB2312" pitchFamily="49" charset="-122"/>
              </a:rPr>
              <a:t>四个，现要将</a:t>
            </a:r>
            <a:r>
              <a:rPr lang="en-US" altLang="zh-CN" sz="2400" b="1">
                <a:solidFill>
                  <a:schemeClr val="bg1"/>
                </a:solidFill>
                <a:effectLst>
                  <a:outerShdw blurRad="38100" dist="38100" dir="2700000" algn="tl">
                    <a:srgbClr val="000000"/>
                  </a:outerShdw>
                </a:effectLst>
                <a:latin typeface="Arial" charset="0"/>
                <a:ea typeface="楷体_GB2312" pitchFamily="49" charset="-122"/>
              </a:rPr>
              <a:t>n</a:t>
            </a:r>
            <a:r>
              <a:rPr lang="zh-CN" altLang="en-US" sz="2400" b="1">
                <a:solidFill>
                  <a:schemeClr val="bg1"/>
                </a:solidFill>
                <a:effectLst>
                  <a:outerShdw blurRad="38100" dist="38100" dir="2700000" algn="tl">
                    <a:srgbClr val="000000"/>
                  </a:outerShdw>
                </a:effectLst>
                <a:latin typeface="Arial" charset="0"/>
                <a:ea typeface="楷体_GB2312" pitchFamily="49" charset="-122"/>
              </a:rPr>
              <a:t>个圆盘从</a:t>
            </a:r>
            <a:r>
              <a:rPr lang="en-US" altLang="zh-CN" sz="2400" b="1">
                <a:solidFill>
                  <a:schemeClr val="bg1"/>
                </a:solidFill>
                <a:effectLst>
                  <a:outerShdw blurRad="38100" dist="38100" dir="2700000" algn="tl">
                    <a:srgbClr val="000000"/>
                  </a:outerShdw>
                </a:effectLst>
                <a:latin typeface="Arial" charset="0"/>
                <a:ea typeface="楷体_GB2312" pitchFamily="49" charset="-122"/>
              </a:rPr>
              <a:t>a</a:t>
            </a:r>
            <a:r>
              <a:rPr lang="zh-CN" altLang="en-US" sz="2400" b="1">
                <a:solidFill>
                  <a:schemeClr val="bg1"/>
                </a:solidFill>
                <a:effectLst>
                  <a:outerShdw blurRad="38100" dist="38100" dir="2700000" algn="tl">
                    <a:srgbClr val="000000"/>
                  </a:outerShdw>
                </a:effectLst>
                <a:latin typeface="Arial" charset="0"/>
                <a:ea typeface="楷体_GB2312" pitchFamily="49" charset="-122"/>
              </a:rPr>
              <a:t>全部移动到</a:t>
            </a:r>
            <a:r>
              <a:rPr lang="en-US" altLang="zh-CN" sz="2400" b="1">
                <a:solidFill>
                  <a:schemeClr val="bg1"/>
                </a:solidFill>
                <a:effectLst>
                  <a:outerShdw blurRad="38100" dist="38100" dir="2700000" algn="tl">
                    <a:srgbClr val="000000"/>
                  </a:outerShdw>
                </a:effectLst>
                <a:latin typeface="Arial" charset="0"/>
                <a:ea typeface="楷体_GB2312" pitchFamily="49" charset="-122"/>
              </a:rPr>
              <a:t>d</a:t>
            </a:r>
            <a:r>
              <a:rPr lang="zh-CN" altLang="en-US" sz="2400" b="1">
                <a:solidFill>
                  <a:schemeClr val="bg1"/>
                </a:solidFill>
                <a:effectLst>
                  <a:outerShdw blurRad="38100" dist="38100" dir="2700000" algn="tl">
                    <a:srgbClr val="000000"/>
                  </a:outerShdw>
                </a:effectLst>
                <a:latin typeface="Arial" charset="0"/>
                <a:ea typeface="楷体_GB2312" pitchFamily="49" charset="-122"/>
              </a:rPr>
              <a:t>，移动规则不变，求移动步数最小的方案。</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2802"/>
                                        </p:tgtEl>
                                        <p:attrNameLst>
                                          <p:attrName>style.visibility</p:attrName>
                                        </p:attrNameLst>
                                      </p:cBhvr>
                                      <p:to>
                                        <p:strVal val="visible"/>
                                      </p:to>
                                    </p:set>
                                    <p:animEffect transition="in" filter="blinds(horizontal)">
                                      <p:cBhvr>
                                        <p:cTn id="7" dur="500"/>
                                        <p:tgtEl>
                                          <p:spTgt spid="332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2803"/>
                                        </p:tgtEl>
                                        <p:attrNameLst>
                                          <p:attrName>style.visibility</p:attrName>
                                        </p:attrNameLst>
                                      </p:cBhvr>
                                      <p:to>
                                        <p:strVal val="visible"/>
                                      </p:to>
                                    </p:set>
                                    <p:animEffect transition="in" filter="blinds(horizontal)">
                                      <p:cBhvr>
                                        <p:cTn id="12" dur="500"/>
                                        <p:tgtEl>
                                          <p:spTgt spid="3328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2807"/>
                                        </p:tgtEl>
                                        <p:attrNameLst>
                                          <p:attrName>style.visibility</p:attrName>
                                        </p:attrNameLst>
                                      </p:cBhvr>
                                      <p:to>
                                        <p:strVal val="visible"/>
                                      </p:to>
                                    </p:set>
                                    <p:animEffect transition="in" filter="blinds(horizontal)">
                                      <p:cBhvr>
                                        <p:cTn id="17" dur="500"/>
                                        <p:tgtEl>
                                          <p:spTgt spid="3328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2808"/>
                                        </p:tgtEl>
                                        <p:attrNameLst>
                                          <p:attrName>style.visibility</p:attrName>
                                        </p:attrNameLst>
                                      </p:cBhvr>
                                      <p:to>
                                        <p:strVal val="visible"/>
                                      </p:to>
                                    </p:set>
                                    <p:animEffect transition="in" filter="blinds(horizontal)">
                                      <p:cBhvr>
                                        <p:cTn id="22" dur="500"/>
                                        <p:tgtEl>
                                          <p:spTgt spid="3328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32809"/>
                                        </p:tgtEl>
                                        <p:attrNameLst>
                                          <p:attrName>style.visibility</p:attrName>
                                        </p:attrNameLst>
                                      </p:cBhvr>
                                      <p:to>
                                        <p:strVal val="visible"/>
                                      </p:to>
                                    </p:set>
                                    <p:animEffect transition="in" filter="blinds(horizontal)">
                                      <p:cBhvr>
                                        <p:cTn id="27" dur="500"/>
                                        <p:tgtEl>
                                          <p:spTgt spid="332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2" grpId="0"/>
      <p:bldP spid="332803" grpId="0" animBg="1"/>
      <p:bldP spid="332807" grpId="0" animBg="1"/>
      <p:bldP spid="332808" grpId="0"/>
      <p:bldP spid="33280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92D17FD2-238A-4F41-AA69-4DE3F8C780B0}"/>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082B7F6C-9E7C-463C-9C53-5AF47D307ABA}" type="slidenum">
              <a:rPr lang="zh-CN" altLang="en-US">
                <a:solidFill>
                  <a:schemeClr val="tx1"/>
                </a:solidFill>
                <a:latin typeface="Times New Roman" panose="02020603050405020304" pitchFamily="18" charset="0"/>
                <a:ea typeface="宋体" panose="02010600030101010101" pitchFamily="2" charset="-122"/>
              </a:rPr>
              <a:pPr eaLnBrk="1" hangingPunct="1"/>
              <a:t>43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33826" name="Rectangle 2">
            <a:extLst>
              <a:ext uri="{FF2B5EF4-FFF2-40B4-BE49-F238E27FC236}">
                <a16:creationId xmlns:a16="http://schemas.microsoft.com/office/drawing/2014/main" id="{6452F9D2-BB45-4AB0-9777-938187171263}"/>
              </a:ext>
            </a:extLst>
          </p:cNvPr>
          <p:cNvSpPr>
            <a:spLocks noGrp="1" noChangeArrowheads="1"/>
          </p:cNvSpPr>
          <p:nvPr>
            <p:ph type="title"/>
          </p:nvPr>
        </p:nvSpPr>
        <p:spPr/>
        <p:txBody>
          <a:bodyPr/>
          <a:lstStyle/>
          <a:p>
            <a:pPr eaLnBrk="1" hangingPunct="1">
              <a:defRPr/>
            </a:pPr>
            <a:r>
              <a:rPr lang="zh-CN" altLang="en-US">
                <a:effectLst>
                  <a:outerShdw blurRad="38100" dist="38100" dir="2700000" algn="tl">
                    <a:srgbClr val="C0C0C0"/>
                  </a:outerShdw>
                </a:effectLst>
                <a:latin typeface="黑体" pitchFamily="2" charset="-122"/>
                <a:ea typeface="黑体" pitchFamily="2" charset="-122"/>
              </a:rPr>
              <a:t>递归小结</a:t>
            </a:r>
          </a:p>
        </p:txBody>
      </p:sp>
      <p:sp>
        <p:nvSpPr>
          <p:cNvPr id="144388" name="Rectangle 3">
            <a:extLst>
              <a:ext uri="{FF2B5EF4-FFF2-40B4-BE49-F238E27FC236}">
                <a16:creationId xmlns:a16="http://schemas.microsoft.com/office/drawing/2014/main" id="{9ECA8D6A-19A3-402D-A7A6-0CE1A4D73E72}"/>
              </a:ext>
            </a:extLst>
          </p:cNvPr>
          <p:cNvSpPr>
            <a:spLocks noGrp="1" noChangeArrowheads="1"/>
          </p:cNvSpPr>
          <p:nvPr>
            <p:ph type="body" idx="1"/>
          </p:nvPr>
        </p:nvSpPr>
        <p:spPr/>
        <p:txBody>
          <a:bodyPr/>
          <a:lstStyle/>
          <a:p>
            <a:pPr eaLnBrk="1" hangingPunct="1">
              <a:lnSpc>
                <a:spcPct val="80000"/>
              </a:lnSpc>
              <a:buFontTx/>
              <a:buNone/>
            </a:pPr>
            <a:r>
              <a:rPr kumimoji="0" lang="zh-CN" altLang="en-US" sz="2800" b="1">
                <a:solidFill>
                  <a:schemeClr val="accent2"/>
                </a:solidFill>
                <a:latin typeface="黑体" panose="02010609060101010101" pitchFamily="49" charset="-122"/>
                <a:ea typeface="黑体" panose="02010609060101010101" pitchFamily="49" charset="-122"/>
              </a:rPr>
              <a:t>优点：</a:t>
            </a:r>
            <a:r>
              <a:rPr kumimoji="0" lang="zh-CN" altLang="en-US" sz="2800" b="1">
                <a:latin typeface="楷体_GB2312" panose="02010609030101010101" pitchFamily="49" charset="-122"/>
                <a:ea typeface="楷体_GB2312" panose="02010609030101010101" pitchFamily="49" charset="-122"/>
              </a:rPr>
              <a:t>结构清晰，可读性强，而且容易用数学归纳法来证明算法的正确性，因此它为设计算法、调试程序带来很大方便。</a:t>
            </a:r>
          </a:p>
          <a:p>
            <a:pPr eaLnBrk="1" hangingPunct="1">
              <a:lnSpc>
                <a:spcPct val="80000"/>
              </a:lnSpc>
              <a:buFontTx/>
              <a:buNone/>
            </a:pPr>
            <a:endParaRPr kumimoji="0" lang="zh-CN" altLang="en-US" sz="2800" b="1">
              <a:latin typeface="楷体_GB2312" panose="02010609030101010101" pitchFamily="49" charset="-122"/>
              <a:ea typeface="楷体_GB2312" panose="02010609030101010101" pitchFamily="49" charset="-122"/>
            </a:endParaRPr>
          </a:p>
          <a:p>
            <a:pPr eaLnBrk="1" hangingPunct="1">
              <a:lnSpc>
                <a:spcPct val="80000"/>
              </a:lnSpc>
              <a:buFontTx/>
              <a:buNone/>
            </a:pPr>
            <a:r>
              <a:rPr kumimoji="0" lang="zh-CN" altLang="en-US" sz="2800" b="1">
                <a:solidFill>
                  <a:schemeClr val="accent2"/>
                </a:solidFill>
                <a:latin typeface="黑体" panose="02010609060101010101" pitchFamily="49" charset="-122"/>
                <a:ea typeface="黑体" panose="02010609060101010101" pitchFamily="49" charset="-122"/>
              </a:rPr>
              <a:t>缺点：</a:t>
            </a:r>
            <a:r>
              <a:rPr kumimoji="0" lang="zh-CN" altLang="en-US" sz="2800" b="1">
                <a:latin typeface="楷体_GB2312" panose="02010609030101010101" pitchFamily="49" charset="-122"/>
                <a:ea typeface="楷体_GB2312" panose="02010609030101010101" pitchFamily="49" charset="-122"/>
              </a:rPr>
              <a:t>递归算法的运行效率较低，无论是耗费的计算时间还是占用的存储空间都比非递归算法要多。</a:t>
            </a:r>
          </a:p>
          <a:p>
            <a:pPr eaLnBrk="1" hangingPunct="1">
              <a:lnSpc>
                <a:spcPct val="80000"/>
              </a:lnSpc>
              <a:buFontTx/>
              <a:buNone/>
            </a:pPr>
            <a:endParaRPr kumimoji="0" lang="zh-CN" altLang="en-US" sz="2800" b="1">
              <a:latin typeface="楷体_GB2312" panose="02010609030101010101" pitchFamily="49" charset="-122"/>
              <a:ea typeface="楷体_GB2312" panose="02010609030101010101" pitchFamily="49" charset="-122"/>
            </a:endParaRPr>
          </a:p>
          <a:p>
            <a:pPr eaLnBrk="1" hangingPunct="1"/>
            <a:endParaRPr lang="zh-CN" altLang="en-US" sz="2400"/>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71725AED-C492-4C6F-B877-AEE0141A2825}"/>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BDC46294-91EC-41E8-A69C-40422F62DE19}" type="slidenum">
              <a:rPr lang="zh-CN" altLang="en-US">
                <a:solidFill>
                  <a:schemeClr val="tx1"/>
                </a:solidFill>
                <a:latin typeface="Times New Roman" panose="02020603050405020304" pitchFamily="18" charset="0"/>
                <a:ea typeface="宋体" panose="02010600030101010101" pitchFamily="2" charset="-122"/>
              </a:rPr>
              <a:pPr eaLnBrk="1" hangingPunct="1"/>
              <a:t>44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34850" name="Rectangle 2">
            <a:extLst>
              <a:ext uri="{FF2B5EF4-FFF2-40B4-BE49-F238E27FC236}">
                <a16:creationId xmlns:a16="http://schemas.microsoft.com/office/drawing/2014/main" id="{3D344738-7475-48C5-BC02-FF47F39F38F1}"/>
              </a:ext>
            </a:extLst>
          </p:cNvPr>
          <p:cNvSpPr>
            <a:spLocks noGrp="1" noChangeArrowheads="1"/>
          </p:cNvSpPr>
          <p:nvPr>
            <p:ph type="title"/>
          </p:nvPr>
        </p:nvSpPr>
        <p:spPr/>
        <p:txBody>
          <a:bodyPr/>
          <a:lstStyle/>
          <a:p>
            <a:pPr eaLnBrk="1" hangingPunct="1">
              <a:defRPr/>
            </a:pPr>
            <a:r>
              <a:rPr lang="zh-CN" altLang="en-US">
                <a:effectLst>
                  <a:outerShdw blurRad="38100" dist="38100" dir="2700000" algn="tl">
                    <a:srgbClr val="C0C0C0"/>
                  </a:outerShdw>
                </a:effectLst>
                <a:latin typeface="黑体" pitchFamily="2" charset="-122"/>
                <a:ea typeface="黑体" pitchFamily="2" charset="-122"/>
              </a:rPr>
              <a:t>递归小结</a:t>
            </a:r>
          </a:p>
        </p:txBody>
      </p:sp>
      <p:sp>
        <p:nvSpPr>
          <p:cNvPr id="145412" name="Rectangle 3">
            <a:extLst>
              <a:ext uri="{FF2B5EF4-FFF2-40B4-BE49-F238E27FC236}">
                <a16:creationId xmlns:a16="http://schemas.microsoft.com/office/drawing/2014/main" id="{E5F9FB40-E800-4C1C-9DF8-3EDEAC0EB481}"/>
              </a:ext>
            </a:extLst>
          </p:cNvPr>
          <p:cNvSpPr>
            <a:spLocks noGrp="1" noChangeArrowheads="1"/>
          </p:cNvSpPr>
          <p:nvPr>
            <p:ph type="body" idx="1"/>
          </p:nvPr>
        </p:nvSpPr>
        <p:spPr>
          <a:xfrm>
            <a:off x="685800" y="1752600"/>
            <a:ext cx="7772400" cy="4419600"/>
          </a:xfrm>
        </p:spPr>
        <p:txBody>
          <a:bodyPr/>
          <a:lstStyle/>
          <a:p>
            <a:pPr eaLnBrk="1" hangingPunct="1">
              <a:lnSpc>
                <a:spcPct val="80000"/>
              </a:lnSpc>
              <a:buFontTx/>
              <a:buNone/>
            </a:pPr>
            <a:r>
              <a:rPr kumimoji="0" lang="zh-CN" altLang="en-US" sz="2800" b="1">
                <a:solidFill>
                  <a:schemeClr val="accent2"/>
                </a:solidFill>
                <a:latin typeface="黑体" panose="02010609060101010101" pitchFamily="49" charset="-122"/>
                <a:ea typeface="黑体" panose="02010609060101010101" pitchFamily="49" charset="-122"/>
              </a:rPr>
              <a:t>解决方法：</a:t>
            </a:r>
            <a:r>
              <a:rPr kumimoji="0" lang="zh-CN" altLang="en-US" sz="2800" b="1">
                <a:latin typeface="楷体_GB2312" panose="02010609030101010101" pitchFamily="49" charset="-122"/>
                <a:ea typeface="楷体_GB2312" panose="02010609030101010101" pitchFamily="49" charset="-122"/>
              </a:rPr>
              <a:t>在递归算法中消除递归调用，使其转化为非递归算法。</a:t>
            </a:r>
          </a:p>
          <a:p>
            <a:pPr eaLnBrk="1" hangingPunct="1">
              <a:lnSpc>
                <a:spcPct val="80000"/>
              </a:lnSpc>
              <a:buFontTx/>
              <a:buNone/>
            </a:pPr>
            <a:r>
              <a:rPr kumimoji="0" lang="en-US" altLang="zh-CN" sz="2800" b="1">
                <a:latin typeface="楷体_GB2312" panose="02010609030101010101" pitchFamily="49" charset="-122"/>
                <a:ea typeface="楷体_GB2312" panose="02010609030101010101" pitchFamily="49" charset="-122"/>
              </a:rPr>
              <a:t>1.</a:t>
            </a:r>
            <a:r>
              <a:rPr kumimoji="0" lang="zh-CN" altLang="en-US" sz="2800" b="1">
                <a:latin typeface="楷体_GB2312" panose="02010609030101010101" pitchFamily="49" charset="-122"/>
                <a:ea typeface="楷体_GB2312" panose="02010609030101010101" pitchFamily="49" charset="-122"/>
              </a:rPr>
              <a:t>采用一个用户定义的栈来模拟系统的递归调用工作栈。该方法通用性强，但本质上还是递归，只不过人工做了本来由编译器做的事情，优化效果不明显。</a:t>
            </a:r>
          </a:p>
          <a:p>
            <a:pPr eaLnBrk="1" hangingPunct="1">
              <a:lnSpc>
                <a:spcPct val="80000"/>
              </a:lnSpc>
              <a:buFontTx/>
              <a:buNone/>
            </a:pPr>
            <a:r>
              <a:rPr kumimoji="0" lang="en-US" altLang="zh-CN" sz="2800" b="1">
                <a:latin typeface="楷体_GB2312" panose="02010609030101010101" pitchFamily="49" charset="-122"/>
                <a:ea typeface="楷体_GB2312" panose="02010609030101010101" pitchFamily="49" charset="-122"/>
              </a:rPr>
              <a:t>2.</a:t>
            </a:r>
            <a:r>
              <a:rPr kumimoji="0" lang="zh-CN" altLang="en-US" sz="2800" b="1">
                <a:latin typeface="楷体_GB2312" panose="02010609030101010101" pitchFamily="49" charset="-122"/>
                <a:ea typeface="楷体_GB2312" panose="02010609030101010101" pitchFamily="49" charset="-122"/>
              </a:rPr>
              <a:t>用递推来实现递归函数。</a:t>
            </a:r>
          </a:p>
          <a:p>
            <a:pPr eaLnBrk="1" hangingPunct="1">
              <a:lnSpc>
                <a:spcPct val="80000"/>
              </a:lnSpc>
              <a:buFontTx/>
              <a:buNone/>
            </a:pPr>
            <a:r>
              <a:rPr kumimoji="0" lang="en-US" altLang="zh-CN" sz="2800" b="1">
                <a:latin typeface="楷体_GB2312" panose="02010609030101010101" pitchFamily="49" charset="-122"/>
                <a:ea typeface="楷体_GB2312" panose="02010609030101010101" pitchFamily="49" charset="-122"/>
              </a:rPr>
              <a:t>3.</a:t>
            </a:r>
            <a:r>
              <a:rPr kumimoji="0" lang="zh-CN" altLang="en-US" sz="2800" b="1">
                <a:latin typeface="楷体_GB2312" panose="02010609030101010101" pitchFamily="49" charset="-122"/>
                <a:ea typeface="楷体_GB2312" panose="02010609030101010101" pitchFamily="49" charset="-122"/>
              </a:rPr>
              <a:t>通过</a:t>
            </a:r>
            <a:r>
              <a:rPr kumimoji="0" lang="en-US" altLang="zh-CN" sz="2800" b="1">
                <a:latin typeface="楷体_GB2312" panose="02010609030101010101" pitchFamily="49" charset="-122"/>
                <a:ea typeface="楷体_GB2312" panose="02010609030101010101" pitchFamily="49" charset="-122"/>
              </a:rPr>
              <a:t>Cooper</a:t>
            </a:r>
            <a:r>
              <a:rPr kumimoji="0" lang="zh-CN" altLang="en-US" sz="2800" b="1">
                <a:latin typeface="楷体_GB2312" panose="02010609030101010101" pitchFamily="49" charset="-122"/>
                <a:ea typeface="楷体_GB2312" panose="02010609030101010101" pitchFamily="49" charset="-122"/>
              </a:rPr>
              <a:t>变换、</a:t>
            </a:r>
            <a:r>
              <a:rPr kumimoji="0" lang="zh-CN" altLang="zh-CN" sz="2800" b="1">
                <a:latin typeface="楷体_GB2312" panose="02010609030101010101" pitchFamily="49" charset="-122"/>
                <a:ea typeface="楷体_GB2312" panose="02010609030101010101" pitchFamily="49" charset="-122"/>
              </a:rPr>
              <a:t>反演变换能</a:t>
            </a:r>
            <a:r>
              <a:rPr kumimoji="0" lang="zh-CN" altLang="en-US" sz="2800" b="1">
                <a:latin typeface="楷体_GB2312" panose="02010609030101010101" pitchFamily="49" charset="-122"/>
                <a:ea typeface="楷体_GB2312" panose="02010609030101010101" pitchFamily="49" charset="-122"/>
              </a:rPr>
              <a:t>将一些递归转化为尾递归，从而迭代求出结果。</a:t>
            </a:r>
          </a:p>
          <a:p>
            <a:pPr eaLnBrk="1" hangingPunct="1">
              <a:lnSpc>
                <a:spcPct val="80000"/>
              </a:lnSpc>
              <a:buFontTx/>
              <a:buNone/>
            </a:pPr>
            <a:endParaRPr kumimoji="0" lang="zh-CN" altLang="en-US" sz="800" b="1">
              <a:latin typeface="楷体_GB2312" panose="02010609030101010101" pitchFamily="49" charset="-122"/>
              <a:ea typeface="楷体_GB2312" panose="02010609030101010101" pitchFamily="49" charset="-122"/>
            </a:endParaRPr>
          </a:p>
          <a:p>
            <a:pPr eaLnBrk="1" hangingPunct="1">
              <a:lnSpc>
                <a:spcPct val="80000"/>
              </a:lnSpc>
              <a:buFontTx/>
              <a:buNone/>
            </a:pPr>
            <a:r>
              <a:rPr kumimoji="0" lang="zh-CN" altLang="en-US" sz="2800" b="1">
                <a:latin typeface="楷体_GB2312" panose="02010609030101010101" pitchFamily="49" charset="-122"/>
                <a:ea typeface="楷体_GB2312" panose="02010609030101010101" pitchFamily="49" charset="-122"/>
              </a:rPr>
              <a:t>      后两种方法在时空复杂度上均有较大改善，但其适用范围有限。</a:t>
            </a:r>
          </a:p>
          <a:p>
            <a:pPr eaLnBrk="1" hangingPunct="1"/>
            <a:endParaRPr lang="zh-CN" altLang="en-US" sz="2800"/>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58AE906B-5181-4120-B413-AED849678736}"/>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1DF03A1A-D51C-46EA-A8FE-411E1490CB4F}" type="slidenum">
              <a:rPr lang="zh-CN" altLang="en-US">
                <a:solidFill>
                  <a:schemeClr val="tx1"/>
                </a:solidFill>
                <a:latin typeface="Times New Roman" panose="02020603050405020304" pitchFamily="18" charset="0"/>
                <a:ea typeface="宋体" panose="02010600030101010101" pitchFamily="2" charset="-122"/>
              </a:rPr>
              <a:pPr eaLnBrk="1" hangingPunct="1"/>
              <a:t>45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35874" name="Rectangle 2">
            <a:extLst>
              <a:ext uri="{FF2B5EF4-FFF2-40B4-BE49-F238E27FC236}">
                <a16:creationId xmlns:a16="http://schemas.microsoft.com/office/drawing/2014/main" id="{0B5576D4-366E-4EAE-8288-418519EA79C0}"/>
              </a:ext>
            </a:extLst>
          </p:cNvPr>
          <p:cNvSpPr>
            <a:spLocks noGrp="1" noChangeArrowheads="1"/>
          </p:cNvSpPr>
          <p:nvPr>
            <p:ph type="title"/>
          </p:nvPr>
        </p:nvSpPr>
        <p:spPr/>
        <p:txBody>
          <a:bodyPr/>
          <a:lstStyle/>
          <a:p>
            <a:pPr eaLnBrk="1" hangingPunct="1">
              <a:defRPr/>
            </a:pPr>
            <a:r>
              <a:rPr lang="zh-CN" altLang="en-US">
                <a:effectLst>
                  <a:outerShdw blurRad="38100" dist="38100" dir="2700000" algn="tl">
                    <a:srgbClr val="C0C0C0"/>
                  </a:outerShdw>
                </a:effectLst>
                <a:ea typeface="黑体" pitchFamily="2" charset="-122"/>
              </a:rPr>
              <a:t>分治法的适用条件</a:t>
            </a:r>
          </a:p>
        </p:txBody>
      </p:sp>
      <p:sp>
        <p:nvSpPr>
          <p:cNvPr id="335875" name="Rectangle 3">
            <a:extLst>
              <a:ext uri="{FF2B5EF4-FFF2-40B4-BE49-F238E27FC236}">
                <a16:creationId xmlns:a16="http://schemas.microsoft.com/office/drawing/2014/main" id="{B07BE34A-3990-4992-B780-7B3FC4B6C61C}"/>
              </a:ext>
            </a:extLst>
          </p:cNvPr>
          <p:cNvSpPr>
            <a:spLocks noGrp="1" noChangeArrowheads="1"/>
          </p:cNvSpPr>
          <p:nvPr>
            <p:ph type="body" idx="1"/>
          </p:nvPr>
        </p:nvSpPr>
        <p:spPr>
          <a:xfrm>
            <a:off x="684213" y="1628775"/>
            <a:ext cx="7772400" cy="3529013"/>
          </a:xfrm>
        </p:spPr>
        <p:txBody>
          <a:bodyPr/>
          <a:lstStyle/>
          <a:p>
            <a:pPr eaLnBrk="1" hangingPunct="1">
              <a:buFontTx/>
              <a:buNone/>
              <a:defRPr/>
            </a:pPr>
            <a:r>
              <a:rPr lang="zh-CN" altLang="en-US" sz="2400" b="1">
                <a:effectLst>
                  <a:outerShdw blurRad="38100" dist="38100" dir="2700000" algn="tl">
                    <a:srgbClr val="C0C0C0"/>
                  </a:outerShdw>
                </a:effectLst>
                <a:ea typeface="黑体" pitchFamily="2" charset="-122"/>
              </a:rPr>
              <a:t>分治法所能解决的问题一般具有以下几个特征：</a:t>
            </a:r>
          </a:p>
          <a:p>
            <a:pPr eaLnBrk="1" hangingPunct="1">
              <a:defRPr/>
            </a:pPr>
            <a:r>
              <a:rPr lang="zh-CN" altLang="en-US" sz="2400" b="1">
                <a:ea typeface="楷体_GB2312" pitchFamily="49" charset="-122"/>
              </a:rPr>
              <a:t>该问题的规模缩小到一定的程度就可以容易地解决；</a:t>
            </a:r>
            <a:endParaRPr lang="zh-CN" altLang="en-US" sz="2400">
              <a:ea typeface="楷体_GB2312" pitchFamily="49" charset="-122"/>
            </a:endParaRPr>
          </a:p>
          <a:p>
            <a:pPr eaLnBrk="1" hangingPunct="1">
              <a:defRPr/>
            </a:pPr>
            <a:r>
              <a:rPr lang="zh-CN" altLang="en-US" sz="2400" b="1">
                <a:ea typeface="楷体_GB2312" pitchFamily="49" charset="-122"/>
              </a:rPr>
              <a:t>该问题可以分解为若干个规模较小的相同问题，即该问题具有</a:t>
            </a:r>
            <a:r>
              <a:rPr lang="zh-CN" altLang="en-US" sz="2400" b="1">
                <a:ea typeface="黑体" pitchFamily="2" charset="-122"/>
              </a:rPr>
              <a:t>最优子结构性质</a:t>
            </a:r>
          </a:p>
          <a:p>
            <a:pPr eaLnBrk="1" hangingPunct="1">
              <a:defRPr/>
            </a:pPr>
            <a:r>
              <a:rPr lang="zh-CN" altLang="en-US" sz="2400" b="1">
                <a:ea typeface="楷体_GB2312" pitchFamily="49" charset="-122"/>
              </a:rPr>
              <a:t>利用该问题分解出的子问题的解可以合并为该问题的解；</a:t>
            </a:r>
          </a:p>
          <a:p>
            <a:pPr eaLnBrk="1" hangingPunct="1">
              <a:defRPr/>
            </a:pPr>
            <a:r>
              <a:rPr lang="zh-CN" altLang="en-US" sz="2400" b="1">
                <a:ea typeface="楷体_GB2312" pitchFamily="49" charset="-122"/>
              </a:rPr>
              <a:t>该问题所分解出的各个子问题是相互独立的，即子问题之间不包含公共的子问题。 </a:t>
            </a:r>
          </a:p>
        </p:txBody>
      </p:sp>
      <p:sp>
        <p:nvSpPr>
          <p:cNvPr id="335876" name="Text Box 4">
            <a:extLst>
              <a:ext uri="{FF2B5EF4-FFF2-40B4-BE49-F238E27FC236}">
                <a16:creationId xmlns:a16="http://schemas.microsoft.com/office/drawing/2014/main" id="{AAE1DD65-EFE4-49A9-B60B-573F09D681B6}"/>
              </a:ext>
            </a:extLst>
          </p:cNvPr>
          <p:cNvSpPr txBox="1">
            <a:spLocks noChangeArrowheads="1"/>
          </p:cNvSpPr>
          <p:nvPr/>
        </p:nvSpPr>
        <p:spPr bwMode="auto">
          <a:xfrm>
            <a:off x="900113" y="4941888"/>
            <a:ext cx="6913562" cy="873125"/>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因为问题的计算复杂性一般是随着问题规模的增加而增加，因此大部分问题满足这个特征。</a:t>
            </a:r>
          </a:p>
        </p:txBody>
      </p:sp>
      <p:sp>
        <p:nvSpPr>
          <p:cNvPr id="335877" name="Text Box 5">
            <a:extLst>
              <a:ext uri="{FF2B5EF4-FFF2-40B4-BE49-F238E27FC236}">
                <a16:creationId xmlns:a16="http://schemas.microsoft.com/office/drawing/2014/main" id="{EE29D2BA-8274-4ECC-994F-D5F428466287}"/>
              </a:ext>
            </a:extLst>
          </p:cNvPr>
          <p:cNvSpPr txBox="1">
            <a:spLocks noChangeArrowheads="1"/>
          </p:cNvSpPr>
          <p:nvPr/>
        </p:nvSpPr>
        <p:spPr bwMode="auto">
          <a:xfrm>
            <a:off x="900113" y="4941888"/>
            <a:ext cx="6913562" cy="873125"/>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这条特征是应用分治法的前提，它也是大多数问题可以满足的，此特征反映了递归思想的应用</a:t>
            </a:r>
          </a:p>
        </p:txBody>
      </p:sp>
      <p:sp>
        <p:nvSpPr>
          <p:cNvPr id="335878" name="Text Box 6">
            <a:extLst>
              <a:ext uri="{FF2B5EF4-FFF2-40B4-BE49-F238E27FC236}">
                <a16:creationId xmlns:a16="http://schemas.microsoft.com/office/drawing/2014/main" id="{3C65EC8D-1145-424C-B15B-E8939280AA43}"/>
              </a:ext>
            </a:extLst>
          </p:cNvPr>
          <p:cNvSpPr txBox="1">
            <a:spLocks noChangeArrowheads="1"/>
          </p:cNvSpPr>
          <p:nvPr/>
        </p:nvSpPr>
        <p:spPr bwMode="auto">
          <a:xfrm>
            <a:off x="900113" y="4941888"/>
            <a:ext cx="6913562" cy="1238250"/>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能否利用分治法完全取决于问题是否具有这条特征，如果具备了前两条特征，而不具备第三条特征，则可以考虑</a:t>
            </a:r>
            <a:r>
              <a:rPr lang="zh-CN" altLang="en-US" sz="2400" b="1">
                <a:solidFill>
                  <a:schemeClr val="tx1"/>
                </a:solidFill>
                <a:ea typeface="黑体" panose="02010609060101010101" pitchFamily="49" charset="-122"/>
              </a:rPr>
              <a:t>贪心算法</a:t>
            </a:r>
            <a:r>
              <a:rPr lang="zh-CN" altLang="en-US" sz="2400">
                <a:solidFill>
                  <a:schemeClr val="tx1"/>
                </a:solidFill>
                <a:ea typeface="楷体_GB2312" panose="02010609030101010101" pitchFamily="49" charset="-122"/>
              </a:rPr>
              <a:t>或</a:t>
            </a:r>
            <a:r>
              <a:rPr lang="zh-CN" altLang="en-US" sz="2400" b="1">
                <a:solidFill>
                  <a:schemeClr val="tx1"/>
                </a:solidFill>
                <a:ea typeface="黑体" panose="02010609060101010101" pitchFamily="49" charset="-122"/>
              </a:rPr>
              <a:t>动态规划</a:t>
            </a:r>
            <a:r>
              <a:rPr lang="zh-CN" altLang="en-US" sz="2400">
                <a:solidFill>
                  <a:schemeClr val="tx1"/>
                </a:solidFill>
                <a:ea typeface="楷体_GB2312" panose="02010609030101010101" pitchFamily="49" charset="-122"/>
              </a:rPr>
              <a:t>。</a:t>
            </a:r>
          </a:p>
        </p:txBody>
      </p:sp>
      <p:sp>
        <p:nvSpPr>
          <p:cNvPr id="335879" name="Text Box 7">
            <a:extLst>
              <a:ext uri="{FF2B5EF4-FFF2-40B4-BE49-F238E27FC236}">
                <a16:creationId xmlns:a16="http://schemas.microsoft.com/office/drawing/2014/main" id="{4286B03B-7179-435C-8B72-A3D90A8C6CFB}"/>
              </a:ext>
            </a:extLst>
          </p:cNvPr>
          <p:cNvSpPr txBox="1">
            <a:spLocks noChangeArrowheads="1"/>
          </p:cNvSpPr>
          <p:nvPr/>
        </p:nvSpPr>
        <p:spPr bwMode="auto">
          <a:xfrm>
            <a:off x="900113" y="4941888"/>
            <a:ext cx="6913562" cy="1603375"/>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这条特征涉及到分治法的效率，如果各子问题是不独立的，则分治法要做许多不必要的工作，重复地解公共的子问题，此时虽然也可用分治法，但一般用</a:t>
            </a:r>
            <a:r>
              <a:rPr lang="zh-CN" altLang="en-US" sz="2400" b="1">
                <a:solidFill>
                  <a:schemeClr val="tx1"/>
                </a:solidFill>
                <a:ea typeface="黑体" panose="02010609060101010101" pitchFamily="49" charset="-122"/>
              </a:rPr>
              <a:t>动态规划</a:t>
            </a:r>
            <a:r>
              <a:rPr lang="zh-CN" altLang="en-US" sz="2400">
                <a:solidFill>
                  <a:schemeClr val="tx1"/>
                </a:solidFill>
                <a:ea typeface="楷体_GB2312" panose="02010609030101010101" pitchFamily="49" charset="-122"/>
              </a:rPr>
              <a:t>较好。</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animEffect transition="in" filter="blinds(horizontal)">
                                      <p:cBhvr>
                                        <p:cTn id="7" dur="500"/>
                                        <p:tgtEl>
                                          <p:spTgt spid="3358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5875">
                                            <p:txEl>
                                              <p:pRg st="1" end="1"/>
                                            </p:txEl>
                                          </p:spTgt>
                                        </p:tgtEl>
                                        <p:attrNameLst>
                                          <p:attrName>style.visibility</p:attrName>
                                        </p:attrNameLst>
                                      </p:cBhvr>
                                      <p:to>
                                        <p:strVal val="visible"/>
                                      </p:to>
                                    </p:set>
                                    <p:animEffect transition="in" filter="blinds(horizontal)">
                                      <p:cBhvr>
                                        <p:cTn id="12" dur="500"/>
                                        <p:tgtEl>
                                          <p:spTgt spid="3358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5876"/>
                                        </p:tgtEl>
                                        <p:attrNameLst>
                                          <p:attrName>style.visibility</p:attrName>
                                        </p:attrNameLst>
                                      </p:cBhvr>
                                      <p:to>
                                        <p:strVal val="visible"/>
                                      </p:to>
                                    </p:set>
                                    <p:animEffect transition="in" filter="blinds(horizontal)">
                                      <p:cBhvr>
                                        <p:cTn id="17" dur="500"/>
                                        <p:tgtEl>
                                          <p:spTgt spid="3358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5875">
                                            <p:txEl>
                                              <p:pRg st="2" end="2"/>
                                            </p:txEl>
                                          </p:spTgt>
                                        </p:tgtEl>
                                        <p:attrNameLst>
                                          <p:attrName>style.visibility</p:attrName>
                                        </p:attrNameLst>
                                      </p:cBhvr>
                                      <p:to>
                                        <p:strVal val="visible"/>
                                      </p:to>
                                    </p:set>
                                    <p:animEffect transition="in" filter="blinds(horizontal)">
                                      <p:cBhvr>
                                        <p:cTn id="22" dur="500"/>
                                        <p:tgtEl>
                                          <p:spTgt spid="33587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35877"/>
                                        </p:tgtEl>
                                        <p:attrNameLst>
                                          <p:attrName>style.visibility</p:attrName>
                                        </p:attrNameLst>
                                      </p:cBhvr>
                                      <p:to>
                                        <p:strVal val="visible"/>
                                      </p:to>
                                    </p:set>
                                    <p:animEffect transition="in" filter="blinds(horizontal)">
                                      <p:cBhvr>
                                        <p:cTn id="27" dur="500"/>
                                        <p:tgtEl>
                                          <p:spTgt spid="3358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35875">
                                            <p:txEl>
                                              <p:pRg st="3" end="3"/>
                                            </p:txEl>
                                          </p:spTgt>
                                        </p:tgtEl>
                                        <p:attrNameLst>
                                          <p:attrName>style.visibility</p:attrName>
                                        </p:attrNameLst>
                                      </p:cBhvr>
                                      <p:to>
                                        <p:strVal val="visible"/>
                                      </p:to>
                                    </p:set>
                                    <p:animEffect transition="in" filter="blinds(horizontal)">
                                      <p:cBhvr>
                                        <p:cTn id="32" dur="500"/>
                                        <p:tgtEl>
                                          <p:spTgt spid="335875">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35878"/>
                                        </p:tgtEl>
                                        <p:attrNameLst>
                                          <p:attrName>style.visibility</p:attrName>
                                        </p:attrNameLst>
                                      </p:cBhvr>
                                      <p:to>
                                        <p:strVal val="visible"/>
                                      </p:to>
                                    </p:set>
                                    <p:animEffect transition="in" filter="blinds(horizontal)">
                                      <p:cBhvr>
                                        <p:cTn id="37" dur="500"/>
                                        <p:tgtEl>
                                          <p:spTgt spid="33587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35875">
                                            <p:txEl>
                                              <p:pRg st="4" end="4"/>
                                            </p:txEl>
                                          </p:spTgt>
                                        </p:tgtEl>
                                        <p:attrNameLst>
                                          <p:attrName>style.visibility</p:attrName>
                                        </p:attrNameLst>
                                      </p:cBhvr>
                                      <p:to>
                                        <p:strVal val="visible"/>
                                      </p:to>
                                    </p:set>
                                    <p:animEffect transition="in" filter="blinds(horizontal)">
                                      <p:cBhvr>
                                        <p:cTn id="42" dur="500"/>
                                        <p:tgtEl>
                                          <p:spTgt spid="335875">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35879"/>
                                        </p:tgtEl>
                                        <p:attrNameLst>
                                          <p:attrName>style.visibility</p:attrName>
                                        </p:attrNameLst>
                                      </p:cBhvr>
                                      <p:to>
                                        <p:strVal val="visible"/>
                                      </p:to>
                                    </p:set>
                                    <p:animEffect transition="in" filter="blinds(horizontal)">
                                      <p:cBhvr>
                                        <p:cTn id="47" dur="500"/>
                                        <p:tgtEl>
                                          <p:spTgt spid="335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build="p"/>
      <p:bldP spid="335876" grpId="0" animBg="1"/>
      <p:bldP spid="335877" grpId="0" animBg="1"/>
      <p:bldP spid="335878" grpId="0" animBg="1"/>
      <p:bldP spid="33587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E5DB2160-BB00-4034-A81F-D2FA0E49E172}"/>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57DC69E7-EC6D-498E-892E-950524CBD897}" type="slidenum">
              <a:rPr lang="zh-CN" altLang="en-US">
                <a:solidFill>
                  <a:schemeClr val="tx1"/>
                </a:solidFill>
                <a:latin typeface="Times New Roman" panose="02020603050405020304" pitchFamily="18" charset="0"/>
                <a:ea typeface="宋体" panose="02010600030101010101" pitchFamily="2" charset="-122"/>
              </a:rPr>
              <a:pPr eaLnBrk="1" hangingPunct="1"/>
              <a:t>46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36898" name="Rectangle 2">
            <a:extLst>
              <a:ext uri="{FF2B5EF4-FFF2-40B4-BE49-F238E27FC236}">
                <a16:creationId xmlns:a16="http://schemas.microsoft.com/office/drawing/2014/main" id="{035AE4B2-5BFB-4EC4-A8BF-D8BD881C7FFE}"/>
              </a:ext>
            </a:extLst>
          </p:cNvPr>
          <p:cNvSpPr>
            <a:spLocks noGrp="1" noChangeArrowheads="1"/>
          </p:cNvSpPr>
          <p:nvPr>
            <p:ph type="title"/>
          </p:nvPr>
        </p:nvSpPr>
        <p:spPr>
          <a:xfrm>
            <a:off x="838200" y="381000"/>
            <a:ext cx="7772400" cy="1143000"/>
          </a:xfrm>
        </p:spPr>
        <p:txBody>
          <a:bodyPr/>
          <a:lstStyle/>
          <a:p>
            <a:pPr eaLnBrk="1" hangingPunct="1">
              <a:defRPr/>
            </a:pPr>
            <a:r>
              <a:rPr lang="zh-CN" altLang="en-US">
                <a:effectLst>
                  <a:outerShdw blurRad="38100" dist="38100" dir="2700000" algn="tl">
                    <a:srgbClr val="C0C0C0"/>
                  </a:outerShdw>
                </a:effectLst>
                <a:ea typeface="黑体" pitchFamily="2" charset="-122"/>
              </a:rPr>
              <a:t>分治法的基本步骤</a:t>
            </a:r>
          </a:p>
        </p:txBody>
      </p:sp>
      <p:sp>
        <p:nvSpPr>
          <p:cNvPr id="147460" name="Rectangle 3">
            <a:extLst>
              <a:ext uri="{FF2B5EF4-FFF2-40B4-BE49-F238E27FC236}">
                <a16:creationId xmlns:a16="http://schemas.microsoft.com/office/drawing/2014/main" id="{D0F32F47-089F-4BB4-B788-AEF582C182CE}"/>
              </a:ext>
            </a:extLst>
          </p:cNvPr>
          <p:cNvSpPr>
            <a:spLocks noGrp="1" noChangeArrowheads="1"/>
          </p:cNvSpPr>
          <p:nvPr>
            <p:ph type="body" idx="1"/>
          </p:nvPr>
        </p:nvSpPr>
        <p:spPr>
          <a:xfrm>
            <a:off x="228600" y="1295400"/>
            <a:ext cx="8915400" cy="5334000"/>
          </a:xfrm>
        </p:spPr>
        <p:txBody>
          <a:bodyPr/>
          <a:lstStyle/>
          <a:p>
            <a:pPr eaLnBrk="1" hangingPunct="1">
              <a:spcBef>
                <a:spcPct val="0"/>
              </a:spcBef>
              <a:buFontTx/>
              <a:buNone/>
            </a:pPr>
            <a:r>
              <a:rPr kumimoji="0" lang="en-US" altLang="zh-CN" sz="2400" b="1">
                <a:ea typeface="楷体_GB2312" panose="02010609030101010101" pitchFamily="49" charset="-122"/>
              </a:rPr>
              <a:t>divide-and-conquer</a:t>
            </a:r>
            <a:r>
              <a:rPr kumimoji="0" lang="en-US" altLang="zh-CN" sz="2400">
                <a:ea typeface="楷体_GB2312" panose="02010609030101010101" pitchFamily="49" charset="-122"/>
              </a:rPr>
              <a:t>(P)</a:t>
            </a:r>
          </a:p>
          <a:p>
            <a:pPr eaLnBrk="1" hangingPunct="1">
              <a:spcBef>
                <a:spcPct val="0"/>
              </a:spcBef>
              <a:buFontTx/>
              <a:buNone/>
            </a:pPr>
            <a:r>
              <a:rPr kumimoji="0" lang="en-US" altLang="zh-CN" sz="2400">
                <a:ea typeface="楷体_GB2312" panose="02010609030101010101" pitchFamily="49" charset="-122"/>
              </a:rPr>
              <a:t>  {</a:t>
            </a:r>
          </a:p>
          <a:p>
            <a:pPr eaLnBrk="1" hangingPunct="1">
              <a:spcBef>
                <a:spcPct val="0"/>
              </a:spcBef>
              <a:buFontTx/>
              <a:buNone/>
            </a:pPr>
            <a:r>
              <a:rPr kumimoji="0" lang="en-US" altLang="zh-CN" sz="2400">
                <a:ea typeface="楷体_GB2312" panose="02010609030101010101" pitchFamily="49" charset="-122"/>
              </a:rPr>
              <a:t>    </a:t>
            </a:r>
            <a:r>
              <a:rPr kumimoji="0" lang="en-US" altLang="zh-CN" sz="2400" b="1">
                <a:ea typeface="楷体_GB2312" panose="02010609030101010101" pitchFamily="49" charset="-122"/>
              </a:rPr>
              <a:t>if</a:t>
            </a:r>
            <a:r>
              <a:rPr kumimoji="0" lang="en-US" altLang="zh-CN" sz="2400">
                <a:ea typeface="楷体_GB2312" panose="02010609030101010101" pitchFamily="49" charset="-122"/>
              </a:rPr>
              <a:t> ( | P | &lt;= n0) </a:t>
            </a:r>
            <a:r>
              <a:rPr kumimoji="0" lang="en-US" altLang="zh-CN" sz="2400" b="1">
                <a:ea typeface="楷体_GB2312" panose="02010609030101010101" pitchFamily="49" charset="-122"/>
              </a:rPr>
              <a:t>adhoc</a:t>
            </a:r>
            <a:r>
              <a:rPr kumimoji="0" lang="en-US" altLang="zh-CN" sz="2400">
                <a:ea typeface="楷体_GB2312" panose="02010609030101010101" pitchFamily="49" charset="-122"/>
              </a:rPr>
              <a:t>(P);   //</a:t>
            </a:r>
            <a:r>
              <a:rPr kumimoji="0" lang="zh-CN" altLang="en-US" sz="2400">
                <a:ea typeface="楷体_GB2312" panose="02010609030101010101" pitchFamily="49" charset="-122"/>
              </a:rPr>
              <a:t>解决小规模的问题</a:t>
            </a:r>
          </a:p>
          <a:p>
            <a:pPr eaLnBrk="1" hangingPunct="1">
              <a:spcBef>
                <a:spcPct val="0"/>
              </a:spcBef>
              <a:buFontTx/>
              <a:buNone/>
            </a:pPr>
            <a:r>
              <a:rPr kumimoji="0" lang="zh-CN" altLang="en-US" sz="2400">
                <a:ea typeface="楷体_GB2312" panose="02010609030101010101" pitchFamily="49" charset="-122"/>
              </a:rPr>
              <a:t>    </a:t>
            </a:r>
            <a:r>
              <a:rPr kumimoji="0" lang="en-US" altLang="zh-CN" sz="2400" b="1">
                <a:ea typeface="楷体_GB2312" panose="02010609030101010101" pitchFamily="49" charset="-122"/>
              </a:rPr>
              <a:t>divide</a:t>
            </a:r>
            <a:r>
              <a:rPr kumimoji="0" lang="en-US" altLang="zh-CN" sz="2400">
                <a:ea typeface="楷体_GB2312" panose="02010609030101010101" pitchFamily="49" charset="-122"/>
              </a:rPr>
              <a:t> P into smaller subinstances P1,P2,...,Pk</a:t>
            </a:r>
            <a:r>
              <a:rPr kumimoji="0" lang="zh-CN" altLang="en-US" sz="2400">
                <a:ea typeface="楷体_GB2312" panose="02010609030101010101" pitchFamily="49" charset="-122"/>
              </a:rPr>
              <a:t>；</a:t>
            </a:r>
            <a:r>
              <a:rPr kumimoji="0" lang="en-US" altLang="zh-CN" sz="2400">
                <a:ea typeface="楷体_GB2312" panose="02010609030101010101" pitchFamily="49" charset="-122"/>
              </a:rPr>
              <a:t>//</a:t>
            </a:r>
            <a:r>
              <a:rPr kumimoji="0" lang="zh-CN" altLang="en-US" sz="2400">
                <a:ea typeface="楷体_GB2312" panose="02010609030101010101" pitchFamily="49" charset="-122"/>
              </a:rPr>
              <a:t>分解问题</a:t>
            </a:r>
          </a:p>
          <a:p>
            <a:pPr eaLnBrk="1" hangingPunct="1">
              <a:spcBef>
                <a:spcPct val="0"/>
              </a:spcBef>
              <a:buFontTx/>
              <a:buNone/>
            </a:pPr>
            <a:r>
              <a:rPr kumimoji="0" lang="zh-CN" altLang="en-US" sz="2400">
                <a:ea typeface="楷体_GB2312" panose="02010609030101010101" pitchFamily="49" charset="-122"/>
              </a:rPr>
              <a:t>    </a:t>
            </a:r>
            <a:r>
              <a:rPr kumimoji="0" lang="en-US" altLang="zh-CN" sz="2400" b="1">
                <a:ea typeface="楷体_GB2312" panose="02010609030101010101" pitchFamily="49" charset="-122"/>
              </a:rPr>
              <a:t>for</a:t>
            </a:r>
            <a:r>
              <a:rPr kumimoji="0" lang="en-US" altLang="zh-CN" sz="2400">
                <a:ea typeface="楷体_GB2312" panose="02010609030101010101" pitchFamily="49" charset="-122"/>
              </a:rPr>
              <a:t> (i=1,i&lt;=k,i++)</a:t>
            </a:r>
          </a:p>
          <a:p>
            <a:pPr eaLnBrk="1" hangingPunct="1">
              <a:spcBef>
                <a:spcPct val="0"/>
              </a:spcBef>
              <a:buFontTx/>
              <a:buNone/>
            </a:pPr>
            <a:r>
              <a:rPr kumimoji="0" lang="en-US" altLang="zh-CN" sz="2400">
                <a:ea typeface="楷体_GB2312" panose="02010609030101010101" pitchFamily="49" charset="-122"/>
              </a:rPr>
              <a:t>      yi=</a:t>
            </a:r>
            <a:r>
              <a:rPr kumimoji="0" lang="en-US" altLang="zh-CN" sz="2400" b="1">
                <a:ea typeface="楷体_GB2312" panose="02010609030101010101" pitchFamily="49" charset="-122"/>
              </a:rPr>
              <a:t>divide-and-conquer</a:t>
            </a:r>
            <a:r>
              <a:rPr kumimoji="0" lang="en-US" altLang="zh-CN" sz="2400">
                <a:ea typeface="楷体_GB2312" panose="02010609030101010101" pitchFamily="49" charset="-122"/>
              </a:rPr>
              <a:t>(Pi);  //</a:t>
            </a:r>
            <a:r>
              <a:rPr kumimoji="0" lang="zh-CN" altLang="en-US" sz="2400">
                <a:ea typeface="楷体_GB2312" panose="02010609030101010101" pitchFamily="49" charset="-122"/>
              </a:rPr>
              <a:t>递归的解各子问题</a:t>
            </a:r>
          </a:p>
          <a:p>
            <a:pPr eaLnBrk="1" hangingPunct="1">
              <a:spcBef>
                <a:spcPct val="0"/>
              </a:spcBef>
              <a:buFontTx/>
              <a:buNone/>
            </a:pPr>
            <a:r>
              <a:rPr kumimoji="0" lang="zh-CN" altLang="en-US" sz="2400">
                <a:ea typeface="楷体_GB2312" panose="02010609030101010101" pitchFamily="49" charset="-122"/>
              </a:rPr>
              <a:t>    </a:t>
            </a:r>
            <a:r>
              <a:rPr kumimoji="0" lang="en-US" altLang="zh-CN" sz="2400" b="1">
                <a:ea typeface="楷体_GB2312" panose="02010609030101010101" pitchFamily="49" charset="-122"/>
              </a:rPr>
              <a:t>return</a:t>
            </a:r>
            <a:r>
              <a:rPr kumimoji="0" lang="en-US" altLang="zh-CN" sz="2400">
                <a:ea typeface="楷体_GB2312" panose="02010609030101010101" pitchFamily="49" charset="-122"/>
              </a:rPr>
              <a:t> merge(y1,...,yk);  //</a:t>
            </a:r>
            <a:r>
              <a:rPr kumimoji="0" lang="zh-CN" altLang="en-US" sz="2400">
                <a:ea typeface="楷体_GB2312" panose="02010609030101010101" pitchFamily="49" charset="-122"/>
              </a:rPr>
              <a:t>将各子问题的解合并为原问题的解</a:t>
            </a:r>
          </a:p>
          <a:p>
            <a:pPr eaLnBrk="1" hangingPunct="1">
              <a:spcBef>
                <a:spcPct val="0"/>
              </a:spcBef>
              <a:buFontTx/>
              <a:buNone/>
            </a:pPr>
            <a:r>
              <a:rPr kumimoji="0" lang="zh-CN" altLang="en-US" sz="2400">
                <a:ea typeface="楷体_GB2312" panose="02010609030101010101" pitchFamily="49" charset="-122"/>
              </a:rPr>
              <a:t>  </a:t>
            </a:r>
            <a:r>
              <a:rPr kumimoji="0" lang="en-US" altLang="zh-CN" sz="2400">
                <a:ea typeface="楷体_GB2312" panose="02010609030101010101" pitchFamily="49" charset="-122"/>
              </a:rPr>
              <a:t>}</a:t>
            </a:r>
          </a:p>
          <a:p>
            <a:pPr eaLnBrk="1" hangingPunct="1">
              <a:spcBef>
                <a:spcPct val="0"/>
              </a:spcBef>
              <a:buFontTx/>
              <a:buNone/>
            </a:pPr>
            <a:r>
              <a:rPr kumimoji="0" lang="en-US" altLang="zh-CN" sz="2400">
                <a:latin typeface="楷体_GB2312" panose="02010609030101010101" pitchFamily="49" charset="-122"/>
                <a:ea typeface="楷体_GB2312" panose="02010609030101010101" pitchFamily="49" charset="-122"/>
              </a:rPr>
              <a:t>      </a:t>
            </a:r>
            <a:r>
              <a:rPr kumimoji="0" lang="zh-CN" altLang="en-US" sz="2400">
                <a:latin typeface="楷体_GB2312" panose="02010609030101010101" pitchFamily="49" charset="-122"/>
                <a:ea typeface="楷体_GB2312" panose="02010609030101010101" pitchFamily="49" charset="-122"/>
              </a:rPr>
              <a:t>人们从大量实践中发现，在用分治法设计算法时，最好使子问题的规模大致相同。即将一个问题分成大小相等的</a:t>
            </a:r>
            <a:r>
              <a:rPr kumimoji="0" lang="en-US" altLang="zh-CN" sz="2400">
                <a:latin typeface="楷体_GB2312" panose="02010609030101010101" pitchFamily="49" charset="-122"/>
                <a:ea typeface="楷体_GB2312" panose="02010609030101010101" pitchFamily="49" charset="-122"/>
              </a:rPr>
              <a:t>k</a:t>
            </a:r>
            <a:r>
              <a:rPr kumimoji="0" lang="zh-CN" altLang="en-US" sz="2400">
                <a:latin typeface="楷体_GB2312" panose="02010609030101010101" pitchFamily="49" charset="-122"/>
                <a:ea typeface="楷体_GB2312" panose="02010609030101010101" pitchFamily="49" charset="-122"/>
              </a:rPr>
              <a:t>个子问题的处理方法是行之有效的。这种使子问题规模大致相等的做法是出自一种</a:t>
            </a:r>
            <a:r>
              <a:rPr kumimoji="0" lang="zh-CN" altLang="en-US" sz="2400" b="1">
                <a:latin typeface="黑体" panose="02010609060101010101" pitchFamily="49" charset="-122"/>
                <a:ea typeface="黑体" panose="02010609060101010101" pitchFamily="49" charset="-122"/>
              </a:rPr>
              <a:t>平衡</a:t>
            </a:r>
            <a:r>
              <a:rPr kumimoji="0" lang="en-US" altLang="zh-CN" sz="2400" b="1">
                <a:latin typeface="Arial" panose="020B0604020202020204" pitchFamily="34" charset="0"/>
                <a:ea typeface="楷体_GB2312" panose="02010609030101010101" pitchFamily="49" charset="-122"/>
              </a:rPr>
              <a:t>(balancing)</a:t>
            </a:r>
            <a:r>
              <a:rPr kumimoji="0" lang="zh-CN" altLang="en-US" sz="2400" b="1">
                <a:latin typeface="黑体" panose="02010609060101010101" pitchFamily="49" charset="-122"/>
                <a:ea typeface="黑体" panose="02010609060101010101" pitchFamily="49" charset="-122"/>
              </a:rPr>
              <a:t>子问题</a:t>
            </a:r>
            <a:r>
              <a:rPr kumimoji="0" lang="zh-CN" altLang="en-US" sz="2400">
                <a:latin typeface="楷体_GB2312" panose="02010609030101010101" pitchFamily="49" charset="-122"/>
                <a:ea typeface="楷体_GB2312" panose="02010609030101010101" pitchFamily="49" charset="-122"/>
              </a:rPr>
              <a:t>的思想，它几乎总是比子问题规模不等的做法要好。</a:t>
            </a:r>
          </a:p>
          <a:p>
            <a:pPr eaLnBrk="1" hangingPunct="1">
              <a:spcBef>
                <a:spcPct val="0"/>
              </a:spcBef>
              <a:buFontTx/>
              <a:buNone/>
            </a:pPr>
            <a:endParaRPr kumimoji="0" lang="zh-CN" altLang="en-US" sz="2400">
              <a:ea typeface="楷体_GB2312" panose="02010609030101010101" pitchFamily="49" charset="-122"/>
            </a:endParaRPr>
          </a:p>
          <a:p>
            <a:pPr eaLnBrk="1" hangingPunct="1"/>
            <a:endParaRPr lang="zh-CN" altLang="en-US"/>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5709019E-8A79-4D59-B3C5-0C9E5D8ED7FE}"/>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F16F723F-756E-460F-AB99-FF713E3489B5}" type="slidenum">
              <a:rPr lang="zh-CN" altLang="en-US">
                <a:solidFill>
                  <a:schemeClr val="tx1"/>
                </a:solidFill>
                <a:latin typeface="Times New Roman" panose="02020603050405020304" pitchFamily="18" charset="0"/>
                <a:ea typeface="宋体" panose="02010600030101010101" pitchFamily="2" charset="-122"/>
              </a:rPr>
              <a:pPr eaLnBrk="1" hangingPunct="1"/>
              <a:t>47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37922" name="Rectangle 2">
            <a:extLst>
              <a:ext uri="{FF2B5EF4-FFF2-40B4-BE49-F238E27FC236}">
                <a16:creationId xmlns:a16="http://schemas.microsoft.com/office/drawing/2014/main" id="{B736D649-C8B2-4C35-8C33-BD504EC90A4C}"/>
              </a:ext>
            </a:extLst>
          </p:cNvPr>
          <p:cNvSpPr>
            <a:spLocks noGrp="1" noChangeArrowheads="1"/>
          </p:cNvSpPr>
          <p:nvPr>
            <p:ph type="title"/>
          </p:nvPr>
        </p:nvSpPr>
        <p:spPr>
          <a:xfrm>
            <a:off x="762000" y="0"/>
            <a:ext cx="7772400" cy="1143000"/>
          </a:xfrm>
        </p:spPr>
        <p:txBody>
          <a:bodyPr/>
          <a:lstStyle/>
          <a:p>
            <a:pPr eaLnBrk="1" hangingPunct="1">
              <a:defRPr/>
            </a:pPr>
            <a:r>
              <a:rPr lang="zh-CN" altLang="en-US">
                <a:effectLst>
                  <a:outerShdw blurRad="38100" dist="38100" dir="2700000" algn="tl">
                    <a:srgbClr val="C0C0C0"/>
                  </a:outerShdw>
                </a:effectLst>
                <a:ea typeface="黑体" pitchFamily="2" charset="-122"/>
              </a:rPr>
              <a:t>分治法的复杂性分析</a:t>
            </a:r>
          </a:p>
        </p:txBody>
      </p:sp>
      <p:sp>
        <p:nvSpPr>
          <p:cNvPr id="11270" name="Text Box 3">
            <a:extLst>
              <a:ext uri="{FF2B5EF4-FFF2-40B4-BE49-F238E27FC236}">
                <a16:creationId xmlns:a16="http://schemas.microsoft.com/office/drawing/2014/main" id="{F307E9A9-8E5E-44C8-A9DF-C91CCFF3FB97}"/>
              </a:ext>
            </a:extLst>
          </p:cNvPr>
          <p:cNvSpPr txBox="1">
            <a:spLocks noChangeArrowheads="1"/>
          </p:cNvSpPr>
          <p:nvPr/>
        </p:nvSpPr>
        <p:spPr bwMode="auto">
          <a:xfrm>
            <a:off x="250825" y="1196975"/>
            <a:ext cx="8618538"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一个分治法将规模为</a:t>
            </a:r>
            <a:r>
              <a:rPr lang="en-US" altLang="zh-CN" sz="24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的问题分成</a:t>
            </a:r>
            <a:r>
              <a:rPr lang="en-US" altLang="zh-CN" sz="2400">
                <a:solidFill>
                  <a:schemeClr val="tx1"/>
                </a:solidFill>
                <a:latin typeface="楷体_GB2312" panose="02010609030101010101" pitchFamily="49" charset="-122"/>
                <a:ea typeface="楷体_GB2312" panose="02010609030101010101" pitchFamily="49" charset="-122"/>
              </a:rPr>
              <a:t>k</a:t>
            </a:r>
            <a:r>
              <a:rPr lang="zh-CN" altLang="en-US" sz="2400">
                <a:solidFill>
                  <a:schemeClr val="tx1"/>
                </a:solidFill>
                <a:latin typeface="楷体_GB2312" panose="02010609030101010101" pitchFamily="49" charset="-122"/>
                <a:ea typeface="楷体_GB2312" panose="02010609030101010101" pitchFamily="49" charset="-122"/>
              </a:rPr>
              <a:t>个规模为</a:t>
            </a:r>
            <a:r>
              <a:rPr lang="en-US" altLang="zh-CN" sz="2400">
                <a:solidFill>
                  <a:schemeClr val="tx1"/>
                </a:solidFill>
                <a:latin typeface="楷体_GB2312" panose="02010609030101010101" pitchFamily="49" charset="-122"/>
                <a:ea typeface="楷体_GB2312" panose="02010609030101010101" pitchFamily="49" charset="-122"/>
              </a:rPr>
              <a:t>n</a:t>
            </a:r>
            <a:r>
              <a:rPr lang="zh-CN" altLang="en-US" sz="2400">
                <a:solidFill>
                  <a:schemeClr val="tx1"/>
                </a:solidFill>
                <a:latin typeface="楷体_GB2312" panose="02010609030101010101" pitchFamily="49" charset="-122"/>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rPr>
              <a:t>m</a:t>
            </a:r>
            <a:r>
              <a:rPr lang="zh-CN" altLang="en-US" sz="2400">
                <a:solidFill>
                  <a:schemeClr val="tx1"/>
                </a:solidFill>
                <a:latin typeface="楷体_GB2312" panose="02010609030101010101" pitchFamily="49" charset="-122"/>
                <a:ea typeface="楷体_GB2312" panose="02010609030101010101" pitchFamily="49" charset="-122"/>
              </a:rPr>
              <a:t>的子问题去解。设分解阀值</a:t>
            </a:r>
            <a:r>
              <a:rPr lang="en-US" altLang="zh-CN" sz="2400">
                <a:solidFill>
                  <a:schemeClr val="tx1"/>
                </a:solidFill>
                <a:latin typeface="楷体_GB2312" panose="02010609030101010101" pitchFamily="49" charset="-122"/>
                <a:ea typeface="楷体_GB2312" panose="02010609030101010101" pitchFamily="49" charset="-122"/>
              </a:rPr>
              <a:t>n0=1</a:t>
            </a:r>
            <a:r>
              <a:rPr lang="zh-CN" altLang="en-US" sz="2400">
                <a:solidFill>
                  <a:schemeClr val="tx1"/>
                </a:solidFill>
                <a:latin typeface="楷体_GB2312" panose="02010609030101010101" pitchFamily="49" charset="-122"/>
                <a:ea typeface="楷体_GB2312" panose="02010609030101010101" pitchFamily="49" charset="-122"/>
              </a:rPr>
              <a:t>，且</a:t>
            </a:r>
            <a:r>
              <a:rPr lang="en-US" altLang="zh-CN" sz="2400">
                <a:solidFill>
                  <a:schemeClr val="tx1"/>
                </a:solidFill>
                <a:latin typeface="楷体_GB2312" panose="02010609030101010101" pitchFamily="49" charset="-122"/>
                <a:ea typeface="楷体_GB2312" panose="02010609030101010101" pitchFamily="49" charset="-122"/>
              </a:rPr>
              <a:t>adhoc</a:t>
            </a:r>
            <a:r>
              <a:rPr lang="zh-CN" altLang="en-US" sz="2400">
                <a:solidFill>
                  <a:schemeClr val="tx1"/>
                </a:solidFill>
                <a:latin typeface="楷体_GB2312" panose="02010609030101010101" pitchFamily="49" charset="-122"/>
                <a:ea typeface="楷体_GB2312" panose="02010609030101010101" pitchFamily="49" charset="-122"/>
              </a:rPr>
              <a:t>解规模为</a:t>
            </a:r>
            <a:r>
              <a:rPr lang="en-US" altLang="zh-CN" sz="2400">
                <a:solidFill>
                  <a:schemeClr val="tx1"/>
                </a:solidFill>
                <a:latin typeface="楷体_GB2312" panose="02010609030101010101" pitchFamily="49" charset="-122"/>
                <a:ea typeface="楷体_GB2312" panose="02010609030101010101" pitchFamily="49" charset="-122"/>
              </a:rPr>
              <a:t>1</a:t>
            </a:r>
            <a:r>
              <a:rPr lang="zh-CN" altLang="en-US" sz="2400">
                <a:solidFill>
                  <a:schemeClr val="tx1"/>
                </a:solidFill>
                <a:latin typeface="楷体_GB2312" panose="02010609030101010101" pitchFamily="49" charset="-122"/>
                <a:ea typeface="楷体_GB2312" panose="02010609030101010101" pitchFamily="49" charset="-122"/>
              </a:rPr>
              <a:t>的问题耗费</a:t>
            </a:r>
            <a:r>
              <a:rPr lang="en-US" altLang="zh-CN" sz="2400">
                <a:solidFill>
                  <a:schemeClr val="tx1"/>
                </a:solidFill>
                <a:latin typeface="楷体_GB2312" panose="02010609030101010101" pitchFamily="49" charset="-122"/>
                <a:ea typeface="楷体_GB2312" panose="02010609030101010101" pitchFamily="49" charset="-122"/>
              </a:rPr>
              <a:t>1</a:t>
            </a:r>
            <a:r>
              <a:rPr lang="zh-CN" altLang="en-US" sz="2400">
                <a:solidFill>
                  <a:schemeClr val="tx1"/>
                </a:solidFill>
                <a:latin typeface="楷体_GB2312" panose="02010609030101010101" pitchFamily="49" charset="-122"/>
                <a:ea typeface="楷体_GB2312" panose="02010609030101010101" pitchFamily="49" charset="-122"/>
              </a:rPr>
              <a:t>个单位时间。再设将原问题分解为</a:t>
            </a:r>
            <a:r>
              <a:rPr lang="en-US" altLang="zh-CN" sz="2400">
                <a:solidFill>
                  <a:schemeClr val="tx1"/>
                </a:solidFill>
                <a:latin typeface="楷体_GB2312" panose="02010609030101010101" pitchFamily="49" charset="-122"/>
                <a:ea typeface="楷体_GB2312" panose="02010609030101010101" pitchFamily="49" charset="-122"/>
              </a:rPr>
              <a:t>k</a:t>
            </a:r>
            <a:r>
              <a:rPr lang="zh-CN" altLang="en-US" sz="2400">
                <a:solidFill>
                  <a:schemeClr val="tx1"/>
                </a:solidFill>
                <a:latin typeface="楷体_GB2312" panose="02010609030101010101" pitchFamily="49" charset="-122"/>
                <a:ea typeface="楷体_GB2312" panose="02010609030101010101" pitchFamily="49" charset="-122"/>
              </a:rPr>
              <a:t>个子问题以及用</a:t>
            </a:r>
            <a:r>
              <a:rPr lang="en-US" altLang="zh-CN" sz="2400">
                <a:solidFill>
                  <a:schemeClr val="tx1"/>
                </a:solidFill>
                <a:latin typeface="楷体_GB2312" panose="02010609030101010101" pitchFamily="49" charset="-122"/>
                <a:ea typeface="楷体_GB2312" panose="02010609030101010101" pitchFamily="49" charset="-122"/>
              </a:rPr>
              <a:t>merge</a:t>
            </a:r>
            <a:r>
              <a:rPr lang="zh-CN" altLang="en-US" sz="2400">
                <a:solidFill>
                  <a:schemeClr val="tx1"/>
                </a:solidFill>
                <a:latin typeface="楷体_GB2312" panose="02010609030101010101" pitchFamily="49" charset="-122"/>
                <a:ea typeface="楷体_GB2312" panose="02010609030101010101" pitchFamily="49" charset="-122"/>
              </a:rPr>
              <a:t>将</a:t>
            </a:r>
            <a:r>
              <a:rPr lang="en-US" altLang="zh-CN" sz="2400">
                <a:solidFill>
                  <a:schemeClr val="tx1"/>
                </a:solidFill>
                <a:latin typeface="楷体_GB2312" panose="02010609030101010101" pitchFamily="49" charset="-122"/>
                <a:ea typeface="楷体_GB2312" panose="02010609030101010101" pitchFamily="49" charset="-122"/>
              </a:rPr>
              <a:t>k</a:t>
            </a:r>
            <a:r>
              <a:rPr lang="zh-CN" altLang="en-US" sz="2400">
                <a:solidFill>
                  <a:schemeClr val="tx1"/>
                </a:solidFill>
                <a:latin typeface="楷体_GB2312" panose="02010609030101010101" pitchFamily="49" charset="-122"/>
                <a:ea typeface="楷体_GB2312" panose="02010609030101010101" pitchFamily="49" charset="-122"/>
              </a:rPr>
              <a:t>个子问题的解合并为原问题的解需用</a:t>
            </a:r>
            <a:r>
              <a:rPr lang="en-US" altLang="zh-CN" sz="2400">
                <a:solidFill>
                  <a:schemeClr val="tx1"/>
                </a:solidFill>
                <a:latin typeface="楷体_GB2312" panose="02010609030101010101" pitchFamily="49" charset="-122"/>
                <a:ea typeface="楷体_GB2312" panose="02010609030101010101" pitchFamily="49" charset="-122"/>
              </a:rPr>
              <a:t>f(n)</a:t>
            </a:r>
            <a:r>
              <a:rPr lang="zh-CN" altLang="en-US" sz="2400">
                <a:solidFill>
                  <a:schemeClr val="tx1"/>
                </a:solidFill>
                <a:latin typeface="楷体_GB2312" panose="02010609030101010101" pitchFamily="49" charset="-122"/>
                <a:ea typeface="楷体_GB2312" panose="02010609030101010101" pitchFamily="49" charset="-122"/>
              </a:rPr>
              <a:t>个单位时间。用</a:t>
            </a:r>
            <a:r>
              <a:rPr lang="en-US" altLang="zh-CN" sz="2400">
                <a:solidFill>
                  <a:schemeClr val="tx1"/>
                </a:solidFill>
                <a:latin typeface="楷体_GB2312" panose="02010609030101010101" pitchFamily="49" charset="-122"/>
                <a:ea typeface="楷体_GB2312" panose="02010609030101010101" pitchFamily="49" charset="-122"/>
              </a:rPr>
              <a:t>T(n)</a:t>
            </a:r>
            <a:r>
              <a:rPr lang="zh-CN" altLang="en-US" sz="2400">
                <a:solidFill>
                  <a:schemeClr val="tx1"/>
                </a:solidFill>
                <a:latin typeface="楷体_GB2312" panose="02010609030101010101" pitchFamily="49" charset="-122"/>
                <a:ea typeface="楷体_GB2312" panose="02010609030101010101" pitchFamily="49" charset="-122"/>
              </a:rPr>
              <a:t>表示该分治法解规模为</a:t>
            </a:r>
            <a:r>
              <a:rPr lang="en-US" altLang="zh-CN" sz="2400">
                <a:solidFill>
                  <a:schemeClr val="tx1"/>
                </a:solidFill>
                <a:latin typeface="楷体_GB2312" panose="02010609030101010101" pitchFamily="49" charset="-122"/>
                <a:ea typeface="楷体_GB2312" panose="02010609030101010101" pitchFamily="49" charset="-122"/>
              </a:rPr>
              <a:t>|P|=n</a:t>
            </a:r>
            <a:r>
              <a:rPr lang="zh-CN" altLang="en-US" sz="2400">
                <a:solidFill>
                  <a:schemeClr val="tx1"/>
                </a:solidFill>
                <a:latin typeface="楷体_GB2312" panose="02010609030101010101" pitchFamily="49" charset="-122"/>
                <a:ea typeface="楷体_GB2312" panose="02010609030101010101" pitchFamily="49" charset="-122"/>
              </a:rPr>
              <a:t>的问题所需的计算时间，则有：</a:t>
            </a:r>
          </a:p>
        </p:txBody>
      </p:sp>
      <p:graphicFrame>
        <p:nvGraphicFramePr>
          <p:cNvPr id="11266" name="Object 4">
            <a:extLst>
              <a:ext uri="{FF2B5EF4-FFF2-40B4-BE49-F238E27FC236}">
                <a16:creationId xmlns:a16="http://schemas.microsoft.com/office/drawing/2014/main" id="{303BEECD-5C7F-47C4-9030-1870C113260F}"/>
              </a:ext>
            </a:extLst>
          </p:cNvPr>
          <p:cNvGraphicFramePr>
            <a:graphicFrameLocks noChangeAspect="1"/>
          </p:cNvGraphicFramePr>
          <p:nvPr/>
        </p:nvGraphicFramePr>
        <p:xfrm>
          <a:off x="1835150" y="3068638"/>
          <a:ext cx="5041900" cy="1181100"/>
        </p:xfrm>
        <a:graphic>
          <a:graphicData uri="http://schemas.openxmlformats.org/presentationml/2006/ole">
            <mc:AlternateContent xmlns:mc="http://schemas.openxmlformats.org/markup-compatibility/2006">
              <mc:Choice xmlns:v="urn:schemas-microsoft-com:vml" Requires="v">
                <p:oleObj spid="_x0000_s11275" name="公式" r:id="rId3" imgW="1955800" imgH="457200" progId="Equation.3">
                  <p:embed/>
                </p:oleObj>
              </mc:Choice>
              <mc:Fallback>
                <p:oleObj name="公式" r:id="rId3" imgW="19558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068638"/>
                        <a:ext cx="5041900" cy="1181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Text Box 5">
            <a:extLst>
              <a:ext uri="{FF2B5EF4-FFF2-40B4-BE49-F238E27FC236}">
                <a16:creationId xmlns:a16="http://schemas.microsoft.com/office/drawing/2014/main" id="{308FC58F-CDF4-4888-8001-691E1519D5D9}"/>
              </a:ext>
            </a:extLst>
          </p:cNvPr>
          <p:cNvSpPr txBox="1">
            <a:spLocks noChangeArrowheads="1"/>
          </p:cNvSpPr>
          <p:nvPr/>
        </p:nvSpPr>
        <p:spPr bwMode="auto">
          <a:xfrm>
            <a:off x="0" y="4437063"/>
            <a:ext cx="8618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通过迭代法求得方程的解：</a:t>
            </a:r>
          </a:p>
        </p:txBody>
      </p:sp>
      <p:graphicFrame>
        <p:nvGraphicFramePr>
          <p:cNvPr id="11267" name="Object 6">
            <a:extLst>
              <a:ext uri="{FF2B5EF4-FFF2-40B4-BE49-F238E27FC236}">
                <a16:creationId xmlns:a16="http://schemas.microsoft.com/office/drawing/2014/main" id="{E2D1C9A0-15D3-451A-BA9C-9CA1BDAB9A77}"/>
              </a:ext>
            </a:extLst>
          </p:cNvPr>
          <p:cNvGraphicFramePr>
            <a:graphicFrameLocks noChangeAspect="1"/>
          </p:cNvGraphicFramePr>
          <p:nvPr/>
        </p:nvGraphicFramePr>
        <p:xfrm>
          <a:off x="3708400" y="4076700"/>
          <a:ext cx="4464050" cy="1047750"/>
        </p:xfrm>
        <a:graphic>
          <a:graphicData uri="http://schemas.openxmlformats.org/presentationml/2006/ole">
            <mc:AlternateContent xmlns:mc="http://schemas.openxmlformats.org/markup-compatibility/2006">
              <mc:Choice xmlns:v="urn:schemas-microsoft-com:vml" Requires="v">
                <p:oleObj spid="_x0000_s11276" name="公式" r:id="rId5" imgW="1993900" imgH="469900" progId="Equation.3">
                  <p:embed/>
                </p:oleObj>
              </mc:Choice>
              <mc:Fallback>
                <p:oleObj name="公式" r:id="rId5" imgW="1993900" imgH="469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4076700"/>
                        <a:ext cx="4464050"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27" name="Text Box 7">
            <a:extLst>
              <a:ext uri="{FF2B5EF4-FFF2-40B4-BE49-F238E27FC236}">
                <a16:creationId xmlns:a16="http://schemas.microsoft.com/office/drawing/2014/main" id="{A5586795-734B-4E38-984D-F67820F4E33E}"/>
              </a:ext>
            </a:extLst>
          </p:cNvPr>
          <p:cNvSpPr txBox="1">
            <a:spLocks noChangeArrowheads="1"/>
          </p:cNvSpPr>
          <p:nvPr/>
        </p:nvSpPr>
        <p:spPr bwMode="auto">
          <a:xfrm>
            <a:off x="395288" y="5084763"/>
            <a:ext cx="8353425" cy="1603375"/>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rgbClr val="000000"/>
                </a:solidFill>
                <a:ea typeface="黑体" panose="02010609060101010101" pitchFamily="49" charset="-122"/>
              </a:rPr>
              <a:t>注意</a:t>
            </a:r>
            <a:r>
              <a:rPr lang="zh-CN" altLang="en-US" sz="2400">
                <a:solidFill>
                  <a:srgbClr val="000000"/>
                </a:solidFill>
                <a:ea typeface="黑体" panose="02010609060101010101" pitchFamily="49" charset="-122"/>
              </a:rPr>
              <a:t>：</a:t>
            </a:r>
            <a:r>
              <a:rPr lang="zh-CN" altLang="en-US" sz="2400">
                <a:solidFill>
                  <a:srgbClr val="000000"/>
                </a:solidFill>
                <a:ea typeface="楷体_GB2312" panose="02010609030101010101" pitchFamily="49" charset="-122"/>
              </a:rPr>
              <a:t>递归方程及其解只给出</a:t>
            </a:r>
            <a:r>
              <a:rPr lang="en-US" altLang="zh-CN" sz="2400">
                <a:solidFill>
                  <a:srgbClr val="000000"/>
                </a:solidFill>
                <a:ea typeface="楷体_GB2312" panose="02010609030101010101" pitchFamily="49" charset="-122"/>
              </a:rPr>
              <a:t>n</a:t>
            </a:r>
            <a:r>
              <a:rPr lang="zh-CN" altLang="en-US" sz="2400">
                <a:solidFill>
                  <a:srgbClr val="000000"/>
                </a:solidFill>
                <a:ea typeface="楷体_GB2312" panose="02010609030101010101" pitchFamily="49" charset="-122"/>
              </a:rPr>
              <a:t>等于</a:t>
            </a:r>
            <a:r>
              <a:rPr lang="en-US" altLang="zh-CN" sz="2400">
                <a:solidFill>
                  <a:srgbClr val="000000"/>
                </a:solidFill>
                <a:ea typeface="楷体_GB2312" panose="02010609030101010101" pitchFamily="49" charset="-122"/>
              </a:rPr>
              <a:t>m</a:t>
            </a:r>
            <a:r>
              <a:rPr lang="zh-CN" altLang="en-US" sz="2400">
                <a:solidFill>
                  <a:srgbClr val="000000"/>
                </a:solidFill>
                <a:ea typeface="楷体_GB2312" panose="02010609030101010101" pitchFamily="49" charset="-122"/>
              </a:rPr>
              <a:t>的方幂时</a:t>
            </a:r>
            <a:r>
              <a:rPr lang="en-US" altLang="zh-CN" sz="2400">
                <a:solidFill>
                  <a:srgbClr val="000000"/>
                </a:solidFill>
                <a:ea typeface="楷体_GB2312" panose="02010609030101010101" pitchFamily="49" charset="-122"/>
              </a:rPr>
              <a:t>T(n)</a:t>
            </a:r>
            <a:r>
              <a:rPr lang="zh-CN" altLang="en-US" sz="2400">
                <a:solidFill>
                  <a:srgbClr val="000000"/>
                </a:solidFill>
                <a:ea typeface="楷体_GB2312" panose="02010609030101010101" pitchFamily="49" charset="-122"/>
              </a:rPr>
              <a:t>的值，但是如果认为</a:t>
            </a:r>
            <a:r>
              <a:rPr lang="en-US" altLang="zh-CN" sz="2400">
                <a:solidFill>
                  <a:srgbClr val="000000"/>
                </a:solidFill>
                <a:ea typeface="楷体_GB2312" panose="02010609030101010101" pitchFamily="49" charset="-122"/>
              </a:rPr>
              <a:t>T(n)</a:t>
            </a:r>
            <a:r>
              <a:rPr lang="zh-CN" altLang="en-US" sz="2400">
                <a:solidFill>
                  <a:srgbClr val="000000"/>
                </a:solidFill>
                <a:ea typeface="楷体_GB2312" panose="02010609030101010101" pitchFamily="49" charset="-122"/>
              </a:rPr>
              <a:t>足够平滑，那么由</a:t>
            </a:r>
            <a:r>
              <a:rPr lang="en-US" altLang="zh-CN" sz="2400">
                <a:solidFill>
                  <a:srgbClr val="000000"/>
                </a:solidFill>
                <a:ea typeface="楷体_GB2312" panose="02010609030101010101" pitchFamily="49" charset="-122"/>
              </a:rPr>
              <a:t>n</a:t>
            </a:r>
            <a:r>
              <a:rPr lang="zh-CN" altLang="en-US" sz="2400">
                <a:solidFill>
                  <a:srgbClr val="000000"/>
                </a:solidFill>
                <a:ea typeface="楷体_GB2312" panose="02010609030101010101" pitchFamily="49" charset="-122"/>
              </a:rPr>
              <a:t>等于</a:t>
            </a:r>
            <a:r>
              <a:rPr lang="en-US" altLang="zh-CN" sz="2400">
                <a:solidFill>
                  <a:srgbClr val="000000"/>
                </a:solidFill>
                <a:ea typeface="楷体_GB2312" panose="02010609030101010101" pitchFamily="49" charset="-122"/>
              </a:rPr>
              <a:t>m</a:t>
            </a:r>
            <a:r>
              <a:rPr lang="zh-CN" altLang="en-US" sz="2400">
                <a:solidFill>
                  <a:srgbClr val="000000"/>
                </a:solidFill>
                <a:ea typeface="楷体_GB2312" panose="02010609030101010101" pitchFamily="49" charset="-122"/>
              </a:rPr>
              <a:t>的方幂时</a:t>
            </a:r>
            <a:r>
              <a:rPr lang="en-US" altLang="zh-CN" sz="2400">
                <a:solidFill>
                  <a:srgbClr val="000000"/>
                </a:solidFill>
                <a:ea typeface="楷体_GB2312" panose="02010609030101010101" pitchFamily="49" charset="-122"/>
              </a:rPr>
              <a:t>T(n)</a:t>
            </a:r>
            <a:r>
              <a:rPr lang="zh-CN" altLang="en-US" sz="2400">
                <a:solidFill>
                  <a:srgbClr val="000000"/>
                </a:solidFill>
                <a:ea typeface="楷体_GB2312" panose="02010609030101010101" pitchFamily="49" charset="-122"/>
              </a:rPr>
              <a:t>的值可以估计</a:t>
            </a:r>
            <a:r>
              <a:rPr lang="en-US" altLang="zh-CN" sz="2400">
                <a:solidFill>
                  <a:srgbClr val="000000"/>
                </a:solidFill>
                <a:ea typeface="楷体_GB2312" panose="02010609030101010101" pitchFamily="49" charset="-122"/>
              </a:rPr>
              <a:t>T(n)</a:t>
            </a:r>
            <a:r>
              <a:rPr lang="zh-CN" altLang="en-US" sz="2400">
                <a:solidFill>
                  <a:srgbClr val="000000"/>
                </a:solidFill>
                <a:ea typeface="楷体_GB2312" panose="02010609030101010101" pitchFamily="49" charset="-122"/>
              </a:rPr>
              <a:t>的增长速度。通常假定</a:t>
            </a:r>
            <a:r>
              <a:rPr lang="en-US" altLang="zh-CN" sz="2400">
                <a:solidFill>
                  <a:srgbClr val="000000"/>
                </a:solidFill>
                <a:ea typeface="楷体_GB2312" panose="02010609030101010101" pitchFamily="49" charset="-122"/>
              </a:rPr>
              <a:t>T(n)</a:t>
            </a:r>
            <a:r>
              <a:rPr lang="zh-CN" altLang="en-US" sz="2400">
                <a:solidFill>
                  <a:srgbClr val="000000"/>
                </a:solidFill>
                <a:ea typeface="楷体_GB2312" panose="02010609030101010101" pitchFamily="49" charset="-122"/>
              </a:rPr>
              <a:t>是单调上升的，从而当</a:t>
            </a:r>
            <a:r>
              <a:rPr lang="en-US" altLang="zh-CN" sz="2400">
                <a:solidFill>
                  <a:srgbClr val="000000"/>
                </a:solidFill>
                <a:ea typeface="楷体_GB2312" panose="02010609030101010101" pitchFamily="49" charset="-122"/>
              </a:rPr>
              <a:t>m</a:t>
            </a:r>
            <a:r>
              <a:rPr lang="en-US" altLang="zh-CN" sz="2400" baseline="30000">
                <a:solidFill>
                  <a:srgbClr val="000000"/>
                </a:solidFill>
                <a:ea typeface="楷体_GB2312" panose="02010609030101010101" pitchFamily="49" charset="-122"/>
              </a:rPr>
              <a:t>i</a:t>
            </a:r>
            <a:r>
              <a:rPr lang="en-US" altLang="zh-CN" sz="2400">
                <a:solidFill>
                  <a:srgbClr val="000000"/>
                </a:solidFill>
                <a:ea typeface="楷体_GB2312" panose="02010609030101010101" pitchFamily="49" charset="-122"/>
              </a:rPr>
              <a:t>≤n&lt;m</a:t>
            </a:r>
            <a:r>
              <a:rPr lang="en-US" altLang="zh-CN" sz="2400" baseline="30000">
                <a:solidFill>
                  <a:srgbClr val="000000"/>
                </a:solidFill>
                <a:ea typeface="楷体_GB2312" panose="02010609030101010101" pitchFamily="49" charset="-122"/>
              </a:rPr>
              <a:t>i+1</a:t>
            </a:r>
            <a:r>
              <a:rPr lang="zh-CN" altLang="en-US" sz="2400">
                <a:solidFill>
                  <a:srgbClr val="000000"/>
                </a:solidFill>
                <a:ea typeface="楷体_GB2312" panose="02010609030101010101" pitchFamily="49" charset="-122"/>
              </a:rPr>
              <a:t>时，</a:t>
            </a:r>
            <a:r>
              <a:rPr lang="en-US" altLang="zh-CN" sz="2400">
                <a:solidFill>
                  <a:srgbClr val="000000"/>
                </a:solidFill>
                <a:ea typeface="楷体_GB2312" panose="02010609030101010101" pitchFamily="49" charset="-122"/>
              </a:rPr>
              <a:t>T(m</a:t>
            </a:r>
            <a:r>
              <a:rPr lang="en-US" altLang="zh-CN" sz="2400" baseline="30000">
                <a:solidFill>
                  <a:srgbClr val="000000"/>
                </a:solidFill>
                <a:ea typeface="楷体_GB2312" panose="02010609030101010101" pitchFamily="49" charset="-122"/>
              </a:rPr>
              <a:t>i</a:t>
            </a:r>
            <a:r>
              <a:rPr lang="en-US" altLang="zh-CN" sz="2400">
                <a:solidFill>
                  <a:srgbClr val="000000"/>
                </a:solidFill>
                <a:ea typeface="楷体_GB2312" panose="02010609030101010101" pitchFamily="49" charset="-122"/>
              </a:rPr>
              <a:t>)≤T(n)&lt;T(m</a:t>
            </a:r>
            <a:r>
              <a:rPr lang="en-US" altLang="zh-CN" sz="2400" baseline="30000">
                <a:solidFill>
                  <a:srgbClr val="000000"/>
                </a:solidFill>
                <a:ea typeface="楷体_GB2312" panose="02010609030101010101" pitchFamily="49" charset="-122"/>
              </a:rPr>
              <a:t>i+1</a:t>
            </a:r>
            <a:r>
              <a:rPr lang="en-US" altLang="zh-CN" sz="2400">
                <a:solidFill>
                  <a:srgbClr val="000000"/>
                </a:solidFill>
                <a:ea typeface="楷体_GB2312" panose="02010609030101010101" pitchFamily="49" charset="-122"/>
              </a:rPr>
              <a:t>)</a:t>
            </a:r>
            <a:r>
              <a:rPr lang="zh-CN" altLang="en-US" sz="2400">
                <a:solidFill>
                  <a:srgbClr val="000000"/>
                </a:solidFill>
                <a:ea typeface="楷体_GB2312" panose="02010609030101010101" pitchFamily="49" charset="-122"/>
              </a:rPr>
              <a:t>。</a:t>
            </a:r>
            <a:r>
              <a:rPr lang="zh-CN" altLang="en-US" sz="2400">
                <a:solidFill>
                  <a:schemeClr val="tx1"/>
                </a:solidFill>
                <a:ea typeface="楷体_GB2312" panose="02010609030101010101" pitchFamily="49"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27"/>
                                        </p:tgtEl>
                                        <p:attrNameLst>
                                          <p:attrName>style.visibility</p:attrName>
                                        </p:attrNameLst>
                                      </p:cBhvr>
                                      <p:to>
                                        <p:strVal val="visible"/>
                                      </p:to>
                                    </p:set>
                                    <p:animEffect transition="in" filter="blinds(horizontal)">
                                      <p:cBhvr>
                                        <p:cTn id="7" dur="500"/>
                                        <p:tgtEl>
                                          <p:spTgt spid="337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7"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996C9E6C-7816-48ED-BA37-EE1C5A7581E6}"/>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095C0582-C170-4D5B-ACA1-8EFAFEFC347C}" type="slidenum">
              <a:rPr lang="zh-CN" altLang="en-US">
                <a:solidFill>
                  <a:schemeClr val="tx1"/>
                </a:solidFill>
                <a:latin typeface="Times New Roman" panose="02020603050405020304" pitchFamily="18" charset="0"/>
                <a:ea typeface="宋体" panose="02010600030101010101" pitchFamily="2" charset="-122"/>
              </a:rPr>
              <a:pPr eaLnBrk="1" hangingPunct="1"/>
              <a:t>48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38946" name="Rectangle 2">
            <a:extLst>
              <a:ext uri="{FF2B5EF4-FFF2-40B4-BE49-F238E27FC236}">
                <a16:creationId xmlns:a16="http://schemas.microsoft.com/office/drawing/2014/main" id="{F29E9E10-FC3C-4BBB-9303-27C44BE0D014}"/>
              </a:ext>
            </a:extLst>
          </p:cNvPr>
          <p:cNvSpPr>
            <a:spLocks noGrp="1" noChangeArrowheads="1"/>
          </p:cNvSpPr>
          <p:nvPr>
            <p:ph type="title"/>
          </p:nvPr>
        </p:nvSpPr>
        <p:spPr>
          <a:xfrm>
            <a:off x="685800" y="457200"/>
            <a:ext cx="7772400" cy="1143000"/>
          </a:xfrm>
        </p:spPr>
        <p:txBody>
          <a:bodyPr/>
          <a:lstStyle/>
          <a:p>
            <a:pPr eaLnBrk="1" hangingPunct="1">
              <a:defRPr/>
            </a:pPr>
            <a:r>
              <a:rPr lang="zh-CN" altLang="en-US">
                <a:effectLst>
                  <a:outerShdw blurRad="38100" dist="38100" dir="2700000" algn="tl">
                    <a:srgbClr val="C0C0C0"/>
                  </a:outerShdw>
                </a:effectLst>
                <a:latin typeface="黑体" pitchFamily="2" charset="-122"/>
                <a:ea typeface="黑体" pitchFamily="2" charset="-122"/>
              </a:rPr>
              <a:t>二分搜索技术</a:t>
            </a:r>
          </a:p>
        </p:txBody>
      </p:sp>
      <p:sp>
        <p:nvSpPr>
          <p:cNvPr id="338947" name="Text Box 3">
            <a:extLst>
              <a:ext uri="{FF2B5EF4-FFF2-40B4-BE49-F238E27FC236}">
                <a16:creationId xmlns:a16="http://schemas.microsoft.com/office/drawing/2014/main" id="{8A168BF6-8A0C-4234-82E8-988A7FAAD51B}"/>
              </a:ext>
            </a:extLst>
          </p:cNvPr>
          <p:cNvSpPr txBox="1">
            <a:spLocks noChangeArrowheads="1"/>
          </p:cNvSpPr>
          <p:nvPr/>
        </p:nvSpPr>
        <p:spPr bwMode="auto">
          <a:xfrm>
            <a:off x="468313" y="4149725"/>
            <a:ext cx="8353425" cy="1238250"/>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rgbClr val="000000"/>
                </a:solidFill>
                <a:ea typeface="黑体" panose="02010609060101010101" pitchFamily="49" charset="-122"/>
              </a:rPr>
              <a:t>分析：</a:t>
            </a:r>
            <a:r>
              <a:rPr lang="zh-CN" altLang="en-US" sz="2400">
                <a:solidFill>
                  <a:schemeClr val="tx1"/>
                </a:solidFill>
                <a:ea typeface="楷体_GB2312" panose="02010609030101010101" pitchFamily="49" charset="-122"/>
              </a:rPr>
              <a:t>如果</a:t>
            </a:r>
            <a:r>
              <a:rPr lang="en-US" altLang="zh-CN" sz="2400">
                <a:solidFill>
                  <a:schemeClr val="tx1"/>
                </a:solidFill>
                <a:ea typeface="楷体_GB2312" panose="02010609030101010101" pitchFamily="49" charset="-122"/>
              </a:rPr>
              <a:t>n=1</a:t>
            </a:r>
            <a:r>
              <a:rPr lang="zh-CN" altLang="en-US" sz="2400">
                <a:solidFill>
                  <a:schemeClr val="tx1"/>
                </a:solidFill>
                <a:ea typeface="楷体_GB2312" panose="02010609030101010101" pitchFamily="49" charset="-122"/>
              </a:rPr>
              <a:t>即只有一个元素，则只要比较这个元素和</a:t>
            </a:r>
            <a:r>
              <a:rPr lang="en-US" altLang="zh-CN" sz="2400">
                <a:solidFill>
                  <a:schemeClr val="tx1"/>
                </a:solidFill>
                <a:ea typeface="楷体_GB2312" panose="02010609030101010101" pitchFamily="49" charset="-122"/>
              </a:rPr>
              <a:t>x</a:t>
            </a:r>
            <a:r>
              <a:rPr lang="zh-CN" altLang="en-US" sz="2400">
                <a:solidFill>
                  <a:schemeClr val="tx1"/>
                </a:solidFill>
                <a:ea typeface="楷体_GB2312" panose="02010609030101010101" pitchFamily="49" charset="-122"/>
              </a:rPr>
              <a:t>就可以确定</a:t>
            </a:r>
            <a:r>
              <a:rPr lang="en-US" altLang="zh-CN" sz="2400">
                <a:solidFill>
                  <a:schemeClr val="tx1"/>
                </a:solidFill>
                <a:ea typeface="楷体_GB2312" panose="02010609030101010101" pitchFamily="49" charset="-122"/>
              </a:rPr>
              <a:t>x</a:t>
            </a:r>
            <a:r>
              <a:rPr lang="zh-CN" altLang="en-US" sz="2400">
                <a:solidFill>
                  <a:schemeClr val="tx1"/>
                </a:solidFill>
                <a:ea typeface="楷体_GB2312" panose="02010609030101010101" pitchFamily="49" charset="-122"/>
              </a:rPr>
              <a:t>是否在表中。因此这个问题满足分治法的第一个适用条件</a:t>
            </a:r>
          </a:p>
        </p:txBody>
      </p:sp>
      <p:sp>
        <p:nvSpPr>
          <p:cNvPr id="338948" name="Text Box 4">
            <a:extLst>
              <a:ext uri="{FF2B5EF4-FFF2-40B4-BE49-F238E27FC236}">
                <a16:creationId xmlns:a16="http://schemas.microsoft.com/office/drawing/2014/main" id="{210F6541-5861-4DA9-BC33-824F9EDB2541}"/>
              </a:ext>
            </a:extLst>
          </p:cNvPr>
          <p:cNvSpPr txBox="1">
            <a:spLocks noChangeArrowheads="1"/>
          </p:cNvSpPr>
          <p:nvPr/>
        </p:nvSpPr>
        <p:spPr bwMode="auto">
          <a:xfrm>
            <a:off x="381000" y="4159250"/>
            <a:ext cx="8353425" cy="2698750"/>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rgbClr val="000000"/>
                </a:solidFill>
                <a:ea typeface="黑体" panose="02010609060101010101" pitchFamily="49" charset="-122"/>
              </a:rPr>
              <a:t>分析：</a:t>
            </a:r>
            <a:r>
              <a:rPr lang="zh-CN" altLang="en-US" sz="2400">
                <a:solidFill>
                  <a:schemeClr val="tx1"/>
                </a:solidFill>
                <a:ea typeface="楷体_GB2312" panose="02010609030101010101" pitchFamily="49" charset="-122"/>
              </a:rPr>
              <a:t>比较</a:t>
            </a:r>
            <a:r>
              <a:rPr lang="en-US" altLang="zh-CN" sz="2400">
                <a:solidFill>
                  <a:schemeClr val="tx1"/>
                </a:solidFill>
                <a:ea typeface="楷体_GB2312" panose="02010609030101010101" pitchFamily="49" charset="-122"/>
              </a:rPr>
              <a:t>x</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a</a:t>
            </a:r>
            <a:r>
              <a:rPr lang="zh-CN" altLang="en-US" sz="2400">
                <a:solidFill>
                  <a:schemeClr val="tx1"/>
                </a:solidFill>
                <a:ea typeface="楷体_GB2312" panose="02010609030101010101" pitchFamily="49" charset="-122"/>
              </a:rPr>
              <a:t>的中间元素</a:t>
            </a:r>
            <a:r>
              <a:rPr lang="en-US" altLang="zh-CN" sz="2400">
                <a:solidFill>
                  <a:schemeClr val="tx1"/>
                </a:solidFill>
                <a:ea typeface="楷体_GB2312" panose="02010609030101010101" pitchFamily="49" charset="-122"/>
              </a:rPr>
              <a:t>a[mid]</a:t>
            </a:r>
            <a:r>
              <a:rPr lang="zh-CN" altLang="en-US" sz="2400">
                <a:solidFill>
                  <a:schemeClr val="tx1"/>
                </a:solidFill>
                <a:ea typeface="楷体_GB2312" panose="02010609030101010101" pitchFamily="49" charset="-122"/>
              </a:rPr>
              <a:t>，若</a:t>
            </a:r>
            <a:r>
              <a:rPr lang="en-US" altLang="zh-CN" sz="2400">
                <a:solidFill>
                  <a:schemeClr val="tx1"/>
                </a:solidFill>
                <a:ea typeface="楷体_GB2312" panose="02010609030101010101" pitchFamily="49" charset="-122"/>
              </a:rPr>
              <a:t>x=a[mid]</a:t>
            </a:r>
            <a:r>
              <a:rPr lang="zh-CN" altLang="en-US" sz="2400">
                <a:solidFill>
                  <a:schemeClr val="tx1"/>
                </a:solidFill>
                <a:ea typeface="楷体_GB2312" panose="02010609030101010101" pitchFamily="49" charset="-122"/>
              </a:rPr>
              <a:t>，则</a:t>
            </a:r>
            <a:r>
              <a:rPr lang="en-US" altLang="zh-CN" sz="2400">
                <a:solidFill>
                  <a:schemeClr val="tx1"/>
                </a:solidFill>
                <a:ea typeface="楷体_GB2312" panose="02010609030101010101" pitchFamily="49" charset="-122"/>
              </a:rPr>
              <a:t>x</a:t>
            </a:r>
            <a:r>
              <a:rPr lang="zh-CN" altLang="en-US" sz="2400">
                <a:solidFill>
                  <a:schemeClr val="tx1"/>
                </a:solidFill>
                <a:ea typeface="楷体_GB2312" panose="02010609030101010101" pitchFamily="49" charset="-122"/>
              </a:rPr>
              <a:t>在</a:t>
            </a:r>
            <a:r>
              <a:rPr lang="en-US" altLang="zh-CN" sz="2400">
                <a:solidFill>
                  <a:schemeClr val="tx1"/>
                </a:solidFill>
                <a:ea typeface="楷体_GB2312" panose="02010609030101010101" pitchFamily="49" charset="-122"/>
              </a:rPr>
              <a:t>L</a:t>
            </a:r>
            <a:r>
              <a:rPr lang="zh-CN" altLang="en-US" sz="2400">
                <a:solidFill>
                  <a:schemeClr val="tx1"/>
                </a:solidFill>
                <a:ea typeface="楷体_GB2312" panose="02010609030101010101" pitchFamily="49" charset="-122"/>
              </a:rPr>
              <a:t>中的位置就是</a:t>
            </a:r>
            <a:r>
              <a:rPr lang="en-US" altLang="zh-CN" sz="2400">
                <a:solidFill>
                  <a:schemeClr val="tx1"/>
                </a:solidFill>
                <a:ea typeface="楷体_GB2312" panose="02010609030101010101" pitchFamily="49" charset="-122"/>
              </a:rPr>
              <a:t>mid</a:t>
            </a:r>
            <a:r>
              <a:rPr lang="zh-CN" altLang="en-US" sz="2400">
                <a:solidFill>
                  <a:schemeClr val="tx1"/>
                </a:solidFill>
                <a:ea typeface="楷体_GB2312" panose="02010609030101010101" pitchFamily="49" charset="-122"/>
              </a:rPr>
              <a:t>；如果</a:t>
            </a:r>
            <a:r>
              <a:rPr lang="en-US" altLang="zh-CN" sz="2400">
                <a:solidFill>
                  <a:schemeClr val="tx1"/>
                </a:solidFill>
                <a:ea typeface="楷体_GB2312" panose="02010609030101010101" pitchFamily="49" charset="-122"/>
              </a:rPr>
              <a:t>x&lt;a[mid]</a:t>
            </a:r>
            <a:r>
              <a:rPr lang="zh-CN" altLang="en-US" sz="2400">
                <a:solidFill>
                  <a:schemeClr val="tx1"/>
                </a:solidFill>
                <a:ea typeface="楷体_GB2312" panose="02010609030101010101" pitchFamily="49" charset="-122"/>
              </a:rPr>
              <a:t>，由于</a:t>
            </a:r>
            <a:r>
              <a:rPr lang="en-US" altLang="zh-CN" sz="2400">
                <a:solidFill>
                  <a:schemeClr val="tx1"/>
                </a:solidFill>
                <a:ea typeface="楷体_GB2312" panose="02010609030101010101" pitchFamily="49" charset="-122"/>
              </a:rPr>
              <a:t>a</a:t>
            </a:r>
            <a:r>
              <a:rPr lang="zh-CN" altLang="en-US" sz="2400">
                <a:solidFill>
                  <a:schemeClr val="tx1"/>
                </a:solidFill>
                <a:ea typeface="楷体_GB2312" panose="02010609030101010101" pitchFamily="49" charset="-122"/>
              </a:rPr>
              <a:t>是递增排序的，因此假如</a:t>
            </a:r>
            <a:r>
              <a:rPr lang="en-US" altLang="zh-CN" sz="2400">
                <a:solidFill>
                  <a:schemeClr val="tx1"/>
                </a:solidFill>
                <a:ea typeface="楷体_GB2312" panose="02010609030101010101" pitchFamily="49" charset="-122"/>
              </a:rPr>
              <a:t>x</a:t>
            </a:r>
            <a:r>
              <a:rPr lang="zh-CN" altLang="en-US" sz="2400">
                <a:solidFill>
                  <a:schemeClr val="tx1"/>
                </a:solidFill>
                <a:ea typeface="楷体_GB2312" panose="02010609030101010101" pitchFamily="49" charset="-122"/>
              </a:rPr>
              <a:t>在</a:t>
            </a:r>
            <a:r>
              <a:rPr lang="en-US" altLang="zh-CN" sz="2400">
                <a:solidFill>
                  <a:schemeClr val="tx1"/>
                </a:solidFill>
                <a:ea typeface="楷体_GB2312" panose="02010609030101010101" pitchFamily="49" charset="-122"/>
              </a:rPr>
              <a:t>a</a:t>
            </a:r>
            <a:r>
              <a:rPr lang="zh-CN" altLang="en-US" sz="2400">
                <a:solidFill>
                  <a:schemeClr val="tx1"/>
                </a:solidFill>
                <a:ea typeface="楷体_GB2312" panose="02010609030101010101" pitchFamily="49" charset="-122"/>
              </a:rPr>
              <a:t>中的话，</a:t>
            </a:r>
            <a:r>
              <a:rPr lang="en-US" altLang="zh-CN" sz="2400">
                <a:solidFill>
                  <a:schemeClr val="tx1"/>
                </a:solidFill>
                <a:ea typeface="楷体_GB2312" panose="02010609030101010101" pitchFamily="49" charset="-122"/>
              </a:rPr>
              <a:t>x</a:t>
            </a:r>
            <a:r>
              <a:rPr lang="zh-CN" altLang="en-US" sz="2400">
                <a:solidFill>
                  <a:schemeClr val="tx1"/>
                </a:solidFill>
                <a:ea typeface="楷体_GB2312" panose="02010609030101010101" pitchFamily="49" charset="-122"/>
              </a:rPr>
              <a:t>必然排在</a:t>
            </a:r>
            <a:r>
              <a:rPr lang="en-US" altLang="zh-CN" sz="2400">
                <a:solidFill>
                  <a:schemeClr val="tx1"/>
                </a:solidFill>
                <a:ea typeface="楷体_GB2312" panose="02010609030101010101" pitchFamily="49" charset="-122"/>
              </a:rPr>
              <a:t>a[mid]</a:t>
            </a:r>
            <a:r>
              <a:rPr lang="zh-CN" altLang="en-US" sz="2400">
                <a:solidFill>
                  <a:schemeClr val="tx1"/>
                </a:solidFill>
                <a:ea typeface="楷体_GB2312" panose="02010609030101010101" pitchFamily="49" charset="-122"/>
              </a:rPr>
              <a:t>的前面，所以我们只要在</a:t>
            </a:r>
            <a:r>
              <a:rPr lang="en-US" altLang="zh-CN" sz="2400">
                <a:solidFill>
                  <a:schemeClr val="tx1"/>
                </a:solidFill>
                <a:ea typeface="楷体_GB2312" panose="02010609030101010101" pitchFamily="49" charset="-122"/>
              </a:rPr>
              <a:t>a[mid]</a:t>
            </a:r>
            <a:r>
              <a:rPr lang="zh-CN" altLang="en-US" sz="2400">
                <a:solidFill>
                  <a:schemeClr val="tx1"/>
                </a:solidFill>
                <a:ea typeface="楷体_GB2312" panose="02010609030101010101" pitchFamily="49" charset="-122"/>
              </a:rPr>
              <a:t>的前面查找</a:t>
            </a:r>
            <a:r>
              <a:rPr lang="en-US" altLang="zh-CN" sz="2400">
                <a:solidFill>
                  <a:schemeClr val="tx1"/>
                </a:solidFill>
                <a:ea typeface="楷体_GB2312" panose="02010609030101010101" pitchFamily="49" charset="-122"/>
              </a:rPr>
              <a:t>x</a:t>
            </a:r>
            <a:r>
              <a:rPr lang="zh-CN" altLang="en-US" sz="2400">
                <a:solidFill>
                  <a:schemeClr val="tx1"/>
                </a:solidFill>
                <a:ea typeface="楷体_GB2312" panose="02010609030101010101" pitchFamily="49" charset="-122"/>
              </a:rPr>
              <a:t>即可；如果</a:t>
            </a:r>
            <a:r>
              <a:rPr lang="en-US" altLang="zh-CN" sz="2400">
                <a:solidFill>
                  <a:schemeClr val="tx1"/>
                </a:solidFill>
                <a:ea typeface="楷体_GB2312" panose="02010609030101010101" pitchFamily="49" charset="-122"/>
              </a:rPr>
              <a:t>x&gt;a[i]</a:t>
            </a:r>
            <a:r>
              <a:rPr lang="zh-CN" altLang="en-US" sz="2400">
                <a:solidFill>
                  <a:schemeClr val="tx1"/>
                </a:solidFill>
                <a:ea typeface="楷体_GB2312" panose="02010609030101010101" pitchFamily="49" charset="-122"/>
              </a:rPr>
              <a:t>，同理我们只要在</a:t>
            </a:r>
            <a:r>
              <a:rPr lang="en-US" altLang="zh-CN" sz="2400">
                <a:solidFill>
                  <a:schemeClr val="tx1"/>
                </a:solidFill>
                <a:ea typeface="楷体_GB2312" panose="02010609030101010101" pitchFamily="49" charset="-122"/>
              </a:rPr>
              <a:t>a[mid]</a:t>
            </a:r>
            <a:r>
              <a:rPr lang="zh-CN" altLang="en-US" sz="2400">
                <a:solidFill>
                  <a:schemeClr val="tx1"/>
                </a:solidFill>
                <a:ea typeface="楷体_GB2312" panose="02010609030101010101" pitchFamily="49" charset="-122"/>
              </a:rPr>
              <a:t>的后面查找</a:t>
            </a:r>
            <a:r>
              <a:rPr lang="en-US" altLang="zh-CN" sz="2400">
                <a:solidFill>
                  <a:schemeClr val="tx1"/>
                </a:solidFill>
                <a:ea typeface="楷体_GB2312" panose="02010609030101010101" pitchFamily="49" charset="-122"/>
              </a:rPr>
              <a:t>x</a:t>
            </a:r>
            <a:r>
              <a:rPr lang="zh-CN" altLang="en-US" sz="2400">
                <a:solidFill>
                  <a:schemeClr val="tx1"/>
                </a:solidFill>
                <a:ea typeface="楷体_GB2312" panose="02010609030101010101" pitchFamily="49" charset="-122"/>
              </a:rPr>
              <a:t>即可。无论是在前面还是后面查找</a:t>
            </a:r>
            <a:r>
              <a:rPr lang="en-US" altLang="zh-CN" sz="2400">
                <a:solidFill>
                  <a:schemeClr val="tx1"/>
                </a:solidFill>
                <a:ea typeface="楷体_GB2312" panose="02010609030101010101" pitchFamily="49" charset="-122"/>
              </a:rPr>
              <a:t>x</a:t>
            </a:r>
            <a:r>
              <a:rPr lang="zh-CN" altLang="en-US" sz="2400">
                <a:solidFill>
                  <a:schemeClr val="tx1"/>
                </a:solidFill>
                <a:ea typeface="楷体_GB2312" panose="02010609030101010101" pitchFamily="49" charset="-122"/>
              </a:rPr>
              <a:t>，其方法都和在</a:t>
            </a:r>
            <a:r>
              <a:rPr lang="en-US" altLang="zh-CN" sz="2400">
                <a:solidFill>
                  <a:schemeClr val="tx1"/>
                </a:solidFill>
                <a:ea typeface="楷体_GB2312" panose="02010609030101010101" pitchFamily="49" charset="-122"/>
              </a:rPr>
              <a:t>a</a:t>
            </a:r>
            <a:r>
              <a:rPr lang="zh-CN" altLang="en-US" sz="2400">
                <a:solidFill>
                  <a:schemeClr val="tx1"/>
                </a:solidFill>
                <a:ea typeface="楷体_GB2312" panose="02010609030101010101" pitchFamily="49" charset="-122"/>
              </a:rPr>
              <a:t>中查找</a:t>
            </a:r>
            <a:r>
              <a:rPr lang="en-US" altLang="zh-CN" sz="2400">
                <a:solidFill>
                  <a:schemeClr val="tx1"/>
                </a:solidFill>
                <a:ea typeface="楷体_GB2312" panose="02010609030101010101" pitchFamily="49" charset="-122"/>
              </a:rPr>
              <a:t>x</a:t>
            </a:r>
            <a:r>
              <a:rPr lang="zh-CN" altLang="en-US" sz="2400">
                <a:solidFill>
                  <a:schemeClr val="tx1"/>
                </a:solidFill>
                <a:ea typeface="楷体_GB2312" panose="02010609030101010101" pitchFamily="49" charset="-122"/>
              </a:rPr>
              <a:t>一样，只不过是查找的规模缩小了。这就说明了此问题满足分治法的第二个和第三个适用条件。</a:t>
            </a:r>
          </a:p>
        </p:txBody>
      </p:sp>
      <p:sp>
        <p:nvSpPr>
          <p:cNvPr id="338949" name="Text Box 5">
            <a:extLst>
              <a:ext uri="{FF2B5EF4-FFF2-40B4-BE49-F238E27FC236}">
                <a16:creationId xmlns:a16="http://schemas.microsoft.com/office/drawing/2014/main" id="{349B9425-5CE2-45BD-81E6-C1C5020645F8}"/>
              </a:ext>
            </a:extLst>
          </p:cNvPr>
          <p:cNvSpPr txBox="1">
            <a:spLocks noChangeArrowheads="1"/>
          </p:cNvSpPr>
          <p:nvPr/>
        </p:nvSpPr>
        <p:spPr bwMode="auto">
          <a:xfrm>
            <a:off x="0" y="3962400"/>
            <a:ext cx="9144000" cy="314007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4000">
                <a:solidFill>
                  <a:schemeClr val="tx1"/>
                </a:solidFill>
              </a:rPr>
              <a:t>                                                       </a:t>
            </a:r>
          </a:p>
          <a:p>
            <a:pPr algn="l" eaLnBrk="1" hangingPunct="1"/>
            <a:r>
              <a:rPr lang="zh-CN" altLang="en-US" sz="4000">
                <a:solidFill>
                  <a:schemeClr val="tx1"/>
                </a:solidFill>
              </a:rPr>
              <a:t> </a:t>
            </a:r>
          </a:p>
          <a:p>
            <a:pPr algn="l" eaLnBrk="1" hangingPunct="1"/>
            <a:endParaRPr lang="zh-CN" altLang="en-US" sz="4000">
              <a:solidFill>
                <a:schemeClr val="tx1"/>
              </a:solidFill>
            </a:endParaRPr>
          </a:p>
          <a:p>
            <a:pPr algn="l" eaLnBrk="1" hangingPunct="1"/>
            <a:endParaRPr lang="zh-CN" altLang="en-US" sz="4000">
              <a:solidFill>
                <a:schemeClr val="tx1"/>
              </a:solidFill>
            </a:endParaRPr>
          </a:p>
          <a:p>
            <a:pPr algn="l" eaLnBrk="1" hangingPunct="1"/>
            <a:endParaRPr lang="zh-CN" altLang="en-US" sz="4000">
              <a:solidFill>
                <a:schemeClr val="tx1"/>
              </a:solidFill>
            </a:endParaRPr>
          </a:p>
        </p:txBody>
      </p:sp>
      <p:sp>
        <p:nvSpPr>
          <p:cNvPr id="338950" name="Text Box 6">
            <a:extLst>
              <a:ext uri="{FF2B5EF4-FFF2-40B4-BE49-F238E27FC236}">
                <a16:creationId xmlns:a16="http://schemas.microsoft.com/office/drawing/2014/main" id="{4856069E-EBF5-4DBB-AB4E-8FCA11E80B6F}"/>
              </a:ext>
            </a:extLst>
          </p:cNvPr>
          <p:cNvSpPr txBox="1">
            <a:spLocks noChangeArrowheads="1"/>
          </p:cNvSpPr>
          <p:nvPr/>
        </p:nvSpPr>
        <p:spPr bwMode="auto">
          <a:xfrm>
            <a:off x="228600" y="4800600"/>
            <a:ext cx="8353425" cy="1238250"/>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rgbClr val="000000"/>
                </a:solidFill>
                <a:ea typeface="黑体" panose="02010609060101010101" pitchFamily="49" charset="-122"/>
              </a:rPr>
              <a:t>分析：</a:t>
            </a:r>
            <a:r>
              <a:rPr lang="zh-CN" altLang="en-US" sz="2400">
                <a:solidFill>
                  <a:schemeClr val="tx1"/>
                </a:solidFill>
                <a:ea typeface="楷体_GB2312" panose="02010609030101010101" pitchFamily="49" charset="-122"/>
              </a:rPr>
              <a:t>很显然此问题分解出的子问题相互独立，即在</a:t>
            </a:r>
            <a:r>
              <a:rPr lang="en-US" altLang="zh-CN" sz="2400">
                <a:solidFill>
                  <a:schemeClr val="tx1"/>
                </a:solidFill>
                <a:ea typeface="楷体_GB2312" panose="02010609030101010101" pitchFamily="49" charset="-122"/>
              </a:rPr>
              <a:t>a[i]</a:t>
            </a:r>
            <a:r>
              <a:rPr lang="zh-CN" altLang="en-US" sz="2400">
                <a:solidFill>
                  <a:schemeClr val="tx1"/>
                </a:solidFill>
                <a:ea typeface="楷体_GB2312" panose="02010609030101010101" pitchFamily="49" charset="-122"/>
              </a:rPr>
              <a:t>的前面或后面查找</a:t>
            </a:r>
            <a:r>
              <a:rPr lang="en-US" altLang="zh-CN" sz="2400">
                <a:solidFill>
                  <a:schemeClr val="tx1"/>
                </a:solidFill>
                <a:ea typeface="楷体_GB2312" panose="02010609030101010101" pitchFamily="49" charset="-122"/>
              </a:rPr>
              <a:t>x</a:t>
            </a:r>
            <a:r>
              <a:rPr lang="zh-CN" altLang="en-US" sz="2400">
                <a:solidFill>
                  <a:schemeClr val="tx1"/>
                </a:solidFill>
                <a:ea typeface="楷体_GB2312" panose="02010609030101010101" pitchFamily="49" charset="-122"/>
              </a:rPr>
              <a:t>是独立的子问题，因此满足分治法的第四个适用条件。</a:t>
            </a:r>
          </a:p>
        </p:txBody>
      </p:sp>
      <p:sp>
        <p:nvSpPr>
          <p:cNvPr id="338951" name="Rectangle 7">
            <a:extLst>
              <a:ext uri="{FF2B5EF4-FFF2-40B4-BE49-F238E27FC236}">
                <a16:creationId xmlns:a16="http://schemas.microsoft.com/office/drawing/2014/main" id="{3CB7D436-1478-40C3-B6BF-C65C877CBACF}"/>
              </a:ext>
            </a:extLst>
          </p:cNvPr>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defRPr/>
            </a:pPr>
            <a:endPar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endParaRPr>
          </a:p>
        </p:txBody>
      </p:sp>
      <p:sp>
        <p:nvSpPr>
          <p:cNvPr id="148489" name="Text Box 8">
            <a:extLst>
              <a:ext uri="{FF2B5EF4-FFF2-40B4-BE49-F238E27FC236}">
                <a16:creationId xmlns:a16="http://schemas.microsoft.com/office/drawing/2014/main" id="{2F096BC0-BB77-4991-B5D4-7E9C18D93344}"/>
              </a:ext>
            </a:extLst>
          </p:cNvPr>
          <p:cNvSpPr txBox="1">
            <a:spLocks noChangeArrowheads="1"/>
          </p:cNvSpPr>
          <p:nvPr/>
        </p:nvSpPr>
        <p:spPr bwMode="auto">
          <a:xfrm>
            <a:off x="250825" y="1557338"/>
            <a:ext cx="86423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latin typeface="Times New Roman" panose="02020603050405020304" pitchFamily="18" charset="0"/>
                <a:ea typeface="楷体_GB2312" panose="02010609030101010101" pitchFamily="49" charset="-122"/>
                <a:cs typeface="Times New Roman" panose="02020603050405020304" pitchFamily="18" charset="0"/>
              </a:rPr>
              <a:t>给定已按升序排好序的</a:t>
            </a:r>
            <a:r>
              <a:rPr lang="en-US" altLang="zh-CN" sz="2400" b="1">
                <a:solidFill>
                  <a:schemeClr val="tx1"/>
                </a:solidFill>
                <a:latin typeface="Times New Roman" panose="02020603050405020304" pitchFamily="18" charset="0"/>
                <a:ea typeface="楷体_GB2312" panose="02010609030101010101" pitchFamily="49" charset="-122"/>
                <a:cs typeface="Times New Roman" panose="02020603050405020304" pitchFamily="18" charset="0"/>
              </a:rPr>
              <a:t>n</a:t>
            </a:r>
            <a:r>
              <a:rPr lang="zh-CN" altLang="en-US" sz="2400" b="1">
                <a:solidFill>
                  <a:schemeClr val="tx1"/>
                </a:solidFill>
                <a:latin typeface="Times New Roman" panose="02020603050405020304" pitchFamily="18" charset="0"/>
                <a:ea typeface="楷体_GB2312" panose="02010609030101010101" pitchFamily="49" charset="-122"/>
                <a:cs typeface="Times New Roman" panose="02020603050405020304" pitchFamily="18" charset="0"/>
              </a:rPr>
              <a:t>个元素</a:t>
            </a:r>
            <a:r>
              <a:rPr lang="en-US" altLang="zh-CN" sz="2400" b="1">
                <a:solidFill>
                  <a:schemeClr val="tx1"/>
                </a:solidFill>
                <a:latin typeface="Times New Roman" panose="02020603050405020304" pitchFamily="18" charset="0"/>
                <a:ea typeface="楷体_GB2312" panose="02010609030101010101" pitchFamily="49" charset="-122"/>
                <a:cs typeface="Times New Roman" panose="02020603050405020304" pitchFamily="18" charset="0"/>
              </a:rPr>
              <a:t>a[0:n-1]</a:t>
            </a:r>
            <a:r>
              <a:rPr lang="zh-CN" altLang="en-US" sz="2400" b="1">
                <a:solidFill>
                  <a:schemeClr val="tx1"/>
                </a:solidFill>
                <a:latin typeface="Times New Roman" panose="02020603050405020304" pitchFamily="18" charset="0"/>
                <a:ea typeface="楷体_GB2312" panose="02010609030101010101" pitchFamily="49" charset="-122"/>
                <a:cs typeface="Times New Roman" panose="02020603050405020304" pitchFamily="18" charset="0"/>
              </a:rPr>
              <a:t>，现要在这</a:t>
            </a:r>
            <a:r>
              <a:rPr lang="en-US" altLang="zh-CN" sz="2400" b="1">
                <a:solidFill>
                  <a:schemeClr val="tx1"/>
                </a:solidFill>
                <a:latin typeface="Times New Roman" panose="02020603050405020304" pitchFamily="18" charset="0"/>
                <a:ea typeface="楷体_GB2312" panose="02010609030101010101" pitchFamily="49" charset="-122"/>
                <a:cs typeface="Times New Roman" panose="02020603050405020304" pitchFamily="18" charset="0"/>
              </a:rPr>
              <a:t>n</a:t>
            </a:r>
            <a:r>
              <a:rPr lang="zh-CN" altLang="en-US" sz="2400" b="1">
                <a:solidFill>
                  <a:schemeClr val="tx1"/>
                </a:solidFill>
                <a:latin typeface="Times New Roman" panose="02020603050405020304" pitchFamily="18" charset="0"/>
                <a:ea typeface="楷体_GB2312" panose="02010609030101010101" pitchFamily="49" charset="-122"/>
                <a:cs typeface="Times New Roman" panose="02020603050405020304" pitchFamily="18" charset="0"/>
              </a:rPr>
              <a:t>个元素中找出一特定元素</a:t>
            </a:r>
            <a:r>
              <a:rPr lang="en-US" altLang="zh-CN" sz="2400" b="1">
                <a:solidFill>
                  <a:schemeClr val="tx1"/>
                </a:solidFill>
                <a:latin typeface="Times New Roman" panose="02020603050405020304" pitchFamily="18" charset="0"/>
                <a:ea typeface="楷体_GB2312" panose="02010609030101010101" pitchFamily="49" charset="-122"/>
                <a:cs typeface="Times New Roman" panose="02020603050405020304" pitchFamily="18" charset="0"/>
              </a:rPr>
              <a:t>x</a:t>
            </a:r>
            <a:r>
              <a:rPr lang="zh-CN" altLang="en-US" sz="2400" b="1">
                <a:solidFill>
                  <a:schemeClr val="tx1"/>
                </a:solidFill>
                <a:latin typeface="Times New Roman" panose="02020603050405020304" pitchFamily="18" charset="0"/>
                <a:ea typeface="楷体_GB2312" panose="02010609030101010101" pitchFamily="49" charset="-122"/>
                <a:cs typeface="Times New Roman" panose="02020603050405020304" pitchFamily="18" charset="0"/>
              </a:rPr>
              <a:t>。</a:t>
            </a:r>
          </a:p>
          <a:p>
            <a:pPr algn="l" eaLnBrk="1" hangingPunct="1"/>
            <a:r>
              <a:rPr lang="zh-CN" altLang="en-US"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rPr>
              <a:t>分析：</a:t>
            </a:r>
          </a:p>
        </p:txBody>
      </p:sp>
      <p:sp>
        <p:nvSpPr>
          <p:cNvPr id="338953" name="Rectangle 9">
            <a:extLst>
              <a:ext uri="{FF2B5EF4-FFF2-40B4-BE49-F238E27FC236}">
                <a16:creationId xmlns:a16="http://schemas.microsoft.com/office/drawing/2014/main" id="{5AEB8ECD-CF9C-47DD-8C10-6C3144B0C3F5}"/>
              </a:ext>
            </a:extLst>
          </p:cNvPr>
          <p:cNvSpPr>
            <a:spLocks noChangeArrowheads="1"/>
          </p:cNvSpPr>
          <p:nvPr/>
        </p:nvSpPr>
        <p:spPr bwMode="auto">
          <a:xfrm>
            <a:off x="971550" y="1844675"/>
            <a:ext cx="7772400" cy="2376488"/>
          </a:xfrm>
          <a:prstGeom prst="rect">
            <a:avLst/>
          </a:prstGeom>
          <a:noFill/>
          <a:ln w="9525">
            <a:noFill/>
            <a:miter lim="800000"/>
            <a:headEnd/>
            <a:tailEnd/>
          </a:ln>
          <a:effectLst/>
        </p:spPr>
        <p:txBody>
          <a:bodyPr/>
          <a:lstStyle/>
          <a:p>
            <a:pPr marL="342900" indent="-342900" algn="l">
              <a:spcBef>
                <a:spcPct val="20000"/>
              </a:spcBef>
              <a:buClr>
                <a:srgbClr val="FF0000"/>
              </a:buClr>
              <a:buFont typeface="Wingdings" pitchFamily="2" charset="2"/>
              <a:buNone/>
              <a:defRPr/>
            </a:pPr>
            <a:endParaRPr kumimoji="1" lang="zh-CN" altLang="en-US" sz="2400" b="1">
              <a:solidFill>
                <a:schemeClr val="tx1"/>
              </a:solidFill>
              <a:effectLst>
                <a:outerShdw blurRad="38100" dist="38100" dir="2700000" algn="tl">
                  <a:srgbClr val="C0C0C0"/>
                </a:outerShdw>
              </a:effectLst>
              <a:latin typeface="Times New Roman" charset="0"/>
              <a:ea typeface="黑体" pitchFamily="2" charset="-122"/>
            </a:endParaRPr>
          </a:p>
          <a:p>
            <a:pPr marL="342900" indent="-342900" algn="l">
              <a:spcBef>
                <a:spcPct val="20000"/>
              </a:spcBef>
              <a:buClr>
                <a:srgbClr val="FF0000"/>
              </a:buClr>
              <a:buFont typeface="Wingdings" pitchFamily="2" charset="2"/>
              <a:buChar char="ü"/>
              <a:defRPr/>
            </a:pPr>
            <a:r>
              <a:rPr kumimoji="1" lang="zh-CN" altLang="en-US" sz="2400" b="1">
                <a:solidFill>
                  <a:schemeClr val="tx1"/>
                </a:solidFill>
                <a:latin typeface="Times New Roman" charset="0"/>
                <a:ea typeface="楷体_GB2312" pitchFamily="49" charset="-122"/>
              </a:rPr>
              <a:t>该问题的规模缩小到一定的程度就可以容易地解决；</a:t>
            </a:r>
            <a:endParaRPr kumimoji="1" lang="zh-CN" altLang="en-US" sz="2400">
              <a:solidFill>
                <a:schemeClr val="tx1"/>
              </a:solidFill>
              <a:latin typeface="Times New Roman" charset="0"/>
              <a:ea typeface="楷体_GB2312" pitchFamily="49" charset="-122"/>
            </a:endParaRPr>
          </a:p>
          <a:p>
            <a:pPr marL="342900" indent="-342900" algn="l">
              <a:spcBef>
                <a:spcPct val="20000"/>
              </a:spcBef>
              <a:buClr>
                <a:srgbClr val="FF0000"/>
              </a:buClr>
              <a:buFont typeface="Wingdings" pitchFamily="2" charset="2"/>
              <a:buChar char="ü"/>
              <a:defRPr/>
            </a:pPr>
            <a:r>
              <a:rPr kumimoji="1" lang="zh-CN" altLang="en-US" sz="2400" b="1">
                <a:solidFill>
                  <a:schemeClr val="tx1"/>
                </a:solidFill>
                <a:latin typeface="Times New Roman" charset="0"/>
                <a:ea typeface="楷体_GB2312" pitchFamily="49" charset="-122"/>
              </a:rPr>
              <a:t>该问题可以分解为若干个规模较小的相同问题</a:t>
            </a:r>
            <a:r>
              <a:rPr kumimoji="1" lang="en-US" altLang="zh-CN" sz="2400" b="1">
                <a:solidFill>
                  <a:schemeClr val="tx1"/>
                </a:solidFill>
                <a:latin typeface="Times New Roman" charset="0"/>
                <a:ea typeface="楷体_GB2312" pitchFamily="49" charset="-122"/>
              </a:rPr>
              <a:t>;</a:t>
            </a:r>
          </a:p>
          <a:p>
            <a:pPr marL="342900" indent="-342900" algn="l">
              <a:spcBef>
                <a:spcPct val="20000"/>
              </a:spcBef>
              <a:buClr>
                <a:srgbClr val="FF0000"/>
              </a:buClr>
              <a:buFont typeface="Wingdings" pitchFamily="2" charset="2"/>
              <a:buChar char="ü"/>
              <a:defRPr/>
            </a:pPr>
            <a:r>
              <a:rPr kumimoji="1" lang="zh-CN" altLang="en-US" sz="2400" b="1">
                <a:solidFill>
                  <a:schemeClr val="tx1"/>
                </a:solidFill>
                <a:latin typeface="Times New Roman" charset="0"/>
                <a:ea typeface="楷体_GB2312" pitchFamily="49" charset="-122"/>
              </a:rPr>
              <a:t>分解出的子问题的解可以合并为原问题的解；</a:t>
            </a:r>
          </a:p>
          <a:p>
            <a:pPr marL="342900" indent="-342900" algn="l">
              <a:spcBef>
                <a:spcPct val="20000"/>
              </a:spcBef>
              <a:buClr>
                <a:srgbClr val="FF0000"/>
              </a:buClr>
              <a:buFont typeface="Wingdings" pitchFamily="2" charset="2"/>
              <a:buChar char="ü"/>
              <a:defRPr/>
            </a:pPr>
            <a:r>
              <a:rPr kumimoji="1" lang="zh-CN" altLang="en-US" sz="2400" b="1">
                <a:solidFill>
                  <a:schemeClr val="tx1"/>
                </a:solidFill>
                <a:latin typeface="Times New Roman" charset="0"/>
                <a:ea typeface="楷体_GB2312" pitchFamily="49" charset="-122"/>
              </a:rPr>
              <a:t>分解出的各个子问题是相互独立的。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8947"/>
                                        </p:tgtEl>
                                        <p:attrNameLst>
                                          <p:attrName>style.visibility</p:attrName>
                                        </p:attrNameLst>
                                      </p:cBhvr>
                                      <p:to>
                                        <p:strVal val="visible"/>
                                      </p:to>
                                    </p:set>
                                    <p:animEffect transition="in" filter="blinds(horizontal)">
                                      <p:cBhvr>
                                        <p:cTn id="7" dur="500"/>
                                        <p:tgtEl>
                                          <p:spTgt spid="3389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8953">
                                            <p:txEl>
                                              <p:pRg st="1" end="1"/>
                                            </p:txEl>
                                          </p:spTgt>
                                        </p:tgtEl>
                                        <p:attrNameLst>
                                          <p:attrName>style.visibility</p:attrName>
                                        </p:attrNameLst>
                                      </p:cBhvr>
                                      <p:to>
                                        <p:strVal val="visible"/>
                                      </p:to>
                                    </p:set>
                                    <p:animEffect transition="in" filter="blinds(horizontal)">
                                      <p:cBhvr>
                                        <p:cTn id="12" dur="500"/>
                                        <p:tgtEl>
                                          <p:spTgt spid="33895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8953">
                                            <p:txEl>
                                              <p:pRg st="2" end="2"/>
                                            </p:txEl>
                                          </p:spTgt>
                                        </p:tgtEl>
                                        <p:attrNameLst>
                                          <p:attrName>style.visibility</p:attrName>
                                        </p:attrNameLst>
                                      </p:cBhvr>
                                      <p:to>
                                        <p:strVal val="visible"/>
                                      </p:to>
                                    </p:set>
                                    <p:animEffect transition="in" filter="blinds(horizontal)">
                                      <p:cBhvr>
                                        <p:cTn id="17" dur="500"/>
                                        <p:tgtEl>
                                          <p:spTgt spid="33895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8953">
                                            <p:txEl>
                                              <p:pRg st="3" end="3"/>
                                            </p:txEl>
                                          </p:spTgt>
                                        </p:tgtEl>
                                        <p:attrNameLst>
                                          <p:attrName>style.visibility</p:attrName>
                                        </p:attrNameLst>
                                      </p:cBhvr>
                                      <p:to>
                                        <p:strVal val="visible"/>
                                      </p:to>
                                    </p:set>
                                    <p:animEffect transition="in" filter="blinds(horizontal)">
                                      <p:cBhvr>
                                        <p:cTn id="22" dur="500"/>
                                        <p:tgtEl>
                                          <p:spTgt spid="33895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38953">
                                            <p:txEl>
                                              <p:pRg st="4" end="4"/>
                                            </p:txEl>
                                          </p:spTgt>
                                        </p:tgtEl>
                                        <p:attrNameLst>
                                          <p:attrName>style.visibility</p:attrName>
                                        </p:attrNameLst>
                                      </p:cBhvr>
                                      <p:to>
                                        <p:strVal val="visible"/>
                                      </p:to>
                                    </p:set>
                                    <p:animEffect transition="in" filter="blinds(horizontal)">
                                      <p:cBhvr>
                                        <p:cTn id="27" dur="500"/>
                                        <p:tgtEl>
                                          <p:spTgt spid="33895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38948"/>
                                        </p:tgtEl>
                                        <p:attrNameLst>
                                          <p:attrName>style.visibility</p:attrName>
                                        </p:attrNameLst>
                                      </p:cBhvr>
                                      <p:to>
                                        <p:strVal val="visible"/>
                                      </p:to>
                                    </p:set>
                                    <p:animEffect transition="in" filter="blinds(horizontal)">
                                      <p:cBhvr>
                                        <p:cTn id="32" dur="500"/>
                                        <p:tgtEl>
                                          <p:spTgt spid="3389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38949"/>
                                        </p:tgtEl>
                                        <p:attrNameLst>
                                          <p:attrName>style.visibility</p:attrName>
                                        </p:attrNameLst>
                                      </p:cBhvr>
                                      <p:to>
                                        <p:strVal val="visible"/>
                                      </p:to>
                                    </p:set>
                                    <p:animEffect transition="in" filter="blinds(horizontal)">
                                      <p:cBhvr>
                                        <p:cTn id="37" dur="500"/>
                                        <p:tgtEl>
                                          <p:spTgt spid="33894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38950"/>
                                        </p:tgtEl>
                                        <p:attrNameLst>
                                          <p:attrName>style.visibility</p:attrName>
                                        </p:attrNameLst>
                                      </p:cBhvr>
                                      <p:to>
                                        <p:strVal val="visible"/>
                                      </p:to>
                                    </p:set>
                                    <p:animEffect transition="in" filter="blinds(horizontal)">
                                      <p:cBhvr>
                                        <p:cTn id="42" dur="500"/>
                                        <p:tgtEl>
                                          <p:spTgt spid="338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animBg="1" autoUpdateAnimBg="0"/>
      <p:bldP spid="338948" grpId="0" animBg="1" autoUpdateAnimBg="0"/>
      <p:bldP spid="338949" grpId="0" animBg="1" autoUpdateAnimBg="0"/>
      <p:bldP spid="338950" grpId="0" animBg="1" autoUpdateAnimBg="0"/>
      <p:bldP spid="338953"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84FE62BD-8805-4640-8DA7-7CF0EE422E0E}"/>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E40A4610-7829-4D39-B30C-55331C244604}" type="slidenum">
              <a:rPr lang="zh-CN" altLang="en-US">
                <a:solidFill>
                  <a:schemeClr val="tx1"/>
                </a:solidFill>
                <a:latin typeface="Times New Roman" panose="02020603050405020304" pitchFamily="18" charset="0"/>
                <a:ea typeface="宋体" panose="02010600030101010101" pitchFamily="2" charset="-122"/>
              </a:rPr>
              <a:pPr eaLnBrk="1" hangingPunct="1"/>
              <a:t>49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39970" name="Rectangle 2">
            <a:extLst>
              <a:ext uri="{FF2B5EF4-FFF2-40B4-BE49-F238E27FC236}">
                <a16:creationId xmlns:a16="http://schemas.microsoft.com/office/drawing/2014/main" id="{E976C9E3-6E99-485E-9A08-FE5EB9E82C0B}"/>
              </a:ext>
            </a:extLst>
          </p:cNvPr>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defRPr/>
            </a:pPr>
            <a:r>
              <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rPr>
              <a:t>二分搜索技术</a:t>
            </a:r>
          </a:p>
        </p:txBody>
      </p:sp>
      <p:sp>
        <p:nvSpPr>
          <p:cNvPr id="149508" name="Text Box 3">
            <a:extLst>
              <a:ext uri="{FF2B5EF4-FFF2-40B4-BE49-F238E27FC236}">
                <a16:creationId xmlns:a16="http://schemas.microsoft.com/office/drawing/2014/main" id="{32CEFE67-726E-4BA6-B9C2-3C5EEC7DBF03}"/>
              </a:ext>
            </a:extLst>
          </p:cNvPr>
          <p:cNvSpPr txBox="1">
            <a:spLocks noChangeArrowheads="1"/>
          </p:cNvSpPr>
          <p:nvPr/>
        </p:nvSpPr>
        <p:spPr bwMode="auto">
          <a:xfrm>
            <a:off x="250825" y="1557338"/>
            <a:ext cx="8642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latin typeface="Times New Roman" panose="02020603050405020304" pitchFamily="18" charset="0"/>
                <a:ea typeface="楷体_GB2312" panose="02010609030101010101" pitchFamily="49" charset="-122"/>
                <a:cs typeface="Times New Roman" panose="02020603050405020304" pitchFamily="18" charset="0"/>
              </a:rPr>
              <a:t>给定已按升序排好序的</a:t>
            </a:r>
            <a:r>
              <a:rPr lang="en-US" altLang="zh-CN" sz="2400" b="1">
                <a:solidFill>
                  <a:schemeClr val="tx1"/>
                </a:solidFill>
                <a:latin typeface="Times New Roman" panose="02020603050405020304" pitchFamily="18" charset="0"/>
                <a:ea typeface="楷体_GB2312" panose="02010609030101010101" pitchFamily="49" charset="-122"/>
                <a:cs typeface="Times New Roman" panose="02020603050405020304" pitchFamily="18" charset="0"/>
              </a:rPr>
              <a:t>n</a:t>
            </a:r>
            <a:r>
              <a:rPr lang="zh-CN" altLang="en-US" sz="2400" b="1">
                <a:solidFill>
                  <a:schemeClr val="tx1"/>
                </a:solidFill>
                <a:latin typeface="Times New Roman" panose="02020603050405020304" pitchFamily="18" charset="0"/>
                <a:ea typeface="楷体_GB2312" panose="02010609030101010101" pitchFamily="49" charset="-122"/>
                <a:cs typeface="Times New Roman" panose="02020603050405020304" pitchFamily="18" charset="0"/>
              </a:rPr>
              <a:t>个元素</a:t>
            </a:r>
            <a:r>
              <a:rPr lang="en-US" altLang="zh-CN" sz="2400" b="1">
                <a:solidFill>
                  <a:schemeClr val="tx1"/>
                </a:solidFill>
                <a:latin typeface="Times New Roman" panose="02020603050405020304" pitchFamily="18" charset="0"/>
                <a:ea typeface="楷体_GB2312" panose="02010609030101010101" pitchFamily="49" charset="-122"/>
                <a:cs typeface="Times New Roman" panose="02020603050405020304" pitchFamily="18" charset="0"/>
              </a:rPr>
              <a:t>a[0:n-1]</a:t>
            </a:r>
            <a:r>
              <a:rPr lang="zh-CN" altLang="en-US" sz="2400" b="1">
                <a:solidFill>
                  <a:schemeClr val="tx1"/>
                </a:solidFill>
                <a:latin typeface="Times New Roman" panose="02020603050405020304" pitchFamily="18" charset="0"/>
                <a:ea typeface="楷体_GB2312" panose="02010609030101010101" pitchFamily="49" charset="-122"/>
                <a:cs typeface="Times New Roman" panose="02020603050405020304" pitchFamily="18" charset="0"/>
              </a:rPr>
              <a:t>，现要在这</a:t>
            </a:r>
            <a:r>
              <a:rPr lang="en-US" altLang="zh-CN" sz="2400" b="1">
                <a:solidFill>
                  <a:schemeClr val="tx1"/>
                </a:solidFill>
                <a:latin typeface="Times New Roman" panose="02020603050405020304" pitchFamily="18" charset="0"/>
                <a:ea typeface="楷体_GB2312" panose="02010609030101010101" pitchFamily="49" charset="-122"/>
                <a:cs typeface="Times New Roman" panose="02020603050405020304" pitchFamily="18" charset="0"/>
              </a:rPr>
              <a:t>n</a:t>
            </a:r>
            <a:r>
              <a:rPr lang="zh-CN" altLang="en-US" sz="2400" b="1">
                <a:solidFill>
                  <a:schemeClr val="tx1"/>
                </a:solidFill>
                <a:latin typeface="Times New Roman" panose="02020603050405020304" pitchFamily="18" charset="0"/>
                <a:ea typeface="楷体_GB2312" panose="02010609030101010101" pitchFamily="49" charset="-122"/>
                <a:cs typeface="Times New Roman" panose="02020603050405020304" pitchFamily="18" charset="0"/>
              </a:rPr>
              <a:t>个元素中找出一特定元素</a:t>
            </a:r>
            <a:r>
              <a:rPr lang="en-US" altLang="zh-CN" sz="2400" b="1">
                <a:solidFill>
                  <a:schemeClr val="tx1"/>
                </a:solidFill>
                <a:latin typeface="Times New Roman" panose="02020603050405020304" pitchFamily="18" charset="0"/>
                <a:ea typeface="楷体_GB2312" panose="02010609030101010101" pitchFamily="49" charset="-122"/>
                <a:cs typeface="Times New Roman" panose="02020603050405020304" pitchFamily="18" charset="0"/>
              </a:rPr>
              <a:t>x</a:t>
            </a:r>
            <a:r>
              <a:rPr lang="zh-CN" altLang="en-US" sz="2400" b="1">
                <a:solidFill>
                  <a:schemeClr val="tx1"/>
                </a:solidFill>
                <a:latin typeface="Times New Roman" panose="02020603050405020304" pitchFamily="18" charset="0"/>
                <a:ea typeface="楷体_GB2312" panose="02010609030101010101" pitchFamily="49" charset="-122"/>
                <a:cs typeface="Times New Roman" panose="02020603050405020304" pitchFamily="18" charset="0"/>
              </a:rPr>
              <a:t>。</a:t>
            </a:r>
            <a:endParaRPr lang="zh-CN" altLang="en-US"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9509" name="Text Box 4">
            <a:extLst>
              <a:ext uri="{FF2B5EF4-FFF2-40B4-BE49-F238E27FC236}">
                <a16:creationId xmlns:a16="http://schemas.microsoft.com/office/drawing/2014/main" id="{C0692F7B-3F93-468A-A139-D6573EE0D1B6}"/>
              </a:ext>
            </a:extLst>
          </p:cNvPr>
          <p:cNvSpPr txBox="1">
            <a:spLocks noChangeArrowheads="1"/>
          </p:cNvSpPr>
          <p:nvPr/>
        </p:nvSpPr>
        <p:spPr bwMode="auto">
          <a:xfrm>
            <a:off x="250825" y="2420938"/>
            <a:ext cx="8353425" cy="402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据此容易设计出</a:t>
            </a:r>
            <a:r>
              <a:rPr lang="zh-CN" altLang="en-US" sz="2400" b="1">
                <a:solidFill>
                  <a:schemeClr val="tx1"/>
                </a:solidFill>
                <a:latin typeface="黑体" panose="02010609060101010101" pitchFamily="49" charset="-122"/>
                <a:ea typeface="黑体" panose="02010609060101010101" pitchFamily="49" charset="-122"/>
              </a:rPr>
              <a:t>二分搜索算法</a:t>
            </a:r>
            <a:r>
              <a:rPr lang="zh-CN" altLang="en-US" sz="2400">
                <a:solidFill>
                  <a:schemeClr val="tx1"/>
                </a:solidFill>
                <a:latin typeface="楷体_GB2312" panose="02010609030101010101" pitchFamily="49" charset="-122"/>
                <a:ea typeface="楷体_GB2312" panose="02010609030101010101" pitchFamily="49" charset="-122"/>
              </a:rPr>
              <a:t>：</a:t>
            </a:r>
          </a:p>
          <a:p>
            <a:pPr algn="l" eaLnBrk="1" hangingPunct="1"/>
            <a:r>
              <a:rPr lang="en-US" altLang="zh-CN">
                <a:solidFill>
                  <a:schemeClr val="tx1"/>
                </a:solidFill>
                <a:latin typeface="Times New Roman" panose="02020603050405020304" pitchFamily="18" charset="0"/>
                <a:ea typeface="楷体_GB2312" panose="02010609030101010101" pitchFamily="49" charset="-122"/>
              </a:rPr>
              <a:t>public static int </a:t>
            </a:r>
            <a:r>
              <a:rPr lang="en-US" altLang="zh-CN" b="1">
                <a:solidFill>
                  <a:schemeClr val="tx1"/>
                </a:solidFill>
                <a:latin typeface="Times New Roman" panose="02020603050405020304" pitchFamily="18" charset="0"/>
                <a:ea typeface="楷体_GB2312" panose="02010609030101010101" pitchFamily="49" charset="-122"/>
              </a:rPr>
              <a:t>binarySearch</a:t>
            </a:r>
            <a:r>
              <a:rPr lang="en-US" altLang="zh-CN">
                <a:solidFill>
                  <a:schemeClr val="tx1"/>
                </a:solidFill>
                <a:latin typeface="Times New Roman" panose="02020603050405020304" pitchFamily="18" charset="0"/>
                <a:ea typeface="楷体_GB2312" panose="02010609030101010101" pitchFamily="49" charset="-122"/>
              </a:rPr>
              <a:t>(int [] a, int x, int n)</a:t>
            </a:r>
          </a:p>
          <a:p>
            <a:pPr algn="l" eaLnBrk="1" hangingPunct="1"/>
            <a:r>
              <a:rPr lang="en-US" altLang="zh-CN">
                <a:solidFill>
                  <a:schemeClr val="tx1"/>
                </a:solidFill>
                <a:latin typeface="Times New Roman" panose="02020603050405020304" pitchFamily="18" charset="0"/>
                <a:ea typeface="楷体_GB2312" panose="02010609030101010101" pitchFamily="49" charset="-122"/>
              </a:rPr>
              <a:t>   {</a:t>
            </a:r>
          </a:p>
          <a:p>
            <a:pPr algn="l" eaLnBrk="1" hangingPunct="1"/>
            <a:r>
              <a:rPr lang="en-US" altLang="zh-CN">
                <a:solidFill>
                  <a:schemeClr val="tx1"/>
                </a:solidFill>
                <a:latin typeface="Times New Roman" panose="02020603050405020304" pitchFamily="18" charset="0"/>
                <a:ea typeface="楷体_GB2312" panose="02010609030101010101" pitchFamily="49" charset="-122"/>
              </a:rPr>
              <a:t>     // </a:t>
            </a:r>
            <a:r>
              <a:rPr lang="zh-CN" altLang="en-US">
                <a:solidFill>
                  <a:schemeClr val="tx1"/>
                </a:solidFill>
                <a:latin typeface="Times New Roman" panose="02020603050405020304" pitchFamily="18" charset="0"/>
                <a:ea typeface="楷体_GB2312" panose="02010609030101010101" pitchFamily="49" charset="-122"/>
              </a:rPr>
              <a:t>在 </a:t>
            </a:r>
            <a:r>
              <a:rPr lang="en-US" altLang="zh-CN">
                <a:solidFill>
                  <a:schemeClr val="tx1"/>
                </a:solidFill>
                <a:latin typeface="Times New Roman" panose="02020603050405020304" pitchFamily="18" charset="0"/>
                <a:ea typeface="楷体_GB2312" panose="02010609030101010101" pitchFamily="49" charset="-122"/>
              </a:rPr>
              <a:t>a[0] &lt;= a[1] &lt;= ... &lt;= a[n-1] </a:t>
            </a:r>
            <a:r>
              <a:rPr lang="zh-CN" altLang="en-US">
                <a:solidFill>
                  <a:schemeClr val="tx1"/>
                </a:solidFill>
                <a:latin typeface="Times New Roman" panose="02020603050405020304" pitchFamily="18" charset="0"/>
                <a:ea typeface="楷体_GB2312" panose="02010609030101010101" pitchFamily="49" charset="-122"/>
              </a:rPr>
              <a:t>中搜索 </a:t>
            </a:r>
            <a:r>
              <a:rPr lang="en-US" altLang="zh-CN">
                <a:solidFill>
                  <a:schemeClr val="tx1"/>
                </a:solidFill>
                <a:latin typeface="Times New Roman" panose="02020603050405020304" pitchFamily="18" charset="0"/>
                <a:ea typeface="楷体_GB2312" panose="02010609030101010101" pitchFamily="49" charset="-122"/>
              </a:rPr>
              <a:t>x</a:t>
            </a:r>
          </a:p>
          <a:p>
            <a:pPr algn="l" eaLnBrk="1" hangingPunct="1"/>
            <a:r>
              <a:rPr lang="en-US" altLang="zh-CN">
                <a:solidFill>
                  <a:schemeClr val="tx1"/>
                </a:solidFill>
                <a:latin typeface="Times New Roman" panose="02020603050405020304" pitchFamily="18" charset="0"/>
                <a:ea typeface="楷体_GB2312" panose="02010609030101010101" pitchFamily="49" charset="-122"/>
              </a:rPr>
              <a:t>     // </a:t>
            </a:r>
            <a:r>
              <a:rPr lang="zh-CN" altLang="en-US">
                <a:solidFill>
                  <a:schemeClr val="tx1"/>
                </a:solidFill>
                <a:latin typeface="Times New Roman" panose="02020603050405020304" pitchFamily="18" charset="0"/>
                <a:ea typeface="楷体_GB2312" panose="02010609030101010101" pitchFamily="49" charset="-122"/>
              </a:rPr>
              <a:t>找到</a:t>
            </a:r>
            <a:r>
              <a:rPr lang="en-US" altLang="zh-CN">
                <a:solidFill>
                  <a:schemeClr val="tx1"/>
                </a:solidFill>
                <a:latin typeface="Times New Roman" panose="02020603050405020304" pitchFamily="18" charset="0"/>
                <a:ea typeface="楷体_GB2312" panose="02010609030101010101" pitchFamily="49" charset="-122"/>
              </a:rPr>
              <a:t>x</a:t>
            </a:r>
            <a:r>
              <a:rPr lang="zh-CN" altLang="en-US">
                <a:solidFill>
                  <a:schemeClr val="tx1"/>
                </a:solidFill>
                <a:latin typeface="Times New Roman" panose="02020603050405020304" pitchFamily="18" charset="0"/>
                <a:ea typeface="楷体_GB2312" panose="02010609030101010101" pitchFamily="49" charset="-122"/>
              </a:rPr>
              <a:t>时返回其在数组中的位置，否则返回</a:t>
            </a:r>
            <a:r>
              <a:rPr lang="en-US" altLang="zh-CN">
                <a:solidFill>
                  <a:schemeClr val="tx1"/>
                </a:solidFill>
                <a:latin typeface="Times New Roman" panose="02020603050405020304" pitchFamily="18" charset="0"/>
                <a:ea typeface="楷体_GB2312" panose="02010609030101010101" pitchFamily="49" charset="-122"/>
              </a:rPr>
              <a:t>-1</a:t>
            </a:r>
          </a:p>
          <a:p>
            <a:pPr algn="l" eaLnBrk="1" hangingPunct="1"/>
            <a:r>
              <a:rPr lang="en-US" altLang="zh-CN">
                <a:solidFill>
                  <a:schemeClr val="tx1"/>
                </a:solidFill>
                <a:latin typeface="Times New Roman" panose="02020603050405020304" pitchFamily="18" charset="0"/>
                <a:ea typeface="楷体_GB2312" panose="02010609030101010101" pitchFamily="49" charset="-122"/>
              </a:rPr>
              <a:t>     int left = 0; int right = n - 1;</a:t>
            </a:r>
          </a:p>
          <a:p>
            <a:pPr algn="l" eaLnBrk="1" hangingPunct="1"/>
            <a:r>
              <a:rPr lang="en-US" altLang="zh-CN">
                <a:solidFill>
                  <a:schemeClr val="tx1"/>
                </a:solidFill>
                <a:latin typeface="Times New Roman" panose="02020603050405020304" pitchFamily="18" charset="0"/>
                <a:ea typeface="楷体_GB2312" panose="02010609030101010101" pitchFamily="49" charset="-122"/>
              </a:rPr>
              <a:t>     </a:t>
            </a:r>
            <a:r>
              <a:rPr lang="en-US" altLang="zh-CN" b="1">
                <a:solidFill>
                  <a:schemeClr val="tx1"/>
                </a:solidFill>
                <a:latin typeface="Times New Roman" panose="02020603050405020304" pitchFamily="18" charset="0"/>
                <a:ea typeface="楷体_GB2312" panose="02010609030101010101" pitchFamily="49" charset="-122"/>
              </a:rPr>
              <a:t>while</a:t>
            </a:r>
            <a:r>
              <a:rPr lang="en-US" altLang="zh-CN">
                <a:solidFill>
                  <a:schemeClr val="tx1"/>
                </a:solidFill>
                <a:latin typeface="Times New Roman" panose="02020603050405020304" pitchFamily="18" charset="0"/>
                <a:ea typeface="楷体_GB2312" panose="02010609030101010101" pitchFamily="49" charset="-122"/>
              </a:rPr>
              <a:t> (left &lt;= right) {</a:t>
            </a:r>
          </a:p>
          <a:p>
            <a:pPr algn="l" eaLnBrk="1" hangingPunct="1"/>
            <a:r>
              <a:rPr lang="en-US" altLang="zh-CN">
                <a:solidFill>
                  <a:schemeClr val="tx1"/>
                </a:solidFill>
                <a:latin typeface="Times New Roman" panose="02020603050405020304" pitchFamily="18" charset="0"/>
                <a:ea typeface="楷体_GB2312" panose="02010609030101010101" pitchFamily="49" charset="-122"/>
              </a:rPr>
              <a:t>       int middle = (left + right)/2;</a:t>
            </a:r>
          </a:p>
          <a:p>
            <a:pPr algn="l" eaLnBrk="1" hangingPunct="1"/>
            <a:r>
              <a:rPr lang="en-US" altLang="zh-CN">
                <a:solidFill>
                  <a:schemeClr val="tx1"/>
                </a:solidFill>
                <a:latin typeface="Times New Roman" panose="02020603050405020304" pitchFamily="18" charset="0"/>
                <a:ea typeface="楷体_GB2312" panose="02010609030101010101" pitchFamily="49" charset="-122"/>
              </a:rPr>
              <a:t>       </a:t>
            </a:r>
            <a:r>
              <a:rPr lang="en-US" altLang="zh-CN" b="1">
                <a:solidFill>
                  <a:schemeClr val="tx1"/>
                </a:solidFill>
                <a:latin typeface="Times New Roman" panose="02020603050405020304" pitchFamily="18" charset="0"/>
                <a:ea typeface="楷体_GB2312" panose="02010609030101010101" pitchFamily="49" charset="-122"/>
              </a:rPr>
              <a:t>if </a:t>
            </a:r>
            <a:r>
              <a:rPr lang="en-US" altLang="zh-CN">
                <a:solidFill>
                  <a:schemeClr val="tx1"/>
                </a:solidFill>
                <a:latin typeface="Times New Roman" panose="02020603050405020304" pitchFamily="18" charset="0"/>
                <a:ea typeface="楷体_GB2312" panose="02010609030101010101" pitchFamily="49" charset="-122"/>
              </a:rPr>
              <a:t>(x == a[middle]) </a:t>
            </a:r>
            <a:r>
              <a:rPr lang="en-US" altLang="zh-CN" b="1">
                <a:solidFill>
                  <a:schemeClr val="tx1"/>
                </a:solidFill>
                <a:latin typeface="Times New Roman" panose="02020603050405020304" pitchFamily="18" charset="0"/>
                <a:ea typeface="楷体_GB2312" panose="02010609030101010101" pitchFamily="49" charset="-122"/>
              </a:rPr>
              <a:t>return</a:t>
            </a:r>
            <a:r>
              <a:rPr lang="en-US" altLang="zh-CN">
                <a:solidFill>
                  <a:schemeClr val="tx1"/>
                </a:solidFill>
                <a:latin typeface="Times New Roman" panose="02020603050405020304" pitchFamily="18" charset="0"/>
                <a:ea typeface="楷体_GB2312" panose="02010609030101010101" pitchFamily="49" charset="-122"/>
              </a:rPr>
              <a:t> middle;</a:t>
            </a:r>
          </a:p>
          <a:p>
            <a:pPr algn="l" eaLnBrk="1" hangingPunct="1"/>
            <a:r>
              <a:rPr lang="en-US" altLang="zh-CN">
                <a:solidFill>
                  <a:schemeClr val="tx1"/>
                </a:solidFill>
                <a:latin typeface="Times New Roman" panose="02020603050405020304" pitchFamily="18" charset="0"/>
                <a:ea typeface="楷体_GB2312" panose="02010609030101010101" pitchFamily="49" charset="-122"/>
              </a:rPr>
              <a:t>       </a:t>
            </a:r>
            <a:r>
              <a:rPr lang="en-US" altLang="zh-CN" b="1">
                <a:solidFill>
                  <a:schemeClr val="tx1"/>
                </a:solidFill>
                <a:latin typeface="Times New Roman" panose="02020603050405020304" pitchFamily="18" charset="0"/>
                <a:ea typeface="楷体_GB2312" panose="02010609030101010101" pitchFamily="49" charset="-122"/>
              </a:rPr>
              <a:t>if</a:t>
            </a:r>
            <a:r>
              <a:rPr lang="en-US" altLang="zh-CN">
                <a:solidFill>
                  <a:schemeClr val="tx1"/>
                </a:solidFill>
                <a:latin typeface="Times New Roman" panose="02020603050405020304" pitchFamily="18" charset="0"/>
                <a:ea typeface="楷体_GB2312" panose="02010609030101010101" pitchFamily="49" charset="-122"/>
              </a:rPr>
              <a:t> (x &gt; a[middle]) left = middle + 1;</a:t>
            </a:r>
          </a:p>
          <a:p>
            <a:pPr algn="l" eaLnBrk="1" hangingPunct="1"/>
            <a:r>
              <a:rPr lang="en-US" altLang="zh-CN">
                <a:solidFill>
                  <a:schemeClr val="tx1"/>
                </a:solidFill>
                <a:latin typeface="Times New Roman" panose="02020603050405020304" pitchFamily="18" charset="0"/>
                <a:ea typeface="楷体_GB2312" panose="02010609030101010101" pitchFamily="49" charset="-122"/>
              </a:rPr>
              <a:t>       </a:t>
            </a:r>
            <a:r>
              <a:rPr lang="en-US" altLang="zh-CN" b="1">
                <a:solidFill>
                  <a:schemeClr val="tx1"/>
                </a:solidFill>
                <a:latin typeface="Times New Roman" panose="02020603050405020304" pitchFamily="18" charset="0"/>
                <a:ea typeface="楷体_GB2312" panose="02010609030101010101" pitchFamily="49" charset="-122"/>
              </a:rPr>
              <a:t>else</a:t>
            </a:r>
            <a:r>
              <a:rPr lang="en-US" altLang="zh-CN">
                <a:solidFill>
                  <a:schemeClr val="tx1"/>
                </a:solidFill>
                <a:latin typeface="Times New Roman" panose="02020603050405020304" pitchFamily="18" charset="0"/>
                <a:ea typeface="楷体_GB2312" panose="02010609030101010101" pitchFamily="49" charset="-122"/>
              </a:rPr>
              <a:t> right = middle - 1;</a:t>
            </a:r>
          </a:p>
          <a:p>
            <a:pPr algn="l" eaLnBrk="1" hangingPunct="1"/>
            <a:r>
              <a:rPr lang="en-US" altLang="zh-CN">
                <a:solidFill>
                  <a:schemeClr val="tx1"/>
                </a:solidFill>
                <a:latin typeface="Times New Roman" panose="02020603050405020304" pitchFamily="18" charset="0"/>
                <a:ea typeface="楷体_GB2312" panose="02010609030101010101" pitchFamily="49" charset="-122"/>
              </a:rPr>
              <a:t>      }</a:t>
            </a:r>
          </a:p>
          <a:p>
            <a:pPr algn="l" eaLnBrk="1" hangingPunct="1"/>
            <a:r>
              <a:rPr lang="en-US" altLang="zh-CN">
                <a:solidFill>
                  <a:schemeClr val="tx1"/>
                </a:solidFill>
                <a:latin typeface="Times New Roman" panose="02020603050405020304" pitchFamily="18" charset="0"/>
                <a:ea typeface="楷体_GB2312" panose="02010609030101010101" pitchFamily="49" charset="-122"/>
              </a:rPr>
              <a:t>     </a:t>
            </a:r>
            <a:r>
              <a:rPr lang="en-US" altLang="zh-CN" b="1">
                <a:solidFill>
                  <a:schemeClr val="tx1"/>
                </a:solidFill>
                <a:latin typeface="Times New Roman" panose="02020603050405020304" pitchFamily="18" charset="0"/>
                <a:ea typeface="楷体_GB2312" panose="02010609030101010101" pitchFamily="49" charset="-122"/>
              </a:rPr>
              <a:t>return</a:t>
            </a:r>
            <a:r>
              <a:rPr lang="en-US" altLang="zh-CN">
                <a:solidFill>
                  <a:schemeClr val="tx1"/>
                </a:solidFill>
                <a:latin typeface="Times New Roman" panose="02020603050405020304" pitchFamily="18" charset="0"/>
                <a:ea typeface="楷体_GB2312" panose="02010609030101010101" pitchFamily="49" charset="-122"/>
              </a:rPr>
              <a:t> -1; // </a:t>
            </a:r>
            <a:r>
              <a:rPr lang="zh-CN" altLang="en-US">
                <a:solidFill>
                  <a:schemeClr val="tx1"/>
                </a:solidFill>
                <a:latin typeface="Times New Roman" panose="02020603050405020304" pitchFamily="18" charset="0"/>
                <a:ea typeface="楷体_GB2312" panose="02010609030101010101" pitchFamily="49" charset="-122"/>
              </a:rPr>
              <a:t>未找到</a:t>
            </a:r>
            <a:r>
              <a:rPr lang="en-US" altLang="zh-CN">
                <a:solidFill>
                  <a:schemeClr val="tx1"/>
                </a:solidFill>
                <a:latin typeface="Times New Roman" panose="02020603050405020304" pitchFamily="18" charset="0"/>
                <a:ea typeface="楷体_GB2312" panose="02010609030101010101" pitchFamily="49" charset="-122"/>
              </a:rPr>
              <a:t>x</a:t>
            </a:r>
          </a:p>
          <a:p>
            <a:pPr algn="l" eaLnBrk="1" hangingPunct="1"/>
            <a:r>
              <a:rPr lang="en-US" altLang="zh-CN">
                <a:solidFill>
                  <a:schemeClr val="tx1"/>
                </a:solidFill>
                <a:latin typeface="Times New Roman" panose="02020603050405020304" pitchFamily="18" charset="0"/>
                <a:ea typeface="楷体_GB2312" panose="02010609030101010101" pitchFamily="49" charset="-122"/>
              </a:rPr>
              <a:t>   }</a:t>
            </a:r>
          </a:p>
        </p:txBody>
      </p:sp>
      <p:sp>
        <p:nvSpPr>
          <p:cNvPr id="339973" name="Text Box 5">
            <a:extLst>
              <a:ext uri="{FF2B5EF4-FFF2-40B4-BE49-F238E27FC236}">
                <a16:creationId xmlns:a16="http://schemas.microsoft.com/office/drawing/2014/main" id="{384D2842-8DAB-4169-BA6F-30F2F7942E0D}"/>
              </a:ext>
            </a:extLst>
          </p:cNvPr>
          <p:cNvSpPr txBox="1">
            <a:spLocks noChangeArrowheads="1"/>
          </p:cNvSpPr>
          <p:nvPr/>
        </p:nvSpPr>
        <p:spPr bwMode="auto">
          <a:xfrm>
            <a:off x="5486400" y="2057400"/>
            <a:ext cx="3276600" cy="4159250"/>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ea typeface="黑体" panose="02010609060101010101" pitchFamily="49" charset="-122"/>
              </a:rPr>
              <a:t>算法复杂度分析：</a:t>
            </a:r>
          </a:p>
          <a:p>
            <a:pPr algn="l" eaLnBrk="1" hangingPunct="1"/>
            <a:r>
              <a:rPr lang="zh-CN" altLang="en-US" sz="2400">
                <a:solidFill>
                  <a:schemeClr val="tx1"/>
                </a:solidFill>
                <a:ea typeface="楷体_GB2312" panose="02010609030101010101" pitchFamily="49" charset="-122"/>
              </a:rPr>
              <a:t>每执行一次算法的</a:t>
            </a:r>
            <a:r>
              <a:rPr lang="en-US" altLang="zh-CN" sz="2400">
                <a:solidFill>
                  <a:schemeClr val="tx1"/>
                </a:solidFill>
                <a:ea typeface="楷体_GB2312" panose="02010609030101010101" pitchFamily="49" charset="-122"/>
              </a:rPr>
              <a:t>while</a:t>
            </a:r>
            <a:r>
              <a:rPr lang="zh-CN" altLang="en-US" sz="2400">
                <a:solidFill>
                  <a:schemeClr val="tx1"/>
                </a:solidFill>
                <a:ea typeface="楷体_GB2312" panose="02010609030101010101" pitchFamily="49" charset="-122"/>
              </a:rPr>
              <a:t>循环， 待搜索数组的大小减少一半。因此，在最坏情况下，</a:t>
            </a:r>
            <a:r>
              <a:rPr lang="en-US" altLang="zh-CN" sz="2400">
                <a:solidFill>
                  <a:schemeClr val="tx1"/>
                </a:solidFill>
                <a:ea typeface="楷体_GB2312" panose="02010609030101010101" pitchFamily="49" charset="-122"/>
              </a:rPr>
              <a:t>while</a:t>
            </a:r>
            <a:r>
              <a:rPr lang="zh-CN" altLang="en-US" sz="2400">
                <a:solidFill>
                  <a:schemeClr val="tx1"/>
                </a:solidFill>
                <a:ea typeface="楷体_GB2312" panose="02010609030101010101" pitchFamily="49" charset="-122"/>
              </a:rPr>
              <a:t>循环被执行了</a:t>
            </a:r>
            <a:r>
              <a:rPr lang="en-US" altLang="zh-CN" sz="2400">
                <a:solidFill>
                  <a:schemeClr val="tx1"/>
                </a:solidFill>
                <a:ea typeface="楷体_GB2312" panose="02010609030101010101" pitchFamily="49" charset="-122"/>
              </a:rPr>
              <a:t>O(logn) </a:t>
            </a:r>
            <a:r>
              <a:rPr lang="zh-CN" altLang="en-US" sz="2400">
                <a:solidFill>
                  <a:schemeClr val="tx1"/>
                </a:solidFill>
                <a:ea typeface="楷体_GB2312" panose="02010609030101010101" pitchFamily="49" charset="-122"/>
              </a:rPr>
              <a:t>次。循环体内运算需要</a:t>
            </a:r>
            <a:r>
              <a:rPr lang="en-US" altLang="zh-CN" sz="2400">
                <a:solidFill>
                  <a:schemeClr val="tx1"/>
                </a:solidFill>
                <a:ea typeface="楷体_GB2312" panose="02010609030101010101" pitchFamily="49" charset="-122"/>
              </a:rPr>
              <a:t>O(1) </a:t>
            </a:r>
            <a:r>
              <a:rPr lang="zh-CN" altLang="en-US" sz="2400">
                <a:solidFill>
                  <a:schemeClr val="tx1"/>
                </a:solidFill>
                <a:ea typeface="楷体_GB2312" panose="02010609030101010101" pitchFamily="49" charset="-122"/>
              </a:rPr>
              <a:t>时间，因此整个算法在最坏情况下的计算时间复杂性为</a:t>
            </a:r>
            <a:r>
              <a:rPr lang="en-US" altLang="zh-CN" sz="2400">
                <a:solidFill>
                  <a:schemeClr val="tx1"/>
                </a:solidFill>
                <a:ea typeface="楷体_GB2312" panose="02010609030101010101" pitchFamily="49" charset="-122"/>
              </a:rPr>
              <a:t>O(logn) </a:t>
            </a:r>
            <a:r>
              <a:rPr lang="zh-CN" altLang="en-US" sz="2400">
                <a:solidFill>
                  <a:schemeClr val="tx1"/>
                </a:solidFill>
                <a:ea typeface="楷体_GB2312" panose="02010609030101010101" pitchFamily="49" charset="-122"/>
              </a:rPr>
              <a:t>。</a:t>
            </a:r>
          </a:p>
        </p:txBody>
      </p:sp>
      <p:sp>
        <p:nvSpPr>
          <p:cNvPr id="339974" name="Text Box 6">
            <a:extLst>
              <a:ext uri="{FF2B5EF4-FFF2-40B4-BE49-F238E27FC236}">
                <a16:creationId xmlns:a16="http://schemas.microsoft.com/office/drawing/2014/main" id="{669D2622-BA5B-4019-A3B9-CFB3F9BF7780}"/>
              </a:ext>
            </a:extLst>
          </p:cNvPr>
          <p:cNvSpPr txBox="1">
            <a:spLocks noChangeArrowheads="1"/>
          </p:cNvSpPr>
          <p:nvPr/>
        </p:nvSpPr>
        <p:spPr bwMode="auto">
          <a:xfrm>
            <a:off x="762000" y="6172200"/>
            <a:ext cx="7924800" cy="544513"/>
          </a:xfrm>
          <a:prstGeom prst="rect">
            <a:avLst/>
          </a:prstGeom>
          <a:solidFill>
            <a:schemeClr val="accent2"/>
          </a:solidFill>
          <a:ln w="25400">
            <a:solidFill>
              <a:schemeClr val="tx1"/>
            </a:solidFill>
            <a:miter lim="800000"/>
            <a:headEnd/>
            <a:tailEnd/>
          </a:ln>
          <a:effectLst/>
        </p:spPr>
        <p:txBody>
          <a:bodyPr>
            <a:spAutoFit/>
          </a:bodyPr>
          <a:lstStyle/>
          <a:p>
            <a:pPr algn="l">
              <a:defRPr/>
            </a:pPr>
            <a:r>
              <a:rPr lang="zh-CN" altLang="en-US" sz="2800" b="1">
                <a:solidFill>
                  <a:schemeClr val="bg1"/>
                </a:solidFill>
                <a:effectLst>
                  <a:outerShdw blurRad="38100" dist="38100" dir="2700000" algn="tl">
                    <a:srgbClr val="000000"/>
                  </a:outerShdw>
                </a:effectLst>
                <a:latin typeface="Arial" charset="0"/>
                <a:ea typeface="楷体_GB2312" pitchFamily="49" charset="-122"/>
              </a:rPr>
              <a:t>思考题：</a:t>
            </a:r>
            <a:r>
              <a:rPr lang="zh-CN" altLang="zh-CN" sz="2800" b="1">
                <a:solidFill>
                  <a:schemeClr val="bg1"/>
                </a:solidFill>
                <a:effectLst>
                  <a:outerShdw blurRad="38100" dist="38100" dir="2700000" algn="tl">
                    <a:srgbClr val="000000"/>
                  </a:outerShdw>
                </a:effectLst>
                <a:latin typeface="Arial" charset="0"/>
                <a:ea typeface="楷体_GB2312" pitchFamily="49" charset="-122"/>
              </a:rPr>
              <a:t>给定a，用二分法设计出求a</a:t>
            </a:r>
            <a:r>
              <a:rPr lang="zh-CN" altLang="zh-CN" sz="2800" b="1" baseline="30000">
                <a:solidFill>
                  <a:schemeClr val="bg1"/>
                </a:solidFill>
                <a:effectLst>
                  <a:outerShdw blurRad="38100" dist="38100" dir="2700000" algn="tl">
                    <a:srgbClr val="000000"/>
                  </a:outerShdw>
                </a:effectLst>
                <a:latin typeface="Arial" charset="0"/>
                <a:ea typeface="楷体_GB2312" pitchFamily="49" charset="-122"/>
              </a:rPr>
              <a:t>n</a:t>
            </a:r>
            <a:r>
              <a:rPr lang="zh-CN" altLang="zh-CN" sz="2800" b="1">
                <a:solidFill>
                  <a:schemeClr val="bg1"/>
                </a:solidFill>
                <a:effectLst>
                  <a:outerShdw blurRad="38100" dist="38100" dir="2700000" algn="tl">
                    <a:srgbClr val="000000"/>
                  </a:outerShdw>
                </a:effectLst>
                <a:latin typeface="Arial" charset="0"/>
                <a:ea typeface="楷体_GB2312" pitchFamily="49" charset="-122"/>
              </a:rPr>
              <a:t>的算法。</a:t>
            </a:r>
            <a:endParaRPr lang="zh-CN" altLang="en-US" sz="2800" b="1">
              <a:solidFill>
                <a:schemeClr val="bg1"/>
              </a:solidFill>
              <a:effectLst>
                <a:outerShdw blurRad="38100" dist="38100" dir="2700000" algn="tl">
                  <a:srgbClr val="000000"/>
                </a:outerShdw>
              </a:effectLst>
              <a:latin typeface="Arial" charset="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9973"/>
                                        </p:tgtEl>
                                        <p:attrNameLst>
                                          <p:attrName>style.visibility</p:attrName>
                                        </p:attrNameLst>
                                      </p:cBhvr>
                                      <p:to>
                                        <p:strVal val="visible"/>
                                      </p:to>
                                    </p:set>
                                    <p:animEffect transition="in" filter="blinds(horizontal)">
                                      <p:cBhvr>
                                        <p:cTn id="7" dur="500"/>
                                        <p:tgtEl>
                                          <p:spTgt spid="3399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9974"/>
                                        </p:tgtEl>
                                        <p:attrNameLst>
                                          <p:attrName>style.visibility</p:attrName>
                                        </p:attrNameLst>
                                      </p:cBhvr>
                                      <p:to>
                                        <p:strVal val="visible"/>
                                      </p:to>
                                    </p:set>
                                    <p:animEffect transition="in" filter="blinds(horizontal)">
                                      <p:cBhvr>
                                        <p:cTn id="12" dur="500"/>
                                        <p:tgtEl>
                                          <p:spTgt spid="339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3" grpId="0" animBg="1"/>
      <p:bldP spid="339974"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FD3743FB-1787-4B92-9339-48C9808CE4F7}"/>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D725ED89-7681-4F4D-9828-49345C715190}" type="slidenum">
              <a:rPr lang="zh-CN" altLang="en-US">
                <a:solidFill>
                  <a:schemeClr val="tx1"/>
                </a:solidFill>
                <a:latin typeface="Times New Roman" panose="02020603050405020304" pitchFamily="18" charset="0"/>
                <a:ea typeface="宋体" panose="02010600030101010101" pitchFamily="2" charset="-122"/>
              </a:rPr>
              <a:pPr eaLnBrk="1" hangingPunct="1"/>
              <a:t>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15715" name="Rectangle 3074">
            <a:extLst>
              <a:ext uri="{FF2B5EF4-FFF2-40B4-BE49-F238E27FC236}">
                <a16:creationId xmlns:a16="http://schemas.microsoft.com/office/drawing/2014/main" id="{F8204CF9-1B01-4058-89BC-165317770E7C}"/>
              </a:ext>
            </a:extLst>
          </p:cNvPr>
          <p:cNvSpPr>
            <a:spLocks noGrp="1" noChangeArrowheads="1"/>
          </p:cNvSpPr>
          <p:nvPr>
            <p:ph type="title"/>
          </p:nvPr>
        </p:nvSpPr>
        <p:spPr/>
        <p:txBody>
          <a:bodyPr/>
          <a:lstStyle/>
          <a:p>
            <a:pPr eaLnBrk="1" hangingPunct="1"/>
            <a:r>
              <a:rPr lang="zh-CN" altLang="en-US" sz="4800"/>
              <a:t>1.1	算法与程序</a:t>
            </a:r>
          </a:p>
        </p:txBody>
      </p:sp>
      <p:sp>
        <p:nvSpPr>
          <p:cNvPr id="285699" name="Rectangle 3075">
            <a:extLst>
              <a:ext uri="{FF2B5EF4-FFF2-40B4-BE49-F238E27FC236}">
                <a16:creationId xmlns:a16="http://schemas.microsoft.com/office/drawing/2014/main" id="{2856A21F-2E7A-4EBB-90CB-673B1A1F425B}"/>
              </a:ext>
            </a:extLst>
          </p:cNvPr>
          <p:cNvSpPr>
            <a:spLocks noGrp="1" noChangeArrowheads="1"/>
          </p:cNvSpPr>
          <p:nvPr>
            <p:ph type="body" idx="1"/>
          </p:nvPr>
        </p:nvSpPr>
        <p:spPr>
          <a:xfrm>
            <a:off x="685800" y="2590800"/>
            <a:ext cx="7772400" cy="2286000"/>
          </a:xfrm>
        </p:spPr>
        <p:txBody>
          <a:bodyPr/>
          <a:lstStyle/>
          <a:p>
            <a:pPr lvl="2" eaLnBrk="1" hangingPunct="1"/>
            <a:r>
              <a:rPr lang="zh-CN" altLang="en-US">
                <a:latin typeface="楷体_GB2312" panose="02010609030101010101" pitchFamily="49" charset="-122"/>
                <a:ea typeface="楷体_GB2312" panose="02010609030101010101" pitchFamily="49" charset="-122"/>
              </a:rPr>
              <a:t>输  入：有零个或多个外部量作为算法的输入。 </a:t>
            </a:r>
          </a:p>
          <a:p>
            <a:pPr lvl="2" eaLnBrk="1" hangingPunct="1"/>
            <a:r>
              <a:rPr lang="zh-CN" altLang="en-US">
                <a:latin typeface="楷体_GB2312" panose="02010609030101010101" pitchFamily="49" charset="-122"/>
                <a:ea typeface="楷体_GB2312" panose="02010609030101010101" pitchFamily="49" charset="-122"/>
              </a:rPr>
              <a:t>输  出：算法产生至少一个量作为输出。 </a:t>
            </a:r>
          </a:p>
          <a:p>
            <a:pPr lvl="2" eaLnBrk="1" hangingPunct="1"/>
            <a:r>
              <a:rPr lang="zh-CN" altLang="en-US">
                <a:latin typeface="楷体_GB2312" panose="02010609030101010101" pitchFamily="49" charset="-122"/>
                <a:ea typeface="楷体_GB2312" panose="02010609030101010101" pitchFamily="49" charset="-122"/>
              </a:rPr>
              <a:t>确定性：组成算法的每条指令清晰、无歧义。 </a:t>
            </a:r>
          </a:p>
          <a:p>
            <a:pPr lvl="2" eaLnBrk="1" hangingPunct="1"/>
            <a:r>
              <a:rPr lang="zh-CN" altLang="en-US">
                <a:latin typeface="楷体_GB2312" panose="02010609030101010101" pitchFamily="49" charset="-122"/>
                <a:ea typeface="楷体_GB2312" panose="02010609030101010101" pitchFamily="49" charset="-122"/>
              </a:rPr>
              <a:t>有限性：算法中每条指令的执行次数有限，执行每条指令的时间也有限。</a:t>
            </a:r>
            <a:endParaRPr lang="zh-CN" altLang="en-US"/>
          </a:p>
        </p:txBody>
      </p:sp>
      <p:sp>
        <p:nvSpPr>
          <p:cNvPr id="285700" name="Text Box 3076">
            <a:extLst>
              <a:ext uri="{FF2B5EF4-FFF2-40B4-BE49-F238E27FC236}">
                <a16:creationId xmlns:a16="http://schemas.microsoft.com/office/drawing/2014/main" id="{E6B79776-FCC5-41CA-AD7C-A8B535DE1354}"/>
              </a:ext>
            </a:extLst>
          </p:cNvPr>
          <p:cNvSpPr txBox="1">
            <a:spLocks noChangeArrowheads="1"/>
          </p:cNvSpPr>
          <p:nvPr/>
        </p:nvSpPr>
        <p:spPr bwMode="auto">
          <a:xfrm>
            <a:off x="1555750" y="4953000"/>
            <a:ext cx="7207250"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spcBef>
                <a:spcPct val="20000"/>
              </a:spcBef>
            </a:pPr>
            <a:r>
              <a:rPr kumimoji="1" lang="zh-CN" altLang="en-US" sz="2800">
                <a:solidFill>
                  <a:schemeClr val="tx1"/>
                </a:solidFill>
                <a:latin typeface="楷体_GB2312" panose="02010609030101010101" pitchFamily="49" charset="-122"/>
                <a:ea typeface="楷体_GB2312" panose="02010609030101010101" pitchFamily="49" charset="-122"/>
              </a:rPr>
              <a:t>是算法用某种程序设计语言的具体实现。</a:t>
            </a:r>
          </a:p>
          <a:p>
            <a:pPr eaLnBrk="1" hangingPunct="1">
              <a:spcBef>
                <a:spcPct val="20000"/>
              </a:spcBef>
            </a:pPr>
            <a:r>
              <a:rPr kumimoji="1" lang="zh-CN" altLang="en-US" sz="2800">
                <a:solidFill>
                  <a:schemeClr val="tx1"/>
                </a:solidFill>
                <a:latin typeface="楷体_GB2312" panose="02010609030101010101" pitchFamily="49" charset="-122"/>
                <a:ea typeface="楷体_GB2312" panose="02010609030101010101" pitchFamily="49" charset="-122"/>
              </a:rPr>
              <a:t>  程序可以不满足算法的性质(4)即有限性。</a:t>
            </a:r>
            <a:r>
              <a:rPr kumimoji="1" lang="zh-CN" altLang="en-US" sz="2800">
                <a:solidFill>
                  <a:schemeClr val="tx1"/>
                </a:solidFill>
                <a:latin typeface="Times New Roman" panose="02020603050405020304" pitchFamily="18" charset="0"/>
                <a:ea typeface="宋体" panose="02010600030101010101" pitchFamily="2" charset="-122"/>
              </a:rPr>
              <a:t> </a:t>
            </a:r>
          </a:p>
          <a:p>
            <a:pPr eaLnBrk="1" hangingPunct="1"/>
            <a:endParaRPr lang="zh-CN" altLang="en-US"/>
          </a:p>
        </p:txBody>
      </p:sp>
      <p:sp>
        <p:nvSpPr>
          <p:cNvPr id="285701" name="Text Box 3077">
            <a:extLst>
              <a:ext uri="{FF2B5EF4-FFF2-40B4-BE49-F238E27FC236}">
                <a16:creationId xmlns:a16="http://schemas.microsoft.com/office/drawing/2014/main" id="{132EA873-3D96-4C17-9B59-C6C78F218C8C}"/>
              </a:ext>
            </a:extLst>
          </p:cNvPr>
          <p:cNvSpPr txBox="1">
            <a:spLocks noChangeArrowheads="1"/>
          </p:cNvSpPr>
          <p:nvPr/>
        </p:nvSpPr>
        <p:spPr bwMode="auto">
          <a:xfrm>
            <a:off x="1898650" y="1903413"/>
            <a:ext cx="4806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kumimoji="1" lang="zh-CN" altLang="en-US" sz="2800">
                <a:solidFill>
                  <a:schemeClr val="tx1"/>
                </a:solidFill>
                <a:latin typeface="Times New Roman" panose="02020603050405020304" pitchFamily="18" charset="0"/>
                <a:ea typeface="楷体_GB2312" panose="02010609030101010101" pitchFamily="49" charset="-122"/>
              </a:rPr>
              <a:t>是满足下述性质的指令序列。</a:t>
            </a:r>
          </a:p>
        </p:txBody>
      </p:sp>
      <p:sp>
        <p:nvSpPr>
          <p:cNvPr id="285702" name="Text Box 3078">
            <a:extLst>
              <a:ext uri="{FF2B5EF4-FFF2-40B4-BE49-F238E27FC236}">
                <a16:creationId xmlns:a16="http://schemas.microsoft.com/office/drawing/2014/main" id="{5A5FF35F-FD71-4B61-914A-3EB8E43AB4B8}"/>
              </a:ext>
            </a:extLst>
          </p:cNvPr>
          <p:cNvSpPr txBox="1">
            <a:spLocks noChangeArrowheads="1"/>
          </p:cNvSpPr>
          <p:nvPr/>
        </p:nvSpPr>
        <p:spPr bwMode="auto">
          <a:xfrm>
            <a:off x="730250" y="1858963"/>
            <a:ext cx="1403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kumimoji="1" lang="zh-CN" altLang="en-US" sz="3200">
                <a:solidFill>
                  <a:schemeClr val="tx1"/>
                </a:solidFill>
                <a:latin typeface="Times New Roman" panose="02020603050405020304" pitchFamily="18" charset="0"/>
                <a:ea typeface="黑体" panose="02010609060101010101" pitchFamily="49" charset="-122"/>
              </a:rPr>
              <a:t>算法：</a:t>
            </a:r>
          </a:p>
        </p:txBody>
      </p:sp>
      <p:sp>
        <p:nvSpPr>
          <p:cNvPr id="285703" name="Text Box 3079">
            <a:extLst>
              <a:ext uri="{FF2B5EF4-FFF2-40B4-BE49-F238E27FC236}">
                <a16:creationId xmlns:a16="http://schemas.microsoft.com/office/drawing/2014/main" id="{0518B543-255C-4688-BE23-073B477340EC}"/>
              </a:ext>
            </a:extLst>
          </p:cNvPr>
          <p:cNvSpPr txBox="1">
            <a:spLocks noChangeArrowheads="1"/>
          </p:cNvSpPr>
          <p:nvPr/>
        </p:nvSpPr>
        <p:spPr bwMode="auto">
          <a:xfrm>
            <a:off x="685800" y="4953000"/>
            <a:ext cx="1403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kumimoji="1" lang="zh-CN" altLang="en-US" sz="3200">
                <a:solidFill>
                  <a:schemeClr val="tx1"/>
                </a:solidFill>
                <a:latin typeface="Times New Roman" panose="02020603050405020304" pitchFamily="18" charset="0"/>
                <a:ea typeface="黑体" panose="02010609060101010101" pitchFamily="49" charset="-122"/>
              </a:rPr>
              <a:t>程序：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5702"/>
                                        </p:tgtEl>
                                        <p:attrNameLst>
                                          <p:attrName>style.visibility</p:attrName>
                                        </p:attrNameLst>
                                      </p:cBhvr>
                                      <p:to>
                                        <p:strVal val="visible"/>
                                      </p:to>
                                    </p:set>
                                    <p:animEffect transition="in" filter="blinds(horizontal)">
                                      <p:cBhvr>
                                        <p:cTn id="7" dur="500"/>
                                        <p:tgtEl>
                                          <p:spTgt spid="2857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85701"/>
                                        </p:tgtEl>
                                        <p:attrNameLst>
                                          <p:attrName>style.visibility</p:attrName>
                                        </p:attrNameLst>
                                      </p:cBhvr>
                                      <p:to>
                                        <p:strVal val="visible"/>
                                      </p:to>
                                    </p:set>
                                    <p:anim calcmode="lin" valueType="num">
                                      <p:cBhvr additive="base">
                                        <p:cTn id="12" dur="500" fill="hold"/>
                                        <p:tgtEl>
                                          <p:spTgt spid="285701"/>
                                        </p:tgtEl>
                                        <p:attrNameLst>
                                          <p:attrName>ppt_x</p:attrName>
                                        </p:attrNameLst>
                                      </p:cBhvr>
                                      <p:tavLst>
                                        <p:tav tm="0">
                                          <p:val>
                                            <p:strVal val="1+#ppt_w/2"/>
                                          </p:val>
                                        </p:tav>
                                        <p:tav tm="100000">
                                          <p:val>
                                            <p:strVal val="#ppt_x"/>
                                          </p:val>
                                        </p:tav>
                                      </p:tavLst>
                                    </p:anim>
                                    <p:anim calcmode="lin" valueType="num">
                                      <p:cBhvr additive="base">
                                        <p:cTn id="13" dur="500" fill="hold"/>
                                        <p:tgtEl>
                                          <p:spTgt spid="28570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85699">
                                            <p:txEl>
                                              <p:pRg st="0" end="0"/>
                                            </p:txEl>
                                          </p:spTgt>
                                        </p:tgtEl>
                                        <p:attrNameLst>
                                          <p:attrName>style.visibility</p:attrName>
                                        </p:attrNameLst>
                                      </p:cBhvr>
                                      <p:to>
                                        <p:strVal val="visible"/>
                                      </p:to>
                                    </p:set>
                                    <p:animEffect transition="in" filter="blinds(horizontal)">
                                      <p:cBhvr>
                                        <p:cTn id="18" dur="500"/>
                                        <p:tgtEl>
                                          <p:spTgt spid="285699">
                                            <p:txEl>
                                              <p:pRg st="0" end="0"/>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85699">
                                            <p:txEl>
                                              <p:pRg st="1" end="1"/>
                                            </p:txEl>
                                          </p:spTgt>
                                        </p:tgtEl>
                                        <p:attrNameLst>
                                          <p:attrName>style.visibility</p:attrName>
                                        </p:attrNameLst>
                                      </p:cBhvr>
                                      <p:to>
                                        <p:strVal val="visible"/>
                                      </p:to>
                                    </p:set>
                                    <p:animEffect transition="in" filter="blinds(horizontal)">
                                      <p:cBhvr>
                                        <p:cTn id="21" dur="500"/>
                                        <p:tgtEl>
                                          <p:spTgt spid="285699">
                                            <p:txEl>
                                              <p:pRg st="1" end="1"/>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85699">
                                            <p:txEl>
                                              <p:pRg st="2" end="2"/>
                                            </p:txEl>
                                          </p:spTgt>
                                        </p:tgtEl>
                                        <p:attrNameLst>
                                          <p:attrName>style.visibility</p:attrName>
                                        </p:attrNameLst>
                                      </p:cBhvr>
                                      <p:to>
                                        <p:strVal val="visible"/>
                                      </p:to>
                                    </p:set>
                                    <p:animEffect transition="in" filter="blinds(horizontal)">
                                      <p:cBhvr>
                                        <p:cTn id="24" dur="500"/>
                                        <p:tgtEl>
                                          <p:spTgt spid="285699">
                                            <p:txEl>
                                              <p:pRg st="2" end="2"/>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85699">
                                            <p:txEl>
                                              <p:pRg st="3" end="3"/>
                                            </p:txEl>
                                          </p:spTgt>
                                        </p:tgtEl>
                                        <p:attrNameLst>
                                          <p:attrName>style.visibility</p:attrName>
                                        </p:attrNameLst>
                                      </p:cBhvr>
                                      <p:to>
                                        <p:strVal val="visible"/>
                                      </p:to>
                                    </p:set>
                                    <p:animEffect transition="in" filter="blinds(horizontal)">
                                      <p:cBhvr>
                                        <p:cTn id="27" dur="500"/>
                                        <p:tgtEl>
                                          <p:spTgt spid="28569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85703"/>
                                        </p:tgtEl>
                                        <p:attrNameLst>
                                          <p:attrName>style.visibility</p:attrName>
                                        </p:attrNameLst>
                                      </p:cBhvr>
                                      <p:to>
                                        <p:strVal val="visible"/>
                                      </p:to>
                                    </p:set>
                                    <p:animEffect transition="in" filter="blinds(horizontal)">
                                      <p:cBhvr>
                                        <p:cTn id="32" dur="500"/>
                                        <p:tgtEl>
                                          <p:spTgt spid="2857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5700"/>
                                        </p:tgtEl>
                                        <p:attrNameLst>
                                          <p:attrName>style.visibility</p:attrName>
                                        </p:attrNameLst>
                                      </p:cBhvr>
                                      <p:to>
                                        <p:strVal val="visible"/>
                                      </p:to>
                                    </p:set>
                                    <p:anim calcmode="lin" valueType="num">
                                      <p:cBhvr additive="base">
                                        <p:cTn id="37" dur="500" fill="hold"/>
                                        <p:tgtEl>
                                          <p:spTgt spid="285700"/>
                                        </p:tgtEl>
                                        <p:attrNameLst>
                                          <p:attrName>ppt_x</p:attrName>
                                        </p:attrNameLst>
                                      </p:cBhvr>
                                      <p:tavLst>
                                        <p:tav tm="0">
                                          <p:val>
                                            <p:strVal val="#ppt_x"/>
                                          </p:val>
                                        </p:tav>
                                        <p:tav tm="100000">
                                          <p:val>
                                            <p:strVal val="#ppt_x"/>
                                          </p:val>
                                        </p:tav>
                                      </p:tavLst>
                                    </p:anim>
                                    <p:anim calcmode="lin" valueType="num">
                                      <p:cBhvr additive="base">
                                        <p:cTn id="38" dur="500" fill="hold"/>
                                        <p:tgtEl>
                                          <p:spTgt spid="2857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autoUpdateAnimBg="0"/>
      <p:bldP spid="285700" grpId="0" autoUpdateAnimBg="0"/>
      <p:bldP spid="285701" grpId="0" autoUpdateAnimBg="0"/>
      <p:bldP spid="285702" grpId="0" autoUpdateAnimBg="0"/>
      <p:bldP spid="285703"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a:extLst>
              <a:ext uri="{FF2B5EF4-FFF2-40B4-BE49-F238E27FC236}">
                <a16:creationId xmlns:a16="http://schemas.microsoft.com/office/drawing/2014/main" id="{D13D2A9A-DFCD-4881-9CAE-A96CE71EDD17}"/>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CD41D1A5-45AD-446C-96F1-BCC20A44645C}" type="slidenum">
              <a:rPr lang="zh-CN" altLang="en-US">
                <a:solidFill>
                  <a:schemeClr val="tx1"/>
                </a:solidFill>
                <a:latin typeface="Times New Roman" panose="02020603050405020304" pitchFamily="18" charset="0"/>
                <a:ea typeface="宋体" panose="02010600030101010101" pitchFamily="2" charset="-122"/>
              </a:rPr>
              <a:pPr eaLnBrk="1" hangingPunct="1"/>
              <a:t>50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40994" name="Rectangle 2">
            <a:extLst>
              <a:ext uri="{FF2B5EF4-FFF2-40B4-BE49-F238E27FC236}">
                <a16:creationId xmlns:a16="http://schemas.microsoft.com/office/drawing/2014/main" id="{7B87898A-02CB-4FDB-B3FA-4E96C716A044}"/>
              </a:ext>
            </a:extLst>
          </p:cNvPr>
          <p:cNvSpPr>
            <a:spLocks noGrp="1" noChangeArrowheads="1"/>
          </p:cNvSpPr>
          <p:nvPr>
            <p:ph type="title"/>
          </p:nvPr>
        </p:nvSpPr>
        <p:spPr/>
        <p:txBody>
          <a:bodyPr/>
          <a:lstStyle/>
          <a:p>
            <a:pPr eaLnBrk="1" hangingPunct="1">
              <a:defRPr/>
            </a:pPr>
            <a:r>
              <a:rPr lang="zh-CN" altLang="en-US">
                <a:effectLst>
                  <a:outerShdw blurRad="38100" dist="38100" dir="2700000" algn="tl">
                    <a:srgbClr val="C0C0C0"/>
                  </a:outerShdw>
                </a:effectLst>
                <a:latin typeface="黑体" pitchFamily="2" charset="-122"/>
                <a:ea typeface="黑体" pitchFamily="2" charset="-122"/>
              </a:rPr>
              <a:t>大整数的乘法</a:t>
            </a:r>
          </a:p>
        </p:txBody>
      </p:sp>
      <p:sp>
        <p:nvSpPr>
          <p:cNvPr id="340995" name="Rectangle 3">
            <a:extLst>
              <a:ext uri="{FF2B5EF4-FFF2-40B4-BE49-F238E27FC236}">
                <a16:creationId xmlns:a16="http://schemas.microsoft.com/office/drawing/2014/main" id="{564D48B3-8EAA-4DE6-96CC-7BE963096181}"/>
              </a:ext>
            </a:extLst>
          </p:cNvPr>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defRPr/>
            </a:pPr>
            <a:endPar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endParaRPr>
          </a:p>
        </p:txBody>
      </p:sp>
      <p:sp>
        <p:nvSpPr>
          <p:cNvPr id="12294" name="Text Box 4">
            <a:extLst>
              <a:ext uri="{FF2B5EF4-FFF2-40B4-BE49-F238E27FC236}">
                <a16:creationId xmlns:a16="http://schemas.microsoft.com/office/drawing/2014/main" id="{10A1DE38-E7EC-44D9-9EEB-B4616E0E2C07}"/>
              </a:ext>
            </a:extLst>
          </p:cNvPr>
          <p:cNvSpPr txBox="1">
            <a:spLocks noChangeArrowheads="1"/>
          </p:cNvSpPr>
          <p:nvPr/>
        </p:nvSpPr>
        <p:spPr bwMode="auto">
          <a:xfrm>
            <a:off x="250825" y="1557338"/>
            <a:ext cx="864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latin typeface="楷体_GB2312" panose="02010609030101010101" pitchFamily="49" charset="-122"/>
                <a:ea typeface="楷体_GB2312" panose="02010609030101010101" pitchFamily="49" charset="-122"/>
                <a:cs typeface="Times New Roman" panose="02020603050405020304" pitchFamily="18" charset="0"/>
              </a:rPr>
              <a:t> 请设计一个有效的算法，可以进行两个</a:t>
            </a:r>
            <a:r>
              <a:rPr lang="en-US" altLang="zh-CN" sz="2400" b="1">
                <a:solidFill>
                  <a:schemeClr val="tx1"/>
                </a:solidFill>
                <a:latin typeface="楷体_GB2312" panose="02010609030101010101" pitchFamily="49" charset="-122"/>
                <a:ea typeface="楷体_GB2312" panose="02010609030101010101" pitchFamily="49" charset="-122"/>
                <a:cs typeface="Times New Roman" panose="02020603050405020304" pitchFamily="18" charset="0"/>
              </a:rPr>
              <a:t>n</a:t>
            </a:r>
            <a:r>
              <a:rPr lang="zh-CN" altLang="en-US" sz="2400" b="1">
                <a:solidFill>
                  <a:schemeClr val="tx1"/>
                </a:solidFill>
                <a:latin typeface="楷体_GB2312" panose="02010609030101010101" pitchFamily="49" charset="-122"/>
                <a:ea typeface="楷体_GB2312" panose="02010609030101010101" pitchFamily="49" charset="-122"/>
                <a:cs typeface="Times New Roman" panose="02020603050405020304" pitchFamily="18" charset="0"/>
              </a:rPr>
              <a:t>位大整数的乘法运算</a:t>
            </a:r>
          </a:p>
        </p:txBody>
      </p:sp>
      <p:sp>
        <p:nvSpPr>
          <p:cNvPr id="12295" name="Text Box 5">
            <a:extLst>
              <a:ext uri="{FF2B5EF4-FFF2-40B4-BE49-F238E27FC236}">
                <a16:creationId xmlns:a16="http://schemas.microsoft.com/office/drawing/2014/main" id="{3D99324D-B037-4571-8C4C-64CC2AB75121}"/>
              </a:ext>
            </a:extLst>
          </p:cNvPr>
          <p:cNvSpPr txBox="1">
            <a:spLocks noChangeArrowheads="1"/>
          </p:cNvSpPr>
          <p:nvPr/>
        </p:nvSpPr>
        <p:spPr bwMode="auto">
          <a:xfrm>
            <a:off x="395288" y="1916113"/>
            <a:ext cx="55546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Font typeface="Wingdings" panose="05000000000000000000" pitchFamily="2" charset="2"/>
              <a:buChar char="u"/>
            </a:pPr>
            <a:r>
              <a:rPr lang="zh-CN" altLang="en-US" sz="2400">
                <a:solidFill>
                  <a:schemeClr val="tx1"/>
                </a:solidFill>
                <a:ea typeface="楷体_GB2312" panose="02010609030101010101" pitchFamily="49" charset="-122"/>
              </a:rPr>
              <a:t>小学的方法：</a:t>
            </a:r>
            <a:r>
              <a:rPr lang="en-US" altLang="zh-CN" sz="2400">
                <a:solidFill>
                  <a:schemeClr val="tx1"/>
                </a:solidFill>
                <a:ea typeface="楷体_GB2312" panose="02010609030101010101" pitchFamily="49" charset="-122"/>
              </a:rPr>
              <a:t>O(n</a:t>
            </a:r>
            <a:r>
              <a:rPr lang="en-US" altLang="zh-CN" sz="2400" baseline="30000">
                <a:solidFill>
                  <a:schemeClr val="tx1"/>
                </a:solidFill>
                <a:ea typeface="楷体_GB2312" panose="02010609030101010101" pitchFamily="49" charset="-122"/>
              </a:rPr>
              <a:t>2</a:t>
            </a:r>
            <a:r>
              <a:rPr lang="en-US" altLang="zh-CN" sz="2400">
                <a:solidFill>
                  <a:schemeClr val="tx1"/>
                </a:solidFill>
                <a:ea typeface="楷体_GB2312" panose="02010609030101010101" pitchFamily="49" charset="-122"/>
              </a:rPr>
              <a:t>)            </a:t>
            </a:r>
            <a:r>
              <a:rPr lang="en-US" altLang="zh-CN" sz="3600" b="1">
                <a:solidFill>
                  <a:srgbClr val="FF0000"/>
                </a:solidFill>
                <a:ea typeface="楷体_GB2312" panose="02010609030101010101" pitchFamily="49" charset="-122"/>
                <a:sym typeface="Wingdings" panose="05000000000000000000" pitchFamily="2" charset="2"/>
              </a:rPr>
              <a:t></a:t>
            </a:r>
            <a:r>
              <a:rPr lang="zh-CN" altLang="en-US" sz="2400">
                <a:solidFill>
                  <a:srgbClr val="FF0000"/>
                </a:solidFill>
                <a:ea typeface="楷体_GB2312" panose="02010609030101010101" pitchFamily="49" charset="-122"/>
                <a:sym typeface="Wingdings" panose="05000000000000000000" pitchFamily="2" charset="2"/>
              </a:rPr>
              <a:t>效率太低</a:t>
            </a:r>
          </a:p>
          <a:p>
            <a:pPr algn="l" eaLnBrk="1" hangingPunct="1">
              <a:buFont typeface="Wingdings" panose="05000000000000000000" pitchFamily="2" charset="2"/>
              <a:buChar char="u"/>
            </a:pPr>
            <a:r>
              <a:rPr lang="zh-CN" altLang="en-US" sz="2400">
                <a:solidFill>
                  <a:schemeClr val="tx1"/>
                </a:solidFill>
                <a:ea typeface="楷体_GB2312" panose="02010609030101010101" pitchFamily="49" charset="-122"/>
                <a:sym typeface="Wingdings" panose="05000000000000000000" pitchFamily="2" charset="2"/>
              </a:rPr>
              <a:t>分治法</a:t>
            </a:r>
            <a:r>
              <a:rPr lang="en-US" altLang="zh-CN" sz="2400">
                <a:solidFill>
                  <a:schemeClr val="tx1"/>
                </a:solidFill>
                <a:ea typeface="楷体_GB2312" panose="02010609030101010101" pitchFamily="49" charset="-122"/>
                <a:sym typeface="Wingdings" panose="05000000000000000000" pitchFamily="2" charset="2"/>
              </a:rPr>
              <a:t>: </a:t>
            </a:r>
          </a:p>
        </p:txBody>
      </p:sp>
      <p:sp>
        <p:nvSpPr>
          <p:cNvPr id="12296" name="Rectangle 6">
            <a:extLst>
              <a:ext uri="{FF2B5EF4-FFF2-40B4-BE49-F238E27FC236}">
                <a16:creationId xmlns:a16="http://schemas.microsoft.com/office/drawing/2014/main" id="{68C1DD87-DD9F-4B09-9DAD-BB961760CDE8}"/>
              </a:ext>
            </a:extLst>
          </p:cNvPr>
          <p:cNvSpPr>
            <a:spLocks noChangeArrowheads="1"/>
          </p:cNvSpPr>
          <p:nvPr/>
        </p:nvSpPr>
        <p:spPr bwMode="auto">
          <a:xfrm>
            <a:off x="1966913" y="3000375"/>
            <a:ext cx="2362200" cy="457200"/>
          </a:xfrm>
          <a:prstGeom prst="rect">
            <a:avLst/>
          </a:prstGeom>
          <a:solidFill>
            <a:schemeClr val="hlink"/>
          </a:solidFill>
          <a:ln w="9525">
            <a:solidFill>
              <a:srgbClr val="FF99CC"/>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3200">
                <a:latin typeface="Arial Rounded MT Bold" panose="020B0604020202020204" pitchFamily="34" charset="0"/>
                <a:ea typeface="宋体" panose="02010600030101010101" pitchFamily="2" charset="-122"/>
              </a:rPr>
              <a:t>a</a:t>
            </a:r>
          </a:p>
        </p:txBody>
      </p:sp>
      <p:sp>
        <p:nvSpPr>
          <p:cNvPr id="12297" name="Rectangle 7">
            <a:extLst>
              <a:ext uri="{FF2B5EF4-FFF2-40B4-BE49-F238E27FC236}">
                <a16:creationId xmlns:a16="http://schemas.microsoft.com/office/drawing/2014/main" id="{F65119BD-BF8F-4768-A00E-D881ECB88975}"/>
              </a:ext>
            </a:extLst>
          </p:cNvPr>
          <p:cNvSpPr>
            <a:spLocks noChangeArrowheads="1"/>
          </p:cNvSpPr>
          <p:nvPr/>
        </p:nvSpPr>
        <p:spPr bwMode="auto">
          <a:xfrm>
            <a:off x="4405313" y="3000375"/>
            <a:ext cx="2362200" cy="457200"/>
          </a:xfrm>
          <a:prstGeom prst="rect">
            <a:avLst/>
          </a:prstGeom>
          <a:solidFill>
            <a:schemeClr val="hlink"/>
          </a:solidFill>
          <a:ln w="9525">
            <a:solidFill>
              <a:srgbClr val="FF99CC"/>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3200">
                <a:latin typeface="Arial Rounded MT Bold" panose="020B0604020202020204" pitchFamily="34" charset="0"/>
                <a:ea typeface="宋体" panose="02010600030101010101" pitchFamily="2" charset="-122"/>
              </a:rPr>
              <a:t>b</a:t>
            </a:r>
          </a:p>
        </p:txBody>
      </p:sp>
      <p:sp>
        <p:nvSpPr>
          <p:cNvPr id="12298" name="Rectangle 8">
            <a:extLst>
              <a:ext uri="{FF2B5EF4-FFF2-40B4-BE49-F238E27FC236}">
                <a16:creationId xmlns:a16="http://schemas.microsoft.com/office/drawing/2014/main" id="{6A24BB56-73CD-4509-B23E-599B4BD9E8C3}"/>
              </a:ext>
            </a:extLst>
          </p:cNvPr>
          <p:cNvSpPr>
            <a:spLocks noChangeArrowheads="1"/>
          </p:cNvSpPr>
          <p:nvPr/>
        </p:nvSpPr>
        <p:spPr bwMode="auto">
          <a:xfrm>
            <a:off x="1966913" y="3609975"/>
            <a:ext cx="2362200" cy="457200"/>
          </a:xfrm>
          <a:prstGeom prst="rect">
            <a:avLst/>
          </a:prstGeom>
          <a:solidFill>
            <a:schemeClr val="hlink"/>
          </a:solidFill>
          <a:ln w="9525">
            <a:solidFill>
              <a:srgbClr val="FF99CC"/>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3200">
                <a:latin typeface="Arial Rounded MT Bold" panose="020B0604020202020204" pitchFamily="34" charset="0"/>
                <a:ea typeface="宋体" panose="02010600030101010101" pitchFamily="2" charset="-122"/>
              </a:rPr>
              <a:t>c</a:t>
            </a:r>
          </a:p>
        </p:txBody>
      </p:sp>
      <p:sp>
        <p:nvSpPr>
          <p:cNvPr id="12299" name="Rectangle 9">
            <a:extLst>
              <a:ext uri="{FF2B5EF4-FFF2-40B4-BE49-F238E27FC236}">
                <a16:creationId xmlns:a16="http://schemas.microsoft.com/office/drawing/2014/main" id="{D04B3D5F-74BF-4170-B436-4D126D224A07}"/>
              </a:ext>
            </a:extLst>
          </p:cNvPr>
          <p:cNvSpPr>
            <a:spLocks noChangeArrowheads="1"/>
          </p:cNvSpPr>
          <p:nvPr/>
        </p:nvSpPr>
        <p:spPr bwMode="auto">
          <a:xfrm>
            <a:off x="4405313" y="3609975"/>
            <a:ext cx="2362200" cy="457200"/>
          </a:xfrm>
          <a:prstGeom prst="rect">
            <a:avLst/>
          </a:prstGeom>
          <a:solidFill>
            <a:schemeClr val="hlink"/>
          </a:solidFill>
          <a:ln w="9525">
            <a:solidFill>
              <a:srgbClr val="FF99CC"/>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3200">
                <a:latin typeface="Arial Rounded MT Bold" panose="020B0604020202020204" pitchFamily="34" charset="0"/>
                <a:ea typeface="宋体" panose="02010600030101010101" pitchFamily="2" charset="-122"/>
              </a:rPr>
              <a:t>d</a:t>
            </a:r>
          </a:p>
        </p:txBody>
      </p:sp>
      <p:grpSp>
        <p:nvGrpSpPr>
          <p:cNvPr id="2" name="Group 10">
            <a:extLst>
              <a:ext uri="{FF2B5EF4-FFF2-40B4-BE49-F238E27FC236}">
                <a16:creationId xmlns:a16="http://schemas.microsoft.com/office/drawing/2014/main" id="{6B0298D1-BC66-4029-8CA0-BB71645A5AC6}"/>
              </a:ext>
            </a:extLst>
          </p:cNvPr>
          <p:cNvGrpSpPr>
            <a:grpSpLocks/>
          </p:cNvGrpSpPr>
          <p:nvPr/>
        </p:nvGrpSpPr>
        <p:grpSpPr bwMode="auto">
          <a:xfrm>
            <a:off x="971550" y="2924175"/>
            <a:ext cx="7010400" cy="1955800"/>
            <a:chOff x="606" y="2017"/>
            <a:chExt cx="4416" cy="1232"/>
          </a:xfrm>
        </p:grpSpPr>
        <p:sp>
          <p:nvSpPr>
            <p:cNvPr id="341003" name="AutoShape 11">
              <a:extLst>
                <a:ext uri="{FF2B5EF4-FFF2-40B4-BE49-F238E27FC236}">
                  <a16:creationId xmlns:a16="http://schemas.microsoft.com/office/drawing/2014/main" id="{27D8B656-5AB0-4443-8FFD-034578A5C06C}"/>
                </a:ext>
              </a:extLst>
            </p:cNvPr>
            <p:cNvSpPr>
              <a:spLocks noChangeArrowheads="1"/>
            </p:cNvSpPr>
            <p:nvPr/>
          </p:nvSpPr>
          <p:spPr bwMode="auto">
            <a:xfrm>
              <a:off x="606" y="2017"/>
              <a:ext cx="4416" cy="1232"/>
            </a:xfrm>
            <a:prstGeom prst="roundRect">
              <a:avLst>
                <a:gd name="adj" fmla="val 16667"/>
              </a:avLst>
            </a:prstGeom>
            <a:solidFill>
              <a:schemeClr val="bg1"/>
            </a:solidFill>
            <a:ln w="38100">
              <a:solidFill>
                <a:srgbClr val="063DE8"/>
              </a:solidFill>
              <a:round/>
              <a:headEnd/>
              <a:tailEnd/>
            </a:ln>
            <a:effectLst/>
          </p:spPr>
          <p:txBody>
            <a:bodyPr>
              <a:spAutoFit/>
            </a:bodyPr>
            <a:lstStyle/>
            <a:p>
              <a:pPr algn="l" eaLnBrk="0" hangingPunct="0">
                <a:defRPr/>
              </a:pPr>
              <a:r>
                <a:rPr lang="zh-CN" altLang="en-US" sz="2400" b="1">
                  <a:solidFill>
                    <a:schemeClr val="tx1"/>
                  </a:solidFill>
                  <a:latin typeface="Arial" charset="0"/>
                  <a:ea typeface="黑体" pitchFamily="2" charset="-122"/>
                </a:rPr>
                <a:t>复杂度分析</a:t>
              </a:r>
            </a:p>
            <a:p>
              <a:pPr algn="l" eaLnBrk="0" hangingPunct="0">
                <a:defRPr/>
              </a:pPr>
              <a:endParaRPr lang="zh-CN" altLang="en-US" sz="2400" b="1">
                <a:solidFill>
                  <a:schemeClr val="tx1"/>
                </a:solidFill>
                <a:effectLst>
                  <a:outerShdw blurRad="38100" dist="38100" dir="2700000" algn="tl">
                    <a:srgbClr val="C0C0C0"/>
                  </a:outerShdw>
                </a:effectLst>
                <a:latin typeface="Arial" charset="0"/>
                <a:ea typeface="黑体" pitchFamily="2" charset="-122"/>
              </a:endParaRPr>
            </a:p>
            <a:p>
              <a:pPr algn="l" eaLnBrk="0" hangingPunct="0">
                <a:defRPr/>
              </a:pPr>
              <a:endParaRPr lang="zh-CN" altLang="en-US" sz="2400" b="1">
                <a:solidFill>
                  <a:schemeClr val="tx1"/>
                </a:solidFill>
                <a:latin typeface="Arial" charset="0"/>
                <a:ea typeface="宋体" pitchFamily="2" charset="-122"/>
              </a:endParaRPr>
            </a:p>
            <a:p>
              <a:pPr eaLnBrk="0" hangingPunct="0">
                <a:defRPr/>
              </a:pPr>
              <a:r>
                <a:rPr lang="en-US" altLang="zh-CN" sz="2400">
                  <a:solidFill>
                    <a:schemeClr val="tx1"/>
                  </a:solidFill>
                  <a:latin typeface="Arial" charset="0"/>
                  <a:ea typeface="宋体" pitchFamily="2" charset="-122"/>
                </a:rPr>
                <a:t>T(n)=O(n</a:t>
              </a:r>
              <a:r>
                <a:rPr lang="en-US" altLang="zh-CN" sz="2400" baseline="30000">
                  <a:solidFill>
                    <a:schemeClr val="tx1"/>
                  </a:solidFill>
                  <a:latin typeface="Arial" charset="0"/>
                  <a:ea typeface="宋体" pitchFamily="2" charset="-122"/>
                </a:rPr>
                <a:t>2</a:t>
              </a:r>
              <a:r>
                <a:rPr lang="en-US" altLang="zh-CN" sz="2400">
                  <a:solidFill>
                    <a:schemeClr val="tx1"/>
                  </a:solidFill>
                  <a:latin typeface="Arial" charset="0"/>
                  <a:ea typeface="宋体" pitchFamily="2" charset="-122"/>
                </a:rPr>
                <a:t>) </a:t>
              </a:r>
              <a:r>
                <a:rPr lang="en-US" altLang="zh-CN" sz="3600" b="1">
                  <a:solidFill>
                    <a:srgbClr val="FF0000"/>
                  </a:solidFill>
                  <a:latin typeface="Arial" charset="0"/>
                  <a:ea typeface="楷体_GB2312" pitchFamily="49" charset="-122"/>
                  <a:sym typeface="Wingdings" pitchFamily="2" charset="2"/>
                </a:rPr>
                <a:t></a:t>
              </a:r>
              <a:r>
                <a:rPr lang="zh-CN" altLang="zh-CN" sz="2400" b="1">
                  <a:solidFill>
                    <a:srgbClr val="FF0000"/>
                  </a:solidFill>
                  <a:latin typeface="Arial" charset="0"/>
                  <a:ea typeface="楷体_GB2312" pitchFamily="49" charset="-122"/>
                  <a:sym typeface="Wingdings" pitchFamily="2" charset="2"/>
                </a:rPr>
                <a:t>没有改进</a:t>
              </a:r>
              <a:r>
                <a:rPr lang="zh-CN" altLang="en-US" sz="2400" b="1">
                  <a:solidFill>
                    <a:srgbClr val="FF0000"/>
                  </a:solidFill>
                  <a:latin typeface="Arial" charset="0"/>
                  <a:ea typeface="楷体_GB2312" pitchFamily="49" charset="-122"/>
                  <a:sym typeface="Wingdings" pitchFamily="2" charset="2"/>
                </a:rPr>
                <a:t></a:t>
              </a:r>
            </a:p>
          </p:txBody>
        </p:sp>
        <p:graphicFrame>
          <p:nvGraphicFramePr>
            <p:cNvPr id="12290" name="Object 12">
              <a:extLst>
                <a:ext uri="{FF2B5EF4-FFF2-40B4-BE49-F238E27FC236}">
                  <a16:creationId xmlns:a16="http://schemas.microsoft.com/office/drawing/2014/main" id="{A758C556-7A52-4398-A6E2-F9B03BBAC655}"/>
                </a:ext>
              </a:extLst>
            </p:cNvPr>
            <p:cNvGraphicFramePr>
              <a:graphicFrameLocks noChangeAspect="1"/>
            </p:cNvGraphicFramePr>
            <p:nvPr/>
          </p:nvGraphicFramePr>
          <p:xfrm>
            <a:off x="1247" y="2205"/>
            <a:ext cx="2677" cy="633"/>
          </p:xfrm>
          <a:graphic>
            <a:graphicData uri="http://schemas.openxmlformats.org/presentationml/2006/ole">
              <mc:AlternateContent xmlns:mc="http://schemas.openxmlformats.org/markup-compatibility/2006">
                <mc:Choice xmlns:v="urn:schemas-microsoft-com:vml" Requires="v">
                  <p:oleObj spid="_x0000_s12304" name="公式" r:id="rId3" imgW="1930400" imgH="457200" progId="Equation.3">
                    <p:embed/>
                  </p:oleObj>
                </mc:Choice>
                <mc:Fallback>
                  <p:oleObj name="公式" r:id="rId3" imgW="1930400" imgH="4572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 y="2205"/>
                          <a:ext cx="2677" cy="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301" name="Rectangle 13">
            <a:extLst>
              <a:ext uri="{FF2B5EF4-FFF2-40B4-BE49-F238E27FC236}">
                <a16:creationId xmlns:a16="http://schemas.microsoft.com/office/drawing/2014/main" id="{49B65133-6454-4AE5-BB14-768790AD6FC7}"/>
              </a:ext>
            </a:extLst>
          </p:cNvPr>
          <p:cNvSpPr>
            <a:spLocks noChangeArrowheads="1"/>
          </p:cNvSpPr>
          <p:nvPr/>
        </p:nvSpPr>
        <p:spPr bwMode="auto">
          <a:xfrm>
            <a:off x="609600" y="2895600"/>
            <a:ext cx="8534400"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en-US" altLang="zh-CN" sz="2800">
                <a:solidFill>
                  <a:schemeClr val="tx1"/>
                </a:solidFill>
                <a:latin typeface="Times New Roman" panose="02020603050405020304" pitchFamily="18" charset="0"/>
                <a:ea typeface="宋体" panose="02010600030101010101" pitchFamily="2" charset="-122"/>
              </a:rPr>
              <a:t>X = </a:t>
            </a:r>
          </a:p>
          <a:p>
            <a:pPr algn="l" eaLnBrk="1" hangingPunct="1">
              <a:spcBef>
                <a:spcPct val="50000"/>
              </a:spcBef>
            </a:pPr>
            <a:r>
              <a:rPr kumimoji="1" lang="en-US" altLang="zh-CN" sz="2800">
                <a:solidFill>
                  <a:schemeClr val="tx1"/>
                </a:solidFill>
                <a:latin typeface="Times New Roman" panose="02020603050405020304" pitchFamily="18" charset="0"/>
                <a:ea typeface="宋体" panose="02010600030101010101" pitchFamily="2" charset="-122"/>
              </a:rPr>
              <a:t>Y = </a:t>
            </a:r>
          </a:p>
          <a:p>
            <a:pPr algn="l" eaLnBrk="1" hangingPunct="1">
              <a:spcBef>
                <a:spcPct val="50000"/>
              </a:spcBef>
            </a:pPr>
            <a:endParaRPr kumimoji="1" lang="en-US" altLang="zh-CN" sz="2800">
              <a:solidFill>
                <a:schemeClr val="tx1"/>
              </a:solidFill>
              <a:latin typeface="Times New Roman" panose="02020603050405020304" pitchFamily="18" charset="0"/>
              <a:ea typeface="宋体" panose="02010600030101010101" pitchFamily="2" charset="-122"/>
            </a:endParaRPr>
          </a:p>
          <a:p>
            <a:pPr algn="l" eaLnBrk="1" hangingPunct="1">
              <a:spcBef>
                <a:spcPct val="50000"/>
              </a:spcBef>
            </a:pPr>
            <a:r>
              <a:rPr kumimoji="1" lang="en-US" altLang="zh-CN" sz="2800">
                <a:solidFill>
                  <a:schemeClr val="tx1"/>
                </a:solidFill>
                <a:latin typeface="Times New Roman" panose="02020603050405020304" pitchFamily="18" charset="0"/>
                <a:ea typeface="宋体" panose="02010600030101010101" pitchFamily="2" charset="-122"/>
              </a:rPr>
              <a:t>X = </a:t>
            </a:r>
            <a:r>
              <a:rPr kumimoji="1" lang="en-US" altLang="zh-CN" sz="2800">
                <a:latin typeface="Times New Roman" panose="02020603050405020304" pitchFamily="18" charset="0"/>
                <a:ea typeface="宋体" panose="02010600030101010101" pitchFamily="2" charset="-122"/>
              </a:rPr>
              <a:t>a</a:t>
            </a:r>
            <a:r>
              <a:rPr kumimoji="1" lang="en-US" altLang="zh-CN" sz="2800">
                <a:solidFill>
                  <a:schemeClr val="tx1"/>
                </a:solidFill>
                <a:latin typeface="Times New Roman" panose="02020603050405020304" pitchFamily="18" charset="0"/>
                <a:ea typeface="宋体" panose="02010600030101010101" pitchFamily="2" charset="-122"/>
              </a:rPr>
              <a:t> 2</a:t>
            </a:r>
            <a:r>
              <a:rPr kumimoji="1" lang="en-US" altLang="zh-CN" sz="2800" baseline="30000">
                <a:solidFill>
                  <a:schemeClr val="tx1"/>
                </a:solidFill>
                <a:latin typeface="Times New Roman" panose="02020603050405020304" pitchFamily="18" charset="0"/>
                <a:ea typeface="宋体" panose="02010600030101010101" pitchFamily="2" charset="-122"/>
              </a:rPr>
              <a:t>n/2</a:t>
            </a:r>
            <a:r>
              <a:rPr kumimoji="1" lang="en-US" altLang="zh-CN" sz="2800">
                <a:solidFill>
                  <a:schemeClr val="tx1"/>
                </a:solidFill>
                <a:latin typeface="Times New Roman" panose="02020603050405020304" pitchFamily="18" charset="0"/>
                <a:ea typeface="宋体" panose="02010600030101010101" pitchFamily="2" charset="-122"/>
              </a:rPr>
              <a:t> + </a:t>
            </a:r>
            <a:r>
              <a:rPr kumimoji="1" lang="en-US" altLang="zh-CN" sz="2800">
                <a:latin typeface="Times New Roman" panose="02020603050405020304" pitchFamily="18" charset="0"/>
                <a:ea typeface="宋体" panose="02010600030101010101" pitchFamily="2" charset="-122"/>
              </a:rPr>
              <a:t>b</a:t>
            </a:r>
            <a:r>
              <a:rPr kumimoji="1" lang="en-US" altLang="zh-CN" sz="2800">
                <a:solidFill>
                  <a:schemeClr val="tx1"/>
                </a:solidFill>
                <a:latin typeface="Times New Roman" panose="02020603050405020304" pitchFamily="18" charset="0"/>
                <a:ea typeface="宋体" panose="02010600030101010101" pitchFamily="2" charset="-122"/>
              </a:rPr>
              <a:t>     Y = </a:t>
            </a:r>
            <a:r>
              <a:rPr kumimoji="1" lang="en-US" altLang="zh-CN" sz="2800">
                <a:latin typeface="Times New Roman" panose="02020603050405020304" pitchFamily="18" charset="0"/>
                <a:ea typeface="宋体" panose="02010600030101010101" pitchFamily="2" charset="-122"/>
              </a:rPr>
              <a:t>c</a:t>
            </a:r>
            <a:r>
              <a:rPr kumimoji="1" lang="en-US" altLang="zh-CN" sz="2800">
                <a:solidFill>
                  <a:schemeClr val="tx1"/>
                </a:solidFill>
                <a:latin typeface="Times New Roman" panose="02020603050405020304" pitchFamily="18" charset="0"/>
                <a:ea typeface="宋体" panose="02010600030101010101" pitchFamily="2" charset="-122"/>
              </a:rPr>
              <a:t> 2</a:t>
            </a:r>
            <a:r>
              <a:rPr kumimoji="1" lang="en-US" altLang="zh-CN" sz="2800" baseline="30000">
                <a:solidFill>
                  <a:schemeClr val="tx1"/>
                </a:solidFill>
                <a:latin typeface="Times New Roman" panose="02020603050405020304" pitchFamily="18" charset="0"/>
                <a:ea typeface="宋体" panose="02010600030101010101" pitchFamily="2" charset="-122"/>
              </a:rPr>
              <a:t>n/2</a:t>
            </a:r>
            <a:r>
              <a:rPr kumimoji="1" lang="en-US" altLang="zh-CN" sz="2800">
                <a:solidFill>
                  <a:schemeClr val="tx1"/>
                </a:solidFill>
                <a:latin typeface="Times New Roman" panose="02020603050405020304" pitchFamily="18" charset="0"/>
                <a:ea typeface="宋体" panose="02010600030101010101" pitchFamily="2" charset="-122"/>
              </a:rPr>
              <a:t> + </a:t>
            </a:r>
            <a:r>
              <a:rPr kumimoji="1" lang="en-US" altLang="zh-CN" sz="2800">
                <a:latin typeface="Times New Roman" panose="02020603050405020304" pitchFamily="18" charset="0"/>
                <a:ea typeface="宋体" panose="02010600030101010101" pitchFamily="2" charset="-122"/>
              </a:rPr>
              <a:t>d</a:t>
            </a:r>
            <a:r>
              <a:rPr kumimoji="1" lang="en-US" altLang="zh-CN" sz="2800">
                <a:solidFill>
                  <a:schemeClr val="tx1"/>
                </a:solidFill>
                <a:latin typeface="Times New Roman" panose="02020603050405020304" pitchFamily="18" charset="0"/>
                <a:ea typeface="宋体" panose="02010600030101010101" pitchFamily="2" charset="-122"/>
              </a:rPr>
              <a:t> </a:t>
            </a:r>
          </a:p>
          <a:p>
            <a:pPr algn="l" eaLnBrk="1" hangingPunct="1">
              <a:spcBef>
                <a:spcPct val="50000"/>
              </a:spcBef>
            </a:pPr>
            <a:r>
              <a:rPr kumimoji="1" lang="en-US" altLang="zh-CN" sz="2800">
                <a:solidFill>
                  <a:schemeClr val="tx1"/>
                </a:solidFill>
                <a:latin typeface="Times New Roman" panose="02020603050405020304" pitchFamily="18" charset="0"/>
                <a:ea typeface="宋体" panose="02010600030101010101" pitchFamily="2" charset="-122"/>
              </a:rPr>
              <a:t>XY = </a:t>
            </a:r>
            <a:r>
              <a:rPr kumimoji="1" lang="en-US" altLang="zh-CN" sz="2800">
                <a:latin typeface="Times New Roman" panose="02020603050405020304" pitchFamily="18" charset="0"/>
                <a:ea typeface="宋体" panose="02010600030101010101" pitchFamily="2" charset="-122"/>
              </a:rPr>
              <a:t>ac</a:t>
            </a:r>
            <a:r>
              <a:rPr kumimoji="1" lang="en-US" altLang="zh-CN" sz="2800">
                <a:solidFill>
                  <a:schemeClr val="tx1"/>
                </a:solidFill>
                <a:latin typeface="Times New Roman" panose="02020603050405020304" pitchFamily="18" charset="0"/>
                <a:ea typeface="宋体" panose="02010600030101010101" pitchFamily="2" charset="-122"/>
              </a:rPr>
              <a:t> 2</a:t>
            </a:r>
            <a:r>
              <a:rPr kumimoji="1" lang="en-US" altLang="zh-CN" sz="2800" baseline="30000">
                <a:solidFill>
                  <a:schemeClr val="tx1"/>
                </a:solidFill>
                <a:latin typeface="Times New Roman" panose="02020603050405020304" pitchFamily="18" charset="0"/>
                <a:ea typeface="宋体" panose="02010600030101010101" pitchFamily="2" charset="-122"/>
              </a:rPr>
              <a:t>n</a:t>
            </a:r>
            <a:r>
              <a:rPr kumimoji="1" lang="en-US" altLang="zh-CN" sz="2800">
                <a:solidFill>
                  <a:schemeClr val="tx1"/>
                </a:solidFill>
                <a:latin typeface="Times New Roman" panose="02020603050405020304" pitchFamily="18" charset="0"/>
                <a:ea typeface="宋体" panose="02010600030101010101" pitchFamily="2" charset="-122"/>
              </a:rPr>
              <a:t> + (</a:t>
            </a:r>
            <a:r>
              <a:rPr kumimoji="1" lang="en-US" altLang="zh-CN" sz="2800">
                <a:latin typeface="Times New Roman" panose="02020603050405020304" pitchFamily="18" charset="0"/>
                <a:ea typeface="宋体" panose="02010600030101010101" pitchFamily="2" charset="-122"/>
              </a:rPr>
              <a:t>ad</a:t>
            </a:r>
            <a:r>
              <a:rPr kumimoji="1" lang="en-US" altLang="zh-CN" sz="2800">
                <a:solidFill>
                  <a:schemeClr val="tx2"/>
                </a:solidFill>
                <a:latin typeface="Times New Roman" panose="02020603050405020304" pitchFamily="18" charset="0"/>
                <a:ea typeface="宋体" panose="02010600030101010101" pitchFamily="2" charset="-122"/>
              </a:rPr>
              <a:t>+</a:t>
            </a:r>
            <a:r>
              <a:rPr kumimoji="1" lang="en-US" altLang="zh-CN" sz="2800">
                <a:latin typeface="Times New Roman" panose="02020603050405020304" pitchFamily="18" charset="0"/>
                <a:ea typeface="宋体" panose="02010600030101010101" pitchFamily="2" charset="-122"/>
              </a:rPr>
              <a:t>bc</a:t>
            </a:r>
            <a:r>
              <a:rPr kumimoji="1" lang="en-US" altLang="zh-CN" sz="2800">
                <a:solidFill>
                  <a:schemeClr val="tx1"/>
                </a:solidFill>
                <a:latin typeface="Times New Roman" panose="02020603050405020304" pitchFamily="18" charset="0"/>
                <a:ea typeface="宋体" panose="02010600030101010101" pitchFamily="2" charset="-122"/>
              </a:rPr>
              <a:t>) 2</a:t>
            </a:r>
            <a:r>
              <a:rPr kumimoji="1" lang="en-US" altLang="zh-CN" sz="2800" baseline="30000">
                <a:solidFill>
                  <a:schemeClr val="tx1"/>
                </a:solidFill>
                <a:latin typeface="Times New Roman" panose="02020603050405020304" pitchFamily="18" charset="0"/>
                <a:ea typeface="宋体" panose="02010600030101010101" pitchFamily="2" charset="-122"/>
              </a:rPr>
              <a:t>n/2</a:t>
            </a:r>
            <a:r>
              <a:rPr kumimoji="1" lang="en-US" altLang="zh-CN" sz="2800">
                <a:solidFill>
                  <a:schemeClr val="tx1"/>
                </a:solidFill>
                <a:latin typeface="Times New Roman" panose="02020603050405020304" pitchFamily="18" charset="0"/>
                <a:ea typeface="宋体" panose="02010600030101010101" pitchFamily="2" charset="-122"/>
              </a:rPr>
              <a:t> + </a:t>
            </a:r>
            <a:r>
              <a:rPr kumimoji="1" lang="en-US" altLang="zh-CN" sz="2800">
                <a:latin typeface="Times New Roman" panose="02020603050405020304" pitchFamily="18" charset="0"/>
                <a:ea typeface="宋体" panose="02010600030101010101" pitchFamily="2" charset="-122"/>
              </a:rPr>
              <a:t>bd</a:t>
            </a:r>
            <a:r>
              <a:rPr kumimoji="1" lang="en-US" altLang="zh-CN" sz="2800">
                <a:solidFill>
                  <a:schemeClr val="tx1"/>
                </a:solidFill>
                <a:latin typeface="Times New Roman" panose="02020603050405020304" pitchFamily="18" charset="0"/>
                <a:ea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a:extLst>
              <a:ext uri="{FF2B5EF4-FFF2-40B4-BE49-F238E27FC236}">
                <a16:creationId xmlns:a16="http://schemas.microsoft.com/office/drawing/2014/main" id="{E1EFCB1C-84E5-40AE-BF22-AE6C3D0096AE}"/>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8617C1F5-B6C0-45DE-80E1-5CF849475105}" type="slidenum">
              <a:rPr lang="zh-CN" altLang="en-US">
                <a:solidFill>
                  <a:schemeClr val="tx1"/>
                </a:solidFill>
                <a:latin typeface="Times New Roman" panose="02020603050405020304" pitchFamily="18" charset="0"/>
                <a:ea typeface="宋体" panose="02010600030101010101" pitchFamily="2" charset="-122"/>
              </a:rPr>
              <a:pPr eaLnBrk="1" hangingPunct="1"/>
              <a:t>51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42018" name="Rectangle 2">
            <a:extLst>
              <a:ext uri="{FF2B5EF4-FFF2-40B4-BE49-F238E27FC236}">
                <a16:creationId xmlns:a16="http://schemas.microsoft.com/office/drawing/2014/main" id="{1C0B6042-2D75-49F5-B789-10A02F84CF9D}"/>
              </a:ext>
            </a:extLst>
          </p:cNvPr>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defRPr/>
            </a:pPr>
            <a:r>
              <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rPr>
              <a:t>大整数的乘法</a:t>
            </a:r>
          </a:p>
        </p:txBody>
      </p:sp>
      <p:sp>
        <p:nvSpPr>
          <p:cNvPr id="13317" name="Text Box 3">
            <a:extLst>
              <a:ext uri="{FF2B5EF4-FFF2-40B4-BE49-F238E27FC236}">
                <a16:creationId xmlns:a16="http://schemas.microsoft.com/office/drawing/2014/main" id="{9AC93481-195B-481C-8EE2-5FF725E66CED}"/>
              </a:ext>
            </a:extLst>
          </p:cNvPr>
          <p:cNvSpPr txBox="1">
            <a:spLocks noChangeArrowheads="1"/>
          </p:cNvSpPr>
          <p:nvPr/>
        </p:nvSpPr>
        <p:spPr bwMode="auto">
          <a:xfrm>
            <a:off x="250825" y="1557338"/>
            <a:ext cx="864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latin typeface="楷体_GB2312" panose="02010609030101010101" pitchFamily="49" charset="-122"/>
                <a:ea typeface="楷体_GB2312" panose="02010609030101010101" pitchFamily="49" charset="-122"/>
                <a:cs typeface="Times New Roman" panose="02020603050405020304" pitchFamily="18" charset="0"/>
              </a:rPr>
              <a:t> 请设计一个有效的算法，可以进行两个</a:t>
            </a:r>
            <a:r>
              <a:rPr lang="en-US" altLang="zh-CN" sz="2400" b="1">
                <a:solidFill>
                  <a:schemeClr val="tx1"/>
                </a:solidFill>
                <a:latin typeface="楷体_GB2312" panose="02010609030101010101" pitchFamily="49" charset="-122"/>
                <a:ea typeface="楷体_GB2312" panose="02010609030101010101" pitchFamily="49" charset="-122"/>
                <a:cs typeface="Times New Roman" panose="02020603050405020304" pitchFamily="18" charset="0"/>
              </a:rPr>
              <a:t>n</a:t>
            </a:r>
            <a:r>
              <a:rPr lang="zh-CN" altLang="en-US" sz="2400" b="1">
                <a:solidFill>
                  <a:schemeClr val="tx1"/>
                </a:solidFill>
                <a:latin typeface="楷体_GB2312" panose="02010609030101010101" pitchFamily="49" charset="-122"/>
                <a:ea typeface="楷体_GB2312" panose="02010609030101010101" pitchFamily="49" charset="-122"/>
                <a:cs typeface="Times New Roman" panose="02020603050405020304" pitchFamily="18" charset="0"/>
              </a:rPr>
              <a:t>位大整数的乘法运算</a:t>
            </a:r>
          </a:p>
        </p:txBody>
      </p:sp>
      <p:sp>
        <p:nvSpPr>
          <p:cNvPr id="13318" name="Text Box 4">
            <a:extLst>
              <a:ext uri="{FF2B5EF4-FFF2-40B4-BE49-F238E27FC236}">
                <a16:creationId xmlns:a16="http://schemas.microsoft.com/office/drawing/2014/main" id="{4D4CF381-7632-424E-897C-C6DF9D77F092}"/>
              </a:ext>
            </a:extLst>
          </p:cNvPr>
          <p:cNvSpPr txBox="1">
            <a:spLocks noChangeArrowheads="1"/>
          </p:cNvSpPr>
          <p:nvPr/>
        </p:nvSpPr>
        <p:spPr bwMode="auto">
          <a:xfrm>
            <a:off x="395288" y="1916113"/>
            <a:ext cx="55546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Font typeface="Wingdings" panose="05000000000000000000" pitchFamily="2" charset="2"/>
              <a:buChar char="u"/>
            </a:pPr>
            <a:r>
              <a:rPr lang="zh-CN" altLang="en-US" sz="2400">
                <a:solidFill>
                  <a:schemeClr val="tx1"/>
                </a:solidFill>
                <a:ea typeface="楷体_GB2312" panose="02010609030101010101" pitchFamily="49" charset="-122"/>
              </a:rPr>
              <a:t>小学的方法：</a:t>
            </a:r>
            <a:r>
              <a:rPr lang="en-US" altLang="zh-CN" sz="2400">
                <a:solidFill>
                  <a:schemeClr val="tx1"/>
                </a:solidFill>
                <a:ea typeface="楷体_GB2312" panose="02010609030101010101" pitchFamily="49" charset="-122"/>
              </a:rPr>
              <a:t>O(n</a:t>
            </a:r>
            <a:r>
              <a:rPr lang="en-US" altLang="zh-CN" sz="2400" baseline="30000">
                <a:solidFill>
                  <a:schemeClr val="tx1"/>
                </a:solidFill>
                <a:ea typeface="楷体_GB2312" panose="02010609030101010101" pitchFamily="49" charset="-122"/>
              </a:rPr>
              <a:t>2</a:t>
            </a:r>
            <a:r>
              <a:rPr lang="en-US" altLang="zh-CN" sz="2400">
                <a:solidFill>
                  <a:schemeClr val="tx1"/>
                </a:solidFill>
                <a:ea typeface="楷体_GB2312" panose="02010609030101010101" pitchFamily="49" charset="-122"/>
              </a:rPr>
              <a:t>)            </a:t>
            </a:r>
            <a:r>
              <a:rPr lang="en-US" altLang="zh-CN" sz="3600" b="1">
                <a:solidFill>
                  <a:srgbClr val="FF0000"/>
                </a:solidFill>
                <a:ea typeface="楷体_GB2312" panose="02010609030101010101" pitchFamily="49" charset="-122"/>
                <a:sym typeface="Wingdings" panose="05000000000000000000" pitchFamily="2" charset="2"/>
              </a:rPr>
              <a:t></a:t>
            </a:r>
            <a:r>
              <a:rPr lang="zh-CN" altLang="en-US" sz="2400">
                <a:solidFill>
                  <a:srgbClr val="FF0000"/>
                </a:solidFill>
                <a:ea typeface="楷体_GB2312" panose="02010609030101010101" pitchFamily="49" charset="-122"/>
                <a:sym typeface="Wingdings" panose="05000000000000000000" pitchFamily="2" charset="2"/>
              </a:rPr>
              <a:t>效率太低</a:t>
            </a:r>
          </a:p>
          <a:p>
            <a:pPr algn="l" eaLnBrk="1" hangingPunct="1">
              <a:buFont typeface="Wingdings" panose="05000000000000000000" pitchFamily="2" charset="2"/>
              <a:buChar char="u"/>
            </a:pPr>
            <a:r>
              <a:rPr lang="zh-CN" altLang="en-US" sz="2400">
                <a:solidFill>
                  <a:schemeClr val="tx1"/>
                </a:solidFill>
                <a:ea typeface="楷体_GB2312" panose="02010609030101010101" pitchFamily="49" charset="-122"/>
                <a:sym typeface="Wingdings" panose="05000000000000000000" pitchFamily="2" charset="2"/>
              </a:rPr>
              <a:t>分治法</a:t>
            </a:r>
            <a:r>
              <a:rPr lang="en-US" altLang="zh-CN" sz="2400">
                <a:solidFill>
                  <a:schemeClr val="tx1"/>
                </a:solidFill>
                <a:ea typeface="楷体_GB2312" panose="02010609030101010101" pitchFamily="49" charset="-122"/>
                <a:sym typeface="Wingdings" panose="05000000000000000000" pitchFamily="2" charset="2"/>
              </a:rPr>
              <a:t>: </a:t>
            </a:r>
          </a:p>
        </p:txBody>
      </p:sp>
      <p:sp>
        <p:nvSpPr>
          <p:cNvPr id="342021" name="Rectangle 5">
            <a:extLst>
              <a:ext uri="{FF2B5EF4-FFF2-40B4-BE49-F238E27FC236}">
                <a16:creationId xmlns:a16="http://schemas.microsoft.com/office/drawing/2014/main" id="{E0565D9E-C0EE-4EA1-9EF5-25D6CCC132E5}"/>
              </a:ext>
            </a:extLst>
          </p:cNvPr>
          <p:cNvSpPr>
            <a:spLocks noChangeArrowheads="1"/>
          </p:cNvSpPr>
          <p:nvPr/>
        </p:nvSpPr>
        <p:spPr bwMode="auto">
          <a:xfrm>
            <a:off x="468313" y="2924175"/>
            <a:ext cx="849630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pPr>
            <a:r>
              <a:rPr kumimoji="1" lang="en-US" altLang="zh-CN" sz="3600">
                <a:solidFill>
                  <a:schemeClr val="tx1"/>
                </a:solidFill>
                <a:latin typeface="Times New Roman" panose="02020603050405020304" pitchFamily="18" charset="0"/>
                <a:ea typeface="楷体_GB2312" panose="02010609030101010101" pitchFamily="49" charset="-122"/>
              </a:rPr>
              <a:t>XY = </a:t>
            </a:r>
            <a:r>
              <a:rPr kumimoji="1" lang="en-US" altLang="zh-CN" sz="3600">
                <a:latin typeface="Times New Roman" panose="02020603050405020304" pitchFamily="18" charset="0"/>
                <a:ea typeface="楷体_GB2312" panose="02010609030101010101" pitchFamily="49" charset="-122"/>
              </a:rPr>
              <a:t>ac</a:t>
            </a:r>
            <a:r>
              <a:rPr kumimoji="1" lang="en-US" altLang="zh-CN" sz="3600">
                <a:solidFill>
                  <a:schemeClr val="tx1"/>
                </a:solidFill>
                <a:latin typeface="Times New Roman" panose="02020603050405020304" pitchFamily="18" charset="0"/>
                <a:ea typeface="楷体_GB2312" panose="02010609030101010101" pitchFamily="49" charset="-122"/>
              </a:rPr>
              <a:t> 2</a:t>
            </a:r>
            <a:r>
              <a:rPr kumimoji="1" lang="en-US" altLang="zh-CN" sz="3600" baseline="30000">
                <a:solidFill>
                  <a:schemeClr val="tx1"/>
                </a:solidFill>
                <a:latin typeface="Times New Roman" panose="02020603050405020304" pitchFamily="18" charset="0"/>
                <a:ea typeface="楷体_GB2312" panose="02010609030101010101" pitchFamily="49" charset="-122"/>
              </a:rPr>
              <a:t>n</a:t>
            </a:r>
            <a:r>
              <a:rPr kumimoji="1" lang="en-US" altLang="zh-CN" sz="3600">
                <a:solidFill>
                  <a:schemeClr val="tx1"/>
                </a:solidFill>
                <a:latin typeface="Times New Roman" panose="02020603050405020304" pitchFamily="18" charset="0"/>
                <a:ea typeface="楷体_GB2312" panose="02010609030101010101" pitchFamily="49" charset="-122"/>
              </a:rPr>
              <a:t> + (</a:t>
            </a:r>
            <a:r>
              <a:rPr kumimoji="1" lang="en-US" altLang="zh-CN" sz="3600">
                <a:latin typeface="Times New Roman" panose="02020603050405020304" pitchFamily="18" charset="0"/>
                <a:ea typeface="楷体_GB2312" panose="02010609030101010101" pitchFamily="49" charset="-122"/>
              </a:rPr>
              <a:t>ad</a:t>
            </a:r>
            <a:r>
              <a:rPr kumimoji="1" lang="en-US" altLang="zh-CN" sz="3600">
                <a:solidFill>
                  <a:schemeClr val="tx2"/>
                </a:solidFill>
                <a:latin typeface="Times New Roman" panose="02020603050405020304" pitchFamily="18" charset="0"/>
                <a:ea typeface="楷体_GB2312" panose="02010609030101010101" pitchFamily="49" charset="-122"/>
              </a:rPr>
              <a:t>+</a:t>
            </a:r>
            <a:r>
              <a:rPr kumimoji="1" lang="en-US" altLang="zh-CN" sz="3600">
                <a:latin typeface="Times New Roman" panose="02020603050405020304" pitchFamily="18" charset="0"/>
                <a:ea typeface="楷体_GB2312" panose="02010609030101010101" pitchFamily="49" charset="-122"/>
              </a:rPr>
              <a:t>bc</a:t>
            </a:r>
            <a:r>
              <a:rPr kumimoji="1" lang="en-US" altLang="zh-CN" sz="3600">
                <a:solidFill>
                  <a:schemeClr val="tx1"/>
                </a:solidFill>
                <a:latin typeface="Times New Roman" panose="02020603050405020304" pitchFamily="18" charset="0"/>
                <a:ea typeface="楷体_GB2312" panose="02010609030101010101" pitchFamily="49" charset="-122"/>
              </a:rPr>
              <a:t>) 2</a:t>
            </a:r>
            <a:r>
              <a:rPr kumimoji="1" lang="en-US" altLang="zh-CN" sz="3600" baseline="30000">
                <a:solidFill>
                  <a:schemeClr val="tx1"/>
                </a:solidFill>
                <a:latin typeface="Times New Roman" panose="02020603050405020304" pitchFamily="18" charset="0"/>
                <a:ea typeface="楷体_GB2312" panose="02010609030101010101" pitchFamily="49" charset="-122"/>
              </a:rPr>
              <a:t>n/2</a:t>
            </a:r>
            <a:r>
              <a:rPr kumimoji="1" lang="en-US" altLang="zh-CN" sz="3600">
                <a:solidFill>
                  <a:schemeClr val="tx1"/>
                </a:solidFill>
                <a:latin typeface="Times New Roman" panose="02020603050405020304" pitchFamily="18" charset="0"/>
                <a:ea typeface="楷体_GB2312" panose="02010609030101010101" pitchFamily="49" charset="-122"/>
              </a:rPr>
              <a:t> + </a:t>
            </a:r>
            <a:r>
              <a:rPr kumimoji="1" lang="en-US" altLang="zh-CN" sz="3600">
                <a:latin typeface="Times New Roman" panose="02020603050405020304" pitchFamily="18" charset="0"/>
                <a:ea typeface="楷体_GB2312" panose="02010609030101010101" pitchFamily="49" charset="-122"/>
              </a:rPr>
              <a:t>bd</a:t>
            </a:r>
            <a:r>
              <a:rPr kumimoji="1" lang="en-US" altLang="zh-CN" sz="3600">
                <a:solidFill>
                  <a:schemeClr val="tx1"/>
                </a:solidFill>
                <a:latin typeface="Times New Roman" panose="02020603050405020304" pitchFamily="18" charset="0"/>
                <a:ea typeface="楷体_GB2312" panose="02010609030101010101" pitchFamily="49" charset="-122"/>
              </a:rPr>
              <a:t> </a:t>
            </a:r>
          </a:p>
          <a:p>
            <a:pPr algn="l" eaLnBrk="1" hangingPunct="1">
              <a:spcBef>
                <a:spcPct val="20000"/>
              </a:spcBef>
            </a:pPr>
            <a:r>
              <a:rPr kumimoji="1" lang="en-US" altLang="zh-CN" sz="3600">
                <a:solidFill>
                  <a:schemeClr val="tx1"/>
                </a:solidFill>
                <a:latin typeface="Times New Roman" panose="02020603050405020304" pitchFamily="18" charset="0"/>
                <a:ea typeface="楷体_GB2312" panose="02010609030101010101" pitchFamily="49" charset="-122"/>
              </a:rPr>
              <a:t>     </a:t>
            </a:r>
            <a:r>
              <a:rPr kumimoji="1" lang="zh-CN" altLang="en-US" sz="2400">
                <a:solidFill>
                  <a:schemeClr val="tx1"/>
                </a:solidFill>
                <a:latin typeface="Times New Roman" panose="02020603050405020304" pitchFamily="18" charset="0"/>
                <a:ea typeface="楷体_GB2312" panose="02010609030101010101" pitchFamily="49" charset="-122"/>
              </a:rPr>
              <a:t>为了降低时间复杂度，必须减少乘法的次数。</a:t>
            </a:r>
          </a:p>
          <a:p>
            <a:pPr algn="l" eaLnBrk="1" hangingPunct="1">
              <a:spcBef>
                <a:spcPct val="20000"/>
              </a:spcBef>
              <a:buFontTx/>
              <a:buAutoNum type="arabicPeriod"/>
            </a:pPr>
            <a:r>
              <a:rPr kumimoji="1" lang="en-US" altLang="zh-CN" sz="3600">
                <a:solidFill>
                  <a:schemeClr val="tx1"/>
                </a:solidFill>
                <a:latin typeface="Times New Roman" panose="02020603050405020304" pitchFamily="18" charset="0"/>
                <a:ea typeface="楷体_GB2312" panose="02010609030101010101" pitchFamily="49" charset="-122"/>
              </a:rPr>
              <a:t>XY = </a:t>
            </a:r>
            <a:r>
              <a:rPr kumimoji="1" lang="en-US" altLang="zh-CN" sz="3600">
                <a:latin typeface="Times New Roman" panose="02020603050405020304" pitchFamily="18" charset="0"/>
                <a:ea typeface="楷体_GB2312" panose="02010609030101010101" pitchFamily="49" charset="-122"/>
              </a:rPr>
              <a:t>ac</a:t>
            </a:r>
            <a:r>
              <a:rPr kumimoji="1" lang="en-US" altLang="zh-CN" sz="3600">
                <a:solidFill>
                  <a:schemeClr val="tx1"/>
                </a:solidFill>
                <a:latin typeface="Times New Roman" panose="02020603050405020304" pitchFamily="18" charset="0"/>
                <a:ea typeface="楷体_GB2312" panose="02010609030101010101" pitchFamily="49" charset="-122"/>
              </a:rPr>
              <a:t> 2</a:t>
            </a:r>
            <a:r>
              <a:rPr kumimoji="1" lang="en-US" altLang="zh-CN" sz="3600" baseline="30000">
                <a:solidFill>
                  <a:schemeClr val="tx1"/>
                </a:solidFill>
                <a:latin typeface="Times New Roman" panose="02020603050405020304" pitchFamily="18" charset="0"/>
                <a:ea typeface="楷体_GB2312" panose="02010609030101010101" pitchFamily="49" charset="-122"/>
              </a:rPr>
              <a:t>n</a:t>
            </a:r>
            <a:r>
              <a:rPr kumimoji="1" lang="en-US" altLang="zh-CN" sz="3600">
                <a:solidFill>
                  <a:schemeClr val="tx1"/>
                </a:solidFill>
                <a:latin typeface="Times New Roman" panose="02020603050405020304" pitchFamily="18" charset="0"/>
                <a:ea typeface="楷体_GB2312" panose="02010609030101010101" pitchFamily="49" charset="-122"/>
              </a:rPr>
              <a:t> + ((</a:t>
            </a:r>
            <a:r>
              <a:rPr kumimoji="1" lang="en-US" altLang="zh-CN" sz="3600">
                <a:latin typeface="Times New Roman" panose="02020603050405020304" pitchFamily="18" charset="0"/>
                <a:ea typeface="楷体_GB2312" panose="02010609030101010101" pitchFamily="49" charset="-122"/>
              </a:rPr>
              <a:t>a</a:t>
            </a:r>
            <a:r>
              <a:rPr kumimoji="1" lang="en-US" altLang="zh-CN" sz="3600">
                <a:solidFill>
                  <a:schemeClr val="tx1"/>
                </a:solidFill>
                <a:latin typeface="Times New Roman" panose="02020603050405020304" pitchFamily="18" charset="0"/>
                <a:ea typeface="楷体_GB2312" panose="02010609030101010101" pitchFamily="49" charset="-122"/>
              </a:rPr>
              <a:t>-</a:t>
            </a:r>
            <a:r>
              <a:rPr kumimoji="1" lang="en-US" altLang="zh-CN" sz="3600">
                <a:latin typeface="Times New Roman" panose="02020603050405020304" pitchFamily="18" charset="0"/>
                <a:ea typeface="楷体_GB2312" panose="02010609030101010101" pitchFamily="49" charset="-122"/>
              </a:rPr>
              <a:t>c</a:t>
            </a:r>
            <a:r>
              <a:rPr kumimoji="1" lang="en-US" altLang="zh-CN" sz="3600">
                <a:solidFill>
                  <a:schemeClr val="tx1"/>
                </a:solidFill>
                <a:latin typeface="Times New Roman" panose="02020603050405020304" pitchFamily="18" charset="0"/>
                <a:ea typeface="楷体_GB2312" panose="02010609030101010101" pitchFamily="49" charset="-122"/>
              </a:rPr>
              <a:t>)(</a:t>
            </a:r>
            <a:r>
              <a:rPr kumimoji="1" lang="en-US" altLang="zh-CN" sz="3600">
                <a:latin typeface="Times New Roman" panose="02020603050405020304" pitchFamily="18" charset="0"/>
                <a:ea typeface="楷体_GB2312" panose="02010609030101010101" pitchFamily="49" charset="-122"/>
              </a:rPr>
              <a:t>b</a:t>
            </a:r>
            <a:r>
              <a:rPr kumimoji="1" lang="en-US" altLang="zh-CN" sz="3600">
                <a:solidFill>
                  <a:schemeClr val="tx1"/>
                </a:solidFill>
                <a:latin typeface="Times New Roman" panose="02020603050405020304" pitchFamily="18" charset="0"/>
                <a:ea typeface="楷体_GB2312" panose="02010609030101010101" pitchFamily="49" charset="-122"/>
              </a:rPr>
              <a:t>-</a:t>
            </a:r>
            <a:r>
              <a:rPr kumimoji="1" lang="en-US" altLang="zh-CN" sz="3600">
                <a:latin typeface="Times New Roman" panose="02020603050405020304" pitchFamily="18" charset="0"/>
                <a:ea typeface="楷体_GB2312" panose="02010609030101010101" pitchFamily="49" charset="-122"/>
              </a:rPr>
              <a:t>d</a:t>
            </a:r>
            <a:r>
              <a:rPr kumimoji="1" lang="en-US" altLang="zh-CN" sz="3600">
                <a:solidFill>
                  <a:schemeClr val="tx1"/>
                </a:solidFill>
                <a:latin typeface="Times New Roman" panose="02020603050405020304" pitchFamily="18" charset="0"/>
                <a:ea typeface="楷体_GB2312" panose="02010609030101010101" pitchFamily="49" charset="-122"/>
              </a:rPr>
              <a:t>)+</a:t>
            </a:r>
            <a:r>
              <a:rPr kumimoji="1" lang="en-US" altLang="zh-CN" sz="3600">
                <a:latin typeface="Times New Roman" panose="02020603050405020304" pitchFamily="18" charset="0"/>
                <a:ea typeface="楷体_GB2312" panose="02010609030101010101" pitchFamily="49" charset="-122"/>
              </a:rPr>
              <a:t>ac</a:t>
            </a:r>
            <a:r>
              <a:rPr kumimoji="1" lang="en-US" altLang="zh-CN" sz="3600">
                <a:solidFill>
                  <a:schemeClr val="tx1"/>
                </a:solidFill>
                <a:latin typeface="Times New Roman" panose="02020603050405020304" pitchFamily="18" charset="0"/>
                <a:ea typeface="楷体_GB2312" panose="02010609030101010101" pitchFamily="49" charset="-122"/>
              </a:rPr>
              <a:t>+</a:t>
            </a:r>
            <a:r>
              <a:rPr kumimoji="1" lang="en-US" altLang="zh-CN" sz="3600">
                <a:latin typeface="Times New Roman" panose="02020603050405020304" pitchFamily="18" charset="0"/>
                <a:ea typeface="楷体_GB2312" panose="02010609030101010101" pitchFamily="49" charset="-122"/>
              </a:rPr>
              <a:t>bd</a:t>
            </a:r>
            <a:r>
              <a:rPr kumimoji="1" lang="en-US" altLang="zh-CN" sz="3600">
                <a:solidFill>
                  <a:schemeClr val="tx1"/>
                </a:solidFill>
                <a:latin typeface="Times New Roman" panose="02020603050405020304" pitchFamily="18" charset="0"/>
                <a:ea typeface="楷体_GB2312" panose="02010609030101010101" pitchFamily="49" charset="-122"/>
              </a:rPr>
              <a:t>) 2</a:t>
            </a:r>
            <a:r>
              <a:rPr kumimoji="1" lang="en-US" altLang="zh-CN" sz="3600" baseline="30000">
                <a:solidFill>
                  <a:schemeClr val="tx1"/>
                </a:solidFill>
                <a:latin typeface="Times New Roman" panose="02020603050405020304" pitchFamily="18" charset="0"/>
                <a:ea typeface="楷体_GB2312" panose="02010609030101010101" pitchFamily="49" charset="-122"/>
              </a:rPr>
              <a:t>n/2</a:t>
            </a:r>
            <a:r>
              <a:rPr kumimoji="1" lang="en-US" altLang="zh-CN" sz="3600">
                <a:solidFill>
                  <a:schemeClr val="tx1"/>
                </a:solidFill>
                <a:latin typeface="Times New Roman" panose="02020603050405020304" pitchFamily="18" charset="0"/>
                <a:ea typeface="楷体_GB2312" panose="02010609030101010101" pitchFamily="49" charset="-122"/>
              </a:rPr>
              <a:t> + </a:t>
            </a:r>
            <a:r>
              <a:rPr kumimoji="1" lang="en-US" altLang="zh-CN" sz="3600">
                <a:latin typeface="Times New Roman" panose="02020603050405020304" pitchFamily="18" charset="0"/>
                <a:ea typeface="楷体_GB2312" panose="02010609030101010101" pitchFamily="49" charset="-122"/>
              </a:rPr>
              <a:t>bd</a:t>
            </a:r>
          </a:p>
          <a:p>
            <a:pPr algn="l" eaLnBrk="1" hangingPunct="1">
              <a:spcBef>
                <a:spcPct val="20000"/>
              </a:spcBef>
              <a:buFontTx/>
              <a:buAutoNum type="arabicPeriod"/>
            </a:pPr>
            <a:r>
              <a:rPr kumimoji="1" lang="en-US" altLang="zh-CN" sz="3600">
                <a:solidFill>
                  <a:schemeClr val="tx1"/>
                </a:solidFill>
                <a:latin typeface="Times New Roman" panose="02020603050405020304" pitchFamily="18" charset="0"/>
                <a:ea typeface="楷体_GB2312" panose="02010609030101010101" pitchFamily="49" charset="-122"/>
              </a:rPr>
              <a:t>XY = </a:t>
            </a:r>
            <a:r>
              <a:rPr kumimoji="1" lang="en-US" altLang="zh-CN" sz="3600">
                <a:latin typeface="Times New Roman" panose="02020603050405020304" pitchFamily="18" charset="0"/>
                <a:ea typeface="楷体_GB2312" panose="02010609030101010101" pitchFamily="49" charset="-122"/>
              </a:rPr>
              <a:t>ac</a:t>
            </a:r>
            <a:r>
              <a:rPr kumimoji="1" lang="en-US" altLang="zh-CN" sz="3600">
                <a:solidFill>
                  <a:schemeClr val="tx1"/>
                </a:solidFill>
                <a:latin typeface="Times New Roman" panose="02020603050405020304" pitchFamily="18" charset="0"/>
                <a:ea typeface="楷体_GB2312" panose="02010609030101010101" pitchFamily="49" charset="-122"/>
              </a:rPr>
              <a:t> 2</a:t>
            </a:r>
            <a:r>
              <a:rPr kumimoji="1" lang="en-US" altLang="zh-CN" sz="3600" baseline="30000">
                <a:solidFill>
                  <a:schemeClr val="tx1"/>
                </a:solidFill>
                <a:latin typeface="Times New Roman" panose="02020603050405020304" pitchFamily="18" charset="0"/>
                <a:ea typeface="楷体_GB2312" panose="02010609030101010101" pitchFamily="49" charset="-122"/>
              </a:rPr>
              <a:t>n</a:t>
            </a:r>
            <a:r>
              <a:rPr kumimoji="1" lang="en-US" altLang="zh-CN" sz="3600">
                <a:solidFill>
                  <a:schemeClr val="tx1"/>
                </a:solidFill>
                <a:latin typeface="Times New Roman" panose="02020603050405020304" pitchFamily="18" charset="0"/>
                <a:ea typeface="楷体_GB2312" panose="02010609030101010101" pitchFamily="49" charset="-122"/>
              </a:rPr>
              <a:t> + ((</a:t>
            </a:r>
            <a:r>
              <a:rPr kumimoji="1" lang="en-US" altLang="zh-CN" sz="3600">
                <a:latin typeface="Times New Roman" panose="02020603050405020304" pitchFamily="18" charset="0"/>
                <a:ea typeface="楷体_GB2312" panose="02010609030101010101" pitchFamily="49" charset="-122"/>
              </a:rPr>
              <a:t>a</a:t>
            </a:r>
            <a:r>
              <a:rPr kumimoji="1" lang="en-US" altLang="zh-CN" sz="3600">
                <a:solidFill>
                  <a:schemeClr val="tx1"/>
                </a:solidFill>
                <a:latin typeface="Times New Roman" panose="02020603050405020304" pitchFamily="18" charset="0"/>
                <a:ea typeface="楷体_GB2312" panose="02010609030101010101" pitchFamily="49" charset="-122"/>
              </a:rPr>
              <a:t>+</a:t>
            </a:r>
            <a:r>
              <a:rPr kumimoji="1" lang="en-US" altLang="zh-CN" sz="3600">
                <a:latin typeface="Times New Roman" panose="02020603050405020304" pitchFamily="18" charset="0"/>
                <a:ea typeface="楷体_GB2312" panose="02010609030101010101" pitchFamily="49" charset="-122"/>
              </a:rPr>
              <a:t>c</a:t>
            </a:r>
            <a:r>
              <a:rPr kumimoji="1" lang="en-US" altLang="zh-CN" sz="3600">
                <a:solidFill>
                  <a:schemeClr val="tx1"/>
                </a:solidFill>
                <a:latin typeface="Times New Roman" panose="02020603050405020304" pitchFamily="18" charset="0"/>
                <a:ea typeface="楷体_GB2312" panose="02010609030101010101" pitchFamily="49" charset="-122"/>
              </a:rPr>
              <a:t>)(</a:t>
            </a:r>
            <a:r>
              <a:rPr kumimoji="1" lang="en-US" altLang="zh-CN" sz="3600">
                <a:latin typeface="Times New Roman" panose="02020603050405020304" pitchFamily="18" charset="0"/>
                <a:ea typeface="楷体_GB2312" panose="02010609030101010101" pitchFamily="49" charset="-122"/>
              </a:rPr>
              <a:t>b</a:t>
            </a:r>
            <a:r>
              <a:rPr kumimoji="1" lang="en-US" altLang="zh-CN" sz="3600">
                <a:solidFill>
                  <a:schemeClr val="tx1"/>
                </a:solidFill>
                <a:latin typeface="Times New Roman" panose="02020603050405020304" pitchFamily="18" charset="0"/>
                <a:ea typeface="楷体_GB2312" panose="02010609030101010101" pitchFamily="49" charset="-122"/>
              </a:rPr>
              <a:t>+</a:t>
            </a:r>
            <a:r>
              <a:rPr kumimoji="1" lang="en-US" altLang="zh-CN" sz="3600">
                <a:latin typeface="Times New Roman" panose="02020603050405020304" pitchFamily="18" charset="0"/>
                <a:ea typeface="楷体_GB2312" panose="02010609030101010101" pitchFamily="49" charset="-122"/>
              </a:rPr>
              <a:t>d</a:t>
            </a:r>
            <a:r>
              <a:rPr kumimoji="1" lang="en-US" altLang="zh-CN" sz="3600">
                <a:solidFill>
                  <a:schemeClr val="tx1"/>
                </a:solidFill>
                <a:latin typeface="Times New Roman" panose="02020603050405020304" pitchFamily="18" charset="0"/>
                <a:ea typeface="楷体_GB2312" panose="02010609030101010101" pitchFamily="49" charset="-122"/>
              </a:rPr>
              <a:t>)-</a:t>
            </a:r>
            <a:r>
              <a:rPr kumimoji="1" lang="en-US" altLang="zh-CN" sz="3600">
                <a:latin typeface="Times New Roman" panose="02020603050405020304" pitchFamily="18" charset="0"/>
                <a:ea typeface="楷体_GB2312" panose="02010609030101010101" pitchFamily="49" charset="-122"/>
              </a:rPr>
              <a:t>ac</a:t>
            </a:r>
            <a:r>
              <a:rPr kumimoji="1" lang="en-US" altLang="zh-CN" sz="3600">
                <a:solidFill>
                  <a:schemeClr val="tx1"/>
                </a:solidFill>
                <a:latin typeface="Times New Roman" panose="02020603050405020304" pitchFamily="18" charset="0"/>
                <a:ea typeface="楷体_GB2312" panose="02010609030101010101" pitchFamily="49" charset="-122"/>
              </a:rPr>
              <a:t>-</a:t>
            </a:r>
            <a:r>
              <a:rPr kumimoji="1" lang="en-US" altLang="zh-CN" sz="3600">
                <a:latin typeface="Times New Roman" panose="02020603050405020304" pitchFamily="18" charset="0"/>
                <a:ea typeface="楷体_GB2312" panose="02010609030101010101" pitchFamily="49" charset="-122"/>
              </a:rPr>
              <a:t>bd</a:t>
            </a:r>
            <a:r>
              <a:rPr kumimoji="1" lang="en-US" altLang="zh-CN" sz="3600">
                <a:solidFill>
                  <a:schemeClr val="tx1"/>
                </a:solidFill>
                <a:latin typeface="Times New Roman" panose="02020603050405020304" pitchFamily="18" charset="0"/>
                <a:ea typeface="楷体_GB2312" panose="02010609030101010101" pitchFamily="49" charset="-122"/>
              </a:rPr>
              <a:t>) 2</a:t>
            </a:r>
            <a:r>
              <a:rPr kumimoji="1" lang="en-US" altLang="zh-CN" sz="3600" baseline="30000">
                <a:solidFill>
                  <a:schemeClr val="tx1"/>
                </a:solidFill>
                <a:latin typeface="Times New Roman" panose="02020603050405020304" pitchFamily="18" charset="0"/>
                <a:ea typeface="楷体_GB2312" panose="02010609030101010101" pitchFamily="49" charset="-122"/>
              </a:rPr>
              <a:t>n/2</a:t>
            </a:r>
            <a:r>
              <a:rPr kumimoji="1" lang="en-US" altLang="zh-CN" sz="3600">
                <a:solidFill>
                  <a:schemeClr val="tx1"/>
                </a:solidFill>
                <a:latin typeface="Times New Roman" panose="02020603050405020304" pitchFamily="18" charset="0"/>
                <a:ea typeface="楷体_GB2312" panose="02010609030101010101" pitchFamily="49" charset="-122"/>
              </a:rPr>
              <a:t> + </a:t>
            </a:r>
            <a:r>
              <a:rPr kumimoji="1" lang="en-US" altLang="zh-CN" sz="3600">
                <a:latin typeface="Times New Roman" panose="02020603050405020304" pitchFamily="18" charset="0"/>
                <a:ea typeface="楷体_GB2312" panose="02010609030101010101" pitchFamily="49" charset="-122"/>
              </a:rPr>
              <a:t>bd</a:t>
            </a:r>
          </a:p>
        </p:txBody>
      </p:sp>
      <p:grpSp>
        <p:nvGrpSpPr>
          <p:cNvPr id="2" name="Group 6">
            <a:extLst>
              <a:ext uri="{FF2B5EF4-FFF2-40B4-BE49-F238E27FC236}">
                <a16:creationId xmlns:a16="http://schemas.microsoft.com/office/drawing/2014/main" id="{6EF6DCBF-9FFA-4BB1-9549-9E10B7035046}"/>
              </a:ext>
            </a:extLst>
          </p:cNvPr>
          <p:cNvGrpSpPr>
            <a:grpSpLocks/>
          </p:cNvGrpSpPr>
          <p:nvPr/>
        </p:nvGrpSpPr>
        <p:grpSpPr bwMode="auto">
          <a:xfrm>
            <a:off x="971550" y="2420938"/>
            <a:ext cx="7010400" cy="1955800"/>
            <a:chOff x="606" y="2017"/>
            <a:chExt cx="4416" cy="1232"/>
          </a:xfrm>
        </p:grpSpPr>
        <p:sp>
          <p:nvSpPr>
            <p:cNvPr id="342023" name="AutoShape 7">
              <a:extLst>
                <a:ext uri="{FF2B5EF4-FFF2-40B4-BE49-F238E27FC236}">
                  <a16:creationId xmlns:a16="http://schemas.microsoft.com/office/drawing/2014/main" id="{CDDB32E6-84D1-4016-B9C6-84EEB60B36FE}"/>
                </a:ext>
              </a:extLst>
            </p:cNvPr>
            <p:cNvSpPr>
              <a:spLocks noChangeArrowheads="1"/>
            </p:cNvSpPr>
            <p:nvPr/>
          </p:nvSpPr>
          <p:spPr bwMode="auto">
            <a:xfrm>
              <a:off x="606" y="2017"/>
              <a:ext cx="4416" cy="1232"/>
            </a:xfrm>
            <a:prstGeom prst="roundRect">
              <a:avLst>
                <a:gd name="adj" fmla="val 16667"/>
              </a:avLst>
            </a:prstGeom>
            <a:solidFill>
              <a:schemeClr val="bg1"/>
            </a:solidFill>
            <a:ln w="38100">
              <a:solidFill>
                <a:srgbClr val="063DE8"/>
              </a:solidFill>
              <a:round/>
              <a:headEnd/>
              <a:tailEnd/>
            </a:ln>
            <a:effectLst/>
          </p:spPr>
          <p:txBody>
            <a:bodyPr>
              <a:spAutoFit/>
            </a:bodyPr>
            <a:lstStyle/>
            <a:p>
              <a:pPr algn="l" eaLnBrk="0" hangingPunct="0">
                <a:defRPr/>
              </a:pPr>
              <a:r>
                <a:rPr lang="zh-CN" altLang="en-US" sz="2400" b="1">
                  <a:solidFill>
                    <a:schemeClr val="tx1"/>
                  </a:solidFill>
                  <a:latin typeface="Arial" charset="0"/>
                  <a:ea typeface="黑体" pitchFamily="2" charset="-122"/>
                </a:rPr>
                <a:t>复杂度分析</a:t>
              </a:r>
            </a:p>
            <a:p>
              <a:pPr algn="l" eaLnBrk="0" hangingPunct="0">
                <a:defRPr/>
              </a:pPr>
              <a:endParaRPr lang="zh-CN" altLang="en-US" sz="2400" b="1">
                <a:solidFill>
                  <a:schemeClr val="tx1"/>
                </a:solidFill>
                <a:effectLst>
                  <a:outerShdw blurRad="38100" dist="38100" dir="2700000" algn="tl">
                    <a:srgbClr val="C0C0C0"/>
                  </a:outerShdw>
                </a:effectLst>
                <a:latin typeface="Arial" charset="0"/>
                <a:ea typeface="黑体" pitchFamily="2" charset="-122"/>
              </a:endParaRPr>
            </a:p>
            <a:p>
              <a:pPr algn="l" eaLnBrk="0" hangingPunct="0">
                <a:defRPr/>
              </a:pPr>
              <a:endParaRPr lang="zh-CN" altLang="en-US" sz="2400" b="1">
                <a:solidFill>
                  <a:schemeClr val="tx1"/>
                </a:solidFill>
                <a:latin typeface="Arial" charset="0"/>
                <a:ea typeface="宋体" pitchFamily="2" charset="-122"/>
              </a:endParaRPr>
            </a:p>
            <a:p>
              <a:pPr eaLnBrk="0" hangingPunct="0">
                <a:defRPr/>
              </a:pPr>
              <a:r>
                <a:rPr lang="en-US" altLang="zh-CN" sz="2400">
                  <a:solidFill>
                    <a:schemeClr val="tx1"/>
                  </a:solidFill>
                  <a:latin typeface="Arial" charset="0"/>
                  <a:ea typeface="宋体" pitchFamily="2" charset="-122"/>
                </a:rPr>
                <a:t>T(n)=O(n</a:t>
              </a:r>
              <a:r>
                <a:rPr lang="en-US" altLang="zh-CN" sz="2400" baseline="30000">
                  <a:solidFill>
                    <a:schemeClr val="tx1"/>
                  </a:solidFill>
                  <a:latin typeface="Arial" charset="0"/>
                  <a:ea typeface="宋体" pitchFamily="2" charset="-122"/>
                </a:rPr>
                <a:t>log3</a:t>
              </a:r>
              <a:r>
                <a:rPr lang="en-US" altLang="zh-CN" sz="2400">
                  <a:solidFill>
                    <a:schemeClr val="tx1"/>
                  </a:solidFill>
                  <a:latin typeface="Arial" charset="0"/>
                  <a:ea typeface="宋体" pitchFamily="2" charset="-122"/>
                </a:rPr>
                <a:t>) =O(n</a:t>
              </a:r>
              <a:r>
                <a:rPr lang="en-US" altLang="zh-CN" sz="2400" baseline="30000">
                  <a:solidFill>
                    <a:schemeClr val="tx1"/>
                  </a:solidFill>
                  <a:latin typeface="Arial" charset="0"/>
                  <a:ea typeface="宋体" pitchFamily="2" charset="-122"/>
                </a:rPr>
                <a:t>1.59</a:t>
              </a:r>
              <a:r>
                <a:rPr lang="en-US" altLang="zh-CN" sz="2400">
                  <a:solidFill>
                    <a:schemeClr val="tx1"/>
                  </a:solidFill>
                  <a:latin typeface="Arial" charset="0"/>
                  <a:ea typeface="宋体" pitchFamily="2" charset="-122"/>
                </a:rPr>
                <a:t>)</a:t>
              </a:r>
              <a:r>
                <a:rPr lang="en-US" altLang="zh-CN" sz="3600" b="1">
                  <a:solidFill>
                    <a:srgbClr val="FF0000"/>
                  </a:solidFill>
                  <a:latin typeface="Arial" charset="0"/>
                  <a:ea typeface="楷体_GB2312" pitchFamily="49" charset="-122"/>
                  <a:sym typeface="Wingdings" pitchFamily="2" charset="2"/>
                </a:rPr>
                <a:t></a:t>
              </a:r>
              <a:r>
                <a:rPr lang="zh-CN" altLang="zh-CN" sz="2400" b="1">
                  <a:solidFill>
                    <a:srgbClr val="FF0000"/>
                  </a:solidFill>
                  <a:latin typeface="Arial" charset="0"/>
                  <a:ea typeface="楷体_GB2312" pitchFamily="49" charset="-122"/>
                  <a:sym typeface="Wingdings" pitchFamily="2" charset="2"/>
                </a:rPr>
                <a:t>较大的改进</a:t>
              </a:r>
              <a:r>
                <a:rPr lang="zh-CN" altLang="en-US" sz="2400" b="1">
                  <a:solidFill>
                    <a:srgbClr val="FF0000"/>
                  </a:solidFill>
                  <a:latin typeface="Arial" charset="0"/>
                  <a:ea typeface="楷体_GB2312" pitchFamily="49" charset="-122"/>
                  <a:sym typeface="Wingdings" pitchFamily="2" charset="2"/>
                </a:rPr>
                <a:t></a:t>
              </a:r>
            </a:p>
          </p:txBody>
        </p:sp>
        <p:graphicFrame>
          <p:nvGraphicFramePr>
            <p:cNvPr id="13314" name="Object 8">
              <a:extLst>
                <a:ext uri="{FF2B5EF4-FFF2-40B4-BE49-F238E27FC236}">
                  <a16:creationId xmlns:a16="http://schemas.microsoft.com/office/drawing/2014/main" id="{A46664BC-7048-44CF-9F62-7710803D09AF}"/>
                </a:ext>
              </a:extLst>
            </p:cNvPr>
            <p:cNvGraphicFramePr>
              <a:graphicFrameLocks noChangeAspect="1"/>
            </p:cNvGraphicFramePr>
            <p:nvPr/>
          </p:nvGraphicFramePr>
          <p:xfrm>
            <a:off x="1273" y="2205"/>
            <a:ext cx="2624" cy="633"/>
          </p:xfrm>
          <a:graphic>
            <a:graphicData uri="http://schemas.openxmlformats.org/presentationml/2006/ole">
              <mc:AlternateContent xmlns:mc="http://schemas.openxmlformats.org/markup-compatibility/2006">
                <mc:Choice xmlns:v="urn:schemas-microsoft-com:vml" Requires="v">
                  <p:oleObj spid="_x0000_s13324" name="公式" r:id="rId3" imgW="1892160" imgH="457200" progId="Equation.3">
                    <p:embed/>
                  </p:oleObj>
                </mc:Choice>
                <mc:Fallback>
                  <p:oleObj name="公式" r:id="rId3" imgW="1892160" imgH="4572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3" y="2205"/>
                          <a:ext cx="2624" cy="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42025" name="Text Box 9">
            <a:extLst>
              <a:ext uri="{FF2B5EF4-FFF2-40B4-BE49-F238E27FC236}">
                <a16:creationId xmlns:a16="http://schemas.microsoft.com/office/drawing/2014/main" id="{231C0244-8371-4312-BFB7-079960C3F94E}"/>
              </a:ext>
            </a:extLst>
          </p:cNvPr>
          <p:cNvSpPr txBox="1">
            <a:spLocks noChangeArrowheads="1"/>
          </p:cNvSpPr>
          <p:nvPr/>
        </p:nvSpPr>
        <p:spPr bwMode="auto">
          <a:xfrm>
            <a:off x="323850" y="5445125"/>
            <a:ext cx="8569325" cy="885825"/>
          </a:xfrm>
          <a:prstGeom prst="rect">
            <a:avLst/>
          </a:prstGeom>
          <a:solidFill>
            <a:schemeClr val="hlink"/>
          </a:solidFill>
          <a:ln w="635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latin typeface="楷体_GB2312" panose="02010609030101010101" pitchFamily="49" charset="-122"/>
                <a:ea typeface="楷体_GB2312" panose="02010609030101010101" pitchFamily="49" charset="-122"/>
              </a:rPr>
              <a:t>细节问题</a:t>
            </a:r>
            <a:r>
              <a:rPr lang="zh-CN" altLang="en-US" sz="2400">
                <a:solidFill>
                  <a:schemeClr val="tx1"/>
                </a:solidFill>
                <a:latin typeface="楷体_GB2312" panose="02010609030101010101" pitchFamily="49" charset="-122"/>
                <a:ea typeface="楷体_GB2312" panose="02010609030101010101" pitchFamily="49" charset="-122"/>
              </a:rPr>
              <a:t>：两个</a:t>
            </a:r>
            <a:r>
              <a:rPr lang="en-US" altLang="zh-CN" sz="2400">
                <a:solidFill>
                  <a:schemeClr val="tx1"/>
                </a:solidFill>
                <a:latin typeface="楷体_GB2312" panose="02010609030101010101" pitchFamily="49" charset="-122"/>
                <a:ea typeface="楷体_GB2312" panose="02010609030101010101" pitchFamily="49" charset="-122"/>
              </a:rPr>
              <a:t>XY</a:t>
            </a:r>
            <a:r>
              <a:rPr lang="zh-CN" altLang="en-US" sz="2400">
                <a:solidFill>
                  <a:schemeClr val="tx1"/>
                </a:solidFill>
                <a:latin typeface="楷体_GB2312" panose="02010609030101010101" pitchFamily="49" charset="-122"/>
                <a:ea typeface="楷体_GB2312" panose="02010609030101010101" pitchFamily="49" charset="-122"/>
              </a:rPr>
              <a:t>的复杂度都是</a:t>
            </a:r>
            <a:r>
              <a:rPr lang="en-US" altLang="zh-CN" sz="2400">
                <a:solidFill>
                  <a:schemeClr val="tx1"/>
                </a:solidFill>
                <a:ea typeface="楷体_GB2312" panose="02010609030101010101" pitchFamily="49" charset="-122"/>
              </a:rPr>
              <a:t>O(n</a:t>
            </a:r>
            <a:r>
              <a:rPr lang="en-US" altLang="zh-CN" sz="2400" baseline="30000">
                <a:solidFill>
                  <a:schemeClr val="tx1"/>
                </a:solidFill>
                <a:ea typeface="楷体_GB2312" panose="02010609030101010101" pitchFamily="49" charset="-122"/>
              </a:rPr>
              <a:t>log3</a:t>
            </a:r>
            <a:r>
              <a:rPr lang="en-US" altLang="zh-CN" sz="2400">
                <a:solidFill>
                  <a:schemeClr val="tx1"/>
                </a:solidFill>
                <a:ea typeface="楷体_GB2312" panose="02010609030101010101" pitchFamily="49" charset="-122"/>
              </a:rPr>
              <a:t>)</a:t>
            </a:r>
            <a:r>
              <a:rPr lang="zh-CN" altLang="en-US" sz="2400">
                <a:solidFill>
                  <a:schemeClr val="tx1"/>
                </a:solidFill>
                <a:latin typeface="楷体_GB2312" panose="02010609030101010101" pitchFamily="49" charset="-122"/>
                <a:ea typeface="楷体_GB2312" panose="02010609030101010101" pitchFamily="49" charset="-122"/>
              </a:rPr>
              <a:t>，但考虑到</a:t>
            </a:r>
            <a:r>
              <a:rPr lang="en-US" altLang="zh-CN" sz="2400">
                <a:solidFill>
                  <a:schemeClr val="tx1"/>
                </a:solidFill>
                <a:latin typeface="楷体_GB2312" panose="02010609030101010101" pitchFamily="49" charset="-122"/>
                <a:ea typeface="楷体_GB2312" panose="02010609030101010101" pitchFamily="49" charset="-122"/>
              </a:rPr>
              <a:t>a+c,b+d</a:t>
            </a:r>
            <a:r>
              <a:rPr lang="zh-CN" altLang="en-US" sz="2400">
                <a:solidFill>
                  <a:schemeClr val="tx1"/>
                </a:solidFill>
                <a:latin typeface="楷体_GB2312" panose="02010609030101010101" pitchFamily="49" charset="-122"/>
                <a:ea typeface="楷体_GB2312" panose="02010609030101010101" pitchFamily="49" charset="-122"/>
              </a:rPr>
              <a:t>可能得到</a:t>
            </a:r>
            <a:r>
              <a:rPr lang="en-US" altLang="zh-CN" sz="2400">
                <a:solidFill>
                  <a:schemeClr val="tx1"/>
                </a:solidFill>
                <a:latin typeface="楷体_GB2312" panose="02010609030101010101" pitchFamily="49" charset="-122"/>
                <a:ea typeface="楷体_GB2312" panose="02010609030101010101" pitchFamily="49" charset="-122"/>
              </a:rPr>
              <a:t>m+1</a:t>
            </a:r>
            <a:r>
              <a:rPr lang="zh-CN" altLang="en-US" sz="2400">
                <a:solidFill>
                  <a:schemeClr val="tx1"/>
                </a:solidFill>
                <a:latin typeface="楷体_GB2312" panose="02010609030101010101" pitchFamily="49" charset="-122"/>
                <a:ea typeface="楷体_GB2312" panose="02010609030101010101" pitchFamily="49" charset="-122"/>
              </a:rPr>
              <a:t>位的结果，使问题的规模变大，故不选择第</a:t>
            </a:r>
            <a:r>
              <a:rPr lang="en-US" altLang="zh-CN" sz="2400">
                <a:solidFill>
                  <a:schemeClr val="tx1"/>
                </a:solidFill>
                <a:latin typeface="楷体_GB2312" panose="02010609030101010101" pitchFamily="49" charset="-122"/>
                <a:ea typeface="楷体_GB2312" panose="02010609030101010101" pitchFamily="49" charset="-122"/>
              </a:rPr>
              <a:t>2</a:t>
            </a:r>
            <a:r>
              <a:rPr lang="zh-CN" altLang="en-US" sz="2400">
                <a:solidFill>
                  <a:schemeClr val="tx1"/>
                </a:solidFill>
                <a:latin typeface="楷体_GB2312" panose="02010609030101010101" pitchFamily="49" charset="-122"/>
                <a:ea typeface="楷体_GB2312" panose="02010609030101010101" pitchFamily="49" charset="-122"/>
              </a:rPr>
              <a:t>种方案。</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2021"/>
                                        </p:tgtEl>
                                        <p:attrNameLst>
                                          <p:attrName>style.visibility</p:attrName>
                                        </p:attrNameLst>
                                      </p:cBhvr>
                                      <p:to>
                                        <p:strVal val="visible"/>
                                      </p:to>
                                    </p:set>
                                    <p:animEffect transition="in" filter="blinds(horizontal)">
                                      <p:cBhvr>
                                        <p:cTn id="7" dur="500"/>
                                        <p:tgtEl>
                                          <p:spTgt spid="3420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2025"/>
                                        </p:tgtEl>
                                        <p:attrNameLst>
                                          <p:attrName>style.visibility</p:attrName>
                                        </p:attrNameLst>
                                      </p:cBhvr>
                                      <p:to>
                                        <p:strVal val="visible"/>
                                      </p:to>
                                    </p:set>
                                    <p:animEffect transition="in" filter="blinds(horizontal)">
                                      <p:cBhvr>
                                        <p:cTn id="17" dur="500"/>
                                        <p:tgtEl>
                                          <p:spTgt spid="342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1" grpId="0"/>
      <p:bldP spid="34202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11A24D91-2AA0-4613-8C78-ABF75390135D}"/>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3D2A3AA0-E434-48C3-87FD-581A63FA0494}" type="slidenum">
              <a:rPr lang="zh-CN" altLang="en-US">
                <a:solidFill>
                  <a:schemeClr val="tx1"/>
                </a:solidFill>
                <a:latin typeface="Times New Roman" panose="02020603050405020304" pitchFamily="18" charset="0"/>
                <a:ea typeface="宋体" panose="02010600030101010101" pitchFamily="2" charset="-122"/>
              </a:rPr>
              <a:pPr eaLnBrk="1" hangingPunct="1"/>
              <a:t>52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43042" name="Rectangle 2">
            <a:extLst>
              <a:ext uri="{FF2B5EF4-FFF2-40B4-BE49-F238E27FC236}">
                <a16:creationId xmlns:a16="http://schemas.microsoft.com/office/drawing/2014/main" id="{3FB0091F-1322-4754-B389-5DA9C32FD244}"/>
              </a:ext>
            </a:extLst>
          </p:cNvPr>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defRPr/>
            </a:pPr>
            <a:r>
              <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rPr>
              <a:t>大整数的乘法</a:t>
            </a:r>
          </a:p>
        </p:txBody>
      </p:sp>
      <p:sp>
        <p:nvSpPr>
          <p:cNvPr id="150532" name="Text Box 3">
            <a:extLst>
              <a:ext uri="{FF2B5EF4-FFF2-40B4-BE49-F238E27FC236}">
                <a16:creationId xmlns:a16="http://schemas.microsoft.com/office/drawing/2014/main" id="{2CC4F14A-C457-4784-B29E-650AB9BAEB11}"/>
              </a:ext>
            </a:extLst>
          </p:cNvPr>
          <p:cNvSpPr txBox="1">
            <a:spLocks noChangeArrowheads="1"/>
          </p:cNvSpPr>
          <p:nvPr/>
        </p:nvSpPr>
        <p:spPr bwMode="auto">
          <a:xfrm>
            <a:off x="250825" y="1557338"/>
            <a:ext cx="864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latin typeface="楷体_GB2312" panose="02010609030101010101" pitchFamily="49" charset="-122"/>
                <a:ea typeface="楷体_GB2312" panose="02010609030101010101" pitchFamily="49" charset="-122"/>
                <a:cs typeface="Times New Roman" panose="02020603050405020304" pitchFamily="18" charset="0"/>
              </a:rPr>
              <a:t> 请设计一个有效的算法，可以进行两个</a:t>
            </a:r>
            <a:r>
              <a:rPr lang="en-US" altLang="zh-CN" sz="2400" b="1">
                <a:solidFill>
                  <a:schemeClr val="tx1"/>
                </a:solidFill>
                <a:latin typeface="楷体_GB2312" panose="02010609030101010101" pitchFamily="49" charset="-122"/>
                <a:ea typeface="楷体_GB2312" panose="02010609030101010101" pitchFamily="49" charset="-122"/>
                <a:cs typeface="Times New Roman" panose="02020603050405020304" pitchFamily="18" charset="0"/>
              </a:rPr>
              <a:t>n</a:t>
            </a:r>
            <a:r>
              <a:rPr lang="zh-CN" altLang="en-US" sz="2400" b="1">
                <a:solidFill>
                  <a:schemeClr val="tx1"/>
                </a:solidFill>
                <a:latin typeface="楷体_GB2312" panose="02010609030101010101" pitchFamily="49" charset="-122"/>
                <a:ea typeface="楷体_GB2312" panose="02010609030101010101" pitchFamily="49" charset="-122"/>
                <a:cs typeface="Times New Roman" panose="02020603050405020304" pitchFamily="18" charset="0"/>
              </a:rPr>
              <a:t>位大整数的乘法运算</a:t>
            </a:r>
          </a:p>
        </p:txBody>
      </p:sp>
      <p:sp>
        <p:nvSpPr>
          <p:cNvPr id="150533" name="Text Box 4">
            <a:extLst>
              <a:ext uri="{FF2B5EF4-FFF2-40B4-BE49-F238E27FC236}">
                <a16:creationId xmlns:a16="http://schemas.microsoft.com/office/drawing/2014/main" id="{79F6D056-45AB-4023-A2C4-CFF5617231B3}"/>
              </a:ext>
            </a:extLst>
          </p:cNvPr>
          <p:cNvSpPr txBox="1">
            <a:spLocks noChangeArrowheads="1"/>
          </p:cNvSpPr>
          <p:nvPr/>
        </p:nvSpPr>
        <p:spPr bwMode="auto">
          <a:xfrm>
            <a:off x="395288" y="1916113"/>
            <a:ext cx="59690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Font typeface="Wingdings" panose="05000000000000000000" pitchFamily="2" charset="2"/>
              <a:buChar char="u"/>
            </a:pPr>
            <a:r>
              <a:rPr lang="zh-CN" altLang="en-US" sz="2400">
                <a:solidFill>
                  <a:schemeClr val="tx1"/>
                </a:solidFill>
                <a:ea typeface="楷体_GB2312" panose="02010609030101010101" pitchFamily="49" charset="-122"/>
              </a:rPr>
              <a:t>小学的方法：</a:t>
            </a:r>
            <a:r>
              <a:rPr lang="en-US" altLang="zh-CN" sz="2400">
                <a:solidFill>
                  <a:schemeClr val="tx1"/>
                </a:solidFill>
                <a:ea typeface="楷体_GB2312" panose="02010609030101010101" pitchFamily="49" charset="-122"/>
              </a:rPr>
              <a:t>O(n</a:t>
            </a:r>
            <a:r>
              <a:rPr lang="en-US" altLang="zh-CN" sz="2400" baseline="30000">
                <a:solidFill>
                  <a:schemeClr val="tx1"/>
                </a:solidFill>
                <a:ea typeface="楷体_GB2312" panose="02010609030101010101" pitchFamily="49" charset="-122"/>
              </a:rPr>
              <a:t>2</a:t>
            </a:r>
            <a:r>
              <a:rPr lang="en-US" altLang="zh-CN" sz="2400">
                <a:solidFill>
                  <a:schemeClr val="tx1"/>
                </a:solidFill>
                <a:ea typeface="楷体_GB2312" panose="02010609030101010101" pitchFamily="49" charset="-122"/>
              </a:rPr>
              <a:t>)            </a:t>
            </a:r>
            <a:r>
              <a:rPr lang="en-US" altLang="zh-CN" sz="3600" b="1">
                <a:solidFill>
                  <a:srgbClr val="FF0000"/>
                </a:solidFill>
                <a:ea typeface="楷体_GB2312" panose="02010609030101010101" pitchFamily="49" charset="-122"/>
                <a:sym typeface="Wingdings" panose="05000000000000000000" pitchFamily="2" charset="2"/>
              </a:rPr>
              <a:t></a:t>
            </a:r>
            <a:r>
              <a:rPr lang="zh-CN" altLang="en-US" sz="2400">
                <a:solidFill>
                  <a:srgbClr val="FF0000"/>
                </a:solidFill>
                <a:ea typeface="楷体_GB2312" panose="02010609030101010101" pitchFamily="49" charset="-122"/>
                <a:sym typeface="Wingdings" panose="05000000000000000000" pitchFamily="2" charset="2"/>
              </a:rPr>
              <a:t>效率太低</a:t>
            </a:r>
          </a:p>
          <a:p>
            <a:pPr algn="l" eaLnBrk="1" hangingPunct="1">
              <a:buFont typeface="Wingdings" panose="05000000000000000000" pitchFamily="2" charset="2"/>
              <a:buChar char="u"/>
            </a:pPr>
            <a:r>
              <a:rPr lang="zh-CN" altLang="en-US" sz="2400">
                <a:solidFill>
                  <a:schemeClr val="tx1"/>
                </a:solidFill>
                <a:ea typeface="楷体_GB2312" panose="02010609030101010101" pitchFamily="49" charset="-122"/>
                <a:sym typeface="Wingdings" panose="05000000000000000000" pitchFamily="2" charset="2"/>
              </a:rPr>
              <a:t>分治法</a:t>
            </a:r>
            <a:r>
              <a:rPr lang="en-US" altLang="zh-CN" sz="2400">
                <a:solidFill>
                  <a:schemeClr val="tx1"/>
                </a:solidFill>
                <a:ea typeface="楷体_GB2312" panose="02010609030101010101" pitchFamily="49" charset="-122"/>
                <a:sym typeface="Wingdings" panose="05000000000000000000" pitchFamily="2" charset="2"/>
              </a:rPr>
              <a:t>: O(n</a:t>
            </a:r>
            <a:r>
              <a:rPr lang="en-US" altLang="zh-CN" sz="2400" baseline="30000">
                <a:solidFill>
                  <a:schemeClr val="tx1"/>
                </a:solidFill>
                <a:ea typeface="楷体_GB2312" panose="02010609030101010101" pitchFamily="49" charset="-122"/>
                <a:sym typeface="Wingdings" panose="05000000000000000000" pitchFamily="2" charset="2"/>
              </a:rPr>
              <a:t>1.59</a:t>
            </a:r>
            <a:r>
              <a:rPr lang="en-US" altLang="zh-CN" sz="2400">
                <a:solidFill>
                  <a:schemeClr val="tx1"/>
                </a:solidFill>
                <a:ea typeface="楷体_GB2312" panose="02010609030101010101" pitchFamily="49" charset="-122"/>
                <a:sym typeface="Wingdings" panose="05000000000000000000" pitchFamily="2" charset="2"/>
              </a:rPr>
              <a:t>)                  </a:t>
            </a:r>
            <a:r>
              <a:rPr lang="en-US" altLang="zh-CN" sz="3600" b="1">
                <a:solidFill>
                  <a:srgbClr val="FF0000"/>
                </a:solidFill>
                <a:ea typeface="楷体_GB2312" panose="02010609030101010101" pitchFamily="49" charset="-122"/>
                <a:sym typeface="Wingdings" panose="05000000000000000000" pitchFamily="2" charset="2"/>
              </a:rPr>
              <a:t></a:t>
            </a:r>
            <a:r>
              <a:rPr lang="zh-CN" altLang="en-US" sz="2400">
                <a:solidFill>
                  <a:srgbClr val="FF0000"/>
                </a:solidFill>
                <a:ea typeface="楷体_GB2312" panose="02010609030101010101" pitchFamily="49" charset="-122"/>
                <a:sym typeface="Wingdings" panose="05000000000000000000" pitchFamily="2" charset="2"/>
              </a:rPr>
              <a:t>较大的改进</a:t>
            </a:r>
          </a:p>
          <a:p>
            <a:pPr algn="l" eaLnBrk="1" hangingPunct="1">
              <a:buFont typeface="Wingdings" panose="05000000000000000000" pitchFamily="2" charset="2"/>
              <a:buChar char="u"/>
            </a:pPr>
            <a:r>
              <a:rPr lang="zh-CN" altLang="en-US" sz="2400">
                <a:solidFill>
                  <a:schemeClr val="tx1"/>
                </a:solidFill>
                <a:ea typeface="楷体_GB2312" panose="02010609030101010101" pitchFamily="49" charset="-122"/>
                <a:sym typeface="Wingdings" panose="05000000000000000000" pitchFamily="2" charset="2"/>
              </a:rPr>
              <a:t>更快的方法</a:t>
            </a:r>
            <a:r>
              <a:rPr lang="en-US" altLang="zh-CN" sz="2400">
                <a:solidFill>
                  <a:schemeClr val="tx1"/>
                </a:solidFill>
                <a:ea typeface="楷体_GB2312" panose="02010609030101010101" pitchFamily="49" charset="-122"/>
                <a:sym typeface="Wingdings" panose="05000000000000000000" pitchFamily="2" charset="2"/>
              </a:rPr>
              <a:t>??</a:t>
            </a:r>
          </a:p>
        </p:txBody>
      </p:sp>
      <p:sp>
        <p:nvSpPr>
          <p:cNvPr id="343045" name="Text Box 5">
            <a:extLst>
              <a:ext uri="{FF2B5EF4-FFF2-40B4-BE49-F238E27FC236}">
                <a16:creationId xmlns:a16="http://schemas.microsoft.com/office/drawing/2014/main" id="{B12042C2-8B6E-447A-8957-C1B27C68F8DE}"/>
              </a:ext>
            </a:extLst>
          </p:cNvPr>
          <p:cNvSpPr txBox="1">
            <a:spLocks noChangeArrowheads="1"/>
          </p:cNvSpPr>
          <p:nvPr/>
        </p:nvSpPr>
        <p:spPr bwMode="auto">
          <a:xfrm>
            <a:off x="539750" y="3500438"/>
            <a:ext cx="8353425" cy="3063875"/>
          </a:xfrm>
          <a:prstGeom prst="rect">
            <a:avLst/>
          </a:prstGeom>
          <a:noFill/>
          <a:ln w="508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Font typeface="Wingdings" panose="05000000000000000000" pitchFamily="2" charset="2"/>
              <a:buChar char="Ø"/>
            </a:pPr>
            <a:r>
              <a:rPr lang="zh-CN" altLang="en-US" sz="2400">
                <a:solidFill>
                  <a:schemeClr val="tx1"/>
                </a:solidFill>
                <a:ea typeface="楷体_GB2312" panose="02010609030101010101" pitchFamily="49" charset="-122"/>
              </a:rPr>
              <a:t>如果将大整数分成更多段，用更复杂的方式把它们组合起来，将有可能得到更优的算法。</a:t>
            </a:r>
          </a:p>
          <a:p>
            <a:pPr algn="l" eaLnBrk="1" hangingPunct="1">
              <a:buFont typeface="Wingdings" panose="05000000000000000000" pitchFamily="2" charset="2"/>
              <a:buChar char="Ø"/>
            </a:pPr>
            <a:endParaRPr lang="zh-CN" altLang="en-US" sz="2400">
              <a:solidFill>
                <a:schemeClr val="tx1"/>
              </a:solidFill>
              <a:ea typeface="楷体_GB2312" panose="02010609030101010101" pitchFamily="49" charset="-122"/>
            </a:endParaRPr>
          </a:p>
          <a:p>
            <a:pPr algn="l" eaLnBrk="1" hangingPunct="1">
              <a:buFont typeface="Wingdings" panose="05000000000000000000" pitchFamily="2" charset="2"/>
              <a:buChar char="Ø"/>
            </a:pPr>
            <a:r>
              <a:rPr lang="zh-CN" altLang="en-US" sz="2400">
                <a:solidFill>
                  <a:schemeClr val="tx1"/>
                </a:solidFill>
                <a:ea typeface="楷体_GB2312" panose="02010609030101010101" pitchFamily="49" charset="-122"/>
              </a:rPr>
              <a:t>最终的，这个思想导致了</a:t>
            </a:r>
            <a:r>
              <a:rPr lang="zh-CN" altLang="en-US" sz="2400" b="1">
                <a:solidFill>
                  <a:schemeClr val="tx1"/>
                </a:solidFill>
                <a:ea typeface="黑体" panose="02010609060101010101" pitchFamily="49" charset="-122"/>
              </a:rPr>
              <a:t>快速傅利叶变换</a:t>
            </a:r>
            <a:r>
              <a:rPr lang="en-US" altLang="zh-CN" sz="2400">
                <a:solidFill>
                  <a:schemeClr val="tx1"/>
                </a:solidFill>
                <a:ea typeface="楷体_GB2312" panose="02010609030101010101" pitchFamily="49" charset="-122"/>
              </a:rPr>
              <a:t>(Fast Fourier Transform)</a:t>
            </a:r>
            <a:r>
              <a:rPr lang="zh-CN" altLang="en-US" sz="2400">
                <a:solidFill>
                  <a:schemeClr val="tx1"/>
                </a:solidFill>
                <a:ea typeface="楷体_GB2312" panose="02010609030101010101" pitchFamily="49" charset="-122"/>
              </a:rPr>
              <a:t>的产生。该方法也可以看作是一个复杂的分治算法，对于大整数乘法，它能在</a:t>
            </a:r>
            <a:r>
              <a:rPr lang="en-US" altLang="zh-CN" sz="2400" b="1">
                <a:solidFill>
                  <a:srgbClr val="FF0000"/>
                </a:solidFill>
                <a:ea typeface="楷体_GB2312" panose="02010609030101010101" pitchFamily="49" charset="-122"/>
              </a:rPr>
              <a:t>O(nlogn)</a:t>
            </a:r>
            <a:r>
              <a:rPr lang="zh-CN" altLang="en-US" sz="2400">
                <a:solidFill>
                  <a:schemeClr val="tx1"/>
                </a:solidFill>
                <a:ea typeface="楷体_GB2312" panose="02010609030101010101" pitchFamily="49" charset="-122"/>
              </a:rPr>
              <a:t>时间内解决。</a:t>
            </a:r>
          </a:p>
          <a:p>
            <a:pPr algn="l" eaLnBrk="1" hangingPunct="1">
              <a:buFont typeface="Wingdings" panose="05000000000000000000" pitchFamily="2" charset="2"/>
              <a:buChar char="Ø"/>
            </a:pPr>
            <a:endParaRPr lang="zh-CN" altLang="en-US" sz="2400">
              <a:solidFill>
                <a:schemeClr val="tx1"/>
              </a:solidFill>
              <a:ea typeface="楷体_GB2312" panose="02010609030101010101" pitchFamily="49" charset="-122"/>
            </a:endParaRPr>
          </a:p>
          <a:p>
            <a:pPr algn="l" eaLnBrk="1" hangingPunct="1">
              <a:buFont typeface="Wingdings" panose="05000000000000000000" pitchFamily="2" charset="2"/>
              <a:buChar char="Ø"/>
            </a:pPr>
            <a:r>
              <a:rPr lang="zh-CN" altLang="en-US" sz="2400">
                <a:solidFill>
                  <a:schemeClr val="tx1"/>
                </a:solidFill>
                <a:ea typeface="楷体_GB2312" panose="02010609030101010101" pitchFamily="49" charset="-122"/>
              </a:rPr>
              <a:t>是否能找到线性时间的算法？？？目前为止还没有结果。</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3045"/>
                                        </p:tgtEl>
                                        <p:attrNameLst>
                                          <p:attrName>style.visibility</p:attrName>
                                        </p:attrNameLst>
                                      </p:cBhvr>
                                      <p:to>
                                        <p:strVal val="visible"/>
                                      </p:to>
                                    </p:set>
                                    <p:animEffect transition="in" filter="blinds(horizontal)">
                                      <p:cBhvr>
                                        <p:cTn id="7" dur="500"/>
                                        <p:tgtEl>
                                          <p:spTgt spid="343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9A00A32D-72F6-4828-B834-920F7B83B266}"/>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E6823CA1-E052-45EB-A486-49C384808BB9}" type="slidenum">
              <a:rPr lang="zh-CN" altLang="en-US">
                <a:solidFill>
                  <a:schemeClr val="tx1"/>
                </a:solidFill>
                <a:latin typeface="Times New Roman" panose="02020603050405020304" pitchFamily="18" charset="0"/>
                <a:ea typeface="宋体" panose="02010600030101010101" pitchFamily="2" charset="-122"/>
              </a:rPr>
              <a:pPr eaLnBrk="1" hangingPunct="1"/>
              <a:t>53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44066" name="Rectangle 2">
            <a:extLst>
              <a:ext uri="{FF2B5EF4-FFF2-40B4-BE49-F238E27FC236}">
                <a16:creationId xmlns:a16="http://schemas.microsoft.com/office/drawing/2014/main" id="{357DFB20-68DB-4FB0-8081-3255E6B000C5}"/>
              </a:ext>
            </a:extLst>
          </p:cNvPr>
          <p:cNvSpPr>
            <a:spLocks noGrp="1" noChangeArrowheads="1"/>
          </p:cNvSpPr>
          <p:nvPr>
            <p:ph type="title"/>
          </p:nvPr>
        </p:nvSpPr>
        <p:spPr/>
        <p:txBody>
          <a:bodyPr/>
          <a:lstStyle/>
          <a:p>
            <a:pPr eaLnBrk="1" hangingPunct="1">
              <a:defRPr/>
            </a:pPr>
            <a:r>
              <a:rPr lang="en-US" altLang="zh-CN">
                <a:effectLst>
                  <a:outerShdw blurRad="38100" dist="38100" dir="2700000" algn="tl">
                    <a:srgbClr val="C0C0C0"/>
                  </a:outerShdw>
                </a:effectLst>
                <a:latin typeface="黑体" pitchFamily="2" charset="-122"/>
                <a:ea typeface="黑体" pitchFamily="2" charset="-122"/>
              </a:rPr>
              <a:t>Strassen</a:t>
            </a:r>
            <a:r>
              <a:rPr lang="zh-CN" altLang="en-US">
                <a:effectLst>
                  <a:outerShdw blurRad="38100" dist="38100" dir="2700000" algn="tl">
                    <a:srgbClr val="C0C0C0"/>
                  </a:outerShdw>
                </a:effectLst>
                <a:latin typeface="黑体" pitchFamily="2" charset="-122"/>
                <a:ea typeface="黑体" pitchFamily="2" charset="-122"/>
              </a:rPr>
              <a:t>矩阵乘法</a:t>
            </a:r>
          </a:p>
        </p:txBody>
      </p:sp>
      <p:grpSp>
        <p:nvGrpSpPr>
          <p:cNvPr id="14341" name="Group 3">
            <a:extLst>
              <a:ext uri="{FF2B5EF4-FFF2-40B4-BE49-F238E27FC236}">
                <a16:creationId xmlns:a16="http://schemas.microsoft.com/office/drawing/2014/main" id="{6229192E-41C5-4109-9F3D-6362381C905F}"/>
              </a:ext>
            </a:extLst>
          </p:cNvPr>
          <p:cNvGrpSpPr>
            <a:grpSpLocks/>
          </p:cNvGrpSpPr>
          <p:nvPr/>
        </p:nvGrpSpPr>
        <p:grpSpPr bwMode="auto">
          <a:xfrm>
            <a:off x="250825" y="2781300"/>
            <a:ext cx="8604250" cy="792163"/>
            <a:chOff x="158" y="903"/>
            <a:chExt cx="5602" cy="540"/>
          </a:xfrm>
        </p:grpSpPr>
        <p:sp>
          <p:nvSpPr>
            <p:cNvPr id="14344" name="Text Box 4">
              <a:extLst>
                <a:ext uri="{FF2B5EF4-FFF2-40B4-BE49-F238E27FC236}">
                  <a16:creationId xmlns:a16="http://schemas.microsoft.com/office/drawing/2014/main" id="{B9C720A6-C9B1-4474-A6C5-843BF7F5A6D7}"/>
                </a:ext>
              </a:extLst>
            </p:cNvPr>
            <p:cNvSpPr txBox="1">
              <a:spLocks noChangeArrowheads="1"/>
            </p:cNvSpPr>
            <p:nvPr/>
          </p:nvSpPr>
          <p:spPr bwMode="auto">
            <a:xfrm>
              <a:off x="158" y="981"/>
              <a:ext cx="544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A</a:t>
              </a:r>
              <a:r>
                <a:rPr lang="zh-CN" altLang="en-US" sz="240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和</a:t>
              </a:r>
              <a:r>
                <a:rPr lang="en-US" altLang="zh-CN" sz="240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240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的乘积矩阵</a:t>
              </a:r>
              <a:r>
                <a:rPr lang="en-US" altLang="zh-CN" sz="240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C</a:t>
              </a:r>
              <a:r>
                <a:rPr lang="zh-CN" altLang="en-US" sz="240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中的元素</a:t>
              </a:r>
              <a:r>
                <a:rPr lang="en-US" altLang="zh-CN" sz="240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C[i,j]</a:t>
              </a:r>
              <a:r>
                <a:rPr lang="zh-CN" altLang="en-US" sz="240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定义为</a:t>
              </a:r>
              <a:r>
                <a:rPr lang="en-US" altLang="zh-CN" sz="240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400">
                  <a:solidFill>
                    <a:schemeClr val="tx1"/>
                  </a:solidFill>
                  <a:latin typeface="Times New Roman" panose="02020603050405020304" pitchFamily="18" charset="0"/>
                  <a:ea typeface="楷体_GB2312" panose="02010609030101010101" pitchFamily="49" charset="-122"/>
                  <a:cs typeface="Times New Roman" panose="02020603050405020304" pitchFamily="18" charset="0"/>
                </a:rPr>
                <a:t> </a:t>
              </a:r>
            </a:p>
          </p:txBody>
        </p:sp>
        <p:graphicFrame>
          <p:nvGraphicFramePr>
            <p:cNvPr id="14338" name="Object 5">
              <a:extLst>
                <a:ext uri="{FF2B5EF4-FFF2-40B4-BE49-F238E27FC236}">
                  <a16:creationId xmlns:a16="http://schemas.microsoft.com/office/drawing/2014/main" id="{7DFEE134-1F39-40B0-A1F9-3D3A1AD7EF34}"/>
                </a:ext>
              </a:extLst>
            </p:cNvPr>
            <p:cNvGraphicFramePr>
              <a:graphicFrameLocks noChangeAspect="1"/>
            </p:cNvGraphicFramePr>
            <p:nvPr/>
          </p:nvGraphicFramePr>
          <p:xfrm>
            <a:off x="3651" y="903"/>
            <a:ext cx="2109" cy="540"/>
          </p:xfrm>
          <a:graphic>
            <a:graphicData uri="http://schemas.openxmlformats.org/presentationml/2006/ole">
              <mc:AlternateContent xmlns:mc="http://schemas.openxmlformats.org/markup-compatibility/2006">
                <mc:Choice xmlns:v="urn:schemas-microsoft-com:vml" Requires="v">
                  <p:oleObj spid="_x0000_s14346" name="公式" r:id="rId3" imgW="1688760" imgH="431640" progId="Equation.3">
                    <p:embed/>
                  </p:oleObj>
                </mc:Choice>
                <mc:Fallback>
                  <p:oleObj name="公式" r:id="rId3" imgW="1688760" imgH="431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 y="903"/>
                          <a:ext cx="2109" cy="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342" name="Text Box 6">
            <a:extLst>
              <a:ext uri="{FF2B5EF4-FFF2-40B4-BE49-F238E27FC236}">
                <a16:creationId xmlns:a16="http://schemas.microsoft.com/office/drawing/2014/main" id="{10F84E41-07ED-4CED-8880-E4E95A0783AE}"/>
              </a:ext>
            </a:extLst>
          </p:cNvPr>
          <p:cNvSpPr txBox="1">
            <a:spLocks noChangeArrowheads="1"/>
          </p:cNvSpPr>
          <p:nvPr/>
        </p:nvSpPr>
        <p:spPr bwMode="auto">
          <a:xfrm>
            <a:off x="323850" y="4005263"/>
            <a:ext cx="8642350" cy="2092325"/>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en-US" sz="3200">
                <a:solidFill>
                  <a:schemeClr val="tx1"/>
                </a:solidFill>
                <a:ea typeface="楷体_GB2312" panose="02010609030101010101" pitchFamily="49" charset="-122"/>
                <a:cs typeface="Times New Roman" panose="02020603050405020304" pitchFamily="18" charset="0"/>
              </a:rPr>
              <a:t>若依此定义来计算A和B的乘积矩阵C，则每计算C的一个元素C[i][j]，需要做n次乘法和n-1次加法。因此，算出矩阵C的 个元素所需的计算时间为</a:t>
            </a:r>
            <a:r>
              <a:rPr lang="en-US" altLang="zh-CN" sz="3200">
                <a:solidFill>
                  <a:schemeClr val="tx1"/>
                </a:solidFill>
                <a:ea typeface="楷体_GB2312" panose="02010609030101010101" pitchFamily="49" charset="-122"/>
                <a:cs typeface="Times New Roman" panose="02020603050405020304" pitchFamily="18" charset="0"/>
              </a:rPr>
              <a:t>O(n</a:t>
            </a:r>
            <a:r>
              <a:rPr lang="en-US" altLang="zh-CN" sz="3200" baseline="30000">
                <a:solidFill>
                  <a:schemeClr val="tx1"/>
                </a:solidFill>
                <a:ea typeface="楷体_GB2312" panose="02010609030101010101" pitchFamily="49" charset="-122"/>
                <a:cs typeface="Times New Roman" panose="02020603050405020304" pitchFamily="18" charset="0"/>
              </a:rPr>
              <a:t>3</a:t>
            </a:r>
            <a:r>
              <a:rPr lang="en-US" altLang="zh-CN" sz="3200">
                <a:solidFill>
                  <a:schemeClr val="tx1"/>
                </a:solidFill>
                <a:ea typeface="楷体_GB2312" panose="02010609030101010101" pitchFamily="49" charset="-122"/>
                <a:cs typeface="Times New Roman" panose="02020603050405020304" pitchFamily="18" charset="0"/>
              </a:rPr>
              <a:t>)</a:t>
            </a:r>
          </a:p>
        </p:txBody>
      </p:sp>
      <p:sp>
        <p:nvSpPr>
          <p:cNvPr id="14343" name="Text Box 7">
            <a:extLst>
              <a:ext uri="{FF2B5EF4-FFF2-40B4-BE49-F238E27FC236}">
                <a16:creationId xmlns:a16="http://schemas.microsoft.com/office/drawing/2014/main" id="{9B0293C3-560E-42B2-B2CD-0343033C990E}"/>
              </a:ext>
            </a:extLst>
          </p:cNvPr>
          <p:cNvSpPr txBox="1">
            <a:spLocks noChangeArrowheads="1"/>
          </p:cNvSpPr>
          <p:nvPr/>
        </p:nvSpPr>
        <p:spPr bwMode="auto">
          <a:xfrm>
            <a:off x="395288" y="1700213"/>
            <a:ext cx="2730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Font typeface="Wingdings" panose="05000000000000000000" pitchFamily="2" charset="2"/>
              <a:buChar char="u"/>
            </a:pPr>
            <a:r>
              <a:rPr lang="zh-CN" altLang="zh-CN" sz="2400">
                <a:solidFill>
                  <a:schemeClr val="tx1"/>
                </a:solidFill>
                <a:ea typeface="楷体_GB2312" panose="02010609030101010101" pitchFamily="49" charset="-122"/>
              </a:rPr>
              <a:t>传统方法</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O(n</a:t>
            </a:r>
            <a:r>
              <a:rPr lang="en-US" altLang="zh-CN" sz="2400" baseline="30000">
                <a:solidFill>
                  <a:schemeClr val="tx1"/>
                </a:solidFill>
                <a:ea typeface="楷体_GB2312" panose="02010609030101010101" pitchFamily="49" charset="-122"/>
              </a:rPr>
              <a:t>3</a:t>
            </a:r>
            <a:r>
              <a:rPr lang="en-US" altLang="zh-CN" sz="2400">
                <a:solidFill>
                  <a:schemeClr val="tx1"/>
                </a:solidFill>
                <a:ea typeface="楷体_GB2312" panose="02010609030101010101" pitchFamily="49" charset="-122"/>
              </a:rPr>
              <a:t>)</a:t>
            </a:r>
          </a:p>
        </p:txBody>
      </p:sp>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a:extLst>
              <a:ext uri="{FF2B5EF4-FFF2-40B4-BE49-F238E27FC236}">
                <a16:creationId xmlns:a16="http://schemas.microsoft.com/office/drawing/2014/main" id="{7F7C7183-EE6C-451D-9045-E7A5AD126BA4}"/>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9535B7C6-5E41-4C75-80EA-D7D0E5365063}" type="slidenum">
              <a:rPr lang="zh-CN" altLang="en-US">
                <a:solidFill>
                  <a:schemeClr val="tx1"/>
                </a:solidFill>
                <a:latin typeface="Times New Roman" panose="02020603050405020304" pitchFamily="18" charset="0"/>
                <a:ea typeface="宋体" panose="02010600030101010101" pitchFamily="2" charset="-122"/>
              </a:rPr>
              <a:pPr eaLnBrk="1" hangingPunct="1"/>
              <a:t>54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45090" name="Rectangle 2">
            <a:extLst>
              <a:ext uri="{FF2B5EF4-FFF2-40B4-BE49-F238E27FC236}">
                <a16:creationId xmlns:a16="http://schemas.microsoft.com/office/drawing/2014/main" id="{E62230F4-99E4-45AD-8014-76BB7354929D}"/>
              </a:ext>
            </a:extLst>
          </p:cNvPr>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defRPr/>
            </a:pPr>
            <a:r>
              <a:rPr kumimoji="1" lang="en-US" altLang="zh-CN" sz="4400" b="1">
                <a:solidFill>
                  <a:srgbClr val="663300"/>
                </a:solidFill>
                <a:effectLst>
                  <a:outerShdw blurRad="38100" dist="38100" dir="2700000" algn="tl">
                    <a:srgbClr val="C0C0C0"/>
                  </a:outerShdw>
                </a:effectLst>
                <a:latin typeface="黑体" pitchFamily="2" charset="-122"/>
                <a:ea typeface="黑体" pitchFamily="2" charset="-122"/>
              </a:rPr>
              <a:t>Strassen</a:t>
            </a:r>
            <a:r>
              <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rPr>
              <a:t>矩阵乘法</a:t>
            </a:r>
          </a:p>
        </p:txBody>
      </p:sp>
      <p:sp>
        <p:nvSpPr>
          <p:cNvPr id="15370" name="Text Box 3">
            <a:extLst>
              <a:ext uri="{FF2B5EF4-FFF2-40B4-BE49-F238E27FC236}">
                <a16:creationId xmlns:a16="http://schemas.microsoft.com/office/drawing/2014/main" id="{AC00A9F1-20EB-4004-B8FB-631A772E4372}"/>
              </a:ext>
            </a:extLst>
          </p:cNvPr>
          <p:cNvSpPr txBox="1">
            <a:spLocks noChangeArrowheads="1"/>
          </p:cNvSpPr>
          <p:nvPr/>
        </p:nvSpPr>
        <p:spPr bwMode="auto">
          <a:xfrm>
            <a:off x="323850" y="2492375"/>
            <a:ext cx="8642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en-US" sz="2400">
                <a:solidFill>
                  <a:schemeClr val="tx1"/>
                </a:solidFill>
                <a:ea typeface="楷体_GB2312" panose="02010609030101010101" pitchFamily="49" charset="-122"/>
                <a:cs typeface="Times New Roman" panose="02020603050405020304" pitchFamily="18" charset="0"/>
              </a:rPr>
              <a:t>使用与上例类似的技术，将矩阵A，B和C中每一矩阵都分块成4个大小相等的子矩阵。由此可将方程C=AB重写为：</a:t>
            </a:r>
            <a:endParaRPr lang="zh-CN" altLang="en-US" sz="2400">
              <a:solidFill>
                <a:schemeClr val="tx1"/>
              </a:solidFill>
              <a:ea typeface="楷体_GB2312" panose="02010609030101010101" pitchFamily="49" charset="-122"/>
              <a:cs typeface="Times New Roman" panose="02020603050405020304" pitchFamily="18" charset="0"/>
            </a:endParaRPr>
          </a:p>
        </p:txBody>
      </p:sp>
      <p:sp>
        <p:nvSpPr>
          <p:cNvPr id="15371" name="Text Box 4">
            <a:extLst>
              <a:ext uri="{FF2B5EF4-FFF2-40B4-BE49-F238E27FC236}">
                <a16:creationId xmlns:a16="http://schemas.microsoft.com/office/drawing/2014/main" id="{D98F05CA-F183-4528-BC2D-24AFB133B5D1}"/>
              </a:ext>
            </a:extLst>
          </p:cNvPr>
          <p:cNvSpPr txBox="1">
            <a:spLocks noChangeArrowheads="1"/>
          </p:cNvSpPr>
          <p:nvPr/>
        </p:nvSpPr>
        <p:spPr bwMode="auto">
          <a:xfrm>
            <a:off x="395288" y="1700213"/>
            <a:ext cx="2730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Font typeface="Wingdings" panose="05000000000000000000" pitchFamily="2" charset="2"/>
              <a:buChar char="u"/>
            </a:pPr>
            <a:r>
              <a:rPr lang="zh-CN" altLang="zh-CN" sz="2400">
                <a:solidFill>
                  <a:schemeClr val="tx1"/>
                </a:solidFill>
                <a:ea typeface="楷体_GB2312" panose="02010609030101010101" pitchFamily="49" charset="-122"/>
              </a:rPr>
              <a:t>传统方法</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O(n</a:t>
            </a:r>
            <a:r>
              <a:rPr lang="en-US" altLang="zh-CN" sz="2400" baseline="30000">
                <a:solidFill>
                  <a:schemeClr val="tx1"/>
                </a:solidFill>
                <a:ea typeface="楷体_GB2312" panose="02010609030101010101" pitchFamily="49" charset="-122"/>
              </a:rPr>
              <a:t>3</a:t>
            </a:r>
            <a:r>
              <a:rPr lang="en-US" altLang="zh-CN" sz="2400">
                <a:solidFill>
                  <a:schemeClr val="tx1"/>
                </a:solidFill>
                <a:ea typeface="楷体_GB2312" panose="02010609030101010101" pitchFamily="49" charset="-122"/>
              </a:rPr>
              <a:t>)</a:t>
            </a:r>
          </a:p>
          <a:p>
            <a:pPr algn="l" eaLnBrk="1" hangingPunct="1">
              <a:buFont typeface="Wingdings" panose="05000000000000000000" pitchFamily="2" charset="2"/>
              <a:buChar char="u"/>
            </a:pPr>
            <a:r>
              <a:rPr lang="zh-CN" altLang="en-US" sz="2400">
                <a:solidFill>
                  <a:schemeClr val="tx1"/>
                </a:solidFill>
                <a:ea typeface="楷体_GB2312" panose="02010609030101010101" pitchFamily="49" charset="-122"/>
                <a:sym typeface="Wingdings" panose="05000000000000000000" pitchFamily="2" charset="2"/>
              </a:rPr>
              <a:t>分治法</a:t>
            </a:r>
            <a:r>
              <a:rPr lang="en-US" altLang="zh-CN" sz="2400">
                <a:solidFill>
                  <a:schemeClr val="tx1"/>
                </a:solidFill>
                <a:ea typeface="楷体_GB2312" panose="02010609030101010101" pitchFamily="49" charset="-122"/>
                <a:sym typeface="Wingdings" panose="05000000000000000000" pitchFamily="2" charset="2"/>
              </a:rPr>
              <a:t>:</a:t>
            </a:r>
          </a:p>
        </p:txBody>
      </p:sp>
      <p:graphicFrame>
        <p:nvGraphicFramePr>
          <p:cNvPr id="15362" name="Object 5">
            <a:extLst>
              <a:ext uri="{FF2B5EF4-FFF2-40B4-BE49-F238E27FC236}">
                <a16:creationId xmlns:a16="http://schemas.microsoft.com/office/drawing/2014/main" id="{CFB78E2E-D5D6-449B-8C23-926929CE3B5D}"/>
              </a:ext>
            </a:extLst>
          </p:cNvPr>
          <p:cNvGraphicFramePr>
            <a:graphicFrameLocks noChangeAspect="1"/>
          </p:cNvGraphicFramePr>
          <p:nvPr/>
        </p:nvGraphicFramePr>
        <p:xfrm>
          <a:off x="2268538" y="3284538"/>
          <a:ext cx="4248150" cy="923925"/>
        </p:xfrm>
        <a:graphic>
          <a:graphicData uri="http://schemas.openxmlformats.org/presentationml/2006/ole">
            <mc:AlternateContent xmlns:mc="http://schemas.openxmlformats.org/markup-compatibility/2006">
              <mc:Choice xmlns:v="urn:schemas-microsoft-com:vml" Requires="v">
                <p:oleObj spid="_x0000_s15387" name="公式" r:id="rId3" imgW="2222280" imgH="482400" progId="Equation.3">
                  <p:embed/>
                </p:oleObj>
              </mc:Choice>
              <mc:Fallback>
                <p:oleObj name="公式" r:id="rId3" imgW="2222280" imgH="482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3284538"/>
                        <a:ext cx="4248150"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2" name="Rectangle 6">
            <a:extLst>
              <a:ext uri="{FF2B5EF4-FFF2-40B4-BE49-F238E27FC236}">
                <a16:creationId xmlns:a16="http://schemas.microsoft.com/office/drawing/2014/main" id="{599F0C42-EE6C-4A04-97E2-353BD02E85A8}"/>
              </a:ext>
            </a:extLst>
          </p:cNvPr>
          <p:cNvSpPr>
            <a:spLocks noChangeArrowheads="1"/>
          </p:cNvSpPr>
          <p:nvPr/>
        </p:nvSpPr>
        <p:spPr bwMode="auto">
          <a:xfrm>
            <a:off x="539750" y="4221163"/>
            <a:ext cx="77724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pPr>
            <a:r>
              <a:rPr kumimoji="1" lang="zh-CN" altLang="en-US" sz="2400">
                <a:solidFill>
                  <a:schemeClr val="tx1"/>
                </a:solidFill>
                <a:latin typeface="Times New Roman" panose="02020603050405020304" pitchFamily="18" charset="0"/>
                <a:ea typeface="楷体_GB2312" panose="02010609030101010101" pitchFamily="49" charset="-122"/>
              </a:rPr>
              <a:t>由此可得：</a:t>
            </a:r>
          </a:p>
        </p:txBody>
      </p:sp>
      <p:sp>
        <p:nvSpPr>
          <p:cNvPr id="15373" name="Rectangle 7">
            <a:extLst>
              <a:ext uri="{FF2B5EF4-FFF2-40B4-BE49-F238E27FC236}">
                <a16:creationId xmlns:a16="http://schemas.microsoft.com/office/drawing/2014/main" id="{77284789-AD42-492F-8DF0-C88C0BE8A14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15374" name="Rectangle 8">
            <a:extLst>
              <a:ext uri="{FF2B5EF4-FFF2-40B4-BE49-F238E27FC236}">
                <a16:creationId xmlns:a16="http://schemas.microsoft.com/office/drawing/2014/main" id="{9B87C7F6-48D1-4EF3-B32A-574145025E88}"/>
              </a:ext>
            </a:extLst>
          </p:cNvPr>
          <p:cNvSpPr>
            <a:spLocks noChangeArrowheads="1"/>
          </p:cNvSpPr>
          <p:nvPr/>
        </p:nvSpPr>
        <p:spPr bwMode="auto">
          <a:xfrm>
            <a:off x="0" y="219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15375" name="Rectangle 9">
            <a:extLst>
              <a:ext uri="{FF2B5EF4-FFF2-40B4-BE49-F238E27FC236}">
                <a16:creationId xmlns:a16="http://schemas.microsoft.com/office/drawing/2014/main" id="{66558A6C-0EF0-42E6-9E43-C01D9A5B80AE}"/>
              </a:ext>
            </a:extLst>
          </p:cNvPr>
          <p:cNvSpPr>
            <a:spLocks noChangeArrowheads="1"/>
          </p:cNvSpPr>
          <p:nvPr/>
        </p:nvSpPr>
        <p:spPr bwMode="auto">
          <a:xfrm>
            <a:off x="0" y="438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15376" name="Rectangle 10">
            <a:extLst>
              <a:ext uri="{FF2B5EF4-FFF2-40B4-BE49-F238E27FC236}">
                <a16:creationId xmlns:a16="http://schemas.microsoft.com/office/drawing/2014/main" id="{68051B9E-F989-4FE2-BEE8-1E71C52D76CC}"/>
              </a:ext>
            </a:extLst>
          </p:cNvPr>
          <p:cNvSpPr>
            <a:spLocks noChangeArrowheads="1"/>
          </p:cNvSpPr>
          <p:nvPr/>
        </p:nvSpPr>
        <p:spPr bwMode="auto">
          <a:xfrm>
            <a:off x="0" y="657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pSp>
        <p:nvGrpSpPr>
          <p:cNvPr id="15377" name="Group 11">
            <a:extLst>
              <a:ext uri="{FF2B5EF4-FFF2-40B4-BE49-F238E27FC236}">
                <a16:creationId xmlns:a16="http://schemas.microsoft.com/office/drawing/2014/main" id="{37CAC4AB-D917-49F2-842D-CF52576A03B3}"/>
              </a:ext>
            </a:extLst>
          </p:cNvPr>
          <p:cNvGrpSpPr>
            <a:grpSpLocks/>
          </p:cNvGrpSpPr>
          <p:nvPr/>
        </p:nvGrpSpPr>
        <p:grpSpPr bwMode="auto">
          <a:xfrm>
            <a:off x="2268538" y="4365625"/>
            <a:ext cx="4679950" cy="2303463"/>
            <a:chOff x="0" y="0"/>
            <a:chExt cx="858" cy="552"/>
          </a:xfrm>
        </p:grpSpPr>
        <p:graphicFrame>
          <p:nvGraphicFramePr>
            <p:cNvPr id="15364" name="Object 12">
              <a:extLst>
                <a:ext uri="{FF2B5EF4-FFF2-40B4-BE49-F238E27FC236}">
                  <a16:creationId xmlns:a16="http://schemas.microsoft.com/office/drawing/2014/main" id="{8E1F0366-311E-4B79-A1DA-72032B391DCD}"/>
                </a:ext>
              </a:extLst>
            </p:cNvPr>
            <p:cNvGraphicFramePr>
              <a:graphicFrameLocks noChangeAspect="1"/>
            </p:cNvGraphicFramePr>
            <p:nvPr/>
          </p:nvGraphicFramePr>
          <p:xfrm>
            <a:off x="0" y="0"/>
            <a:ext cx="822" cy="138"/>
          </p:xfrm>
          <a:graphic>
            <a:graphicData uri="http://schemas.openxmlformats.org/presentationml/2006/ole">
              <mc:AlternateContent xmlns:mc="http://schemas.openxmlformats.org/markup-compatibility/2006">
                <mc:Choice xmlns:v="urn:schemas-microsoft-com:vml" Requires="v">
                  <p:oleObj spid="_x0000_s15388" name="公式" r:id="rId5" imgW="1307532" imgH="215806" progId="Equation.3">
                    <p:embed/>
                  </p:oleObj>
                </mc:Choice>
                <mc:Fallback>
                  <p:oleObj name="公式" r:id="rId5" imgW="1307532" imgH="215806"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822"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5" name="Object 13">
              <a:extLst>
                <a:ext uri="{FF2B5EF4-FFF2-40B4-BE49-F238E27FC236}">
                  <a16:creationId xmlns:a16="http://schemas.microsoft.com/office/drawing/2014/main" id="{B7F4B8EB-DA53-4E5F-8E9F-964081D2BFBD}"/>
                </a:ext>
              </a:extLst>
            </p:cNvPr>
            <p:cNvGraphicFramePr>
              <a:graphicFrameLocks noChangeAspect="1"/>
            </p:cNvGraphicFramePr>
            <p:nvPr/>
          </p:nvGraphicFramePr>
          <p:xfrm>
            <a:off x="0" y="138"/>
            <a:ext cx="840" cy="138"/>
          </p:xfrm>
          <a:graphic>
            <a:graphicData uri="http://schemas.openxmlformats.org/presentationml/2006/ole">
              <mc:AlternateContent xmlns:mc="http://schemas.openxmlformats.org/markup-compatibility/2006">
                <mc:Choice xmlns:v="urn:schemas-microsoft-com:vml" Requires="v">
                  <p:oleObj spid="_x0000_s15389" name="公式" r:id="rId7" imgW="1333500" imgH="215900" progId="Equation.3">
                    <p:embed/>
                  </p:oleObj>
                </mc:Choice>
                <mc:Fallback>
                  <p:oleObj name="公式" r:id="rId7" imgW="1333500" imgH="2159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38"/>
                          <a:ext cx="840"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6" name="Object 14">
              <a:extLst>
                <a:ext uri="{FF2B5EF4-FFF2-40B4-BE49-F238E27FC236}">
                  <a16:creationId xmlns:a16="http://schemas.microsoft.com/office/drawing/2014/main" id="{6406C469-A21B-4F60-BC10-7983C64D6C6F}"/>
                </a:ext>
              </a:extLst>
            </p:cNvPr>
            <p:cNvGraphicFramePr>
              <a:graphicFrameLocks noChangeAspect="1"/>
            </p:cNvGraphicFramePr>
            <p:nvPr/>
          </p:nvGraphicFramePr>
          <p:xfrm>
            <a:off x="0" y="276"/>
            <a:ext cx="840" cy="138"/>
          </p:xfrm>
          <a:graphic>
            <a:graphicData uri="http://schemas.openxmlformats.org/presentationml/2006/ole">
              <mc:AlternateContent xmlns:mc="http://schemas.openxmlformats.org/markup-compatibility/2006">
                <mc:Choice xmlns:v="urn:schemas-microsoft-com:vml" Requires="v">
                  <p:oleObj spid="_x0000_s15390" name="公式" r:id="rId9" imgW="1333500" imgH="215900" progId="Equation.3">
                    <p:embed/>
                  </p:oleObj>
                </mc:Choice>
                <mc:Fallback>
                  <p:oleObj name="公式" r:id="rId9" imgW="1333500" imgH="2159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276"/>
                          <a:ext cx="840"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7" name="Object 15">
              <a:extLst>
                <a:ext uri="{FF2B5EF4-FFF2-40B4-BE49-F238E27FC236}">
                  <a16:creationId xmlns:a16="http://schemas.microsoft.com/office/drawing/2014/main" id="{77BDE587-FB12-422D-9397-01EE132B3F0A}"/>
                </a:ext>
              </a:extLst>
            </p:cNvPr>
            <p:cNvGraphicFramePr>
              <a:graphicFrameLocks noChangeAspect="1"/>
            </p:cNvGraphicFramePr>
            <p:nvPr/>
          </p:nvGraphicFramePr>
          <p:xfrm>
            <a:off x="0" y="414"/>
            <a:ext cx="858" cy="138"/>
          </p:xfrm>
          <a:graphic>
            <a:graphicData uri="http://schemas.openxmlformats.org/presentationml/2006/ole">
              <mc:AlternateContent xmlns:mc="http://schemas.openxmlformats.org/markup-compatibility/2006">
                <mc:Choice xmlns:v="urn:schemas-microsoft-com:vml" Requires="v">
                  <p:oleObj spid="_x0000_s15391" name="公式" r:id="rId11" imgW="1358310" imgH="215806" progId="Equation.3">
                    <p:embed/>
                  </p:oleObj>
                </mc:Choice>
                <mc:Fallback>
                  <p:oleObj name="公式" r:id="rId11" imgW="1358310" imgH="215806"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414"/>
                          <a:ext cx="858"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378" name="Rectangle 16">
            <a:extLst>
              <a:ext uri="{FF2B5EF4-FFF2-40B4-BE49-F238E27FC236}">
                <a16:creationId xmlns:a16="http://schemas.microsoft.com/office/drawing/2014/main" id="{A0923296-5CD9-4C06-B690-EA83A9589A1C}"/>
              </a:ext>
            </a:extLst>
          </p:cNvPr>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pSp>
        <p:nvGrpSpPr>
          <p:cNvPr id="3" name="Group 17">
            <a:extLst>
              <a:ext uri="{FF2B5EF4-FFF2-40B4-BE49-F238E27FC236}">
                <a16:creationId xmlns:a16="http://schemas.microsoft.com/office/drawing/2014/main" id="{D9D4D28B-B0B6-4141-B6B1-518EE305FC69}"/>
              </a:ext>
            </a:extLst>
          </p:cNvPr>
          <p:cNvGrpSpPr>
            <a:grpSpLocks/>
          </p:cNvGrpSpPr>
          <p:nvPr/>
        </p:nvGrpSpPr>
        <p:grpSpPr bwMode="auto">
          <a:xfrm>
            <a:off x="1331913" y="2492375"/>
            <a:ext cx="7010400" cy="1955800"/>
            <a:chOff x="612" y="1570"/>
            <a:chExt cx="4416" cy="1232"/>
          </a:xfrm>
        </p:grpSpPr>
        <p:sp>
          <p:nvSpPr>
            <p:cNvPr id="345106" name="AutoShape 18">
              <a:extLst>
                <a:ext uri="{FF2B5EF4-FFF2-40B4-BE49-F238E27FC236}">
                  <a16:creationId xmlns:a16="http://schemas.microsoft.com/office/drawing/2014/main" id="{F32177D3-2A40-46B7-AFD7-827B05A9CEAD}"/>
                </a:ext>
              </a:extLst>
            </p:cNvPr>
            <p:cNvSpPr>
              <a:spLocks noChangeArrowheads="1"/>
            </p:cNvSpPr>
            <p:nvPr/>
          </p:nvSpPr>
          <p:spPr bwMode="auto">
            <a:xfrm>
              <a:off x="612" y="1570"/>
              <a:ext cx="4416" cy="1232"/>
            </a:xfrm>
            <a:prstGeom prst="roundRect">
              <a:avLst>
                <a:gd name="adj" fmla="val 16667"/>
              </a:avLst>
            </a:prstGeom>
            <a:solidFill>
              <a:schemeClr val="bg1"/>
            </a:solidFill>
            <a:ln w="38100">
              <a:solidFill>
                <a:srgbClr val="063DE8"/>
              </a:solidFill>
              <a:round/>
              <a:headEnd/>
              <a:tailEnd/>
            </a:ln>
            <a:effectLst/>
          </p:spPr>
          <p:txBody>
            <a:bodyPr>
              <a:spAutoFit/>
            </a:bodyPr>
            <a:lstStyle/>
            <a:p>
              <a:pPr algn="l" eaLnBrk="0" hangingPunct="0">
                <a:defRPr/>
              </a:pPr>
              <a:r>
                <a:rPr lang="zh-CN" altLang="en-US" sz="2400" b="1">
                  <a:solidFill>
                    <a:schemeClr val="tx1"/>
                  </a:solidFill>
                  <a:latin typeface="Arial" charset="0"/>
                  <a:ea typeface="黑体" pitchFamily="2" charset="-122"/>
                </a:rPr>
                <a:t>复杂度分析</a:t>
              </a:r>
            </a:p>
            <a:p>
              <a:pPr algn="l" eaLnBrk="0" hangingPunct="0">
                <a:defRPr/>
              </a:pPr>
              <a:endParaRPr lang="zh-CN" altLang="en-US" sz="2400" b="1">
                <a:solidFill>
                  <a:schemeClr val="tx1"/>
                </a:solidFill>
                <a:effectLst>
                  <a:outerShdw blurRad="38100" dist="38100" dir="2700000" algn="tl">
                    <a:srgbClr val="C0C0C0"/>
                  </a:outerShdw>
                </a:effectLst>
                <a:latin typeface="Arial" charset="0"/>
                <a:ea typeface="黑体" pitchFamily="2" charset="-122"/>
              </a:endParaRPr>
            </a:p>
            <a:p>
              <a:pPr algn="l" eaLnBrk="0" hangingPunct="0">
                <a:defRPr/>
              </a:pPr>
              <a:endParaRPr lang="zh-CN" altLang="en-US" sz="2400" b="1">
                <a:solidFill>
                  <a:schemeClr val="tx1"/>
                </a:solidFill>
                <a:latin typeface="Arial" charset="0"/>
                <a:ea typeface="宋体" pitchFamily="2" charset="-122"/>
              </a:endParaRPr>
            </a:p>
            <a:p>
              <a:pPr eaLnBrk="0" hangingPunct="0">
                <a:defRPr/>
              </a:pPr>
              <a:r>
                <a:rPr lang="en-US" altLang="zh-CN" sz="2400">
                  <a:solidFill>
                    <a:schemeClr val="tx1"/>
                  </a:solidFill>
                  <a:latin typeface="Arial" charset="0"/>
                  <a:ea typeface="宋体" pitchFamily="2" charset="-122"/>
                </a:rPr>
                <a:t>T(n)=O(n</a:t>
              </a:r>
              <a:r>
                <a:rPr lang="en-US" altLang="zh-CN" sz="2400" baseline="30000">
                  <a:solidFill>
                    <a:schemeClr val="tx1"/>
                  </a:solidFill>
                  <a:latin typeface="Arial" charset="0"/>
                  <a:ea typeface="宋体" pitchFamily="2" charset="-122"/>
                </a:rPr>
                <a:t>3</a:t>
              </a:r>
              <a:r>
                <a:rPr lang="en-US" altLang="zh-CN" sz="2400">
                  <a:solidFill>
                    <a:schemeClr val="tx1"/>
                  </a:solidFill>
                  <a:latin typeface="Arial" charset="0"/>
                  <a:ea typeface="宋体" pitchFamily="2" charset="-122"/>
                </a:rPr>
                <a:t>) </a:t>
              </a:r>
              <a:r>
                <a:rPr lang="en-US" altLang="zh-CN" sz="3600" b="1">
                  <a:solidFill>
                    <a:srgbClr val="FF0000"/>
                  </a:solidFill>
                  <a:latin typeface="Arial" charset="0"/>
                  <a:ea typeface="楷体_GB2312" pitchFamily="49" charset="-122"/>
                  <a:sym typeface="Wingdings" pitchFamily="2" charset="2"/>
                </a:rPr>
                <a:t></a:t>
              </a:r>
              <a:r>
                <a:rPr lang="zh-CN" altLang="zh-CN" sz="2400" b="1">
                  <a:solidFill>
                    <a:srgbClr val="FF0000"/>
                  </a:solidFill>
                  <a:latin typeface="Arial" charset="0"/>
                  <a:ea typeface="楷体_GB2312" pitchFamily="49" charset="-122"/>
                  <a:sym typeface="Wingdings" pitchFamily="2" charset="2"/>
                </a:rPr>
                <a:t>没有改进</a:t>
              </a:r>
              <a:r>
                <a:rPr lang="zh-CN" altLang="en-US" sz="2400" b="1">
                  <a:solidFill>
                    <a:srgbClr val="FF0000"/>
                  </a:solidFill>
                  <a:latin typeface="Arial" charset="0"/>
                  <a:ea typeface="楷体_GB2312" pitchFamily="49" charset="-122"/>
                  <a:sym typeface="Wingdings" pitchFamily="2" charset="2"/>
                </a:rPr>
                <a:t></a:t>
              </a:r>
            </a:p>
          </p:txBody>
        </p:sp>
        <p:graphicFrame>
          <p:nvGraphicFramePr>
            <p:cNvPr id="15363" name="Object 19">
              <a:extLst>
                <a:ext uri="{FF2B5EF4-FFF2-40B4-BE49-F238E27FC236}">
                  <a16:creationId xmlns:a16="http://schemas.microsoft.com/office/drawing/2014/main" id="{E869FA12-2F58-43EA-A957-2FB389506203}"/>
                </a:ext>
              </a:extLst>
            </p:cNvPr>
            <p:cNvGraphicFramePr>
              <a:graphicFrameLocks noChangeAspect="1"/>
            </p:cNvGraphicFramePr>
            <p:nvPr/>
          </p:nvGraphicFramePr>
          <p:xfrm>
            <a:off x="1220" y="1797"/>
            <a:ext cx="2822" cy="647"/>
          </p:xfrm>
          <a:graphic>
            <a:graphicData uri="http://schemas.openxmlformats.org/presentationml/2006/ole">
              <mc:AlternateContent xmlns:mc="http://schemas.openxmlformats.org/markup-compatibility/2006">
                <mc:Choice xmlns:v="urn:schemas-microsoft-com:vml" Requires="v">
                  <p:oleObj spid="_x0000_s15392" name="公式" r:id="rId13" imgW="1993680" imgH="457200" progId="Equation.3">
                    <p:embed/>
                  </p:oleObj>
                </mc:Choice>
                <mc:Fallback>
                  <p:oleObj name="公式" r:id="rId13" imgW="1993680" imgH="45720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20" y="1797"/>
                          <a:ext cx="2822" cy="6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3">
            <a:extLst>
              <a:ext uri="{FF2B5EF4-FFF2-40B4-BE49-F238E27FC236}">
                <a16:creationId xmlns:a16="http://schemas.microsoft.com/office/drawing/2014/main" id="{C8ED6443-4396-4CFD-BA84-A5BCB8B74303}"/>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9EB1A74B-AB6E-47DA-9AF3-FF58A114BE5F}" type="slidenum">
              <a:rPr lang="zh-CN" altLang="en-US">
                <a:solidFill>
                  <a:schemeClr val="tx1"/>
                </a:solidFill>
                <a:latin typeface="Times New Roman" panose="02020603050405020304" pitchFamily="18" charset="0"/>
                <a:ea typeface="宋体" panose="02010600030101010101" pitchFamily="2" charset="-122"/>
              </a:rPr>
              <a:pPr eaLnBrk="1" hangingPunct="1"/>
              <a:t>55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46114" name="Rectangle 2">
            <a:extLst>
              <a:ext uri="{FF2B5EF4-FFF2-40B4-BE49-F238E27FC236}">
                <a16:creationId xmlns:a16="http://schemas.microsoft.com/office/drawing/2014/main" id="{B40E1D30-08A4-427E-9153-CDFED3C8003A}"/>
              </a:ext>
            </a:extLst>
          </p:cNvPr>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defRPr/>
            </a:pPr>
            <a:r>
              <a:rPr kumimoji="1" lang="en-US" altLang="zh-CN" sz="4400" b="1">
                <a:solidFill>
                  <a:srgbClr val="663300"/>
                </a:solidFill>
                <a:effectLst>
                  <a:outerShdw blurRad="38100" dist="38100" dir="2700000" algn="tl">
                    <a:srgbClr val="C0C0C0"/>
                  </a:outerShdw>
                </a:effectLst>
                <a:latin typeface="黑体" pitchFamily="2" charset="-122"/>
                <a:ea typeface="黑体" pitchFamily="2" charset="-122"/>
              </a:rPr>
              <a:t>Strassen</a:t>
            </a:r>
            <a:r>
              <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rPr>
              <a:t>矩阵乘法</a:t>
            </a:r>
          </a:p>
        </p:txBody>
      </p:sp>
      <p:sp>
        <p:nvSpPr>
          <p:cNvPr id="16401" name="Text Box 3">
            <a:extLst>
              <a:ext uri="{FF2B5EF4-FFF2-40B4-BE49-F238E27FC236}">
                <a16:creationId xmlns:a16="http://schemas.microsoft.com/office/drawing/2014/main" id="{603DE373-DCF9-42BD-A842-AA98FAEE20CA}"/>
              </a:ext>
            </a:extLst>
          </p:cNvPr>
          <p:cNvSpPr txBox="1">
            <a:spLocks noChangeArrowheads="1"/>
          </p:cNvSpPr>
          <p:nvPr/>
        </p:nvSpPr>
        <p:spPr bwMode="auto">
          <a:xfrm>
            <a:off x="395288" y="1700213"/>
            <a:ext cx="2730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Font typeface="Wingdings" panose="05000000000000000000" pitchFamily="2" charset="2"/>
              <a:buChar char="u"/>
            </a:pPr>
            <a:r>
              <a:rPr lang="zh-CN" altLang="zh-CN" sz="2400">
                <a:solidFill>
                  <a:schemeClr val="tx1"/>
                </a:solidFill>
                <a:ea typeface="楷体_GB2312" panose="02010609030101010101" pitchFamily="49" charset="-122"/>
              </a:rPr>
              <a:t>传统方法</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O(n</a:t>
            </a:r>
            <a:r>
              <a:rPr lang="en-US" altLang="zh-CN" sz="2400" baseline="30000">
                <a:solidFill>
                  <a:schemeClr val="tx1"/>
                </a:solidFill>
                <a:ea typeface="楷体_GB2312" panose="02010609030101010101" pitchFamily="49" charset="-122"/>
              </a:rPr>
              <a:t>3</a:t>
            </a:r>
            <a:r>
              <a:rPr lang="en-US" altLang="zh-CN" sz="2400">
                <a:solidFill>
                  <a:schemeClr val="tx1"/>
                </a:solidFill>
                <a:ea typeface="楷体_GB2312" panose="02010609030101010101" pitchFamily="49" charset="-122"/>
              </a:rPr>
              <a:t>)</a:t>
            </a:r>
          </a:p>
          <a:p>
            <a:pPr algn="l" eaLnBrk="1" hangingPunct="1">
              <a:buFont typeface="Wingdings" panose="05000000000000000000" pitchFamily="2" charset="2"/>
              <a:buChar char="u"/>
            </a:pPr>
            <a:r>
              <a:rPr lang="zh-CN" altLang="en-US" sz="2400">
                <a:solidFill>
                  <a:schemeClr val="tx1"/>
                </a:solidFill>
                <a:ea typeface="楷体_GB2312" panose="02010609030101010101" pitchFamily="49" charset="-122"/>
                <a:sym typeface="Wingdings" panose="05000000000000000000" pitchFamily="2" charset="2"/>
              </a:rPr>
              <a:t>分治法</a:t>
            </a:r>
            <a:r>
              <a:rPr lang="en-US" altLang="zh-CN" sz="2400">
                <a:solidFill>
                  <a:schemeClr val="tx1"/>
                </a:solidFill>
                <a:ea typeface="楷体_GB2312" panose="02010609030101010101" pitchFamily="49" charset="-122"/>
                <a:sym typeface="Wingdings" panose="05000000000000000000" pitchFamily="2" charset="2"/>
              </a:rPr>
              <a:t>:</a:t>
            </a:r>
          </a:p>
        </p:txBody>
      </p:sp>
      <p:sp>
        <p:nvSpPr>
          <p:cNvPr id="16402" name="Rectangle 4">
            <a:extLst>
              <a:ext uri="{FF2B5EF4-FFF2-40B4-BE49-F238E27FC236}">
                <a16:creationId xmlns:a16="http://schemas.microsoft.com/office/drawing/2014/main" id="{B359D643-BDE1-40B3-8CD0-3F44200F7BE3}"/>
              </a:ext>
            </a:extLst>
          </p:cNvPr>
          <p:cNvSpPr>
            <a:spLocks noChangeArrowheads="1"/>
          </p:cNvSpPr>
          <p:nvPr/>
        </p:nvSpPr>
        <p:spPr bwMode="auto">
          <a:xfrm>
            <a:off x="395288" y="2492375"/>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pPr>
            <a:r>
              <a:rPr kumimoji="1" lang="zh-CN" altLang="en-US" sz="2400">
                <a:solidFill>
                  <a:schemeClr val="tx1"/>
                </a:solidFill>
                <a:latin typeface="Times New Roman" panose="02020603050405020304" pitchFamily="18" charset="0"/>
                <a:ea typeface="楷体_GB2312" panose="02010609030101010101" pitchFamily="49" charset="-122"/>
              </a:rPr>
              <a:t>为了降低时间复杂度，必须减少乘法的次数。</a:t>
            </a:r>
          </a:p>
          <a:p>
            <a:pPr algn="l" eaLnBrk="1" hangingPunct="1">
              <a:spcBef>
                <a:spcPct val="20000"/>
              </a:spcBef>
            </a:pPr>
            <a:endParaRPr kumimoji="1" lang="zh-CN" altLang="en-US" sz="3600">
              <a:latin typeface="Times New Roman" panose="02020603050405020304" pitchFamily="18" charset="0"/>
              <a:ea typeface="楷体_GB2312" panose="02010609030101010101" pitchFamily="49" charset="-122"/>
            </a:endParaRPr>
          </a:p>
        </p:txBody>
      </p:sp>
      <p:graphicFrame>
        <p:nvGraphicFramePr>
          <p:cNvPr id="16386" name="Object 5">
            <a:extLst>
              <a:ext uri="{FF2B5EF4-FFF2-40B4-BE49-F238E27FC236}">
                <a16:creationId xmlns:a16="http://schemas.microsoft.com/office/drawing/2014/main" id="{38249284-1CC6-48B2-9C2D-5184478C661B}"/>
              </a:ext>
            </a:extLst>
          </p:cNvPr>
          <p:cNvGraphicFramePr>
            <a:graphicFrameLocks noChangeAspect="1"/>
          </p:cNvGraphicFramePr>
          <p:nvPr/>
        </p:nvGraphicFramePr>
        <p:xfrm>
          <a:off x="2268538" y="2997200"/>
          <a:ext cx="4248150" cy="923925"/>
        </p:xfrm>
        <a:graphic>
          <a:graphicData uri="http://schemas.openxmlformats.org/presentationml/2006/ole">
            <mc:AlternateContent xmlns:mc="http://schemas.openxmlformats.org/markup-compatibility/2006">
              <mc:Choice xmlns:v="urn:schemas-microsoft-com:vml" Requires="v">
                <p:oleObj spid="_x0000_s16432" name="公式" r:id="rId3" imgW="2222280" imgH="482400" progId="Equation.3">
                  <p:embed/>
                </p:oleObj>
              </mc:Choice>
              <mc:Fallback>
                <p:oleObj name="公式" r:id="rId3" imgW="2222280" imgH="482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997200"/>
                        <a:ext cx="4248150"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3" name="Rectangle 6">
            <a:extLst>
              <a:ext uri="{FF2B5EF4-FFF2-40B4-BE49-F238E27FC236}">
                <a16:creationId xmlns:a16="http://schemas.microsoft.com/office/drawing/2014/main" id="{3F686BF3-A81D-4BAB-95F5-B7CBEF3D91B5}"/>
              </a:ext>
            </a:extLst>
          </p:cNvPr>
          <p:cNvSpPr>
            <a:spLocks noChangeArrowheads="1"/>
          </p:cNvSpPr>
          <p:nvPr/>
        </p:nvSpPr>
        <p:spPr bwMode="auto">
          <a:xfrm>
            <a:off x="0" y="2643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16404" name="Rectangle 7">
            <a:extLst>
              <a:ext uri="{FF2B5EF4-FFF2-40B4-BE49-F238E27FC236}">
                <a16:creationId xmlns:a16="http://schemas.microsoft.com/office/drawing/2014/main" id="{AD243138-F0C6-4745-ADBD-BF19D10D14BE}"/>
              </a:ext>
            </a:extLst>
          </p:cNvPr>
          <p:cNvSpPr>
            <a:spLocks noChangeArrowheads="1"/>
          </p:cNvSpPr>
          <p:nvPr/>
        </p:nvSpPr>
        <p:spPr bwMode="auto">
          <a:xfrm>
            <a:off x="0" y="286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16405" name="Rectangle 8">
            <a:extLst>
              <a:ext uri="{FF2B5EF4-FFF2-40B4-BE49-F238E27FC236}">
                <a16:creationId xmlns:a16="http://schemas.microsoft.com/office/drawing/2014/main" id="{88870312-6821-4696-B724-A0E9D88AEB4D}"/>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16406" name="Rectangle 9">
            <a:extLst>
              <a:ext uri="{FF2B5EF4-FFF2-40B4-BE49-F238E27FC236}">
                <a16:creationId xmlns:a16="http://schemas.microsoft.com/office/drawing/2014/main" id="{776B5E5D-E4BC-4BE2-BA5E-25B880F31B91}"/>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16407" name="Rectangle 10">
            <a:extLst>
              <a:ext uri="{FF2B5EF4-FFF2-40B4-BE49-F238E27FC236}">
                <a16:creationId xmlns:a16="http://schemas.microsoft.com/office/drawing/2014/main" id="{99B148D0-EECF-4023-B0F6-6287F685EE02}"/>
              </a:ext>
            </a:extLst>
          </p:cNvPr>
          <p:cNvSpPr>
            <a:spLocks noChangeArrowheads="1"/>
          </p:cNvSpPr>
          <p:nvPr/>
        </p:nvSpPr>
        <p:spPr bwMode="auto">
          <a:xfrm>
            <a:off x="0" y="3529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16408" name="Rectangle 11">
            <a:extLst>
              <a:ext uri="{FF2B5EF4-FFF2-40B4-BE49-F238E27FC236}">
                <a16:creationId xmlns:a16="http://schemas.microsoft.com/office/drawing/2014/main" id="{8290F2D8-C2C7-49C8-9530-A1B540E362A9}"/>
              </a:ext>
            </a:extLst>
          </p:cNvPr>
          <p:cNvSpPr>
            <a:spLocks noChangeArrowheads="1"/>
          </p:cNvSpPr>
          <p:nvPr/>
        </p:nvSpPr>
        <p:spPr bwMode="auto">
          <a:xfrm>
            <a:off x="0" y="3757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16409" name="Rectangle 12">
            <a:extLst>
              <a:ext uri="{FF2B5EF4-FFF2-40B4-BE49-F238E27FC236}">
                <a16:creationId xmlns:a16="http://schemas.microsoft.com/office/drawing/2014/main" id="{9197C371-B3DA-4BC0-9560-2B67576DB4D0}"/>
              </a:ext>
            </a:extLst>
          </p:cNvPr>
          <p:cNvSpPr>
            <a:spLocks noChangeArrowheads="1"/>
          </p:cNvSpPr>
          <p:nvPr/>
        </p:nvSpPr>
        <p:spPr bwMode="auto">
          <a:xfrm>
            <a:off x="0" y="3986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pSp>
        <p:nvGrpSpPr>
          <p:cNvPr id="16410" name="Group 13">
            <a:extLst>
              <a:ext uri="{FF2B5EF4-FFF2-40B4-BE49-F238E27FC236}">
                <a16:creationId xmlns:a16="http://schemas.microsoft.com/office/drawing/2014/main" id="{78DDA531-9D9F-43CE-B729-6CDADEA46413}"/>
              </a:ext>
            </a:extLst>
          </p:cNvPr>
          <p:cNvGrpSpPr>
            <a:grpSpLocks/>
          </p:cNvGrpSpPr>
          <p:nvPr/>
        </p:nvGrpSpPr>
        <p:grpSpPr bwMode="auto">
          <a:xfrm>
            <a:off x="323850" y="3860800"/>
            <a:ext cx="3311525" cy="2808288"/>
            <a:chOff x="0" y="1665"/>
            <a:chExt cx="1104" cy="990"/>
          </a:xfrm>
        </p:grpSpPr>
        <p:graphicFrame>
          <p:nvGraphicFramePr>
            <p:cNvPr id="16392" name="Object 14">
              <a:extLst>
                <a:ext uri="{FF2B5EF4-FFF2-40B4-BE49-F238E27FC236}">
                  <a16:creationId xmlns:a16="http://schemas.microsoft.com/office/drawing/2014/main" id="{6845995F-B13D-439A-B7E5-E6753059296A}"/>
                </a:ext>
              </a:extLst>
            </p:cNvPr>
            <p:cNvGraphicFramePr>
              <a:graphicFrameLocks noChangeAspect="1"/>
            </p:cNvGraphicFramePr>
            <p:nvPr/>
          </p:nvGraphicFramePr>
          <p:xfrm>
            <a:off x="0" y="1665"/>
            <a:ext cx="798" cy="138"/>
          </p:xfrm>
          <a:graphic>
            <a:graphicData uri="http://schemas.openxmlformats.org/presentationml/2006/ole">
              <mc:AlternateContent xmlns:mc="http://schemas.openxmlformats.org/markup-compatibility/2006">
                <mc:Choice xmlns:v="urn:schemas-microsoft-com:vml" Requires="v">
                  <p:oleObj spid="_x0000_s16433" name="公式" r:id="rId5" imgW="1269449" imgH="215806" progId="Equation.3">
                    <p:embed/>
                  </p:oleObj>
                </mc:Choice>
                <mc:Fallback>
                  <p:oleObj name="公式" r:id="rId5" imgW="1269449" imgH="215806"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665"/>
                          <a:ext cx="798"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3" name="Object 15">
              <a:extLst>
                <a:ext uri="{FF2B5EF4-FFF2-40B4-BE49-F238E27FC236}">
                  <a16:creationId xmlns:a16="http://schemas.microsoft.com/office/drawing/2014/main" id="{C82440BD-CBD6-4E2E-98F4-CCE72FC9DE98}"/>
                </a:ext>
              </a:extLst>
            </p:cNvPr>
            <p:cNvGraphicFramePr>
              <a:graphicFrameLocks noChangeAspect="1"/>
            </p:cNvGraphicFramePr>
            <p:nvPr/>
          </p:nvGraphicFramePr>
          <p:xfrm>
            <a:off x="0" y="1803"/>
            <a:ext cx="798" cy="138"/>
          </p:xfrm>
          <a:graphic>
            <a:graphicData uri="http://schemas.openxmlformats.org/presentationml/2006/ole">
              <mc:AlternateContent xmlns:mc="http://schemas.openxmlformats.org/markup-compatibility/2006">
                <mc:Choice xmlns:v="urn:schemas-microsoft-com:vml" Requires="v">
                  <p:oleObj spid="_x0000_s16434" name="公式" r:id="rId7" imgW="1269449" imgH="215806" progId="Equation.3">
                    <p:embed/>
                  </p:oleObj>
                </mc:Choice>
                <mc:Fallback>
                  <p:oleObj name="公式" r:id="rId7" imgW="1269449" imgH="215806"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803"/>
                          <a:ext cx="798"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4" name="Object 16">
              <a:extLst>
                <a:ext uri="{FF2B5EF4-FFF2-40B4-BE49-F238E27FC236}">
                  <a16:creationId xmlns:a16="http://schemas.microsoft.com/office/drawing/2014/main" id="{62DD74FD-0BEA-4B04-9B4D-2D3B57D4D865}"/>
                </a:ext>
              </a:extLst>
            </p:cNvPr>
            <p:cNvGraphicFramePr>
              <a:graphicFrameLocks noChangeAspect="1"/>
            </p:cNvGraphicFramePr>
            <p:nvPr/>
          </p:nvGraphicFramePr>
          <p:xfrm>
            <a:off x="0" y="1941"/>
            <a:ext cx="798" cy="144"/>
          </p:xfrm>
          <a:graphic>
            <a:graphicData uri="http://schemas.openxmlformats.org/presentationml/2006/ole">
              <mc:AlternateContent xmlns:mc="http://schemas.openxmlformats.org/markup-compatibility/2006">
                <mc:Choice xmlns:v="urn:schemas-microsoft-com:vml" Requires="v">
                  <p:oleObj spid="_x0000_s16435" name="公式" r:id="rId9" imgW="1270000" imgH="228600" progId="Equation.3">
                    <p:embed/>
                  </p:oleObj>
                </mc:Choice>
                <mc:Fallback>
                  <p:oleObj name="公式" r:id="rId9" imgW="1270000" imgH="2286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1941"/>
                          <a:ext cx="798"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5" name="Object 17">
              <a:extLst>
                <a:ext uri="{FF2B5EF4-FFF2-40B4-BE49-F238E27FC236}">
                  <a16:creationId xmlns:a16="http://schemas.microsoft.com/office/drawing/2014/main" id="{3B8CE41E-E6E3-4A4C-AB5A-65D3F0632A15}"/>
                </a:ext>
              </a:extLst>
            </p:cNvPr>
            <p:cNvGraphicFramePr>
              <a:graphicFrameLocks noChangeAspect="1"/>
            </p:cNvGraphicFramePr>
            <p:nvPr/>
          </p:nvGraphicFramePr>
          <p:xfrm>
            <a:off x="0" y="2085"/>
            <a:ext cx="810" cy="138"/>
          </p:xfrm>
          <a:graphic>
            <a:graphicData uri="http://schemas.openxmlformats.org/presentationml/2006/ole">
              <mc:AlternateContent xmlns:mc="http://schemas.openxmlformats.org/markup-compatibility/2006">
                <mc:Choice xmlns:v="urn:schemas-microsoft-com:vml" Requires="v">
                  <p:oleObj spid="_x0000_s16436" name="公式" r:id="rId11" imgW="1282700" imgH="215900" progId="Equation.3">
                    <p:embed/>
                  </p:oleObj>
                </mc:Choice>
                <mc:Fallback>
                  <p:oleObj name="公式" r:id="rId11" imgW="1282700" imgH="21590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2085"/>
                          <a:ext cx="810"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6" name="Object 18">
              <a:extLst>
                <a:ext uri="{FF2B5EF4-FFF2-40B4-BE49-F238E27FC236}">
                  <a16:creationId xmlns:a16="http://schemas.microsoft.com/office/drawing/2014/main" id="{BE699488-7BCA-4C00-96BC-59D3DFD20F74}"/>
                </a:ext>
              </a:extLst>
            </p:cNvPr>
            <p:cNvGraphicFramePr>
              <a:graphicFrameLocks noChangeAspect="1"/>
            </p:cNvGraphicFramePr>
            <p:nvPr/>
          </p:nvGraphicFramePr>
          <p:xfrm>
            <a:off x="0" y="2223"/>
            <a:ext cx="1098" cy="144"/>
          </p:xfrm>
          <a:graphic>
            <a:graphicData uri="http://schemas.openxmlformats.org/presentationml/2006/ole">
              <mc:AlternateContent xmlns:mc="http://schemas.openxmlformats.org/markup-compatibility/2006">
                <mc:Choice xmlns:v="urn:schemas-microsoft-com:vml" Requires="v">
                  <p:oleObj spid="_x0000_s16437" name="公式" r:id="rId13" imgW="1739900" imgH="228600" progId="Equation.3">
                    <p:embed/>
                  </p:oleObj>
                </mc:Choice>
                <mc:Fallback>
                  <p:oleObj name="公式" r:id="rId13" imgW="1739900" imgH="228600"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2223"/>
                          <a:ext cx="1098"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7" name="Object 19">
              <a:extLst>
                <a:ext uri="{FF2B5EF4-FFF2-40B4-BE49-F238E27FC236}">
                  <a16:creationId xmlns:a16="http://schemas.microsoft.com/office/drawing/2014/main" id="{953DDA36-6DE6-49CF-BA99-1C4C2A5809C0}"/>
                </a:ext>
              </a:extLst>
            </p:cNvPr>
            <p:cNvGraphicFramePr>
              <a:graphicFrameLocks noChangeAspect="1"/>
            </p:cNvGraphicFramePr>
            <p:nvPr/>
          </p:nvGraphicFramePr>
          <p:xfrm>
            <a:off x="0" y="2367"/>
            <a:ext cx="1104" cy="144"/>
          </p:xfrm>
          <a:graphic>
            <a:graphicData uri="http://schemas.openxmlformats.org/presentationml/2006/ole">
              <mc:AlternateContent xmlns:mc="http://schemas.openxmlformats.org/markup-compatibility/2006">
                <mc:Choice xmlns:v="urn:schemas-microsoft-com:vml" Requires="v">
                  <p:oleObj spid="_x0000_s16438" name="公式" r:id="rId15" imgW="1752600" imgH="228600" progId="Equation.3">
                    <p:embed/>
                  </p:oleObj>
                </mc:Choice>
                <mc:Fallback>
                  <p:oleObj name="公式" r:id="rId15" imgW="1752600" imgH="228600"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2367"/>
                          <a:ext cx="1104"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8" name="Object 20">
              <a:extLst>
                <a:ext uri="{FF2B5EF4-FFF2-40B4-BE49-F238E27FC236}">
                  <a16:creationId xmlns:a16="http://schemas.microsoft.com/office/drawing/2014/main" id="{0B58520C-B8FB-40D4-A740-9B0CAF1CF8B5}"/>
                </a:ext>
              </a:extLst>
            </p:cNvPr>
            <p:cNvGraphicFramePr>
              <a:graphicFrameLocks noChangeAspect="1"/>
            </p:cNvGraphicFramePr>
            <p:nvPr/>
          </p:nvGraphicFramePr>
          <p:xfrm>
            <a:off x="0" y="2511"/>
            <a:ext cx="1080" cy="144"/>
          </p:xfrm>
          <a:graphic>
            <a:graphicData uri="http://schemas.openxmlformats.org/presentationml/2006/ole">
              <mc:AlternateContent xmlns:mc="http://schemas.openxmlformats.org/markup-compatibility/2006">
                <mc:Choice xmlns:v="urn:schemas-microsoft-com:vml" Requires="v">
                  <p:oleObj spid="_x0000_s16439" name="公式" r:id="rId17" imgW="1714500" imgH="228600" progId="Equation.3">
                    <p:embed/>
                  </p:oleObj>
                </mc:Choice>
                <mc:Fallback>
                  <p:oleObj name="公式" r:id="rId17" imgW="1714500" imgH="228600"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2511"/>
                          <a:ext cx="1080"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411" name="AutoShape 21">
            <a:extLst>
              <a:ext uri="{FF2B5EF4-FFF2-40B4-BE49-F238E27FC236}">
                <a16:creationId xmlns:a16="http://schemas.microsoft.com/office/drawing/2014/main" id="{0B2E68C6-DECB-4C5A-B24F-E0F6B3C07D53}"/>
              </a:ext>
            </a:extLst>
          </p:cNvPr>
          <p:cNvSpPr>
            <a:spLocks noChangeArrowheads="1"/>
          </p:cNvSpPr>
          <p:nvPr/>
        </p:nvSpPr>
        <p:spPr bwMode="auto">
          <a:xfrm>
            <a:off x="3708400" y="4868863"/>
            <a:ext cx="576263" cy="288925"/>
          </a:xfrm>
          <a:prstGeom prst="rightArrow">
            <a:avLst>
              <a:gd name="adj1" fmla="val 50000"/>
              <a:gd name="adj2" fmla="val 49863"/>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16412" name="Rectangle 22">
            <a:extLst>
              <a:ext uri="{FF2B5EF4-FFF2-40B4-BE49-F238E27FC236}">
                <a16:creationId xmlns:a16="http://schemas.microsoft.com/office/drawing/2014/main" id="{6B96D0BE-0BAD-42B1-ACDD-12F9020CCEDA}"/>
              </a:ext>
            </a:extLst>
          </p:cNvPr>
          <p:cNvSpPr>
            <a:spLocks noChangeArrowheads="1"/>
          </p:cNvSpPr>
          <p:nvPr/>
        </p:nvSpPr>
        <p:spPr bwMode="auto">
          <a:xfrm>
            <a:off x="0" y="2976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16413" name="Rectangle 23">
            <a:extLst>
              <a:ext uri="{FF2B5EF4-FFF2-40B4-BE49-F238E27FC236}">
                <a16:creationId xmlns:a16="http://schemas.microsoft.com/office/drawing/2014/main" id="{B2788E56-7E96-4AA2-BBDD-6423A5EAE8D0}"/>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16414" name="Rectangle 24">
            <a:extLst>
              <a:ext uri="{FF2B5EF4-FFF2-40B4-BE49-F238E27FC236}">
                <a16:creationId xmlns:a16="http://schemas.microsoft.com/office/drawing/2014/main" id="{393BBFF7-3A91-4AA5-8263-F95788F16F49}"/>
              </a:ext>
            </a:extLst>
          </p:cNvPr>
          <p:cNvSpPr>
            <a:spLocks noChangeArrowheads="1"/>
          </p:cNvSpPr>
          <p:nvPr/>
        </p:nvSpPr>
        <p:spPr bwMode="auto">
          <a:xfrm>
            <a:off x="0" y="3424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16415" name="Rectangle 25">
            <a:extLst>
              <a:ext uri="{FF2B5EF4-FFF2-40B4-BE49-F238E27FC236}">
                <a16:creationId xmlns:a16="http://schemas.microsoft.com/office/drawing/2014/main" id="{9F381D15-5979-40BA-853F-1FEF533C406F}"/>
              </a:ext>
            </a:extLst>
          </p:cNvPr>
          <p:cNvSpPr>
            <a:spLocks noChangeArrowheads="1"/>
          </p:cNvSpPr>
          <p:nvPr/>
        </p:nvSpPr>
        <p:spPr bwMode="auto">
          <a:xfrm>
            <a:off x="0" y="3652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pSp>
        <p:nvGrpSpPr>
          <p:cNvPr id="16416" name="Group 26">
            <a:extLst>
              <a:ext uri="{FF2B5EF4-FFF2-40B4-BE49-F238E27FC236}">
                <a16:creationId xmlns:a16="http://schemas.microsoft.com/office/drawing/2014/main" id="{6CADD80A-4D87-4E3D-A280-489E1021C0B2}"/>
              </a:ext>
            </a:extLst>
          </p:cNvPr>
          <p:cNvGrpSpPr>
            <a:grpSpLocks/>
          </p:cNvGrpSpPr>
          <p:nvPr/>
        </p:nvGrpSpPr>
        <p:grpSpPr bwMode="auto">
          <a:xfrm>
            <a:off x="4787900" y="4149725"/>
            <a:ext cx="3168650" cy="2232025"/>
            <a:chOff x="0" y="1875"/>
            <a:chExt cx="1062" cy="570"/>
          </a:xfrm>
        </p:grpSpPr>
        <p:graphicFrame>
          <p:nvGraphicFramePr>
            <p:cNvPr id="16388" name="Object 27">
              <a:extLst>
                <a:ext uri="{FF2B5EF4-FFF2-40B4-BE49-F238E27FC236}">
                  <a16:creationId xmlns:a16="http://schemas.microsoft.com/office/drawing/2014/main" id="{1E491378-CC1C-4E43-BD22-723E4D70DD91}"/>
                </a:ext>
              </a:extLst>
            </p:cNvPr>
            <p:cNvGraphicFramePr>
              <a:graphicFrameLocks noChangeAspect="1"/>
            </p:cNvGraphicFramePr>
            <p:nvPr/>
          </p:nvGraphicFramePr>
          <p:xfrm>
            <a:off x="0" y="1875"/>
            <a:ext cx="1062" cy="144"/>
          </p:xfrm>
          <a:graphic>
            <a:graphicData uri="http://schemas.openxmlformats.org/presentationml/2006/ole">
              <mc:AlternateContent xmlns:mc="http://schemas.openxmlformats.org/markup-compatibility/2006">
                <mc:Choice xmlns:v="urn:schemas-microsoft-com:vml" Requires="v">
                  <p:oleObj spid="_x0000_s16440" name="公式" r:id="rId19" imgW="1689100" imgH="228600" progId="Equation.3">
                    <p:embed/>
                  </p:oleObj>
                </mc:Choice>
                <mc:Fallback>
                  <p:oleObj name="公式" r:id="rId19" imgW="1689100" imgH="228600" progId="Equation.3">
                    <p:embed/>
                    <p:pic>
                      <p:nvPicPr>
                        <p:cNvPr id="0"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875"/>
                          <a:ext cx="1062"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9" name="Object 28">
              <a:extLst>
                <a:ext uri="{FF2B5EF4-FFF2-40B4-BE49-F238E27FC236}">
                  <a16:creationId xmlns:a16="http://schemas.microsoft.com/office/drawing/2014/main" id="{5F1633FC-1095-403E-B782-3FD6E2821BBC}"/>
                </a:ext>
              </a:extLst>
            </p:cNvPr>
            <p:cNvGraphicFramePr>
              <a:graphicFrameLocks noChangeAspect="1"/>
            </p:cNvGraphicFramePr>
            <p:nvPr/>
          </p:nvGraphicFramePr>
          <p:xfrm>
            <a:off x="0" y="2019"/>
            <a:ext cx="606" cy="138"/>
          </p:xfrm>
          <a:graphic>
            <a:graphicData uri="http://schemas.openxmlformats.org/presentationml/2006/ole">
              <mc:AlternateContent xmlns:mc="http://schemas.openxmlformats.org/markup-compatibility/2006">
                <mc:Choice xmlns:v="urn:schemas-microsoft-com:vml" Requires="v">
                  <p:oleObj spid="_x0000_s16441" name="公式" r:id="rId21" imgW="964781" imgH="215806" progId="Equation.3">
                    <p:embed/>
                  </p:oleObj>
                </mc:Choice>
                <mc:Fallback>
                  <p:oleObj name="公式" r:id="rId21" imgW="964781" imgH="215806" progId="Equation.3">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2019"/>
                          <a:ext cx="606"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0" name="Object 29">
              <a:extLst>
                <a:ext uri="{FF2B5EF4-FFF2-40B4-BE49-F238E27FC236}">
                  <a16:creationId xmlns:a16="http://schemas.microsoft.com/office/drawing/2014/main" id="{F7712230-A582-4879-BBD0-D9FA3A82FCD6}"/>
                </a:ext>
              </a:extLst>
            </p:cNvPr>
            <p:cNvGraphicFramePr>
              <a:graphicFrameLocks noChangeAspect="1"/>
            </p:cNvGraphicFramePr>
            <p:nvPr/>
          </p:nvGraphicFramePr>
          <p:xfrm>
            <a:off x="0" y="2157"/>
            <a:ext cx="618" cy="144"/>
          </p:xfrm>
          <a:graphic>
            <a:graphicData uri="http://schemas.openxmlformats.org/presentationml/2006/ole">
              <mc:AlternateContent xmlns:mc="http://schemas.openxmlformats.org/markup-compatibility/2006">
                <mc:Choice xmlns:v="urn:schemas-microsoft-com:vml" Requires="v">
                  <p:oleObj spid="_x0000_s16442" name="公式" r:id="rId23" imgW="977900" imgH="228600" progId="Equation.3">
                    <p:embed/>
                  </p:oleObj>
                </mc:Choice>
                <mc:Fallback>
                  <p:oleObj name="公式" r:id="rId23" imgW="977900" imgH="228600" progId="Equation.3">
                    <p:embed/>
                    <p:pic>
                      <p:nvPicPr>
                        <p:cNvPr id="0" name="Object 2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2157"/>
                          <a:ext cx="618"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1" name="Object 30">
              <a:extLst>
                <a:ext uri="{FF2B5EF4-FFF2-40B4-BE49-F238E27FC236}">
                  <a16:creationId xmlns:a16="http://schemas.microsoft.com/office/drawing/2014/main" id="{6A8E983C-8BF1-4C90-8595-E0B4DDCA18C4}"/>
                </a:ext>
              </a:extLst>
            </p:cNvPr>
            <p:cNvGraphicFramePr>
              <a:graphicFrameLocks noChangeAspect="1"/>
            </p:cNvGraphicFramePr>
            <p:nvPr/>
          </p:nvGraphicFramePr>
          <p:xfrm>
            <a:off x="0" y="2301"/>
            <a:ext cx="1062" cy="144"/>
          </p:xfrm>
          <a:graphic>
            <a:graphicData uri="http://schemas.openxmlformats.org/presentationml/2006/ole">
              <mc:AlternateContent xmlns:mc="http://schemas.openxmlformats.org/markup-compatibility/2006">
                <mc:Choice xmlns:v="urn:schemas-microsoft-com:vml" Requires="v">
                  <p:oleObj spid="_x0000_s16443" name="公式" r:id="rId25" imgW="1689100" imgH="228600" progId="Equation.3">
                    <p:embed/>
                  </p:oleObj>
                </mc:Choice>
                <mc:Fallback>
                  <p:oleObj name="公式" r:id="rId25" imgW="1689100" imgH="228600" progId="Equation.3">
                    <p:embed/>
                    <p:pic>
                      <p:nvPicPr>
                        <p:cNvPr id="0" name="Object 3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2301"/>
                          <a:ext cx="1062"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31">
            <a:extLst>
              <a:ext uri="{FF2B5EF4-FFF2-40B4-BE49-F238E27FC236}">
                <a16:creationId xmlns:a16="http://schemas.microsoft.com/office/drawing/2014/main" id="{9B55FE67-A91C-4DF3-B0AC-1E930A37D341}"/>
              </a:ext>
            </a:extLst>
          </p:cNvPr>
          <p:cNvGrpSpPr>
            <a:grpSpLocks/>
          </p:cNvGrpSpPr>
          <p:nvPr/>
        </p:nvGrpSpPr>
        <p:grpSpPr bwMode="auto">
          <a:xfrm>
            <a:off x="1331913" y="2492375"/>
            <a:ext cx="7010400" cy="1955800"/>
            <a:chOff x="703" y="1525"/>
            <a:chExt cx="4416" cy="1232"/>
          </a:xfrm>
        </p:grpSpPr>
        <p:sp>
          <p:nvSpPr>
            <p:cNvPr id="346144" name="AutoShape 32">
              <a:extLst>
                <a:ext uri="{FF2B5EF4-FFF2-40B4-BE49-F238E27FC236}">
                  <a16:creationId xmlns:a16="http://schemas.microsoft.com/office/drawing/2014/main" id="{71ADCC31-C57A-4253-947B-A1F240DC8014}"/>
                </a:ext>
              </a:extLst>
            </p:cNvPr>
            <p:cNvSpPr>
              <a:spLocks noChangeArrowheads="1"/>
            </p:cNvSpPr>
            <p:nvPr/>
          </p:nvSpPr>
          <p:spPr bwMode="auto">
            <a:xfrm>
              <a:off x="703" y="1525"/>
              <a:ext cx="4416" cy="1232"/>
            </a:xfrm>
            <a:prstGeom prst="roundRect">
              <a:avLst>
                <a:gd name="adj" fmla="val 16667"/>
              </a:avLst>
            </a:prstGeom>
            <a:solidFill>
              <a:schemeClr val="bg1"/>
            </a:solidFill>
            <a:ln w="38100">
              <a:solidFill>
                <a:srgbClr val="063DE8"/>
              </a:solidFill>
              <a:round/>
              <a:headEnd/>
              <a:tailEnd/>
            </a:ln>
            <a:effectLst/>
          </p:spPr>
          <p:txBody>
            <a:bodyPr>
              <a:spAutoFit/>
            </a:bodyPr>
            <a:lstStyle/>
            <a:p>
              <a:pPr algn="l" eaLnBrk="0" hangingPunct="0">
                <a:defRPr/>
              </a:pPr>
              <a:r>
                <a:rPr lang="zh-CN" altLang="en-US" sz="2400" b="1">
                  <a:solidFill>
                    <a:schemeClr val="tx1"/>
                  </a:solidFill>
                  <a:latin typeface="Arial" charset="0"/>
                  <a:ea typeface="黑体" pitchFamily="2" charset="-122"/>
                </a:rPr>
                <a:t>复杂度分析</a:t>
              </a:r>
            </a:p>
            <a:p>
              <a:pPr algn="l" eaLnBrk="0" hangingPunct="0">
                <a:defRPr/>
              </a:pPr>
              <a:endParaRPr lang="zh-CN" altLang="en-US" sz="2400" b="1">
                <a:solidFill>
                  <a:schemeClr val="tx1"/>
                </a:solidFill>
                <a:effectLst>
                  <a:outerShdw blurRad="38100" dist="38100" dir="2700000" algn="tl">
                    <a:srgbClr val="C0C0C0"/>
                  </a:outerShdw>
                </a:effectLst>
                <a:latin typeface="Arial" charset="0"/>
                <a:ea typeface="黑体" pitchFamily="2" charset="-122"/>
              </a:endParaRPr>
            </a:p>
            <a:p>
              <a:pPr algn="l" eaLnBrk="0" hangingPunct="0">
                <a:defRPr/>
              </a:pPr>
              <a:endParaRPr lang="zh-CN" altLang="en-US" sz="2400" b="1">
                <a:solidFill>
                  <a:schemeClr val="tx1"/>
                </a:solidFill>
                <a:latin typeface="Arial" charset="0"/>
                <a:ea typeface="宋体" pitchFamily="2" charset="-122"/>
              </a:endParaRPr>
            </a:p>
            <a:p>
              <a:pPr eaLnBrk="0" hangingPunct="0">
                <a:defRPr/>
              </a:pPr>
              <a:r>
                <a:rPr lang="en-US" altLang="zh-CN" sz="2400">
                  <a:solidFill>
                    <a:schemeClr val="tx1"/>
                  </a:solidFill>
                  <a:latin typeface="Arial" charset="0"/>
                  <a:ea typeface="宋体" pitchFamily="2" charset="-122"/>
                </a:rPr>
                <a:t>T(n)=O(n</a:t>
              </a:r>
              <a:r>
                <a:rPr lang="en-US" altLang="zh-CN" sz="2400" baseline="30000">
                  <a:solidFill>
                    <a:schemeClr val="tx1"/>
                  </a:solidFill>
                  <a:latin typeface="Arial" charset="0"/>
                  <a:ea typeface="宋体" pitchFamily="2" charset="-122"/>
                </a:rPr>
                <a:t>log7</a:t>
              </a:r>
              <a:r>
                <a:rPr lang="en-US" altLang="zh-CN" sz="2400">
                  <a:solidFill>
                    <a:schemeClr val="tx1"/>
                  </a:solidFill>
                  <a:latin typeface="Arial" charset="0"/>
                  <a:ea typeface="宋体" pitchFamily="2" charset="-122"/>
                </a:rPr>
                <a:t>) =O(n</a:t>
              </a:r>
              <a:r>
                <a:rPr lang="en-US" altLang="zh-CN" sz="2400" baseline="30000">
                  <a:solidFill>
                    <a:schemeClr val="tx1"/>
                  </a:solidFill>
                  <a:latin typeface="Arial" charset="0"/>
                  <a:ea typeface="宋体" pitchFamily="2" charset="-122"/>
                </a:rPr>
                <a:t>2.81</a:t>
              </a:r>
              <a:r>
                <a:rPr lang="en-US" altLang="zh-CN" sz="2400">
                  <a:solidFill>
                    <a:schemeClr val="tx1"/>
                  </a:solidFill>
                  <a:latin typeface="Arial" charset="0"/>
                  <a:ea typeface="宋体" pitchFamily="2" charset="-122"/>
                </a:rPr>
                <a:t>)</a:t>
              </a:r>
              <a:r>
                <a:rPr lang="en-US" altLang="zh-CN" sz="3600" b="1">
                  <a:solidFill>
                    <a:srgbClr val="FF0000"/>
                  </a:solidFill>
                  <a:latin typeface="Arial" charset="0"/>
                  <a:ea typeface="楷体_GB2312" pitchFamily="49" charset="-122"/>
                  <a:sym typeface="Wingdings" pitchFamily="2" charset="2"/>
                </a:rPr>
                <a:t></a:t>
              </a:r>
              <a:r>
                <a:rPr lang="zh-CN" altLang="zh-CN" sz="2400" b="1">
                  <a:solidFill>
                    <a:srgbClr val="FF0000"/>
                  </a:solidFill>
                  <a:latin typeface="Arial" charset="0"/>
                  <a:ea typeface="楷体_GB2312" pitchFamily="49" charset="-122"/>
                  <a:sym typeface="Wingdings" pitchFamily="2" charset="2"/>
                </a:rPr>
                <a:t>较大的改进</a:t>
              </a:r>
              <a:r>
                <a:rPr lang="zh-CN" altLang="en-US" sz="2400" b="1">
                  <a:solidFill>
                    <a:srgbClr val="FF0000"/>
                  </a:solidFill>
                  <a:latin typeface="Arial" charset="0"/>
                  <a:ea typeface="楷体_GB2312" pitchFamily="49" charset="-122"/>
                  <a:sym typeface="Wingdings" pitchFamily="2" charset="2"/>
                </a:rPr>
                <a:t></a:t>
              </a:r>
            </a:p>
          </p:txBody>
        </p:sp>
        <p:graphicFrame>
          <p:nvGraphicFramePr>
            <p:cNvPr id="16387" name="Object 33">
              <a:extLst>
                <a:ext uri="{FF2B5EF4-FFF2-40B4-BE49-F238E27FC236}">
                  <a16:creationId xmlns:a16="http://schemas.microsoft.com/office/drawing/2014/main" id="{BBFD1D01-DD96-43CC-B9CE-532523ADD240}"/>
                </a:ext>
              </a:extLst>
            </p:cNvPr>
            <p:cNvGraphicFramePr>
              <a:graphicFrameLocks noChangeAspect="1"/>
            </p:cNvGraphicFramePr>
            <p:nvPr/>
          </p:nvGraphicFramePr>
          <p:xfrm>
            <a:off x="1293" y="1752"/>
            <a:ext cx="2858" cy="647"/>
          </p:xfrm>
          <a:graphic>
            <a:graphicData uri="http://schemas.openxmlformats.org/presentationml/2006/ole">
              <mc:AlternateContent xmlns:mc="http://schemas.openxmlformats.org/markup-compatibility/2006">
                <mc:Choice xmlns:v="urn:schemas-microsoft-com:vml" Requires="v">
                  <p:oleObj spid="_x0000_s16444" name="公式" r:id="rId27" imgW="2019300" imgH="457200" progId="Equation.3">
                    <p:embed/>
                  </p:oleObj>
                </mc:Choice>
                <mc:Fallback>
                  <p:oleObj name="公式" r:id="rId27" imgW="2019300" imgH="457200" progId="Equation.3">
                    <p:embed/>
                    <p:pic>
                      <p:nvPicPr>
                        <p:cNvPr id="0" name="Object 3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293" y="1752"/>
                          <a:ext cx="2858" cy="6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7362CC51-51EC-4F0E-9208-9C258CECD6D5}"/>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01E904D2-A131-47FE-A7B3-CB68D0A9BF0D}" type="slidenum">
              <a:rPr lang="zh-CN" altLang="en-US">
                <a:solidFill>
                  <a:schemeClr val="tx1"/>
                </a:solidFill>
                <a:latin typeface="Times New Roman" panose="02020603050405020304" pitchFamily="18" charset="0"/>
                <a:ea typeface="宋体" panose="02010600030101010101" pitchFamily="2" charset="-122"/>
              </a:rPr>
              <a:pPr eaLnBrk="1" hangingPunct="1"/>
              <a:t>56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47138" name="Rectangle 2">
            <a:extLst>
              <a:ext uri="{FF2B5EF4-FFF2-40B4-BE49-F238E27FC236}">
                <a16:creationId xmlns:a16="http://schemas.microsoft.com/office/drawing/2014/main" id="{2DF8654D-EAC4-4C60-ABC3-86A427A945D7}"/>
              </a:ext>
            </a:extLst>
          </p:cNvPr>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defRPr/>
            </a:pPr>
            <a:r>
              <a:rPr kumimoji="1" lang="en-US" altLang="zh-CN" sz="4400" b="1">
                <a:solidFill>
                  <a:srgbClr val="663300"/>
                </a:solidFill>
                <a:effectLst>
                  <a:outerShdw blurRad="38100" dist="38100" dir="2700000" algn="tl">
                    <a:srgbClr val="C0C0C0"/>
                  </a:outerShdw>
                </a:effectLst>
                <a:latin typeface="黑体" pitchFamily="2" charset="-122"/>
                <a:ea typeface="黑体" pitchFamily="2" charset="-122"/>
              </a:rPr>
              <a:t>Strassen</a:t>
            </a:r>
            <a:r>
              <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rPr>
              <a:t>矩阵乘法</a:t>
            </a:r>
          </a:p>
        </p:txBody>
      </p:sp>
      <p:sp>
        <p:nvSpPr>
          <p:cNvPr id="151556" name="Text Box 3">
            <a:extLst>
              <a:ext uri="{FF2B5EF4-FFF2-40B4-BE49-F238E27FC236}">
                <a16:creationId xmlns:a16="http://schemas.microsoft.com/office/drawing/2014/main" id="{014643E6-3C87-4241-900E-7848CEE9E748}"/>
              </a:ext>
            </a:extLst>
          </p:cNvPr>
          <p:cNvSpPr txBox="1">
            <a:spLocks noChangeArrowheads="1"/>
          </p:cNvSpPr>
          <p:nvPr/>
        </p:nvSpPr>
        <p:spPr bwMode="auto">
          <a:xfrm>
            <a:off x="395288" y="1700213"/>
            <a:ext cx="27305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Font typeface="Wingdings" panose="05000000000000000000" pitchFamily="2" charset="2"/>
              <a:buChar char="u"/>
            </a:pPr>
            <a:r>
              <a:rPr lang="zh-CN" altLang="zh-CN" sz="2400">
                <a:solidFill>
                  <a:schemeClr val="tx1"/>
                </a:solidFill>
                <a:ea typeface="楷体_GB2312" panose="02010609030101010101" pitchFamily="49" charset="-122"/>
              </a:rPr>
              <a:t>传统方法</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O(n</a:t>
            </a:r>
            <a:r>
              <a:rPr lang="en-US" altLang="zh-CN" sz="2400" baseline="30000">
                <a:solidFill>
                  <a:schemeClr val="tx1"/>
                </a:solidFill>
                <a:ea typeface="楷体_GB2312" panose="02010609030101010101" pitchFamily="49" charset="-122"/>
              </a:rPr>
              <a:t>3</a:t>
            </a:r>
            <a:r>
              <a:rPr lang="en-US" altLang="zh-CN" sz="2400">
                <a:solidFill>
                  <a:schemeClr val="tx1"/>
                </a:solidFill>
                <a:ea typeface="楷体_GB2312" panose="02010609030101010101" pitchFamily="49" charset="-122"/>
              </a:rPr>
              <a:t>)</a:t>
            </a:r>
          </a:p>
          <a:p>
            <a:pPr algn="l" eaLnBrk="1" hangingPunct="1">
              <a:buFont typeface="Wingdings" panose="05000000000000000000" pitchFamily="2" charset="2"/>
              <a:buChar char="u"/>
            </a:pPr>
            <a:r>
              <a:rPr lang="zh-CN" altLang="en-US" sz="2400">
                <a:solidFill>
                  <a:schemeClr val="tx1"/>
                </a:solidFill>
                <a:ea typeface="楷体_GB2312" panose="02010609030101010101" pitchFamily="49" charset="-122"/>
                <a:sym typeface="Wingdings" panose="05000000000000000000" pitchFamily="2" charset="2"/>
              </a:rPr>
              <a:t>分治法</a:t>
            </a:r>
            <a:r>
              <a:rPr lang="en-US" altLang="zh-CN" sz="2400">
                <a:solidFill>
                  <a:schemeClr val="tx1"/>
                </a:solidFill>
                <a:ea typeface="楷体_GB2312" panose="02010609030101010101" pitchFamily="49" charset="-122"/>
                <a:sym typeface="Wingdings" panose="05000000000000000000" pitchFamily="2" charset="2"/>
              </a:rPr>
              <a:t>: </a:t>
            </a:r>
            <a:r>
              <a:rPr lang="en-US" altLang="zh-CN" sz="2400">
                <a:solidFill>
                  <a:schemeClr val="tx1"/>
                </a:solidFill>
                <a:ea typeface="宋体" panose="02010600030101010101" pitchFamily="2" charset="-122"/>
              </a:rPr>
              <a:t>O(n</a:t>
            </a:r>
            <a:r>
              <a:rPr lang="en-US" altLang="zh-CN" sz="2400" baseline="30000">
                <a:solidFill>
                  <a:schemeClr val="tx1"/>
                </a:solidFill>
                <a:ea typeface="宋体" panose="02010600030101010101" pitchFamily="2" charset="-122"/>
              </a:rPr>
              <a:t>2.81</a:t>
            </a:r>
            <a:r>
              <a:rPr lang="en-US" altLang="zh-CN" sz="2400">
                <a:solidFill>
                  <a:schemeClr val="tx1"/>
                </a:solidFill>
                <a:ea typeface="宋体" panose="02010600030101010101" pitchFamily="2" charset="-122"/>
              </a:rPr>
              <a:t>)</a:t>
            </a:r>
          </a:p>
          <a:p>
            <a:pPr algn="l" eaLnBrk="1" hangingPunct="1">
              <a:buFont typeface="Wingdings" panose="05000000000000000000" pitchFamily="2" charset="2"/>
              <a:buChar char="u"/>
            </a:pPr>
            <a:r>
              <a:rPr lang="zh-CN" altLang="en-US" sz="2400">
                <a:solidFill>
                  <a:schemeClr val="tx1"/>
                </a:solidFill>
                <a:ea typeface="楷体_GB2312" panose="02010609030101010101" pitchFamily="49" charset="-122"/>
                <a:sym typeface="Wingdings" panose="05000000000000000000" pitchFamily="2" charset="2"/>
              </a:rPr>
              <a:t>更快的方法</a:t>
            </a:r>
            <a:r>
              <a:rPr lang="en-US" altLang="zh-CN" sz="2400">
                <a:solidFill>
                  <a:schemeClr val="tx1"/>
                </a:solidFill>
                <a:ea typeface="楷体_GB2312" panose="02010609030101010101" pitchFamily="49" charset="-122"/>
                <a:sym typeface="Wingdings" panose="05000000000000000000" pitchFamily="2" charset="2"/>
              </a:rPr>
              <a:t>??</a:t>
            </a:r>
            <a:endParaRPr lang="en-US" altLang="zh-CN" sz="2400">
              <a:solidFill>
                <a:schemeClr val="tx1"/>
              </a:solidFill>
              <a:ea typeface="宋体" panose="02010600030101010101" pitchFamily="2" charset="-122"/>
            </a:endParaRPr>
          </a:p>
        </p:txBody>
      </p:sp>
      <p:sp>
        <p:nvSpPr>
          <p:cNvPr id="347140" name="Text Box 4">
            <a:extLst>
              <a:ext uri="{FF2B5EF4-FFF2-40B4-BE49-F238E27FC236}">
                <a16:creationId xmlns:a16="http://schemas.microsoft.com/office/drawing/2014/main" id="{C8937629-B1BA-4E08-91DF-FC2F987E3CE1}"/>
              </a:ext>
            </a:extLst>
          </p:cNvPr>
          <p:cNvSpPr txBox="1">
            <a:spLocks noChangeArrowheads="1"/>
          </p:cNvSpPr>
          <p:nvPr/>
        </p:nvSpPr>
        <p:spPr bwMode="auto">
          <a:xfrm>
            <a:off x="539750" y="2997200"/>
            <a:ext cx="8353425" cy="3429000"/>
          </a:xfrm>
          <a:prstGeom prst="rect">
            <a:avLst/>
          </a:prstGeom>
          <a:noFill/>
          <a:ln w="508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Font typeface="Wingdings" panose="05000000000000000000" pitchFamily="2" charset="2"/>
              <a:buChar char="Ø"/>
            </a:pPr>
            <a:r>
              <a:rPr lang="en-US" altLang="zh-CN" sz="2400">
                <a:solidFill>
                  <a:schemeClr val="tx1"/>
                </a:solidFill>
                <a:ea typeface="楷体_GB2312" panose="02010609030101010101" pitchFamily="49" charset="-122"/>
              </a:rPr>
              <a:t>Hopcroft</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Kerr</a:t>
            </a:r>
            <a:r>
              <a:rPr lang="zh-CN" altLang="en-US" sz="2400">
                <a:solidFill>
                  <a:schemeClr val="tx1"/>
                </a:solidFill>
                <a:ea typeface="楷体_GB2312" panose="02010609030101010101" pitchFamily="49" charset="-122"/>
              </a:rPr>
              <a:t>已经证明</a:t>
            </a:r>
            <a:r>
              <a:rPr lang="en-US" altLang="zh-CN" sz="2400">
                <a:solidFill>
                  <a:schemeClr val="tx1"/>
                </a:solidFill>
                <a:ea typeface="楷体_GB2312" panose="02010609030101010101" pitchFamily="49" charset="-122"/>
              </a:rPr>
              <a:t>(1971)</a:t>
            </a:r>
            <a:r>
              <a:rPr lang="zh-CN" altLang="en-US" sz="2400">
                <a:solidFill>
                  <a:schemeClr val="tx1"/>
                </a:solidFill>
                <a:ea typeface="楷体_GB2312" panose="02010609030101010101" pitchFamily="49" charset="-122"/>
              </a:rPr>
              <a:t>，计算</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个２</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２矩阵的乘积，</a:t>
            </a:r>
            <a:r>
              <a:rPr lang="en-US" altLang="zh-CN" sz="2400">
                <a:solidFill>
                  <a:schemeClr val="tx1"/>
                </a:solidFill>
                <a:ea typeface="楷体_GB2312" panose="02010609030101010101" pitchFamily="49" charset="-122"/>
              </a:rPr>
              <a:t>7</a:t>
            </a:r>
            <a:r>
              <a:rPr lang="zh-CN" altLang="en-US" sz="2400">
                <a:solidFill>
                  <a:schemeClr val="tx1"/>
                </a:solidFill>
                <a:ea typeface="楷体_GB2312" panose="02010609030101010101" pitchFamily="49" charset="-122"/>
              </a:rPr>
              <a:t>次乘法是必要的。因此，要想进一步改进矩阵乘法的时间复杂性，就不能再基于计算</a:t>
            </a:r>
            <a:r>
              <a:rPr lang="en-US" altLang="zh-CN" sz="2400">
                <a:solidFill>
                  <a:schemeClr val="tx1"/>
                </a:solidFill>
                <a:ea typeface="楷体_GB2312" panose="02010609030101010101" pitchFamily="49" charset="-122"/>
              </a:rPr>
              <a:t>2×2</a:t>
            </a:r>
            <a:r>
              <a:rPr lang="zh-CN" altLang="en-US" sz="2400">
                <a:solidFill>
                  <a:schemeClr val="tx1"/>
                </a:solidFill>
                <a:ea typeface="楷体_GB2312" panose="02010609030101010101" pitchFamily="49" charset="-122"/>
              </a:rPr>
              <a:t>矩阵的</a:t>
            </a:r>
            <a:r>
              <a:rPr lang="en-US" altLang="zh-CN" sz="2400">
                <a:solidFill>
                  <a:schemeClr val="tx1"/>
                </a:solidFill>
                <a:ea typeface="楷体_GB2312" panose="02010609030101010101" pitchFamily="49" charset="-122"/>
              </a:rPr>
              <a:t>7</a:t>
            </a:r>
            <a:r>
              <a:rPr lang="zh-CN" altLang="en-US" sz="2400">
                <a:solidFill>
                  <a:schemeClr val="tx1"/>
                </a:solidFill>
                <a:ea typeface="楷体_GB2312" panose="02010609030101010101" pitchFamily="49" charset="-122"/>
              </a:rPr>
              <a:t>次乘法这样的方法了。或许应当研究３</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３或５</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５矩阵的更好算法。</a:t>
            </a:r>
          </a:p>
          <a:p>
            <a:pPr algn="l" eaLnBrk="1" hangingPunct="1">
              <a:buFont typeface="Wingdings" panose="05000000000000000000" pitchFamily="2" charset="2"/>
              <a:buChar char="Ø"/>
            </a:pPr>
            <a:endParaRPr lang="zh-CN" altLang="en-US" sz="2400">
              <a:solidFill>
                <a:schemeClr val="tx1"/>
              </a:solidFill>
              <a:ea typeface="楷体_GB2312" panose="02010609030101010101" pitchFamily="49" charset="-122"/>
            </a:endParaRPr>
          </a:p>
          <a:p>
            <a:pPr algn="l" eaLnBrk="1" hangingPunct="1">
              <a:buFont typeface="Wingdings" panose="05000000000000000000" pitchFamily="2" charset="2"/>
              <a:buChar char="Ø"/>
            </a:pPr>
            <a:r>
              <a:rPr lang="zh-CN" altLang="en-US" sz="2400">
                <a:solidFill>
                  <a:schemeClr val="tx1"/>
                </a:solidFill>
                <a:ea typeface="楷体_GB2312" panose="02010609030101010101" pitchFamily="49" charset="-122"/>
              </a:rPr>
              <a:t>在</a:t>
            </a:r>
            <a:r>
              <a:rPr lang="en-US" altLang="zh-CN" sz="2400">
                <a:solidFill>
                  <a:schemeClr val="tx1"/>
                </a:solidFill>
                <a:ea typeface="楷体_GB2312" panose="02010609030101010101" pitchFamily="49" charset="-122"/>
              </a:rPr>
              <a:t>Strassen</a:t>
            </a:r>
            <a:r>
              <a:rPr lang="zh-CN" altLang="en-US" sz="2400">
                <a:solidFill>
                  <a:schemeClr val="tx1"/>
                </a:solidFill>
                <a:ea typeface="楷体_GB2312" panose="02010609030101010101" pitchFamily="49" charset="-122"/>
              </a:rPr>
              <a:t>之后又有许多算法改进了矩阵乘法的计算时间复杂性。目前最好的计算时间上界是 </a:t>
            </a:r>
            <a:r>
              <a:rPr lang="en-US" altLang="zh-CN" sz="2400" b="1">
                <a:solidFill>
                  <a:srgbClr val="FF0000"/>
                </a:solidFill>
                <a:ea typeface="楷体_GB2312" panose="02010609030101010101" pitchFamily="49" charset="-122"/>
              </a:rPr>
              <a:t>O(n</a:t>
            </a:r>
            <a:r>
              <a:rPr lang="en-US" altLang="zh-CN" sz="2400" b="1" baseline="30000">
                <a:solidFill>
                  <a:srgbClr val="FF0000"/>
                </a:solidFill>
                <a:ea typeface="楷体_GB2312" panose="02010609030101010101" pitchFamily="49" charset="-122"/>
              </a:rPr>
              <a:t>2.376</a:t>
            </a:r>
            <a:r>
              <a:rPr lang="en-US" altLang="zh-CN" sz="2400" b="1">
                <a:solidFill>
                  <a:srgbClr val="FF0000"/>
                </a:solidFill>
                <a:ea typeface="楷体_GB2312" panose="02010609030101010101" pitchFamily="49" charset="-122"/>
              </a:rPr>
              <a:t>)</a:t>
            </a:r>
          </a:p>
          <a:p>
            <a:pPr algn="l" eaLnBrk="1" hangingPunct="1">
              <a:buFont typeface="Wingdings" panose="05000000000000000000" pitchFamily="2" charset="2"/>
              <a:buChar char="Ø"/>
            </a:pPr>
            <a:endParaRPr lang="en-US" altLang="zh-CN" sz="2400" b="1">
              <a:solidFill>
                <a:schemeClr val="tx1"/>
              </a:solidFill>
              <a:ea typeface="楷体_GB2312" panose="02010609030101010101" pitchFamily="49" charset="-122"/>
            </a:endParaRPr>
          </a:p>
          <a:p>
            <a:pPr algn="l" eaLnBrk="1" hangingPunct="1">
              <a:buFont typeface="Wingdings" panose="05000000000000000000" pitchFamily="2" charset="2"/>
              <a:buChar char="Ø"/>
            </a:pPr>
            <a:r>
              <a:rPr lang="zh-CN" altLang="en-US" sz="2400">
                <a:solidFill>
                  <a:schemeClr val="tx1"/>
                </a:solidFill>
                <a:ea typeface="楷体_GB2312" panose="02010609030101010101" pitchFamily="49" charset="-122"/>
              </a:rPr>
              <a:t>是否能找到</a:t>
            </a:r>
            <a:r>
              <a:rPr lang="en-US" altLang="zh-CN" sz="2400">
                <a:solidFill>
                  <a:schemeClr val="tx1"/>
                </a:solidFill>
                <a:ea typeface="楷体_GB2312" panose="02010609030101010101" pitchFamily="49" charset="-122"/>
              </a:rPr>
              <a:t>O(n</a:t>
            </a:r>
            <a:r>
              <a:rPr lang="en-US" altLang="zh-CN" sz="2400" baseline="30000">
                <a:solidFill>
                  <a:schemeClr val="tx1"/>
                </a:solidFill>
                <a:ea typeface="楷体_GB2312" panose="02010609030101010101" pitchFamily="49" charset="-122"/>
              </a:rPr>
              <a:t>2</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的算法？？？目前为止还没有结果。</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7140"/>
                                        </p:tgtEl>
                                        <p:attrNameLst>
                                          <p:attrName>style.visibility</p:attrName>
                                        </p:attrNameLst>
                                      </p:cBhvr>
                                      <p:to>
                                        <p:strVal val="visible"/>
                                      </p:to>
                                    </p:set>
                                    <p:animEffect transition="in" filter="blinds(horizontal)">
                                      <p:cBhvr>
                                        <p:cTn id="7" dur="500"/>
                                        <p:tgtEl>
                                          <p:spTgt spid="347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08798F69-592D-4B82-AAA5-A143B6548B01}"/>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86B80E36-F242-4E41-A91F-09F50D6A2EBF}" type="slidenum">
              <a:rPr lang="zh-CN" altLang="en-US">
                <a:solidFill>
                  <a:schemeClr val="tx1"/>
                </a:solidFill>
                <a:latin typeface="Times New Roman" panose="02020603050405020304" pitchFamily="18" charset="0"/>
                <a:ea typeface="宋体" panose="02010600030101010101" pitchFamily="2" charset="-122"/>
              </a:rPr>
              <a:pPr eaLnBrk="1" hangingPunct="1"/>
              <a:t>57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48162" name="Rectangle 2">
            <a:extLst>
              <a:ext uri="{FF2B5EF4-FFF2-40B4-BE49-F238E27FC236}">
                <a16:creationId xmlns:a16="http://schemas.microsoft.com/office/drawing/2014/main" id="{3EBCFC00-CFE9-4752-9963-F44E2E512804}"/>
              </a:ext>
            </a:extLst>
          </p:cNvPr>
          <p:cNvSpPr>
            <a:spLocks noGrp="1" noChangeArrowheads="1"/>
          </p:cNvSpPr>
          <p:nvPr>
            <p:ph type="title"/>
          </p:nvPr>
        </p:nvSpPr>
        <p:spPr/>
        <p:txBody>
          <a:bodyPr/>
          <a:lstStyle/>
          <a:p>
            <a:pPr eaLnBrk="1" hangingPunct="1">
              <a:defRPr/>
            </a:pPr>
            <a:r>
              <a:rPr lang="en-US" altLang="en-US">
                <a:effectLst>
                  <a:outerShdw blurRad="38100" dist="38100" dir="2700000" algn="tl">
                    <a:srgbClr val="C0C0C0"/>
                  </a:outerShdw>
                </a:effectLst>
                <a:latin typeface="黑体" pitchFamily="2" charset="-122"/>
                <a:ea typeface="黑体" pitchFamily="2" charset="-122"/>
              </a:rPr>
              <a:t>棋盘覆盖</a:t>
            </a:r>
            <a:endParaRPr lang="zh-CN" altLang="en-US">
              <a:effectLst>
                <a:outerShdw blurRad="38100" dist="38100" dir="2700000" algn="tl">
                  <a:srgbClr val="C0C0C0"/>
                </a:outerShdw>
              </a:effectLst>
              <a:latin typeface="黑体" pitchFamily="2" charset="-122"/>
              <a:ea typeface="黑体" pitchFamily="2" charset="-122"/>
            </a:endParaRPr>
          </a:p>
        </p:txBody>
      </p:sp>
      <p:sp>
        <p:nvSpPr>
          <p:cNvPr id="152580" name="Text Box 3">
            <a:extLst>
              <a:ext uri="{FF2B5EF4-FFF2-40B4-BE49-F238E27FC236}">
                <a16:creationId xmlns:a16="http://schemas.microsoft.com/office/drawing/2014/main" id="{93DCB6F2-382E-46D7-AEC3-31E0601FAF90}"/>
              </a:ext>
            </a:extLst>
          </p:cNvPr>
          <p:cNvSpPr txBox="1">
            <a:spLocks noChangeArrowheads="1"/>
          </p:cNvSpPr>
          <p:nvPr/>
        </p:nvSpPr>
        <p:spPr bwMode="auto">
          <a:xfrm>
            <a:off x="179388" y="1700213"/>
            <a:ext cx="8713787"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在一个</a:t>
            </a:r>
            <a:r>
              <a:rPr lang="en-US" altLang="zh-CN" sz="2400">
                <a:solidFill>
                  <a:schemeClr val="tx1"/>
                </a:solidFill>
                <a:ea typeface="楷体_GB2312" panose="02010609030101010101" pitchFamily="49" charset="-122"/>
              </a:rPr>
              <a:t>2</a:t>
            </a:r>
            <a:r>
              <a:rPr lang="en-US" altLang="zh-CN" sz="2400" baseline="30000">
                <a:solidFill>
                  <a:schemeClr val="tx1"/>
                </a:solidFill>
                <a:ea typeface="楷体_GB2312" panose="02010609030101010101" pitchFamily="49" charset="-122"/>
              </a:rPr>
              <a:t>k</a:t>
            </a:r>
            <a:r>
              <a:rPr lang="en-US"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2</a:t>
            </a:r>
            <a:r>
              <a:rPr lang="en-US" altLang="zh-CN" sz="2400" baseline="30000">
                <a:solidFill>
                  <a:schemeClr val="tx1"/>
                </a:solidFill>
                <a:ea typeface="楷体_GB2312" panose="02010609030101010101" pitchFamily="49" charset="-122"/>
              </a:rPr>
              <a:t>k</a:t>
            </a:r>
            <a:r>
              <a:rPr lang="en-US" altLang="zh-CN" sz="2400">
                <a:solidFill>
                  <a:schemeClr val="tx1"/>
                </a:solidFill>
                <a:ea typeface="楷体_GB2312" panose="02010609030101010101" pitchFamily="49" charset="-122"/>
              </a:rPr>
              <a:t> </a:t>
            </a:r>
            <a:r>
              <a:rPr lang="zh-CN" altLang="en-US" sz="2400">
                <a:solidFill>
                  <a:schemeClr val="tx1"/>
                </a:solidFill>
                <a:ea typeface="楷体_GB2312" panose="02010609030101010101" pitchFamily="49" charset="-122"/>
              </a:rPr>
              <a:t>个方格组成的棋盘中，恰有一个方格与其他方格不同，称该方格为一特殊方格，且称该棋盘为一特殊棋盘。在棋盘覆盖问题中，要用图示的</a:t>
            </a:r>
            <a:r>
              <a:rPr lang="en-US" altLang="zh-CN" sz="2400">
                <a:solidFill>
                  <a:schemeClr val="tx1"/>
                </a:solidFill>
                <a:ea typeface="楷体_GB2312" panose="02010609030101010101" pitchFamily="49" charset="-122"/>
              </a:rPr>
              <a:t>4</a:t>
            </a:r>
            <a:r>
              <a:rPr lang="zh-CN" altLang="en-US" sz="2400">
                <a:solidFill>
                  <a:schemeClr val="tx1"/>
                </a:solidFill>
                <a:ea typeface="楷体_GB2312" panose="02010609030101010101" pitchFamily="49" charset="-122"/>
              </a:rPr>
              <a:t>种不同形态的</a:t>
            </a:r>
            <a:r>
              <a:rPr lang="en-US" altLang="zh-CN" sz="2400">
                <a:solidFill>
                  <a:schemeClr val="tx1"/>
                </a:solidFill>
                <a:ea typeface="楷体_GB2312" panose="02010609030101010101" pitchFamily="49" charset="-122"/>
              </a:rPr>
              <a:t>L</a:t>
            </a:r>
            <a:r>
              <a:rPr lang="zh-CN" altLang="en-US" sz="2400">
                <a:solidFill>
                  <a:schemeClr val="tx1"/>
                </a:solidFill>
                <a:ea typeface="楷体_GB2312" panose="02010609030101010101" pitchFamily="49" charset="-122"/>
              </a:rPr>
              <a:t>型骨牌覆盖给定的特殊棋盘上除特殊方格以外的所有方格，且任何</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个</a:t>
            </a:r>
            <a:r>
              <a:rPr lang="en-US" altLang="zh-CN" sz="2400">
                <a:solidFill>
                  <a:schemeClr val="tx1"/>
                </a:solidFill>
                <a:ea typeface="楷体_GB2312" panose="02010609030101010101" pitchFamily="49" charset="-122"/>
              </a:rPr>
              <a:t>L</a:t>
            </a:r>
            <a:r>
              <a:rPr lang="zh-CN" altLang="en-US" sz="2400">
                <a:solidFill>
                  <a:schemeClr val="tx1"/>
                </a:solidFill>
                <a:ea typeface="楷体_GB2312" panose="02010609030101010101" pitchFamily="49" charset="-122"/>
              </a:rPr>
              <a:t>型骨牌不得重叠覆盖。</a:t>
            </a:r>
          </a:p>
        </p:txBody>
      </p:sp>
      <p:pic>
        <p:nvPicPr>
          <p:cNvPr id="152581" name="Picture 4" descr="t24">
            <a:extLst>
              <a:ext uri="{FF2B5EF4-FFF2-40B4-BE49-F238E27FC236}">
                <a16:creationId xmlns:a16="http://schemas.microsoft.com/office/drawing/2014/main" id="{77953274-14E6-41DE-953B-1E2F7A3B4E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933825"/>
            <a:ext cx="2016125" cy="199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2582" name="Picture 5" descr="t25">
            <a:extLst>
              <a:ext uri="{FF2B5EF4-FFF2-40B4-BE49-F238E27FC236}">
                <a16:creationId xmlns:a16="http://schemas.microsoft.com/office/drawing/2014/main" id="{DE265F2D-AAE6-4CC3-AA3A-D2F0FAECB0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4149725"/>
            <a:ext cx="5040313" cy="139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120747CA-6EC7-44C4-B66D-4C30405A23CE}"/>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6B846657-16B9-4B36-A77A-774A468C5EDD}" type="slidenum">
              <a:rPr lang="zh-CN" altLang="en-US">
                <a:solidFill>
                  <a:schemeClr val="tx1"/>
                </a:solidFill>
                <a:latin typeface="Times New Roman" panose="02020603050405020304" pitchFamily="18" charset="0"/>
                <a:ea typeface="宋体" panose="02010600030101010101" pitchFamily="2" charset="-122"/>
              </a:rPr>
              <a:pPr eaLnBrk="1" hangingPunct="1"/>
              <a:t>58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49186" name="Rectangle 2">
            <a:extLst>
              <a:ext uri="{FF2B5EF4-FFF2-40B4-BE49-F238E27FC236}">
                <a16:creationId xmlns:a16="http://schemas.microsoft.com/office/drawing/2014/main" id="{C4B7EFDA-F88E-4A47-B1B3-2075041B443C}"/>
              </a:ext>
            </a:extLst>
          </p:cNvPr>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defRPr/>
            </a:pPr>
            <a:r>
              <a:rPr kumimoji="1" lang="en-US" altLang="en-US" sz="4400" b="1">
                <a:solidFill>
                  <a:srgbClr val="663300"/>
                </a:solidFill>
                <a:effectLst>
                  <a:outerShdw blurRad="38100" dist="38100" dir="2700000" algn="tl">
                    <a:srgbClr val="C0C0C0"/>
                  </a:outerShdw>
                </a:effectLst>
                <a:latin typeface="黑体" pitchFamily="2" charset="-122"/>
                <a:ea typeface="黑体" pitchFamily="2" charset="-122"/>
              </a:rPr>
              <a:t>棋盘覆盖</a:t>
            </a:r>
            <a:endPar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endParaRPr>
          </a:p>
        </p:txBody>
      </p:sp>
      <p:sp>
        <p:nvSpPr>
          <p:cNvPr id="153604" name="Text Box 3">
            <a:extLst>
              <a:ext uri="{FF2B5EF4-FFF2-40B4-BE49-F238E27FC236}">
                <a16:creationId xmlns:a16="http://schemas.microsoft.com/office/drawing/2014/main" id="{BC61A44E-B274-4F28-BE1C-2870299E206F}"/>
              </a:ext>
            </a:extLst>
          </p:cNvPr>
          <p:cNvSpPr txBox="1">
            <a:spLocks noChangeArrowheads="1"/>
          </p:cNvSpPr>
          <p:nvPr/>
        </p:nvSpPr>
        <p:spPr bwMode="auto">
          <a:xfrm>
            <a:off x="179388" y="1700213"/>
            <a:ext cx="8713787"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当</a:t>
            </a:r>
            <a:r>
              <a:rPr lang="en-US" altLang="zh-CN" sz="2400">
                <a:solidFill>
                  <a:schemeClr val="tx1"/>
                </a:solidFill>
                <a:latin typeface="楷体_GB2312" panose="02010609030101010101" pitchFamily="49" charset="-122"/>
                <a:ea typeface="楷体_GB2312" panose="02010609030101010101" pitchFamily="49" charset="-122"/>
              </a:rPr>
              <a:t>k&gt;0</a:t>
            </a:r>
            <a:r>
              <a:rPr lang="zh-CN" altLang="en-US" sz="2400">
                <a:solidFill>
                  <a:schemeClr val="tx1"/>
                </a:solidFill>
                <a:latin typeface="楷体_GB2312" panose="02010609030101010101" pitchFamily="49" charset="-122"/>
                <a:ea typeface="楷体_GB2312" panose="02010609030101010101" pitchFamily="49" charset="-122"/>
              </a:rPr>
              <a:t>时，将</a:t>
            </a:r>
            <a:r>
              <a:rPr lang="en-US" altLang="zh-CN" sz="2400">
                <a:solidFill>
                  <a:schemeClr val="tx1"/>
                </a:solidFill>
                <a:latin typeface="楷体_GB2312" panose="02010609030101010101" pitchFamily="49" charset="-122"/>
                <a:ea typeface="楷体_GB2312" panose="02010609030101010101" pitchFamily="49" charset="-122"/>
              </a:rPr>
              <a:t>2</a:t>
            </a:r>
            <a:r>
              <a:rPr lang="en-US" altLang="zh-CN" sz="2400" baseline="30000">
                <a:solidFill>
                  <a:schemeClr val="tx1"/>
                </a:solidFill>
                <a:latin typeface="楷体_GB2312" panose="02010609030101010101" pitchFamily="49" charset="-122"/>
                <a:ea typeface="楷体_GB2312" panose="02010609030101010101" pitchFamily="49" charset="-122"/>
              </a:rPr>
              <a:t>k</a:t>
            </a:r>
            <a:r>
              <a:rPr lang="en-US" altLang="en-US" sz="2400">
                <a:solidFill>
                  <a:schemeClr val="tx1"/>
                </a:solidFill>
                <a:latin typeface="楷体_GB2312" panose="02010609030101010101" pitchFamily="49" charset="-122"/>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rPr>
              <a:t>2</a:t>
            </a:r>
            <a:r>
              <a:rPr lang="en-US" altLang="zh-CN" sz="2400" baseline="30000">
                <a:solidFill>
                  <a:schemeClr val="tx1"/>
                </a:solidFill>
                <a:latin typeface="楷体_GB2312" panose="02010609030101010101" pitchFamily="49" charset="-122"/>
                <a:ea typeface="楷体_GB2312" panose="02010609030101010101" pitchFamily="49" charset="-122"/>
              </a:rPr>
              <a:t>k</a:t>
            </a:r>
            <a:r>
              <a:rPr lang="zh-CN" altLang="en-US" sz="2400">
                <a:solidFill>
                  <a:schemeClr val="tx1"/>
                </a:solidFill>
                <a:latin typeface="楷体_GB2312" panose="02010609030101010101" pitchFamily="49" charset="-122"/>
                <a:ea typeface="楷体_GB2312" panose="02010609030101010101" pitchFamily="49" charset="-122"/>
              </a:rPr>
              <a:t>棋盘分割为</a:t>
            </a:r>
            <a:r>
              <a:rPr lang="en-US" altLang="zh-CN" sz="2400">
                <a:solidFill>
                  <a:schemeClr val="tx1"/>
                </a:solidFill>
                <a:latin typeface="楷体_GB2312" panose="02010609030101010101" pitchFamily="49" charset="-122"/>
                <a:ea typeface="楷体_GB2312" panose="02010609030101010101" pitchFamily="49" charset="-122"/>
              </a:rPr>
              <a:t>4</a:t>
            </a:r>
            <a:r>
              <a:rPr lang="zh-CN" altLang="en-US" sz="2400">
                <a:solidFill>
                  <a:schemeClr val="tx1"/>
                </a:solidFill>
                <a:latin typeface="楷体_GB2312" panose="02010609030101010101" pitchFamily="49" charset="-122"/>
                <a:ea typeface="楷体_GB2312" panose="02010609030101010101" pitchFamily="49" charset="-122"/>
              </a:rPr>
              <a:t>个</a:t>
            </a:r>
            <a:r>
              <a:rPr lang="en-US" altLang="zh-CN" sz="2400">
                <a:solidFill>
                  <a:schemeClr val="tx1"/>
                </a:solidFill>
                <a:latin typeface="楷体_GB2312" panose="02010609030101010101" pitchFamily="49" charset="-122"/>
                <a:ea typeface="楷体_GB2312" panose="02010609030101010101" pitchFamily="49" charset="-122"/>
              </a:rPr>
              <a:t>2</a:t>
            </a:r>
            <a:r>
              <a:rPr lang="en-US" altLang="zh-CN" sz="2400" baseline="30000">
                <a:solidFill>
                  <a:schemeClr val="tx1"/>
                </a:solidFill>
                <a:latin typeface="楷体_GB2312" panose="02010609030101010101" pitchFamily="49" charset="-122"/>
                <a:ea typeface="楷体_GB2312" panose="02010609030101010101" pitchFamily="49" charset="-122"/>
              </a:rPr>
              <a:t>k-1</a:t>
            </a:r>
            <a:r>
              <a:rPr lang="en-US" altLang="en-US" sz="2400">
                <a:solidFill>
                  <a:schemeClr val="tx1"/>
                </a:solidFill>
                <a:latin typeface="楷体_GB2312" panose="02010609030101010101" pitchFamily="49" charset="-122"/>
                <a:ea typeface="楷体_GB2312" panose="02010609030101010101" pitchFamily="49" charset="-122"/>
              </a:rPr>
              <a:t>×</a:t>
            </a:r>
            <a:r>
              <a:rPr lang="en-US" altLang="zh-CN" sz="2400">
                <a:solidFill>
                  <a:schemeClr val="tx1"/>
                </a:solidFill>
                <a:latin typeface="楷体_GB2312" panose="02010609030101010101" pitchFamily="49" charset="-122"/>
                <a:ea typeface="楷体_GB2312" panose="02010609030101010101" pitchFamily="49" charset="-122"/>
              </a:rPr>
              <a:t>2</a:t>
            </a:r>
            <a:r>
              <a:rPr lang="en-US" altLang="zh-CN" sz="2400" baseline="30000">
                <a:solidFill>
                  <a:schemeClr val="tx1"/>
                </a:solidFill>
                <a:latin typeface="楷体_GB2312" panose="02010609030101010101" pitchFamily="49" charset="-122"/>
                <a:ea typeface="楷体_GB2312" panose="02010609030101010101" pitchFamily="49" charset="-122"/>
              </a:rPr>
              <a:t>k-1</a:t>
            </a:r>
            <a:r>
              <a:rPr lang="en-US" altLang="zh-CN" sz="2400">
                <a:solidFill>
                  <a:schemeClr val="tx1"/>
                </a:solidFill>
                <a:latin typeface="楷体_GB2312" panose="02010609030101010101" pitchFamily="49" charset="-122"/>
                <a:ea typeface="楷体_GB2312" panose="02010609030101010101" pitchFamily="49" charset="-122"/>
              </a:rPr>
              <a:t> </a:t>
            </a:r>
            <a:r>
              <a:rPr lang="zh-CN" altLang="en-US" sz="2400">
                <a:solidFill>
                  <a:schemeClr val="tx1"/>
                </a:solidFill>
                <a:latin typeface="楷体_GB2312" panose="02010609030101010101" pitchFamily="49" charset="-122"/>
                <a:ea typeface="楷体_GB2312" panose="02010609030101010101" pitchFamily="49" charset="-122"/>
              </a:rPr>
              <a:t>子棋盘</a:t>
            </a:r>
            <a:r>
              <a:rPr lang="en-US" altLang="zh-CN" sz="2400">
                <a:solidFill>
                  <a:schemeClr val="tx1"/>
                </a:solidFill>
                <a:latin typeface="楷体_GB2312" panose="02010609030101010101" pitchFamily="49" charset="-122"/>
                <a:ea typeface="楷体_GB2312" panose="02010609030101010101" pitchFamily="49" charset="-122"/>
              </a:rPr>
              <a:t>(a)</a:t>
            </a:r>
            <a:r>
              <a:rPr lang="zh-CN" altLang="en-US" sz="2400">
                <a:solidFill>
                  <a:schemeClr val="tx1"/>
                </a:solidFill>
                <a:latin typeface="楷体_GB2312" panose="02010609030101010101" pitchFamily="49" charset="-122"/>
                <a:ea typeface="楷体_GB2312" panose="02010609030101010101" pitchFamily="49" charset="-122"/>
              </a:rPr>
              <a:t>所示。</a:t>
            </a:r>
          </a:p>
          <a:p>
            <a:pPr algn="l" eaLnBrk="1" hangingPunct="1"/>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特殊方格必位于</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4</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个较小子棋盘之一中，其余</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3</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个子棋盘中无特殊方格。为了将这</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3</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个无特殊方格的子棋盘转化为特殊棋盘，可以用一个</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L</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型骨牌覆盖这</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3</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个较小棋盘的会合处，如 </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(b)</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所示，从而将原问题转化为</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4</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个较小规模的棋盘覆盖问题。递归地使用这种分割，直至棋盘简化为棋盘</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1</a:t>
            </a:r>
            <a:r>
              <a:rPr lang="en-US"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a:t>
            </a:r>
            <a:r>
              <a:rPr lang="en-US" altLang="zh-CN"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1</a:t>
            </a:r>
            <a:r>
              <a:rPr lang="zh-CN" altLang="en-US" sz="240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2400">
                <a:solidFill>
                  <a:schemeClr val="tx1"/>
                </a:solidFill>
                <a:latin typeface="楷体_GB2312" panose="02010609030101010101" pitchFamily="49" charset="-122"/>
                <a:ea typeface="楷体_GB2312" panose="02010609030101010101" pitchFamily="49" charset="-122"/>
              </a:rPr>
              <a:t> </a:t>
            </a:r>
          </a:p>
        </p:txBody>
      </p:sp>
      <p:pic>
        <p:nvPicPr>
          <p:cNvPr id="153605" name="Picture 4" descr="t26">
            <a:extLst>
              <a:ext uri="{FF2B5EF4-FFF2-40B4-BE49-F238E27FC236}">
                <a16:creationId xmlns:a16="http://schemas.microsoft.com/office/drawing/2014/main" id="{4242D622-8FB1-48EB-B2AE-E08430684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3933825"/>
            <a:ext cx="5472112"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0AD49A42-8937-4CDC-8D0F-5A98CE051C2D}"/>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60321983-14AF-4587-AD00-5B1602EFA50F}" type="slidenum">
              <a:rPr lang="zh-CN" altLang="en-US">
                <a:solidFill>
                  <a:schemeClr val="tx1"/>
                </a:solidFill>
                <a:latin typeface="Times New Roman" panose="02020603050405020304" pitchFamily="18" charset="0"/>
                <a:ea typeface="宋体" panose="02010600030101010101" pitchFamily="2" charset="-122"/>
              </a:rPr>
              <a:pPr eaLnBrk="1" hangingPunct="1"/>
              <a:t>59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50210" name="Rectangle 2">
            <a:extLst>
              <a:ext uri="{FF2B5EF4-FFF2-40B4-BE49-F238E27FC236}">
                <a16:creationId xmlns:a16="http://schemas.microsoft.com/office/drawing/2014/main" id="{60B758F2-126A-49F6-96E9-AE80E67E5354}"/>
              </a:ext>
            </a:extLst>
          </p:cNvPr>
          <p:cNvSpPr>
            <a:spLocks noChangeArrowheads="1"/>
          </p:cNvSpPr>
          <p:nvPr/>
        </p:nvSpPr>
        <p:spPr bwMode="auto">
          <a:xfrm>
            <a:off x="684213" y="0"/>
            <a:ext cx="7772400" cy="1143000"/>
          </a:xfrm>
          <a:prstGeom prst="rect">
            <a:avLst/>
          </a:prstGeom>
          <a:noFill/>
          <a:ln w="9525">
            <a:noFill/>
            <a:miter lim="800000"/>
            <a:headEnd/>
            <a:tailEnd/>
          </a:ln>
          <a:effectLst/>
        </p:spPr>
        <p:txBody>
          <a:bodyPr anchor="ctr"/>
          <a:lstStyle/>
          <a:p>
            <a:pPr>
              <a:defRPr/>
            </a:pPr>
            <a:r>
              <a:rPr kumimoji="1" lang="en-US" altLang="en-US" sz="4400" b="1">
                <a:solidFill>
                  <a:srgbClr val="663300"/>
                </a:solidFill>
                <a:effectLst>
                  <a:outerShdw blurRad="38100" dist="38100" dir="2700000" algn="tl">
                    <a:srgbClr val="C0C0C0"/>
                  </a:outerShdw>
                </a:effectLst>
                <a:latin typeface="黑体" pitchFamily="2" charset="-122"/>
                <a:ea typeface="黑体" pitchFamily="2" charset="-122"/>
              </a:rPr>
              <a:t>棋盘覆盖</a:t>
            </a:r>
            <a:endPar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endParaRPr>
          </a:p>
        </p:txBody>
      </p:sp>
      <p:sp>
        <p:nvSpPr>
          <p:cNvPr id="17413" name="Text Box 3">
            <a:extLst>
              <a:ext uri="{FF2B5EF4-FFF2-40B4-BE49-F238E27FC236}">
                <a16:creationId xmlns:a16="http://schemas.microsoft.com/office/drawing/2014/main" id="{FF9719D9-EB1B-4239-8B88-B85FF9AE5995}"/>
              </a:ext>
            </a:extLst>
          </p:cNvPr>
          <p:cNvSpPr txBox="1">
            <a:spLocks noChangeArrowheads="1"/>
          </p:cNvSpPr>
          <p:nvPr/>
        </p:nvSpPr>
        <p:spPr bwMode="auto">
          <a:xfrm>
            <a:off x="0" y="981075"/>
            <a:ext cx="6300788" cy="585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public void </a:t>
            </a:r>
            <a:r>
              <a:rPr lang="en-US" altLang="zh-CN" b="1">
                <a:solidFill>
                  <a:schemeClr val="tx1"/>
                </a:solidFill>
                <a:ea typeface="楷体_GB2312" panose="02010609030101010101" pitchFamily="49" charset="-122"/>
              </a:rPr>
              <a:t>chessBoard</a:t>
            </a:r>
            <a:r>
              <a:rPr lang="en-US" altLang="zh-CN">
                <a:solidFill>
                  <a:schemeClr val="tx1"/>
                </a:solidFill>
                <a:ea typeface="楷体_GB2312" panose="02010609030101010101" pitchFamily="49" charset="-122"/>
              </a:rPr>
              <a:t>(int tr, int tc, int dr, int dc, int size)</a:t>
            </a:r>
          </a:p>
          <a:p>
            <a:pPr algn="l" eaLnBrk="1" hangingPunct="1"/>
            <a:r>
              <a:rPr lang="en-US" altLang="zh-CN">
                <a:solidFill>
                  <a:schemeClr val="tx1"/>
                </a:solidFill>
                <a:ea typeface="楷体_GB2312" panose="02010609030101010101" pitchFamily="49" charset="-122"/>
              </a:rPr>
              <a:t>   {</a:t>
            </a:r>
          </a:p>
          <a:p>
            <a:pPr algn="l" eaLnBrk="1" hangingPunct="1"/>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if</a:t>
            </a:r>
            <a:r>
              <a:rPr lang="en-US" altLang="zh-CN">
                <a:solidFill>
                  <a:schemeClr val="tx1"/>
                </a:solidFill>
                <a:ea typeface="楷体_GB2312" panose="02010609030101010101" pitchFamily="49" charset="-122"/>
              </a:rPr>
              <a:t> (size == 1) </a:t>
            </a:r>
            <a:r>
              <a:rPr lang="en-US" altLang="zh-CN" b="1">
                <a:solidFill>
                  <a:schemeClr val="tx1"/>
                </a:solidFill>
                <a:ea typeface="楷体_GB2312" panose="02010609030101010101" pitchFamily="49" charset="-122"/>
              </a:rPr>
              <a:t>return</a:t>
            </a:r>
            <a:r>
              <a:rPr lang="en-US" altLang="zh-CN">
                <a:solidFill>
                  <a:schemeClr val="tx1"/>
                </a:solidFill>
                <a:ea typeface="楷体_GB2312" panose="02010609030101010101" pitchFamily="49" charset="-122"/>
              </a:rPr>
              <a:t>;</a:t>
            </a:r>
          </a:p>
          <a:p>
            <a:pPr algn="l" eaLnBrk="1" hangingPunct="1"/>
            <a:r>
              <a:rPr lang="en-US" altLang="zh-CN">
                <a:solidFill>
                  <a:schemeClr val="tx1"/>
                </a:solidFill>
                <a:ea typeface="楷体_GB2312" panose="02010609030101010101" pitchFamily="49" charset="-122"/>
              </a:rPr>
              <a:t>      int t = tile++,  // L</a:t>
            </a:r>
            <a:r>
              <a:rPr lang="zh-CN" altLang="en-US">
                <a:solidFill>
                  <a:schemeClr val="tx1"/>
                </a:solidFill>
                <a:ea typeface="楷体_GB2312" panose="02010609030101010101" pitchFamily="49" charset="-122"/>
              </a:rPr>
              <a:t>型骨牌号</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s = size/2;  // </a:t>
            </a:r>
            <a:r>
              <a:rPr lang="zh-CN" altLang="en-US">
                <a:solidFill>
                  <a:schemeClr val="tx1"/>
                </a:solidFill>
                <a:ea typeface="楷体_GB2312" panose="02010609030101010101" pitchFamily="49" charset="-122"/>
              </a:rPr>
              <a:t>分割棋盘</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 </a:t>
            </a:r>
            <a:r>
              <a:rPr lang="zh-CN" altLang="en-US">
                <a:solidFill>
                  <a:schemeClr val="tx1"/>
                </a:solidFill>
                <a:ea typeface="楷体_GB2312" panose="02010609030101010101" pitchFamily="49" charset="-122"/>
              </a:rPr>
              <a:t>覆盖左上角子棋盘</a:t>
            </a:r>
          </a:p>
          <a:p>
            <a:pPr algn="l" eaLnBrk="1" hangingPunct="1"/>
            <a:r>
              <a:rPr lang="zh-CN" altLang="en-US">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if </a:t>
            </a:r>
            <a:r>
              <a:rPr lang="en-US" altLang="zh-CN">
                <a:solidFill>
                  <a:schemeClr val="tx1"/>
                </a:solidFill>
                <a:ea typeface="楷体_GB2312" panose="02010609030101010101" pitchFamily="49" charset="-122"/>
              </a:rPr>
              <a:t>(dr &lt; tr + s &amp;&amp; dc &lt; tc + s)</a:t>
            </a:r>
          </a:p>
          <a:p>
            <a:pPr algn="l" eaLnBrk="1" hangingPunct="1"/>
            <a:r>
              <a:rPr lang="en-US" altLang="zh-CN">
                <a:solidFill>
                  <a:schemeClr val="tx1"/>
                </a:solidFill>
                <a:ea typeface="楷体_GB2312" panose="02010609030101010101" pitchFamily="49" charset="-122"/>
              </a:rPr>
              <a:t>         // </a:t>
            </a:r>
            <a:r>
              <a:rPr lang="zh-CN" altLang="en-US">
                <a:solidFill>
                  <a:schemeClr val="tx1"/>
                </a:solidFill>
                <a:ea typeface="楷体_GB2312" panose="02010609030101010101" pitchFamily="49" charset="-122"/>
              </a:rPr>
              <a:t>特殊方格在此棋盘中</a:t>
            </a:r>
          </a:p>
          <a:p>
            <a:pPr algn="l" eaLnBrk="1" hangingPunct="1"/>
            <a:r>
              <a:rPr lang="zh-CN" altLang="en-US">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chessBoard</a:t>
            </a:r>
            <a:r>
              <a:rPr lang="en-US" altLang="zh-CN">
                <a:solidFill>
                  <a:schemeClr val="tx1"/>
                </a:solidFill>
                <a:ea typeface="楷体_GB2312" panose="02010609030101010101" pitchFamily="49" charset="-122"/>
              </a:rPr>
              <a:t>(tr, tc, dr, dc, s);</a:t>
            </a:r>
          </a:p>
          <a:p>
            <a:pPr algn="l" eaLnBrk="1" hangingPunct="1"/>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else</a:t>
            </a:r>
            <a:r>
              <a:rPr lang="en-US" altLang="zh-CN">
                <a:solidFill>
                  <a:schemeClr val="tx1"/>
                </a:solidFill>
                <a:ea typeface="楷体_GB2312" panose="02010609030101010101" pitchFamily="49" charset="-122"/>
              </a:rPr>
              <a:t> {// </a:t>
            </a:r>
            <a:r>
              <a:rPr lang="zh-CN" altLang="en-US">
                <a:solidFill>
                  <a:schemeClr val="tx1"/>
                </a:solidFill>
                <a:ea typeface="楷体_GB2312" panose="02010609030101010101" pitchFamily="49" charset="-122"/>
              </a:rPr>
              <a:t>此棋盘中无特殊方格</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 </a:t>
            </a:r>
            <a:r>
              <a:rPr lang="zh-CN" altLang="en-US">
                <a:solidFill>
                  <a:schemeClr val="tx1"/>
                </a:solidFill>
                <a:ea typeface="楷体_GB2312" panose="02010609030101010101" pitchFamily="49" charset="-122"/>
              </a:rPr>
              <a:t>用 </a:t>
            </a:r>
            <a:r>
              <a:rPr lang="en-US" altLang="zh-CN">
                <a:solidFill>
                  <a:schemeClr val="tx1"/>
                </a:solidFill>
                <a:ea typeface="楷体_GB2312" panose="02010609030101010101" pitchFamily="49" charset="-122"/>
              </a:rPr>
              <a:t>t </a:t>
            </a:r>
            <a:r>
              <a:rPr lang="zh-CN" altLang="en-US">
                <a:solidFill>
                  <a:schemeClr val="tx1"/>
                </a:solidFill>
                <a:ea typeface="楷体_GB2312" panose="02010609030101010101" pitchFamily="49" charset="-122"/>
              </a:rPr>
              <a:t>号</a:t>
            </a:r>
            <a:r>
              <a:rPr lang="en-US" altLang="zh-CN">
                <a:solidFill>
                  <a:schemeClr val="tx1"/>
                </a:solidFill>
                <a:ea typeface="楷体_GB2312" panose="02010609030101010101" pitchFamily="49" charset="-122"/>
              </a:rPr>
              <a:t>L</a:t>
            </a:r>
            <a:r>
              <a:rPr lang="zh-CN" altLang="en-US">
                <a:solidFill>
                  <a:schemeClr val="tx1"/>
                </a:solidFill>
                <a:ea typeface="楷体_GB2312" panose="02010609030101010101" pitchFamily="49" charset="-122"/>
              </a:rPr>
              <a:t>型骨牌覆盖右下角</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board[tr + s - 1][tc + s - 1] = t;</a:t>
            </a:r>
          </a:p>
          <a:p>
            <a:pPr algn="l" eaLnBrk="1" hangingPunct="1"/>
            <a:r>
              <a:rPr lang="en-US" altLang="zh-CN">
                <a:solidFill>
                  <a:schemeClr val="tx1"/>
                </a:solidFill>
                <a:ea typeface="楷体_GB2312" panose="02010609030101010101" pitchFamily="49" charset="-122"/>
              </a:rPr>
              <a:t>         // </a:t>
            </a:r>
            <a:r>
              <a:rPr lang="zh-CN" altLang="en-US">
                <a:solidFill>
                  <a:schemeClr val="tx1"/>
                </a:solidFill>
                <a:ea typeface="楷体_GB2312" panose="02010609030101010101" pitchFamily="49" charset="-122"/>
              </a:rPr>
              <a:t>覆盖其余方格</a:t>
            </a:r>
          </a:p>
          <a:p>
            <a:pPr algn="l" eaLnBrk="1" hangingPunct="1"/>
            <a:r>
              <a:rPr lang="zh-CN" altLang="en-US">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chessBoard</a:t>
            </a:r>
            <a:r>
              <a:rPr lang="en-US" altLang="zh-CN">
                <a:solidFill>
                  <a:schemeClr val="tx1"/>
                </a:solidFill>
                <a:ea typeface="楷体_GB2312" panose="02010609030101010101" pitchFamily="49" charset="-122"/>
              </a:rPr>
              <a:t>(tr, tc, tr+s-1, tc+s-1, s);}</a:t>
            </a:r>
          </a:p>
          <a:p>
            <a:pPr algn="l" eaLnBrk="1" hangingPunct="1"/>
            <a:r>
              <a:rPr lang="en-US" altLang="zh-CN">
                <a:solidFill>
                  <a:schemeClr val="tx1"/>
                </a:solidFill>
                <a:ea typeface="楷体_GB2312" panose="02010609030101010101" pitchFamily="49" charset="-122"/>
              </a:rPr>
              <a:t>      // </a:t>
            </a:r>
            <a:r>
              <a:rPr lang="zh-CN" altLang="en-US">
                <a:solidFill>
                  <a:schemeClr val="tx1"/>
                </a:solidFill>
                <a:ea typeface="楷体_GB2312" panose="02010609030101010101" pitchFamily="49" charset="-122"/>
              </a:rPr>
              <a:t>覆盖右上角子棋盘</a:t>
            </a:r>
          </a:p>
          <a:p>
            <a:pPr algn="l" eaLnBrk="1" hangingPunct="1"/>
            <a:r>
              <a:rPr lang="zh-CN" altLang="en-US">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if </a:t>
            </a:r>
            <a:r>
              <a:rPr lang="en-US" altLang="zh-CN">
                <a:solidFill>
                  <a:schemeClr val="tx1"/>
                </a:solidFill>
                <a:ea typeface="楷体_GB2312" panose="02010609030101010101" pitchFamily="49" charset="-122"/>
              </a:rPr>
              <a:t>(dr &lt; tr + s &amp;&amp; dc &gt;= tc + s)</a:t>
            </a:r>
          </a:p>
          <a:p>
            <a:pPr algn="l" eaLnBrk="1" hangingPunct="1"/>
            <a:r>
              <a:rPr lang="en-US" altLang="zh-CN">
                <a:solidFill>
                  <a:schemeClr val="tx1"/>
                </a:solidFill>
                <a:ea typeface="楷体_GB2312" panose="02010609030101010101" pitchFamily="49" charset="-122"/>
              </a:rPr>
              <a:t>         // </a:t>
            </a:r>
            <a:r>
              <a:rPr lang="zh-CN" altLang="en-US">
                <a:solidFill>
                  <a:schemeClr val="tx1"/>
                </a:solidFill>
                <a:ea typeface="楷体_GB2312" panose="02010609030101010101" pitchFamily="49" charset="-122"/>
              </a:rPr>
              <a:t>特殊方格在此棋盘中</a:t>
            </a:r>
          </a:p>
          <a:p>
            <a:pPr algn="l" eaLnBrk="1" hangingPunct="1"/>
            <a:r>
              <a:rPr lang="zh-CN" altLang="en-US">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chessBoard</a:t>
            </a:r>
            <a:r>
              <a:rPr lang="en-US" altLang="zh-CN">
                <a:solidFill>
                  <a:schemeClr val="tx1"/>
                </a:solidFill>
                <a:ea typeface="楷体_GB2312" panose="02010609030101010101" pitchFamily="49" charset="-122"/>
              </a:rPr>
              <a:t>(tr, tc+s, dr, dc, s);</a:t>
            </a:r>
          </a:p>
          <a:p>
            <a:pPr algn="l" eaLnBrk="1" hangingPunct="1"/>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else</a:t>
            </a:r>
            <a:r>
              <a:rPr lang="en-US" altLang="zh-CN">
                <a:solidFill>
                  <a:schemeClr val="tx1"/>
                </a:solidFill>
                <a:ea typeface="楷体_GB2312" panose="02010609030101010101" pitchFamily="49" charset="-122"/>
              </a:rPr>
              <a:t> {// </a:t>
            </a:r>
            <a:r>
              <a:rPr lang="zh-CN" altLang="en-US">
                <a:solidFill>
                  <a:schemeClr val="tx1"/>
                </a:solidFill>
                <a:ea typeface="楷体_GB2312" panose="02010609030101010101" pitchFamily="49" charset="-122"/>
              </a:rPr>
              <a:t>此棋盘中无特殊方格</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 </a:t>
            </a:r>
            <a:r>
              <a:rPr lang="zh-CN" altLang="en-US">
                <a:solidFill>
                  <a:schemeClr val="tx1"/>
                </a:solidFill>
                <a:ea typeface="楷体_GB2312" panose="02010609030101010101" pitchFamily="49" charset="-122"/>
              </a:rPr>
              <a:t>用 </a:t>
            </a:r>
            <a:r>
              <a:rPr lang="en-US" altLang="zh-CN">
                <a:solidFill>
                  <a:schemeClr val="tx1"/>
                </a:solidFill>
                <a:ea typeface="楷体_GB2312" panose="02010609030101010101" pitchFamily="49" charset="-122"/>
              </a:rPr>
              <a:t>t </a:t>
            </a:r>
            <a:r>
              <a:rPr lang="zh-CN" altLang="en-US">
                <a:solidFill>
                  <a:schemeClr val="tx1"/>
                </a:solidFill>
                <a:ea typeface="楷体_GB2312" panose="02010609030101010101" pitchFamily="49" charset="-122"/>
              </a:rPr>
              <a:t>号</a:t>
            </a:r>
            <a:r>
              <a:rPr lang="en-US" altLang="zh-CN">
                <a:solidFill>
                  <a:schemeClr val="tx1"/>
                </a:solidFill>
                <a:ea typeface="楷体_GB2312" panose="02010609030101010101" pitchFamily="49" charset="-122"/>
              </a:rPr>
              <a:t>L</a:t>
            </a:r>
            <a:r>
              <a:rPr lang="zh-CN" altLang="en-US">
                <a:solidFill>
                  <a:schemeClr val="tx1"/>
                </a:solidFill>
                <a:ea typeface="楷体_GB2312" panose="02010609030101010101" pitchFamily="49" charset="-122"/>
              </a:rPr>
              <a:t>型骨牌覆盖左下角</a:t>
            </a:r>
          </a:p>
          <a:p>
            <a:pPr algn="l" eaLnBrk="1" hangingPunct="1"/>
            <a:r>
              <a:rPr lang="zh-CN" altLang="en-US">
                <a:solidFill>
                  <a:schemeClr val="tx1"/>
                </a:solidFill>
                <a:ea typeface="楷体_GB2312" panose="02010609030101010101" pitchFamily="49" charset="-122"/>
              </a:rPr>
              <a:t>         </a:t>
            </a:r>
          </a:p>
        </p:txBody>
      </p:sp>
      <p:sp>
        <p:nvSpPr>
          <p:cNvPr id="17414" name="Text Box 4">
            <a:extLst>
              <a:ext uri="{FF2B5EF4-FFF2-40B4-BE49-F238E27FC236}">
                <a16:creationId xmlns:a16="http://schemas.microsoft.com/office/drawing/2014/main" id="{EC2EFBFA-B3C0-4C3C-97AA-AB44FC4AE52D}"/>
              </a:ext>
            </a:extLst>
          </p:cNvPr>
          <p:cNvSpPr txBox="1">
            <a:spLocks noChangeArrowheads="1"/>
          </p:cNvSpPr>
          <p:nvPr/>
        </p:nvSpPr>
        <p:spPr bwMode="auto">
          <a:xfrm>
            <a:off x="4067175" y="1273175"/>
            <a:ext cx="5076825" cy="558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board[tr + s - 1][tc + s] = t;</a:t>
            </a:r>
          </a:p>
          <a:p>
            <a:pPr algn="l" eaLnBrk="1" hangingPunct="1"/>
            <a:r>
              <a:rPr lang="en-US" altLang="zh-CN">
                <a:solidFill>
                  <a:schemeClr val="tx1"/>
                </a:solidFill>
                <a:ea typeface="楷体_GB2312" panose="02010609030101010101" pitchFamily="49" charset="-122"/>
              </a:rPr>
              <a:t>         // </a:t>
            </a:r>
            <a:r>
              <a:rPr lang="zh-CN" altLang="en-US">
                <a:solidFill>
                  <a:schemeClr val="tx1"/>
                </a:solidFill>
                <a:ea typeface="楷体_GB2312" panose="02010609030101010101" pitchFamily="49" charset="-122"/>
              </a:rPr>
              <a:t>覆盖其余方格</a:t>
            </a:r>
          </a:p>
          <a:p>
            <a:pPr algn="l" eaLnBrk="1" hangingPunct="1"/>
            <a:r>
              <a:rPr lang="zh-CN" altLang="en-US">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chessBoard</a:t>
            </a:r>
            <a:r>
              <a:rPr lang="en-US" altLang="zh-CN">
                <a:solidFill>
                  <a:schemeClr val="tx1"/>
                </a:solidFill>
                <a:ea typeface="楷体_GB2312" panose="02010609030101010101" pitchFamily="49" charset="-122"/>
              </a:rPr>
              <a:t>(tr, tc+s, tr+s-1, tc+s, s);}</a:t>
            </a:r>
          </a:p>
          <a:p>
            <a:pPr algn="l" eaLnBrk="1" hangingPunct="1"/>
            <a:r>
              <a:rPr lang="en-US" altLang="zh-CN">
                <a:solidFill>
                  <a:schemeClr val="tx1"/>
                </a:solidFill>
                <a:ea typeface="楷体_GB2312" panose="02010609030101010101" pitchFamily="49" charset="-122"/>
              </a:rPr>
              <a:t>        // </a:t>
            </a:r>
            <a:r>
              <a:rPr lang="zh-CN" altLang="en-US">
                <a:solidFill>
                  <a:schemeClr val="tx1"/>
                </a:solidFill>
                <a:ea typeface="楷体_GB2312" panose="02010609030101010101" pitchFamily="49" charset="-122"/>
              </a:rPr>
              <a:t>覆盖左下角子棋盘</a:t>
            </a:r>
          </a:p>
          <a:p>
            <a:pPr algn="l" eaLnBrk="1" hangingPunct="1"/>
            <a:r>
              <a:rPr lang="zh-CN" altLang="en-US">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if</a:t>
            </a:r>
            <a:r>
              <a:rPr lang="en-US" altLang="zh-CN">
                <a:solidFill>
                  <a:schemeClr val="tx1"/>
                </a:solidFill>
                <a:ea typeface="楷体_GB2312" panose="02010609030101010101" pitchFamily="49" charset="-122"/>
              </a:rPr>
              <a:t> (dr &gt;= tr + s &amp;&amp; dc &lt; tc + s)</a:t>
            </a:r>
          </a:p>
          <a:p>
            <a:pPr algn="l" eaLnBrk="1" hangingPunct="1"/>
            <a:r>
              <a:rPr lang="en-US" altLang="zh-CN">
                <a:solidFill>
                  <a:schemeClr val="tx1"/>
                </a:solidFill>
                <a:ea typeface="楷体_GB2312" panose="02010609030101010101" pitchFamily="49" charset="-122"/>
              </a:rPr>
              <a:t>         // </a:t>
            </a:r>
            <a:r>
              <a:rPr lang="zh-CN" altLang="en-US">
                <a:solidFill>
                  <a:schemeClr val="tx1"/>
                </a:solidFill>
                <a:ea typeface="楷体_GB2312" panose="02010609030101010101" pitchFamily="49" charset="-122"/>
              </a:rPr>
              <a:t>特殊方格在此棋盘中</a:t>
            </a:r>
          </a:p>
          <a:p>
            <a:pPr algn="l" eaLnBrk="1" hangingPunct="1"/>
            <a:r>
              <a:rPr lang="zh-CN" altLang="en-US">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chessBoard</a:t>
            </a:r>
            <a:r>
              <a:rPr lang="en-US" altLang="zh-CN">
                <a:solidFill>
                  <a:schemeClr val="tx1"/>
                </a:solidFill>
                <a:ea typeface="楷体_GB2312" panose="02010609030101010101" pitchFamily="49" charset="-122"/>
              </a:rPr>
              <a:t>(tr+s, tc, dr, dc, s);</a:t>
            </a:r>
          </a:p>
          <a:p>
            <a:pPr algn="l" eaLnBrk="1" hangingPunct="1"/>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 else</a:t>
            </a:r>
            <a:r>
              <a:rPr lang="en-US" altLang="zh-CN">
                <a:solidFill>
                  <a:schemeClr val="tx1"/>
                </a:solidFill>
                <a:ea typeface="楷体_GB2312" panose="02010609030101010101" pitchFamily="49" charset="-122"/>
              </a:rPr>
              <a:t> {// </a:t>
            </a:r>
            <a:r>
              <a:rPr lang="zh-CN" altLang="en-US">
                <a:solidFill>
                  <a:schemeClr val="tx1"/>
                </a:solidFill>
                <a:ea typeface="楷体_GB2312" panose="02010609030101010101" pitchFamily="49" charset="-122"/>
              </a:rPr>
              <a:t>用 </a:t>
            </a:r>
            <a:r>
              <a:rPr lang="en-US" altLang="zh-CN">
                <a:solidFill>
                  <a:schemeClr val="tx1"/>
                </a:solidFill>
                <a:ea typeface="楷体_GB2312" panose="02010609030101010101" pitchFamily="49" charset="-122"/>
              </a:rPr>
              <a:t>t </a:t>
            </a:r>
            <a:r>
              <a:rPr lang="zh-CN" altLang="en-US">
                <a:solidFill>
                  <a:schemeClr val="tx1"/>
                </a:solidFill>
                <a:ea typeface="楷体_GB2312" panose="02010609030101010101" pitchFamily="49" charset="-122"/>
              </a:rPr>
              <a:t>号</a:t>
            </a:r>
            <a:r>
              <a:rPr lang="en-US" altLang="zh-CN">
                <a:solidFill>
                  <a:schemeClr val="tx1"/>
                </a:solidFill>
                <a:ea typeface="楷体_GB2312" panose="02010609030101010101" pitchFamily="49" charset="-122"/>
              </a:rPr>
              <a:t>L</a:t>
            </a:r>
            <a:r>
              <a:rPr lang="zh-CN" altLang="en-US">
                <a:solidFill>
                  <a:schemeClr val="tx1"/>
                </a:solidFill>
                <a:ea typeface="楷体_GB2312" panose="02010609030101010101" pitchFamily="49" charset="-122"/>
              </a:rPr>
              <a:t>型骨牌覆盖右上角</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board[tr + s][tc + s - 1] = t;</a:t>
            </a:r>
          </a:p>
          <a:p>
            <a:pPr algn="l" eaLnBrk="1" hangingPunct="1"/>
            <a:r>
              <a:rPr lang="en-US" altLang="zh-CN">
                <a:solidFill>
                  <a:schemeClr val="tx1"/>
                </a:solidFill>
                <a:ea typeface="楷体_GB2312" panose="02010609030101010101" pitchFamily="49" charset="-122"/>
              </a:rPr>
              <a:t>         // </a:t>
            </a:r>
            <a:r>
              <a:rPr lang="zh-CN" altLang="en-US">
                <a:solidFill>
                  <a:schemeClr val="tx1"/>
                </a:solidFill>
                <a:ea typeface="楷体_GB2312" panose="02010609030101010101" pitchFamily="49" charset="-122"/>
              </a:rPr>
              <a:t>覆盖其余方格</a:t>
            </a:r>
          </a:p>
          <a:p>
            <a:pPr algn="l" eaLnBrk="1" hangingPunct="1"/>
            <a:r>
              <a:rPr lang="zh-CN" altLang="en-US">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chessBoard</a:t>
            </a:r>
            <a:r>
              <a:rPr lang="en-US" altLang="zh-CN">
                <a:solidFill>
                  <a:schemeClr val="tx1"/>
                </a:solidFill>
                <a:ea typeface="楷体_GB2312" panose="02010609030101010101" pitchFamily="49" charset="-122"/>
              </a:rPr>
              <a:t>(tr+s, tc, tr+s, tc+s-1, s);}</a:t>
            </a:r>
          </a:p>
          <a:p>
            <a:pPr algn="l" eaLnBrk="1" hangingPunct="1"/>
            <a:r>
              <a:rPr lang="en-US" altLang="zh-CN">
                <a:solidFill>
                  <a:schemeClr val="tx1"/>
                </a:solidFill>
                <a:ea typeface="楷体_GB2312" panose="02010609030101010101" pitchFamily="49" charset="-122"/>
              </a:rPr>
              <a:t>      // </a:t>
            </a:r>
            <a:r>
              <a:rPr lang="zh-CN" altLang="en-US">
                <a:solidFill>
                  <a:schemeClr val="tx1"/>
                </a:solidFill>
                <a:ea typeface="楷体_GB2312" panose="02010609030101010101" pitchFamily="49" charset="-122"/>
              </a:rPr>
              <a:t>覆盖右下角子棋盘</a:t>
            </a:r>
          </a:p>
          <a:p>
            <a:pPr algn="l" eaLnBrk="1" hangingPunct="1"/>
            <a:r>
              <a:rPr lang="zh-CN" altLang="en-US">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if</a:t>
            </a:r>
            <a:r>
              <a:rPr lang="en-US" altLang="zh-CN">
                <a:solidFill>
                  <a:schemeClr val="tx1"/>
                </a:solidFill>
                <a:ea typeface="楷体_GB2312" panose="02010609030101010101" pitchFamily="49" charset="-122"/>
              </a:rPr>
              <a:t> (dr &gt;= tr + s &amp;&amp; dc &gt;= tc + s)</a:t>
            </a:r>
          </a:p>
          <a:p>
            <a:pPr algn="l" eaLnBrk="1" hangingPunct="1"/>
            <a:r>
              <a:rPr lang="en-US" altLang="zh-CN">
                <a:solidFill>
                  <a:schemeClr val="tx1"/>
                </a:solidFill>
                <a:ea typeface="楷体_GB2312" panose="02010609030101010101" pitchFamily="49" charset="-122"/>
              </a:rPr>
              <a:t>         // </a:t>
            </a:r>
            <a:r>
              <a:rPr lang="zh-CN" altLang="en-US">
                <a:solidFill>
                  <a:schemeClr val="tx1"/>
                </a:solidFill>
                <a:ea typeface="楷体_GB2312" panose="02010609030101010101" pitchFamily="49" charset="-122"/>
              </a:rPr>
              <a:t>特殊方格在此棋盘中</a:t>
            </a:r>
          </a:p>
          <a:p>
            <a:pPr algn="l" eaLnBrk="1" hangingPunct="1"/>
            <a:r>
              <a:rPr lang="zh-CN" altLang="en-US">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chessBoard</a:t>
            </a:r>
            <a:r>
              <a:rPr lang="en-US" altLang="zh-CN">
                <a:solidFill>
                  <a:schemeClr val="tx1"/>
                </a:solidFill>
                <a:ea typeface="楷体_GB2312" panose="02010609030101010101" pitchFamily="49" charset="-122"/>
              </a:rPr>
              <a:t>(tr+s, tc+s, dr, dc, s);</a:t>
            </a:r>
          </a:p>
          <a:p>
            <a:pPr algn="l" eaLnBrk="1" hangingPunct="1"/>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else</a:t>
            </a:r>
            <a:r>
              <a:rPr lang="en-US" altLang="zh-CN">
                <a:solidFill>
                  <a:schemeClr val="tx1"/>
                </a:solidFill>
                <a:ea typeface="楷体_GB2312" panose="02010609030101010101" pitchFamily="49" charset="-122"/>
              </a:rPr>
              <a:t> {// </a:t>
            </a:r>
            <a:r>
              <a:rPr lang="zh-CN" altLang="en-US">
                <a:solidFill>
                  <a:schemeClr val="tx1"/>
                </a:solidFill>
                <a:ea typeface="楷体_GB2312" panose="02010609030101010101" pitchFamily="49" charset="-122"/>
              </a:rPr>
              <a:t>用 </a:t>
            </a:r>
            <a:r>
              <a:rPr lang="en-US" altLang="zh-CN">
                <a:solidFill>
                  <a:schemeClr val="tx1"/>
                </a:solidFill>
                <a:ea typeface="楷体_GB2312" panose="02010609030101010101" pitchFamily="49" charset="-122"/>
              </a:rPr>
              <a:t>t </a:t>
            </a:r>
            <a:r>
              <a:rPr lang="zh-CN" altLang="en-US">
                <a:solidFill>
                  <a:schemeClr val="tx1"/>
                </a:solidFill>
                <a:ea typeface="楷体_GB2312" panose="02010609030101010101" pitchFamily="49" charset="-122"/>
              </a:rPr>
              <a:t>号</a:t>
            </a:r>
            <a:r>
              <a:rPr lang="en-US" altLang="zh-CN">
                <a:solidFill>
                  <a:schemeClr val="tx1"/>
                </a:solidFill>
                <a:ea typeface="楷体_GB2312" panose="02010609030101010101" pitchFamily="49" charset="-122"/>
              </a:rPr>
              <a:t>L</a:t>
            </a:r>
            <a:r>
              <a:rPr lang="zh-CN" altLang="en-US">
                <a:solidFill>
                  <a:schemeClr val="tx1"/>
                </a:solidFill>
                <a:ea typeface="楷体_GB2312" panose="02010609030101010101" pitchFamily="49" charset="-122"/>
              </a:rPr>
              <a:t>型骨牌覆盖左上角</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board[tr + s][tc + s] = t;</a:t>
            </a:r>
          </a:p>
          <a:p>
            <a:pPr algn="l" eaLnBrk="1" hangingPunct="1"/>
            <a:r>
              <a:rPr lang="en-US" altLang="zh-CN">
                <a:solidFill>
                  <a:schemeClr val="tx1"/>
                </a:solidFill>
                <a:ea typeface="楷体_GB2312" panose="02010609030101010101" pitchFamily="49" charset="-122"/>
              </a:rPr>
              <a:t>         // </a:t>
            </a:r>
            <a:r>
              <a:rPr lang="zh-CN" altLang="en-US">
                <a:solidFill>
                  <a:schemeClr val="tx1"/>
                </a:solidFill>
                <a:ea typeface="楷体_GB2312" panose="02010609030101010101" pitchFamily="49" charset="-122"/>
              </a:rPr>
              <a:t>覆盖其余方格</a:t>
            </a:r>
          </a:p>
          <a:p>
            <a:pPr algn="l" eaLnBrk="1" hangingPunct="1"/>
            <a:r>
              <a:rPr lang="zh-CN" altLang="en-US">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chessBoard</a:t>
            </a:r>
            <a:r>
              <a:rPr lang="en-US" altLang="zh-CN">
                <a:solidFill>
                  <a:schemeClr val="tx1"/>
                </a:solidFill>
                <a:ea typeface="楷体_GB2312" panose="02010609030101010101" pitchFamily="49" charset="-122"/>
              </a:rPr>
              <a:t>(tr+s, tc+s, tr+s, tc+s, s);}</a:t>
            </a:r>
          </a:p>
          <a:p>
            <a:pPr algn="l" eaLnBrk="1" hangingPunct="1"/>
            <a:r>
              <a:rPr lang="en-US" altLang="zh-CN">
                <a:solidFill>
                  <a:schemeClr val="tx1"/>
                </a:solidFill>
                <a:ea typeface="楷体_GB2312" panose="02010609030101010101" pitchFamily="49" charset="-122"/>
              </a:rPr>
              <a:t>   }</a:t>
            </a:r>
          </a:p>
        </p:txBody>
      </p:sp>
      <p:sp>
        <p:nvSpPr>
          <p:cNvPr id="17415" name="Rectangle 5">
            <a:extLst>
              <a:ext uri="{FF2B5EF4-FFF2-40B4-BE49-F238E27FC236}">
                <a16:creationId xmlns:a16="http://schemas.microsoft.com/office/drawing/2014/main" id="{246F45CE-109A-4B57-98F2-9486B5375E1D}"/>
              </a:ext>
            </a:extLst>
          </p:cNvPr>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pSp>
        <p:nvGrpSpPr>
          <p:cNvPr id="2" name="Group 6">
            <a:extLst>
              <a:ext uri="{FF2B5EF4-FFF2-40B4-BE49-F238E27FC236}">
                <a16:creationId xmlns:a16="http://schemas.microsoft.com/office/drawing/2014/main" id="{90BC0D31-618F-4E0A-8D12-0E13678744E7}"/>
              </a:ext>
            </a:extLst>
          </p:cNvPr>
          <p:cNvGrpSpPr>
            <a:grpSpLocks/>
          </p:cNvGrpSpPr>
          <p:nvPr/>
        </p:nvGrpSpPr>
        <p:grpSpPr bwMode="auto">
          <a:xfrm>
            <a:off x="1343025" y="2503488"/>
            <a:ext cx="6988175" cy="1749425"/>
            <a:chOff x="846" y="1577"/>
            <a:chExt cx="4402" cy="1102"/>
          </a:xfrm>
        </p:grpSpPr>
        <p:sp>
          <p:nvSpPr>
            <p:cNvPr id="350215" name="AutoShape 7">
              <a:extLst>
                <a:ext uri="{FF2B5EF4-FFF2-40B4-BE49-F238E27FC236}">
                  <a16:creationId xmlns:a16="http://schemas.microsoft.com/office/drawing/2014/main" id="{FC73EA43-FE6D-4E61-B382-F6A8B2EB3831}"/>
                </a:ext>
              </a:extLst>
            </p:cNvPr>
            <p:cNvSpPr>
              <a:spLocks noChangeArrowheads="1"/>
            </p:cNvSpPr>
            <p:nvPr/>
          </p:nvSpPr>
          <p:spPr bwMode="auto">
            <a:xfrm>
              <a:off x="846" y="1577"/>
              <a:ext cx="4402" cy="1102"/>
            </a:xfrm>
            <a:prstGeom prst="roundRect">
              <a:avLst>
                <a:gd name="adj" fmla="val 16667"/>
              </a:avLst>
            </a:prstGeom>
            <a:solidFill>
              <a:schemeClr val="bg1"/>
            </a:solidFill>
            <a:ln w="38100">
              <a:solidFill>
                <a:srgbClr val="063DE8"/>
              </a:solidFill>
              <a:round/>
              <a:headEnd/>
              <a:tailEnd/>
            </a:ln>
            <a:effectLst/>
          </p:spPr>
          <p:txBody>
            <a:bodyPr>
              <a:spAutoFit/>
            </a:bodyPr>
            <a:lstStyle/>
            <a:p>
              <a:pPr algn="l" eaLnBrk="0" hangingPunct="0">
                <a:defRPr/>
              </a:pPr>
              <a:r>
                <a:rPr lang="zh-CN" altLang="en-US" sz="2400" b="1">
                  <a:solidFill>
                    <a:schemeClr val="tx1"/>
                  </a:solidFill>
                  <a:latin typeface="Arial" charset="0"/>
                  <a:ea typeface="黑体" pitchFamily="2" charset="-122"/>
                </a:rPr>
                <a:t>复杂度分析</a:t>
              </a:r>
            </a:p>
            <a:p>
              <a:pPr algn="l" eaLnBrk="0" hangingPunct="0">
                <a:defRPr/>
              </a:pPr>
              <a:endParaRPr lang="zh-CN" altLang="en-US" sz="2400" b="1">
                <a:solidFill>
                  <a:schemeClr val="tx1"/>
                </a:solidFill>
                <a:effectLst>
                  <a:outerShdw blurRad="38100" dist="38100" dir="2700000" algn="tl">
                    <a:srgbClr val="C0C0C0"/>
                  </a:outerShdw>
                </a:effectLst>
                <a:latin typeface="Arial" charset="0"/>
                <a:ea typeface="黑体" pitchFamily="2" charset="-122"/>
              </a:endParaRPr>
            </a:p>
            <a:p>
              <a:pPr algn="l" eaLnBrk="0" hangingPunct="0">
                <a:defRPr/>
              </a:pPr>
              <a:endParaRPr lang="zh-CN" altLang="en-US" sz="2400" b="1">
                <a:solidFill>
                  <a:schemeClr val="tx1"/>
                </a:solidFill>
                <a:latin typeface="Arial" charset="0"/>
                <a:ea typeface="宋体" pitchFamily="2" charset="-122"/>
              </a:endParaRPr>
            </a:p>
            <a:p>
              <a:pPr eaLnBrk="0" hangingPunct="0">
                <a:defRPr/>
              </a:pPr>
              <a:r>
                <a:rPr lang="en-US" altLang="zh-CN" sz="2400">
                  <a:solidFill>
                    <a:schemeClr val="tx1"/>
                  </a:solidFill>
                  <a:latin typeface="Arial" charset="0"/>
                  <a:ea typeface="宋体" pitchFamily="2" charset="-122"/>
                </a:rPr>
                <a:t>T(n)=O(4</a:t>
              </a:r>
              <a:r>
                <a:rPr lang="en-US" altLang="zh-CN" sz="2400" baseline="30000">
                  <a:solidFill>
                    <a:schemeClr val="tx1"/>
                  </a:solidFill>
                  <a:latin typeface="Arial" charset="0"/>
                  <a:ea typeface="宋体" pitchFamily="2" charset="-122"/>
                </a:rPr>
                <a:t>k</a:t>
              </a:r>
              <a:r>
                <a:rPr lang="en-US" altLang="zh-CN" sz="2400">
                  <a:solidFill>
                    <a:schemeClr val="tx1"/>
                  </a:solidFill>
                  <a:latin typeface="Arial" charset="0"/>
                  <a:ea typeface="宋体" pitchFamily="2" charset="-122"/>
                </a:rPr>
                <a:t>) </a:t>
              </a:r>
              <a:r>
                <a:rPr lang="zh-CN" altLang="en-US" sz="2400">
                  <a:solidFill>
                    <a:schemeClr val="tx1"/>
                  </a:solidFill>
                  <a:latin typeface="Arial" charset="0"/>
                  <a:ea typeface="宋体" pitchFamily="2" charset="-122"/>
                </a:rPr>
                <a:t>渐进意义下的最优算法</a:t>
              </a:r>
              <a:endParaRPr lang="zh-CN" altLang="en-US" sz="2400" b="1">
                <a:solidFill>
                  <a:srgbClr val="FF0000"/>
                </a:solidFill>
                <a:latin typeface="Arial" charset="0"/>
                <a:ea typeface="楷体_GB2312" pitchFamily="49" charset="-122"/>
                <a:sym typeface="Wingdings" pitchFamily="2" charset="2"/>
              </a:endParaRPr>
            </a:p>
          </p:txBody>
        </p:sp>
        <p:graphicFrame>
          <p:nvGraphicFramePr>
            <p:cNvPr id="17410" name="Object 8">
              <a:extLst>
                <a:ext uri="{FF2B5EF4-FFF2-40B4-BE49-F238E27FC236}">
                  <a16:creationId xmlns:a16="http://schemas.microsoft.com/office/drawing/2014/main" id="{66FFF0A0-6178-4756-AB60-2D42FF709827}"/>
                </a:ext>
              </a:extLst>
            </p:cNvPr>
            <p:cNvGraphicFramePr>
              <a:graphicFrameLocks noChangeAspect="1"/>
            </p:cNvGraphicFramePr>
            <p:nvPr/>
          </p:nvGraphicFramePr>
          <p:xfrm>
            <a:off x="1701" y="1752"/>
            <a:ext cx="2631" cy="617"/>
          </p:xfrm>
          <a:graphic>
            <a:graphicData uri="http://schemas.openxmlformats.org/presentationml/2006/ole">
              <mc:AlternateContent xmlns:mc="http://schemas.openxmlformats.org/markup-compatibility/2006">
                <mc:Choice xmlns:v="urn:schemas-microsoft-com:vml" Requires="v">
                  <p:oleObj spid="_x0000_s17419" name="公式" r:id="rId3" imgW="1955800" imgH="457200" progId="Equation.3">
                    <p:embed/>
                  </p:oleObj>
                </mc:Choice>
                <mc:Fallback>
                  <p:oleObj name="公式" r:id="rId3" imgW="1955800" imgH="4572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 y="1752"/>
                          <a:ext cx="2631" cy="6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E0BB4DFA-0F14-495A-AC8A-3292EEEA8008}"/>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551F4212-4303-4674-BA85-716F85BBF90A}" type="slidenum">
              <a:rPr lang="zh-CN" altLang="en-US">
                <a:solidFill>
                  <a:schemeClr val="tx1"/>
                </a:solidFill>
                <a:latin typeface="Times New Roman" panose="02020603050405020304" pitchFamily="18" charset="0"/>
                <a:ea typeface="宋体" panose="02010600030101010101" pitchFamily="2" charset="-122"/>
              </a:rPr>
              <a:pPr eaLnBrk="1" hangingPunct="1"/>
              <a:t>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86723" name="Rectangle 3">
            <a:extLst>
              <a:ext uri="{FF2B5EF4-FFF2-40B4-BE49-F238E27FC236}">
                <a16:creationId xmlns:a16="http://schemas.microsoft.com/office/drawing/2014/main" id="{236132EC-ADBE-4C53-9EBD-9CD0806D9465}"/>
              </a:ext>
            </a:extLst>
          </p:cNvPr>
          <p:cNvSpPr>
            <a:spLocks noGrp="1" noChangeArrowheads="1"/>
          </p:cNvSpPr>
          <p:nvPr>
            <p:ph type="body" idx="1"/>
          </p:nvPr>
        </p:nvSpPr>
        <p:spPr>
          <a:xfrm>
            <a:off x="228600" y="1752600"/>
            <a:ext cx="7772400" cy="609600"/>
          </a:xfrm>
        </p:spPr>
        <p:txBody>
          <a:bodyPr/>
          <a:lstStyle/>
          <a:p>
            <a:pPr eaLnBrk="1" hangingPunct="1">
              <a:buFontTx/>
              <a:buNone/>
            </a:pPr>
            <a:r>
              <a:rPr lang="zh-CN" altLang="en-US">
                <a:solidFill>
                  <a:schemeClr val="accent2"/>
                </a:solidFill>
                <a:ea typeface="黑体" panose="02010609060101010101" pitchFamily="49" charset="-122"/>
              </a:rPr>
              <a:t>1.从机器语言到高级语言的抽象</a:t>
            </a:r>
          </a:p>
        </p:txBody>
      </p:sp>
      <p:sp>
        <p:nvSpPr>
          <p:cNvPr id="116740" name="Rectangle 4">
            <a:extLst>
              <a:ext uri="{FF2B5EF4-FFF2-40B4-BE49-F238E27FC236}">
                <a16:creationId xmlns:a16="http://schemas.microsoft.com/office/drawing/2014/main" id="{DD550FBF-6013-4BE8-92A3-1C32C1F77B90}"/>
              </a:ext>
            </a:extLst>
          </p:cNvPr>
          <p:cNvSpPr>
            <a:spLocks noGrp="1" noChangeArrowheads="1"/>
          </p:cNvSpPr>
          <p:nvPr>
            <p:ph type="title"/>
          </p:nvPr>
        </p:nvSpPr>
        <p:spPr>
          <a:noFill/>
        </p:spPr>
        <p:txBody>
          <a:bodyPr/>
          <a:lstStyle/>
          <a:p>
            <a:pPr eaLnBrk="1" hangingPunct="1"/>
            <a:r>
              <a:rPr lang="zh-CN" altLang="en-US" sz="4800"/>
              <a:t>1.2	表达算法的抽象机制</a:t>
            </a:r>
          </a:p>
        </p:txBody>
      </p:sp>
      <p:sp>
        <p:nvSpPr>
          <p:cNvPr id="286727" name="Text Box 7">
            <a:extLst>
              <a:ext uri="{FF2B5EF4-FFF2-40B4-BE49-F238E27FC236}">
                <a16:creationId xmlns:a16="http://schemas.microsoft.com/office/drawing/2014/main" id="{2296A0F2-C734-45C8-9F4E-648E2334F1A2}"/>
              </a:ext>
            </a:extLst>
          </p:cNvPr>
          <p:cNvSpPr txBox="1">
            <a:spLocks noChangeArrowheads="1"/>
          </p:cNvSpPr>
          <p:nvPr/>
        </p:nvSpPr>
        <p:spPr bwMode="auto">
          <a:xfrm>
            <a:off x="425450" y="2376488"/>
            <a:ext cx="5518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zh-CN" altLang="en-US" sz="2800">
                <a:solidFill>
                  <a:schemeClr val="tx1"/>
                </a:solidFill>
                <a:ea typeface="楷体_GB2312" panose="02010609030101010101" pitchFamily="49" charset="-122"/>
              </a:rPr>
              <a:t>高级程序设计语言的主要好处是：</a:t>
            </a:r>
          </a:p>
        </p:txBody>
      </p:sp>
      <p:sp>
        <p:nvSpPr>
          <p:cNvPr id="286728" name="Text Box 8">
            <a:extLst>
              <a:ext uri="{FF2B5EF4-FFF2-40B4-BE49-F238E27FC236}">
                <a16:creationId xmlns:a16="http://schemas.microsoft.com/office/drawing/2014/main" id="{D2635E66-CDA3-4AD0-BA3D-5BAF1143A5D0}"/>
              </a:ext>
            </a:extLst>
          </p:cNvPr>
          <p:cNvSpPr txBox="1">
            <a:spLocks noChangeArrowheads="1"/>
          </p:cNvSpPr>
          <p:nvPr/>
        </p:nvSpPr>
        <p:spPr bwMode="auto">
          <a:xfrm>
            <a:off x="381000" y="5486400"/>
            <a:ext cx="8509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000">
                <a:solidFill>
                  <a:schemeClr val="tx1"/>
                </a:solidFill>
                <a:ea typeface="楷体_GB2312" panose="02010609030101010101" pitchFamily="49" charset="-122"/>
              </a:rPr>
              <a:t>（4）把繁杂琐碎的事务交给编译程序，所以自动化程度高，开发周期短，程序员可以集中时间和精力从事更重要的创造性劳动，提高程序质量。</a:t>
            </a:r>
          </a:p>
        </p:txBody>
      </p:sp>
      <p:sp>
        <p:nvSpPr>
          <p:cNvPr id="286730" name="Text Box 10">
            <a:extLst>
              <a:ext uri="{FF2B5EF4-FFF2-40B4-BE49-F238E27FC236}">
                <a16:creationId xmlns:a16="http://schemas.microsoft.com/office/drawing/2014/main" id="{AE7A2032-B349-4219-BCF6-E7B8AE81A90B}"/>
              </a:ext>
            </a:extLst>
          </p:cNvPr>
          <p:cNvSpPr txBox="1">
            <a:spLocks noChangeArrowheads="1"/>
          </p:cNvSpPr>
          <p:nvPr/>
        </p:nvSpPr>
        <p:spPr bwMode="auto">
          <a:xfrm>
            <a:off x="381000" y="2971800"/>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000">
                <a:solidFill>
                  <a:schemeClr val="tx1"/>
                </a:solidFill>
                <a:ea typeface="楷体_GB2312" panose="02010609030101010101" pitchFamily="49" charset="-122"/>
              </a:rPr>
              <a:t>（1）高级语言更接近算法语言，易学、易掌握，一般工程技术人员只需    要几周时间的培训就可以胜任程序员的工作；</a:t>
            </a:r>
          </a:p>
        </p:txBody>
      </p:sp>
      <p:sp>
        <p:nvSpPr>
          <p:cNvPr id="286731" name="Text Box 11">
            <a:extLst>
              <a:ext uri="{FF2B5EF4-FFF2-40B4-BE49-F238E27FC236}">
                <a16:creationId xmlns:a16="http://schemas.microsoft.com/office/drawing/2014/main" id="{47AD0B99-61D3-4B91-A752-20F4D64AAC7C}"/>
              </a:ext>
            </a:extLst>
          </p:cNvPr>
          <p:cNvSpPr txBox="1">
            <a:spLocks noChangeArrowheads="1"/>
          </p:cNvSpPr>
          <p:nvPr/>
        </p:nvSpPr>
        <p:spPr bwMode="auto">
          <a:xfrm>
            <a:off x="381000" y="3794125"/>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000">
                <a:solidFill>
                  <a:schemeClr val="tx1"/>
                </a:solidFill>
                <a:ea typeface="楷体_GB2312" panose="02010609030101010101" pitchFamily="49" charset="-122"/>
              </a:rPr>
              <a:t>（2）高级语言为程序员提供了结构化程序设计的环境和工具，使得设计出来的程序可读性好，可维护性强，可靠性高；</a:t>
            </a:r>
          </a:p>
        </p:txBody>
      </p:sp>
      <p:sp>
        <p:nvSpPr>
          <p:cNvPr id="286732" name="Text Box 12">
            <a:extLst>
              <a:ext uri="{FF2B5EF4-FFF2-40B4-BE49-F238E27FC236}">
                <a16:creationId xmlns:a16="http://schemas.microsoft.com/office/drawing/2014/main" id="{DCBD2545-92FC-439F-ACF3-1117C9C62ED8}"/>
              </a:ext>
            </a:extLst>
          </p:cNvPr>
          <p:cNvSpPr txBox="1">
            <a:spLocks noChangeArrowheads="1"/>
          </p:cNvSpPr>
          <p:nvPr/>
        </p:nvSpPr>
        <p:spPr bwMode="auto">
          <a:xfrm>
            <a:off x="381000" y="4648200"/>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000">
                <a:solidFill>
                  <a:schemeClr val="tx1"/>
                </a:solidFill>
                <a:ea typeface="楷体_GB2312" panose="02010609030101010101" pitchFamily="49" charset="-122"/>
              </a:rPr>
              <a:t>（3）高级语言不依赖于机器语言，与具体的计算机硬件关系不大，因而所写出来的程序可植性好、重用率高；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23">
                                            <p:txEl>
                                              <p:pRg st="0" end="0"/>
                                            </p:txEl>
                                          </p:spTgt>
                                        </p:tgtEl>
                                        <p:attrNameLst>
                                          <p:attrName>style.visibility</p:attrName>
                                        </p:attrNameLst>
                                      </p:cBhvr>
                                      <p:to>
                                        <p:strVal val="visible"/>
                                      </p:to>
                                    </p:set>
                                    <p:anim calcmode="lin" valueType="num">
                                      <p:cBhvr additive="base">
                                        <p:cTn id="7" dur="500" fill="hold"/>
                                        <p:tgtEl>
                                          <p:spTgt spid="2867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286727"/>
                                        </p:tgtEl>
                                        <p:attrNameLst>
                                          <p:attrName>style.visibility</p:attrName>
                                        </p:attrNameLst>
                                      </p:cBhvr>
                                      <p:to>
                                        <p:strVal val="visible"/>
                                      </p:to>
                                    </p:set>
                                    <p:anim calcmode="lin" valueType="num">
                                      <p:cBhvr>
                                        <p:cTn id="13" dur="500" fill="hold"/>
                                        <p:tgtEl>
                                          <p:spTgt spid="286727"/>
                                        </p:tgtEl>
                                        <p:attrNameLst>
                                          <p:attrName>ppt_w</p:attrName>
                                        </p:attrNameLst>
                                      </p:cBhvr>
                                      <p:tavLst>
                                        <p:tav tm="0">
                                          <p:val>
                                            <p:fltVal val="0"/>
                                          </p:val>
                                        </p:tav>
                                        <p:tav tm="100000">
                                          <p:val>
                                            <p:strVal val="#ppt_w"/>
                                          </p:val>
                                        </p:tav>
                                      </p:tavLst>
                                    </p:anim>
                                    <p:anim calcmode="lin" valueType="num">
                                      <p:cBhvr>
                                        <p:cTn id="14" dur="500" fill="hold"/>
                                        <p:tgtEl>
                                          <p:spTgt spid="286727"/>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86730"/>
                                        </p:tgtEl>
                                        <p:attrNameLst>
                                          <p:attrName>style.visibility</p:attrName>
                                        </p:attrNameLst>
                                      </p:cBhvr>
                                      <p:to>
                                        <p:strVal val="visible"/>
                                      </p:to>
                                    </p:set>
                                    <p:animEffect transition="in" filter="blinds(horizontal)">
                                      <p:cBhvr>
                                        <p:cTn id="19" dur="500"/>
                                        <p:tgtEl>
                                          <p:spTgt spid="28673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86731"/>
                                        </p:tgtEl>
                                        <p:attrNameLst>
                                          <p:attrName>style.visibility</p:attrName>
                                        </p:attrNameLst>
                                      </p:cBhvr>
                                      <p:to>
                                        <p:strVal val="visible"/>
                                      </p:to>
                                    </p:set>
                                    <p:animEffect transition="in" filter="blinds(horizontal)">
                                      <p:cBhvr>
                                        <p:cTn id="24" dur="500"/>
                                        <p:tgtEl>
                                          <p:spTgt spid="28673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86732"/>
                                        </p:tgtEl>
                                        <p:attrNameLst>
                                          <p:attrName>style.visibility</p:attrName>
                                        </p:attrNameLst>
                                      </p:cBhvr>
                                      <p:to>
                                        <p:strVal val="visible"/>
                                      </p:to>
                                    </p:set>
                                    <p:anim calcmode="lin" valueType="num">
                                      <p:cBhvr additive="base">
                                        <p:cTn id="29" dur="500" fill="hold"/>
                                        <p:tgtEl>
                                          <p:spTgt spid="286732"/>
                                        </p:tgtEl>
                                        <p:attrNameLst>
                                          <p:attrName>ppt_x</p:attrName>
                                        </p:attrNameLst>
                                      </p:cBhvr>
                                      <p:tavLst>
                                        <p:tav tm="0">
                                          <p:val>
                                            <p:strVal val="#ppt_x"/>
                                          </p:val>
                                        </p:tav>
                                        <p:tav tm="100000">
                                          <p:val>
                                            <p:strVal val="#ppt_x"/>
                                          </p:val>
                                        </p:tav>
                                      </p:tavLst>
                                    </p:anim>
                                    <p:anim calcmode="lin" valueType="num">
                                      <p:cBhvr additive="base">
                                        <p:cTn id="30" dur="500" fill="hold"/>
                                        <p:tgtEl>
                                          <p:spTgt spid="286732"/>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86728"/>
                                        </p:tgtEl>
                                        <p:attrNameLst>
                                          <p:attrName>style.visibility</p:attrName>
                                        </p:attrNameLst>
                                      </p:cBhvr>
                                      <p:to>
                                        <p:strVal val="visible"/>
                                      </p:to>
                                    </p:set>
                                    <p:animEffect transition="in" filter="blinds(horizontal)">
                                      <p:cBhvr>
                                        <p:cTn id="35" dur="500"/>
                                        <p:tgtEl>
                                          <p:spTgt spid="286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build="p" autoUpdateAnimBg="0"/>
      <p:bldP spid="286727" grpId="0" autoUpdateAnimBg="0"/>
      <p:bldP spid="286728" grpId="0" autoUpdateAnimBg="0"/>
      <p:bldP spid="286730" grpId="0" autoUpdateAnimBg="0"/>
      <p:bldP spid="286731" grpId="0" autoUpdateAnimBg="0"/>
      <p:bldP spid="286732"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C74DD1B9-7273-4880-9868-FE3F0057ED56}"/>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3F4AFE1C-566B-43BD-9E62-CDA6D5DFD4FD}" type="slidenum">
              <a:rPr lang="zh-CN" altLang="en-US">
                <a:solidFill>
                  <a:schemeClr val="tx1"/>
                </a:solidFill>
                <a:latin typeface="Times New Roman" panose="02020603050405020304" pitchFamily="18" charset="0"/>
                <a:ea typeface="宋体" panose="02010600030101010101" pitchFamily="2" charset="-122"/>
              </a:rPr>
              <a:pPr eaLnBrk="1" hangingPunct="1"/>
              <a:t>60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51234" name="Rectangle 2">
            <a:extLst>
              <a:ext uri="{FF2B5EF4-FFF2-40B4-BE49-F238E27FC236}">
                <a16:creationId xmlns:a16="http://schemas.microsoft.com/office/drawing/2014/main" id="{980E8FCD-DC86-4B06-BDE2-DA60A7F378E5}"/>
              </a:ext>
            </a:extLst>
          </p:cNvPr>
          <p:cNvSpPr>
            <a:spLocks noGrp="1" noChangeArrowheads="1"/>
          </p:cNvSpPr>
          <p:nvPr>
            <p:ph type="title"/>
          </p:nvPr>
        </p:nvSpPr>
        <p:spPr>
          <a:xfrm>
            <a:off x="685800" y="152400"/>
            <a:ext cx="7772400" cy="1143000"/>
          </a:xfrm>
        </p:spPr>
        <p:txBody>
          <a:bodyPr/>
          <a:lstStyle/>
          <a:p>
            <a:pPr eaLnBrk="1" hangingPunct="1">
              <a:defRPr/>
            </a:pPr>
            <a:r>
              <a:rPr lang="en-US" altLang="en-US">
                <a:effectLst>
                  <a:outerShdw blurRad="38100" dist="38100" dir="2700000" algn="tl">
                    <a:srgbClr val="C0C0C0"/>
                  </a:outerShdw>
                </a:effectLst>
                <a:latin typeface="黑体" pitchFamily="2" charset="-122"/>
                <a:ea typeface="黑体" pitchFamily="2" charset="-122"/>
              </a:rPr>
              <a:t>合并排序</a:t>
            </a:r>
            <a:endParaRPr lang="zh-CN" altLang="en-US">
              <a:effectLst>
                <a:outerShdw blurRad="38100" dist="38100" dir="2700000" algn="tl">
                  <a:srgbClr val="C0C0C0"/>
                </a:outerShdw>
              </a:effectLst>
              <a:latin typeface="黑体" pitchFamily="2" charset="-122"/>
              <a:ea typeface="黑体" pitchFamily="2" charset="-122"/>
            </a:endParaRPr>
          </a:p>
        </p:txBody>
      </p:sp>
      <p:sp>
        <p:nvSpPr>
          <p:cNvPr id="18437" name="Rectangle 3">
            <a:extLst>
              <a:ext uri="{FF2B5EF4-FFF2-40B4-BE49-F238E27FC236}">
                <a16:creationId xmlns:a16="http://schemas.microsoft.com/office/drawing/2014/main" id="{01A559A9-836E-4B2F-8BA5-D51B16D47B08}"/>
              </a:ext>
            </a:extLst>
          </p:cNvPr>
          <p:cNvSpPr>
            <a:spLocks noGrp="1" noChangeArrowheads="1"/>
          </p:cNvSpPr>
          <p:nvPr>
            <p:ph type="body" idx="1"/>
          </p:nvPr>
        </p:nvSpPr>
        <p:spPr/>
        <p:txBody>
          <a:bodyPr/>
          <a:lstStyle/>
          <a:p>
            <a:pPr eaLnBrk="1" hangingPunct="1"/>
            <a:endParaRPr lang="zh-CN" altLang="en-US"/>
          </a:p>
        </p:txBody>
      </p:sp>
      <p:sp>
        <p:nvSpPr>
          <p:cNvPr id="18438" name="Text Box 4">
            <a:extLst>
              <a:ext uri="{FF2B5EF4-FFF2-40B4-BE49-F238E27FC236}">
                <a16:creationId xmlns:a16="http://schemas.microsoft.com/office/drawing/2014/main" id="{6AE8B201-38B5-4936-B568-7ED88CD1D587}"/>
              </a:ext>
            </a:extLst>
          </p:cNvPr>
          <p:cNvSpPr txBox="1">
            <a:spLocks noChangeArrowheads="1"/>
          </p:cNvSpPr>
          <p:nvPr/>
        </p:nvSpPr>
        <p:spPr bwMode="auto">
          <a:xfrm>
            <a:off x="250825" y="1341438"/>
            <a:ext cx="8569325" cy="1187450"/>
          </a:xfrm>
          <a:prstGeom prst="rect">
            <a:avLst/>
          </a:prstGeom>
          <a:solidFill>
            <a:srgbClr val="FFCC00"/>
          </a:solidFill>
          <a:ln>
            <a:noFill/>
          </a:ln>
          <a:extLst>
            <a:ext uri="{91240B29-F687-4F45-9708-019B960494DF}">
              <a14:hiddenLine xmlns:a14="http://schemas.microsoft.com/office/drawing/2010/main" w="6350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chemeClr val="tx1"/>
                </a:solidFill>
                <a:ea typeface="黑体" panose="02010609060101010101" pitchFamily="49" charset="-122"/>
              </a:rPr>
              <a:t>基本思想：</a:t>
            </a:r>
            <a:r>
              <a:rPr lang="zh-CN" altLang="en-US" sz="2400">
                <a:solidFill>
                  <a:schemeClr val="tx1"/>
                </a:solidFill>
                <a:ea typeface="楷体_GB2312" panose="02010609030101010101" pitchFamily="49" charset="-122"/>
              </a:rPr>
              <a:t>将待排序元素分成大小大致相同的</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个子集合，分别对</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个子集合进行排序，最终将排好序的子集合合并成为所要求的排好序的集合。 </a:t>
            </a:r>
          </a:p>
        </p:txBody>
      </p:sp>
      <p:sp>
        <p:nvSpPr>
          <p:cNvPr id="18439" name="Rectangle 5">
            <a:extLst>
              <a:ext uri="{FF2B5EF4-FFF2-40B4-BE49-F238E27FC236}">
                <a16:creationId xmlns:a16="http://schemas.microsoft.com/office/drawing/2014/main" id="{DB414FB4-8E11-41B2-A110-CF78E5FB9F98}"/>
              </a:ext>
            </a:extLst>
          </p:cNvPr>
          <p:cNvSpPr>
            <a:spLocks noChangeArrowheads="1"/>
          </p:cNvSpPr>
          <p:nvPr/>
        </p:nvSpPr>
        <p:spPr bwMode="auto">
          <a:xfrm>
            <a:off x="323850" y="2636838"/>
            <a:ext cx="855503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 </a:t>
            </a:r>
            <a:r>
              <a:rPr lang="en-US" altLang="zh-CN" sz="2400">
                <a:solidFill>
                  <a:schemeClr val="tx1"/>
                </a:solidFill>
                <a:ea typeface="楷体_GB2312" panose="02010609030101010101" pitchFamily="49" charset="-122"/>
              </a:rPr>
              <a:t>public static void </a:t>
            </a:r>
            <a:r>
              <a:rPr lang="en-US" altLang="zh-CN" sz="2400" b="1">
                <a:solidFill>
                  <a:schemeClr val="tx1"/>
                </a:solidFill>
                <a:ea typeface="楷体_GB2312" panose="02010609030101010101" pitchFamily="49" charset="-122"/>
              </a:rPr>
              <a:t>mergeSort</a:t>
            </a:r>
            <a:r>
              <a:rPr lang="en-US" altLang="zh-CN" sz="2400">
                <a:solidFill>
                  <a:schemeClr val="tx1"/>
                </a:solidFill>
                <a:ea typeface="楷体_GB2312" panose="02010609030101010101" pitchFamily="49" charset="-122"/>
              </a:rPr>
              <a:t>(Comparable a[], int left, int right)</a:t>
            </a:r>
          </a:p>
          <a:p>
            <a:pPr algn="l" eaLnBrk="1" hangingPunct="1"/>
            <a:r>
              <a:rPr lang="en-US" altLang="zh-CN" sz="2400">
                <a:solidFill>
                  <a:schemeClr val="tx1"/>
                </a:solidFill>
                <a:ea typeface="楷体_GB2312" panose="02010609030101010101" pitchFamily="49" charset="-122"/>
              </a:rPr>
              <a:t>   {</a:t>
            </a:r>
          </a:p>
          <a:p>
            <a:pPr algn="l" eaLnBrk="1" hangingPunct="1"/>
            <a:r>
              <a:rPr lang="en-US" altLang="zh-CN" sz="2400">
                <a:solidFill>
                  <a:schemeClr val="tx1"/>
                </a:solidFill>
                <a:ea typeface="楷体_GB2312" panose="02010609030101010101" pitchFamily="49" charset="-122"/>
              </a:rPr>
              <a:t>      </a:t>
            </a:r>
            <a:r>
              <a:rPr lang="en-US" altLang="zh-CN" sz="2400" b="1">
                <a:solidFill>
                  <a:schemeClr val="tx1"/>
                </a:solidFill>
                <a:ea typeface="楷体_GB2312" panose="02010609030101010101" pitchFamily="49" charset="-122"/>
              </a:rPr>
              <a:t>if</a:t>
            </a:r>
            <a:r>
              <a:rPr lang="en-US" altLang="zh-CN" sz="2400">
                <a:solidFill>
                  <a:schemeClr val="tx1"/>
                </a:solidFill>
                <a:ea typeface="楷体_GB2312" panose="02010609030101010101" pitchFamily="49" charset="-122"/>
              </a:rPr>
              <a:t> (left&lt;right) {//</a:t>
            </a:r>
            <a:r>
              <a:rPr lang="zh-CN" altLang="en-US" sz="2400">
                <a:solidFill>
                  <a:schemeClr val="tx1"/>
                </a:solidFill>
                <a:ea typeface="楷体_GB2312" panose="02010609030101010101" pitchFamily="49" charset="-122"/>
              </a:rPr>
              <a:t>至少有</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个元素</a:t>
            </a:r>
          </a:p>
          <a:p>
            <a:pPr algn="l" eaLnBrk="1" hangingPunct="1"/>
            <a:r>
              <a:rPr lang="zh-CN" altLang="en-US" sz="2400">
                <a:solidFill>
                  <a:schemeClr val="tx1"/>
                </a:solidFill>
                <a:ea typeface="楷体_GB2312" panose="02010609030101010101" pitchFamily="49" charset="-122"/>
              </a:rPr>
              <a:t>      </a:t>
            </a:r>
            <a:r>
              <a:rPr lang="en-US" altLang="zh-CN" sz="2400">
                <a:solidFill>
                  <a:schemeClr val="tx1"/>
                </a:solidFill>
                <a:ea typeface="楷体_GB2312" panose="02010609030101010101" pitchFamily="49" charset="-122"/>
              </a:rPr>
              <a:t>int i=(left+right)/2;  //</a:t>
            </a:r>
            <a:r>
              <a:rPr lang="zh-CN" altLang="en-US" sz="2400">
                <a:solidFill>
                  <a:schemeClr val="tx1"/>
                </a:solidFill>
                <a:ea typeface="楷体_GB2312" panose="02010609030101010101" pitchFamily="49" charset="-122"/>
              </a:rPr>
              <a:t>取中点</a:t>
            </a:r>
          </a:p>
          <a:p>
            <a:pPr algn="l" eaLnBrk="1" hangingPunct="1"/>
            <a:r>
              <a:rPr lang="zh-CN" altLang="en-US" sz="2400">
                <a:solidFill>
                  <a:schemeClr val="tx1"/>
                </a:solidFill>
                <a:ea typeface="楷体_GB2312" panose="02010609030101010101" pitchFamily="49" charset="-122"/>
              </a:rPr>
              <a:t>      </a:t>
            </a:r>
            <a:r>
              <a:rPr lang="en-US" altLang="zh-CN" sz="2400" b="1">
                <a:solidFill>
                  <a:schemeClr val="tx1"/>
                </a:solidFill>
                <a:ea typeface="楷体_GB2312" panose="02010609030101010101" pitchFamily="49" charset="-122"/>
              </a:rPr>
              <a:t>mergeSort</a:t>
            </a:r>
            <a:r>
              <a:rPr lang="en-US" altLang="zh-CN" sz="2400">
                <a:solidFill>
                  <a:schemeClr val="tx1"/>
                </a:solidFill>
                <a:ea typeface="楷体_GB2312" panose="02010609030101010101" pitchFamily="49" charset="-122"/>
              </a:rPr>
              <a:t>(a, left, i);</a:t>
            </a:r>
          </a:p>
          <a:p>
            <a:pPr algn="l" eaLnBrk="1" hangingPunct="1"/>
            <a:r>
              <a:rPr lang="en-US" altLang="zh-CN" sz="2400">
                <a:solidFill>
                  <a:schemeClr val="tx1"/>
                </a:solidFill>
                <a:ea typeface="楷体_GB2312" panose="02010609030101010101" pitchFamily="49" charset="-122"/>
              </a:rPr>
              <a:t>      </a:t>
            </a:r>
            <a:r>
              <a:rPr lang="en-US" altLang="zh-CN" sz="2400" b="1">
                <a:solidFill>
                  <a:schemeClr val="tx1"/>
                </a:solidFill>
                <a:ea typeface="楷体_GB2312" panose="02010609030101010101" pitchFamily="49" charset="-122"/>
              </a:rPr>
              <a:t>mergeSort</a:t>
            </a:r>
            <a:r>
              <a:rPr lang="en-US" altLang="zh-CN" sz="2400">
                <a:solidFill>
                  <a:schemeClr val="tx1"/>
                </a:solidFill>
                <a:ea typeface="楷体_GB2312" panose="02010609030101010101" pitchFamily="49" charset="-122"/>
              </a:rPr>
              <a:t>(a, i+1, right);</a:t>
            </a:r>
          </a:p>
          <a:p>
            <a:pPr algn="l" eaLnBrk="1" hangingPunct="1"/>
            <a:r>
              <a:rPr lang="en-US" altLang="zh-CN" sz="2400">
                <a:solidFill>
                  <a:schemeClr val="tx1"/>
                </a:solidFill>
                <a:ea typeface="楷体_GB2312" panose="02010609030101010101" pitchFamily="49" charset="-122"/>
              </a:rPr>
              <a:t>      </a:t>
            </a:r>
            <a:r>
              <a:rPr lang="en-US" altLang="zh-CN" sz="2400" b="1">
                <a:solidFill>
                  <a:schemeClr val="tx1"/>
                </a:solidFill>
                <a:ea typeface="楷体_GB2312" panose="02010609030101010101" pitchFamily="49" charset="-122"/>
              </a:rPr>
              <a:t>merge</a:t>
            </a:r>
            <a:r>
              <a:rPr lang="en-US" altLang="zh-CN" sz="2400">
                <a:solidFill>
                  <a:schemeClr val="tx1"/>
                </a:solidFill>
                <a:ea typeface="楷体_GB2312" panose="02010609030101010101" pitchFamily="49" charset="-122"/>
              </a:rPr>
              <a:t>(a, b, left, i, right);  //</a:t>
            </a:r>
            <a:r>
              <a:rPr lang="zh-CN" altLang="en-US" sz="2400">
                <a:solidFill>
                  <a:schemeClr val="tx1"/>
                </a:solidFill>
                <a:ea typeface="楷体_GB2312" panose="02010609030101010101" pitchFamily="49" charset="-122"/>
              </a:rPr>
              <a:t>合并到数组</a:t>
            </a:r>
            <a:r>
              <a:rPr lang="en-US" altLang="zh-CN" sz="2400">
                <a:solidFill>
                  <a:schemeClr val="tx1"/>
                </a:solidFill>
                <a:ea typeface="楷体_GB2312" panose="02010609030101010101" pitchFamily="49" charset="-122"/>
              </a:rPr>
              <a:t>b</a:t>
            </a:r>
          </a:p>
          <a:p>
            <a:pPr algn="l" eaLnBrk="1" hangingPunct="1"/>
            <a:r>
              <a:rPr lang="en-US" altLang="zh-CN" sz="2400">
                <a:solidFill>
                  <a:schemeClr val="tx1"/>
                </a:solidFill>
                <a:ea typeface="楷体_GB2312" panose="02010609030101010101" pitchFamily="49" charset="-122"/>
              </a:rPr>
              <a:t>      </a:t>
            </a:r>
            <a:r>
              <a:rPr lang="en-US" altLang="zh-CN" sz="2400" b="1">
                <a:solidFill>
                  <a:schemeClr val="tx1"/>
                </a:solidFill>
                <a:ea typeface="楷体_GB2312" panose="02010609030101010101" pitchFamily="49" charset="-122"/>
              </a:rPr>
              <a:t>copy</a:t>
            </a:r>
            <a:r>
              <a:rPr lang="en-US" altLang="zh-CN" sz="2400">
                <a:solidFill>
                  <a:schemeClr val="tx1"/>
                </a:solidFill>
                <a:ea typeface="楷体_GB2312" panose="02010609030101010101" pitchFamily="49" charset="-122"/>
              </a:rPr>
              <a:t>(a, b, left, right);    //</a:t>
            </a:r>
            <a:r>
              <a:rPr lang="zh-CN" altLang="en-US" sz="2400">
                <a:solidFill>
                  <a:schemeClr val="tx1"/>
                </a:solidFill>
                <a:ea typeface="楷体_GB2312" panose="02010609030101010101" pitchFamily="49" charset="-122"/>
              </a:rPr>
              <a:t>复制回数组</a:t>
            </a:r>
            <a:r>
              <a:rPr lang="en-US" altLang="zh-CN" sz="2400">
                <a:solidFill>
                  <a:schemeClr val="tx1"/>
                </a:solidFill>
                <a:ea typeface="楷体_GB2312" panose="02010609030101010101" pitchFamily="49" charset="-122"/>
              </a:rPr>
              <a:t>a</a:t>
            </a:r>
          </a:p>
          <a:p>
            <a:pPr algn="l" eaLnBrk="1" hangingPunct="1"/>
            <a:r>
              <a:rPr lang="en-US" altLang="zh-CN" sz="2400">
                <a:solidFill>
                  <a:schemeClr val="tx1"/>
                </a:solidFill>
                <a:ea typeface="楷体_GB2312" panose="02010609030101010101" pitchFamily="49" charset="-122"/>
              </a:rPr>
              <a:t>      }</a:t>
            </a:r>
          </a:p>
          <a:p>
            <a:pPr algn="l" eaLnBrk="1" hangingPunct="1"/>
            <a:r>
              <a:rPr lang="en-US" altLang="zh-CN" sz="2400">
                <a:solidFill>
                  <a:schemeClr val="tx1"/>
                </a:solidFill>
                <a:ea typeface="楷体_GB2312" panose="02010609030101010101" pitchFamily="49" charset="-122"/>
              </a:rPr>
              <a:t>   }</a:t>
            </a:r>
          </a:p>
        </p:txBody>
      </p:sp>
      <p:grpSp>
        <p:nvGrpSpPr>
          <p:cNvPr id="2" name="Group 6">
            <a:extLst>
              <a:ext uri="{FF2B5EF4-FFF2-40B4-BE49-F238E27FC236}">
                <a16:creationId xmlns:a16="http://schemas.microsoft.com/office/drawing/2014/main" id="{499DDF9D-C70C-4F4A-AFB9-56A1E845DF70}"/>
              </a:ext>
            </a:extLst>
          </p:cNvPr>
          <p:cNvGrpSpPr>
            <a:grpSpLocks/>
          </p:cNvGrpSpPr>
          <p:nvPr/>
        </p:nvGrpSpPr>
        <p:grpSpPr bwMode="auto">
          <a:xfrm>
            <a:off x="1258888" y="2060575"/>
            <a:ext cx="6988175" cy="1749425"/>
            <a:chOff x="793" y="1480"/>
            <a:chExt cx="4402" cy="1102"/>
          </a:xfrm>
        </p:grpSpPr>
        <p:sp>
          <p:nvSpPr>
            <p:cNvPr id="351239" name="AutoShape 7">
              <a:extLst>
                <a:ext uri="{FF2B5EF4-FFF2-40B4-BE49-F238E27FC236}">
                  <a16:creationId xmlns:a16="http://schemas.microsoft.com/office/drawing/2014/main" id="{6683EF0C-6D3A-4C98-9A59-6271FD4D92C2}"/>
                </a:ext>
              </a:extLst>
            </p:cNvPr>
            <p:cNvSpPr>
              <a:spLocks noChangeArrowheads="1"/>
            </p:cNvSpPr>
            <p:nvPr/>
          </p:nvSpPr>
          <p:spPr bwMode="auto">
            <a:xfrm>
              <a:off x="793" y="1480"/>
              <a:ext cx="4402" cy="1102"/>
            </a:xfrm>
            <a:prstGeom prst="roundRect">
              <a:avLst>
                <a:gd name="adj" fmla="val 16667"/>
              </a:avLst>
            </a:prstGeom>
            <a:solidFill>
              <a:schemeClr val="bg1"/>
            </a:solidFill>
            <a:ln w="38100">
              <a:solidFill>
                <a:srgbClr val="063DE8"/>
              </a:solidFill>
              <a:round/>
              <a:headEnd/>
              <a:tailEnd/>
            </a:ln>
            <a:effectLst/>
          </p:spPr>
          <p:txBody>
            <a:bodyPr>
              <a:spAutoFit/>
            </a:bodyPr>
            <a:lstStyle/>
            <a:p>
              <a:pPr algn="l" eaLnBrk="0" hangingPunct="0">
                <a:defRPr/>
              </a:pPr>
              <a:r>
                <a:rPr lang="zh-CN" altLang="en-US" sz="2400" b="1">
                  <a:solidFill>
                    <a:schemeClr val="tx1"/>
                  </a:solidFill>
                  <a:latin typeface="Arial" charset="0"/>
                  <a:ea typeface="黑体" pitchFamily="2" charset="-122"/>
                </a:rPr>
                <a:t>复杂度分析</a:t>
              </a:r>
            </a:p>
            <a:p>
              <a:pPr algn="l" eaLnBrk="0" hangingPunct="0">
                <a:defRPr/>
              </a:pPr>
              <a:endParaRPr lang="zh-CN" altLang="en-US" sz="2400" b="1">
                <a:solidFill>
                  <a:schemeClr val="tx1"/>
                </a:solidFill>
                <a:effectLst>
                  <a:outerShdw blurRad="38100" dist="38100" dir="2700000" algn="tl">
                    <a:srgbClr val="C0C0C0"/>
                  </a:outerShdw>
                </a:effectLst>
                <a:latin typeface="Arial" charset="0"/>
                <a:ea typeface="黑体" pitchFamily="2" charset="-122"/>
              </a:endParaRPr>
            </a:p>
            <a:p>
              <a:pPr algn="l" eaLnBrk="0" hangingPunct="0">
                <a:defRPr/>
              </a:pPr>
              <a:endParaRPr lang="zh-CN" altLang="en-US" sz="2400" b="1">
                <a:solidFill>
                  <a:schemeClr val="tx1"/>
                </a:solidFill>
                <a:latin typeface="Arial" charset="0"/>
                <a:ea typeface="宋体" pitchFamily="2" charset="-122"/>
              </a:endParaRPr>
            </a:p>
            <a:p>
              <a:pPr eaLnBrk="0" hangingPunct="0">
                <a:defRPr/>
              </a:pPr>
              <a:r>
                <a:rPr lang="en-US" altLang="zh-CN" sz="2400">
                  <a:solidFill>
                    <a:schemeClr val="tx1"/>
                  </a:solidFill>
                  <a:latin typeface="Arial" charset="0"/>
                  <a:ea typeface="宋体" pitchFamily="2" charset="-122"/>
                </a:rPr>
                <a:t>T(n)=O(nlogn) </a:t>
              </a:r>
              <a:r>
                <a:rPr lang="zh-CN" altLang="en-US" sz="2400">
                  <a:solidFill>
                    <a:schemeClr val="tx1"/>
                  </a:solidFill>
                  <a:latin typeface="Arial" charset="0"/>
                  <a:ea typeface="宋体" pitchFamily="2" charset="-122"/>
                </a:rPr>
                <a:t>渐进意义下的最优算法</a:t>
              </a:r>
              <a:endParaRPr lang="zh-CN" altLang="en-US" sz="2400" b="1">
                <a:solidFill>
                  <a:srgbClr val="FF0000"/>
                </a:solidFill>
                <a:latin typeface="Arial" charset="0"/>
                <a:ea typeface="楷体_GB2312" pitchFamily="49" charset="-122"/>
                <a:sym typeface="Wingdings" pitchFamily="2" charset="2"/>
              </a:endParaRPr>
            </a:p>
          </p:txBody>
        </p:sp>
        <p:graphicFrame>
          <p:nvGraphicFramePr>
            <p:cNvPr id="18434" name="Object 8">
              <a:extLst>
                <a:ext uri="{FF2B5EF4-FFF2-40B4-BE49-F238E27FC236}">
                  <a16:creationId xmlns:a16="http://schemas.microsoft.com/office/drawing/2014/main" id="{E3A1FF56-1E33-4AA2-A909-C94A5E2E8026}"/>
                </a:ext>
              </a:extLst>
            </p:cNvPr>
            <p:cNvGraphicFramePr>
              <a:graphicFrameLocks noChangeAspect="1"/>
            </p:cNvGraphicFramePr>
            <p:nvPr/>
          </p:nvGraphicFramePr>
          <p:xfrm>
            <a:off x="1746" y="1661"/>
            <a:ext cx="2313" cy="547"/>
          </p:xfrm>
          <a:graphic>
            <a:graphicData uri="http://schemas.openxmlformats.org/presentationml/2006/ole">
              <mc:AlternateContent xmlns:mc="http://schemas.openxmlformats.org/markup-compatibility/2006">
                <mc:Choice xmlns:v="urn:schemas-microsoft-com:vml" Requires="v">
                  <p:oleObj spid="_x0000_s18443" name="公式" r:id="rId3" imgW="1930400" imgH="457200" progId="Equation.3">
                    <p:embed/>
                  </p:oleObj>
                </mc:Choice>
                <mc:Fallback>
                  <p:oleObj name="公式" r:id="rId3" imgW="1930400" imgH="4572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 y="1661"/>
                          <a:ext cx="2313" cy="5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a:extLst>
              <a:ext uri="{FF2B5EF4-FFF2-40B4-BE49-F238E27FC236}">
                <a16:creationId xmlns:a16="http://schemas.microsoft.com/office/drawing/2014/main" id="{E716DCFD-91F7-4DC1-B5F8-B65E1581A9D1}"/>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37498EAA-2FC8-4F40-A3BB-B6F4292A5C3C}" type="slidenum">
              <a:rPr lang="zh-CN" altLang="en-US">
                <a:solidFill>
                  <a:schemeClr val="tx1"/>
                </a:solidFill>
                <a:latin typeface="Times New Roman" panose="02020603050405020304" pitchFamily="18" charset="0"/>
                <a:ea typeface="宋体" panose="02010600030101010101" pitchFamily="2" charset="-122"/>
              </a:rPr>
              <a:pPr eaLnBrk="1" hangingPunct="1"/>
              <a:t>61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52258" name="Rectangle 2">
            <a:extLst>
              <a:ext uri="{FF2B5EF4-FFF2-40B4-BE49-F238E27FC236}">
                <a16:creationId xmlns:a16="http://schemas.microsoft.com/office/drawing/2014/main" id="{B586D809-5F61-41C3-ACAD-D4A6752ECD32}"/>
              </a:ext>
            </a:extLst>
          </p:cNvPr>
          <p:cNvSpPr>
            <a:spLocks noChangeArrowheads="1"/>
          </p:cNvSpPr>
          <p:nvPr/>
        </p:nvSpPr>
        <p:spPr bwMode="auto">
          <a:xfrm>
            <a:off x="684213" y="188913"/>
            <a:ext cx="7772400" cy="1143000"/>
          </a:xfrm>
          <a:prstGeom prst="rect">
            <a:avLst/>
          </a:prstGeom>
          <a:noFill/>
          <a:ln w="9525">
            <a:noFill/>
            <a:miter lim="800000"/>
            <a:headEnd/>
            <a:tailEnd/>
          </a:ln>
          <a:effectLst/>
        </p:spPr>
        <p:txBody>
          <a:bodyPr anchor="ctr"/>
          <a:lstStyle/>
          <a:p>
            <a:pPr>
              <a:defRPr/>
            </a:pPr>
            <a:r>
              <a:rPr kumimoji="1" lang="en-US" altLang="en-US" sz="4400" b="1">
                <a:solidFill>
                  <a:srgbClr val="663300"/>
                </a:solidFill>
                <a:effectLst>
                  <a:outerShdw blurRad="38100" dist="38100" dir="2700000" algn="tl">
                    <a:srgbClr val="C0C0C0"/>
                  </a:outerShdw>
                </a:effectLst>
                <a:latin typeface="黑体" pitchFamily="2" charset="-122"/>
                <a:ea typeface="黑体" pitchFamily="2" charset="-122"/>
              </a:rPr>
              <a:t>合并排序</a:t>
            </a:r>
            <a:endPar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endParaRPr>
          </a:p>
        </p:txBody>
      </p:sp>
      <p:sp>
        <p:nvSpPr>
          <p:cNvPr id="154628" name="Text Box 3">
            <a:extLst>
              <a:ext uri="{FF2B5EF4-FFF2-40B4-BE49-F238E27FC236}">
                <a16:creationId xmlns:a16="http://schemas.microsoft.com/office/drawing/2014/main" id="{3A286A7F-B2AD-47FB-A058-7DFE203479D9}"/>
              </a:ext>
            </a:extLst>
          </p:cNvPr>
          <p:cNvSpPr txBox="1">
            <a:spLocks noChangeArrowheads="1"/>
          </p:cNvSpPr>
          <p:nvPr/>
        </p:nvSpPr>
        <p:spPr bwMode="auto">
          <a:xfrm>
            <a:off x="250825" y="1341438"/>
            <a:ext cx="856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算法</a:t>
            </a:r>
            <a:r>
              <a:rPr lang="en-US" altLang="zh-CN" sz="2400" b="1">
                <a:solidFill>
                  <a:schemeClr val="tx1"/>
                </a:solidFill>
                <a:ea typeface="楷体_GB2312" panose="02010609030101010101" pitchFamily="49" charset="-122"/>
              </a:rPr>
              <a:t>mergeSort</a:t>
            </a:r>
            <a:r>
              <a:rPr lang="zh-CN" altLang="en-US" sz="2400">
                <a:solidFill>
                  <a:schemeClr val="tx1"/>
                </a:solidFill>
                <a:ea typeface="楷体_GB2312" panose="02010609030101010101" pitchFamily="49" charset="-122"/>
              </a:rPr>
              <a:t>的递归过程可以消去。</a:t>
            </a:r>
          </a:p>
        </p:txBody>
      </p:sp>
      <p:grpSp>
        <p:nvGrpSpPr>
          <p:cNvPr id="2" name="Group 4">
            <a:extLst>
              <a:ext uri="{FF2B5EF4-FFF2-40B4-BE49-F238E27FC236}">
                <a16:creationId xmlns:a16="http://schemas.microsoft.com/office/drawing/2014/main" id="{9AD584E6-C683-450D-951B-D70ADE322163}"/>
              </a:ext>
            </a:extLst>
          </p:cNvPr>
          <p:cNvGrpSpPr>
            <a:grpSpLocks/>
          </p:cNvGrpSpPr>
          <p:nvPr/>
        </p:nvGrpSpPr>
        <p:grpSpPr bwMode="auto">
          <a:xfrm>
            <a:off x="581025" y="1974850"/>
            <a:ext cx="7724775" cy="463550"/>
            <a:chOff x="366" y="1244"/>
            <a:chExt cx="4866" cy="292"/>
          </a:xfrm>
        </p:grpSpPr>
        <p:sp>
          <p:nvSpPr>
            <p:cNvPr id="154655" name="Text Box 5">
              <a:extLst>
                <a:ext uri="{FF2B5EF4-FFF2-40B4-BE49-F238E27FC236}">
                  <a16:creationId xmlns:a16="http://schemas.microsoft.com/office/drawing/2014/main" id="{B91F956E-2591-4FC0-8D26-8862F1003919}"/>
                </a:ext>
              </a:extLst>
            </p:cNvPr>
            <p:cNvSpPr txBox="1">
              <a:spLocks noChangeArrowheads="1"/>
            </p:cNvSpPr>
            <p:nvPr/>
          </p:nvSpPr>
          <p:spPr bwMode="auto">
            <a:xfrm>
              <a:off x="366" y="1286"/>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zh-CN" altLang="en-US" sz="2000">
                  <a:solidFill>
                    <a:schemeClr val="tx1"/>
                  </a:solidFill>
                  <a:latin typeface="Verdana" panose="020B0604030504040204" pitchFamily="34" charset="0"/>
                  <a:ea typeface="楷体_GB2312" panose="02010609030101010101" pitchFamily="49" charset="-122"/>
                </a:rPr>
                <a:t>初始序列</a:t>
              </a:r>
            </a:p>
          </p:txBody>
        </p:sp>
        <p:sp>
          <p:nvSpPr>
            <p:cNvPr id="154656" name="Text Box 6">
              <a:extLst>
                <a:ext uri="{FF2B5EF4-FFF2-40B4-BE49-F238E27FC236}">
                  <a16:creationId xmlns:a16="http://schemas.microsoft.com/office/drawing/2014/main" id="{03A0EF19-6200-4B7B-96D2-FE919092EE62}"/>
                </a:ext>
              </a:extLst>
            </p:cNvPr>
            <p:cNvSpPr txBox="1">
              <a:spLocks noChangeArrowheads="1"/>
            </p:cNvSpPr>
            <p:nvPr/>
          </p:nvSpPr>
          <p:spPr bwMode="auto">
            <a:xfrm>
              <a:off x="1374" y="1244"/>
              <a:ext cx="38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en-US" altLang="zh-CN" sz="2400">
                  <a:solidFill>
                    <a:schemeClr val="tx1"/>
                  </a:solidFill>
                  <a:latin typeface="Verdana" panose="020B0604030504040204" pitchFamily="34" charset="0"/>
                  <a:ea typeface="黑体" panose="02010609060101010101" pitchFamily="49" charset="-122"/>
                </a:rPr>
                <a:t>[49]  [38]  [65]  [97]  [76]  [13]  [27]</a:t>
              </a:r>
            </a:p>
          </p:txBody>
        </p:sp>
      </p:grpSp>
      <p:grpSp>
        <p:nvGrpSpPr>
          <p:cNvPr id="3" name="Group 7">
            <a:extLst>
              <a:ext uri="{FF2B5EF4-FFF2-40B4-BE49-F238E27FC236}">
                <a16:creationId xmlns:a16="http://schemas.microsoft.com/office/drawing/2014/main" id="{EE34D6F3-2E25-4B4D-8624-153543FE4023}"/>
              </a:ext>
            </a:extLst>
          </p:cNvPr>
          <p:cNvGrpSpPr>
            <a:grpSpLocks/>
          </p:cNvGrpSpPr>
          <p:nvPr/>
        </p:nvGrpSpPr>
        <p:grpSpPr bwMode="auto">
          <a:xfrm>
            <a:off x="2571750" y="2400300"/>
            <a:ext cx="5276850" cy="781050"/>
            <a:chOff x="1620" y="1512"/>
            <a:chExt cx="3324" cy="492"/>
          </a:xfrm>
        </p:grpSpPr>
        <p:sp>
          <p:nvSpPr>
            <p:cNvPr id="154648" name="Freeform 8">
              <a:extLst>
                <a:ext uri="{FF2B5EF4-FFF2-40B4-BE49-F238E27FC236}">
                  <a16:creationId xmlns:a16="http://schemas.microsoft.com/office/drawing/2014/main" id="{20ABFD77-D5E7-46C6-914C-07B097CBD8B5}"/>
                </a:ext>
              </a:extLst>
            </p:cNvPr>
            <p:cNvSpPr>
              <a:spLocks/>
            </p:cNvSpPr>
            <p:nvPr/>
          </p:nvSpPr>
          <p:spPr bwMode="auto">
            <a:xfrm>
              <a:off x="1620" y="1524"/>
              <a:ext cx="570" cy="315"/>
            </a:xfrm>
            <a:custGeom>
              <a:avLst/>
              <a:gdLst>
                <a:gd name="T0" fmla="*/ 0 w 570"/>
                <a:gd name="T1" fmla="*/ 18 h 315"/>
                <a:gd name="T2" fmla="*/ 306 w 570"/>
                <a:gd name="T3" fmla="*/ 312 h 315"/>
                <a:gd name="T4" fmla="*/ 570 w 570"/>
                <a:gd name="T5" fmla="*/ 0 h 315"/>
                <a:gd name="T6" fmla="*/ 0 60000 65536"/>
                <a:gd name="T7" fmla="*/ 0 60000 65536"/>
                <a:gd name="T8" fmla="*/ 0 60000 65536"/>
                <a:gd name="T9" fmla="*/ 0 w 570"/>
                <a:gd name="T10" fmla="*/ 0 h 315"/>
                <a:gd name="T11" fmla="*/ 570 w 570"/>
                <a:gd name="T12" fmla="*/ 315 h 315"/>
              </a:gdLst>
              <a:ahLst/>
              <a:cxnLst>
                <a:cxn ang="T6">
                  <a:pos x="T0" y="T1"/>
                </a:cxn>
                <a:cxn ang="T7">
                  <a:pos x="T2" y="T3"/>
                </a:cxn>
                <a:cxn ang="T8">
                  <a:pos x="T4" y="T5"/>
                </a:cxn>
              </a:cxnLst>
              <a:rect l="T9" t="T10" r="T11" b="T12"/>
              <a:pathLst>
                <a:path w="570" h="315">
                  <a:moveTo>
                    <a:pt x="0" y="18"/>
                  </a:moveTo>
                  <a:cubicBezTo>
                    <a:pt x="105" y="166"/>
                    <a:pt x="211" y="315"/>
                    <a:pt x="306" y="312"/>
                  </a:cubicBezTo>
                  <a:cubicBezTo>
                    <a:pt x="401" y="309"/>
                    <a:pt x="525" y="53"/>
                    <a:pt x="570" y="0"/>
                  </a:cubicBezTo>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154649" name="Freeform 9">
              <a:extLst>
                <a:ext uri="{FF2B5EF4-FFF2-40B4-BE49-F238E27FC236}">
                  <a16:creationId xmlns:a16="http://schemas.microsoft.com/office/drawing/2014/main" id="{E400CC5B-7910-4ED7-B550-CA86B66413B9}"/>
                </a:ext>
              </a:extLst>
            </p:cNvPr>
            <p:cNvSpPr>
              <a:spLocks/>
            </p:cNvSpPr>
            <p:nvPr/>
          </p:nvSpPr>
          <p:spPr bwMode="auto">
            <a:xfrm>
              <a:off x="2736" y="1518"/>
              <a:ext cx="570" cy="315"/>
            </a:xfrm>
            <a:custGeom>
              <a:avLst/>
              <a:gdLst>
                <a:gd name="T0" fmla="*/ 0 w 570"/>
                <a:gd name="T1" fmla="*/ 18 h 315"/>
                <a:gd name="T2" fmla="*/ 306 w 570"/>
                <a:gd name="T3" fmla="*/ 312 h 315"/>
                <a:gd name="T4" fmla="*/ 570 w 570"/>
                <a:gd name="T5" fmla="*/ 0 h 315"/>
                <a:gd name="T6" fmla="*/ 0 60000 65536"/>
                <a:gd name="T7" fmla="*/ 0 60000 65536"/>
                <a:gd name="T8" fmla="*/ 0 60000 65536"/>
                <a:gd name="T9" fmla="*/ 0 w 570"/>
                <a:gd name="T10" fmla="*/ 0 h 315"/>
                <a:gd name="T11" fmla="*/ 570 w 570"/>
                <a:gd name="T12" fmla="*/ 315 h 315"/>
              </a:gdLst>
              <a:ahLst/>
              <a:cxnLst>
                <a:cxn ang="T6">
                  <a:pos x="T0" y="T1"/>
                </a:cxn>
                <a:cxn ang="T7">
                  <a:pos x="T2" y="T3"/>
                </a:cxn>
                <a:cxn ang="T8">
                  <a:pos x="T4" y="T5"/>
                </a:cxn>
              </a:cxnLst>
              <a:rect l="T9" t="T10" r="T11" b="T12"/>
              <a:pathLst>
                <a:path w="570" h="315">
                  <a:moveTo>
                    <a:pt x="0" y="18"/>
                  </a:moveTo>
                  <a:cubicBezTo>
                    <a:pt x="105" y="166"/>
                    <a:pt x="211" y="315"/>
                    <a:pt x="306" y="312"/>
                  </a:cubicBezTo>
                  <a:cubicBezTo>
                    <a:pt x="401" y="309"/>
                    <a:pt x="525" y="53"/>
                    <a:pt x="570" y="0"/>
                  </a:cubicBezTo>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154650" name="Freeform 10">
              <a:extLst>
                <a:ext uri="{FF2B5EF4-FFF2-40B4-BE49-F238E27FC236}">
                  <a16:creationId xmlns:a16="http://schemas.microsoft.com/office/drawing/2014/main" id="{FEE0B22D-8696-4CD5-8523-E3984D4DB9D7}"/>
                </a:ext>
              </a:extLst>
            </p:cNvPr>
            <p:cNvSpPr>
              <a:spLocks/>
            </p:cNvSpPr>
            <p:nvPr/>
          </p:nvSpPr>
          <p:spPr bwMode="auto">
            <a:xfrm>
              <a:off x="3852" y="1512"/>
              <a:ext cx="570" cy="315"/>
            </a:xfrm>
            <a:custGeom>
              <a:avLst/>
              <a:gdLst>
                <a:gd name="T0" fmla="*/ 0 w 570"/>
                <a:gd name="T1" fmla="*/ 18 h 315"/>
                <a:gd name="T2" fmla="*/ 306 w 570"/>
                <a:gd name="T3" fmla="*/ 312 h 315"/>
                <a:gd name="T4" fmla="*/ 570 w 570"/>
                <a:gd name="T5" fmla="*/ 0 h 315"/>
                <a:gd name="T6" fmla="*/ 0 60000 65536"/>
                <a:gd name="T7" fmla="*/ 0 60000 65536"/>
                <a:gd name="T8" fmla="*/ 0 60000 65536"/>
                <a:gd name="T9" fmla="*/ 0 w 570"/>
                <a:gd name="T10" fmla="*/ 0 h 315"/>
                <a:gd name="T11" fmla="*/ 570 w 570"/>
                <a:gd name="T12" fmla="*/ 315 h 315"/>
              </a:gdLst>
              <a:ahLst/>
              <a:cxnLst>
                <a:cxn ang="T6">
                  <a:pos x="T0" y="T1"/>
                </a:cxn>
                <a:cxn ang="T7">
                  <a:pos x="T2" y="T3"/>
                </a:cxn>
                <a:cxn ang="T8">
                  <a:pos x="T4" y="T5"/>
                </a:cxn>
              </a:cxnLst>
              <a:rect l="T9" t="T10" r="T11" b="T12"/>
              <a:pathLst>
                <a:path w="570" h="315">
                  <a:moveTo>
                    <a:pt x="0" y="18"/>
                  </a:moveTo>
                  <a:cubicBezTo>
                    <a:pt x="105" y="166"/>
                    <a:pt x="211" y="315"/>
                    <a:pt x="306" y="312"/>
                  </a:cubicBezTo>
                  <a:cubicBezTo>
                    <a:pt x="401" y="309"/>
                    <a:pt x="525" y="53"/>
                    <a:pt x="570" y="0"/>
                  </a:cubicBezTo>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154651" name="Line 11">
              <a:extLst>
                <a:ext uri="{FF2B5EF4-FFF2-40B4-BE49-F238E27FC236}">
                  <a16:creationId xmlns:a16="http://schemas.microsoft.com/office/drawing/2014/main" id="{643D29C8-E1D9-4E9D-AC4F-A596749699FF}"/>
                </a:ext>
              </a:extLst>
            </p:cNvPr>
            <p:cNvSpPr>
              <a:spLocks noChangeShapeType="1"/>
            </p:cNvSpPr>
            <p:nvPr/>
          </p:nvSpPr>
          <p:spPr bwMode="auto">
            <a:xfrm>
              <a:off x="1912" y="1832"/>
              <a:ext cx="0" cy="168"/>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4652" name="Line 12">
              <a:extLst>
                <a:ext uri="{FF2B5EF4-FFF2-40B4-BE49-F238E27FC236}">
                  <a16:creationId xmlns:a16="http://schemas.microsoft.com/office/drawing/2014/main" id="{42FF1F3A-DF91-47F1-8BD6-7AE824CCDDA1}"/>
                </a:ext>
              </a:extLst>
            </p:cNvPr>
            <p:cNvSpPr>
              <a:spLocks noChangeShapeType="1"/>
            </p:cNvSpPr>
            <p:nvPr/>
          </p:nvSpPr>
          <p:spPr bwMode="auto">
            <a:xfrm>
              <a:off x="3042" y="1836"/>
              <a:ext cx="0" cy="168"/>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4653" name="Line 13">
              <a:extLst>
                <a:ext uri="{FF2B5EF4-FFF2-40B4-BE49-F238E27FC236}">
                  <a16:creationId xmlns:a16="http://schemas.microsoft.com/office/drawing/2014/main" id="{1E342B85-CF2A-4798-A4ED-F512CDA2D927}"/>
                </a:ext>
              </a:extLst>
            </p:cNvPr>
            <p:cNvSpPr>
              <a:spLocks noChangeShapeType="1"/>
            </p:cNvSpPr>
            <p:nvPr/>
          </p:nvSpPr>
          <p:spPr bwMode="auto">
            <a:xfrm>
              <a:off x="4164" y="1824"/>
              <a:ext cx="0" cy="168"/>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4654" name="Line 14">
              <a:extLst>
                <a:ext uri="{FF2B5EF4-FFF2-40B4-BE49-F238E27FC236}">
                  <a16:creationId xmlns:a16="http://schemas.microsoft.com/office/drawing/2014/main" id="{35ACAE4E-9AC9-4AE0-9373-9A2D5F8C428E}"/>
                </a:ext>
              </a:extLst>
            </p:cNvPr>
            <p:cNvSpPr>
              <a:spLocks noChangeShapeType="1"/>
            </p:cNvSpPr>
            <p:nvPr/>
          </p:nvSpPr>
          <p:spPr bwMode="auto">
            <a:xfrm>
              <a:off x="4944" y="1536"/>
              <a:ext cx="0" cy="444"/>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15">
            <a:extLst>
              <a:ext uri="{FF2B5EF4-FFF2-40B4-BE49-F238E27FC236}">
                <a16:creationId xmlns:a16="http://schemas.microsoft.com/office/drawing/2014/main" id="{E3336243-1180-4804-8F3F-9709EFB37FEC}"/>
              </a:ext>
            </a:extLst>
          </p:cNvPr>
          <p:cNvGrpSpPr>
            <a:grpSpLocks/>
          </p:cNvGrpSpPr>
          <p:nvPr/>
        </p:nvGrpSpPr>
        <p:grpSpPr bwMode="auto">
          <a:xfrm>
            <a:off x="558800" y="3155950"/>
            <a:ext cx="7740650" cy="457200"/>
            <a:chOff x="352" y="1988"/>
            <a:chExt cx="4876" cy="288"/>
          </a:xfrm>
        </p:grpSpPr>
        <p:sp>
          <p:nvSpPr>
            <p:cNvPr id="154646" name="Text Box 16">
              <a:extLst>
                <a:ext uri="{FF2B5EF4-FFF2-40B4-BE49-F238E27FC236}">
                  <a16:creationId xmlns:a16="http://schemas.microsoft.com/office/drawing/2014/main" id="{48A6A7EE-B929-485D-9C10-07DA0F1A313D}"/>
                </a:ext>
              </a:extLst>
            </p:cNvPr>
            <p:cNvSpPr txBox="1">
              <a:spLocks noChangeArrowheads="1"/>
            </p:cNvSpPr>
            <p:nvPr/>
          </p:nvSpPr>
          <p:spPr bwMode="auto">
            <a:xfrm>
              <a:off x="1484" y="1988"/>
              <a:ext cx="37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en-US" altLang="zh-CN" sz="2400">
                  <a:solidFill>
                    <a:schemeClr val="tx1"/>
                  </a:solidFill>
                  <a:latin typeface="Verdana" panose="020B0604030504040204" pitchFamily="34" charset="0"/>
                  <a:ea typeface="黑体" panose="02010609060101010101" pitchFamily="49" charset="-122"/>
                </a:rPr>
                <a:t>[38  49]     [65  97]    [13  76]   [27]</a:t>
              </a:r>
            </a:p>
          </p:txBody>
        </p:sp>
        <p:sp>
          <p:nvSpPr>
            <p:cNvPr id="154647" name="Text Box 17">
              <a:extLst>
                <a:ext uri="{FF2B5EF4-FFF2-40B4-BE49-F238E27FC236}">
                  <a16:creationId xmlns:a16="http://schemas.microsoft.com/office/drawing/2014/main" id="{C3974C51-E176-4383-8E53-E0C148493B06}"/>
                </a:ext>
              </a:extLst>
            </p:cNvPr>
            <p:cNvSpPr txBox="1">
              <a:spLocks noChangeArrowheads="1"/>
            </p:cNvSpPr>
            <p:nvPr/>
          </p:nvSpPr>
          <p:spPr bwMode="auto">
            <a:xfrm>
              <a:off x="352" y="2012"/>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zh-CN" altLang="en-US">
                  <a:solidFill>
                    <a:schemeClr val="tx1"/>
                  </a:solidFill>
                  <a:latin typeface="Verdana" panose="020B0604030504040204" pitchFamily="34" charset="0"/>
                  <a:ea typeface="楷体_GB2312" panose="02010609030101010101" pitchFamily="49" charset="-122"/>
                </a:rPr>
                <a:t>第一步</a:t>
              </a:r>
            </a:p>
          </p:txBody>
        </p:sp>
      </p:grpSp>
      <p:grpSp>
        <p:nvGrpSpPr>
          <p:cNvPr id="5" name="Group 18">
            <a:extLst>
              <a:ext uri="{FF2B5EF4-FFF2-40B4-BE49-F238E27FC236}">
                <a16:creationId xmlns:a16="http://schemas.microsoft.com/office/drawing/2014/main" id="{FC5C7530-043D-46E5-8FFF-F326A0FBE1DA}"/>
              </a:ext>
            </a:extLst>
          </p:cNvPr>
          <p:cNvGrpSpPr>
            <a:grpSpLocks/>
          </p:cNvGrpSpPr>
          <p:nvPr/>
        </p:nvGrpSpPr>
        <p:grpSpPr bwMode="auto">
          <a:xfrm>
            <a:off x="530225" y="4241800"/>
            <a:ext cx="7543800" cy="468313"/>
            <a:chOff x="334" y="2672"/>
            <a:chExt cx="4752" cy="295"/>
          </a:xfrm>
        </p:grpSpPr>
        <p:sp>
          <p:nvSpPr>
            <p:cNvPr id="154644" name="Text Box 19">
              <a:extLst>
                <a:ext uri="{FF2B5EF4-FFF2-40B4-BE49-F238E27FC236}">
                  <a16:creationId xmlns:a16="http://schemas.microsoft.com/office/drawing/2014/main" id="{6181E259-0F13-4CC7-B66F-412453221949}"/>
                </a:ext>
              </a:extLst>
            </p:cNvPr>
            <p:cNvSpPr txBox="1">
              <a:spLocks noChangeArrowheads="1"/>
            </p:cNvSpPr>
            <p:nvPr/>
          </p:nvSpPr>
          <p:spPr bwMode="auto">
            <a:xfrm>
              <a:off x="334" y="2736"/>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zh-CN" altLang="en-US">
                  <a:solidFill>
                    <a:schemeClr val="tx1"/>
                  </a:solidFill>
                  <a:latin typeface="Verdana" panose="020B0604030504040204" pitchFamily="34" charset="0"/>
                  <a:ea typeface="楷体_GB2312" panose="02010609030101010101" pitchFamily="49" charset="-122"/>
                </a:rPr>
                <a:t>第二步</a:t>
              </a:r>
            </a:p>
          </p:txBody>
        </p:sp>
        <p:sp>
          <p:nvSpPr>
            <p:cNvPr id="154645" name="Text Box 20">
              <a:extLst>
                <a:ext uri="{FF2B5EF4-FFF2-40B4-BE49-F238E27FC236}">
                  <a16:creationId xmlns:a16="http://schemas.microsoft.com/office/drawing/2014/main" id="{E085CF31-13BB-445F-981D-B8B930BCEABA}"/>
                </a:ext>
              </a:extLst>
            </p:cNvPr>
            <p:cNvSpPr txBox="1">
              <a:spLocks noChangeArrowheads="1"/>
            </p:cNvSpPr>
            <p:nvPr/>
          </p:nvSpPr>
          <p:spPr bwMode="auto">
            <a:xfrm>
              <a:off x="1622" y="2672"/>
              <a:ext cx="34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en-US" altLang="zh-CN" sz="2400">
                  <a:solidFill>
                    <a:schemeClr val="tx1"/>
                  </a:solidFill>
                  <a:latin typeface="Verdana" panose="020B0604030504040204" pitchFamily="34" charset="0"/>
                  <a:ea typeface="黑体" panose="02010609060101010101" pitchFamily="49" charset="-122"/>
                </a:rPr>
                <a:t>[38  49  65  97]         [13  27  76]</a:t>
              </a:r>
            </a:p>
          </p:txBody>
        </p:sp>
      </p:grpSp>
      <p:grpSp>
        <p:nvGrpSpPr>
          <p:cNvPr id="6" name="Group 21">
            <a:extLst>
              <a:ext uri="{FF2B5EF4-FFF2-40B4-BE49-F238E27FC236}">
                <a16:creationId xmlns:a16="http://schemas.microsoft.com/office/drawing/2014/main" id="{F76BDE55-42A4-44A7-9900-E69681632BFD}"/>
              </a:ext>
            </a:extLst>
          </p:cNvPr>
          <p:cNvGrpSpPr>
            <a:grpSpLocks/>
          </p:cNvGrpSpPr>
          <p:nvPr/>
        </p:nvGrpSpPr>
        <p:grpSpPr bwMode="auto">
          <a:xfrm>
            <a:off x="3028950" y="3533775"/>
            <a:ext cx="4829175" cy="647700"/>
            <a:chOff x="1908" y="2226"/>
            <a:chExt cx="3042" cy="408"/>
          </a:xfrm>
        </p:grpSpPr>
        <p:sp>
          <p:nvSpPr>
            <p:cNvPr id="154640" name="Freeform 22">
              <a:extLst>
                <a:ext uri="{FF2B5EF4-FFF2-40B4-BE49-F238E27FC236}">
                  <a16:creationId xmlns:a16="http://schemas.microsoft.com/office/drawing/2014/main" id="{D7411ABF-7416-4C0B-AA83-255D8AB69049}"/>
                </a:ext>
              </a:extLst>
            </p:cNvPr>
            <p:cNvSpPr>
              <a:spLocks/>
            </p:cNvSpPr>
            <p:nvPr/>
          </p:nvSpPr>
          <p:spPr bwMode="auto">
            <a:xfrm>
              <a:off x="1908" y="2232"/>
              <a:ext cx="1152" cy="255"/>
            </a:xfrm>
            <a:custGeom>
              <a:avLst/>
              <a:gdLst>
                <a:gd name="T0" fmla="*/ 0 w 1152"/>
                <a:gd name="T1" fmla="*/ 18 h 255"/>
                <a:gd name="T2" fmla="*/ 582 w 1152"/>
                <a:gd name="T3" fmla="*/ 252 h 255"/>
                <a:gd name="T4" fmla="*/ 1152 w 1152"/>
                <a:gd name="T5" fmla="*/ 0 h 255"/>
                <a:gd name="T6" fmla="*/ 0 60000 65536"/>
                <a:gd name="T7" fmla="*/ 0 60000 65536"/>
                <a:gd name="T8" fmla="*/ 0 60000 65536"/>
                <a:gd name="T9" fmla="*/ 0 w 1152"/>
                <a:gd name="T10" fmla="*/ 0 h 255"/>
                <a:gd name="T11" fmla="*/ 1152 w 1152"/>
                <a:gd name="T12" fmla="*/ 255 h 255"/>
              </a:gdLst>
              <a:ahLst/>
              <a:cxnLst>
                <a:cxn ang="T6">
                  <a:pos x="T0" y="T1"/>
                </a:cxn>
                <a:cxn ang="T7">
                  <a:pos x="T2" y="T3"/>
                </a:cxn>
                <a:cxn ang="T8">
                  <a:pos x="T4" y="T5"/>
                </a:cxn>
              </a:cxnLst>
              <a:rect l="T9" t="T10" r="T11" b="T12"/>
              <a:pathLst>
                <a:path w="1152" h="255">
                  <a:moveTo>
                    <a:pt x="0" y="18"/>
                  </a:moveTo>
                  <a:cubicBezTo>
                    <a:pt x="195" y="136"/>
                    <a:pt x="390" y="255"/>
                    <a:pt x="582" y="252"/>
                  </a:cubicBezTo>
                  <a:cubicBezTo>
                    <a:pt x="774" y="249"/>
                    <a:pt x="963" y="124"/>
                    <a:pt x="1152" y="0"/>
                  </a:cubicBezTo>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154641" name="Freeform 23">
              <a:extLst>
                <a:ext uri="{FF2B5EF4-FFF2-40B4-BE49-F238E27FC236}">
                  <a16:creationId xmlns:a16="http://schemas.microsoft.com/office/drawing/2014/main" id="{C892C4AE-9DB0-4BFA-8172-1CE035884B3E}"/>
                </a:ext>
              </a:extLst>
            </p:cNvPr>
            <p:cNvSpPr>
              <a:spLocks/>
            </p:cNvSpPr>
            <p:nvPr/>
          </p:nvSpPr>
          <p:spPr bwMode="auto">
            <a:xfrm>
              <a:off x="4146" y="2226"/>
              <a:ext cx="804" cy="212"/>
            </a:xfrm>
            <a:custGeom>
              <a:avLst/>
              <a:gdLst>
                <a:gd name="T0" fmla="*/ 0 w 804"/>
                <a:gd name="T1" fmla="*/ 0 h 212"/>
                <a:gd name="T2" fmla="*/ 414 w 804"/>
                <a:gd name="T3" fmla="*/ 210 h 212"/>
                <a:gd name="T4" fmla="*/ 804 w 804"/>
                <a:gd name="T5" fmla="*/ 12 h 212"/>
                <a:gd name="T6" fmla="*/ 0 60000 65536"/>
                <a:gd name="T7" fmla="*/ 0 60000 65536"/>
                <a:gd name="T8" fmla="*/ 0 60000 65536"/>
                <a:gd name="T9" fmla="*/ 0 w 804"/>
                <a:gd name="T10" fmla="*/ 0 h 212"/>
                <a:gd name="T11" fmla="*/ 804 w 804"/>
                <a:gd name="T12" fmla="*/ 212 h 212"/>
              </a:gdLst>
              <a:ahLst/>
              <a:cxnLst>
                <a:cxn ang="T6">
                  <a:pos x="T0" y="T1"/>
                </a:cxn>
                <a:cxn ang="T7">
                  <a:pos x="T2" y="T3"/>
                </a:cxn>
                <a:cxn ang="T8">
                  <a:pos x="T4" y="T5"/>
                </a:cxn>
              </a:cxnLst>
              <a:rect l="T9" t="T10" r="T11" b="T12"/>
              <a:pathLst>
                <a:path w="804" h="212">
                  <a:moveTo>
                    <a:pt x="0" y="0"/>
                  </a:moveTo>
                  <a:cubicBezTo>
                    <a:pt x="140" y="104"/>
                    <a:pt x="280" y="208"/>
                    <a:pt x="414" y="210"/>
                  </a:cubicBezTo>
                  <a:cubicBezTo>
                    <a:pt x="548" y="212"/>
                    <a:pt x="676" y="112"/>
                    <a:pt x="804" y="12"/>
                  </a:cubicBezTo>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154642" name="Line 24">
              <a:extLst>
                <a:ext uri="{FF2B5EF4-FFF2-40B4-BE49-F238E27FC236}">
                  <a16:creationId xmlns:a16="http://schemas.microsoft.com/office/drawing/2014/main" id="{C9E9A422-6C9E-4D0E-A278-CCAAE09AD4A1}"/>
                </a:ext>
              </a:extLst>
            </p:cNvPr>
            <p:cNvSpPr>
              <a:spLocks noChangeShapeType="1"/>
            </p:cNvSpPr>
            <p:nvPr/>
          </p:nvSpPr>
          <p:spPr bwMode="auto">
            <a:xfrm>
              <a:off x="2484" y="2490"/>
              <a:ext cx="0" cy="144"/>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4643" name="Line 25">
              <a:extLst>
                <a:ext uri="{FF2B5EF4-FFF2-40B4-BE49-F238E27FC236}">
                  <a16:creationId xmlns:a16="http://schemas.microsoft.com/office/drawing/2014/main" id="{70466E2D-92B0-4241-B6DA-64E150615961}"/>
                </a:ext>
              </a:extLst>
            </p:cNvPr>
            <p:cNvSpPr>
              <a:spLocks noChangeShapeType="1"/>
            </p:cNvSpPr>
            <p:nvPr/>
          </p:nvSpPr>
          <p:spPr bwMode="auto">
            <a:xfrm>
              <a:off x="4566" y="2436"/>
              <a:ext cx="0" cy="144"/>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26">
            <a:extLst>
              <a:ext uri="{FF2B5EF4-FFF2-40B4-BE49-F238E27FC236}">
                <a16:creationId xmlns:a16="http://schemas.microsoft.com/office/drawing/2014/main" id="{0F122AFA-7293-473B-9766-5576D4525716}"/>
              </a:ext>
            </a:extLst>
          </p:cNvPr>
          <p:cNvGrpSpPr>
            <a:grpSpLocks/>
          </p:cNvGrpSpPr>
          <p:nvPr/>
        </p:nvGrpSpPr>
        <p:grpSpPr bwMode="auto">
          <a:xfrm>
            <a:off x="555625" y="5445125"/>
            <a:ext cx="7061200" cy="457200"/>
            <a:chOff x="350" y="3430"/>
            <a:chExt cx="4448" cy="288"/>
          </a:xfrm>
        </p:grpSpPr>
        <p:sp>
          <p:nvSpPr>
            <p:cNvPr id="154638" name="Text Box 27">
              <a:extLst>
                <a:ext uri="{FF2B5EF4-FFF2-40B4-BE49-F238E27FC236}">
                  <a16:creationId xmlns:a16="http://schemas.microsoft.com/office/drawing/2014/main" id="{4CB7D738-1D0D-47FE-A86A-E368D5165071}"/>
                </a:ext>
              </a:extLst>
            </p:cNvPr>
            <p:cNvSpPr txBox="1">
              <a:spLocks noChangeArrowheads="1"/>
            </p:cNvSpPr>
            <p:nvPr/>
          </p:nvSpPr>
          <p:spPr bwMode="auto">
            <a:xfrm>
              <a:off x="350" y="3450"/>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zh-CN" altLang="en-US">
                  <a:solidFill>
                    <a:schemeClr val="tx1"/>
                  </a:solidFill>
                  <a:latin typeface="Verdana" panose="020B0604030504040204" pitchFamily="34" charset="0"/>
                  <a:ea typeface="楷体_GB2312" panose="02010609030101010101" pitchFamily="49" charset="-122"/>
                </a:rPr>
                <a:t>第三步</a:t>
              </a:r>
            </a:p>
          </p:txBody>
        </p:sp>
        <p:sp>
          <p:nvSpPr>
            <p:cNvPr id="154639" name="Text Box 28">
              <a:extLst>
                <a:ext uri="{FF2B5EF4-FFF2-40B4-BE49-F238E27FC236}">
                  <a16:creationId xmlns:a16="http://schemas.microsoft.com/office/drawing/2014/main" id="{3B3D339B-59FA-426D-8AF9-BD60F4E5319D}"/>
                </a:ext>
              </a:extLst>
            </p:cNvPr>
            <p:cNvSpPr txBox="1">
              <a:spLocks noChangeArrowheads="1"/>
            </p:cNvSpPr>
            <p:nvPr/>
          </p:nvSpPr>
          <p:spPr bwMode="auto">
            <a:xfrm>
              <a:off x="1916" y="3430"/>
              <a:ext cx="2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en-US" altLang="zh-CN" sz="2400">
                  <a:solidFill>
                    <a:schemeClr val="tx1"/>
                  </a:solidFill>
                  <a:latin typeface="Verdana" panose="020B0604030504040204" pitchFamily="34" charset="0"/>
                  <a:ea typeface="黑体" panose="02010609060101010101" pitchFamily="49" charset="-122"/>
                </a:rPr>
                <a:t>[13  27  38  49  65   76  97]</a:t>
              </a:r>
            </a:p>
          </p:txBody>
        </p:sp>
      </p:grpSp>
      <p:grpSp>
        <p:nvGrpSpPr>
          <p:cNvPr id="8" name="Group 29">
            <a:extLst>
              <a:ext uri="{FF2B5EF4-FFF2-40B4-BE49-F238E27FC236}">
                <a16:creationId xmlns:a16="http://schemas.microsoft.com/office/drawing/2014/main" id="{EDD50BFA-840A-4CE0-BA5D-1F0433E40501}"/>
              </a:ext>
            </a:extLst>
          </p:cNvPr>
          <p:cNvGrpSpPr>
            <a:grpSpLocks/>
          </p:cNvGrpSpPr>
          <p:nvPr/>
        </p:nvGrpSpPr>
        <p:grpSpPr bwMode="auto">
          <a:xfrm>
            <a:off x="3962400" y="4597400"/>
            <a:ext cx="3187700" cy="673100"/>
            <a:chOff x="2496" y="2896"/>
            <a:chExt cx="2008" cy="424"/>
          </a:xfrm>
        </p:grpSpPr>
        <p:sp>
          <p:nvSpPr>
            <p:cNvPr id="154636" name="Freeform 30">
              <a:extLst>
                <a:ext uri="{FF2B5EF4-FFF2-40B4-BE49-F238E27FC236}">
                  <a16:creationId xmlns:a16="http://schemas.microsoft.com/office/drawing/2014/main" id="{107011BE-93E8-4BDE-8584-E0EC24533644}"/>
                </a:ext>
              </a:extLst>
            </p:cNvPr>
            <p:cNvSpPr>
              <a:spLocks/>
            </p:cNvSpPr>
            <p:nvPr/>
          </p:nvSpPr>
          <p:spPr bwMode="auto">
            <a:xfrm>
              <a:off x="2496" y="2896"/>
              <a:ext cx="2008" cy="265"/>
            </a:xfrm>
            <a:custGeom>
              <a:avLst/>
              <a:gdLst>
                <a:gd name="T0" fmla="*/ 0 w 2008"/>
                <a:gd name="T1" fmla="*/ 8 h 265"/>
                <a:gd name="T2" fmla="*/ 1040 w 2008"/>
                <a:gd name="T3" fmla="*/ 264 h 265"/>
                <a:gd name="T4" fmla="*/ 2008 w 2008"/>
                <a:gd name="T5" fmla="*/ 0 h 265"/>
                <a:gd name="T6" fmla="*/ 0 60000 65536"/>
                <a:gd name="T7" fmla="*/ 0 60000 65536"/>
                <a:gd name="T8" fmla="*/ 0 60000 65536"/>
                <a:gd name="T9" fmla="*/ 0 w 2008"/>
                <a:gd name="T10" fmla="*/ 0 h 265"/>
                <a:gd name="T11" fmla="*/ 2008 w 2008"/>
                <a:gd name="T12" fmla="*/ 265 h 265"/>
              </a:gdLst>
              <a:ahLst/>
              <a:cxnLst>
                <a:cxn ang="T6">
                  <a:pos x="T0" y="T1"/>
                </a:cxn>
                <a:cxn ang="T7">
                  <a:pos x="T2" y="T3"/>
                </a:cxn>
                <a:cxn ang="T8">
                  <a:pos x="T4" y="T5"/>
                </a:cxn>
              </a:cxnLst>
              <a:rect l="T9" t="T10" r="T11" b="T12"/>
              <a:pathLst>
                <a:path w="2008" h="265">
                  <a:moveTo>
                    <a:pt x="0" y="8"/>
                  </a:moveTo>
                  <a:cubicBezTo>
                    <a:pt x="352" y="136"/>
                    <a:pt x="705" y="265"/>
                    <a:pt x="1040" y="264"/>
                  </a:cubicBezTo>
                  <a:cubicBezTo>
                    <a:pt x="1375" y="263"/>
                    <a:pt x="1691" y="131"/>
                    <a:pt x="2008" y="0"/>
                  </a:cubicBezTo>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154637" name="Line 31">
              <a:extLst>
                <a:ext uri="{FF2B5EF4-FFF2-40B4-BE49-F238E27FC236}">
                  <a16:creationId xmlns:a16="http://schemas.microsoft.com/office/drawing/2014/main" id="{097D413D-50E1-49B8-BFC5-E771DCE25EC8}"/>
                </a:ext>
              </a:extLst>
            </p:cNvPr>
            <p:cNvSpPr>
              <a:spLocks noChangeShapeType="1"/>
            </p:cNvSpPr>
            <p:nvPr/>
          </p:nvSpPr>
          <p:spPr bwMode="auto">
            <a:xfrm>
              <a:off x="3520" y="3152"/>
              <a:ext cx="0" cy="168"/>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in)">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in)">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ox(in)">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ox(in)">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55243BE7-63AF-4444-A7B0-7769C8BDD1D0}"/>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DA9F7375-FEB0-44D7-8269-B451179C72B2}" type="slidenum">
              <a:rPr lang="zh-CN" altLang="en-US">
                <a:solidFill>
                  <a:schemeClr val="tx1"/>
                </a:solidFill>
                <a:latin typeface="Times New Roman" panose="02020603050405020304" pitchFamily="18" charset="0"/>
                <a:ea typeface="宋体" panose="02010600030101010101" pitchFamily="2" charset="-122"/>
              </a:rPr>
              <a:pPr eaLnBrk="1" hangingPunct="1"/>
              <a:t>62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53282" name="Rectangle 2">
            <a:extLst>
              <a:ext uri="{FF2B5EF4-FFF2-40B4-BE49-F238E27FC236}">
                <a16:creationId xmlns:a16="http://schemas.microsoft.com/office/drawing/2014/main" id="{0FB2F8E3-41D6-48C1-B76C-8F6E61C46109}"/>
              </a:ext>
            </a:extLst>
          </p:cNvPr>
          <p:cNvSpPr>
            <a:spLocks noChangeArrowheads="1"/>
          </p:cNvSpPr>
          <p:nvPr/>
        </p:nvSpPr>
        <p:spPr bwMode="auto">
          <a:xfrm>
            <a:off x="684213" y="188913"/>
            <a:ext cx="7772400" cy="1143000"/>
          </a:xfrm>
          <a:prstGeom prst="rect">
            <a:avLst/>
          </a:prstGeom>
          <a:noFill/>
          <a:ln w="9525">
            <a:noFill/>
            <a:miter lim="800000"/>
            <a:headEnd/>
            <a:tailEnd/>
          </a:ln>
          <a:effectLst/>
        </p:spPr>
        <p:txBody>
          <a:bodyPr anchor="ctr"/>
          <a:lstStyle/>
          <a:p>
            <a:pPr>
              <a:defRPr/>
            </a:pPr>
            <a:r>
              <a:rPr kumimoji="1" lang="en-US" altLang="en-US" sz="4400" b="1">
                <a:solidFill>
                  <a:srgbClr val="663300"/>
                </a:solidFill>
                <a:effectLst>
                  <a:outerShdw blurRad="38100" dist="38100" dir="2700000" algn="tl">
                    <a:srgbClr val="C0C0C0"/>
                  </a:outerShdw>
                </a:effectLst>
                <a:latin typeface="黑体" pitchFamily="2" charset="-122"/>
                <a:ea typeface="黑体" pitchFamily="2" charset="-122"/>
              </a:rPr>
              <a:t>合并排序</a:t>
            </a:r>
            <a:endPar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endParaRPr>
          </a:p>
        </p:txBody>
      </p:sp>
      <p:sp>
        <p:nvSpPr>
          <p:cNvPr id="155652" name="Text Box 3">
            <a:extLst>
              <a:ext uri="{FF2B5EF4-FFF2-40B4-BE49-F238E27FC236}">
                <a16:creationId xmlns:a16="http://schemas.microsoft.com/office/drawing/2014/main" id="{BAA56D6E-15DE-4D5A-9C55-A3DB2C870A6F}"/>
              </a:ext>
            </a:extLst>
          </p:cNvPr>
          <p:cNvSpPr txBox="1">
            <a:spLocks noChangeArrowheads="1"/>
          </p:cNvSpPr>
          <p:nvPr/>
        </p:nvSpPr>
        <p:spPr bwMode="auto">
          <a:xfrm>
            <a:off x="323850" y="1268413"/>
            <a:ext cx="8353425" cy="2092325"/>
          </a:xfrm>
          <a:prstGeom prst="rect">
            <a:avLst/>
          </a:prstGeom>
          <a:noFill/>
          <a:ln w="508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rgbClr val="FF9900"/>
              </a:buClr>
              <a:buFont typeface="Wingdings" panose="05000000000000000000" pitchFamily="2" charset="2"/>
              <a:buChar char="&amp;"/>
            </a:pPr>
            <a:r>
              <a:rPr lang="zh-CN" altLang="en-US" sz="3200" b="1">
                <a:solidFill>
                  <a:schemeClr val="tx1"/>
                </a:solidFill>
                <a:ea typeface="楷体_GB2312" panose="02010609030101010101" pitchFamily="49" charset="-122"/>
              </a:rPr>
              <a:t>最坏时间复杂度：</a:t>
            </a:r>
            <a:r>
              <a:rPr lang="en-US" altLang="zh-CN" sz="3200" b="1">
                <a:solidFill>
                  <a:schemeClr val="tx1"/>
                </a:solidFill>
                <a:ea typeface="楷体_GB2312" panose="02010609030101010101" pitchFamily="49" charset="-122"/>
              </a:rPr>
              <a:t>O(nlogn)</a:t>
            </a:r>
          </a:p>
          <a:p>
            <a:pPr algn="l" eaLnBrk="1" hangingPunct="1">
              <a:buClr>
                <a:srgbClr val="FF9900"/>
              </a:buClr>
              <a:buFont typeface="Wingdings" panose="05000000000000000000" pitchFamily="2" charset="2"/>
              <a:buChar char="&amp;"/>
            </a:pPr>
            <a:r>
              <a:rPr lang="zh-CN" altLang="en-US" sz="3200" b="1">
                <a:solidFill>
                  <a:schemeClr val="tx1"/>
                </a:solidFill>
                <a:ea typeface="楷体_GB2312" panose="02010609030101010101" pitchFamily="49" charset="-122"/>
              </a:rPr>
              <a:t>平均时间复杂度：</a:t>
            </a:r>
            <a:r>
              <a:rPr lang="en-US" altLang="zh-CN" sz="3200" b="1">
                <a:solidFill>
                  <a:schemeClr val="tx1"/>
                </a:solidFill>
                <a:ea typeface="楷体_GB2312" panose="02010609030101010101" pitchFamily="49" charset="-122"/>
              </a:rPr>
              <a:t>O(nlogn)</a:t>
            </a:r>
          </a:p>
          <a:p>
            <a:pPr algn="l" eaLnBrk="1" hangingPunct="1">
              <a:buClr>
                <a:srgbClr val="FF9900"/>
              </a:buClr>
              <a:buFont typeface="Wingdings" panose="05000000000000000000" pitchFamily="2" charset="2"/>
              <a:buChar char="&amp;"/>
            </a:pPr>
            <a:r>
              <a:rPr lang="zh-CN" altLang="en-US" sz="3200" b="1">
                <a:solidFill>
                  <a:schemeClr val="tx1"/>
                </a:solidFill>
                <a:ea typeface="楷体_GB2312" panose="02010609030101010101" pitchFamily="49" charset="-122"/>
              </a:rPr>
              <a:t>辅助空间：</a:t>
            </a:r>
            <a:r>
              <a:rPr lang="en-US" altLang="zh-CN" sz="3200" b="1">
                <a:solidFill>
                  <a:schemeClr val="tx1"/>
                </a:solidFill>
                <a:ea typeface="楷体_GB2312" panose="02010609030101010101" pitchFamily="49" charset="-122"/>
              </a:rPr>
              <a:t>O(n)</a:t>
            </a:r>
          </a:p>
          <a:p>
            <a:pPr algn="l" eaLnBrk="1" hangingPunct="1">
              <a:buClr>
                <a:srgbClr val="FF9900"/>
              </a:buClr>
              <a:buFont typeface="Wingdings" panose="05000000000000000000" pitchFamily="2" charset="2"/>
              <a:buChar char="&amp;"/>
            </a:pPr>
            <a:r>
              <a:rPr lang="zh-CN" altLang="en-US" sz="3200" b="1">
                <a:solidFill>
                  <a:schemeClr val="tx1"/>
                </a:solidFill>
                <a:ea typeface="楷体_GB2312" panose="02010609030101010101" pitchFamily="49" charset="-122"/>
              </a:rPr>
              <a:t>稳定性：稳定</a:t>
            </a:r>
          </a:p>
        </p:txBody>
      </p:sp>
      <p:sp>
        <p:nvSpPr>
          <p:cNvPr id="353284" name="Text Box 4">
            <a:extLst>
              <a:ext uri="{FF2B5EF4-FFF2-40B4-BE49-F238E27FC236}">
                <a16:creationId xmlns:a16="http://schemas.microsoft.com/office/drawing/2014/main" id="{21FB0D67-B0A1-486A-ABFE-B80EC7D98556}"/>
              </a:ext>
            </a:extLst>
          </p:cNvPr>
          <p:cNvSpPr txBox="1">
            <a:spLocks noChangeArrowheads="1"/>
          </p:cNvSpPr>
          <p:nvPr/>
        </p:nvSpPr>
        <p:spPr bwMode="auto">
          <a:xfrm>
            <a:off x="323850" y="3644900"/>
            <a:ext cx="8389938" cy="2127250"/>
          </a:xfrm>
          <a:prstGeom prst="rect">
            <a:avLst/>
          </a:prstGeom>
          <a:solidFill>
            <a:srgbClr val="FFCC00"/>
          </a:solidFill>
          <a:ln w="25400">
            <a:solidFill>
              <a:schemeClr val="tx1"/>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4400" b="1">
                <a:solidFill>
                  <a:schemeClr val="tx1"/>
                </a:solidFill>
                <a:ea typeface="楷体_GB2312" panose="02010609030101010101" pitchFamily="49" charset="-122"/>
              </a:rPr>
              <a:t>思考题：</a:t>
            </a:r>
            <a:r>
              <a:rPr lang="zh-CN" altLang="zh-CN" sz="4400" b="1">
                <a:solidFill>
                  <a:schemeClr val="tx1"/>
                </a:solidFill>
                <a:ea typeface="楷体_GB2312" panose="02010609030101010101" pitchFamily="49" charset="-122"/>
              </a:rPr>
              <a:t>给定</a:t>
            </a:r>
            <a:r>
              <a:rPr lang="zh-CN" altLang="en-US" sz="4400" b="1">
                <a:solidFill>
                  <a:schemeClr val="tx1"/>
                </a:solidFill>
                <a:ea typeface="楷体_GB2312" panose="02010609030101010101" pitchFamily="49" charset="-122"/>
              </a:rPr>
              <a:t>有序表</a:t>
            </a:r>
            <a:r>
              <a:rPr lang="en-US" altLang="zh-CN" sz="4400" b="1">
                <a:solidFill>
                  <a:schemeClr val="tx1"/>
                </a:solidFill>
                <a:ea typeface="楷体_GB2312" panose="02010609030101010101" pitchFamily="49" charset="-122"/>
              </a:rPr>
              <a:t>A[1:n]</a:t>
            </a:r>
            <a:r>
              <a:rPr lang="zh-CN" altLang="en-US" sz="4400" b="1">
                <a:solidFill>
                  <a:schemeClr val="tx1"/>
                </a:solidFill>
                <a:ea typeface="楷体_GB2312" panose="02010609030101010101" pitchFamily="49" charset="-122"/>
              </a:rPr>
              <a:t>，修改合并排序算法，求出该有序表的逆序对数。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3284"/>
                                        </p:tgtEl>
                                        <p:attrNameLst>
                                          <p:attrName>style.visibility</p:attrName>
                                        </p:attrNameLst>
                                      </p:cBhvr>
                                      <p:to>
                                        <p:strVal val="visible"/>
                                      </p:to>
                                    </p:set>
                                    <p:animEffect transition="in" filter="blinds(horizontal)">
                                      <p:cBhvr>
                                        <p:cTn id="7" dur="500"/>
                                        <p:tgtEl>
                                          <p:spTgt spid="353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282F44AA-C5DB-48D1-B9A6-AC668806FECA}"/>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237E035B-BF77-4CAD-894E-8F8A85BE2CEE}" type="slidenum">
              <a:rPr lang="zh-CN" altLang="en-US">
                <a:solidFill>
                  <a:schemeClr val="tx1"/>
                </a:solidFill>
                <a:latin typeface="Times New Roman" panose="02020603050405020304" pitchFamily="18" charset="0"/>
                <a:ea typeface="宋体" panose="02010600030101010101" pitchFamily="2" charset="-122"/>
              </a:rPr>
              <a:pPr eaLnBrk="1" hangingPunct="1"/>
              <a:t>63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54306" name="Rectangle 2">
            <a:extLst>
              <a:ext uri="{FF2B5EF4-FFF2-40B4-BE49-F238E27FC236}">
                <a16:creationId xmlns:a16="http://schemas.microsoft.com/office/drawing/2014/main" id="{5A7D0E7C-3F12-4ED2-AFC9-A2D2AD0846F8}"/>
              </a:ext>
            </a:extLst>
          </p:cNvPr>
          <p:cNvSpPr>
            <a:spLocks noGrp="1" noChangeArrowheads="1"/>
          </p:cNvSpPr>
          <p:nvPr>
            <p:ph type="title"/>
          </p:nvPr>
        </p:nvSpPr>
        <p:spPr>
          <a:xfrm>
            <a:off x="685800" y="228600"/>
            <a:ext cx="7772400" cy="1143000"/>
          </a:xfrm>
        </p:spPr>
        <p:txBody>
          <a:bodyPr/>
          <a:lstStyle/>
          <a:p>
            <a:pPr eaLnBrk="1" hangingPunct="1">
              <a:defRPr/>
            </a:pPr>
            <a:r>
              <a:rPr lang="en-US" altLang="en-US">
                <a:effectLst>
                  <a:outerShdw blurRad="38100" dist="38100" dir="2700000" algn="tl">
                    <a:srgbClr val="C0C0C0"/>
                  </a:outerShdw>
                </a:effectLst>
                <a:latin typeface="黑体" pitchFamily="2" charset="-122"/>
                <a:ea typeface="黑体" pitchFamily="2" charset="-122"/>
              </a:rPr>
              <a:t>快速排序</a:t>
            </a:r>
            <a:endParaRPr lang="zh-CN" altLang="en-US">
              <a:effectLst>
                <a:outerShdw blurRad="38100" dist="38100" dir="2700000" algn="tl">
                  <a:srgbClr val="C0C0C0"/>
                </a:outerShdw>
              </a:effectLst>
              <a:latin typeface="黑体" pitchFamily="2" charset="-122"/>
              <a:ea typeface="黑体" pitchFamily="2" charset="-122"/>
            </a:endParaRPr>
          </a:p>
        </p:txBody>
      </p:sp>
      <p:sp>
        <p:nvSpPr>
          <p:cNvPr id="156676" name="Text Box 3">
            <a:extLst>
              <a:ext uri="{FF2B5EF4-FFF2-40B4-BE49-F238E27FC236}">
                <a16:creationId xmlns:a16="http://schemas.microsoft.com/office/drawing/2014/main" id="{A3E8C7A2-431D-49EC-A914-1A804D97F0C4}"/>
              </a:ext>
            </a:extLst>
          </p:cNvPr>
          <p:cNvSpPr txBox="1">
            <a:spLocks noChangeArrowheads="1"/>
          </p:cNvSpPr>
          <p:nvPr/>
        </p:nvSpPr>
        <p:spPr bwMode="auto">
          <a:xfrm>
            <a:off x="3505200" y="1295400"/>
            <a:ext cx="5400675" cy="146526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zh-CN" altLang="en-US">
                <a:solidFill>
                  <a:schemeClr val="tx1"/>
                </a:solidFill>
                <a:latin typeface="楷体_GB2312" panose="02010609030101010101" pitchFamily="49" charset="-122"/>
                <a:ea typeface="楷体_GB2312" panose="02010609030101010101" pitchFamily="49" charset="-122"/>
              </a:rPr>
              <a:t>在快速排序中，记录的比较和交换是从两端向中间</a:t>
            </a:r>
          </a:p>
          <a:p>
            <a:pPr algn="l" eaLnBrk="1" hangingPunct="1"/>
            <a:r>
              <a:rPr kumimoji="1" lang="zh-CN" altLang="en-US">
                <a:solidFill>
                  <a:schemeClr val="tx1"/>
                </a:solidFill>
                <a:latin typeface="楷体_GB2312" panose="02010609030101010101" pitchFamily="49" charset="-122"/>
                <a:ea typeface="楷体_GB2312" panose="02010609030101010101" pitchFamily="49" charset="-122"/>
              </a:rPr>
              <a:t>进行的，关键字较大的记录一次就能交换到后面单</a:t>
            </a:r>
          </a:p>
          <a:p>
            <a:pPr algn="l" eaLnBrk="1" hangingPunct="1"/>
            <a:r>
              <a:rPr kumimoji="1" lang="zh-CN" altLang="en-US">
                <a:solidFill>
                  <a:schemeClr val="tx1"/>
                </a:solidFill>
                <a:latin typeface="楷体_GB2312" panose="02010609030101010101" pitchFamily="49" charset="-122"/>
                <a:ea typeface="楷体_GB2312" panose="02010609030101010101" pitchFamily="49" charset="-122"/>
              </a:rPr>
              <a:t>元，关键字较小的记录一次就能交换到前面单元，</a:t>
            </a:r>
          </a:p>
          <a:p>
            <a:pPr algn="l" eaLnBrk="1" hangingPunct="1"/>
            <a:r>
              <a:rPr kumimoji="1" lang="zh-CN" altLang="en-US">
                <a:solidFill>
                  <a:schemeClr val="tx1"/>
                </a:solidFill>
                <a:latin typeface="楷体_GB2312" panose="02010609030101010101" pitchFamily="49" charset="-122"/>
                <a:ea typeface="楷体_GB2312" panose="02010609030101010101" pitchFamily="49" charset="-122"/>
              </a:rPr>
              <a:t>记录每次移动的距离较大，因而总的比较和移动次</a:t>
            </a:r>
          </a:p>
          <a:p>
            <a:pPr algn="l" eaLnBrk="1" hangingPunct="1"/>
            <a:r>
              <a:rPr kumimoji="1" lang="zh-CN" altLang="en-US">
                <a:solidFill>
                  <a:schemeClr val="tx1"/>
                </a:solidFill>
                <a:latin typeface="楷体_GB2312" panose="02010609030101010101" pitchFamily="49" charset="-122"/>
                <a:ea typeface="楷体_GB2312" panose="02010609030101010101" pitchFamily="49" charset="-122"/>
              </a:rPr>
              <a:t>数较少。</a:t>
            </a:r>
            <a:endParaRPr kumimoji="1" lang="ja-JP" altLang="en-US">
              <a:solidFill>
                <a:schemeClr val="tx1"/>
              </a:solidFill>
              <a:latin typeface="楷体_GB2312" panose="02010609030101010101" pitchFamily="49" charset="-122"/>
              <a:ea typeface="楷体_GB2312" panose="02010609030101010101" pitchFamily="49" charset="-122"/>
            </a:endParaRPr>
          </a:p>
        </p:txBody>
      </p:sp>
      <p:sp>
        <p:nvSpPr>
          <p:cNvPr id="156677" name="Rectangle 4">
            <a:extLst>
              <a:ext uri="{FF2B5EF4-FFF2-40B4-BE49-F238E27FC236}">
                <a16:creationId xmlns:a16="http://schemas.microsoft.com/office/drawing/2014/main" id="{5FDF33F4-012A-43B1-9775-3272DC52F0D4}"/>
              </a:ext>
            </a:extLst>
          </p:cNvPr>
          <p:cNvSpPr>
            <a:spLocks noChangeArrowheads="1"/>
          </p:cNvSpPr>
          <p:nvPr/>
        </p:nvSpPr>
        <p:spPr bwMode="auto">
          <a:xfrm>
            <a:off x="228600" y="2749550"/>
            <a:ext cx="8135938"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chemeClr val="tx1"/>
                </a:solidFill>
                <a:ea typeface="楷体_GB2312" panose="02010609030101010101" pitchFamily="49" charset="-122"/>
              </a:rPr>
              <a:t>private static void </a:t>
            </a:r>
            <a:r>
              <a:rPr lang="en-US" altLang="zh-CN" sz="2400" b="1">
                <a:solidFill>
                  <a:schemeClr val="tx1"/>
                </a:solidFill>
                <a:ea typeface="楷体_GB2312" panose="02010609030101010101" pitchFamily="49" charset="-122"/>
              </a:rPr>
              <a:t>qSort</a:t>
            </a:r>
            <a:r>
              <a:rPr lang="en-US" altLang="zh-CN" sz="2400">
                <a:solidFill>
                  <a:schemeClr val="tx1"/>
                </a:solidFill>
                <a:ea typeface="楷体_GB2312" panose="02010609030101010101" pitchFamily="49" charset="-122"/>
              </a:rPr>
              <a:t>(int p, int r)</a:t>
            </a:r>
          </a:p>
          <a:p>
            <a:pPr algn="l" eaLnBrk="1" hangingPunct="1"/>
            <a:r>
              <a:rPr lang="en-US" altLang="zh-CN" sz="2400">
                <a:solidFill>
                  <a:schemeClr val="tx1"/>
                </a:solidFill>
                <a:ea typeface="楷体_GB2312" panose="02010609030101010101" pitchFamily="49" charset="-122"/>
              </a:rPr>
              <a:t>   {</a:t>
            </a:r>
          </a:p>
          <a:p>
            <a:pPr algn="l" eaLnBrk="1" hangingPunct="1"/>
            <a:r>
              <a:rPr lang="en-US" altLang="zh-CN" sz="2400">
                <a:solidFill>
                  <a:schemeClr val="tx1"/>
                </a:solidFill>
                <a:ea typeface="楷体_GB2312" panose="02010609030101010101" pitchFamily="49" charset="-122"/>
              </a:rPr>
              <a:t>      </a:t>
            </a:r>
            <a:r>
              <a:rPr lang="en-US" altLang="zh-CN" sz="2400" b="1">
                <a:solidFill>
                  <a:schemeClr val="tx1"/>
                </a:solidFill>
                <a:ea typeface="楷体_GB2312" panose="02010609030101010101" pitchFamily="49" charset="-122"/>
              </a:rPr>
              <a:t>if</a:t>
            </a:r>
            <a:r>
              <a:rPr lang="en-US" altLang="zh-CN" sz="2400">
                <a:solidFill>
                  <a:schemeClr val="tx1"/>
                </a:solidFill>
                <a:ea typeface="楷体_GB2312" panose="02010609030101010101" pitchFamily="49" charset="-122"/>
              </a:rPr>
              <a:t> (p&lt;r) {</a:t>
            </a:r>
          </a:p>
          <a:p>
            <a:pPr algn="l" eaLnBrk="1" hangingPunct="1"/>
            <a:r>
              <a:rPr lang="en-US" altLang="zh-CN" sz="2400">
                <a:solidFill>
                  <a:schemeClr val="tx1"/>
                </a:solidFill>
                <a:ea typeface="楷体_GB2312" panose="02010609030101010101" pitchFamily="49" charset="-122"/>
              </a:rPr>
              <a:t>        int q=</a:t>
            </a:r>
            <a:r>
              <a:rPr lang="en-US" altLang="zh-CN" sz="2400" b="1">
                <a:solidFill>
                  <a:schemeClr val="tx1"/>
                </a:solidFill>
                <a:ea typeface="楷体_GB2312" panose="02010609030101010101" pitchFamily="49" charset="-122"/>
              </a:rPr>
              <a:t>partition</a:t>
            </a:r>
            <a:r>
              <a:rPr lang="en-US" altLang="zh-CN" sz="2400">
                <a:solidFill>
                  <a:schemeClr val="tx1"/>
                </a:solidFill>
                <a:ea typeface="楷体_GB2312" panose="02010609030101010101" pitchFamily="49" charset="-122"/>
              </a:rPr>
              <a:t>(p,r); //</a:t>
            </a:r>
            <a:r>
              <a:rPr lang="zh-CN" altLang="en-US" sz="2400">
                <a:solidFill>
                  <a:schemeClr val="tx1"/>
                </a:solidFill>
                <a:ea typeface="楷体_GB2312" panose="02010609030101010101" pitchFamily="49" charset="-122"/>
              </a:rPr>
              <a:t>以</a:t>
            </a:r>
            <a:r>
              <a:rPr lang="en-US" altLang="zh-CN" sz="2400">
                <a:solidFill>
                  <a:schemeClr val="tx1"/>
                </a:solidFill>
                <a:ea typeface="楷体_GB2312" panose="02010609030101010101" pitchFamily="49" charset="-122"/>
              </a:rPr>
              <a:t>a[p]</a:t>
            </a:r>
            <a:r>
              <a:rPr lang="zh-CN" altLang="en-US" sz="2400">
                <a:solidFill>
                  <a:schemeClr val="tx1"/>
                </a:solidFill>
                <a:ea typeface="楷体_GB2312" panose="02010609030101010101" pitchFamily="49" charset="-122"/>
              </a:rPr>
              <a:t>为基准元素将</a:t>
            </a:r>
            <a:r>
              <a:rPr lang="en-US" altLang="zh-CN" sz="2400">
                <a:solidFill>
                  <a:schemeClr val="tx1"/>
                </a:solidFill>
                <a:ea typeface="楷体_GB2312" panose="02010609030101010101" pitchFamily="49" charset="-122"/>
              </a:rPr>
              <a:t>a[p:r]</a:t>
            </a:r>
            <a:r>
              <a:rPr lang="zh-CN" altLang="en-US" sz="2400">
                <a:solidFill>
                  <a:schemeClr val="tx1"/>
                </a:solidFill>
                <a:ea typeface="楷体_GB2312" panose="02010609030101010101" pitchFamily="49" charset="-122"/>
              </a:rPr>
              <a:t>划分成</a:t>
            </a:r>
            <a:r>
              <a:rPr lang="en-US" altLang="zh-CN" sz="2400">
                <a:solidFill>
                  <a:schemeClr val="tx1"/>
                </a:solidFill>
                <a:ea typeface="楷体_GB2312" panose="02010609030101010101" pitchFamily="49" charset="-122"/>
              </a:rPr>
              <a:t>3</a:t>
            </a:r>
            <a:r>
              <a:rPr lang="zh-CN" altLang="en-US" sz="2400">
                <a:solidFill>
                  <a:schemeClr val="tx1"/>
                </a:solidFill>
                <a:ea typeface="楷体_GB2312" panose="02010609030101010101" pitchFamily="49" charset="-122"/>
              </a:rPr>
              <a:t>段</a:t>
            </a:r>
            <a:r>
              <a:rPr lang="en-US" altLang="zh-CN" sz="2400">
                <a:solidFill>
                  <a:schemeClr val="tx1"/>
                </a:solidFill>
                <a:ea typeface="楷体_GB2312" panose="02010609030101010101" pitchFamily="49" charset="-122"/>
              </a:rPr>
              <a:t>a[p:q-1],a[q]</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a[q+1:r]</a:t>
            </a:r>
            <a:r>
              <a:rPr lang="zh-CN" altLang="en-US" sz="2400">
                <a:solidFill>
                  <a:schemeClr val="tx1"/>
                </a:solidFill>
                <a:ea typeface="楷体_GB2312" panose="02010609030101010101" pitchFamily="49" charset="-122"/>
              </a:rPr>
              <a:t>，使得</a:t>
            </a:r>
            <a:r>
              <a:rPr lang="en-US" altLang="zh-CN" sz="2400">
                <a:solidFill>
                  <a:schemeClr val="tx1"/>
                </a:solidFill>
                <a:ea typeface="楷体_GB2312" panose="02010609030101010101" pitchFamily="49" charset="-122"/>
              </a:rPr>
              <a:t>a[p:q-1]</a:t>
            </a:r>
            <a:r>
              <a:rPr lang="zh-CN" altLang="en-US" sz="2400">
                <a:solidFill>
                  <a:schemeClr val="tx1"/>
                </a:solidFill>
                <a:ea typeface="楷体_GB2312" panose="02010609030101010101" pitchFamily="49" charset="-122"/>
              </a:rPr>
              <a:t>中任何元素小于等于</a:t>
            </a:r>
            <a:r>
              <a:rPr lang="en-US" altLang="zh-CN" sz="2400">
                <a:solidFill>
                  <a:schemeClr val="tx1"/>
                </a:solidFill>
                <a:ea typeface="楷体_GB2312" panose="02010609030101010101" pitchFamily="49" charset="-122"/>
              </a:rPr>
              <a:t>a[q]</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a[q+1:r]</a:t>
            </a:r>
            <a:r>
              <a:rPr lang="zh-CN" altLang="en-US" sz="2400">
                <a:solidFill>
                  <a:schemeClr val="tx1"/>
                </a:solidFill>
                <a:ea typeface="楷体_GB2312" panose="02010609030101010101" pitchFamily="49" charset="-122"/>
              </a:rPr>
              <a:t>中任何元素大于等于</a:t>
            </a:r>
            <a:r>
              <a:rPr lang="en-US" altLang="zh-CN" sz="2400">
                <a:solidFill>
                  <a:schemeClr val="tx1"/>
                </a:solidFill>
                <a:ea typeface="楷体_GB2312" panose="02010609030101010101" pitchFamily="49" charset="-122"/>
              </a:rPr>
              <a:t>a[q]</a:t>
            </a:r>
            <a:r>
              <a:rPr lang="zh-CN" altLang="en-US" sz="2400">
                <a:solidFill>
                  <a:schemeClr val="tx1"/>
                </a:solidFill>
                <a:ea typeface="楷体_GB2312" panose="02010609030101010101" pitchFamily="49" charset="-122"/>
              </a:rPr>
              <a:t>。下标</a:t>
            </a:r>
            <a:r>
              <a:rPr lang="en-US" altLang="zh-CN" sz="2400">
                <a:solidFill>
                  <a:schemeClr val="tx1"/>
                </a:solidFill>
                <a:ea typeface="楷体_GB2312" panose="02010609030101010101" pitchFamily="49" charset="-122"/>
              </a:rPr>
              <a:t>q</a:t>
            </a:r>
            <a:r>
              <a:rPr lang="zh-CN" altLang="en-US" sz="2400">
                <a:solidFill>
                  <a:schemeClr val="tx1"/>
                </a:solidFill>
                <a:ea typeface="楷体_GB2312" panose="02010609030101010101" pitchFamily="49" charset="-122"/>
              </a:rPr>
              <a:t>在划分过程中确定。</a:t>
            </a:r>
          </a:p>
          <a:p>
            <a:pPr algn="l" eaLnBrk="1" hangingPunct="1"/>
            <a:r>
              <a:rPr lang="zh-CN" altLang="en-US" sz="2400">
                <a:solidFill>
                  <a:schemeClr val="tx1"/>
                </a:solidFill>
                <a:ea typeface="楷体_GB2312" panose="02010609030101010101" pitchFamily="49" charset="-122"/>
              </a:rPr>
              <a:t>        </a:t>
            </a:r>
            <a:r>
              <a:rPr lang="en-US" altLang="zh-CN" sz="2400" b="1">
                <a:solidFill>
                  <a:schemeClr val="tx1"/>
                </a:solidFill>
                <a:ea typeface="楷体_GB2312" panose="02010609030101010101" pitchFamily="49" charset="-122"/>
              </a:rPr>
              <a:t>qSort</a:t>
            </a:r>
            <a:r>
              <a:rPr lang="en-US" altLang="zh-CN" sz="2400">
                <a:solidFill>
                  <a:schemeClr val="tx1"/>
                </a:solidFill>
                <a:ea typeface="楷体_GB2312" panose="02010609030101010101" pitchFamily="49" charset="-122"/>
              </a:rPr>
              <a:t> (p,q-1); //</a:t>
            </a:r>
            <a:r>
              <a:rPr lang="zh-CN" altLang="en-US" sz="2400">
                <a:solidFill>
                  <a:schemeClr val="tx1"/>
                </a:solidFill>
                <a:ea typeface="楷体_GB2312" panose="02010609030101010101" pitchFamily="49" charset="-122"/>
              </a:rPr>
              <a:t>对左半段排序</a:t>
            </a:r>
          </a:p>
          <a:p>
            <a:pPr algn="l" eaLnBrk="1" hangingPunct="1"/>
            <a:r>
              <a:rPr lang="zh-CN" altLang="en-US" sz="2400">
                <a:solidFill>
                  <a:schemeClr val="tx1"/>
                </a:solidFill>
                <a:ea typeface="楷体_GB2312" panose="02010609030101010101" pitchFamily="49" charset="-122"/>
              </a:rPr>
              <a:t>        </a:t>
            </a:r>
            <a:r>
              <a:rPr lang="en-US" altLang="zh-CN" sz="2400" b="1">
                <a:solidFill>
                  <a:schemeClr val="tx1"/>
                </a:solidFill>
                <a:ea typeface="楷体_GB2312" panose="02010609030101010101" pitchFamily="49" charset="-122"/>
              </a:rPr>
              <a:t>qSort</a:t>
            </a:r>
            <a:r>
              <a:rPr lang="en-US" altLang="zh-CN" sz="2400">
                <a:solidFill>
                  <a:schemeClr val="tx1"/>
                </a:solidFill>
                <a:ea typeface="楷体_GB2312" panose="02010609030101010101" pitchFamily="49" charset="-122"/>
              </a:rPr>
              <a:t> (q+1,r); //</a:t>
            </a:r>
            <a:r>
              <a:rPr lang="zh-CN" altLang="en-US" sz="2400">
                <a:solidFill>
                  <a:schemeClr val="tx1"/>
                </a:solidFill>
                <a:ea typeface="楷体_GB2312" panose="02010609030101010101" pitchFamily="49" charset="-122"/>
              </a:rPr>
              <a:t>对右半段排序</a:t>
            </a:r>
          </a:p>
          <a:p>
            <a:pPr algn="l" eaLnBrk="1" hangingPunct="1"/>
            <a:r>
              <a:rPr lang="zh-CN" altLang="en-US" sz="2400">
                <a:solidFill>
                  <a:schemeClr val="tx1"/>
                </a:solidFill>
                <a:ea typeface="楷体_GB2312" panose="02010609030101010101" pitchFamily="49" charset="-122"/>
              </a:rPr>
              <a:t>        </a:t>
            </a:r>
            <a:r>
              <a:rPr lang="en-US" altLang="zh-CN" sz="2400">
                <a:solidFill>
                  <a:schemeClr val="tx1"/>
                </a:solidFill>
                <a:ea typeface="楷体_GB2312" panose="02010609030101010101" pitchFamily="49" charset="-122"/>
              </a:rPr>
              <a:t>}</a:t>
            </a:r>
          </a:p>
          <a:p>
            <a:pPr algn="l" eaLnBrk="1" hangingPunct="1"/>
            <a:r>
              <a:rPr lang="en-US" altLang="zh-CN" sz="2400">
                <a:solidFill>
                  <a:schemeClr val="tx1"/>
                </a:solidFill>
                <a:ea typeface="楷体_GB2312" panose="02010609030101010101" pitchFamily="49" charset="-122"/>
              </a:rPr>
              <a:t>   }</a:t>
            </a:r>
          </a:p>
        </p:txBody>
      </p:sp>
      <p:sp>
        <p:nvSpPr>
          <p:cNvPr id="156678" name="Rectangle 5">
            <a:extLst>
              <a:ext uri="{FF2B5EF4-FFF2-40B4-BE49-F238E27FC236}">
                <a16:creationId xmlns:a16="http://schemas.microsoft.com/office/drawing/2014/main" id="{FD7DF77D-8F96-4A57-916C-25B31906C6B3}"/>
              </a:ext>
            </a:extLst>
          </p:cNvPr>
          <p:cNvSpPr>
            <a:spLocks noChangeArrowheads="1"/>
          </p:cNvSpPr>
          <p:nvPr/>
        </p:nvSpPr>
        <p:spPr bwMode="auto">
          <a:xfrm>
            <a:off x="152400" y="1295400"/>
            <a:ext cx="32766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zh-CN" altLang="en-US" sz="2000">
                <a:solidFill>
                  <a:schemeClr val="tx1"/>
                </a:solidFill>
                <a:latin typeface="黑体" panose="02010609060101010101" pitchFamily="49" charset="-122"/>
                <a:ea typeface="黑体" panose="02010609060101010101" pitchFamily="49" charset="-122"/>
              </a:rPr>
              <a:t>快速排序是对气泡排序的一种改进方法</a:t>
            </a:r>
          </a:p>
          <a:p>
            <a:pPr algn="l" eaLnBrk="1" hangingPunct="1">
              <a:spcBef>
                <a:spcPct val="50000"/>
              </a:spcBef>
            </a:pPr>
            <a:r>
              <a:rPr kumimoji="1" lang="zh-CN" altLang="en-US" sz="2000">
                <a:solidFill>
                  <a:schemeClr val="tx1"/>
                </a:solidFill>
                <a:latin typeface="黑体" panose="02010609060101010101" pitchFamily="49" charset="-122"/>
                <a:ea typeface="黑体" panose="02010609060101010101" pitchFamily="49" charset="-122"/>
              </a:rPr>
              <a:t>它是由</a:t>
            </a:r>
            <a:r>
              <a:rPr kumimoji="1" lang="en-US" altLang="ja-JP" sz="2000">
                <a:solidFill>
                  <a:schemeClr val="tx1"/>
                </a:solidFill>
                <a:latin typeface="黑体" panose="02010609060101010101" pitchFamily="49" charset="-122"/>
                <a:ea typeface="黑体" panose="02010609060101010101" pitchFamily="49" charset="-122"/>
              </a:rPr>
              <a:t>C.A.R. Hoare</a:t>
            </a:r>
            <a:r>
              <a:rPr kumimoji="1" lang="zh-CN" altLang="en-US" sz="2000">
                <a:solidFill>
                  <a:schemeClr val="tx1"/>
                </a:solidFill>
                <a:latin typeface="黑体" panose="02010609060101010101" pitchFamily="49" charset="-122"/>
                <a:ea typeface="黑体" panose="02010609060101010101" pitchFamily="49" charset="-122"/>
              </a:rPr>
              <a:t>于</a:t>
            </a:r>
            <a:r>
              <a:rPr kumimoji="1" lang="ja-JP" altLang="en-US" sz="2000">
                <a:solidFill>
                  <a:schemeClr val="tx1"/>
                </a:solidFill>
                <a:latin typeface="黑体" panose="02010609060101010101" pitchFamily="49" charset="-122"/>
                <a:ea typeface="黑体" panose="02010609060101010101" pitchFamily="49" charset="-122"/>
              </a:rPr>
              <a:t>1962</a:t>
            </a:r>
            <a:r>
              <a:rPr kumimoji="1" lang="zh-CN" altLang="en-US" sz="2000">
                <a:solidFill>
                  <a:schemeClr val="tx1"/>
                </a:solidFill>
                <a:latin typeface="黑体" panose="02010609060101010101" pitchFamily="49" charset="-122"/>
                <a:ea typeface="黑体" panose="02010609060101010101" pitchFamily="49" charset="-122"/>
              </a:rPr>
              <a:t>年提出的</a:t>
            </a:r>
            <a:endParaRPr kumimoji="1" lang="ja-JP" altLang="en-US" sz="2000">
              <a:solidFill>
                <a:schemeClr val="tx1"/>
              </a:solidFill>
              <a:latin typeface="黑体" panose="02010609060101010101" pitchFamily="49" charset="-122"/>
              <a:ea typeface="黑体" panose="02010609060101010101" pitchFamily="49" charset="-122"/>
            </a:endParaRPr>
          </a:p>
        </p:txBody>
      </p:sp>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3">
            <a:extLst>
              <a:ext uri="{FF2B5EF4-FFF2-40B4-BE49-F238E27FC236}">
                <a16:creationId xmlns:a16="http://schemas.microsoft.com/office/drawing/2014/main" id="{98281932-A2C4-4560-9815-F01538876688}"/>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0A691DE2-D285-45A1-8A07-CDD3462141ED}" type="slidenum">
              <a:rPr lang="zh-CN" altLang="en-US">
                <a:solidFill>
                  <a:schemeClr val="tx1"/>
                </a:solidFill>
                <a:latin typeface="Times New Roman" panose="02020603050405020304" pitchFamily="18" charset="0"/>
                <a:ea typeface="宋体" panose="02010600030101010101" pitchFamily="2" charset="-122"/>
              </a:rPr>
              <a:pPr eaLnBrk="1" hangingPunct="1"/>
              <a:t>64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55330" name="Rectangle 2">
            <a:extLst>
              <a:ext uri="{FF2B5EF4-FFF2-40B4-BE49-F238E27FC236}">
                <a16:creationId xmlns:a16="http://schemas.microsoft.com/office/drawing/2014/main" id="{F54A24B2-069F-4D23-9AB2-96B359955A8E}"/>
              </a:ext>
            </a:extLst>
          </p:cNvPr>
          <p:cNvSpPr>
            <a:spLocks noChangeArrowheads="1"/>
          </p:cNvSpPr>
          <p:nvPr/>
        </p:nvSpPr>
        <p:spPr bwMode="auto">
          <a:xfrm>
            <a:off x="684213" y="0"/>
            <a:ext cx="7772400" cy="1143000"/>
          </a:xfrm>
          <a:prstGeom prst="rect">
            <a:avLst/>
          </a:prstGeom>
          <a:noFill/>
          <a:ln w="9525">
            <a:noFill/>
            <a:miter lim="800000"/>
            <a:headEnd/>
            <a:tailEnd/>
          </a:ln>
          <a:effectLst/>
        </p:spPr>
        <p:txBody>
          <a:bodyPr anchor="ctr"/>
          <a:lstStyle/>
          <a:p>
            <a:pPr>
              <a:defRPr/>
            </a:pPr>
            <a:r>
              <a:rPr kumimoji="1" lang="en-US" altLang="en-US" sz="4400" b="1">
                <a:solidFill>
                  <a:srgbClr val="663300"/>
                </a:solidFill>
                <a:effectLst>
                  <a:outerShdw blurRad="38100" dist="38100" dir="2700000" algn="tl">
                    <a:srgbClr val="C0C0C0"/>
                  </a:outerShdw>
                </a:effectLst>
                <a:latin typeface="黑体" pitchFamily="2" charset="-122"/>
                <a:ea typeface="黑体" pitchFamily="2" charset="-122"/>
              </a:rPr>
              <a:t>快速排序</a:t>
            </a:r>
            <a:endPar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endParaRPr>
          </a:p>
        </p:txBody>
      </p:sp>
      <p:sp>
        <p:nvSpPr>
          <p:cNvPr id="19468" name="Rectangle 3">
            <a:extLst>
              <a:ext uri="{FF2B5EF4-FFF2-40B4-BE49-F238E27FC236}">
                <a16:creationId xmlns:a16="http://schemas.microsoft.com/office/drawing/2014/main" id="{F3B8043A-6AC1-4B02-86DC-617AA0A06C90}"/>
              </a:ext>
            </a:extLst>
          </p:cNvPr>
          <p:cNvSpPr>
            <a:spLocks noChangeArrowheads="1"/>
          </p:cNvSpPr>
          <p:nvPr/>
        </p:nvSpPr>
        <p:spPr bwMode="auto">
          <a:xfrm>
            <a:off x="0" y="989013"/>
            <a:ext cx="4932363"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000">
                <a:solidFill>
                  <a:schemeClr val="tx1"/>
                </a:solidFill>
                <a:ea typeface="楷体_GB2312" panose="02010609030101010101" pitchFamily="49" charset="-122"/>
              </a:rPr>
              <a:t>private static int </a:t>
            </a:r>
            <a:r>
              <a:rPr lang="en-US" altLang="zh-CN" sz="2000" b="1">
                <a:solidFill>
                  <a:schemeClr val="tx1"/>
                </a:solidFill>
                <a:ea typeface="楷体_GB2312" panose="02010609030101010101" pitchFamily="49" charset="-122"/>
              </a:rPr>
              <a:t>partition</a:t>
            </a:r>
            <a:r>
              <a:rPr lang="en-US" altLang="zh-CN" sz="2000">
                <a:solidFill>
                  <a:schemeClr val="tx1"/>
                </a:solidFill>
                <a:ea typeface="楷体_GB2312" panose="02010609030101010101" pitchFamily="49" charset="-122"/>
              </a:rPr>
              <a:t> (int p, int r)</a:t>
            </a:r>
          </a:p>
          <a:p>
            <a:pPr algn="l" eaLnBrk="1" hangingPunct="1"/>
            <a:r>
              <a:rPr lang="en-US" altLang="zh-CN" sz="2000">
                <a:solidFill>
                  <a:schemeClr val="tx1"/>
                </a:solidFill>
                <a:ea typeface="楷体_GB2312" panose="02010609030101010101" pitchFamily="49" charset="-122"/>
              </a:rPr>
              <a:t>   {</a:t>
            </a:r>
          </a:p>
          <a:p>
            <a:pPr algn="l" eaLnBrk="1" hangingPunct="1"/>
            <a:r>
              <a:rPr lang="en-US" altLang="zh-CN" sz="2000">
                <a:solidFill>
                  <a:schemeClr val="tx1"/>
                </a:solidFill>
                <a:ea typeface="楷体_GB2312" panose="02010609030101010101" pitchFamily="49" charset="-122"/>
              </a:rPr>
              <a:t>      int i = p,</a:t>
            </a:r>
          </a:p>
          <a:p>
            <a:pPr algn="l" eaLnBrk="1" hangingPunct="1"/>
            <a:r>
              <a:rPr lang="en-US" altLang="zh-CN" sz="2000">
                <a:solidFill>
                  <a:schemeClr val="tx1"/>
                </a:solidFill>
                <a:ea typeface="楷体_GB2312" panose="02010609030101010101" pitchFamily="49" charset="-122"/>
              </a:rPr>
              <a:t>          j = r + 1;</a:t>
            </a:r>
          </a:p>
          <a:p>
            <a:pPr algn="l" eaLnBrk="1" hangingPunct="1"/>
            <a:r>
              <a:rPr lang="en-US" altLang="zh-CN" sz="2000">
                <a:solidFill>
                  <a:schemeClr val="tx1"/>
                </a:solidFill>
                <a:ea typeface="楷体_GB2312" panose="02010609030101010101" pitchFamily="49" charset="-122"/>
              </a:rPr>
              <a:t>      Comparable x = a[p];</a:t>
            </a:r>
          </a:p>
          <a:p>
            <a:pPr algn="l" eaLnBrk="1" hangingPunct="1"/>
            <a:r>
              <a:rPr lang="en-US" altLang="zh-CN" sz="2000">
                <a:solidFill>
                  <a:schemeClr val="tx1"/>
                </a:solidFill>
                <a:ea typeface="楷体_GB2312" panose="02010609030101010101" pitchFamily="49" charset="-122"/>
              </a:rPr>
              <a:t>      // </a:t>
            </a:r>
            <a:r>
              <a:rPr lang="zh-CN" altLang="en-US" sz="2000">
                <a:solidFill>
                  <a:schemeClr val="tx1"/>
                </a:solidFill>
                <a:ea typeface="楷体_GB2312" panose="02010609030101010101" pitchFamily="49" charset="-122"/>
              </a:rPr>
              <a:t>将</a:t>
            </a:r>
            <a:r>
              <a:rPr lang="en-US" altLang="zh-CN" sz="2000">
                <a:solidFill>
                  <a:schemeClr val="tx1"/>
                </a:solidFill>
                <a:ea typeface="楷体_GB2312" panose="02010609030101010101" pitchFamily="49" charset="-122"/>
              </a:rPr>
              <a:t>&gt;= x</a:t>
            </a:r>
            <a:r>
              <a:rPr lang="zh-CN" altLang="en-US" sz="2000">
                <a:solidFill>
                  <a:schemeClr val="tx1"/>
                </a:solidFill>
                <a:ea typeface="楷体_GB2312" panose="02010609030101010101" pitchFamily="49" charset="-122"/>
              </a:rPr>
              <a:t>的元素交换到左边区域</a:t>
            </a:r>
          </a:p>
          <a:p>
            <a:pPr algn="l" eaLnBrk="1" hangingPunct="1"/>
            <a:r>
              <a:rPr lang="zh-CN" altLang="en-US" sz="2000">
                <a:solidFill>
                  <a:schemeClr val="tx1"/>
                </a:solidFill>
                <a:ea typeface="楷体_GB2312" panose="02010609030101010101" pitchFamily="49" charset="-122"/>
              </a:rPr>
              <a:t>      </a:t>
            </a:r>
            <a:r>
              <a:rPr lang="en-US" altLang="zh-CN" sz="2000">
                <a:solidFill>
                  <a:schemeClr val="tx1"/>
                </a:solidFill>
                <a:ea typeface="楷体_GB2312" panose="02010609030101010101" pitchFamily="49" charset="-122"/>
              </a:rPr>
              <a:t>// </a:t>
            </a:r>
            <a:r>
              <a:rPr lang="zh-CN" altLang="en-US" sz="2000">
                <a:solidFill>
                  <a:schemeClr val="tx1"/>
                </a:solidFill>
                <a:ea typeface="楷体_GB2312" panose="02010609030101010101" pitchFamily="49" charset="-122"/>
              </a:rPr>
              <a:t>将</a:t>
            </a:r>
            <a:r>
              <a:rPr lang="en-US" altLang="zh-CN" sz="2000">
                <a:solidFill>
                  <a:schemeClr val="tx1"/>
                </a:solidFill>
                <a:ea typeface="楷体_GB2312" panose="02010609030101010101" pitchFamily="49" charset="-122"/>
              </a:rPr>
              <a:t>&lt;= x</a:t>
            </a:r>
            <a:r>
              <a:rPr lang="zh-CN" altLang="en-US" sz="2000">
                <a:solidFill>
                  <a:schemeClr val="tx1"/>
                </a:solidFill>
                <a:ea typeface="楷体_GB2312" panose="02010609030101010101" pitchFamily="49" charset="-122"/>
              </a:rPr>
              <a:t>的元素交换到右边区域</a:t>
            </a:r>
          </a:p>
          <a:p>
            <a:pPr algn="l" eaLnBrk="1" hangingPunct="1"/>
            <a:r>
              <a:rPr lang="zh-CN" altLang="en-US"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while</a:t>
            </a:r>
            <a:r>
              <a:rPr lang="en-US" altLang="zh-CN"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true</a:t>
            </a:r>
            <a:r>
              <a:rPr lang="en-US" altLang="zh-CN" sz="2000">
                <a:solidFill>
                  <a:schemeClr val="tx1"/>
                </a:solidFill>
                <a:ea typeface="楷体_GB2312" panose="02010609030101010101" pitchFamily="49" charset="-122"/>
              </a:rPr>
              <a:t>) {</a:t>
            </a:r>
          </a:p>
          <a:p>
            <a:pPr algn="l" eaLnBrk="1" hangingPunct="1"/>
            <a:r>
              <a:rPr lang="en-US" altLang="zh-CN"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while</a:t>
            </a:r>
            <a:r>
              <a:rPr lang="en-US" altLang="zh-CN" sz="2000">
                <a:solidFill>
                  <a:schemeClr val="tx1"/>
                </a:solidFill>
                <a:ea typeface="楷体_GB2312" panose="02010609030101010101" pitchFamily="49" charset="-122"/>
              </a:rPr>
              <a:t> (a[++i].compareTo(x) &lt; 0);</a:t>
            </a:r>
          </a:p>
          <a:p>
            <a:pPr algn="l" eaLnBrk="1" hangingPunct="1"/>
            <a:r>
              <a:rPr lang="en-US" altLang="zh-CN"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while</a:t>
            </a:r>
            <a:r>
              <a:rPr lang="en-US" altLang="zh-CN" sz="2000">
                <a:solidFill>
                  <a:schemeClr val="tx1"/>
                </a:solidFill>
                <a:ea typeface="楷体_GB2312" panose="02010609030101010101" pitchFamily="49" charset="-122"/>
              </a:rPr>
              <a:t> (a[--j].compareTo(x) &gt; 0);</a:t>
            </a:r>
          </a:p>
          <a:p>
            <a:pPr algn="l" eaLnBrk="1" hangingPunct="1"/>
            <a:r>
              <a:rPr lang="en-US" altLang="zh-CN"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if</a:t>
            </a:r>
            <a:r>
              <a:rPr lang="en-US" altLang="zh-CN" sz="2000">
                <a:solidFill>
                  <a:schemeClr val="tx1"/>
                </a:solidFill>
                <a:ea typeface="楷体_GB2312" panose="02010609030101010101" pitchFamily="49" charset="-122"/>
              </a:rPr>
              <a:t> (i &gt;= j) </a:t>
            </a:r>
            <a:r>
              <a:rPr lang="en-US" altLang="zh-CN" sz="2000" b="1">
                <a:solidFill>
                  <a:schemeClr val="tx1"/>
                </a:solidFill>
                <a:ea typeface="楷体_GB2312" panose="02010609030101010101" pitchFamily="49" charset="-122"/>
              </a:rPr>
              <a:t>break</a:t>
            </a:r>
            <a:r>
              <a:rPr lang="en-US" altLang="zh-CN" sz="2000">
                <a:solidFill>
                  <a:schemeClr val="tx1"/>
                </a:solidFill>
                <a:ea typeface="楷体_GB2312" panose="02010609030101010101" pitchFamily="49" charset="-122"/>
              </a:rPr>
              <a:t>;</a:t>
            </a:r>
          </a:p>
          <a:p>
            <a:pPr algn="l" eaLnBrk="1" hangingPunct="1"/>
            <a:r>
              <a:rPr lang="en-US" altLang="zh-CN" sz="2000">
                <a:solidFill>
                  <a:schemeClr val="tx1"/>
                </a:solidFill>
                <a:ea typeface="楷体_GB2312" panose="02010609030101010101" pitchFamily="49" charset="-122"/>
              </a:rPr>
              <a:t>        MyMath.</a:t>
            </a:r>
            <a:r>
              <a:rPr lang="en-US" altLang="zh-CN" sz="2000" b="1">
                <a:solidFill>
                  <a:schemeClr val="tx1"/>
                </a:solidFill>
                <a:ea typeface="楷体_GB2312" panose="02010609030101010101" pitchFamily="49" charset="-122"/>
              </a:rPr>
              <a:t>swap</a:t>
            </a:r>
            <a:r>
              <a:rPr lang="en-US" altLang="zh-CN" sz="2000">
                <a:solidFill>
                  <a:schemeClr val="tx1"/>
                </a:solidFill>
                <a:ea typeface="楷体_GB2312" panose="02010609030101010101" pitchFamily="49" charset="-122"/>
              </a:rPr>
              <a:t>(a, i, j);</a:t>
            </a:r>
          </a:p>
          <a:p>
            <a:pPr algn="l" eaLnBrk="1" hangingPunct="1"/>
            <a:r>
              <a:rPr lang="en-US" altLang="zh-CN" sz="2000">
                <a:solidFill>
                  <a:schemeClr val="tx1"/>
                </a:solidFill>
                <a:ea typeface="楷体_GB2312" panose="02010609030101010101" pitchFamily="49" charset="-122"/>
              </a:rPr>
              <a:t>        }</a:t>
            </a:r>
          </a:p>
          <a:p>
            <a:pPr algn="l" eaLnBrk="1" hangingPunct="1"/>
            <a:r>
              <a:rPr lang="en-US" altLang="zh-CN" sz="2000">
                <a:solidFill>
                  <a:schemeClr val="tx1"/>
                </a:solidFill>
                <a:ea typeface="楷体_GB2312" panose="02010609030101010101" pitchFamily="49" charset="-122"/>
              </a:rPr>
              <a:t>      a[p] = a[j];</a:t>
            </a:r>
          </a:p>
          <a:p>
            <a:pPr algn="l" eaLnBrk="1" hangingPunct="1"/>
            <a:r>
              <a:rPr lang="en-US" altLang="zh-CN" sz="2000">
                <a:solidFill>
                  <a:schemeClr val="tx1"/>
                </a:solidFill>
                <a:ea typeface="楷体_GB2312" panose="02010609030101010101" pitchFamily="49" charset="-122"/>
              </a:rPr>
              <a:t>      a[j] = x;</a:t>
            </a:r>
          </a:p>
          <a:p>
            <a:pPr algn="l" eaLnBrk="1" hangingPunct="1"/>
            <a:r>
              <a:rPr lang="en-US" altLang="zh-CN"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return</a:t>
            </a:r>
            <a:r>
              <a:rPr lang="en-US" altLang="zh-CN" sz="2000">
                <a:solidFill>
                  <a:schemeClr val="tx1"/>
                </a:solidFill>
                <a:ea typeface="楷体_GB2312" panose="02010609030101010101" pitchFamily="49" charset="-122"/>
              </a:rPr>
              <a:t> j;</a:t>
            </a:r>
          </a:p>
          <a:p>
            <a:pPr algn="l" eaLnBrk="1" hangingPunct="1"/>
            <a:r>
              <a:rPr lang="en-US" altLang="zh-CN" sz="2000">
                <a:solidFill>
                  <a:schemeClr val="tx1"/>
                </a:solidFill>
                <a:ea typeface="楷体_GB2312" panose="02010609030101010101" pitchFamily="49" charset="-122"/>
              </a:rPr>
              <a:t>   }</a:t>
            </a:r>
          </a:p>
        </p:txBody>
      </p:sp>
      <p:sp>
        <p:nvSpPr>
          <p:cNvPr id="19469" name="Text Box 4">
            <a:extLst>
              <a:ext uri="{FF2B5EF4-FFF2-40B4-BE49-F238E27FC236}">
                <a16:creationId xmlns:a16="http://schemas.microsoft.com/office/drawing/2014/main" id="{07E1B458-7192-4AE6-AB1E-881F2C15CE0C}"/>
              </a:ext>
            </a:extLst>
          </p:cNvPr>
          <p:cNvSpPr txBox="1">
            <a:spLocks noChangeArrowheads="1"/>
          </p:cNvSpPr>
          <p:nvPr/>
        </p:nvSpPr>
        <p:spPr bwMode="auto">
          <a:xfrm>
            <a:off x="8045450" y="1484313"/>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zh-CN" altLang="en-US">
                <a:solidFill>
                  <a:schemeClr val="tx1"/>
                </a:solidFill>
                <a:latin typeface="Verdana" panose="020B0604030504040204" pitchFamily="34" charset="0"/>
                <a:ea typeface="黑体" panose="02010609060101010101" pitchFamily="49" charset="-122"/>
              </a:rPr>
              <a:t>初始序列</a:t>
            </a:r>
          </a:p>
        </p:txBody>
      </p:sp>
      <p:grpSp>
        <p:nvGrpSpPr>
          <p:cNvPr id="19470" name="Group 5">
            <a:extLst>
              <a:ext uri="{FF2B5EF4-FFF2-40B4-BE49-F238E27FC236}">
                <a16:creationId xmlns:a16="http://schemas.microsoft.com/office/drawing/2014/main" id="{3CC7248B-C99D-444E-9FC6-1A98E8FD3B72}"/>
              </a:ext>
            </a:extLst>
          </p:cNvPr>
          <p:cNvGrpSpPr>
            <a:grpSpLocks/>
          </p:cNvGrpSpPr>
          <p:nvPr/>
        </p:nvGrpSpPr>
        <p:grpSpPr bwMode="auto">
          <a:xfrm>
            <a:off x="4591050" y="2008188"/>
            <a:ext cx="3257550" cy="519112"/>
            <a:chOff x="1176" y="1537"/>
            <a:chExt cx="2052" cy="327"/>
          </a:xfrm>
        </p:grpSpPr>
        <p:sp>
          <p:nvSpPr>
            <p:cNvPr id="19501" name="Text Box 6">
              <a:extLst>
                <a:ext uri="{FF2B5EF4-FFF2-40B4-BE49-F238E27FC236}">
                  <a16:creationId xmlns:a16="http://schemas.microsoft.com/office/drawing/2014/main" id="{8ECA4CAD-B5F2-4E69-85D5-4B228BD4EB6A}"/>
                </a:ext>
              </a:extLst>
            </p:cNvPr>
            <p:cNvSpPr txBox="1">
              <a:spLocks noChangeArrowheads="1"/>
            </p:cNvSpPr>
            <p:nvPr/>
          </p:nvSpPr>
          <p:spPr bwMode="auto">
            <a:xfrm>
              <a:off x="1176" y="1537"/>
              <a:ext cx="20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ja-JP" altLang="en-US" sz="2800">
                  <a:solidFill>
                    <a:schemeClr val="tx1"/>
                  </a:solidFill>
                  <a:latin typeface="Verdana" panose="020B0604030504040204" pitchFamily="34" charset="0"/>
                  <a:ea typeface="黑体" panose="02010609060101010101" pitchFamily="49" charset="-122"/>
                </a:rPr>
                <a:t>{</a:t>
              </a:r>
              <a:r>
                <a:rPr kumimoji="1" lang="ja-JP" altLang="en-US" sz="2800">
                  <a:solidFill>
                    <a:srgbClr val="00CCFF"/>
                  </a:solidFill>
                  <a:latin typeface="Verdana" panose="020B0604030504040204" pitchFamily="34" charset="0"/>
                  <a:ea typeface="黑体" panose="02010609060101010101" pitchFamily="49" charset="-122"/>
                </a:rPr>
                <a:t>6</a:t>
              </a:r>
              <a:r>
                <a:rPr kumimoji="1" lang="en-US" altLang="zh-CN" sz="2800">
                  <a:solidFill>
                    <a:schemeClr val="tx1"/>
                  </a:solidFill>
                  <a:latin typeface="Verdana" panose="020B0604030504040204" pitchFamily="34" charset="0"/>
                  <a:ea typeface="黑体" panose="02010609060101010101" pitchFamily="49" charset="-122"/>
                </a:rPr>
                <a:t>, </a:t>
              </a:r>
              <a:r>
                <a:rPr kumimoji="1" lang="ja-JP" altLang="en-US" sz="2800">
                  <a:solidFill>
                    <a:schemeClr val="tx1"/>
                  </a:solidFill>
                  <a:latin typeface="Verdana" panose="020B0604030504040204" pitchFamily="34" charset="0"/>
                  <a:ea typeface="黑体" panose="02010609060101010101" pitchFamily="49" charset="-122"/>
                </a:rPr>
                <a:t>7, 5, 2, 5, 8}</a:t>
              </a:r>
            </a:p>
          </p:txBody>
        </p:sp>
        <p:sp>
          <p:nvSpPr>
            <p:cNvPr id="19502" name="Line 7">
              <a:extLst>
                <a:ext uri="{FF2B5EF4-FFF2-40B4-BE49-F238E27FC236}">
                  <a16:creationId xmlns:a16="http://schemas.microsoft.com/office/drawing/2014/main" id="{5FE29487-1689-4A25-B21D-C811C3E0434F}"/>
                </a:ext>
              </a:extLst>
            </p:cNvPr>
            <p:cNvSpPr>
              <a:spLocks noChangeShapeType="1"/>
            </p:cNvSpPr>
            <p:nvPr/>
          </p:nvSpPr>
          <p:spPr bwMode="auto">
            <a:xfrm>
              <a:off x="2608" y="1565"/>
              <a:ext cx="12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471" name="Text Box 8">
            <a:extLst>
              <a:ext uri="{FF2B5EF4-FFF2-40B4-BE49-F238E27FC236}">
                <a16:creationId xmlns:a16="http://schemas.microsoft.com/office/drawing/2014/main" id="{F5FC9F0A-DAEF-4B39-8C0F-B8D875AF0307}"/>
              </a:ext>
            </a:extLst>
          </p:cNvPr>
          <p:cNvSpPr txBox="1">
            <a:spLocks noChangeArrowheads="1"/>
          </p:cNvSpPr>
          <p:nvPr/>
        </p:nvSpPr>
        <p:spPr bwMode="auto">
          <a:xfrm>
            <a:off x="8131175" y="2025650"/>
            <a:ext cx="720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en-US" altLang="zh-CN" sz="2400" b="1">
                <a:solidFill>
                  <a:schemeClr val="tx1"/>
                </a:solidFill>
                <a:latin typeface="Verdana" panose="020B0604030504040204" pitchFamily="34" charset="0"/>
                <a:ea typeface="黑体" panose="02010609060101010101" pitchFamily="49" charset="-122"/>
              </a:rPr>
              <a:t>j--;</a:t>
            </a:r>
          </a:p>
        </p:txBody>
      </p:sp>
      <p:sp>
        <p:nvSpPr>
          <p:cNvPr id="19472" name="Line 9">
            <a:extLst>
              <a:ext uri="{FF2B5EF4-FFF2-40B4-BE49-F238E27FC236}">
                <a16:creationId xmlns:a16="http://schemas.microsoft.com/office/drawing/2014/main" id="{BDA66B31-02F8-4898-8A71-AB9261477BEF}"/>
              </a:ext>
            </a:extLst>
          </p:cNvPr>
          <p:cNvSpPr>
            <a:spLocks noChangeShapeType="1"/>
          </p:cNvSpPr>
          <p:nvPr/>
        </p:nvSpPr>
        <p:spPr bwMode="auto">
          <a:xfrm flipV="1">
            <a:off x="7407275" y="2447925"/>
            <a:ext cx="0" cy="2698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3" name="Line 10">
            <a:extLst>
              <a:ext uri="{FF2B5EF4-FFF2-40B4-BE49-F238E27FC236}">
                <a16:creationId xmlns:a16="http://schemas.microsoft.com/office/drawing/2014/main" id="{EB35038B-5DC2-4983-AA51-6441CE427323}"/>
              </a:ext>
            </a:extLst>
          </p:cNvPr>
          <p:cNvSpPr>
            <a:spLocks noChangeShapeType="1"/>
          </p:cNvSpPr>
          <p:nvPr/>
        </p:nvSpPr>
        <p:spPr bwMode="auto">
          <a:xfrm flipV="1">
            <a:off x="4997450" y="2438400"/>
            <a:ext cx="0" cy="2698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9458" name="Object 11">
            <a:extLst>
              <a:ext uri="{FF2B5EF4-FFF2-40B4-BE49-F238E27FC236}">
                <a16:creationId xmlns:a16="http://schemas.microsoft.com/office/drawing/2014/main" id="{631C881B-F1CF-45F1-A1BF-83FFA833B822}"/>
              </a:ext>
            </a:extLst>
          </p:cNvPr>
          <p:cNvGraphicFramePr>
            <a:graphicFrameLocks noChangeAspect="1"/>
          </p:cNvGraphicFramePr>
          <p:nvPr/>
        </p:nvGraphicFramePr>
        <p:xfrm>
          <a:off x="7470775" y="2463800"/>
          <a:ext cx="215900" cy="323850"/>
        </p:xfrm>
        <a:graphic>
          <a:graphicData uri="http://schemas.openxmlformats.org/presentationml/2006/ole">
            <mc:AlternateContent xmlns:mc="http://schemas.openxmlformats.org/markup-compatibility/2006">
              <mc:Choice xmlns:v="urn:schemas-microsoft-com:vml" Requires="v">
                <p:oleObj spid="_x0000_s19511" name="Equation" r:id="rId3" imgW="126720" imgH="190440" progId="Equation.3">
                  <p:embed/>
                </p:oleObj>
              </mc:Choice>
              <mc:Fallback>
                <p:oleObj name="Equation" r:id="rId3" imgW="126720" imgH="19044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0775" y="2463800"/>
                        <a:ext cx="21590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9" name="Object 12">
            <a:extLst>
              <a:ext uri="{FF2B5EF4-FFF2-40B4-BE49-F238E27FC236}">
                <a16:creationId xmlns:a16="http://schemas.microsoft.com/office/drawing/2014/main" id="{3D676DC3-C790-47EB-A022-178D5DB91629}"/>
              </a:ext>
            </a:extLst>
          </p:cNvPr>
          <p:cNvGraphicFramePr>
            <a:graphicFrameLocks noChangeAspect="1"/>
          </p:cNvGraphicFramePr>
          <p:nvPr/>
        </p:nvGraphicFramePr>
        <p:xfrm>
          <a:off x="5103813" y="2470150"/>
          <a:ext cx="219075" cy="406400"/>
        </p:xfrm>
        <a:graphic>
          <a:graphicData uri="http://schemas.openxmlformats.org/presentationml/2006/ole">
            <mc:AlternateContent xmlns:mc="http://schemas.openxmlformats.org/markup-compatibility/2006">
              <mc:Choice xmlns:v="urn:schemas-microsoft-com:vml" Requires="v">
                <p:oleObj spid="_x0000_s19512" name="Equation" r:id="rId5" imgW="88560" imgH="164880" progId="Equation.3">
                  <p:embed/>
                </p:oleObj>
              </mc:Choice>
              <mc:Fallback>
                <p:oleObj name="Equation" r:id="rId5" imgW="88560" imgH="16488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3813" y="2470150"/>
                        <a:ext cx="2190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4" name="Text Box 13">
            <a:extLst>
              <a:ext uri="{FF2B5EF4-FFF2-40B4-BE49-F238E27FC236}">
                <a16:creationId xmlns:a16="http://schemas.microsoft.com/office/drawing/2014/main" id="{3FF7C0A0-ED46-4668-9A96-413627843834}"/>
              </a:ext>
            </a:extLst>
          </p:cNvPr>
          <p:cNvSpPr txBox="1">
            <a:spLocks noChangeArrowheads="1"/>
          </p:cNvSpPr>
          <p:nvPr/>
        </p:nvSpPr>
        <p:spPr bwMode="auto">
          <a:xfrm>
            <a:off x="4572000" y="2865438"/>
            <a:ext cx="3257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ja-JP" altLang="en-US" sz="2800">
                <a:solidFill>
                  <a:schemeClr val="tx1"/>
                </a:solidFill>
                <a:latin typeface="Verdana" panose="020B0604030504040204" pitchFamily="34" charset="0"/>
                <a:ea typeface="黑体" panose="02010609060101010101" pitchFamily="49" charset="-122"/>
              </a:rPr>
              <a:t>{5</a:t>
            </a:r>
            <a:r>
              <a:rPr kumimoji="1" lang="en-US" altLang="zh-CN" sz="2800">
                <a:solidFill>
                  <a:schemeClr val="tx1"/>
                </a:solidFill>
                <a:latin typeface="Verdana" panose="020B0604030504040204" pitchFamily="34" charset="0"/>
                <a:ea typeface="黑体" panose="02010609060101010101" pitchFamily="49" charset="-122"/>
              </a:rPr>
              <a:t>, </a:t>
            </a:r>
            <a:r>
              <a:rPr kumimoji="1" lang="ja-JP" altLang="en-US" sz="2800">
                <a:solidFill>
                  <a:schemeClr val="tx1"/>
                </a:solidFill>
                <a:latin typeface="Verdana" panose="020B0604030504040204" pitchFamily="34" charset="0"/>
                <a:ea typeface="黑体" panose="02010609060101010101" pitchFamily="49" charset="-122"/>
              </a:rPr>
              <a:t>7, 5, 2, </a:t>
            </a:r>
            <a:r>
              <a:rPr kumimoji="1" lang="ja-JP" altLang="en-US" sz="2800">
                <a:solidFill>
                  <a:schemeClr val="accent1"/>
                </a:solidFill>
                <a:latin typeface="Verdana" panose="020B0604030504040204" pitchFamily="34" charset="0"/>
                <a:ea typeface="黑体" panose="02010609060101010101" pitchFamily="49" charset="-122"/>
              </a:rPr>
              <a:t>6</a:t>
            </a:r>
            <a:r>
              <a:rPr kumimoji="1" lang="ja-JP" altLang="en-US" sz="2800">
                <a:solidFill>
                  <a:schemeClr val="tx1"/>
                </a:solidFill>
                <a:latin typeface="Verdana" panose="020B0604030504040204" pitchFamily="34" charset="0"/>
                <a:ea typeface="黑体" panose="02010609060101010101" pitchFamily="49" charset="-122"/>
              </a:rPr>
              <a:t>, 8}</a:t>
            </a:r>
          </a:p>
        </p:txBody>
      </p:sp>
      <p:sp>
        <p:nvSpPr>
          <p:cNvPr id="19475" name="Line 14">
            <a:extLst>
              <a:ext uri="{FF2B5EF4-FFF2-40B4-BE49-F238E27FC236}">
                <a16:creationId xmlns:a16="http://schemas.microsoft.com/office/drawing/2014/main" id="{76EDB67C-0E75-4EB1-AE46-477E1B9E8C17}"/>
              </a:ext>
            </a:extLst>
          </p:cNvPr>
          <p:cNvSpPr>
            <a:spLocks noChangeShapeType="1"/>
          </p:cNvSpPr>
          <p:nvPr/>
        </p:nvSpPr>
        <p:spPr bwMode="auto">
          <a:xfrm>
            <a:off x="4921250" y="2909888"/>
            <a:ext cx="1952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6" name="Text Box 15">
            <a:extLst>
              <a:ext uri="{FF2B5EF4-FFF2-40B4-BE49-F238E27FC236}">
                <a16:creationId xmlns:a16="http://schemas.microsoft.com/office/drawing/2014/main" id="{CF232812-355A-405C-A4D3-B066572169E0}"/>
              </a:ext>
            </a:extLst>
          </p:cNvPr>
          <p:cNvSpPr txBox="1">
            <a:spLocks noChangeArrowheads="1"/>
          </p:cNvSpPr>
          <p:nvPr/>
        </p:nvSpPr>
        <p:spPr bwMode="auto">
          <a:xfrm>
            <a:off x="8112125" y="2882900"/>
            <a:ext cx="941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en-US" altLang="zh-CN" sz="2400" b="1">
                <a:solidFill>
                  <a:schemeClr val="tx1"/>
                </a:solidFill>
                <a:latin typeface="Verdana" panose="020B0604030504040204" pitchFamily="34" charset="0"/>
                <a:ea typeface="黑体" panose="02010609060101010101" pitchFamily="49" charset="-122"/>
              </a:rPr>
              <a:t>i++;</a:t>
            </a:r>
          </a:p>
        </p:txBody>
      </p:sp>
      <p:sp>
        <p:nvSpPr>
          <p:cNvPr id="19477" name="Line 16">
            <a:extLst>
              <a:ext uri="{FF2B5EF4-FFF2-40B4-BE49-F238E27FC236}">
                <a16:creationId xmlns:a16="http://schemas.microsoft.com/office/drawing/2014/main" id="{81B958AE-BC3B-45AF-BDE3-F36665984052}"/>
              </a:ext>
            </a:extLst>
          </p:cNvPr>
          <p:cNvSpPr>
            <a:spLocks noChangeShapeType="1"/>
          </p:cNvSpPr>
          <p:nvPr/>
        </p:nvSpPr>
        <p:spPr bwMode="auto">
          <a:xfrm flipV="1">
            <a:off x="6892925" y="3295650"/>
            <a:ext cx="0" cy="2698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8" name="Line 17">
            <a:extLst>
              <a:ext uri="{FF2B5EF4-FFF2-40B4-BE49-F238E27FC236}">
                <a16:creationId xmlns:a16="http://schemas.microsoft.com/office/drawing/2014/main" id="{D4AC5C50-4B01-4EEB-95AB-4D0577FCA27F}"/>
              </a:ext>
            </a:extLst>
          </p:cNvPr>
          <p:cNvSpPr>
            <a:spLocks noChangeShapeType="1"/>
          </p:cNvSpPr>
          <p:nvPr/>
        </p:nvSpPr>
        <p:spPr bwMode="auto">
          <a:xfrm flipV="1">
            <a:off x="5445125" y="3286125"/>
            <a:ext cx="0" cy="2698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9460" name="Object 18">
            <a:extLst>
              <a:ext uri="{FF2B5EF4-FFF2-40B4-BE49-F238E27FC236}">
                <a16:creationId xmlns:a16="http://schemas.microsoft.com/office/drawing/2014/main" id="{359F5798-71AA-4E98-B36B-AF4AA0B6ADD1}"/>
              </a:ext>
            </a:extLst>
          </p:cNvPr>
          <p:cNvGraphicFramePr>
            <a:graphicFrameLocks noChangeAspect="1"/>
          </p:cNvGraphicFramePr>
          <p:nvPr/>
        </p:nvGraphicFramePr>
        <p:xfrm>
          <a:off x="6985000" y="3368675"/>
          <a:ext cx="215900" cy="323850"/>
        </p:xfrm>
        <a:graphic>
          <a:graphicData uri="http://schemas.openxmlformats.org/presentationml/2006/ole">
            <mc:AlternateContent xmlns:mc="http://schemas.openxmlformats.org/markup-compatibility/2006">
              <mc:Choice xmlns:v="urn:schemas-microsoft-com:vml" Requires="v">
                <p:oleObj spid="_x0000_s19513" name="Equation" r:id="rId7" imgW="126720" imgH="190440" progId="Equation.3">
                  <p:embed/>
                </p:oleObj>
              </mc:Choice>
              <mc:Fallback>
                <p:oleObj name="Equation" r:id="rId7" imgW="126720" imgH="19044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5000" y="3368675"/>
                        <a:ext cx="21590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19">
            <a:extLst>
              <a:ext uri="{FF2B5EF4-FFF2-40B4-BE49-F238E27FC236}">
                <a16:creationId xmlns:a16="http://schemas.microsoft.com/office/drawing/2014/main" id="{6DCA1171-1327-4FC6-AC46-80D458D6A833}"/>
              </a:ext>
            </a:extLst>
          </p:cNvPr>
          <p:cNvGraphicFramePr>
            <a:graphicFrameLocks noChangeAspect="1"/>
          </p:cNvGraphicFramePr>
          <p:nvPr/>
        </p:nvGraphicFramePr>
        <p:xfrm>
          <a:off x="5484813" y="3308350"/>
          <a:ext cx="219075" cy="406400"/>
        </p:xfrm>
        <a:graphic>
          <a:graphicData uri="http://schemas.openxmlformats.org/presentationml/2006/ole">
            <mc:AlternateContent xmlns:mc="http://schemas.openxmlformats.org/markup-compatibility/2006">
              <mc:Choice xmlns:v="urn:schemas-microsoft-com:vml" Requires="v">
                <p:oleObj spid="_x0000_s19514" name="Equation" r:id="rId8" imgW="88560" imgH="164880" progId="Equation.3">
                  <p:embed/>
                </p:oleObj>
              </mc:Choice>
              <mc:Fallback>
                <p:oleObj name="Equation" r:id="rId8" imgW="88560" imgH="16488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4813" y="3308350"/>
                        <a:ext cx="2190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9" name="Text Box 20">
            <a:extLst>
              <a:ext uri="{FF2B5EF4-FFF2-40B4-BE49-F238E27FC236}">
                <a16:creationId xmlns:a16="http://schemas.microsoft.com/office/drawing/2014/main" id="{3149CC13-72F5-4520-AC46-F681B31E54F9}"/>
              </a:ext>
            </a:extLst>
          </p:cNvPr>
          <p:cNvSpPr txBox="1">
            <a:spLocks noChangeArrowheads="1"/>
          </p:cNvSpPr>
          <p:nvPr/>
        </p:nvSpPr>
        <p:spPr bwMode="auto">
          <a:xfrm>
            <a:off x="4581525" y="3675063"/>
            <a:ext cx="3257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ja-JP" altLang="en-US" sz="2800">
                <a:solidFill>
                  <a:schemeClr val="tx1"/>
                </a:solidFill>
                <a:latin typeface="Verdana" panose="020B0604030504040204" pitchFamily="34" charset="0"/>
                <a:ea typeface="黑体" panose="02010609060101010101" pitchFamily="49" charset="-122"/>
              </a:rPr>
              <a:t>{5</a:t>
            </a:r>
            <a:r>
              <a:rPr kumimoji="1" lang="en-US" altLang="zh-CN" sz="2800">
                <a:solidFill>
                  <a:schemeClr val="tx1"/>
                </a:solidFill>
                <a:latin typeface="Verdana" panose="020B0604030504040204" pitchFamily="34" charset="0"/>
                <a:ea typeface="黑体" panose="02010609060101010101" pitchFamily="49" charset="-122"/>
              </a:rPr>
              <a:t>, </a:t>
            </a:r>
            <a:r>
              <a:rPr kumimoji="1" lang="ja-JP" altLang="en-US" sz="2800">
                <a:solidFill>
                  <a:schemeClr val="accent1"/>
                </a:solidFill>
                <a:latin typeface="Verdana" panose="020B0604030504040204" pitchFamily="34" charset="0"/>
                <a:ea typeface="黑体" panose="02010609060101010101" pitchFamily="49" charset="-122"/>
              </a:rPr>
              <a:t>6</a:t>
            </a:r>
            <a:r>
              <a:rPr kumimoji="1" lang="ja-JP" altLang="en-US" sz="2800">
                <a:solidFill>
                  <a:schemeClr val="tx1"/>
                </a:solidFill>
                <a:latin typeface="Verdana" panose="020B0604030504040204" pitchFamily="34" charset="0"/>
                <a:ea typeface="黑体" panose="02010609060101010101" pitchFamily="49" charset="-122"/>
              </a:rPr>
              <a:t>, 5, 2, 7, 8}</a:t>
            </a:r>
          </a:p>
        </p:txBody>
      </p:sp>
      <p:sp>
        <p:nvSpPr>
          <p:cNvPr id="19480" name="Line 21">
            <a:extLst>
              <a:ext uri="{FF2B5EF4-FFF2-40B4-BE49-F238E27FC236}">
                <a16:creationId xmlns:a16="http://schemas.microsoft.com/office/drawing/2014/main" id="{B83B9F2E-52D8-46C3-B542-4871972F0464}"/>
              </a:ext>
            </a:extLst>
          </p:cNvPr>
          <p:cNvSpPr>
            <a:spLocks noChangeShapeType="1"/>
          </p:cNvSpPr>
          <p:nvPr/>
        </p:nvSpPr>
        <p:spPr bwMode="auto">
          <a:xfrm>
            <a:off x="4930775" y="3719513"/>
            <a:ext cx="1952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81" name="Text Box 22">
            <a:extLst>
              <a:ext uri="{FF2B5EF4-FFF2-40B4-BE49-F238E27FC236}">
                <a16:creationId xmlns:a16="http://schemas.microsoft.com/office/drawing/2014/main" id="{CEBDDB23-D0CB-4345-8D81-38EDE35C78D1}"/>
              </a:ext>
            </a:extLst>
          </p:cNvPr>
          <p:cNvSpPr txBox="1">
            <a:spLocks noChangeArrowheads="1"/>
          </p:cNvSpPr>
          <p:nvPr/>
        </p:nvSpPr>
        <p:spPr bwMode="auto">
          <a:xfrm>
            <a:off x="8121650" y="3692525"/>
            <a:ext cx="720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en-US" altLang="zh-CN" sz="2400" b="1">
                <a:solidFill>
                  <a:schemeClr val="tx1"/>
                </a:solidFill>
                <a:latin typeface="Verdana" panose="020B0604030504040204" pitchFamily="34" charset="0"/>
                <a:ea typeface="黑体" panose="02010609060101010101" pitchFamily="49" charset="-122"/>
              </a:rPr>
              <a:t>j--;</a:t>
            </a:r>
          </a:p>
        </p:txBody>
      </p:sp>
      <p:sp>
        <p:nvSpPr>
          <p:cNvPr id="19482" name="Line 23">
            <a:extLst>
              <a:ext uri="{FF2B5EF4-FFF2-40B4-BE49-F238E27FC236}">
                <a16:creationId xmlns:a16="http://schemas.microsoft.com/office/drawing/2014/main" id="{4645FB52-F0BF-46AB-B6B0-E9429ECFEC54}"/>
              </a:ext>
            </a:extLst>
          </p:cNvPr>
          <p:cNvSpPr>
            <a:spLocks noChangeShapeType="1"/>
          </p:cNvSpPr>
          <p:nvPr/>
        </p:nvSpPr>
        <p:spPr bwMode="auto">
          <a:xfrm flipV="1">
            <a:off x="6416675" y="4105275"/>
            <a:ext cx="0" cy="2698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83" name="Line 24">
            <a:extLst>
              <a:ext uri="{FF2B5EF4-FFF2-40B4-BE49-F238E27FC236}">
                <a16:creationId xmlns:a16="http://schemas.microsoft.com/office/drawing/2014/main" id="{E5B4EB4C-D077-44DB-9422-CB22F27F7915}"/>
              </a:ext>
            </a:extLst>
          </p:cNvPr>
          <p:cNvSpPr>
            <a:spLocks noChangeShapeType="1"/>
          </p:cNvSpPr>
          <p:nvPr/>
        </p:nvSpPr>
        <p:spPr bwMode="auto">
          <a:xfrm flipV="1">
            <a:off x="5454650" y="4105275"/>
            <a:ext cx="0" cy="2698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9462" name="Object 25">
            <a:extLst>
              <a:ext uri="{FF2B5EF4-FFF2-40B4-BE49-F238E27FC236}">
                <a16:creationId xmlns:a16="http://schemas.microsoft.com/office/drawing/2014/main" id="{2D9FB5B1-7346-4DEF-9380-C7C50347F535}"/>
              </a:ext>
            </a:extLst>
          </p:cNvPr>
          <p:cNvGraphicFramePr>
            <a:graphicFrameLocks noChangeAspect="1"/>
          </p:cNvGraphicFramePr>
          <p:nvPr/>
        </p:nvGraphicFramePr>
        <p:xfrm>
          <a:off x="6489700" y="4149725"/>
          <a:ext cx="215900" cy="323850"/>
        </p:xfrm>
        <a:graphic>
          <a:graphicData uri="http://schemas.openxmlformats.org/presentationml/2006/ole">
            <mc:AlternateContent xmlns:mc="http://schemas.openxmlformats.org/markup-compatibility/2006">
              <mc:Choice xmlns:v="urn:schemas-microsoft-com:vml" Requires="v">
                <p:oleObj spid="_x0000_s19515" name="Equation" r:id="rId9" imgW="126720" imgH="190440" progId="Equation.3">
                  <p:embed/>
                </p:oleObj>
              </mc:Choice>
              <mc:Fallback>
                <p:oleObj name="Equation" r:id="rId9" imgW="126720" imgH="190440"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9700" y="4149725"/>
                        <a:ext cx="21590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Object 26">
            <a:extLst>
              <a:ext uri="{FF2B5EF4-FFF2-40B4-BE49-F238E27FC236}">
                <a16:creationId xmlns:a16="http://schemas.microsoft.com/office/drawing/2014/main" id="{A2EF57B0-4576-4C43-8127-51D0BC155766}"/>
              </a:ext>
            </a:extLst>
          </p:cNvPr>
          <p:cNvGraphicFramePr>
            <a:graphicFrameLocks noChangeAspect="1"/>
          </p:cNvGraphicFramePr>
          <p:nvPr/>
        </p:nvGraphicFramePr>
        <p:xfrm>
          <a:off x="5532438" y="4127500"/>
          <a:ext cx="219075" cy="406400"/>
        </p:xfrm>
        <a:graphic>
          <a:graphicData uri="http://schemas.openxmlformats.org/presentationml/2006/ole">
            <mc:AlternateContent xmlns:mc="http://schemas.openxmlformats.org/markup-compatibility/2006">
              <mc:Choice xmlns:v="urn:schemas-microsoft-com:vml" Requires="v">
                <p:oleObj spid="_x0000_s19516" name="Equation" r:id="rId10" imgW="88560" imgH="164880" progId="Equation.3">
                  <p:embed/>
                </p:oleObj>
              </mc:Choice>
              <mc:Fallback>
                <p:oleObj name="Equation" r:id="rId10" imgW="88560" imgH="164880"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32438" y="4127500"/>
                        <a:ext cx="2190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84" name="Text Box 27">
            <a:extLst>
              <a:ext uri="{FF2B5EF4-FFF2-40B4-BE49-F238E27FC236}">
                <a16:creationId xmlns:a16="http://schemas.microsoft.com/office/drawing/2014/main" id="{C88E1F69-7AC1-498B-A1C2-BA6F7E71A9F4}"/>
              </a:ext>
            </a:extLst>
          </p:cNvPr>
          <p:cNvSpPr txBox="1">
            <a:spLocks noChangeArrowheads="1"/>
          </p:cNvSpPr>
          <p:nvPr/>
        </p:nvSpPr>
        <p:spPr bwMode="auto">
          <a:xfrm>
            <a:off x="4552950" y="4475163"/>
            <a:ext cx="3257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ja-JP" altLang="en-US" sz="2800">
                <a:solidFill>
                  <a:schemeClr val="tx1"/>
                </a:solidFill>
                <a:latin typeface="Verdana" panose="020B0604030504040204" pitchFamily="34" charset="0"/>
                <a:ea typeface="黑体" panose="02010609060101010101" pitchFamily="49" charset="-122"/>
              </a:rPr>
              <a:t>{5</a:t>
            </a:r>
            <a:r>
              <a:rPr kumimoji="1" lang="en-US" altLang="zh-CN" sz="2800">
                <a:solidFill>
                  <a:schemeClr val="tx1"/>
                </a:solidFill>
                <a:latin typeface="Verdana" panose="020B0604030504040204" pitchFamily="34" charset="0"/>
                <a:ea typeface="黑体" panose="02010609060101010101" pitchFamily="49" charset="-122"/>
              </a:rPr>
              <a:t>, </a:t>
            </a:r>
            <a:r>
              <a:rPr kumimoji="1" lang="ja-JP" altLang="en-US" sz="2800">
                <a:solidFill>
                  <a:schemeClr val="tx1"/>
                </a:solidFill>
                <a:latin typeface="Verdana" panose="020B0604030504040204" pitchFamily="34" charset="0"/>
                <a:ea typeface="黑体" panose="02010609060101010101" pitchFamily="49" charset="-122"/>
              </a:rPr>
              <a:t>2, 5, </a:t>
            </a:r>
            <a:r>
              <a:rPr kumimoji="1" lang="ja-JP" altLang="en-US" sz="2800">
                <a:solidFill>
                  <a:schemeClr val="accent1"/>
                </a:solidFill>
                <a:latin typeface="Verdana" panose="020B0604030504040204" pitchFamily="34" charset="0"/>
                <a:ea typeface="黑体" panose="02010609060101010101" pitchFamily="49" charset="-122"/>
              </a:rPr>
              <a:t>6</a:t>
            </a:r>
            <a:r>
              <a:rPr kumimoji="1" lang="ja-JP" altLang="en-US" sz="2800">
                <a:solidFill>
                  <a:schemeClr val="tx1"/>
                </a:solidFill>
                <a:latin typeface="Verdana" panose="020B0604030504040204" pitchFamily="34" charset="0"/>
                <a:ea typeface="黑体" panose="02010609060101010101" pitchFamily="49" charset="-122"/>
              </a:rPr>
              <a:t>, 7, 8}</a:t>
            </a:r>
          </a:p>
        </p:txBody>
      </p:sp>
      <p:sp>
        <p:nvSpPr>
          <p:cNvPr id="19485" name="Line 28">
            <a:extLst>
              <a:ext uri="{FF2B5EF4-FFF2-40B4-BE49-F238E27FC236}">
                <a16:creationId xmlns:a16="http://schemas.microsoft.com/office/drawing/2014/main" id="{ABD5BD54-8E60-4603-B6A3-5E09EE474838}"/>
              </a:ext>
            </a:extLst>
          </p:cNvPr>
          <p:cNvSpPr>
            <a:spLocks noChangeShapeType="1"/>
          </p:cNvSpPr>
          <p:nvPr/>
        </p:nvSpPr>
        <p:spPr bwMode="auto">
          <a:xfrm>
            <a:off x="4902200" y="4519613"/>
            <a:ext cx="1952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86" name="Text Box 29">
            <a:extLst>
              <a:ext uri="{FF2B5EF4-FFF2-40B4-BE49-F238E27FC236}">
                <a16:creationId xmlns:a16="http://schemas.microsoft.com/office/drawing/2014/main" id="{FE3FFEAA-0633-46F7-97BE-E8D73DE45B3C}"/>
              </a:ext>
            </a:extLst>
          </p:cNvPr>
          <p:cNvSpPr txBox="1">
            <a:spLocks noChangeArrowheads="1"/>
          </p:cNvSpPr>
          <p:nvPr/>
        </p:nvSpPr>
        <p:spPr bwMode="auto">
          <a:xfrm>
            <a:off x="8093075" y="4492625"/>
            <a:ext cx="941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en-US" altLang="zh-CN" sz="2400" b="1">
                <a:solidFill>
                  <a:schemeClr val="tx1"/>
                </a:solidFill>
                <a:latin typeface="Verdana" panose="020B0604030504040204" pitchFamily="34" charset="0"/>
                <a:ea typeface="黑体" panose="02010609060101010101" pitchFamily="49" charset="-122"/>
              </a:rPr>
              <a:t>i++;</a:t>
            </a:r>
          </a:p>
        </p:txBody>
      </p:sp>
      <p:sp>
        <p:nvSpPr>
          <p:cNvPr id="19487" name="Line 30">
            <a:extLst>
              <a:ext uri="{FF2B5EF4-FFF2-40B4-BE49-F238E27FC236}">
                <a16:creationId xmlns:a16="http://schemas.microsoft.com/office/drawing/2014/main" id="{9C35A90F-B9A4-457A-A975-BCC7DA7451DC}"/>
              </a:ext>
            </a:extLst>
          </p:cNvPr>
          <p:cNvSpPr>
            <a:spLocks noChangeShapeType="1"/>
          </p:cNvSpPr>
          <p:nvPr/>
        </p:nvSpPr>
        <p:spPr bwMode="auto">
          <a:xfrm flipV="1">
            <a:off x="6388100" y="4905375"/>
            <a:ext cx="0" cy="2698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88" name="Line 31">
            <a:extLst>
              <a:ext uri="{FF2B5EF4-FFF2-40B4-BE49-F238E27FC236}">
                <a16:creationId xmlns:a16="http://schemas.microsoft.com/office/drawing/2014/main" id="{E05C720C-06C3-4AB6-8706-B1F5FC2A4F15}"/>
              </a:ext>
            </a:extLst>
          </p:cNvPr>
          <p:cNvSpPr>
            <a:spLocks noChangeShapeType="1"/>
          </p:cNvSpPr>
          <p:nvPr/>
        </p:nvSpPr>
        <p:spPr bwMode="auto">
          <a:xfrm flipV="1">
            <a:off x="5902325" y="4905375"/>
            <a:ext cx="0" cy="2698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9464" name="Object 32">
            <a:extLst>
              <a:ext uri="{FF2B5EF4-FFF2-40B4-BE49-F238E27FC236}">
                <a16:creationId xmlns:a16="http://schemas.microsoft.com/office/drawing/2014/main" id="{6E35A3DB-C74B-4893-AB8D-99E452272EDD}"/>
              </a:ext>
            </a:extLst>
          </p:cNvPr>
          <p:cNvGraphicFramePr>
            <a:graphicFrameLocks noChangeAspect="1"/>
          </p:cNvGraphicFramePr>
          <p:nvPr/>
        </p:nvGraphicFramePr>
        <p:xfrm>
          <a:off x="6461125" y="4949825"/>
          <a:ext cx="215900" cy="323850"/>
        </p:xfrm>
        <a:graphic>
          <a:graphicData uri="http://schemas.openxmlformats.org/presentationml/2006/ole">
            <mc:AlternateContent xmlns:mc="http://schemas.openxmlformats.org/markup-compatibility/2006">
              <mc:Choice xmlns:v="urn:schemas-microsoft-com:vml" Requires="v">
                <p:oleObj spid="_x0000_s19517" name="Equation" r:id="rId11" imgW="126720" imgH="190440" progId="Equation.3">
                  <p:embed/>
                </p:oleObj>
              </mc:Choice>
              <mc:Fallback>
                <p:oleObj name="Equation" r:id="rId11" imgW="126720" imgH="190440"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25" y="4949825"/>
                        <a:ext cx="21590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5" name="Object 33">
            <a:extLst>
              <a:ext uri="{FF2B5EF4-FFF2-40B4-BE49-F238E27FC236}">
                <a16:creationId xmlns:a16="http://schemas.microsoft.com/office/drawing/2014/main" id="{040FBFCF-662E-4531-9CFA-4F2D5EADA97A}"/>
              </a:ext>
            </a:extLst>
          </p:cNvPr>
          <p:cNvGraphicFramePr>
            <a:graphicFrameLocks noChangeAspect="1"/>
          </p:cNvGraphicFramePr>
          <p:nvPr/>
        </p:nvGraphicFramePr>
        <p:xfrm>
          <a:off x="5989638" y="4889500"/>
          <a:ext cx="219075" cy="406400"/>
        </p:xfrm>
        <a:graphic>
          <a:graphicData uri="http://schemas.openxmlformats.org/presentationml/2006/ole">
            <mc:AlternateContent xmlns:mc="http://schemas.openxmlformats.org/markup-compatibility/2006">
              <mc:Choice xmlns:v="urn:schemas-microsoft-com:vml" Requires="v">
                <p:oleObj spid="_x0000_s19518" name="Equation" r:id="rId12" imgW="88560" imgH="164880" progId="Equation.3">
                  <p:embed/>
                </p:oleObj>
              </mc:Choice>
              <mc:Fallback>
                <p:oleObj name="Equation" r:id="rId12" imgW="88560" imgH="164880" progId="Equation.3">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9638" y="4889500"/>
                        <a:ext cx="2190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89" name="Line 34">
            <a:extLst>
              <a:ext uri="{FF2B5EF4-FFF2-40B4-BE49-F238E27FC236}">
                <a16:creationId xmlns:a16="http://schemas.microsoft.com/office/drawing/2014/main" id="{57648B09-A3C3-4C8A-BC45-00D338656008}"/>
              </a:ext>
            </a:extLst>
          </p:cNvPr>
          <p:cNvSpPr>
            <a:spLocks noChangeShapeType="1"/>
          </p:cNvSpPr>
          <p:nvPr/>
        </p:nvSpPr>
        <p:spPr bwMode="auto">
          <a:xfrm>
            <a:off x="4892675" y="5319713"/>
            <a:ext cx="1952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0" name="Text Box 35">
            <a:extLst>
              <a:ext uri="{FF2B5EF4-FFF2-40B4-BE49-F238E27FC236}">
                <a16:creationId xmlns:a16="http://schemas.microsoft.com/office/drawing/2014/main" id="{2DB821CF-6C3C-42E3-A8AC-B77FA4F99656}"/>
              </a:ext>
            </a:extLst>
          </p:cNvPr>
          <p:cNvSpPr txBox="1">
            <a:spLocks noChangeArrowheads="1"/>
          </p:cNvSpPr>
          <p:nvPr/>
        </p:nvSpPr>
        <p:spPr bwMode="auto">
          <a:xfrm>
            <a:off x="7988300" y="527208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zh-CN" altLang="en-US" sz="2400">
                <a:solidFill>
                  <a:schemeClr val="tx1"/>
                </a:solidFill>
                <a:latin typeface="Verdana" panose="020B0604030504040204" pitchFamily="34" charset="0"/>
                <a:ea typeface="黑体" panose="02010609060101010101" pitchFamily="49" charset="-122"/>
              </a:rPr>
              <a:t>完成</a:t>
            </a:r>
          </a:p>
        </p:txBody>
      </p:sp>
      <p:grpSp>
        <p:nvGrpSpPr>
          <p:cNvPr id="3" name="Group 36">
            <a:extLst>
              <a:ext uri="{FF2B5EF4-FFF2-40B4-BE49-F238E27FC236}">
                <a16:creationId xmlns:a16="http://schemas.microsoft.com/office/drawing/2014/main" id="{E456DF74-783B-4274-BFDD-80CA02E5EFED}"/>
              </a:ext>
            </a:extLst>
          </p:cNvPr>
          <p:cNvGrpSpPr>
            <a:grpSpLocks/>
          </p:cNvGrpSpPr>
          <p:nvPr/>
        </p:nvGrpSpPr>
        <p:grpSpPr bwMode="auto">
          <a:xfrm>
            <a:off x="4716463" y="1484313"/>
            <a:ext cx="3889375" cy="5057775"/>
            <a:chOff x="2971" y="935"/>
            <a:chExt cx="2450" cy="3186"/>
          </a:xfrm>
        </p:grpSpPr>
        <p:sp>
          <p:nvSpPr>
            <p:cNvPr id="19496" name="Oval 37">
              <a:extLst>
                <a:ext uri="{FF2B5EF4-FFF2-40B4-BE49-F238E27FC236}">
                  <a16:creationId xmlns:a16="http://schemas.microsoft.com/office/drawing/2014/main" id="{7CF77172-E7E5-46DE-9802-B4000BAD0FB0}"/>
                </a:ext>
              </a:extLst>
            </p:cNvPr>
            <p:cNvSpPr>
              <a:spLocks noChangeArrowheads="1"/>
            </p:cNvSpPr>
            <p:nvPr/>
          </p:nvSpPr>
          <p:spPr bwMode="auto">
            <a:xfrm>
              <a:off x="3606" y="3385"/>
              <a:ext cx="227" cy="227"/>
            </a:xfrm>
            <a:prstGeom prst="ellipse">
              <a:avLst/>
            </a:prstGeom>
            <a:solidFill>
              <a:srgbClr val="FFCC00"/>
            </a:solidFill>
            <a:ln w="25400" algn="ctr">
              <a:solidFill>
                <a:schemeClr val="tx1"/>
              </a:solidFill>
              <a:round/>
              <a:headEnd/>
              <a:tailEnd/>
            </a:ln>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19497" name="Oval 38">
              <a:extLst>
                <a:ext uri="{FF2B5EF4-FFF2-40B4-BE49-F238E27FC236}">
                  <a16:creationId xmlns:a16="http://schemas.microsoft.com/office/drawing/2014/main" id="{4F481806-1D8E-45BD-987E-88A4A78EFC5E}"/>
                </a:ext>
              </a:extLst>
            </p:cNvPr>
            <p:cNvSpPr>
              <a:spLocks noChangeArrowheads="1"/>
            </p:cNvSpPr>
            <p:nvPr/>
          </p:nvSpPr>
          <p:spPr bwMode="auto">
            <a:xfrm>
              <a:off x="3016" y="3385"/>
              <a:ext cx="227" cy="227"/>
            </a:xfrm>
            <a:prstGeom prst="ellipse">
              <a:avLst/>
            </a:prstGeom>
            <a:solidFill>
              <a:srgbClr val="FFCC00"/>
            </a:solidFill>
            <a:ln w="25400" algn="ctr">
              <a:solidFill>
                <a:schemeClr val="tx1"/>
              </a:solidFill>
              <a:round/>
              <a:headEnd/>
              <a:tailEnd/>
            </a:ln>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19498" name="Oval 39">
              <a:extLst>
                <a:ext uri="{FF2B5EF4-FFF2-40B4-BE49-F238E27FC236}">
                  <a16:creationId xmlns:a16="http://schemas.microsoft.com/office/drawing/2014/main" id="{BEFABA06-D75E-4808-BEA9-FD2F406560F6}"/>
                </a:ext>
              </a:extLst>
            </p:cNvPr>
            <p:cNvSpPr>
              <a:spLocks noChangeArrowheads="1"/>
            </p:cNvSpPr>
            <p:nvPr/>
          </p:nvSpPr>
          <p:spPr bwMode="auto">
            <a:xfrm>
              <a:off x="4241" y="935"/>
              <a:ext cx="227" cy="227"/>
            </a:xfrm>
            <a:prstGeom prst="ellipse">
              <a:avLst/>
            </a:prstGeom>
            <a:solidFill>
              <a:srgbClr val="FFCC00"/>
            </a:solidFill>
            <a:ln w="25400" algn="ctr">
              <a:solidFill>
                <a:schemeClr val="tx1"/>
              </a:solidFill>
              <a:round/>
              <a:headEnd/>
              <a:tailEnd/>
            </a:ln>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19499" name="Oval 40">
              <a:extLst>
                <a:ext uri="{FF2B5EF4-FFF2-40B4-BE49-F238E27FC236}">
                  <a16:creationId xmlns:a16="http://schemas.microsoft.com/office/drawing/2014/main" id="{117C210D-EB29-4060-A807-9EBD7F659B8D}"/>
                </a:ext>
              </a:extLst>
            </p:cNvPr>
            <p:cNvSpPr>
              <a:spLocks noChangeArrowheads="1"/>
            </p:cNvSpPr>
            <p:nvPr/>
          </p:nvSpPr>
          <p:spPr bwMode="auto">
            <a:xfrm>
              <a:off x="3606" y="935"/>
              <a:ext cx="227" cy="227"/>
            </a:xfrm>
            <a:prstGeom prst="ellipse">
              <a:avLst/>
            </a:prstGeom>
            <a:solidFill>
              <a:srgbClr val="FFCC00"/>
            </a:solidFill>
            <a:ln w="25400" algn="ctr">
              <a:solidFill>
                <a:schemeClr val="tx1"/>
              </a:solidFill>
              <a:round/>
              <a:headEnd/>
              <a:tailEnd/>
            </a:ln>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19500" name="Text Box 41">
              <a:extLst>
                <a:ext uri="{FF2B5EF4-FFF2-40B4-BE49-F238E27FC236}">
                  <a16:creationId xmlns:a16="http://schemas.microsoft.com/office/drawing/2014/main" id="{B98D029E-18DF-4581-A492-C694EF4F03DA}"/>
                </a:ext>
              </a:extLst>
            </p:cNvPr>
            <p:cNvSpPr txBox="1">
              <a:spLocks noChangeArrowheads="1"/>
            </p:cNvSpPr>
            <p:nvPr/>
          </p:nvSpPr>
          <p:spPr bwMode="auto">
            <a:xfrm>
              <a:off x="2971" y="3793"/>
              <a:ext cx="2450" cy="328"/>
            </a:xfrm>
            <a:prstGeom prst="rect">
              <a:avLst/>
            </a:prstGeom>
            <a:solidFill>
              <a:schemeClr val="hlink"/>
            </a:solidFill>
            <a:ln w="635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快速排序具有</a:t>
              </a:r>
              <a:r>
                <a:rPr lang="zh-CN" altLang="en-US" sz="2400" b="1">
                  <a:solidFill>
                    <a:schemeClr val="tx1"/>
                  </a:solidFill>
                  <a:latin typeface="黑体" panose="02010609060101010101" pitchFamily="49" charset="-122"/>
                  <a:ea typeface="黑体" panose="02010609060101010101" pitchFamily="49" charset="-122"/>
                </a:rPr>
                <a:t>不稳定性</a:t>
              </a:r>
              <a:r>
                <a:rPr lang="zh-CN" altLang="en-US" sz="2400">
                  <a:solidFill>
                    <a:schemeClr val="tx1"/>
                  </a:solidFill>
                  <a:latin typeface="楷体_GB2312" panose="02010609030101010101" pitchFamily="49" charset="-122"/>
                  <a:ea typeface="楷体_GB2312" panose="02010609030101010101" pitchFamily="49" charset="-122"/>
                </a:rPr>
                <a:t>。</a:t>
              </a:r>
            </a:p>
          </p:txBody>
        </p:sp>
      </p:grpSp>
      <p:grpSp>
        <p:nvGrpSpPr>
          <p:cNvPr id="19492" name="Group 42">
            <a:extLst>
              <a:ext uri="{FF2B5EF4-FFF2-40B4-BE49-F238E27FC236}">
                <a16:creationId xmlns:a16="http://schemas.microsoft.com/office/drawing/2014/main" id="{7A7218E8-992C-40BF-AAD3-2A7B8BCE96DC}"/>
              </a:ext>
            </a:extLst>
          </p:cNvPr>
          <p:cNvGrpSpPr>
            <a:grpSpLocks/>
          </p:cNvGrpSpPr>
          <p:nvPr/>
        </p:nvGrpSpPr>
        <p:grpSpPr bwMode="auto">
          <a:xfrm>
            <a:off x="4572000" y="1412875"/>
            <a:ext cx="3257550" cy="519113"/>
            <a:chOff x="1936" y="1009"/>
            <a:chExt cx="2052" cy="327"/>
          </a:xfrm>
        </p:grpSpPr>
        <p:sp>
          <p:nvSpPr>
            <p:cNvPr id="19494" name="Text Box 43">
              <a:extLst>
                <a:ext uri="{FF2B5EF4-FFF2-40B4-BE49-F238E27FC236}">
                  <a16:creationId xmlns:a16="http://schemas.microsoft.com/office/drawing/2014/main" id="{DA4EFF3E-63AD-41A5-AB60-05D3A2793B9D}"/>
                </a:ext>
              </a:extLst>
            </p:cNvPr>
            <p:cNvSpPr txBox="1">
              <a:spLocks noChangeArrowheads="1"/>
            </p:cNvSpPr>
            <p:nvPr/>
          </p:nvSpPr>
          <p:spPr bwMode="auto">
            <a:xfrm>
              <a:off x="1936" y="1009"/>
              <a:ext cx="20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ja-JP" altLang="en-US" sz="2800">
                  <a:solidFill>
                    <a:schemeClr val="tx1"/>
                  </a:solidFill>
                  <a:latin typeface="Verdana" panose="020B0604030504040204" pitchFamily="34" charset="0"/>
                  <a:ea typeface="黑体" panose="02010609060101010101" pitchFamily="49" charset="-122"/>
                </a:rPr>
                <a:t>{</a:t>
              </a:r>
              <a:r>
                <a:rPr kumimoji="1" lang="ja-JP" altLang="en-US" sz="2800">
                  <a:solidFill>
                    <a:srgbClr val="00CCFF"/>
                  </a:solidFill>
                  <a:latin typeface="Verdana" panose="020B0604030504040204" pitchFamily="34" charset="0"/>
                  <a:ea typeface="黑体" panose="02010609060101010101" pitchFamily="49" charset="-122"/>
                </a:rPr>
                <a:t>6</a:t>
              </a:r>
              <a:r>
                <a:rPr kumimoji="1" lang="en-US" altLang="zh-CN" sz="2800">
                  <a:solidFill>
                    <a:schemeClr val="tx1"/>
                  </a:solidFill>
                  <a:latin typeface="Verdana" panose="020B0604030504040204" pitchFamily="34" charset="0"/>
                  <a:ea typeface="黑体" panose="02010609060101010101" pitchFamily="49" charset="-122"/>
                </a:rPr>
                <a:t>, </a:t>
              </a:r>
              <a:r>
                <a:rPr kumimoji="1" lang="ja-JP" altLang="en-US" sz="2800">
                  <a:solidFill>
                    <a:schemeClr val="tx1"/>
                  </a:solidFill>
                  <a:latin typeface="Verdana" panose="020B0604030504040204" pitchFamily="34" charset="0"/>
                  <a:ea typeface="黑体" panose="02010609060101010101" pitchFamily="49" charset="-122"/>
                </a:rPr>
                <a:t>7, 5, 2, 5, 8}</a:t>
              </a:r>
            </a:p>
          </p:txBody>
        </p:sp>
        <p:sp>
          <p:nvSpPr>
            <p:cNvPr id="19495" name="Line 44">
              <a:extLst>
                <a:ext uri="{FF2B5EF4-FFF2-40B4-BE49-F238E27FC236}">
                  <a16:creationId xmlns:a16="http://schemas.microsoft.com/office/drawing/2014/main" id="{4B988297-06E7-42E0-A10E-599CECC73A4E}"/>
                </a:ext>
              </a:extLst>
            </p:cNvPr>
            <p:cNvSpPr>
              <a:spLocks noChangeShapeType="1"/>
            </p:cNvSpPr>
            <p:nvPr/>
          </p:nvSpPr>
          <p:spPr bwMode="auto">
            <a:xfrm>
              <a:off x="3368" y="1037"/>
              <a:ext cx="12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493" name="Text Box 45">
            <a:extLst>
              <a:ext uri="{FF2B5EF4-FFF2-40B4-BE49-F238E27FC236}">
                <a16:creationId xmlns:a16="http://schemas.microsoft.com/office/drawing/2014/main" id="{F73C975A-6DC3-4CC0-B28E-054606FC4843}"/>
              </a:ext>
            </a:extLst>
          </p:cNvPr>
          <p:cNvSpPr txBox="1">
            <a:spLocks noChangeArrowheads="1"/>
          </p:cNvSpPr>
          <p:nvPr/>
        </p:nvSpPr>
        <p:spPr bwMode="auto">
          <a:xfrm>
            <a:off x="4543425" y="5275263"/>
            <a:ext cx="3451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ja-JP" altLang="en-US" sz="2800">
                <a:solidFill>
                  <a:schemeClr val="tx1"/>
                </a:solidFill>
                <a:latin typeface="Verdana" panose="020B0604030504040204" pitchFamily="34" charset="0"/>
                <a:ea typeface="黑体" panose="02010609060101010101" pitchFamily="49" charset="-122"/>
              </a:rPr>
              <a:t>{5</a:t>
            </a:r>
            <a:r>
              <a:rPr kumimoji="1" lang="en-US" altLang="zh-CN" sz="2800">
                <a:solidFill>
                  <a:schemeClr val="tx1"/>
                </a:solidFill>
                <a:latin typeface="Verdana" panose="020B0604030504040204" pitchFamily="34" charset="0"/>
                <a:ea typeface="黑体" panose="02010609060101010101" pitchFamily="49" charset="-122"/>
              </a:rPr>
              <a:t>, </a:t>
            </a:r>
            <a:r>
              <a:rPr kumimoji="1" lang="ja-JP" altLang="en-US" sz="2800">
                <a:solidFill>
                  <a:schemeClr val="tx1"/>
                </a:solidFill>
                <a:latin typeface="Verdana" panose="020B0604030504040204" pitchFamily="34" charset="0"/>
                <a:ea typeface="黑体" panose="02010609060101010101" pitchFamily="49" charset="-122"/>
              </a:rPr>
              <a:t>2, 5} </a:t>
            </a:r>
            <a:r>
              <a:rPr kumimoji="1" lang="ja-JP" altLang="en-US" sz="2800">
                <a:solidFill>
                  <a:schemeClr val="accent1"/>
                </a:solidFill>
                <a:latin typeface="Verdana" panose="020B0604030504040204" pitchFamily="34" charset="0"/>
                <a:ea typeface="黑体" panose="02010609060101010101" pitchFamily="49" charset="-122"/>
              </a:rPr>
              <a:t>6</a:t>
            </a:r>
            <a:r>
              <a:rPr kumimoji="1" lang="ja-JP" altLang="en-US" sz="2800">
                <a:solidFill>
                  <a:schemeClr val="tx1"/>
                </a:solidFill>
                <a:latin typeface="Verdana" panose="020B0604030504040204" pitchFamily="34" charset="0"/>
                <a:ea typeface="黑体" panose="02010609060101010101" pitchFamily="49" charset="-122"/>
              </a:rPr>
              <a:t> {7, 8}</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4A217BCE-2438-4929-A1F9-B5D41FC47984}"/>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FD81207B-BB3B-4AF6-A792-CCC4ED87680D}" type="slidenum">
              <a:rPr lang="zh-CN" altLang="en-US">
                <a:solidFill>
                  <a:schemeClr val="tx1"/>
                </a:solidFill>
                <a:latin typeface="Times New Roman" panose="02020603050405020304" pitchFamily="18" charset="0"/>
                <a:ea typeface="宋体" panose="02010600030101010101" pitchFamily="2" charset="-122"/>
              </a:rPr>
              <a:pPr eaLnBrk="1" hangingPunct="1"/>
              <a:t>65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57699" name="Rectangle 2">
            <a:extLst>
              <a:ext uri="{FF2B5EF4-FFF2-40B4-BE49-F238E27FC236}">
                <a16:creationId xmlns:a16="http://schemas.microsoft.com/office/drawing/2014/main" id="{94D92CE2-8634-447B-881C-1E68298FE78E}"/>
              </a:ext>
            </a:extLst>
          </p:cNvPr>
          <p:cNvSpPr>
            <a:spLocks noChangeArrowheads="1"/>
          </p:cNvSpPr>
          <p:nvPr/>
        </p:nvSpPr>
        <p:spPr bwMode="auto">
          <a:xfrm>
            <a:off x="0" y="4040188"/>
            <a:ext cx="8316913"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chemeClr val="tx1"/>
                </a:solidFill>
                <a:ea typeface="楷体_GB2312" panose="02010609030101010101" pitchFamily="49" charset="-122"/>
              </a:rPr>
              <a:t>private static int </a:t>
            </a:r>
            <a:r>
              <a:rPr lang="en-US" altLang="zh-CN" sz="2400" b="1">
                <a:solidFill>
                  <a:schemeClr val="tx1"/>
                </a:solidFill>
                <a:ea typeface="楷体_GB2312" panose="02010609030101010101" pitchFamily="49" charset="-122"/>
              </a:rPr>
              <a:t>randomizedPartition</a:t>
            </a:r>
            <a:r>
              <a:rPr lang="en-US" altLang="zh-CN" sz="2400">
                <a:solidFill>
                  <a:schemeClr val="tx1"/>
                </a:solidFill>
                <a:ea typeface="楷体_GB2312" panose="02010609030101010101" pitchFamily="49" charset="-122"/>
              </a:rPr>
              <a:t> (int p, int r)</a:t>
            </a:r>
          </a:p>
          <a:p>
            <a:pPr algn="l" eaLnBrk="1" hangingPunct="1"/>
            <a:r>
              <a:rPr lang="en-US" altLang="zh-CN" sz="2400">
                <a:solidFill>
                  <a:schemeClr val="tx1"/>
                </a:solidFill>
                <a:ea typeface="楷体_GB2312" panose="02010609030101010101" pitchFamily="49" charset="-122"/>
              </a:rPr>
              <a:t>   {</a:t>
            </a:r>
          </a:p>
          <a:p>
            <a:pPr algn="l" eaLnBrk="1" hangingPunct="1"/>
            <a:r>
              <a:rPr lang="en-US" altLang="zh-CN" sz="2400">
                <a:solidFill>
                  <a:schemeClr val="tx1"/>
                </a:solidFill>
                <a:ea typeface="楷体_GB2312" panose="02010609030101010101" pitchFamily="49" charset="-122"/>
              </a:rPr>
              <a:t>      int i = </a:t>
            </a:r>
            <a:r>
              <a:rPr lang="en-US" altLang="zh-CN" sz="2400" b="1">
                <a:solidFill>
                  <a:schemeClr val="tx1"/>
                </a:solidFill>
                <a:ea typeface="楷体_GB2312" panose="02010609030101010101" pitchFamily="49" charset="-122"/>
              </a:rPr>
              <a:t>random</a:t>
            </a:r>
            <a:r>
              <a:rPr lang="en-US" altLang="zh-CN" sz="2400">
                <a:solidFill>
                  <a:schemeClr val="tx1"/>
                </a:solidFill>
                <a:ea typeface="楷体_GB2312" panose="02010609030101010101" pitchFamily="49" charset="-122"/>
              </a:rPr>
              <a:t>(p,r);</a:t>
            </a:r>
          </a:p>
          <a:p>
            <a:pPr algn="l" eaLnBrk="1" hangingPunct="1"/>
            <a:r>
              <a:rPr lang="en-US" altLang="zh-CN" sz="2400">
                <a:solidFill>
                  <a:schemeClr val="tx1"/>
                </a:solidFill>
                <a:ea typeface="楷体_GB2312" panose="02010609030101010101" pitchFamily="49" charset="-122"/>
              </a:rPr>
              <a:t>      MyMath.</a:t>
            </a:r>
            <a:r>
              <a:rPr lang="en-US" altLang="zh-CN" sz="2400" b="1">
                <a:solidFill>
                  <a:schemeClr val="tx1"/>
                </a:solidFill>
                <a:ea typeface="楷体_GB2312" panose="02010609030101010101" pitchFamily="49" charset="-122"/>
              </a:rPr>
              <a:t>swap</a:t>
            </a:r>
            <a:r>
              <a:rPr lang="en-US" altLang="zh-CN" sz="2400">
                <a:solidFill>
                  <a:schemeClr val="tx1"/>
                </a:solidFill>
                <a:ea typeface="楷体_GB2312" panose="02010609030101010101" pitchFamily="49" charset="-122"/>
              </a:rPr>
              <a:t>(a, i, p);</a:t>
            </a:r>
          </a:p>
          <a:p>
            <a:pPr algn="l" eaLnBrk="1" hangingPunct="1"/>
            <a:r>
              <a:rPr lang="en-US" altLang="zh-CN" sz="2400">
                <a:solidFill>
                  <a:schemeClr val="tx1"/>
                </a:solidFill>
                <a:ea typeface="楷体_GB2312" panose="02010609030101010101" pitchFamily="49" charset="-122"/>
              </a:rPr>
              <a:t>      </a:t>
            </a:r>
            <a:r>
              <a:rPr lang="en-US" altLang="zh-CN" sz="2400" b="1">
                <a:solidFill>
                  <a:schemeClr val="tx1"/>
                </a:solidFill>
                <a:ea typeface="楷体_GB2312" panose="02010609030101010101" pitchFamily="49" charset="-122"/>
              </a:rPr>
              <a:t>return</a:t>
            </a:r>
            <a:r>
              <a:rPr lang="en-US" altLang="zh-CN" sz="2400">
                <a:solidFill>
                  <a:schemeClr val="tx1"/>
                </a:solidFill>
                <a:ea typeface="楷体_GB2312" panose="02010609030101010101" pitchFamily="49" charset="-122"/>
              </a:rPr>
              <a:t> </a:t>
            </a:r>
            <a:r>
              <a:rPr lang="en-US" altLang="zh-CN" sz="2400" b="1">
                <a:solidFill>
                  <a:schemeClr val="tx1"/>
                </a:solidFill>
                <a:ea typeface="楷体_GB2312" panose="02010609030101010101" pitchFamily="49" charset="-122"/>
              </a:rPr>
              <a:t>partition</a:t>
            </a:r>
            <a:r>
              <a:rPr lang="en-US" altLang="zh-CN" sz="2400">
                <a:solidFill>
                  <a:schemeClr val="tx1"/>
                </a:solidFill>
                <a:ea typeface="楷体_GB2312" panose="02010609030101010101" pitchFamily="49" charset="-122"/>
              </a:rPr>
              <a:t> (p, r);</a:t>
            </a:r>
          </a:p>
          <a:p>
            <a:pPr algn="l" eaLnBrk="1" hangingPunct="1"/>
            <a:r>
              <a:rPr lang="en-US" altLang="zh-CN" sz="2400">
                <a:solidFill>
                  <a:schemeClr val="tx1"/>
                </a:solidFill>
                <a:ea typeface="楷体_GB2312" panose="02010609030101010101" pitchFamily="49" charset="-122"/>
              </a:rPr>
              <a:t>   }</a:t>
            </a:r>
          </a:p>
        </p:txBody>
      </p:sp>
      <p:sp>
        <p:nvSpPr>
          <p:cNvPr id="356355" name="Rectangle 3">
            <a:extLst>
              <a:ext uri="{FF2B5EF4-FFF2-40B4-BE49-F238E27FC236}">
                <a16:creationId xmlns:a16="http://schemas.microsoft.com/office/drawing/2014/main" id="{1AA79B83-D787-4334-97E1-04EBDB1476B4}"/>
              </a:ext>
            </a:extLst>
          </p:cNvPr>
          <p:cNvSpPr>
            <a:spLocks noChangeArrowheads="1"/>
          </p:cNvSpPr>
          <p:nvPr/>
        </p:nvSpPr>
        <p:spPr bwMode="auto">
          <a:xfrm>
            <a:off x="684213" y="0"/>
            <a:ext cx="7772400" cy="1143000"/>
          </a:xfrm>
          <a:prstGeom prst="rect">
            <a:avLst/>
          </a:prstGeom>
          <a:noFill/>
          <a:ln w="9525">
            <a:noFill/>
            <a:miter lim="800000"/>
            <a:headEnd/>
            <a:tailEnd/>
          </a:ln>
          <a:effectLst/>
        </p:spPr>
        <p:txBody>
          <a:bodyPr anchor="ctr"/>
          <a:lstStyle/>
          <a:p>
            <a:pPr>
              <a:defRPr/>
            </a:pPr>
            <a:r>
              <a:rPr kumimoji="1" lang="en-US" altLang="en-US" sz="4400" b="1">
                <a:solidFill>
                  <a:srgbClr val="663300"/>
                </a:solidFill>
                <a:effectLst>
                  <a:outerShdw blurRad="38100" dist="38100" dir="2700000" algn="tl">
                    <a:srgbClr val="C0C0C0"/>
                  </a:outerShdw>
                </a:effectLst>
                <a:latin typeface="黑体" pitchFamily="2" charset="-122"/>
                <a:ea typeface="黑体" pitchFamily="2" charset="-122"/>
              </a:rPr>
              <a:t>快速排序</a:t>
            </a:r>
            <a:endPar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endParaRPr>
          </a:p>
        </p:txBody>
      </p:sp>
      <p:sp>
        <p:nvSpPr>
          <p:cNvPr id="157701" name="Rectangle 4">
            <a:extLst>
              <a:ext uri="{FF2B5EF4-FFF2-40B4-BE49-F238E27FC236}">
                <a16:creationId xmlns:a16="http://schemas.microsoft.com/office/drawing/2014/main" id="{61BEB6F4-5B1F-48E6-825F-A779E10DFDC4}"/>
              </a:ext>
            </a:extLst>
          </p:cNvPr>
          <p:cNvSpPr>
            <a:spLocks noChangeArrowheads="1"/>
          </p:cNvSpPr>
          <p:nvPr/>
        </p:nvSpPr>
        <p:spPr bwMode="auto">
          <a:xfrm>
            <a:off x="0" y="1125538"/>
            <a:ext cx="8893175"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800">
                <a:solidFill>
                  <a:schemeClr val="tx1"/>
                </a:solidFill>
                <a:ea typeface="楷体_GB2312" panose="02010609030101010101" pitchFamily="49" charset="-122"/>
              </a:rPr>
              <a:t>    快速排序算法的性能取决于划分的对称性。通过修改算法</a:t>
            </a:r>
            <a:r>
              <a:rPr lang="en-US" altLang="zh-CN" sz="2800" b="1">
                <a:solidFill>
                  <a:schemeClr val="tx1"/>
                </a:solidFill>
                <a:ea typeface="楷体_GB2312" panose="02010609030101010101" pitchFamily="49" charset="-122"/>
              </a:rPr>
              <a:t>partition</a:t>
            </a:r>
            <a:r>
              <a:rPr lang="zh-CN" altLang="en-US" sz="2800">
                <a:solidFill>
                  <a:schemeClr val="tx1"/>
                </a:solidFill>
                <a:ea typeface="楷体_GB2312" panose="02010609030101010101" pitchFamily="49" charset="-122"/>
              </a:rPr>
              <a:t>，可以设计出采用随机选择策略的快速排序算法。在快速排序算法的每一步中，当数组还没有被划分时，可以在</a:t>
            </a:r>
            <a:r>
              <a:rPr lang="en-US" altLang="zh-CN" sz="2800">
                <a:solidFill>
                  <a:schemeClr val="tx1"/>
                </a:solidFill>
                <a:ea typeface="楷体_GB2312" panose="02010609030101010101" pitchFamily="49" charset="-122"/>
              </a:rPr>
              <a:t>a[p:r]</a:t>
            </a:r>
            <a:r>
              <a:rPr lang="zh-CN" altLang="en-US" sz="2800">
                <a:solidFill>
                  <a:schemeClr val="tx1"/>
                </a:solidFill>
                <a:ea typeface="楷体_GB2312" panose="02010609030101010101" pitchFamily="49" charset="-122"/>
              </a:rPr>
              <a:t>中随机选出一个元素作为划分基准，这样可以使划分基准的选择是随机的，从而可以期望划分是较对称的。</a:t>
            </a:r>
          </a:p>
        </p:txBody>
      </p:sp>
      <p:sp>
        <p:nvSpPr>
          <p:cNvPr id="356357" name="Text Box 5">
            <a:extLst>
              <a:ext uri="{FF2B5EF4-FFF2-40B4-BE49-F238E27FC236}">
                <a16:creationId xmlns:a16="http://schemas.microsoft.com/office/drawing/2014/main" id="{F4CCA240-07B9-455C-A4BE-158B5C38B872}"/>
              </a:ext>
            </a:extLst>
          </p:cNvPr>
          <p:cNvSpPr txBox="1">
            <a:spLocks noChangeArrowheads="1"/>
          </p:cNvSpPr>
          <p:nvPr/>
        </p:nvSpPr>
        <p:spPr bwMode="auto">
          <a:xfrm>
            <a:off x="250825" y="2060575"/>
            <a:ext cx="8353425" cy="2092325"/>
          </a:xfrm>
          <a:prstGeom prst="rect">
            <a:avLst/>
          </a:prstGeom>
          <a:solidFill>
            <a:schemeClr val="bg1"/>
          </a:solidFill>
          <a:ln w="50800">
            <a:solidFill>
              <a:schemeClr val="accent2"/>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rgbClr val="FF9900"/>
              </a:buClr>
              <a:buFont typeface="Wingdings" panose="05000000000000000000" pitchFamily="2" charset="2"/>
              <a:buChar char="&amp;"/>
            </a:pPr>
            <a:r>
              <a:rPr lang="zh-CN" altLang="en-US" sz="3200" b="1">
                <a:solidFill>
                  <a:schemeClr val="tx1"/>
                </a:solidFill>
                <a:ea typeface="楷体_GB2312" panose="02010609030101010101" pitchFamily="49" charset="-122"/>
              </a:rPr>
              <a:t>最坏时间复杂度：</a:t>
            </a:r>
            <a:r>
              <a:rPr lang="en-US" altLang="zh-CN" sz="3200" b="1">
                <a:solidFill>
                  <a:schemeClr val="tx1"/>
                </a:solidFill>
                <a:ea typeface="楷体_GB2312" panose="02010609030101010101" pitchFamily="49" charset="-122"/>
              </a:rPr>
              <a:t>O(n</a:t>
            </a:r>
            <a:r>
              <a:rPr lang="en-US" altLang="zh-CN" sz="3200" b="1" baseline="30000">
                <a:solidFill>
                  <a:schemeClr val="tx1"/>
                </a:solidFill>
                <a:ea typeface="楷体_GB2312" panose="02010609030101010101" pitchFamily="49" charset="-122"/>
              </a:rPr>
              <a:t>2</a:t>
            </a:r>
            <a:r>
              <a:rPr lang="en-US" altLang="zh-CN" sz="3200" b="1">
                <a:solidFill>
                  <a:schemeClr val="tx1"/>
                </a:solidFill>
                <a:ea typeface="楷体_GB2312" panose="02010609030101010101" pitchFamily="49" charset="-122"/>
              </a:rPr>
              <a:t>)</a:t>
            </a:r>
          </a:p>
          <a:p>
            <a:pPr algn="l" eaLnBrk="1" hangingPunct="1">
              <a:buClr>
                <a:srgbClr val="FF9900"/>
              </a:buClr>
              <a:buFont typeface="Wingdings" panose="05000000000000000000" pitchFamily="2" charset="2"/>
              <a:buChar char="&amp;"/>
            </a:pPr>
            <a:r>
              <a:rPr lang="zh-CN" altLang="en-US" sz="3200" b="1">
                <a:solidFill>
                  <a:schemeClr val="tx1"/>
                </a:solidFill>
                <a:ea typeface="楷体_GB2312" panose="02010609030101010101" pitchFamily="49" charset="-122"/>
              </a:rPr>
              <a:t>平均时间复杂度：</a:t>
            </a:r>
            <a:r>
              <a:rPr lang="en-US" altLang="zh-CN" sz="3200" b="1">
                <a:solidFill>
                  <a:schemeClr val="tx1"/>
                </a:solidFill>
                <a:ea typeface="楷体_GB2312" panose="02010609030101010101" pitchFamily="49" charset="-122"/>
              </a:rPr>
              <a:t>O(nlogn)</a:t>
            </a:r>
          </a:p>
          <a:p>
            <a:pPr algn="l" eaLnBrk="1" hangingPunct="1">
              <a:buClr>
                <a:srgbClr val="FF9900"/>
              </a:buClr>
              <a:buFont typeface="Wingdings" panose="05000000000000000000" pitchFamily="2" charset="2"/>
              <a:buChar char="&amp;"/>
            </a:pPr>
            <a:r>
              <a:rPr lang="zh-CN" altLang="en-US" sz="3200" b="1">
                <a:solidFill>
                  <a:schemeClr val="tx1"/>
                </a:solidFill>
                <a:ea typeface="楷体_GB2312" panose="02010609030101010101" pitchFamily="49" charset="-122"/>
              </a:rPr>
              <a:t>辅助空间：</a:t>
            </a:r>
            <a:r>
              <a:rPr lang="en-US" altLang="zh-CN" sz="3200" b="1">
                <a:solidFill>
                  <a:schemeClr val="tx1"/>
                </a:solidFill>
                <a:ea typeface="楷体_GB2312" panose="02010609030101010101" pitchFamily="49" charset="-122"/>
              </a:rPr>
              <a:t>O(n)</a:t>
            </a:r>
            <a:r>
              <a:rPr lang="zh-CN" altLang="en-US" sz="3200" b="1">
                <a:solidFill>
                  <a:schemeClr val="tx1"/>
                </a:solidFill>
                <a:ea typeface="楷体_GB2312" panose="02010609030101010101" pitchFamily="49" charset="-122"/>
              </a:rPr>
              <a:t>或</a:t>
            </a:r>
            <a:r>
              <a:rPr lang="en-US" altLang="zh-CN" sz="3200" b="1">
                <a:solidFill>
                  <a:schemeClr val="tx1"/>
                </a:solidFill>
                <a:ea typeface="楷体_GB2312" panose="02010609030101010101" pitchFamily="49" charset="-122"/>
              </a:rPr>
              <a:t>O(logn)</a:t>
            </a:r>
          </a:p>
          <a:p>
            <a:pPr algn="l" eaLnBrk="1" hangingPunct="1">
              <a:buClr>
                <a:srgbClr val="FF9900"/>
              </a:buClr>
              <a:buFont typeface="Wingdings" panose="05000000000000000000" pitchFamily="2" charset="2"/>
              <a:buChar char="&amp;"/>
            </a:pPr>
            <a:r>
              <a:rPr lang="zh-CN" altLang="en-US" sz="3200" b="1">
                <a:solidFill>
                  <a:schemeClr val="tx1"/>
                </a:solidFill>
                <a:ea typeface="楷体_GB2312" panose="02010609030101010101" pitchFamily="49" charset="-122"/>
              </a:rPr>
              <a:t>稳定性：不稳定</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6357"/>
                                        </p:tgtEl>
                                        <p:attrNameLst>
                                          <p:attrName>style.visibility</p:attrName>
                                        </p:attrNameLst>
                                      </p:cBhvr>
                                      <p:to>
                                        <p:strVal val="visible"/>
                                      </p:to>
                                    </p:set>
                                    <p:animEffect transition="in" filter="blinds(horizontal)">
                                      <p:cBhvr>
                                        <p:cTn id="7" dur="500"/>
                                        <p:tgtEl>
                                          <p:spTgt spid="356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95A013CF-33C0-4C38-B859-0A241B29C214}"/>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53E2FD09-8BBD-49DF-B6D7-0027C5A9ED3C}" type="slidenum">
              <a:rPr lang="zh-CN" altLang="en-US">
                <a:solidFill>
                  <a:schemeClr val="tx1"/>
                </a:solidFill>
                <a:latin typeface="Times New Roman" panose="02020603050405020304" pitchFamily="18" charset="0"/>
                <a:ea typeface="宋体" panose="02010600030101010101" pitchFamily="2" charset="-122"/>
              </a:rPr>
              <a:pPr eaLnBrk="1" hangingPunct="1"/>
              <a:t>66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57378" name="Rectangle 2">
            <a:extLst>
              <a:ext uri="{FF2B5EF4-FFF2-40B4-BE49-F238E27FC236}">
                <a16:creationId xmlns:a16="http://schemas.microsoft.com/office/drawing/2014/main" id="{3F93B54A-08F6-4300-AEF3-0BE7BF0E643A}"/>
              </a:ext>
            </a:extLst>
          </p:cNvPr>
          <p:cNvSpPr>
            <a:spLocks noGrp="1" noChangeArrowheads="1"/>
          </p:cNvSpPr>
          <p:nvPr>
            <p:ph type="title"/>
          </p:nvPr>
        </p:nvSpPr>
        <p:spPr>
          <a:xfrm>
            <a:off x="838200" y="304800"/>
            <a:ext cx="7772400" cy="1143000"/>
          </a:xfrm>
        </p:spPr>
        <p:txBody>
          <a:bodyPr/>
          <a:lstStyle/>
          <a:p>
            <a:pPr eaLnBrk="1" hangingPunct="1">
              <a:defRPr/>
            </a:pPr>
            <a:r>
              <a:rPr lang="zh-CN" altLang="en-US">
                <a:effectLst>
                  <a:outerShdw blurRad="38100" dist="38100" dir="2700000" algn="tl">
                    <a:srgbClr val="C0C0C0"/>
                  </a:outerShdw>
                </a:effectLst>
                <a:latin typeface="黑体" pitchFamily="2" charset="-122"/>
                <a:ea typeface="黑体" pitchFamily="2" charset="-122"/>
              </a:rPr>
              <a:t>线性时间选择</a:t>
            </a:r>
          </a:p>
        </p:txBody>
      </p:sp>
      <p:sp>
        <p:nvSpPr>
          <p:cNvPr id="158724" name="Rectangle 3">
            <a:extLst>
              <a:ext uri="{FF2B5EF4-FFF2-40B4-BE49-F238E27FC236}">
                <a16:creationId xmlns:a16="http://schemas.microsoft.com/office/drawing/2014/main" id="{B8A6110F-DAB5-4045-B6E1-D727769F02A8}"/>
              </a:ext>
            </a:extLst>
          </p:cNvPr>
          <p:cNvSpPr>
            <a:spLocks noChangeArrowheads="1"/>
          </p:cNvSpPr>
          <p:nvPr/>
        </p:nvSpPr>
        <p:spPr bwMode="auto">
          <a:xfrm>
            <a:off x="228600" y="1219200"/>
            <a:ext cx="8642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给定线性序集中</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个元素和一个整数</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1≤k≤n</a:t>
            </a:r>
            <a:r>
              <a:rPr lang="zh-CN" altLang="en-US" sz="2400">
                <a:solidFill>
                  <a:schemeClr val="tx1"/>
                </a:solidFill>
                <a:ea typeface="楷体_GB2312" panose="02010609030101010101" pitchFamily="49" charset="-122"/>
              </a:rPr>
              <a:t>，要求找出这</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个元素中第</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小的元素</a:t>
            </a:r>
          </a:p>
        </p:txBody>
      </p:sp>
      <p:sp>
        <p:nvSpPr>
          <p:cNvPr id="158725" name="Rectangle 4">
            <a:extLst>
              <a:ext uri="{FF2B5EF4-FFF2-40B4-BE49-F238E27FC236}">
                <a16:creationId xmlns:a16="http://schemas.microsoft.com/office/drawing/2014/main" id="{1DCE4093-5BE7-4DA8-816B-452201A05A8C}"/>
              </a:ext>
            </a:extLst>
          </p:cNvPr>
          <p:cNvSpPr>
            <a:spLocks noChangeArrowheads="1"/>
          </p:cNvSpPr>
          <p:nvPr/>
        </p:nvSpPr>
        <p:spPr bwMode="auto">
          <a:xfrm>
            <a:off x="323850" y="1989138"/>
            <a:ext cx="835025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chemeClr val="tx1"/>
                </a:solidFill>
                <a:ea typeface="楷体_GB2312" panose="02010609030101010101" pitchFamily="49" charset="-122"/>
              </a:rPr>
              <a:t>private static Comparable </a:t>
            </a:r>
            <a:r>
              <a:rPr lang="en-US" altLang="zh-CN" sz="2400" b="1">
                <a:solidFill>
                  <a:schemeClr val="tx1"/>
                </a:solidFill>
                <a:ea typeface="楷体_GB2312" panose="02010609030101010101" pitchFamily="49" charset="-122"/>
              </a:rPr>
              <a:t>randomizedSelect</a:t>
            </a:r>
            <a:r>
              <a:rPr lang="en-US" altLang="zh-CN" sz="2400">
                <a:solidFill>
                  <a:schemeClr val="tx1"/>
                </a:solidFill>
                <a:ea typeface="楷体_GB2312" panose="02010609030101010101" pitchFamily="49" charset="-122"/>
              </a:rPr>
              <a:t>(int p,int r,int k)</a:t>
            </a:r>
          </a:p>
          <a:p>
            <a:pPr algn="l" eaLnBrk="1" hangingPunct="1"/>
            <a:r>
              <a:rPr lang="en-US" altLang="zh-CN" sz="2400">
                <a:solidFill>
                  <a:schemeClr val="tx1"/>
                </a:solidFill>
                <a:ea typeface="楷体_GB2312" panose="02010609030101010101" pitchFamily="49" charset="-122"/>
              </a:rPr>
              <a:t>   {</a:t>
            </a:r>
          </a:p>
          <a:p>
            <a:pPr algn="l" eaLnBrk="1" hangingPunct="1"/>
            <a:r>
              <a:rPr lang="en-US" altLang="zh-CN" sz="2400">
                <a:solidFill>
                  <a:schemeClr val="tx1"/>
                </a:solidFill>
                <a:ea typeface="楷体_GB2312" panose="02010609030101010101" pitchFamily="49" charset="-122"/>
              </a:rPr>
              <a:t>      </a:t>
            </a:r>
            <a:r>
              <a:rPr lang="en-US" altLang="zh-CN" sz="2400" b="1">
                <a:solidFill>
                  <a:schemeClr val="tx1"/>
                </a:solidFill>
                <a:ea typeface="楷体_GB2312" panose="02010609030101010101" pitchFamily="49" charset="-122"/>
              </a:rPr>
              <a:t>if</a:t>
            </a:r>
            <a:r>
              <a:rPr lang="en-US" altLang="zh-CN" sz="2400">
                <a:solidFill>
                  <a:schemeClr val="tx1"/>
                </a:solidFill>
                <a:ea typeface="楷体_GB2312" panose="02010609030101010101" pitchFamily="49" charset="-122"/>
              </a:rPr>
              <a:t> (p==r) </a:t>
            </a:r>
            <a:r>
              <a:rPr lang="en-US" altLang="zh-CN" sz="2400" b="1">
                <a:solidFill>
                  <a:schemeClr val="tx1"/>
                </a:solidFill>
                <a:ea typeface="楷体_GB2312" panose="02010609030101010101" pitchFamily="49" charset="-122"/>
              </a:rPr>
              <a:t>return</a:t>
            </a:r>
            <a:r>
              <a:rPr lang="en-US" altLang="zh-CN" sz="2400">
                <a:solidFill>
                  <a:schemeClr val="tx1"/>
                </a:solidFill>
                <a:ea typeface="楷体_GB2312" panose="02010609030101010101" pitchFamily="49" charset="-122"/>
              </a:rPr>
              <a:t> a[p];</a:t>
            </a:r>
          </a:p>
          <a:p>
            <a:pPr algn="l" eaLnBrk="1" hangingPunct="1"/>
            <a:r>
              <a:rPr lang="en-US" altLang="zh-CN" sz="2400">
                <a:solidFill>
                  <a:schemeClr val="tx1"/>
                </a:solidFill>
                <a:ea typeface="楷体_GB2312" panose="02010609030101010101" pitchFamily="49" charset="-122"/>
              </a:rPr>
              <a:t>      int i=</a:t>
            </a:r>
            <a:r>
              <a:rPr lang="en-US" altLang="zh-CN" sz="2400" b="1">
                <a:solidFill>
                  <a:schemeClr val="tx1"/>
                </a:solidFill>
                <a:ea typeface="楷体_GB2312" panose="02010609030101010101" pitchFamily="49" charset="-122"/>
              </a:rPr>
              <a:t>randomizedpartition</a:t>
            </a:r>
            <a:r>
              <a:rPr lang="en-US" altLang="zh-CN" sz="2400">
                <a:solidFill>
                  <a:schemeClr val="tx1"/>
                </a:solidFill>
                <a:ea typeface="楷体_GB2312" panose="02010609030101010101" pitchFamily="49" charset="-122"/>
              </a:rPr>
              <a:t>(p,r),</a:t>
            </a:r>
          </a:p>
          <a:p>
            <a:pPr algn="l" eaLnBrk="1" hangingPunct="1"/>
            <a:r>
              <a:rPr lang="en-US" altLang="zh-CN" sz="2400">
                <a:solidFill>
                  <a:schemeClr val="tx1"/>
                </a:solidFill>
                <a:ea typeface="楷体_GB2312" panose="02010609030101010101" pitchFamily="49" charset="-122"/>
              </a:rPr>
              <a:t>          j=i-p+1;</a:t>
            </a:r>
          </a:p>
          <a:p>
            <a:pPr algn="l" eaLnBrk="1" hangingPunct="1"/>
            <a:r>
              <a:rPr lang="en-US" altLang="zh-CN" sz="2400">
                <a:solidFill>
                  <a:schemeClr val="tx1"/>
                </a:solidFill>
                <a:ea typeface="楷体_GB2312" panose="02010609030101010101" pitchFamily="49" charset="-122"/>
              </a:rPr>
              <a:t>      </a:t>
            </a:r>
            <a:r>
              <a:rPr lang="en-US" altLang="zh-CN" sz="2400" b="1">
                <a:solidFill>
                  <a:schemeClr val="tx1"/>
                </a:solidFill>
                <a:ea typeface="楷体_GB2312" panose="02010609030101010101" pitchFamily="49" charset="-122"/>
              </a:rPr>
              <a:t>if</a:t>
            </a:r>
            <a:r>
              <a:rPr lang="en-US" altLang="zh-CN" sz="2400">
                <a:solidFill>
                  <a:schemeClr val="tx1"/>
                </a:solidFill>
                <a:ea typeface="楷体_GB2312" panose="02010609030101010101" pitchFamily="49" charset="-122"/>
              </a:rPr>
              <a:t> (k&lt;=j) </a:t>
            </a:r>
            <a:r>
              <a:rPr lang="en-US" altLang="zh-CN" sz="2400" b="1">
                <a:solidFill>
                  <a:schemeClr val="tx1"/>
                </a:solidFill>
                <a:ea typeface="楷体_GB2312" panose="02010609030101010101" pitchFamily="49" charset="-122"/>
              </a:rPr>
              <a:t>return</a:t>
            </a:r>
            <a:r>
              <a:rPr lang="en-US" altLang="zh-CN" sz="2400">
                <a:solidFill>
                  <a:schemeClr val="tx1"/>
                </a:solidFill>
                <a:ea typeface="楷体_GB2312" panose="02010609030101010101" pitchFamily="49" charset="-122"/>
              </a:rPr>
              <a:t> </a:t>
            </a:r>
            <a:r>
              <a:rPr lang="en-US" altLang="zh-CN" sz="2400" b="1">
                <a:solidFill>
                  <a:schemeClr val="tx1"/>
                </a:solidFill>
                <a:ea typeface="楷体_GB2312" panose="02010609030101010101" pitchFamily="49" charset="-122"/>
              </a:rPr>
              <a:t>randomizedSelect</a:t>
            </a:r>
            <a:r>
              <a:rPr lang="en-US" altLang="zh-CN" sz="2400">
                <a:solidFill>
                  <a:schemeClr val="tx1"/>
                </a:solidFill>
                <a:ea typeface="楷体_GB2312" panose="02010609030101010101" pitchFamily="49" charset="-122"/>
              </a:rPr>
              <a:t>(p,i,k);</a:t>
            </a:r>
          </a:p>
          <a:p>
            <a:pPr algn="l" eaLnBrk="1" hangingPunct="1"/>
            <a:r>
              <a:rPr lang="en-US" altLang="zh-CN" sz="2400">
                <a:solidFill>
                  <a:schemeClr val="tx1"/>
                </a:solidFill>
                <a:ea typeface="楷体_GB2312" panose="02010609030101010101" pitchFamily="49" charset="-122"/>
              </a:rPr>
              <a:t>      </a:t>
            </a:r>
            <a:r>
              <a:rPr lang="en-US" altLang="zh-CN" sz="2400" b="1">
                <a:solidFill>
                  <a:schemeClr val="tx1"/>
                </a:solidFill>
                <a:ea typeface="楷体_GB2312" panose="02010609030101010101" pitchFamily="49" charset="-122"/>
              </a:rPr>
              <a:t>else</a:t>
            </a:r>
            <a:r>
              <a:rPr lang="en-US" altLang="zh-CN" sz="2400">
                <a:solidFill>
                  <a:schemeClr val="tx1"/>
                </a:solidFill>
                <a:ea typeface="楷体_GB2312" panose="02010609030101010101" pitchFamily="49" charset="-122"/>
              </a:rPr>
              <a:t> </a:t>
            </a:r>
            <a:r>
              <a:rPr lang="en-US" altLang="zh-CN" sz="2400" b="1">
                <a:solidFill>
                  <a:schemeClr val="tx1"/>
                </a:solidFill>
                <a:ea typeface="楷体_GB2312" panose="02010609030101010101" pitchFamily="49" charset="-122"/>
              </a:rPr>
              <a:t>return</a:t>
            </a:r>
            <a:r>
              <a:rPr lang="en-US" altLang="zh-CN" sz="2400">
                <a:solidFill>
                  <a:schemeClr val="tx1"/>
                </a:solidFill>
                <a:ea typeface="楷体_GB2312" panose="02010609030101010101" pitchFamily="49" charset="-122"/>
              </a:rPr>
              <a:t> </a:t>
            </a:r>
            <a:r>
              <a:rPr lang="en-US" altLang="zh-CN" sz="2400" b="1">
                <a:solidFill>
                  <a:schemeClr val="tx1"/>
                </a:solidFill>
                <a:ea typeface="楷体_GB2312" panose="02010609030101010101" pitchFamily="49" charset="-122"/>
              </a:rPr>
              <a:t>randomizedSelect</a:t>
            </a:r>
            <a:r>
              <a:rPr lang="en-US" altLang="zh-CN" sz="2400">
                <a:solidFill>
                  <a:schemeClr val="tx1"/>
                </a:solidFill>
                <a:ea typeface="楷体_GB2312" panose="02010609030101010101" pitchFamily="49" charset="-122"/>
              </a:rPr>
              <a:t>(i+1,r,k-j);</a:t>
            </a:r>
          </a:p>
          <a:p>
            <a:pPr algn="l" eaLnBrk="1" hangingPunct="1"/>
            <a:r>
              <a:rPr lang="en-US" altLang="zh-CN" sz="2400">
                <a:solidFill>
                  <a:schemeClr val="tx1"/>
                </a:solidFill>
                <a:ea typeface="楷体_GB2312" panose="02010609030101010101" pitchFamily="49" charset="-122"/>
              </a:rPr>
              <a:t>   }</a:t>
            </a:r>
          </a:p>
        </p:txBody>
      </p:sp>
      <p:sp>
        <p:nvSpPr>
          <p:cNvPr id="357381" name="Text Box 5">
            <a:extLst>
              <a:ext uri="{FF2B5EF4-FFF2-40B4-BE49-F238E27FC236}">
                <a16:creationId xmlns:a16="http://schemas.microsoft.com/office/drawing/2014/main" id="{CE714361-8A16-485F-9BD8-BE0930722BCD}"/>
              </a:ext>
            </a:extLst>
          </p:cNvPr>
          <p:cNvSpPr txBox="1">
            <a:spLocks noChangeArrowheads="1"/>
          </p:cNvSpPr>
          <p:nvPr/>
        </p:nvSpPr>
        <p:spPr bwMode="auto">
          <a:xfrm>
            <a:off x="323850" y="5084763"/>
            <a:ext cx="8569325" cy="1250950"/>
          </a:xfrm>
          <a:prstGeom prst="rect">
            <a:avLst/>
          </a:prstGeom>
          <a:solidFill>
            <a:schemeClr val="hlink"/>
          </a:solidFill>
          <a:ln w="635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在最坏情况下，算法</a:t>
            </a:r>
            <a:r>
              <a:rPr lang="en-US" altLang="zh-CN" sz="2400" b="1">
                <a:solidFill>
                  <a:schemeClr val="tx1"/>
                </a:solidFill>
                <a:ea typeface="楷体_GB2312" panose="02010609030101010101" pitchFamily="49" charset="-122"/>
              </a:rPr>
              <a:t>randomizedSelect</a:t>
            </a:r>
            <a:r>
              <a:rPr lang="zh-CN" altLang="en-US" sz="2400">
                <a:solidFill>
                  <a:schemeClr val="tx1"/>
                </a:solidFill>
                <a:ea typeface="楷体_GB2312" panose="02010609030101010101" pitchFamily="49" charset="-122"/>
              </a:rPr>
              <a:t>需要</a:t>
            </a:r>
            <a:r>
              <a:rPr lang="en-US" altLang="zh-CN" sz="2400">
                <a:solidFill>
                  <a:schemeClr val="tx1"/>
                </a:solidFill>
                <a:ea typeface="楷体_GB2312" panose="02010609030101010101" pitchFamily="49" charset="-122"/>
              </a:rPr>
              <a:t>O(n</a:t>
            </a:r>
            <a:r>
              <a:rPr lang="en-US" altLang="zh-CN" sz="2400" baseline="30000">
                <a:solidFill>
                  <a:schemeClr val="tx1"/>
                </a:solidFill>
                <a:ea typeface="楷体_GB2312" panose="02010609030101010101" pitchFamily="49" charset="-122"/>
              </a:rPr>
              <a:t>2</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计算时间</a:t>
            </a:r>
          </a:p>
          <a:p>
            <a:pPr algn="l" eaLnBrk="1" hangingPunct="1"/>
            <a:r>
              <a:rPr lang="zh-CN" altLang="en-US" sz="2400">
                <a:solidFill>
                  <a:schemeClr val="tx1"/>
                </a:solidFill>
                <a:ea typeface="楷体_GB2312" panose="02010609030101010101" pitchFamily="49" charset="-122"/>
              </a:rPr>
              <a:t>但可以证明，算法</a:t>
            </a:r>
            <a:r>
              <a:rPr lang="en-US" altLang="zh-CN" sz="2400" b="1">
                <a:solidFill>
                  <a:schemeClr val="tx1"/>
                </a:solidFill>
                <a:ea typeface="楷体_GB2312" panose="02010609030101010101" pitchFamily="49" charset="-122"/>
              </a:rPr>
              <a:t>randomizedSelect</a:t>
            </a:r>
            <a:r>
              <a:rPr lang="zh-CN" altLang="en-US" sz="2400">
                <a:solidFill>
                  <a:schemeClr val="tx1"/>
                </a:solidFill>
                <a:ea typeface="楷体_GB2312" panose="02010609030101010101" pitchFamily="49" charset="-122"/>
              </a:rPr>
              <a:t>可以在</a:t>
            </a:r>
            <a:r>
              <a:rPr lang="en-US" altLang="zh-CN" sz="2400">
                <a:solidFill>
                  <a:schemeClr val="tx1"/>
                </a:solidFill>
                <a:ea typeface="楷体_GB2312" panose="02010609030101010101" pitchFamily="49" charset="-122"/>
              </a:rPr>
              <a:t>O(n)</a:t>
            </a:r>
            <a:r>
              <a:rPr lang="zh-CN" altLang="en-US" sz="2400">
                <a:solidFill>
                  <a:schemeClr val="tx1"/>
                </a:solidFill>
                <a:ea typeface="楷体_GB2312" panose="02010609030101010101" pitchFamily="49" charset="-122"/>
              </a:rPr>
              <a:t>平均时间内找出</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个输入元素中的第</a:t>
            </a:r>
            <a:r>
              <a:rPr lang="en-US" altLang="zh-CN" sz="2400">
                <a:solidFill>
                  <a:schemeClr val="tx1"/>
                </a:solidFill>
                <a:ea typeface="楷体_GB2312" panose="02010609030101010101" pitchFamily="49" charset="-122"/>
              </a:rPr>
              <a:t>k</a:t>
            </a:r>
            <a:r>
              <a:rPr lang="zh-CN" altLang="en-US" sz="2400">
                <a:solidFill>
                  <a:schemeClr val="tx1"/>
                </a:solidFill>
                <a:ea typeface="楷体_GB2312" panose="02010609030101010101" pitchFamily="49" charset="-122"/>
              </a:rPr>
              <a:t>小元素。</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7381"/>
                                        </p:tgtEl>
                                        <p:attrNameLst>
                                          <p:attrName>style.visibility</p:attrName>
                                        </p:attrNameLst>
                                      </p:cBhvr>
                                      <p:to>
                                        <p:strVal val="visible"/>
                                      </p:to>
                                    </p:set>
                                    <p:animEffect transition="in" filter="blinds(horizontal)">
                                      <p:cBhvr>
                                        <p:cTn id="7" dur="500"/>
                                        <p:tgtEl>
                                          <p:spTgt spid="357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1"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53F3636E-BC8F-4D2B-AF4D-DC99B1A957FE}"/>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3C5DC84A-4B4C-4531-AB66-C26F80331B43}" type="slidenum">
              <a:rPr lang="zh-CN" altLang="en-US">
                <a:solidFill>
                  <a:schemeClr val="tx1"/>
                </a:solidFill>
                <a:latin typeface="Times New Roman" panose="02020603050405020304" pitchFamily="18" charset="0"/>
                <a:ea typeface="宋体" panose="02010600030101010101" pitchFamily="2" charset="-122"/>
              </a:rPr>
              <a:pPr eaLnBrk="1" hangingPunct="1"/>
              <a:t>67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58402" name="Rectangle 2">
            <a:extLst>
              <a:ext uri="{FF2B5EF4-FFF2-40B4-BE49-F238E27FC236}">
                <a16:creationId xmlns:a16="http://schemas.microsoft.com/office/drawing/2014/main" id="{6ADC633B-D04F-484B-90ED-47D7264741A9}"/>
              </a:ext>
            </a:extLst>
          </p:cNvPr>
          <p:cNvSpPr>
            <a:spLocks noChangeArrowheads="1"/>
          </p:cNvSpPr>
          <p:nvPr/>
        </p:nvSpPr>
        <p:spPr bwMode="auto">
          <a:xfrm>
            <a:off x="684213" y="0"/>
            <a:ext cx="7772400" cy="1143000"/>
          </a:xfrm>
          <a:prstGeom prst="rect">
            <a:avLst/>
          </a:prstGeom>
          <a:noFill/>
          <a:ln w="9525">
            <a:noFill/>
            <a:miter lim="800000"/>
            <a:headEnd/>
            <a:tailEnd/>
          </a:ln>
          <a:effectLst/>
        </p:spPr>
        <p:txBody>
          <a:bodyPr anchor="ctr"/>
          <a:lstStyle/>
          <a:p>
            <a:pPr>
              <a:defRPr/>
            </a:pPr>
            <a:r>
              <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rPr>
              <a:t>线性时间选择</a:t>
            </a:r>
          </a:p>
        </p:txBody>
      </p:sp>
      <p:sp>
        <p:nvSpPr>
          <p:cNvPr id="159748" name="Text Box 3">
            <a:extLst>
              <a:ext uri="{FF2B5EF4-FFF2-40B4-BE49-F238E27FC236}">
                <a16:creationId xmlns:a16="http://schemas.microsoft.com/office/drawing/2014/main" id="{F51CD6F6-FDAF-4B7D-A087-D304AEF15A17}"/>
              </a:ext>
            </a:extLst>
          </p:cNvPr>
          <p:cNvSpPr txBox="1">
            <a:spLocks noChangeArrowheads="1"/>
          </p:cNvSpPr>
          <p:nvPr/>
        </p:nvSpPr>
        <p:spPr bwMode="auto">
          <a:xfrm>
            <a:off x="250825" y="908050"/>
            <a:ext cx="8569325"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3200">
                <a:solidFill>
                  <a:schemeClr val="tx1"/>
                </a:solidFill>
                <a:ea typeface="楷体_GB2312" panose="02010609030101010101" pitchFamily="49" charset="-122"/>
              </a:rPr>
              <a:t>如果能在线性时间内找到一个划分基准，使得按这个基准所划分出的</a:t>
            </a:r>
            <a:r>
              <a:rPr lang="en-US" altLang="zh-CN" sz="3200">
                <a:solidFill>
                  <a:schemeClr val="tx1"/>
                </a:solidFill>
                <a:ea typeface="楷体_GB2312" panose="02010609030101010101" pitchFamily="49" charset="-122"/>
              </a:rPr>
              <a:t>2</a:t>
            </a:r>
            <a:r>
              <a:rPr lang="zh-CN" altLang="en-US" sz="3200">
                <a:solidFill>
                  <a:schemeClr val="tx1"/>
                </a:solidFill>
                <a:ea typeface="楷体_GB2312" panose="02010609030101010101" pitchFamily="49" charset="-122"/>
              </a:rPr>
              <a:t>个子数组的长度都至少为原数组长度的</a:t>
            </a:r>
            <a:r>
              <a:rPr lang="en-US" altLang="zh-CN" sz="3200">
                <a:solidFill>
                  <a:schemeClr val="tx1"/>
                </a:solidFill>
                <a:ea typeface="楷体_GB2312" panose="02010609030101010101" pitchFamily="49" charset="-122"/>
              </a:rPr>
              <a:t>ε</a:t>
            </a:r>
            <a:r>
              <a:rPr lang="zh-CN" altLang="en-US" sz="3200">
                <a:solidFill>
                  <a:schemeClr val="tx1"/>
                </a:solidFill>
                <a:ea typeface="楷体_GB2312" panose="02010609030101010101" pitchFamily="49" charset="-122"/>
              </a:rPr>
              <a:t>倍</a:t>
            </a:r>
            <a:r>
              <a:rPr lang="en-US" altLang="zh-CN" sz="3200">
                <a:solidFill>
                  <a:schemeClr val="tx1"/>
                </a:solidFill>
                <a:ea typeface="楷体_GB2312" panose="02010609030101010101" pitchFamily="49" charset="-122"/>
              </a:rPr>
              <a:t>(0&lt;ε&lt;1</a:t>
            </a:r>
            <a:r>
              <a:rPr lang="zh-CN" altLang="en-US" sz="3200">
                <a:solidFill>
                  <a:schemeClr val="tx1"/>
                </a:solidFill>
                <a:ea typeface="楷体_GB2312" panose="02010609030101010101" pitchFamily="49" charset="-122"/>
              </a:rPr>
              <a:t>是某个正常数</a:t>
            </a:r>
            <a:r>
              <a:rPr lang="en-US" altLang="zh-CN" sz="3200">
                <a:solidFill>
                  <a:schemeClr val="tx1"/>
                </a:solidFill>
                <a:ea typeface="楷体_GB2312" panose="02010609030101010101" pitchFamily="49" charset="-122"/>
              </a:rPr>
              <a:t>)</a:t>
            </a:r>
            <a:r>
              <a:rPr lang="zh-CN" altLang="en-US" sz="3200">
                <a:solidFill>
                  <a:schemeClr val="tx1"/>
                </a:solidFill>
                <a:ea typeface="楷体_GB2312" panose="02010609030101010101" pitchFamily="49" charset="-122"/>
              </a:rPr>
              <a:t>，那么就可以</a:t>
            </a:r>
            <a:r>
              <a:rPr lang="zh-CN" altLang="en-US" sz="3200" b="1">
                <a:solidFill>
                  <a:schemeClr val="tx1"/>
                </a:solidFill>
                <a:ea typeface="黑体" panose="02010609060101010101" pitchFamily="49" charset="-122"/>
              </a:rPr>
              <a:t>在最坏情况下</a:t>
            </a:r>
            <a:r>
              <a:rPr lang="zh-CN" altLang="en-US" sz="3200">
                <a:solidFill>
                  <a:schemeClr val="tx1"/>
                </a:solidFill>
                <a:ea typeface="楷体_GB2312" panose="02010609030101010101" pitchFamily="49" charset="-122"/>
              </a:rPr>
              <a:t>用</a:t>
            </a:r>
            <a:r>
              <a:rPr lang="en-US" altLang="zh-CN" sz="3200">
                <a:solidFill>
                  <a:schemeClr val="tx1"/>
                </a:solidFill>
                <a:ea typeface="楷体_GB2312" panose="02010609030101010101" pitchFamily="49" charset="-122"/>
              </a:rPr>
              <a:t>O(n)</a:t>
            </a:r>
            <a:r>
              <a:rPr lang="zh-CN" altLang="en-US" sz="3200">
                <a:solidFill>
                  <a:schemeClr val="tx1"/>
                </a:solidFill>
                <a:ea typeface="楷体_GB2312" panose="02010609030101010101" pitchFamily="49" charset="-122"/>
              </a:rPr>
              <a:t>时间完成选择任务。</a:t>
            </a:r>
          </a:p>
        </p:txBody>
      </p:sp>
      <p:sp>
        <p:nvSpPr>
          <p:cNvPr id="159749" name="Text Box 4">
            <a:extLst>
              <a:ext uri="{FF2B5EF4-FFF2-40B4-BE49-F238E27FC236}">
                <a16:creationId xmlns:a16="http://schemas.microsoft.com/office/drawing/2014/main" id="{87213EAC-DEE6-49CF-9725-E1EFB7BB3318}"/>
              </a:ext>
            </a:extLst>
          </p:cNvPr>
          <p:cNvSpPr txBox="1">
            <a:spLocks noChangeArrowheads="1"/>
          </p:cNvSpPr>
          <p:nvPr/>
        </p:nvSpPr>
        <p:spPr bwMode="auto">
          <a:xfrm>
            <a:off x="468313" y="3500438"/>
            <a:ext cx="7920037" cy="2528887"/>
          </a:xfrm>
          <a:prstGeom prst="rect">
            <a:avLst/>
          </a:prstGeom>
          <a:solidFill>
            <a:srgbClr val="FFCC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3200">
                <a:solidFill>
                  <a:schemeClr val="tx1"/>
                </a:solidFill>
                <a:ea typeface="楷体_GB2312" panose="02010609030101010101" pitchFamily="49" charset="-122"/>
              </a:rPr>
              <a:t>例如，若</a:t>
            </a:r>
            <a:r>
              <a:rPr lang="en-US" altLang="zh-CN" sz="3200">
                <a:solidFill>
                  <a:schemeClr val="tx1"/>
                </a:solidFill>
                <a:ea typeface="楷体_GB2312" panose="02010609030101010101" pitchFamily="49" charset="-122"/>
              </a:rPr>
              <a:t>ε=9/10</a:t>
            </a:r>
            <a:r>
              <a:rPr lang="zh-CN" altLang="en-US" sz="3200">
                <a:solidFill>
                  <a:schemeClr val="tx1"/>
                </a:solidFill>
                <a:ea typeface="楷体_GB2312" panose="02010609030101010101" pitchFamily="49" charset="-122"/>
              </a:rPr>
              <a:t>，算法递归调用所产生的子数组的长度至少缩短</a:t>
            </a:r>
            <a:r>
              <a:rPr lang="en-US" altLang="zh-CN" sz="3200">
                <a:solidFill>
                  <a:schemeClr val="tx1"/>
                </a:solidFill>
                <a:ea typeface="楷体_GB2312" panose="02010609030101010101" pitchFamily="49" charset="-122"/>
              </a:rPr>
              <a:t>1/10</a:t>
            </a:r>
            <a:r>
              <a:rPr lang="zh-CN" altLang="en-US" sz="3200">
                <a:solidFill>
                  <a:schemeClr val="tx1"/>
                </a:solidFill>
                <a:ea typeface="楷体_GB2312" panose="02010609030101010101" pitchFamily="49" charset="-122"/>
              </a:rPr>
              <a:t>。所以，在最坏情况下，算法所需的计算时间</a:t>
            </a:r>
            <a:r>
              <a:rPr lang="en-US" altLang="zh-CN" sz="3200">
                <a:solidFill>
                  <a:schemeClr val="tx1"/>
                </a:solidFill>
                <a:ea typeface="楷体_GB2312" panose="02010609030101010101" pitchFamily="49" charset="-122"/>
              </a:rPr>
              <a:t>T(n)</a:t>
            </a:r>
            <a:r>
              <a:rPr lang="zh-CN" altLang="en-US" sz="3200">
                <a:solidFill>
                  <a:schemeClr val="tx1"/>
                </a:solidFill>
                <a:ea typeface="楷体_GB2312" panose="02010609030101010101" pitchFamily="49" charset="-122"/>
              </a:rPr>
              <a:t>满足递归式</a:t>
            </a:r>
            <a:r>
              <a:rPr lang="en-US" altLang="zh-CN" sz="3200">
                <a:solidFill>
                  <a:schemeClr val="tx1"/>
                </a:solidFill>
                <a:ea typeface="楷体_GB2312" panose="02010609030101010101" pitchFamily="49" charset="-122"/>
              </a:rPr>
              <a:t>T(n)≤T(9n/10)+O(n) </a:t>
            </a:r>
            <a:r>
              <a:rPr lang="zh-CN" altLang="en-US" sz="3200">
                <a:solidFill>
                  <a:schemeClr val="tx1"/>
                </a:solidFill>
                <a:ea typeface="楷体_GB2312" panose="02010609030101010101" pitchFamily="49" charset="-122"/>
              </a:rPr>
              <a:t>。由此可得</a:t>
            </a:r>
            <a:r>
              <a:rPr lang="en-US" altLang="zh-CN" sz="3200">
                <a:solidFill>
                  <a:schemeClr val="tx1"/>
                </a:solidFill>
                <a:ea typeface="楷体_GB2312" panose="02010609030101010101" pitchFamily="49" charset="-122"/>
              </a:rPr>
              <a:t>T(n)=O(n)</a:t>
            </a:r>
            <a:r>
              <a:rPr lang="zh-CN" altLang="en-US" sz="3200">
                <a:solidFill>
                  <a:schemeClr val="tx1"/>
                </a:solidFill>
                <a:ea typeface="楷体_GB2312" panose="02010609030101010101" pitchFamily="49" charset="-122"/>
              </a:rPr>
              <a:t>。</a:t>
            </a:r>
          </a:p>
        </p:txBody>
      </p:sp>
    </p:spTree>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F2DBCDD2-1A1A-4701-9B6D-A0E97510D996}"/>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562E824A-EF11-4FB9-B4D4-D27246851529}" type="slidenum">
              <a:rPr lang="zh-CN" altLang="en-US">
                <a:solidFill>
                  <a:schemeClr val="tx1"/>
                </a:solidFill>
                <a:latin typeface="Times New Roman" panose="02020603050405020304" pitchFamily="18" charset="0"/>
                <a:ea typeface="宋体" panose="02010600030101010101" pitchFamily="2" charset="-122"/>
              </a:rPr>
              <a:pPr eaLnBrk="1" hangingPunct="1"/>
              <a:t>68</a:t>
            </a:fld>
            <a:endParaRPr lang="en-US" altLang="zh-CN">
              <a:solidFill>
                <a:schemeClr val="tx1"/>
              </a:solidFill>
              <a:latin typeface="Times New Roman" panose="02020603050405020304" pitchFamily="18" charset="0"/>
              <a:ea typeface="宋体" panose="02010600030101010101" pitchFamily="2" charset="-122"/>
            </a:endParaRPr>
          </a:p>
        </p:txBody>
      </p:sp>
      <p:pic>
        <p:nvPicPr>
          <p:cNvPr id="160771" name="Picture 2" descr="t27">
            <a:extLst>
              <a:ext uri="{FF2B5EF4-FFF2-40B4-BE49-F238E27FC236}">
                <a16:creationId xmlns:a16="http://schemas.microsoft.com/office/drawing/2014/main" id="{25A55CDF-0737-4C5A-BCA4-4F5F0B7B7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57563"/>
            <a:ext cx="3708400"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72" name="Rectangle 3">
            <a:extLst>
              <a:ext uri="{FF2B5EF4-FFF2-40B4-BE49-F238E27FC236}">
                <a16:creationId xmlns:a16="http://schemas.microsoft.com/office/drawing/2014/main" id="{BC11DB9A-9B20-4C7A-9879-A43D094EF62B}"/>
              </a:ext>
            </a:extLst>
          </p:cNvPr>
          <p:cNvSpPr>
            <a:spLocks noChangeArrowheads="1"/>
          </p:cNvSpPr>
          <p:nvPr/>
        </p:nvSpPr>
        <p:spPr bwMode="auto">
          <a:xfrm>
            <a:off x="323850" y="908050"/>
            <a:ext cx="799147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nchor="ctr">
            <a:spAutoFit/>
          </a:bodyPr>
          <a:lstStyle>
            <a:lvl1pPr indent="269875"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buFont typeface="Wingdings" panose="05000000000000000000" pitchFamily="2" charset="2"/>
              <a:buChar char="l"/>
            </a:pPr>
            <a:r>
              <a:rPr lang="zh-CN" altLang="en-US" sz="2400">
                <a:solidFill>
                  <a:schemeClr val="tx1"/>
                </a:solidFill>
                <a:ea typeface="楷体_GB2312" panose="02010609030101010101" pitchFamily="49" charset="-122"/>
                <a:sym typeface="Symbol" panose="05050102010706020507" pitchFamily="18" charset="2"/>
              </a:rPr>
              <a:t>将</a:t>
            </a:r>
            <a:r>
              <a:rPr lang="en-US" altLang="zh-CN" sz="2400">
                <a:solidFill>
                  <a:schemeClr val="tx1"/>
                </a:solidFill>
                <a:ea typeface="楷体_GB2312" panose="02010609030101010101" pitchFamily="49" charset="-122"/>
                <a:sym typeface="Symbol" panose="05050102010706020507" pitchFamily="18" charset="2"/>
              </a:rPr>
              <a:t>n</a:t>
            </a:r>
            <a:r>
              <a:rPr lang="zh-CN" altLang="en-US" sz="2400">
                <a:solidFill>
                  <a:schemeClr val="tx1"/>
                </a:solidFill>
                <a:ea typeface="楷体_GB2312" panose="02010609030101010101" pitchFamily="49" charset="-122"/>
                <a:sym typeface="Symbol" panose="05050102010706020507" pitchFamily="18" charset="2"/>
              </a:rPr>
              <a:t>个输入元素划分成</a:t>
            </a:r>
            <a:r>
              <a:rPr lang="en-US" altLang="zh-CN" sz="2400">
                <a:solidFill>
                  <a:schemeClr val="tx1"/>
                </a:solidFill>
                <a:ea typeface="楷体_GB2312" panose="02010609030101010101" pitchFamily="49" charset="-122"/>
                <a:sym typeface="Symbol" panose="05050102010706020507" pitchFamily="18" charset="2"/>
              </a:rPr>
              <a:t>n/5</a:t>
            </a:r>
            <a:r>
              <a:rPr lang="zh-CN" altLang="en-US" sz="2400">
                <a:solidFill>
                  <a:schemeClr val="tx1"/>
                </a:solidFill>
                <a:ea typeface="楷体_GB2312" panose="02010609030101010101" pitchFamily="49" charset="-122"/>
                <a:sym typeface="Symbol" panose="05050102010706020507" pitchFamily="18" charset="2"/>
              </a:rPr>
              <a:t>个组，每组</a:t>
            </a:r>
            <a:r>
              <a:rPr lang="en-US" altLang="zh-CN" sz="2400">
                <a:solidFill>
                  <a:schemeClr val="tx1"/>
                </a:solidFill>
                <a:ea typeface="楷体_GB2312" panose="02010609030101010101" pitchFamily="49" charset="-122"/>
                <a:sym typeface="Symbol" panose="05050102010706020507" pitchFamily="18" charset="2"/>
              </a:rPr>
              <a:t>5</a:t>
            </a:r>
            <a:r>
              <a:rPr lang="zh-CN" altLang="en-US" sz="2400">
                <a:solidFill>
                  <a:schemeClr val="tx1"/>
                </a:solidFill>
                <a:ea typeface="楷体_GB2312" panose="02010609030101010101" pitchFamily="49" charset="-122"/>
                <a:sym typeface="Symbol" panose="05050102010706020507" pitchFamily="18" charset="2"/>
              </a:rPr>
              <a:t>个元素，只可能有一个组不是</a:t>
            </a:r>
            <a:r>
              <a:rPr lang="en-US" altLang="zh-CN" sz="2400">
                <a:solidFill>
                  <a:schemeClr val="tx1"/>
                </a:solidFill>
                <a:ea typeface="楷体_GB2312" panose="02010609030101010101" pitchFamily="49" charset="-122"/>
                <a:sym typeface="Symbol" panose="05050102010706020507" pitchFamily="18" charset="2"/>
              </a:rPr>
              <a:t>5</a:t>
            </a:r>
            <a:r>
              <a:rPr lang="zh-CN" altLang="en-US" sz="2400">
                <a:solidFill>
                  <a:schemeClr val="tx1"/>
                </a:solidFill>
                <a:ea typeface="楷体_GB2312" panose="02010609030101010101" pitchFamily="49" charset="-122"/>
                <a:sym typeface="Symbol" panose="05050102010706020507" pitchFamily="18" charset="2"/>
              </a:rPr>
              <a:t>个元素。用任意一种排序算法，将每组中的元素排好序，并取出每组的中位数，共</a:t>
            </a:r>
            <a:r>
              <a:rPr lang="en-US" altLang="zh-CN" sz="2400">
                <a:solidFill>
                  <a:schemeClr val="tx1"/>
                </a:solidFill>
                <a:ea typeface="楷体_GB2312" panose="02010609030101010101" pitchFamily="49" charset="-122"/>
                <a:sym typeface="Symbol" panose="05050102010706020507" pitchFamily="18" charset="2"/>
              </a:rPr>
              <a:t>n/5</a:t>
            </a:r>
            <a:r>
              <a:rPr lang="zh-CN" altLang="en-US" sz="2400">
                <a:solidFill>
                  <a:schemeClr val="tx1"/>
                </a:solidFill>
                <a:ea typeface="楷体_GB2312" panose="02010609030101010101" pitchFamily="49" charset="-122"/>
                <a:sym typeface="Symbol" panose="05050102010706020507" pitchFamily="18" charset="2"/>
              </a:rPr>
              <a:t>个。</a:t>
            </a:r>
          </a:p>
          <a:p>
            <a:pPr algn="l" eaLnBrk="1" hangingPunct="1">
              <a:buClr>
                <a:schemeClr val="accent2"/>
              </a:buClr>
              <a:buFont typeface="Wingdings" panose="05000000000000000000" pitchFamily="2" charset="2"/>
              <a:buChar char="l"/>
            </a:pPr>
            <a:r>
              <a:rPr lang="zh-CN" altLang="en-US" sz="2400">
                <a:solidFill>
                  <a:schemeClr val="tx1"/>
                </a:solidFill>
                <a:ea typeface="楷体_GB2312" panose="02010609030101010101" pitchFamily="49" charset="-122"/>
                <a:sym typeface="Symbol" panose="05050102010706020507" pitchFamily="18" charset="2"/>
              </a:rPr>
              <a:t>递归调用</a:t>
            </a:r>
            <a:r>
              <a:rPr lang="en-US" altLang="zh-CN" sz="2400" b="1">
                <a:solidFill>
                  <a:schemeClr val="tx1"/>
                </a:solidFill>
                <a:ea typeface="楷体_GB2312" panose="02010609030101010101" pitchFamily="49" charset="-122"/>
                <a:sym typeface="Symbol" panose="05050102010706020507" pitchFamily="18" charset="2"/>
              </a:rPr>
              <a:t>select</a:t>
            </a:r>
            <a:r>
              <a:rPr lang="zh-CN" altLang="en-US" sz="2400">
                <a:solidFill>
                  <a:schemeClr val="tx1"/>
                </a:solidFill>
                <a:ea typeface="楷体_GB2312" panose="02010609030101010101" pitchFamily="49" charset="-122"/>
                <a:sym typeface="Symbol" panose="05050102010706020507" pitchFamily="18" charset="2"/>
              </a:rPr>
              <a:t>来找出这</a:t>
            </a:r>
            <a:r>
              <a:rPr lang="en-US" altLang="zh-CN" sz="2400">
                <a:solidFill>
                  <a:schemeClr val="tx1"/>
                </a:solidFill>
                <a:ea typeface="楷体_GB2312" panose="02010609030101010101" pitchFamily="49" charset="-122"/>
              </a:rPr>
              <a:t>n/5</a:t>
            </a:r>
            <a:r>
              <a:rPr lang="en-US" altLang="zh-CN" sz="2400">
                <a:solidFill>
                  <a:schemeClr val="tx1"/>
                </a:solidFill>
                <a:ea typeface="楷体_GB2312" panose="02010609030101010101" pitchFamily="49" charset="-122"/>
                <a:sym typeface="Symbol" panose="05050102010706020507" pitchFamily="18" charset="2"/>
              </a:rPr>
              <a:t></a:t>
            </a:r>
            <a:r>
              <a:rPr lang="zh-CN" altLang="en-US" sz="2400">
                <a:solidFill>
                  <a:schemeClr val="tx1"/>
                </a:solidFill>
                <a:ea typeface="楷体_GB2312" panose="02010609030101010101" pitchFamily="49" charset="-122"/>
              </a:rPr>
              <a:t>个元素的中位数。如果</a:t>
            </a:r>
            <a:r>
              <a:rPr lang="zh-CN" altLang="en-US" sz="2400">
                <a:solidFill>
                  <a:schemeClr val="tx1"/>
                </a:solidFill>
                <a:ea typeface="楷体_GB2312" panose="02010609030101010101" pitchFamily="49" charset="-122"/>
                <a:sym typeface="Symbol" panose="05050102010706020507" pitchFamily="18" charset="2"/>
              </a:rPr>
              <a:t></a:t>
            </a:r>
            <a:r>
              <a:rPr lang="en-US" altLang="zh-CN" sz="2400">
                <a:solidFill>
                  <a:schemeClr val="tx1"/>
                </a:solidFill>
                <a:ea typeface="楷体_GB2312" panose="02010609030101010101" pitchFamily="49" charset="-122"/>
              </a:rPr>
              <a:t>n/5</a:t>
            </a:r>
            <a:r>
              <a:rPr lang="en-US" altLang="zh-CN" sz="2400">
                <a:solidFill>
                  <a:schemeClr val="tx1"/>
                </a:solidFill>
                <a:ea typeface="楷体_GB2312" panose="02010609030101010101" pitchFamily="49" charset="-122"/>
                <a:sym typeface="Symbol" panose="05050102010706020507" pitchFamily="18" charset="2"/>
              </a:rPr>
              <a:t></a:t>
            </a:r>
            <a:r>
              <a:rPr lang="zh-CN" altLang="en-US" sz="2400">
                <a:solidFill>
                  <a:schemeClr val="tx1"/>
                </a:solidFill>
                <a:ea typeface="楷体_GB2312" panose="02010609030101010101" pitchFamily="49" charset="-122"/>
              </a:rPr>
              <a:t>是偶数，就找它的</a:t>
            </a:r>
            <a:r>
              <a:rPr lang="en-US" altLang="zh-CN" sz="2400">
                <a:solidFill>
                  <a:schemeClr val="tx1"/>
                </a:solidFill>
                <a:ea typeface="楷体_GB2312" panose="02010609030101010101" pitchFamily="49" charset="-122"/>
                <a:sym typeface="Symbol" panose="05050102010706020507" pitchFamily="18" charset="2"/>
              </a:rPr>
              <a:t>2</a:t>
            </a:r>
            <a:r>
              <a:rPr lang="zh-CN" altLang="en-US" sz="2400">
                <a:solidFill>
                  <a:schemeClr val="tx1"/>
                </a:solidFill>
                <a:ea typeface="楷体_GB2312" panose="02010609030101010101" pitchFamily="49" charset="-122"/>
                <a:sym typeface="Symbol" panose="05050102010706020507" pitchFamily="18" charset="2"/>
              </a:rPr>
              <a:t>个中位数中较大的一个。以这个元素作为划分基准。</a:t>
            </a:r>
          </a:p>
        </p:txBody>
      </p:sp>
      <p:sp>
        <p:nvSpPr>
          <p:cNvPr id="359428" name="Rectangle 4">
            <a:extLst>
              <a:ext uri="{FF2B5EF4-FFF2-40B4-BE49-F238E27FC236}">
                <a16:creationId xmlns:a16="http://schemas.microsoft.com/office/drawing/2014/main" id="{8AAF7D48-B166-44A4-9D3C-74CCA7F7CF81}"/>
              </a:ext>
            </a:extLst>
          </p:cNvPr>
          <p:cNvSpPr>
            <a:spLocks noChangeArrowheads="1"/>
          </p:cNvSpPr>
          <p:nvPr/>
        </p:nvSpPr>
        <p:spPr bwMode="auto">
          <a:xfrm>
            <a:off x="684213" y="0"/>
            <a:ext cx="7772400" cy="1143000"/>
          </a:xfrm>
          <a:prstGeom prst="rect">
            <a:avLst/>
          </a:prstGeom>
          <a:noFill/>
          <a:ln w="9525">
            <a:noFill/>
            <a:miter lim="800000"/>
            <a:headEnd/>
            <a:tailEnd/>
          </a:ln>
          <a:effectLst/>
        </p:spPr>
        <p:txBody>
          <a:bodyPr anchor="ctr"/>
          <a:lstStyle/>
          <a:p>
            <a:pPr>
              <a:defRPr/>
            </a:pPr>
            <a:r>
              <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rPr>
              <a:t>线性时间选择</a:t>
            </a:r>
          </a:p>
        </p:txBody>
      </p:sp>
      <p:sp>
        <p:nvSpPr>
          <p:cNvPr id="359429" name="Text Box 5">
            <a:extLst>
              <a:ext uri="{FF2B5EF4-FFF2-40B4-BE49-F238E27FC236}">
                <a16:creationId xmlns:a16="http://schemas.microsoft.com/office/drawing/2014/main" id="{D978BDEE-5B9F-4719-97EC-87FDF95A4E1C}"/>
              </a:ext>
            </a:extLst>
          </p:cNvPr>
          <p:cNvSpPr txBox="1">
            <a:spLocks noChangeArrowheads="1"/>
          </p:cNvSpPr>
          <p:nvPr/>
        </p:nvSpPr>
        <p:spPr bwMode="auto">
          <a:xfrm>
            <a:off x="3779838" y="2852738"/>
            <a:ext cx="5113337" cy="3441700"/>
          </a:xfrm>
          <a:prstGeom prst="rect">
            <a:avLst/>
          </a:prstGeom>
          <a:solidFill>
            <a:schemeClr val="hlink"/>
          </a:solidFill>
          <a:ln w="635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设所有元素互不相同。在这种情况下，找出的基准</a:t>
            </a:r>
            <a:r>
              <a:rPr lang="en-US" altLang="zh-CN" sz="2400">
                <a:solidFill>
                  <a:schemeClr val="tx1"/>
                </a:solidFill>
                <a:ea typeface="楷体_GB2312" panose="02010609030101010101" pitchFamily="49" charset="-122"/>
              </a:rPr>
              <a:t>x</a:t>
            </a:r>
            <a:r>
              <a:rPr lang="zh-CN" altLang="en-US" sz="2400">
                <a:solidFill>
                  <a:schemeClr val="tx1"/>
                </a:solidFill>
                <a:ea typeface="楷体_GB2312" panose="02010609030101010101" pitchFamily="49" charset="-122"/>
              </a:rPr>
              <a:t>至少比</a:t>
            </a:r>
            <a:r>
              <a:rPr lang="en-US" altLang="zh-CN" sz="2400">
                <a:solidFill>
                  <a:schemeClr val="tx1"/>
                </a:solidFill>
                <a:ea typeface="楷体_GB2312" panose="02010609030101010101" pitchFamily="49" charset="-122"/>
              </a:rPr>
              <a:t>3(n-5)/10</a:t>
            </a:r>
            <a:r>
              <a:rPr lang="zh-CN" altLang="en-US" sz="2400">
                <a:solidFill>
                  <a:schemeClr val="tx1"/>
                </a:solidFill>
                <a:ea typeface="楷体_GB2312" panose="02010609030101010101" pitchFamily="49" charset="-122"/>
              </a:rPr>
              <a:t>个元素大，因为在每一组中有</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个元素小于本组的中位数，而</a:t>
            </a:r>
            <a:r>
              <a:rPr lang="en-US" altLang="zh-CN" sz="2400">
                <a:solidFill>
                  <a:schemeClr val="tx1"/>
                </a:solidFill>
                <a:ea typeface="楷体_GB2312" panose="02010609030101010101" pitchFamily="49" charset="-122"/>
              </a:rPr>
              <a:t>n/5</a:t>
            </a:r>
            <a:r>
              <a:rPr lang="zh-CN" altLang="en-US" sz="2400">
                <a:solidFill>
                  <a:schemeClr val="tx1"/>
                </a:solidFill>
                <a:ea typeface="楷体_GB2312" panose="02010609030101010101" pitchFamily="49" charset="-122"/>
              </a:rPr>
              <a:t>个中位数中又有</a:t>
            </a:r>
            <a:r>
              <a:rPr lang="en-US" altLang="zh-CN" sz="2400">
                <a:solidFill>
                  <a:schemeClr val="tx1"/>
                </a:solidFill>
                <a:ea typeface="楷体_GB2312" panose="02010609030101010101" pitchFamily="49" charset="-122"/>
              </a:rPr>
              <a:t>(n-5)/10</a:t>
            </a:r>
            <a:r>
              <a:rPr lang="zh-CN" altLang="en-US" sz="2400">
                <a:solidFill>
                  <a:schemeClr val="tx1"/>
                </a:solidFill>
                <a:ea typeface="楷体_GB2312" panose="02010609030101010101" pitchFamily="49" charset="-122"/>
              </a:rPr>
              <a:t>个小于基准</a:t>
            </a:r>
            <a:r>
              <a:rPr lang="en-US" altLang="zh-CN" sz="2400">
                <a:solidFill>
                  <a:schemeClr val="tx1"/>
                </a:solidFill>
                <a:ea typeface="楷体_GB2312" panose="02010609030101010101" pitchFamily="49" charset="-122"/>
              </a:rPr>
              <a:t>x</a:t>
            </a:r>
            <a:r>
              <a:rPr lang="zh-CN" altLang="en-US" sz="2400">
                <a:solidFill>
                  <a:schemeClr val="tx1"/>
                </a:solidFill>
                <a:ea typeface="楷体_GB2312" panose="02010609030101010101" pitchFamily="49" charset="-122"/>
              </a:rPr>
              <a:t>。同理，基准</a:t>
            </a:r>
            <a:r>
              <a:rPr lang="en-US" altLang="zh-CN" sz="2400">
                <a:solidFill>
                  <a:schemeClr val="tx1"/>
                </a:solidFill>
                <a:ea typeface="楷体_GB2312" panose="02010609030101010101" pitchFamily="49" charset="-122"/>
              </a:rPr>
              <a:t>x</a:t>
            </a:r>
            <a:r>
              <a:rPr lang="zh-CN" altLang="en-US" sz="2400">
                <a:solidFill>
                  <a:schemeClr val="tx1"/>
                </a:solidFill>
                <a:ea typeface="楷体_GB2312" panose="02010609030101010101" pitchFamily="49" charset="-122"/>
              </a:rPr>
              <a:t>也至少比</a:t>
            </a:r>
            <a:r>
              <a:rPr lang="en-US" altLang="zh-CN" sz="2400">
                <a:solidFill>
                  <a:schemeClr val="tx1"/>
                </a:solidFill>
                <a:ea typeface="楷体_GB2312" panose="02010609030101010101" pitchFamily="49" charset="-122"/>
              </a:rPr>
              <a:t>3(n-5)/10</a:t>
            </a:r>
            <a:r>
              <a:rPr lang="zh-CN" altLang="en-US" sz="2400">
                <a:solidFill>
                  <a:schemeClr val="tx1"/>
                </a:solidFill>
                <a:ea typeface="楷体_GB2312" panose="02010609030101010101" pitchFamily="49" charset="-122"/>
              </a:rPr>
              <a:t>个元素小。而当</a:t>
            </a:r>
            <a:r>
              <a:rPr lang="en-US" altLang="zh-CN" sz="2400">
                <a:solidFill>
                  <a:schemeClr val="tx1"/>
                </a:solidFill>
                <a:ea typeface="楷体_GB2312" panose="02010609030101010101" pitchFamily="49" charset="-122"/>
              </a:rPr>
              <a:t>n≥75</a:t>
            </a:r>
            <a:r>
              <a:rPr lang="zh-CN" altLang="en-US" sz="2400">
                <a:solidFill>
                  <a:schemeClr val="tx1"/>
                </a:solidFill>
                <a:ea typeface="楷体_GB2312" panose="02010609030101010101" pitchFamily="49" charset="-122"/>
              </a:rPr>
              <a:t>时，</a:t>
            </a:r>
            <a:r>
              <a:rPr lang="en-US" altLang="zh-CN" sz="2400">
                <a:solidFill>
                  <a:schemeClr val="tx1"/>
                </a:solidFill>
                <a:ea typeface="楷体_GB2312" panose="02010609030101010101" pitchFamily="49" charset="-122"/>
              </a:rPr>
              <a:t>3(n-5)/10≥n/4</a:t>
            </a:r>
            <a:r>
              <a:rPr lang="zh-CN" altLang="en-US" sz="2400">
                <a:solidFill>
                  <a:schemeClr val="tx1"/>
                </a:solidFill>
                <a:ea typeface="楷体_GB2312" panose="02010609030101010101" pitchFamily="49" charset="-122"/>
              </a:rPr>
              <a:t>所以按此基准划分所得的</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个子数组的长度都至少缩短</a:t>
            </a:r>
            <a:r>
              <a:rPr lang="en-US" altLang="zh-CN" sz="2400">
                <a:solidFill>
                  <a:schemeClr val="tx1"/>
                </a:solidFill>
                <a:ea typeface="楷体_GB2312" panose="02010609030101010101" pitchFamily="49" charset="-122"/>
              </a:rPr>
              <a:t>1/4</a:t>
            </a:r>
            <a:r>
              <a:rPr lang="zh-CN" altLang="en-US" sz="2400">
                <a:solidFill>
                  <a:schemeClr val="tx1"/>
                </a:solidFill>
                <a:ea typeface="楷体_GB2312" panose="02010609030101010101" pitchFamily="49"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9429"/>
                                        </p:tgtEl>
                                        <p:attrNameLst>
                                          <p:attrName>style.visibility</p:attrName>
                                        </p:attrNameLst>
                                      </p:cBhvr>
                                      <p:to>
                                        <p:strVal val="visible"/>
                                      </p:to>
                                    </p:set>
                                    <p:animEffect transition="in" filter="blinds(horizontal)">
                                      <p:cBhvr>
                                        <p:cTn id="7" dur="500"/>
                                        <p:tgtEl>
                                          <p:spTgt spid="359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CC6813D4-A8A6-4DC1-943C-3FB12560227E}"/>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2A54BA36-AF56-4A2D-89E2-63BA3DB6A4C5}" type="slidenum">
              <a:rPr lang="zh-CN" altLang="en-US">
                <a:solidFill>
                  <a:schemeClr val="tx1"/>
                </a:solidFill>
                <a:latin typeface="Times New Roman" panose="02020603050405020304" pitchFamily="18" charset="0"/>
                <a:ea typeface="宋体" panose="02010600030101010101" pitchFamily="2" charset="-122"/>
              </a:rPr>
              <a:pPr eaLnBrk="1" hangingPunct="1"/>
              <a:t>69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0484" name="Rectangle 2">
            <a:extLst>
              <a:ext uri="{FF2B5EF4-FFF2-40B4-BE49-F238E27FC236}">
                <a16:creationId xmlns:a16="http://schemas.microsoft.com/office/drawing/2014/main" id="{83339354-3C99-4186-9065-9E4C7C6B5EEF}"/>
              </a:ext>
            </a:extLst>
          </p:cNvPr>
          <p:cNvSpPr>
            <a:spLocks noChangeArrowheads="1"/>
          </p:cNvSpPr>
          <p:nvPr/>
        </p:nvSpPr>
        <p:spPr bwMode="auto">
          <a:xfrm>
            <a:off x="0" y="449263"/>
            <a:ext cx="5588000" cy="640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a:solidFill>
                  <a:schemeClr val="tx1"/>
                </a:solidFill>
                <a:ea typeface="楷体_GB2312" panose="02010609030101010101" pitchFamily="49" charset="-122"/>
              </a:rPr>
              <a:t>private static Comparable </a:t>
            </a:r>
            <a:r>
              <a:rPr lang="en-US" altLang="zh-CN" b="1">
                <a:solidFill>
                  <a:schemeClr val="tx1"/>
                </a:solidFill>
                <a:ea typeface="楷体_GB2312" panose="02010609030101010101" pitchFamily="49" charset="-122"/>
              </a:rPr>
              <a:t>select </a:t>
            </a:r>
            <a:r>
              <a:rPr lang="en-US" altLang="zh-CN">
                <a:solidFill>
                  <a:schemeClr val="tx1"/>
                </a:solidFill>
                <a:ea typeface="楷体_GB2312" panose="02010609030101010101" pitchFamily="49" charset="-122"/>
              </a:rPr>
              <a:t>(int p, int r, int k)</a:t>
            </a:r>
          </a:p>
          <a:p>
            <a:pPr algn="l" eaLnBrk="1" hangingPunct="1"/>
            <a:r>
              <a:rPr lang="en-US" altLang="zh-CN">
                <a:solidFill>
                  <a:schemeClr val="tx1"/>
                </a:solidFill>
                <a:ea typeface="楷体_GB2312" panose="02010609030101010101" pitchFamily="49" charset="-122"/>
              </a:rPr>
              <a:t>   {</a:t>
            </a:r>
          </a:p>
          <a:p>
            <a:pPr algn="l" eaLnBrk="1" hangingPunct="1"/>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if</a:t>
            </a:r>
            <a:r>
              <a:rPr lang="en-US" altLang="zh-CN">
                <a:solidFill>
                  <a:schemeClr val="tx1"/>
                </a:solidFill>
                <a:ea typeface="楷体_GB2312" panose="02010609030101010101" pitchFamily="49" charset="-122"/>
              </a:rPr>
              <a:t> (r-p&lt;5) {</a:t>
            </a:r>
          </a:p>
          <a:p>
            <a:pPr algn="l" eaLnBrk="1" hangingPunct="1"/>
            <a:r>
              <a:rPr lang="en-US" altLang="zh-CN">
                <a:solidFill>
                  <a:schemeClr val="tx1"/>
                </a:solidFill>
                <a:ea typeface="楷体_GB2312" panose="02010609030101010101" pitchFamily="49" charset="-122"/>
              </a:rPr>
              <a:t>        //</a:t>
            </a:r>
            <a:r>
              <a:rPr lang="zh-CN" altLang="en-US">
                <a:solidFill>
                  <a:schemeClr val="tx1"/>
                </a:solidFill>
                <a:ea typeface="楷体_GB2312" panose="02010609030101010101" pitchFamily="49" charset="-122"/>
              </a:rPr>
              <a:t>用某个简单排序算法对数组</a:t>
            </a:r>
            <a:r>
              <a:rPr lang="en-US" altLang="zh-CN">
                <a:solidFill>
                  <a:schemeClr val="tx1"/>
                </a:solidFill>
                <a:ea typeface="楷体_GB2312" panose="02010609030101010101" pitchFamily="49" charset="-122"/>
              </a:rPr>
              <a:t>a[p:r]</a:t>
            </a:r>
            <a:r>
              <a:rPr lang="zh-CN" altLang="en-US">
                <a:solidFill>
                  <a:schemeClr val="tx1"/>
                </a:solidFill>
                <a:ea typeface="楷体_GB2312" panose="02010609030101010101" pitchFamily="49" charset="-122"/>
              </a:rPr>
              <a:t>排序</a:t>
            </a:r>
            <a:r>
              <a:rPr lang="en-US" altLang="zh-CN">
                <a:solidFill>
                  <a:schemeClr val="tx1"/>
                </a:solidFill>
                <a:ea typeface="楷体_GB2312" panose="02010609030101010101" pitchFamily="49" charset="-122"/>
              </a:rPr>
              <a:t>;</a:t>
            </a:r>
          </a:p>
          <a:p>
            <a:pPr algn="l" eaLnBrk="1" hangingPunct="1"/>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bubbleSort</a:t>
            </a:r>
            <a:r>
              <a:rPr lang="en-US" altLang="zh-CN">
                <a:solidFill>
                  <a:schemeClr val="tx1"/>
                </a:solidFill>
                <a:ea typeface="楷体_GB2312" panose="02010609030101010101" pitchFamily="49" charset="-122"/>
              </a:rPr>
              <a:t>(p,r);</a:t>
            </a:r>
          </a:p>
          <a:p>
            <a:pPr algn="l" eaLnBrk="1" hangingPunct="1"/>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return</a:t>
            </a:r>
            <a:r>
              <a:rPr lang="en-US" altLang="zh-CN">
                <a:solidFill>
                  <a:schemeClr val="tx1"/>
                </a:solidFill>
                <a:ea typeface="楷体_GB2312" panose="02010609030101010101" pitchFamily="49" charset="-122"/>
              </a:rPr>
              <a:t> a[p+k-1];</a:t>
            </a:r>
          </a:p>
          <a:p>
            <a:pPr algn="l" eaLnBrk="1" hangingPunct="1"/>
            <a:r>
              <a:rPr lang="en-US" altLang="zh-CN">
                <a:solidFill>
                  <a:schemeClr val="tx1"/>
                </a:solidFill>
                <a:ea typeface="楷体_GB2312" panose="02010609030101010101" pitchFamily="49" charset="-122"/>
              </a:rPr>
              <a:t>        }</a:t>
            </a:r>
          </a:p>
          <a:p>
            <a:pPr algn="l" eaLnBrk="1" hangingPunct="1"/>
            <a:r>
              <a:rPr lang="en-US" altLang="zh-CN">
                <a:solidFill>
                  <a:schemeClr val="tx1"/>
                </a:solidFill>
                <a:ea typeface="楷体_GB2312" panose="02010609030101010101" pitchFamily="49" charset="-122"/>
              </a:rPr>
              <a:t>      //</a:t>
            </a:r>
            <a:r>
              <a:rPr lang="zh-CN" altLang="en-US">
                <a:solidFill>
                  <a:schemeClr val="tx1"/>
                </a:solidFill>
                <a:ea typeface="楷体_GB2312" panose="02010609030101010101" pitchFamily="49" charset="-122"/>
              </a:rPr>
              <a:t>将</a:t>
            </a:r>
            <a:r>
              <a:rPr lang="en-US" altLang="zh-CN">
                <a:solidFill>
                  <a:schemeClr val="tx1"/>
                </a:solidFill>
                <a:ea typeface="楷体_GB2312" panose="02010609030101010101" pitchFamily="49" charset="-122"/>
              </a:rPr>
              <a:t>a[p+5*i]</a:t>
            </a:r>
            <a:r>
              <a:rPr lang="zh-CN" altLang="en-US">
                <a:solidFill>
                  <a:schemeClr val="tx1"/>
                </a:solidFill>
                <a:ea typeface="楷体_GB2312" panose="02010609030101010101" pitchFamily="49" charset="-122"/>
              </a:rPr>
              <a:t>至</a:t>
            </a:r>
            <a:r>
              <a:rPr lang="en-US" altLang="zh-CN">
                <a:solidFill>
                  <a:schemeClr val="tx1"/>
                </a:solidFill>
                <a:ea typeface="楷体_GB2312" panose="02010609030101010101" pitchFamily="49" charset="-122"/>
              </a:rPr>
              <a:t>a[p+5*i+4]</a:t>
            </a:r>
            <a:r>
              <a:rPr lang="zh-CN" altLang="en-US">
                <a:solidFill>
                  <a:schemeClr val="tx1"/>
                </a:solidFill>
                <a:ea typeface="楷体_GB2312" panose="02010609030101010101" pitchFamily="49" charset="-122"/>
              </a:rPr>
              <a:t>的第</a:t>
            </a:r>
            <a:r>
              <a:rPr lang="en-US" altLang="zh-CN">
                <a:solidFill>
                  <a:schemeClr val="tx1"/>
                </a:solidFill>
                <a:ea typeface="楷体_GB2312" panose="02010609030101010101" pitchFamily="49" charset="-122"/>
              </a:rPr>
              <a:t>3</a:t>
            </a:r>
            <a:r>
              <a:rPr lang="zh-CN" altLang="en-US">
                <a:solidFill>
                  <a:schemeClr val="tx1"/>
                </a:solidFill>
                <a:ea typeface="楷体_GB2312" panose="02010609030101010101" pitchFamily="49" charset="-122"/>
              </a:rPr>
              <a:t>小元素</a:t>
            </a:r>
          </a:p>
          <a:p>
            <a:pPr algn="l" eaLnBrk="1" hangingPunct="1"/>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a:t>
            </a:r>
            <a:r>
              <a:rPr lang="zh-CN" altLang="en-US">
                <a:solidFill>
                  <a:schemeClr val="tx1"/>
                </a:solidFill>
                <a:ea typeface="楷体_GB2312" panose="02010609030101010101" pitchFamily="49" charset="-122"/>
              </a:rPr>
              <a:t>与</a:t>
            </a:r>
            <a:r>
              <a:rPr lang="en-US" altLang="zh-CN">
                <a:solidFill>
                  <a:schemeClr val="tx1"/>
                </a:solidFill>
                <a:ea typeface="楷体_GB2312" panose="02010609030101010101" pitchFamily="49" charset="-122"/>
              </a:rPr>
              <a:t>a[p+i]</a:t>
            </a:r>
            <a:r>
              <a:rPr lang="zh-CN" altLang="en-US">
                <a:solidFill>
                  <a:schemeClr val="tx1"/>
                </a:solidFill>
                <a:ea typeface="楷体_GB2312" panose="02010609030101010101" pitchFamily="49" charset="-122"/>
              </a:rPr>
              <a:t>交换位置</a:t>
            </a:r>
            <a:r>
              <a:rPr lang="en-US" altLang="zh-CN">
                <a:solidFill>
                  <a:schemeClr val="tx1"/>
                </a:solidFill>
                <a:ea typeface="楷体_GB2312" panose="02010609030101010101" pitchFamily="49" charset="-122"/>
              </a:rPr>
              <a:t>;</a:t>
            </a:r>
          </a:p>
          <a:p>
            <a:pPr algn="l" eaLnBrk="1" hangingPunct="1"/>
            <a:r>
              <a:rPr lang="en-US" altLang="zh-CN">
                <a:solidFill>
                  <a:schemeClr val="tx1"/>
                </a:solidFill>
                <a:ea typeface="楷体_GB2312" panose="02010609030101010101" pitchFamily="49" charset="-122"/>
              </a:rPr>
              <a:t>      //</a:t>
            </a:r>
            <a:r>
              <a:rPr lang="zh-CN" altLang="en-US">
                <a:solidFill>
                  <a:schemeClr val="tx1"/>
                </a:solidFill>
                <a:ea typeface="楷体_GB2312" panose="02010609030101010101" pitchFamily="49" charset="-122"/>
              </a:rPr>
              <a:t>找中位数的中位数，</a:t>
            </a:r>
            <a:r>
              <a:rPr lang="en-US" altLang="zh-CN">
                <a:solidFill>
                  <a:schemeClr val="tx1"/>
                </a:solidFill>
                <a:ea typeface="楷体_GB2312" panose="02010609030101010101" pitchFamily="49" charset="-122"/>
              </a:rPr>
              <a:t>r-p-4</a:t>
            </a:r>
            <a:r>
              <a:rPr lang="zh-CN" altLang="en-US">
                <a:solidFill>
                  <a:schemeClr val="tx1"/>
                </a:solidFill>
                <a:ea typeface="楷体_GB2312" panose="02010609030101010101" pitchFamily="49" charset="-122"/>
              </a:rPr>
              <a:t>即上面所说的</a:t>
            </a:r>
            <a:r>
              <a:rPr lang="en-US" altLang="zh-CN">
                <a:solidFill>
                  <a:schemeClr val="tx1"/>
                </a:solidFill>
                <a:ea typeface="楷体_GB2312" panose="02010609030101010101" pitchFamily="49" charset="-122"/>
              </a:rPr>
              <a:t>n-5</a:t>
            </a:r>
          </a:p>
          <a:p>
            <a:pPr algn="l" eaLnBrk="1" hangingPunct="1"/>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for</a:t>
            </a:r>
            <a:r>
              <a:rPr lang="en-US" altLang="zh-CN">
                <a:solidFill>
                  <a:schemeClr val="tx1"/>
                </a:solidFill>
                <a:ea typeface="楷体_GB2312" panose="02010609030101010101" pitchFamily="49" charset="-122"/>
              </a:rPr>
              <a:t> ( int i = 0; i&lt;=(r-p-4)/5; i++ )</a:t>
            </a:r>
          </a:p>
          <a:p>
            <a:pPr algn="l" eaLnBrk="1" hangingPunct="1"/>
            <a:r>
              <a:rPr lang="en-US" altLang="zh-CN">
                <a:solidFill>
                  <a:schemeClr val="tx1"/>
                </a:solidFill>
                <a:ea typeface="楷体_GB2312" panose="02010609030101010101" pitchFamily="49" charset="-122"/>
              </a:rPr>
              <a:t>      {</a:t>
            </a:r>
          </a:p>
          <a:p>
            <a:pPr algn="l" eaLnBrk="1" hangingPunct="1"/>
            <a:r>
              <a:rPr lang="en-US" altLang="zh-CN">
                <a:solidFill>
                  <a:schemeClr val="tx1"/>
                </a:solidFill>
                <a:ea typeface="楷体_GB2312" panose="02010609030101010101" pitchFamily="49" charset="-122"/>
              </a:rPr>
              <a:t>         int s=p+5*i,</a:t>
            </a:r>
          </a:p>
          <a:p>
            <a:pPr algn="l" eaLnBrk="1" hangingPunct="1"/>
            <a:r>
              <a:rPr lang="en-US" altLang="zh-CN">
                <a:solidFill>
                  <a:schemeClr val="tx1"/>
                </a:solidFill>
                <a:ea typeface="楷体_GB2312" panose="02010609030101010101" pitchFamily="49" charset="-122"/>
              </a:rPr>
              <a:t>             t=s+4;</a:t>
            </a:r>
          </a:p>
          <a:p>
            <a:pPr algn="l" eaLnBrk="1" hangingPunct="1"/>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for</a:t>
            </a:r>
            <a:r>
              <a:rPr lang="en-US" altLang="zh-CN">
                <a:solidFill>
                  <a:schemeClr val="tx1"/>
                </a:solidFill>
                <a:ea typeface="楷体_GB2312" panose="02010609030101010101" pitchFamily="49" charset="-122"/>
              </a:rPr>
              <a:t> (int j=0;j&lt;3;j++) </a:t>
            </a:r>
            <a:r>
              <a:rPr lang="en-US" altLang="zh-CN" b="1">
                <a:solidFill>
                  <a:schemeClr val="tx1"/>
                </a:solidFill>
                <a:ea typeface="楷体_GB2312" panose="02010609030101010101" pitchFamily="49" charset="-122"/>
              </a:rPr>
              <a:t>bubble</a:t>
            </a:r>
            <a:r>
              <a:rPr lang="en-US" altLang="zh-CN">
                <a:solidFill>
                  <a:schemeClr val="tx1"/>
                </a:solidFill>
                <a:ea typeface="楷体_GB2312" panose="02010609030101010101" pitchFamily="49" charset="-122"/>
              </a:rPr>
              <a:t>(s,t-j);</a:t>
            </a:r>
          </a:p>
          <a:p>
            <a:pPr algn="l" eaLnBrk="1" hangingPunct="1"/>
            <a:r>
              <a:rPr lang="en-US" altLang="zh-CN">
                <a:solidFill>
                  <a:schemeClr val="tx1"/>
                </a:solidFill>
                <a:ea typeface="楷体_GB2312" panose="02010609030101010101" pitchFamily="49" charset="-122"/>
              </a:rPr>
              <a:t>         MyMath.</a:t>
            </a:r>
            <a:r>
              <a:rPr lang="en-US" altLang="zh-CN" b="1">
                <a:solidFill>
                  <a:schemeClr val="tx1"/>
                </a:solidFill>
                <a:ea typeface="楷体_GB2312" panose="02010609030101010101" pitchFamily="49" charset="-122"/>
              </a:rPr>
              <a:t>swap</a:t>
            </a:r>
            <a:r>
              <a:rPr lang="en-US" altLang="zh-CN">
                <a:solidFill>
                  <a:schemeClr val="tx1"/>
                </a:solidFill>
                <a:ea typeface="楷体_GB2312" panose="02010609030101010101" pitchFamily="49" charset="-122"/>
              </a:rPr>
              <a:t>(a, p+i, s+2);</a:t>
            </a:r>
          </a:p>
          <a:p>
            <a:pPr algn="l" eaLnBrk="1" hangingPunct="1"/>
            <a:r>
              <a:rPr lang="en-US" altLang="zh-CN">
                <a:solidFill>
                  <a:schemeClr val="tx1"/>
                </a:solidFill>
                <a:ea typeface="楷体_GB2312" panose="02010609030101010101" pitchFamily="49" charset="-122"/>
              </a:rPr>
              <a:t>      }</a:t>
            </a:r>
          </a:p>
          <a:p>
            <a:pPr algn="l" eaLnBrk="1" hangingPunct="1"/>
            <a:r>
              <a:rPr lang="en-US" altLang="zh-CN">
                <a:solidFill>
                  <a:schemeClr val="tx1"/>
                </a:solidFill>
                <a:ea typeface="楷体_GB2312" panose="02010609030101010101" pitchFamily="49" charset="-122"/>
              </a:rPr>
              <a:t>      Comparable x = </a:t>
            </a:r>
            <a:r>
              <a:rPr lang="en-US" altLang="zh-CN" b="1">
                <a:solidFill>
                  <a:schemeClr val="tx1"/>
                </a:solidFill>
                <a:ea typeface="楷体_GB2312" panose="02010609030101010101" pitchFamily="49" charset="-122"/>
              </a:rPr>
              <a:t>select</a:t>
            </a:r>
            <a:r>
              <a:rPr lang="en-US" altLang="zh-CN">
                <a:solidFill>
                  <a:schemeClr val="tx1"/>
                </a:solidFill>
                <a:ea typeface="楷体_GB2312" panose="02010609030101010101" pitchFamily="49" charset="-122"/>
              </a:rPr>
              <a:t>(p, p+(r-p-4)/5, (r-p+6)/10);</a:t>
            </a:r>
          </a:p>
          <a:p>
            <a:pPr algn="l" eaLnBrk="1" hangingPunct="1"/>
            <a:r>
              <a:rPr lang="en-US" altLang="zh-CN">
                <a:solidFill>
                  <a:schemeClr val="tx1"/>
                </a:solidFill>
                <a:ea typeface="楷体_GB2312" panose="02010609030101010101" pitchFamily="49" charset="-122"/>
              </a:rPr>
              <a:t>      int i=</a:t>
            </a:r>
            <a:r>
              <a:rPr lang="en-US" altLang="zh-CN" b="1">
                <a:solidFill>
                  <a:schemeClr val="tx1"/>
                </a:solidFill>
                <a:ea typeface="楷体_GB2312" panose="02010609030101010101" pitchFamily="49" charset="-122"/>
              </a:rPr>
              <a:t>partition</a:t>
            </a:r>
            <a:r>
              <a:rPr lang="en-US" altLang="zh-CN">
                <a:solidFill>
                  <a:schemeClr val="tx1"/>
                </a:solidFill>
                <a:ea typeface="楷体_GB2312" panose="02010609030101010101" pitchFamily="49" charset="-122"/>
              </a:rPr>
              <a:t>(p,r,x),</a:t>
            </a:r>
          </a:p>
          <a:p>
            <a:pPr algn="l" eaLnBrk="1" hangingPunct="1"/>
            <a:r>
              <a:rPr lang="en-US" altLang="zh-CN">
                <a:solidFill>
                  <a:schemeClr val="tx1"/>
                </a:solidFill>
                <a:ea typeface="楷体_GB2312" panose="02010609030101010101" pitchFamily="49" charset="-122"/>
              </a:rPr>
              <a:t>          j=i-p+1;</a:t>
            </a:r>
          </a:p>
          <a:p>
            <a:pPr algn="l" eaLnBrk="1" hangingPunct="1"/>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if</a:t>
            </a:r>
            <a:r>
              <a:rPr lang="en-US" altLang="zh-CN">
                <a:solidFill>
                  <a:schemeClr val="tx1"/>
                </a:solidFill>
                <a:ea typeface="楷体_GB2312" panose="02010609030101010101" pitchFamily="49" charset="-122"/>
              </a:rPr>
              <a:t> (k&lt;=j) </a:t>
            </a:r>
            <a:r>
              <a:rPr lang="en-US" altLang="zh-CN" b="1">
                <a:solidFill>
                  <a:schemeClr val="tx1"/>
                </a:solidFill>
                <a:ea typeface="楷体_GB2312" panose="02010609030101010101" pitchFamily="49" charset="-122"/>
              </a:rPr>
              <a:t>return</a:t>
            </a:r>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select</a:t>
            </a:r>
            <a:r>
              <a:rPr lang="en-US" altLang="zh-CN">
                <a:solidFill>
                  <a:schemeClr val="tx1"/>
                </a:solidFill>
                <a:ea typeface="楷体_GB2312" panose="02010609030101010101" pitchFamily="49" charset="-122"/>
              </a:rPr>
              <a:t>(p,i,k);</a:t>
            </a:r>
          </a:p>
          <a:p>
            <a:pPr algn="l" eaLnBrk="1" hangingPunct="1"/>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else return select</a:t>
            </a:r>
            <a:r>
              <a:rPr lang="en-US" altLang="zh-CN">
                <a:solidFill>
                  <a:schemeClr val="tx1"/>
                </a:solidFill>
                <a:ea typeface="楷体_GB2312" panose="02010609030101010101" pitchFamily="49" charset="-122"/>
              </a:rPr>
              <a:t>(i+1,r,k-j);</a:t>
            </a:r>
          </a:p>
          <a:p>
            <a:pPr algn="l" eaLnBrk="1" hangingPunct="1"/>
            <a:r>
              <a:rPr lang="en-US" altLang="zh-CN">
                <a:solidFill>
                  <a:schemeClr val="tx1"/>
                </a:solidFill>
                <a:ea typeface="楷体_GB2312" panose="02010609030101010101" pitchFamily="49" charset="-122"/>
              </a:rPr>
              <a:t>   }</a:t>
            </a:r>
          </a:p>
        </p:txBody>
      </p:sp>
      <p:sp>
        <p:nvSpPr>
          <p:cNvPr id="20485" name="Rectangle 3">
            <a:extLst>
              <a:ext uri="{FF2B5EF4-FFF2-40B4-BE49-F238E27FC236}">
                <a16:creationId xmlns:a16="http://schemas.microsoft.com/office/drawing/2014/main" id="{FCA0816B-BF76-4E41-B43C-8726A070BFEC}"/>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pSp>
        <p:nvGrpSpPr>
          <p:cNvPr id="2" name="Group 4">
            <a:extLst>
              <a:ext uri="{FF2B5EF4-FFF2-40B4-BE49-F238E27FC236}">
                <a16:creationId xmlns:a16="http://schemas.microsoft.com/office/drawing/2014/main" id="{9B012EC6-FE92-44C1-AA56-609841900068}"/>
              </a:ext>
            </a:extLst>
          </p:cNvPr>
          <p:cNvGrpSpPr>
            <a:grpSpLocks/>
          </p:cNvGrpSpPr>
          <p:nvPr/>
        </p:nvGrpSpPr>
        <p:grpSpPr bwMode="auto">
          <a:xfrm>
            <a:off x="1042988" y="1989138"/>
            <a:ext cx="6988175" cy="1749425"/>
            <a:chOff x="657" y="1253"/>
            <a:chExt cx="4402" cy="1102"/>
          </a:xfrm>
        </p:grpSpPr>
        <p:sp>
          <p:nvSpPr>
            <p:cNvPr id="360453" name="AutoShape 5">
              <a:extLst>
                <a:ext uri="{FF2B5EF4-FFF2-40B4-BE49-F238E27FC236}">
                  <a16:creationId xmlns:a16="http://schemas.microsoft.com/office/drawing/2014/main" id="{F22C6B8C-F710-47FD-B6E4-D1385F0589FC}"/>
                </a:ext>
              </a:extLst>
            </p:cNvPr>
            <p:cNvSpPr>
              <a:spLocks noChangeArrowheads="1"/>
            </p:cNvSpPr>
            <p:nvPr/>
          </p:nvSpPr>
          <p:spPr bwMode="auto">
            <a:xfrm>
              <a:off x="657" y="1253"/>
              <a:ext cx="4402" cy="1102"/>
            </a:xfrm>
            <a:prstGeom prst="roundRect">
              <a:avLst>
                <a:gd name="adj" fmla="val 16667"/>
              </a:avLst>
            </a:prstGeom>
            <a:solidFill>
              <a:schemeClr val="bg1"/>
            </a:solidFill>
            <a:ln w="38100">
              <a:solidFill>
                <a:srgbClr val="063DE8"/>
              </a:solidFill>
              <a:round/>
              <a:headEnd/>
              <a:tailEnd/>
            </a:ln>
            <a:effectLst/>
          </p:spPr>
          <p:txBody>
            <a:bodyPr>
              <a:spAutoFit/>
            </a:bodyPr>
            <a:lstStyle/>
            <a:p>
              <a:pPr algn="l" eaLnBrk="0" hangingPunct="0">
                <a:defRPr/>
              </a:pPr>
              <a:r>
                <a:rPr lang="zh-CN" altLang="en-US" sz="2400" b="1">
                  <a:solidFill>
                    <a:schemeClr val="tx1"/>
                  </a:solidFill>
                  <a:latin typeface="Arial" charset="0"/>
                  <a:ea typeface="黑体" pitchFamily="2" charset="-122"/>
                </a:rPr>
                <a:t>复杂度分析</a:t>
              </a:r>
            </a:p>
            <a:p>
              <a:pPr algn="l" eaLnBrk="0" hangingPunct="0">
                <a:defRPr/>
              </a:pPr>
              <a:endParaRPr lang="zh-CN" altLang="en-US" sz="2400" b="1">
                <a:solidFill>
                  <a:schemeClr val="tx1"/>
                </a:solidFill>
                <a:effectLst>
                  <a:outerShdw blurRad="38100" dist="38100" dir="2700000" algn="tl">
                    <a:srgbClr val="C0C0C0"/>
                  </a:outerShdw>
                </a:effectLst>
                <a:latin typeface="Arial" charset="0"/>
                <a:ea typeface="黑体" pitchFamily="2" charset="-122"/>
              </a:endParaRPr>
            </a:p>
            <a:p>
              <a:pPr algn="l" eaLnBrk="0" hangingPunct="0">
                <a:defRPr/>
              </a:pPr>
              <a:endParaRPr lang="zh-CN" altLang="en-US" sz="2400" b="1">
                <a:solidFill>
                  <a:schemeClr val="tx1"/>
                </a:solidFill>
                <a:latin typeface="Arial" charset="0"/>
                <a:ea typeface="宋体" pitchFamily="2" charset="-122"/>
              </a:endParaRPr>
            </a:p>
            <a:p>
              <a:pPr eaLnBrk="0" hangingPunct="0">
                <a:defRPr/>
              </a:pPr>
              <a:r>
                <a:rPr lang="en-US" altLang="zh-CN" sz="2400">
                  <a:solidFill>
                    <a:schemeClr val="tx1"/>
                  </a:solidFill>
                  <a:latin typeface="Arial" charset="0"/>
                  <a:ea typeface="宋体" pitchFamily="2" charset="-122"/>
                </a:rPr>
                <a:t>T(n)=</a:t>
              </a:r>
              <a:r>
                <a:rPr lang="en-US" altLang="zh-CN" sz="2400" b="1">
                  <a:solidFill>
                    <a:schemeClr val="tx1"/>
                  </a:solidFill>
                  <a:latin typeface="Arial" charset="0"/>
                  <a:ea typeface="宋体" pitchFamily="2" charset="-122"/>
                </a:rPr>
                <a:t>O(n)</a:t>
              </a:r>
              <a:endParaRPr lang="en-US" altLang="zh-CN" sz="2400" b="1">
                <a:solidFill>
                  <a:srgbClr val="FF0000"/>
                </a:solidFill>
                <a:latin typeface="Arial" charset="0"/>
                <a:ea typeface="楷体_GB2312" pitchFamily="49" charset="-122"/>
                <a:sym typeface="Wingdings" pitchFamily="2" charset="2"/>
              </a:endParaRPr>
            </a:p>
          </p:txBody>
        </p:sp>
        <p:graphicFrame>
          <p:nvGraphicFramePr>
            <p:cNvPr id="20482" name="Object 6">
              <a:extLst>
                <a:ext uri="{FF2B5EF4-FFF2-40B4-BE49-F238E27FC236}">
                  <a16:creationId xmlns:a16="http://schemas.microsoft.com/office/drawing/2014/main" id="{F32D3B49-4CC9-4518-B5E7-08E8ED0EB9D3}"/>
                </a:ext>
              </a:extLst>
            </p:cNvPr>
            <p:cNvGraphicFramePr>
              <a:graphicFrameLocks noChangeAspect="1"/>
            </p:cNvGraphicFramePr>
            <p:nvPr/>
          </p:nvGraphicFramePr>
          <p:xfrm>
            <a:off x="1655" y="1480"/>
            <a:ext cx="2948" cy="563"/>
          </p:xfrm>
          <a:graphic>
            <a:graphicData uri="http://schemas.openxmlformats.org/presentationml/2006/ole">
              <mc:AlternateContent xmlns:mc="http://schemas.openxmlformats.org/markup-compatibility/2006">
                <mc:Choice xmlns:v="urn:schemas-microsoft-com:vml" Requires="v">
                  <p:oleObj spid="_x0000_s20490" name="公式" r:id="rId3" imgW="2540000" imgH="482600" progId="Equation.3">
                    <p:embed/>
                  </p:oleObj>
                </mc:Choice>
                <mc:Fallback>
                  <p:oleObj name="公式" r:id="rId3" imgW="2540000" imgH="482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5" y="1480"/>
                          <a:ext cx="2948" cy="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60455" name="Text Box 7">
            <a:extLst>
              <a:ext uri="{FF2B5EF4-FFF2-40B4-BE49-F238E27FC236}">
                <a16:creationId xmlns:a16="http://schemas.microsoft.com/office/drawing/2014/main" id="{495647A8-FDC4-49EE-8831-1E6B8EB1F771}"/>
              </a:ext>
            </a:extLst>
          </p:cNvPr>
          <p:cNvSpPr txBox="1">
            <a:spLocks noChangeArrowheads="1"/>
          </p:cNvSpPr>
          <p:nvPr/>
        </p:nvSpPr>
        <p:spPr bwMode="auto">
          <a:xfrm>
            <a:off x="539750" y="4076700"/>
            <a:ext cx="8137525" cy="1616075"/>
          </a:xfrm>
          <a:prstGeom prst="rect">
            <a:avLst/>
          </a:prstGeom>
          <a:solidFill>
            <a:schemeClr val="hlink"/>
          </a:solidFill>
          <a:ln w="635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上述算法将每一组的大小定为</a:t>
            </a:r>
            <a:r>
              <a:rPr lang="en-US" altLang="zh-CN" sz="2400">
                <a:solidFill>
                  <a:schemeClr val="tx1"/>
                </a:solidFill>
                <a:ea typeface="楷体_GB2312" panose="02010609030101010101" pitchFamily="49" charset="-122"/>
              </a:rPr>
              <a:t>5</a:t>
            </a:r>
            <a:r>
              <a:rPr lang="zh-CN" altLang="en-US" sz="2400">
                <a:solidFill>
                  <a:schemeClr val="tx1"/>
                </a:solidFill>
                <a:ea typeface="楷体_GB2312" panose="02010609030101010101" pitchFamily="49" charset="-122"/>
              </a:rPr>
              <a:t>，并选取</a:t>
            </a:r>
            <a:r>
              <a:rPr lang="en-US" altLang="zh-CN" sz="2400">
                <a:solidFill>
                  <a:schemeClr val="tx1"/>
                </a:solidFill>
                <a:ea typeface="楷体_GB2312" panose="02010609030101010101" pitchFamily="49" charset="-122"/>
              </a:rPr>
              <a:t>75</a:t>
            </a:r>
            <a:r>
              <a:rPr lang="zh-CN" altLang="en-US" sz="2400">
                <a:solidFill>
                  <a:schemeClr val="tx1"/>
                </a:solidFill>
                <a:ea typeface="楷体_GB2312" panose="02010609030101010101" pitchFamily="49" charset="-122"/>
              </a:rPr>
              <a:t>作为是否作递归调用的分界点。这</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点保证了</a:t>
            </a:r>
            <a:r>
              <a:rPr lang="en-US" altLang="zh-CN" sz="2400">
                <a:solidFill>
                  <a:schemeClr val="tx1"/>
                </a:solidFill>
                <a:ea typeface="楷体_GB2312" panose="02010609030101010101" pitchFamily="49" charset="-122"/>
              </a:rPr>
              <a:t>T(n)</a:t>
            </a:r>
            <a:r>
              <a:rPr lang="zh-CN" altLang="en-US" sz="2400">
                <a:solidFill>
                  <a:schemeClr val="tx1"/>
                </a:solidFill>
                <a:ea typeface="楷体_GB2312" panose="02010609030101010101" pitchFamily="49" charset="-122"/>
              </a:rPr>
              <a:t>的递归式中</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个自变量之和</a:t>
            </a:r>
            <a:r>
              <a:rPr lang="en-US" altLang="zh-CN" sz="2400">
                <a:solidFill>
                  <a:schemeClr val="tx1"/>
                </a:solidFill>
                <a:ea typeface="楷体_GB2312" panose="02010609030101010101" pitchFamily="49" charset="-122"/>
              </a:rPr>
              <a:t>n/5+3n/4=19n/20=</a:t>
            </a:r>
            <a:r>
              <a:rPr lang="en-US" altLang="en-US" sz="2400">
                <a:solidFill>
                  <a:schemeClr val="tx1"/>
                </a:solidFill>
                <a:ea typeface="楷体_GB2312" panose="02010609030101010101" pitchFamily="49" charset="-122"/>
              </a:rPr>
              <a:t>ε</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0&lt;</a:t>
            </a:r>
            <a:r>
              <a:rPr lang="en-US" altLang="en-US" sz="2400">
                <a:solidFill>
                  <a:schemeClr val="tx1"/>
                </a:solidFill>
                <a:ea typeface="楷体_GB2312" panose="02010609030101010101" pitchFamily="49" charset="-122"/>
              </a:rPr>
              <a:t>ε</a:t>
            </a:r>
            <a:r>
              <a:rPr lang="en-US" altLang="zh-CN" sz="2400">
                <a:solidFill>
                  <a:schemeClr val="tx1"/>
                </a:solidFill>
                <a:ea typeface="楷体_GB2312" panose="02010609030101010101" pitchFamily="49" charset="-122"/>
              </a:rPr>
              <a:t>&lt;1</a:t>
            </a:r>
            <a:r>
              <a:rPr lang="zh-CN" altLang="en-US" sz="2400">
                <a:solidFill>
                  <a:schemeClr val="tx1"/>
                </a:solidFill>
                <a:ea typeface="楷体_GB2312" panose="02010609030101010101" pitchFamily="49" charset="-122"/>
              </a:rPr>
              <a:t>。这是使</a:t>
            </a:r>
            <a:r>
              <a:rPr lang="en-US" altLang="zh-CN" sz="2400">
                <a:solidFill>
                  <a:schemeClr val="tx1"/>
                </a:solidFill>
                <a:ea typeface="楷体_GB2312" panose="02010609030101010101" pitchFamily="49" charset="-122"/>
              </a:rPr>
              <a:t>T(n)=O(n)</a:t>
            </a:r>
            <a:r>
              <a:rPr lang="zh-CN" altLang="en-US" sz="2400">
                <a:solidFill>
                  <a:schemeClr val="tx1"/>
                </a:solidFill>
                <a:ea typeface="楷体_GB2312" panose="02010609030101010101" pitchFamily="49" charset="-122"/>
              </a:rPr>
              <a:t>的关键之处。当然，除了</a:t>
            </a:r>
            <a:r>
              <a:rPr lang="en-US" altLang="zh-CN" sz="2400">
                <a:solidFill>
                  <a:schemeClr val="tx1"/>
                </a:solidFill>
                <a:ea typeface="楷体_GB2312" panose="02010609030101010101" pitchFamily="49" charset="-122"/>
              </a:rPr>
              <a:t>5</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75</a:t>
            </a:r>
            <a:r>
              <a:rPr lang="zh-CN" altLang="en-US" sz="2400">
                <a:solidFill>
                  <a:schemeClr val="tx1"/>
                </a:solidFill>
                <a:ea typeface="楷体_GB2312" panose="02010609030101010101" pitchFamily="49" charset="-122"/>
              </a:rPr>
              <a:t>之外，还有其他选择。</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0455"/>
                                        </p:tgtEl>
                                        <p:attrNameLst>
                                          <p:attrName>style.visibility</p:attrName>
                                        </p:attrNameLst>
                                      </p:cBhvr>
                                      <p:to>
                                        <p:strVal val="visible"/>
                                      </p:to>
                                    </p:set>
                                    <p:animEffect transition="in" filter="blinds(horizontal)">
                                      <p:cBhvr>
                                        <p:cTn id="12" dur="500"/>
                                        <p:tgtEl>
                                          <p:spTgt spid="360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5"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52723198-6B7C-4819-91EF-292D838B5BE3}"/>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0AEEBC03-0773-4779-A5AE-303724052430}" type="slidenum">
              <a:rPr lang="zh-CN" altLang="en-US">
                <a:solidFill>
                  <a:schemeClr val="tx1"/>
                </a:solidFill>
                <a:latin typeface="Times New Roman" panose="02020603050405020304" pitchFamily="18" charset="0"/>
                <a:ea typeface="宋体" panose="02010600030101010101" pitchFamily="2" charset="-122"/>
              </a:rPr>
              <a:pPr eaLnBrk="1" hangingPunct="1"/>
              <a:t>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87747" name="Rectangle 3">
            <a:extLst>
              <a:ext uri="{FF2B5EF4-FFF2-40B4-BE49-F238E27FC236}">
                <a16:creationId xmlns:a16="http://schemas.microsoft.com/office/drawing/2014/main" id="{62E1A8CB-B495-4030-9B65-9AFC97536AA3}"/>
              </a:ext>
            </a:extLst>
          </p:cNvPr>
          <p:cNvSpPr>
            <a:spLocks noGrp="1" noChangeArrowheads="1"/>
          </p:cNvSpPr>
          <p:nvPr>
            <p:ph type="body" idx="1"/>
          </p:nvPr>
        </p:nvSpPr>
        <p:spPr>
          <a:xfrm>
            <a:off x="685800" y="1981200"/>
            <a:ext cx="7772400" cy="533400"/>
          </a:xfrm>
        </p:spPr>
        <p:txBody>
          <a:bodyPr/>
          <a:lstStyle/>
          <a:p>
            <a:pPr eaLnBrk="1" hangingPunct="1">
              <a:lnSpc>
                <a:spcPct val="90000"/>
              </a:lnSpc>
              <a:buFontTx/>
              <a:buNone/>
            </a:pPr>
            <a:r>
              <a:rPr lang="zh-CN" altLang="en-US">
                <a:solidFill>
                  <a:schemeClr val="accent2"/>
                </a:solidFill>
                <a:ea typeface="黑体" panose="02010609060101010101" pitchFamily="49" charset="-122"/>
              </a:rPr>
              <a:t>2.抽象数据类型</a:t>
            </a:r>
          </a:p>
        </p:txBody>
      </p:sp>
      <p:sp>
        <p:nvSpPr>
          <p:cNvPr id="117764" name="Rectangle 4">
            <a:extLst>
              <a:ext uri="{FF2B5EF4-FFF2-40B4-BE49-F238E27FC236}">
                <a16:creationId xmlns:a16="http://schemas.microsoft.com/office/drawing/2014/main" id="{E1341FFC-8D15-44DE-8400-06CDB267CF03}"/>
              </a:ext>
            </a:extLst>
          </p:cNvPr>
          <p:cNvSpPr>
            <a:spLocks noGrp="1" noChangeArrowheads="1"/>
          </p:cNvSpPr>
          <p:nvPr>
            <p:ph type="title"/>
          </p:nvPr>
        </p:nvSpPr>
        <p:spPr>
          <a:noFill/>
        </p:spPr>
        <p:txBody>
          <a:bodyPr/>
          <a:lstStyle/>
          <a:p>
            <a:pPr eaLnBrk="1" hangingPunct="1"/>
            <a:r>
              <a:rPr lang="zh-CN" altLang="en-US" sz="4800"/>
              <a:t>1.2	表达算法的抽象机制</a:t>
            </a:r>
          </a:p>
        </p:txBody>
      </p:sp>
      <p:sp>
        <p:nvSpPr>
          <p:cNvPr id="287749" name="Text Box 5">
            <a:extLst>
              <a:ext uri="{FF2B5EF4-FFF2-40B4-BE49-F238E27FC236}">
                <a16:creationId xmlns:a16="http://schemas.microsoft.com/office/drawing/2014/main" id="{2A449D42-455C-402F-8808-C02D4FEA7602}"/>
              </a:ext>
            </a:extLst>
          </p:cNvPr>
          <p:cNvSpPr txBox="1">
            <a:spLocks noChangeArrowheads="1"/>
          </p:cNvSpPr>
          <p:nvPr/>
        </p:nvSpPr>
        <p:spPr bwMode="auto">
          <a:xfrm>
            <a:off x="209550" y="2667000"/>
            <a:ext cx="8413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latin typeface="宋体" panose="02010600030101010101" pitchFamily="2" charset="-122"/>
                <a:ea typeface="宋体" panose="02010600030101010101" pitchFamily="2" charset="-122"/>
              </a:rPr>
              <a:t>    </a:t>
            </a:r>
            <a:r>
              <a:rPr lang="zh-CN" altLang="en-US" sz="2400">
                <a:solidFill>
                  <a:schemeClr val="tx1"/>
                </a:solidFill>
                <a:latin typeface="楷体_GB2312" panose="02010609030101010101" pitchFamily="49" charset="-122"/>
                <a:ea typeface="楷体_GB2312" panose="02010609030101010101" pitchFamily="49" charset="-122"/>
              </a:rPr>
              <a:t>抽象数据类型是算法的一个数据模型连同定义在该模型上</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并作为算法构件的一组运算。</a:t>
            </a:r>
            <a:r>
              <a:rPr lang="zh-CN" altLang="en-US" sz="1600">
                <a:latin typeface="华文行楷" panose="02010800040101010101" pitchFamily="2" charset="-122"/>
              </a:rPr>
              <a:t> </a:t>
            </a:r>
          </a:p>
        </p:txBody>
      </p:sp>
      <p:sp>
        <p:nvSpPr>
          <p:cNvPr id="287751" name="Text Box 7">
            <a:extLst>
              <a:ext uri="{FF2B5EF4-FFF2-40B4-BE49-F238E27FC236}">
                <a16:creationId xmlns:a16="http://schemas.microsoft.com/office/drawing/2014/main" id="{429E6225-4019-452A-A60E-A3B993B8BFC1}"/>
              </a:ext>
            </a:extLst>
          </p:cNvPr>
          <p:cNvSpPr txBox="1">
            <a:spLocks noChangeArrowheads="1"/>
          </p:cNvSpPr>
          <p:nvPr/>
        </p:nvSpPr>
        <p:spPr bwMode="auto">
          <a:xfrm>
            <a:off x="412750" y="3519488"/>
            <a:ext cx="6292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r>
              <a:rPr lang="zh-CN" altLang="en-US" sz="2800">
                <a:solidFill>
                  <a:schemeClr val="tx1"/>
                </a:solidFill>
                <a:latin typeface="黑体" panose="02010609060101010101" pitchFamily="49" charset="-122"/>
                <a:ea typeface="黑体" panose="02010609060101010101" pitchFamily="49" charset="-122"/>
              </a:rPr>
              <a:t>抽象数据类型</a:t>
            </a:r>
            <a:r>
              <a:rPr lang="zh-CN" altLang="en-US" sz="2800">
                <a:solidFill>
                  <a:schemeClr val="tx1"/>
                </a:solidFill>
                <a:latin typeface="楷体_GB2312" panose="02010609030101010101" pitchFamily="49" charset="-122"/>
                <a:ea typeface="楷体_GB2312" panose="02010609030101010101" pitchFamily="49" charset="-122"/>
              </a:rPr>
              <a:t>带给算法设计的</a:t>
            </a:r>
            <a:r>
              <a:rPr lang="zh-CN" altLang="en-US" sz="2800">
                <a:solidFill>
                  <a:schemeClr val="tx1"/>
                </a:solidFill>
                <a:latin typeface="黑体" panose="02010609060101010101" pitchFamily="49" charset="-122"/>
                <a:ea typeface="黑体" panose="02010609060101010101" pitchFamily="49" charset="-122"/>
              </a:rPr>
              <a:t>好处</a:t>
            </a:r>
            <a:r>
              <a:rPr lang="zh-CN" altLang="en-US" sz="2800">
                <a:solidFill>
                  <a:schemeClr val="tx1"/>
                </a:solidFill>
                <a:latin typeface="楷体_GB2312" panose="02010609030101010101" pitchFamily="49" charset="-122"/>
                <a:ea typeface="楷体_GB2312" panose="02010609030101010101" pitchFamily="49" charset="-122"/>
              </a:rPr>
              <a:t>有</a:t>
            </a:r>
            <a:r>
              <a:rPr lang="zh-CN" altLang="en-US" sz="2800">
                <a:solidFill>
                  <a:schemeClr val="tx1"/>
                </a:solidFill>
                <a:latin typeface="黑体" panose="02010609060101010101" pitchFamily="49" charset="-122"/>
                <a:ea typeface="黑体" panose="02010609060101010101" pitchFamily="49" charset="-122"/>
              </a:rPr>
              <a:t>：</a:t>
            </a:r>
            <a:r>
              <a:rPr lang="zh-CN" altLang="en-US"/>
              <a:t> </a:t>
            </a:r>
          </a:p>
        </p:txBody>
      </p:sp>
      <p:sp>
        <p:nvSpPr>
          <p:cNvPr id="287752" name="Text Box 8">
            <a:extLst>
              <a:ext uri="{FF2B5EF4-FFF2-40B4-BE49-F238E27FC236}">
                <a16:creationId xmlns:a16="http://schemas.microsoft.com/office/drawing/2014/main" id="{6FF9E393-1EDD-446F-AEB8-73022F6ECCED}"/>
              </a:ext>
            </a:extLst>
          </p:cNvPr>
          <p:cNvSpPr txBox="1">
            <a:spLocks noChangeArrowheads="1"/>
          </p:cNvSpPr>
          <p:nvPr/>
        </p:nvSpPr>
        <p:spPr bwMode="auto">
          <a:xfrm>
            <a:off x="304800" y="4051300"/>
            <a:ext cx="882015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000">
                <a:solidFill>
                  <a:schemeClr val="tx1"/>
                </a:solidFill>
                <a:latin typeface="楷体_GB2312" panose="02010609030101010101" pitchFamily="49" charset="-122"/>
                <a:ea typeface="楷体_GB2312" panose="02010609030101010101" pitchFamily="49" charset="-122"/>
              </a:rPr>
              <a:t>（1）算法顶层设计与底层实现分离；</a:t>
            </a:r>
          </a:p>
          <a:p>
            <a:pPr algn="l" eaLnBrk="1" hangingPunct="1"/>
            <a:r>
              <a:rPr lang="zh-CN" altLang="en-US" sz="2000">
                <a:solidFill>
                  <a:schemeClr val="tx1"/>
                </a:solidFill>
                <a:latin typeface="楷体_GB2312" panose="02010609030101010101" pitchFamily="49" charset="-122"/>
                <a:ea typeface="楷体_GB2312" panose="02010609030101010101" pitchFamily="49" charset="-122"/>
              </a:rPr>
              <a:t>（2）算法设计与数据结构设计隔开，允许数据结构自由选择；</a:t>
            </a:r>
          </a:p>
          <a:p>
            <a:pPr algn="l" eaLnBrk="1" hangingPunct="1"/>
            <a:r>
              <a:rPr lang="zh-CN" altLang="en-US" sz="2000">
                <a:solidFill>
                  <a:schemeClr val="tx1"/>
                </a:solidFill>
                <a:latin typeface="楷体_GB2312" panose="02010609030101010101" pitchFamily="49" charset="-122"/>
                <a:ea typeface="楷体_GB2312" panose="02010609030101010101" pitchFamily="49" charset="-122"/>
              </a:rPr>
              <a:t>（3）数据模型和该模型上的运算统一在</a:t>
            </a:r>
            <a:r>
              <a:rPr lang="en-US" altLang="zh-CN" sz="2000">
                <a:solidFill>
                  <a:schemeClr val="tx1"/>
                </a:solidFill>
                <a:latin typeface="楷体_GB2312" panose="02010609030101010101" pitchFamily="49" charset="-122"/>
                <a:ea typeface="楷体_GB2312" panose="02010609030101010101" pitchFamily="49" charset="-122"/>
              </a:rPr>
              <a:t>ADT</a:t>
            </a:r>
            <a:r>
              <a:rPr lang="zh-CN" altLang="en-US" sz="2000">
                <a:solidFill>
                  <a:schemeClr val="tx1"/>
                </a:solidFill>
                <a:latin typeface="楷体_GB2312" panose="02010609030101010101" pitchFamily="49" charset="-122"/>
                <a:ea typeface="楷体_GB2312" panose="02010609030101010101" pitchFamily="49" charset="-122"/>
              </a:rPr>
              <a:t>中，便于空间和时间耗费的折衷；</a:t>
            </a:r>
          </a:p>
          <a:p>
            <a:pPr algn="l" eaLnBrk="1" hangingPunct="1"/>
            <a:r>
              <a:rPr lang="zh-CN" altLang="en-US" sz="2000">
                <a:solidFill>
                  <a:schemeClr val="tx1"/>
                </a:solidFill>
                <a:latin typeface="楷体_GB2312" panose="02010609030101010101" pitchFamily="49" charset="-122"/>
                <a:ea typeface="楷体_GB2312" panose="02010609030101010101" pitchFamily="49" charset="-122"/>
              </a:rPr>
              <a:t>（4）用抽象数据类型表述的算法具有很好的可维护性；</a:t>
            </a:r>
          </a:p>
          <a:p>
            <a:pPr algn="l" eaLnBrk="1" hangingPunct="1"/>
            <a:r>
              <a:rPr lang="zh-CN" altLang="en-US" sz="2000">
                <a:solidFill>
                  <a:schemeClr val="tx1"/>
                </a:solidFill>
                <a:latin typeface="楷体_GB2312" panose="02010609030101010101" pitchFamily="49" charset="-122"/>
                <a:ea typeface="楷体_GB2312" panose="02010609030101010101" pitchFamily="49" charset="-122"/>
              </a:rPr>
              <a:t>（5）算法自然呈现模块化；</a:t>
            </a:r>
          </a:p>
          <a:p>
            <a:pPr algn="l" eaLnBrk="1" hangingPunct="1"/>
            <a:r>
              <a:rPr lang="zh-CN" altLang="en-US" sz="2000">
                <a:solidFill>
                  <a:schemeClr val="tx1"/>
                </a:solidFill>
                <a:latin typeface="楷体_GB2312" panose="02010609030101010101" pitchFamily="49" charset="-122"/>
                <a:ea typeface="楷体_GB2312" panose="02010609030101010101" pitchFamily="49" charset="-122"/>
              </a:rPr>
              <a:t>（6）为自顶向下逐步求精和模块化提供有效途径和工具；</a:t>
            </a:r>
          </a:p>
          <a:p>
            <a:pPr algn="l" eaLnBrk="1" hangingPunct="1"/>
            <a:r>
              <a:rPr lang="zh-CN" altLang="en-US" sz="2000">
                <a:solidFill>
                  <a:schemeClr val="tx1"/>
                </a:solidFill>
                <a:latin typeface="楷体_GB2312" panose="02010609030101010101" pitchFamily="49" charset="-122"/>
                <a:ea typeface="楷体_GB2312" panose="02010609030101010101" pitchFamily="49" charset="-122"/>
              </a:rPr>
              <a:t>（7）算法结构清晰，层次分明，便于算法正确性的证明和复杂性的分析。</a:t>
            </a:r>
            <a:r>
              <a:rPr lang="zh-CN" altLang="en-US">
                <a:latin typeface="宋体" panose="02010600030101010101" pitchFamily="2" charset="-122"/>
                <a:ea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anim calcmode="lin" valueType="num">
                                      <p:cBhvr>
                                        <p:cTn id="7" dur="500" fill="hold"/>
                                        <p:tgtEl>
                                          <p:spTgt spid="28774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8774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287749"/>
                                        </p:tgtEl>
                                        <p:attrNameLst>
                                          <p:attrName>style.visibility</p:attrName>
                                        </p:attrNameLst>
                                      </p:cBhvr>
                                      <p:to>
                                        <p:strVal val="visible"/>
                                      </p:to>
                                    </p:set>
                                    <p:animEffect transition="in" filter="randombar(horizontal)">
                                      <p:cBhvr>
                                        <p:cTn id="13" dur="500"/>
                                        <p:tgtEl>
                                          <p:spTgt spid="28774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grpId="0" nodeType="clickEffect">
                                  <p:stCondLst>
                                    <p:cond delay="0"/>
                                  </p:stCondLst>
                                  <p:childTnLst>
                                    <p:set>
                                      <p:cBhvr>
                                        <p:cTn id="17" dur="1" fill="hold">
                                          <p:stCondLst>
                                            <p:cond delay="0"/>
                                          </p:stCondLst>
                                        </p:cTn>
                                        <p:tgtEl>
                                          <p:spTgt spid="287751"/>
                                        </p:tgtEl>
                                        <p:attrNameLst>
                                          <p:attrName>style.visibility</p:attrName>
                                        </p:attrNameLst>
                                      </p:cBhvr>
                                      <p:to>
                                        <p:strVal val="visible"/>
                                      </p:to>
                                    </p:set>
                                    <p:anim calcmode="lin" valueType="num">
                                      <p:cBhvr>
                                        <p:cTn id="18" dur="500" fill="hold"/>
                                        <p:tgtEl>
                                          <p:spTgt spid="287751"/>
                                        </p:tgtEl>
                                        <p:attrNameLst>
                                          <p:attrName>ppt_w</p:attrName>
                                        </p:attrNameLst>
                                      </p:cBhvr>
                                      <p:tavLst>
                                        <p:tav tm="0">
                                          <p:val>
                                            <p:fltVal val="0"/>
                                          </p:val>
                                        </p:tav>
                                        <p:tav tm="100000">
                                          <p:val>
                                            <p:strVal val="#ppt_w"/>
                                          </p:val>
                                        </p:tav>
                                      </p:tavLst>
                                    </p:anim>
                                    <p:anim calcmode="lin" valueType="num">
                                      <p:cBhvr>
                                        <p:cTn id="19" dur="500" fill="hold"/>
                                        <p:tgtEl>
                                          <p:spTgt spid="287751"/>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87752"/>
                                        </p:tgtEl>
                                        <p:attrNameLst>
                                          <p:attrName>style.visibility</p:attrName>
                                        </p:attrNameLst>
                                      </p:cBhvr>
                                      <p:to>
                                        <p:strVal val="visible"/>
                                      </p:to>
                                    </p:set>
                                    <p:anim calcmode="lin" valueType="num">
                                      <p:cBhvr additive="base">
                                        <p:cTn id="24" dur="500" fill="hold"/>
                                        <p:tgtEl>
                                          <p:spTgt spid="287752"/>
                                        </p:tgtEl>
                                        <p:attrNameLst>
                                          <p:attrName>ppt_x</p:attrName>
                                        </p:attrNameLst>
                                      </p:cBhvr>
                                      <p:tavLst>
                                        <p:tav tm="0">
                                          <p:val>
                                            <p:strVal val="#ppt_x"/>
                                          </p:val>
                                        </p:tav>
                                        <p:tav tm="100000">
                                          <p:val>
                                            <p:strVal val="#ppt_x"/>
                                          </p:val>
                                        </p:tav>
                                      </p:tavLst>
                                    </p:anim>
                                    <p:anim calcmode="lin" valueType="num">
                                      <p:cBhvr additive="base">
                                        <p:cTn id="25" dur="500" fill="hold"/>
                                        <p:tgtEl>
                                          <p:spTgt spid="2877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autoUpdateAnimBg="0"/>
      <p:bldP spid="287749" grpId="0" autoUpdateAnimBg="0"/>
      <p:bldP spid="287751" grpId="0" autoUpdateAnimBg="0"/>
      <p:bldP spid="287752"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90E4108F-DAB3-4822-A556-5F3FF8BC5085}"/>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28550904-DC17-4C97-B20B-80E2A5D26A12}" type="slidenum">
              <a:rPr lang="zh-CN" altLang="en-US">
                <a:solidFill>
                  <a:schemeClr val="tx1"/>
                </a:solidFill>
                <a:latin typeface="Times New Roman" panose="02020603050405020304" pitchFamily="18" charset="0"/>
                <a:ea typeface="宋体" panose="02010600030101010101" pitchFamily="2" charset="-122"/>
              </a:rPr>
              <a:pPr eaLnBrk="1" hangingPunct="1"/>
              <a:t>70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61474" name="Rectangle 2">
            <a:extLst>
              <a:ext uri="{FF2B5EF4-FFF2-40B4-BE49-F238E27FC236}">
                <a16:creationId xmlns:a16="http://schemas.microsoft.com/office/drawing/2014/main" id="{5A23EDB3-0F36-4122-9D50-45FF74FD4652}"/>
              </a:ext>
            </a:extLst>
          </p:cNvPr>
          <p:cNvSpPr>
            <a:spLocks noGrp="1" noChangeArrowheads="1"/>
          </p:cNvSpPr>
          <p:nvPr>
            <p:ph type="title"/>
          </p:nvPr>
        </p:nvSpPr>
        <p:spPr>
          <a:xfrm>
            <a:off x="685800" y="304800"/>
            <a:ext cx="7772400" cy="1143000"/>
          </a:xfrm>
        </p:spPr>
        <p:txBody>
          <a:bodyPr/>
          <a:lstStyle/>
          <a:p>
            <a:pPr eaLnBrk="1" hangingPunct="1">
              <a:defRPr/>
            </a:pPr>
            <a:r>
              <a:rPr lang="zh-CN" altLang="en-US">
                <a:effectLst>
                  <a:outerShdw blurRad="38100" dist="38100" dir="2700000" algn="tl">
                    <a:srgbClr val="C0C0C0"/>
                  </a:outerShdw>
                </a:effectLst>
                <a:latin typeface="黑体" pitchFamily="2" charset="-122"/>
                <a:ea typeface="黑体" pitchFamily="2" charset="-122"/>
              </a:rPr>
              <a:t>最接近点对问题</a:t>
            </a:r>
          </a:p>
        </p:txBody>
      </p:sp>
      <p:sp>
        <p:nvSpPr>
          <p:cNvPr id="161796" name="Rectangle 3">
            <a:extLst>
              <a:ext uri="{FF2B5EF4-FFF2-40B4-BE49-F238E27FC236}">
                <a16:creationId xmlns:a16="http://schemas.microsoft.com/office/drawing/2014/main" id="{1EB0E553-F6C4-4C18-AF86-84DE4F836DD7}"/>
              </a:ext>
            </a:extLst>
          </p:cNvPr>
          <p:cNvSpPr>
            <a:spLocks noChangeArrowheads="1"/>
          </p:cNvSpPr>
          <p:nvPr/>
        </p:nvSpPr>
        <p:spPr bwMode="auto">
          <a:xfrm>
            <a:off x="323850" y="1196975"/>
            <a:ext cx="8496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给定平面上</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个点的集合</a:t>
            </a:r>
            <a:r>
              <a:rPr lang="en-US" altLang="zh-CN" sz="2400">
                <a:solidFill>
                  <a:schemeClr val="tx1"/>
                </a:solidFill>
                <a:ea typeface="楷体_GB2312" panose="02010609030101010101" pitchFamily="49" charset="-122"/>
              </a:rPr>
              <a:t>S</a:t>
            </a:r>
            <a:r>
              <a:rPr lang="zh-CN" altLang="en-US" sz="2400">
                <a:solidFill>
                  <a:schemeClr val="tx1"/>
                </a:solidFill>
                <a:ea typeface="楷体_GB2312" panose="02010609030101010101" pitchFamily="49" charset="-122"/>
              </a:rPr>
              <a:t>，找其中的一对点，使得在</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个点组成的所有点对中，该点对间的距离最小。 </a:t>
            </a:r>
          </a:p>
        </p:txBody>
      </p:sp>
      <p:grpSp>
        <p:nvGrpSpPr>
          <p:cNvPr id="2" name="Group 4">
            <a:extLst>
              <a:ext uri="{FF2B5EF4-FFF2-40B4-BE49-F238E27FC236}">
                <a16:creationId xmlns:a16="http://schemas.microsoft.com/office/drawing/2014/main" id="{4E509D03-DF60-4FF3-B7E2-FB5BEE67023E}"/>
              </a:ext>
            </a:extLst>
          </p:cNvPr>
          <p:cNvGrpSpPr>
            <a:grpSpLocks/>
          </p:cNvGrpSpPr>
          <p:nvPr/>
        </p:nvGrpSpPr>
        <p:grpSpPr bwMode="auto">
          <a:xfrm>
            <a:off x="376238" y="1196975"/>
            <a:ext cx="8372475" cy="5661025"/>
            <a:chOff x="237" y="754"/>
            <a:chExt cx="5274" cy="3566"/>
          </a:xfrm>
        </p:grpSpPr>
        <p:sp>
          <p:nvSpPr>
            <p:cNvPr id="161798" name="Rectangle 5">
              <a:extLst>
                <a:ext uri="{FF2B5EF4-FFF2-40B4-BE49-F238E27FC236}">
                  <a16:creationId xmlns:a16="http://schemas.microsoft.com/office/drawing/2014/main" id="{6AB64B30-E75D-44CA-9C94-6A4E57BFEB51}"/>
                </a:ext>
              </a:extLst>
            </p:cNvPr>
            <p:cNvSpPr>
              <a:spLocks noChangeArrowheads="1"/>
            </p:cNvSpPr>
            <p:nvPr/>
          </p:nvSpPr>
          <p:spPr bwMode="auto">
            <a:xfrm>
              <a:off x="249" y="754"/>
              <a:ext cx="5125" cy="748"/>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buSzPct val="50000"/>
                <a:buFont typeface="Wingdings" panose="05000000000000000000" pitchFamily="2" charset="2"/>
                <a:buChar char="u"/>
              </a:pPr>
              <a:r>
                <a:rPr lang="zh-CN" altLang="en-US" sz="2400">
                  <a:solidFill>
                    <a:schemeClr val="tx1"/>
                  </a:solidFill>
                  <a:ea typeface="楷体_GB2312" panose="02010609030101010101" pitchFamily="49" charset="-122"/>
                </a:rPr>
                <a:t>为了使问题易于理解和分析，先来考虑</a:t>
              </a:r>
              <a:r>
                <a:rPr lang="zh-CN" altLang="en-US" sz="2400" b="1">
                  <a:solidFill>
                    <a:schemeClr val="tx1"/>
                  </a:solidFill>
                  <a:ea typeface="楷体_GB2312" panose="02010609030101010101" pitchFamily="49" charset="-122"/>
                </a:rPr>
                <a:t>一维</a:t>
              </a:r>
              <a:r>
                <a:rPr lang="zh-CN" altLang="en-US" sz="2400">
                  <a:solidFill>
                    <a:schemeClr val="tx1"/>
                  </a:solidFill>
                  <a:ea typeface="楷体_GB2312" panose="02010609030101010101" pitchFamily="49" charset="-122"/>
                </a:rPr>
                <a:t>的情形。此时，</a:t>
              </a:r>
              <a:r>
                <a:rPr lang="en-US" altLang="zh-CN" sz="2400">
                  <a:solidFill>
                    <a:schemeClr val="tx1"/>
                  </a:solidFill>
                  <a:ea typeface="楷体_GB2312" panose="02010609030101010101" pitchFamily="49" charset="-122"/>
                </a:rPr>
                <a:t>S</a:t>
              </a:r>
              <a:r>
                <a:rPr lang="zh-CN" altLang="en-US" sz="2400">
                  <a:solidFill>
                    <a:schemeClr val="tx1"/>
                  </a:solidFill>
                  <a:ea typeface="楷体_GB2312" panose="02010609030101010101" pitchFamily="49" charset="-122"/>
                </a:rPr>
                <a:t>中的</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个点退化为</a:t>
              </a:r>
              <a:r>
                <a:rPr lang="en-US" altLang="zh-CN" sz="2400">
                  <a:solidFill>
                    <a:schemeClr val="tx1"/>
                  </a:solidFill>
                  <a:ea typeface="楷体_GB2312" panose="02010609030101010101" pitchFamily="49" charset="-122"/>
                </a:rPr>
                <a:t>x</a:t>
              </a:r>
              <a:r>
                <a:rPr lang="zh-CN" altLang="en-US" sz="2400">
                  <a:solidFill>
                    <a:schemeClr val="tx1"/>
                  </a:solidFill>
                  <a:ea typeface="楷体_GB2312" panose="02010609030101010101" pitchFamily="49" charset="-122"/>
                </a:rPr>
                <a:t>轴上的</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个实数 </a:t>
              </a:r>
              <a:r>
                <a:rPr lang="en-US" altLang="zh-CN" sz="2400">
                  <a:solidFill>
                    <a:schemeClr val="tx1"/>
                  </a:solidFill>
                  <a:ea typeface="楷体_GB2312" panose="02010609030101010101" pitchFamily="49" charset="-122"/>
                </a:rPr>
                <a:t>x1,x2,…,xn</a:t>
              </a:r>
              <a:r>
                <a:rPr lang="zh-CN" altLang="en-US" sz="2400">
                  <a:solidFill>
                    <a:schemeClr val="tx1"/>
                  </a:solidFill>
                  <a:ea typeface="楷体_GB2312" panose="02010609030101010101" pitchFamily="49" charset="-122"/>
                </a:rPr>
                <a:t>。最接近点对即为这</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个实数中相差最小的</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个实数。</a:t>
              </a:r>
            </a:p>
          </p:txBody>
        </p:sp>
        <p:pic>
          <p:nvPicPr>
            <p:cNvPr id="161799" name="Picture 6" descr="t28">
              <a:extLst>
                <a:ext uri="{FF2B5EF4-FFF2-40B4-BE49-F238E27FC236}">
                  <a16:creationId xmlns:a16="http://schemas.microsoft.com/office/drawing/2014/main" id="{23DE9EF5-8607-478D-967F-796F8F6CB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 y="3231"/>
              <a:ext cx="4399" cy="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800" name="Text Box 7">
              <a:extLst>
                <a:ext uri="{FF2B5EF4-FFF2-40B4-BE49-F238E27FC236}">
                  <a16:creationId xmlns:a16="http://schemas.microsoft.com/office/drawing/2014/main" id="{83B7AF4A-0DA3-4707-8D4E-79A85A5B9DC6}"/>
                </a:ext>
              </a:extLst>
            </p:cNvPr>
            <p:cNvSpPr txBox="1">
              <a:spLocks noChangeArrowheads="1"/>
            </p:cNvSpPr>
            <p:nvPr/>
          </p:nvSpPr>
          <p:spPr bwMode="auto">
            <a:xfrm>
              <a:off x="237" y="1537"/>
              <a:ext cx="5274" cy="1477"/>
            </a:xfrm>
            <a:prstGeom prst="rect">
              <a:avLst/>
            </a:prstGeom>
            <a:solidFill>
              <a:srgbClr val="FFCC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buFont typeface="Wingdings" panose="05000000000000000000" pitchFamily="2" charset="2"/>
                <a:buChar char="Ø"/>
              </a:pPr>
              <a:r>
                <a:rPr lang="zh-CN" altLang="en-US" sz="2400">
                  <a:solidFill>
                    <a:schemeClr val="tx1"/>
                  </a:solidFill>
                  <a:ea typeface="楷体_GB2312" panose="02010609030101010101" pitchFamily="49" charset="-122"/>
                </a:rPr>
                <a:t>假设我们用</a:t>
              </a:r>
              <a:r>
                <a:rPr lang="en-US" altLang="zh-CN" sz="2400">
                  <a:solidFill>
                    <a:schemeClr val="tx1"/>
                  </a:solidFill>
                  <a:ea typeface="楷体_GB2312" panose="02010609030101010101" pitchFamily="49" charset="-122"/>
                </a:rPr>
                <a:t>x</a:t>
              </a:r>
              <a:r>
                <a:rPr lang="zh-CN" altLang="en-US" sz="2400">
                  <a:solidFill>
                    <a:schemeClr val="tx1"/>
                  </a:solidFill>
                  <a:ea typeface="楷体_GB2312" panose="02010609030101010101" pitchFamily="49" charset="-122"/>
                </a:rPr>
                <a:t>轴上某个点</a:t>
              </a:r>
              <a:r>
                <a:rPr lang="en-US" altLang="zh-CN" sz="2400">
                  <a:solidFill>
                    <a:schemeClr val="tx1"/>
                  </a:solidFill>
                  <a:ea typeface="楷体_GB2312" panose="02010609030101010101" pitchFamily="49" charset="-122"/>
                </a:rPr>
                <a:t>m</a:t>
              </a:r>
              <a:r>
                <a:rPr lang="zh-CN" altLang="en-US" sz="2400">
                  <a:solidFill>
                    <a:schemeClr val="tx1"/>
                  </a:solidFill>
                  <a:ea typeface="楷体_GB2312" panose="02010609030101010101" pitchFamily="49" charset="-122"/>
                </a:rPr>
                <a:t>将</a:t>
              </a:r>
              <a:r>
                <a:rPr lang="en-US" altLang="zh-CN" sz="2400">
                  <a:solidFill>
                    <a:schemeClr val="tx1"/>
                  </a:solidFill>
                  <a:ea typeface="楷体_GB2312" panose="02010609030101010101" pitchFamily="49" charset="-122"/>
                </a:rPr>
                <a:t>S</a:t>
              </a:r>
              <a:r>
                <a:rPr lang="zh-CN" altLang="en-US" sz="2400">
                  <a:solidFill>
                    <a:schemeClr val="tx1"/>
                  </a:solidFill>
                  <a:ea typeface="楷体_GB2312" panose="02010609030101010101" pitchFamily="49" charset="-122"/>
                </a:rPr>
                <a:t>划分为</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个子集</a:t>
              </a:r>
              <a:r>
                <a:rPr lang="en-US" altLang="zh-CN" sz="2400">
                  <a:solidFill>
                    <a:schemeClr val="tx1"/>
                  </a:solidFill>
                  <a:ea typeface="楷体_GB2312" panose="02010609030101010101" pitchFamily="49" charset="-122"/>
                </a:rPr>
                <a:t>S1</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S2 </a:t>
              </a:r>
              <a:r>
                <a:rPr lang="zh-CN" altLang="en-US" sz="2400">
                  <a:solidFill>
                    <a:schemeClr val="tx1"/>
                  </a:solidFill>
                  <a:ea typeface="楷体_GB2312" panose="02010609030101010101" pitchFamily="49" charset="-122"/>
                </a:rPr>
                <a:t>，</a:t>
              </a:r>
              <a:r>
                <a:rPr lang="zh-CN" altLang="zh-CN" sz="2400">
                  <a:solidFill>
                    <a:schemeClr val="tx1"/>
                  </a:solidFill>
                  <a:ea typeface="楷体_GB2312" panose="02010609030101010101" pitchFamily="49" charset="-122"/>
                </a:rPr>
                <a:t>基于</a:t>
              </a:r>
              <a:r>
                <a:rPr lang="zh-CN" altLang="zh-CN" sz="2400" b="1">
                  <a:solidFill>
                    <a:schemeClr val="tx1"/>
                  </a:solidFill>
                  <a:ea typeface="黑体" panose="02010609060101010101" pitchFamily="49" charset="-122"/>
                </a:rPr>
                <a:t>平衡子问题</a:t>
              </a:r>
              <a:r>
                <a:rPr lang="zh-CN" altLang="zh-CN" sz="2400">
                  <a:solidFill>
                    <a:schemeClr val="tx1"/>
                  </a:solidFill>
                  <a:ea typeface="楷体_GB2312" panose="02010609030101010101" pitchFamily="49" charset="-122"/>
                </a:rPr>
                <a:t>的思想，用S中各点坐标的中位数来作分割点。</a:t>
              </a:r>
              <a:endParaRPr lang="zh-CN" altLang="en-US" sz="2400">
                <a:solidFill>
                  <a:schemeClr val="tx1"/>
                </a:solidFill>
                <a:ea typeface="楷体_GB2312" panose="02010609030101010101" pitchFamily="49" charset="-122"/>
              </a:endParaRPr>
            </a:p>
            <a:p>
              <a:pPr algn="l" eaLnBrk="1" hangingPunct="1">
                <a:buClr>
                  <a:schemeClr val="accent2"/>
                </a:buClr>
                <a:buFont typeface="Wingdings" panose="05000000000000000000" pitchFamily="2" charset="2"/>
                <a:buChar char="Ø"/>
              </a:pPr>
              <a:r>
                <a:rPr lang="zh-CN" altLang="en-US" sz="2400">
                  <a:solidFill>
                    <a:schemeClr val="tx1"/>
                  </a:solidFill>
                  <a:ea typeface="楷体_GB2312" panose="02010609030101010101" pitchFamily="49" charset="-122"/>
                </a:rPr>
                <a:t>递归地在</a:t>
              </a:r>
              <a:r>
                <a:rPr lang="en-US" altLang="zh-CN" sz="2400">
                  <a:solidFill>
                    <a:schemeClr val="tx1"/>
                  </a:solidFill>
                  <a:ea typeface="楷体_GB2312" panose="02010609030101010101" pitchFamily="49" charset="-122"/>
                </a:rPr>
                <a:t>S1</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S2</a:t>
              </a:r>
              <a:r>
                <a:rPr lang="zh-CN" altLang="en-US" sz="2400">
                  <a:solidFill>
                    <a:schemeClr val="tx1"/>
                  </a:solidFill>
                  <a:ea typeface="楷体_GB2312" panose="02010609030101010101" pitchFamily="49" charset="-122"/>
                </a:rPr>
                <a:t>上找出其最接近点对</a:t>
              </a:r>
              <a:r>
                <a:rPr lang="en-US" altLang="zh-CN" sz="2400">
                  <a:solidFill>
                    <a:schemeClr val="tx1"/>
                  </a:solidFill>
                  <a:ea typeface="楷体_GB2312" panose="02010609030101010101" pitchFamily="49" charset="-122"/>
                </a:rPr>
                <a:t>{p1,p2}</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{q1,q2}</a:t>
              </a:r>
              <a:r>
                <a:rPr lang="zh-CN" altLang="en-US" sz="2400">
                  <a:solidFill>
                    <a:schemeClr val="tx1"/>
                  </a:solidFill>
                  <a:ea typeface="楷体_GB2312" panose="02010609030101010101" pitchFamily="49" charset="-122"/>
                </a:rPr>
                <a:t>，并设</a:t>
              </a:r>
              <a:r>
                <a:rPr lang="en-US" altLang="zh-CN" sz="2400" b="1">
                  <a:solidFill>
                    <a:schemeClr val="tx1"/>
                  </a:solidFill>
                  <a:ea typeface="楷体_GB2312" panose="02010609030101010101" pitchFamily="49" charset="-122"/>
                </a:rPr>
                <a:t>d=min{|p1-p2|,|q1-q2|}</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S</a:t>
              </a:r>
              <a:r>
                <a:rPr lang="zh-CN" altLang="en-US" sz="2400">
                  <a:solidFill>
                    <a:schemeClr val="tx1"/>
                  </a:solidFill>
                  <a:ea typeface="楷体_GB2312" panose="02010609030101010101" pitchFamily="49" charset="-122"/>
                </a:rPr>
                <a:t>中的最接近点对或者是</a:t>
              </a:r>
              <a:r>
                <a:rPr lang="en-US" altLang="zh-CN" sz="2400">
                  <a:solidFill>
                    <a:schemeClr val="tx1"/>
                  </a:solidFill>
                  <a:ea typeface="楷体_GB2312" panose="02010609030101010101" pitchFamily="49" charset="-122"/>
                </a:rPr>
                <a:t>{p1,p2}</a:t>
              </a:r>
              <a:r>
                <a:rPr lang="zh-CN" altLang="en-US" sz="2400">
                  <a:solidFill>
                    <a:schemeClr val="tx1"/>
                  </a:solidFill>
                  <a:ea typeface="楷体_GB2312" panose="02010609030101010101" pitchFamily="49" charset="-122"/>
                </a:rPr>
                <a:t>，或者是</a:t>
              </a:r>
              <a:r>
                <a:rPr lang="en-US" altLang="zh-CN" sz="2400">
                  <a:solidFill>
                    <a:schemeClr val="tx1"/>
                  </a:solidFill>
                  <a:ea typeface="楷体_GB2312" panose="02010609030101010101" pitchFamily="49" charset="-122"/>
                </a:rPr>
                <a:t>{q1,q2}</a:t>
              </a:r>
              <a:r>
                <a:rPr lang="zh-CN" altLang="en-US" sz="2400">
                  <a:solidFill>
                    <a:schemeClr val="tx1"/>
                  </a:solidFill>
                  <a:ea typeface="楷体_GB2312" panose="02010609030101010101" pitchFamily="49" charset="-122"/>
                </a:rPr>
                <a:t>，或者是某个</a:t>
              </a:r>
              <a:r>
                <a:rPr lang="en-US" altLang="zh-CN" sz="2400">
                  <a:solidFill>
                    <a:schemeClr val="tx1"/>
                  </a:solidFill>
                  <a:ea typeface="楷体_GB2312" panose="02010609030101010101" pitchFamily="49" charset="-122"/>
                </a:rPr>
                <a:t>{p3,q3}</a:t>
              </a:r>
              <a:r>
                <a:rPr lang="zh-CN" altLang="en-US" sz="2400">
                  <a:solidFill>
                    <a:schemeClr val="tx1"/>
                  </a:solidFill>
                  <a:ea typeface="楷体_GB2312" panose="02010609030101010101" pitchFamily="49" charset="-122"/>
                </a:rPr>
                <a:t>，其中</a:t>
              </a:r>
              <a:r>
                <a:rPr lang="en-US" altLang="zh-CN" sz="2400">
                  <a:solidFill>
                    <a:schemeClr val="tx1"/>
                  </a:solidFill>
                  <a:ea typeface="楷体_GB2312" panose="02010609030101010101" pitchFamily="49" charset="-122"/>
                </a:rPr>
                <a:t>p3∈S1</a:t>
              </a:r>
              <a:r>
                <a:rPr lang="zh-CN" altLang="en-US" sz="2400">
                  <a:solidFill>
                    <a:schemeClr val="tx1"/>
                  </a:solidFill>
                  <a:ea typeface="楷体_GB2312" panose="02010609030101010101" pitchFamily="49" charset="-122"/>
                </a:rPr>
                <a:t>且</a:t>
              </a:r>
              <a:r>
                <a:rPr lang="en-US" altLang="zh-CN" sz="2400">
                  <a:solidFill>
                    <a:schemeClr val="tx1"/>
                  </a:solidFill>
                  <a:ea typeface="楷体_GB2312" panose="02010609030101010101" pitchFamily="49" charset="-122"/>
                </a:rPr>
                <a:t>q3∈S2</a:t>
              </a:r>
              <a:r>
                <a:rPr lang="zh-CN" altLang="en-US" sz="2400">
                  <a:solidFill>
                    <a:schemeClr val="tx1"/>
                  </a:solidFill>
                  <a:ea typeface="楷体_GB2312" panose="02010609030101010101" pitchFamily="49" charset="-122"/>
                </a:rPr>
                <a:t>。</a:t>
              </a:r>
            </a:p>
            <a:p>
              <a:pPr algn="l" eaLnBrk="1" hangingPunct="1">
                <a:buClr>
                  <a:schemeClr val="accent2"/>
                </a:buClr>
                <a:buFont typeface="Wingdings" panose="05000000000000000000" pitchFamily="2" charset="2"/>
                <a:buChar char="Ø"/>
              </a:pPr>
              <a:r>
                <a:rPr lang="zh-CN" altLang="en-US" sz="2800" b="1">
                  <a:solidFill>
                    <a:srgbClr val="FF0000"/>
                  </a:solidFill>
                  <a:ea typeface="楷体_GB2312" panose="02010609030101010101" pitchFamily="49" charset="-122"/>
                </a:rPr>
                <a:t>能否在线性时间内找到</a:t>
              </a:r>
              <a:r>
                <a:rPr lang="en-US" altLang="zh-CN" sz="2800" b="1">
                  <a:solidFill>
                    <a:srgbClr val="FF0000"/>
                  </a:solidFill>
                  <a:ea typeface="楷体_GB2312" panose="02010609030101010101" pitchFamily="49" charset="-122"/>
                </a:rPr>
                <a:t>p3,q3</a:t>
              </a:r>
              <a:r>
                <a:rPr lang="zh-CN" altLang="en-US" sz="2800" b="1">
                  <a:solidFill>
                    <a:srgbClr val="FF0000"/>
                  </a:solidFill>
                  <a:ea typeface="楷体_GB2312" panose="02010609030101010101" pitchFamily="49" charset="-122"/>
                </a:rPr>
                <a:t>？</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FA784567-3D50-4DF4-A262-2E2D2F592DCB}"/>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A29622BC-B528-472C-9CF0-D6A2AB37116E}" type="slidenum">
              <a:rPr lang="zh-CN" altLang="en-US">
                <a:solidFill>
                  <a:schemeClr val="tx1"/>
                </a:solidFill>
                <a:latin typeface="Times New Roman" panose="02020603050405020304" pitchFamily="18" charset="0"/>
                <a:ea typeface="宋体" panose="02010600030101010101" pitchFamily="2" charset="-122"/>
              </a:rPr>
              <a:pPr eaLnBrk="1" hangingPunct="1"/>
              <a:t>71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62498" name="Rectangle 2">
            <a:extLst>
              <a:ext uri="{FF2B5EF4-FFF2-40B4-BE49-F238E27FC236}">
                <a16:creationId xmlns:a16="http://schemas.microsoft.com/office/drawing/2014/main" id="{37526BC3-F114-45E6-B33B-434E64F1276F}"/>
              </a:ext>
            </a:extLst>
          </p:cNvPr>
          <p:cNvSpPr>
            <a:spLocks noChangeArrowheads="1"/>
          </p:cNvSpPr>
          <p:nvPr/>
        </p:nvSpPr>
        <p:spPr bwMode="auto">
          <a:xfrm>
            <a:off x="684213" y="0"/>
            <a:ext cx="7772400" cy="1143000"/>
          </a:xfrm>
          <a:prstGeom prst="rect">
            <a:avLst/>
          </a:prstGeom>
          <a:noFill/>
          <a:ln w="9525">
            <a:noFill/>
            <a:miter lim="800000"/>
            <a:headEnd/>
            <a:tailEnd/>
          </a:ln>
          <a:effectLst/>
        </p:spPr>
        <p:txBody>
          <a:bodyPr anchor="ctr"/>
          <a:lstStyle/>
          <a:p>
            <a:pPr>
              <a:defRPr/>
            </a:pPr>
            <a:r>
              <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rPr>
              <a:t>最接近点对问题</a:t>
            </a:r>
          </a:p>
        </p:txBody>
      </p:sp>
      <p:pic>
        <p:nvPicPr>
          <p:cNvPr id="162820" name="Picture 3" descr="t28">
            <a:extLst>
              <a:ext uri="{FF2B5EF4-FFF2-40B4-BE49-F238E27FC236}">
                <a16:creationId xmlns:a16="http://schemas.microsoft.com/office/drawing/2014/main" id="{55A5050C-FDE1-4383-AF01-8915A4DB54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981075"/>
            <a:ext cx="6911975"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21" name="Text Box 4">
            <a:extLst>
              <a:ext uri="{FF2B5EF4-FFF2-40B4-BE49-F238E27FC236}">
                <a16:creationId xmlns:a16="http://schemas.microsoft.com/office/drawing/2014/main" id="{B6239210-6977-40C3-845E-368F894141C9}"/>
              </a:ext>
            </a:extLst>
          </p:cNvPr>
          <p:cNvSpPr txBox="1">
            <a:spLocks noChangeArrowheads="1"/>
          </p:cNvSpPr>
          <p:nvPr/>
        </p:nvSpPr>
        <p:spPr bwMode="auto">
          <a:xfrm>
            <a:off x="323850" y="2636838"/>
            <a:ext cx="8496300" cy="3378200"/>
          </a:xfrm>
          <a:prstGeom prst="rect">
            <a:avLst/>
          </a:prstGeom>
          <a:solidFill>
            <a:srgbClr val="FFCC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buSzPct val="50000"/>
              <a:buFont typeface="Wingdings" panose="05000000000000000000" pitchFamily="2" charset="2"/>
              <a:buChar char="u"/>
            </a:pPr>
            <a:r>
              <a:rPr lang="zh-CN" altLang="en-US" sz="2400">
                <a:solidFill>
                  <a:schemeClr val="tx1"/>
                </a:solidFill>
                <a:ea typeface="楷体_GB2312" panose="02010609030101010101" pitchFamily="49" charset="-122"/>
              </a:rPr>
              <a:t>如果</a:t>
            </a:r>
            <a:r>
              <a:rPr lang="en-US" altLang="zh-CN" sz="2400">
                <a:solidFill>
                  <a:schemeClr val="tx1"/>
                </a:solidFill>
                <a:ea typeface="楷体_GB2312" panose="02010609030101010101" pitchFamily="49" charset="-122"/>
              </a:rPr>
              <a:t>S</a:t>
            </a:r>
            <a:r>
              <a:rPr lang="zh-CN" altLang="en-US" sz="2400">
                <a:solidFill>
                  <a:schemeClr val="tx1"/>
                </a:solidFill>
                <a:ea typeface="楷体_GB2312" panose="02010609030101010101" pitchFamily="49" charset="-122"/>
              </a:rPr>
              <a:t>的最接近点对是</a:t>
            </a:r>
            <a:r>
              <a:rPr lang="en-US" altLang="zh-CN" sz="2400">
                <a:solidFill>
                  <a:schemeClr val="tx1"/>
                </a:solidFill>
                <a:ea typeface="楷体_GB2312" panose="02010609030101010101" pitchFamily="49" charset="-122"/>
              </a:rPr>
              <a:t>{p3,q3}</a:t>
            </a:r>
            <a:r>
              <a:rPr lang="zh-CN" altLang="en-US" sz="2400">
                <a:solidFill>
                  <a:schemeClr val="tx1"/>
                </a:solidFill>
                <a:ea typeface="楷体_GB2312" panose="02010609030101010101" pitchFamily="49" charset="-122"/>
              </a:rPr>
              <a:t>，即</a:t>
            </a:r>
            <a:r>
              <a:rPr lang="en-US" altLang="zh-CN" sz="2400">
                <a:solidFill>
                  <a:schemeClr val="tx1"/>
                </a:solidFill>
                <a:ea typeface="楷体_GB2312" panose="02010609030101010101" pitchFamily="49" charset="-122"/>
              </a:rPr>
              <a:t>|p3-q3|&lt;d</a:t>
            </a:r>
            <a:r>
              <a:rPr lang="zh-CN" altLang="en-US" sz="2400">
                <a:solidFill>
                  <a:schemeClr val="tx1"/>
                </a:solidFill>
                <a:ea typeface="楷体_GB2312" panose="02010609030101010101" pitchFamily="49" charset="-122"/>
              </a:rPr>
              <a:t>，则</a:t>
            </a:r>
            <a:r>
              <a:rPr lang="en-US" altLang="zh-CN" sz="2400">
                <a:solidFill>
                  <a:schemeClr val="tx1"/>
                </a:solidFill>
                <a:ea typeface="楷体_GB2312" panose="02010609030101010101" pitchFamily="49" charset="-122"/>
              </a:rPr>
              <a:t>p3</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q3</a:t>
            </a:r>
            <a:r>
              <a:rPr lang="zh-CN" altLang="en-US" sz="2400">
                <a:solidFill>
                  <a:schemeClr val="tx1"/>
                </a:solidFill>
                <a:ea typeface="楷体_GB2312" panose="02010609030101010101" pitchFamily="49" charset="-122"/>
              </a:rPr>
              <a:t>两者与</a:t>
            </a:r>
            <a:r>
              <a:rPr lang="en-US" altLang="zh-CN" sz="2400">
                <a:solidFill>
                  <a:schemeClr val="tx1"/>
                </a:solidFill>
                <a:ea typeface="楷体_GB2312" panose="02010609030101010101" pitchFamily="49" charset="-122"/>
              </a:rPr>
              <a:t>m</a:t>
            </a:r>
            <a:r>
              <a:rPr lang="zh-CN" altLang="en-US" sz="2400">
                <a:solidFill>
                  <a:schemeClr val="tx1"/>
                </a:solidFill>
                <a:ea typeface="楷体_GB2312" panose="02010609030101010101" pitchFamily="49" charset="-122"/>
              </a:rPr>
              <a:t>的距离不超过</a:t>
            </a:r>
            <a:r>
              <a:rPr lang="en-US" altLang="zh-CN" sz="2400">
                <a:solidFill>
                  <a:schemeClr val="tx1"/>
                </a:solidFill>
                <a:ea typeface="楷体_GB2312" panose="02010609030101010101" pitchFamily="49" charset="-122"/>
              </a:rPr>
              <a:t>d</a:t>
            </a:r>
            <a:r>
              <a:rPr lang="zh-CN" altLang="en-US" sz="2400">
                <a:solidFill>
                  <a:schemeClr val="tx1"/>
                </a:solidFill>
                <a:ea typeface="楷体_GB2312" panose="02010609030101010101" pitchFamily="49" charset="-122"/>
              </a:rPr>
              <a:t>，</a:t>
            </a:r>
            <a:r>
              <a:rPr lang="en-US" altLang="en-US" sz="2400">
                <a:solidFill>
                  <a:schemeClr val="tx1"/>
                </a:solidFill>
                <a:ea typeface="楷体_GB2312" panose="02010609030101010101" pitchFamily="49" charset="-122"/>
              </a:rPr>
              <a:t>即</a:t>
            </a:r>
            <a:r>
              <a:rPr lang="en-US" altLang="zh-CN" sz="2400" b="1">
                <a:solidFill>
                  <a:schemeClr val="tx1"/>
                </a:solidFill>
                <a:ea typeface="楷体_GB2312" panose="02010609030101010101" pitchFamily="49" charset="-122"/>
              </a:rPr>
              <a:t>p3∈(m-d,m]</a:t>
            </a:r>
            <a:r>
              <a:rPr lang="zh-CN" altLang="en-US" sz="2400" b="1">
                <a:solidFill>
                  <a:schemeClr val="tx1"/>
                </a:solidFill>
                <a:ea typeface="楷体_GB2312" panose="02010609030101010101" pitchFamily="49" charset="-122"/>
              </a:rPr>
              <a:t>，</a:t>
            </a:r>
            <a:r>
              <a:rPr lang="en-US" altLang="zh-CN" sz="2400" b="1">
                <a:solidFill>
                  <a:schemeClr val="tx1"/>
                </a:solidFill>
                <a:ea typeface="楷体_GB2312" panose="02010609030101010101" pitchFamily="49" charset="-122"/>
              </a:rPr>
              <a:t>q3∈(m,m+d]</a:t>
            </a:r>
            <a:r>
              <a:rPr lang="zh-CN" altLang="en-US" sz="2400">
                <a:solidFill>
                  <a:schemeClr val="tx1"/>
                </a:solidFill>
                <a:ea typeface="楷体_GB2312" panose="02010609030101010101" pitchFamily="49" charset="-122"/>
              </a:rPr>
              <a:t>。</a:t>
            </a:r>
          </a:p>
          <a:p>
            <a:pPr algn="l" eaLnBrk="1" hangingPunct="1">
              <a:buClr>
                <a:schemeClr val="accent2"/>
              </a:buClr>
              <a:buSzPct val="50000"/>
              <a:buFont typeface="Wingdings" panose="05000000000000000000" pitchFamily="2" charset="2"/>
              <a:buChar char="u"/>
            </a:pPr>
            <a:r>
              <a:rPr lang="zh-CN" altLang="en-US" sz="2400">
                <a:solidFill>
                  <a:schemeClr val="tx1"/>
                </a:solidFill>
                <a:ea typeface="楷体_GB2312" panose="02010609030101010101" pitchFamily="49" charset="-122"/>
              </a:rPr>
              <a:t>由于在</a:t>
            </a:r>
            <a:r>
              <a:rPr lang="en-US" altLang="zh-CN" sz="2400">
                <a:solidFill>
                  <a:schemeClr val="tx1"/>
                </a:solidFill>
                <a:ea typeface="楷体_GB2312" panose="02010609030101010101" pitchFamily="49" charset="-122"/>
              </a:rPr>
              <a:t>S1</a:t>
            </a:r>
            <a:r>
              <a:rPr lang="zh-CN" altLang="en-US" sz="2400">
                <a:solidFill>
                  <a:schemeClr val="tx1"/>
                </a:solidFill>
                <a:ea typeface="楷体_GB2312" panose="02010609030101010101" pitchFamily="49" charset="-122"/>
              </a:rPr>
              <a:t>中，每个长度为</a:t>
            </a:r>
            <a:r>
              <a:rPr lang="en-US" altLang="zh-CN" sz="2400">
                <a:solidFill>
                  <a:schemeClr val="tx1"/>
                </a:solidFill>
                <a:ea typeface="楷体_GB2312" panose="02010609030101010101" pitchFamily="49" charset="-122"/>
              </a:rPr>
              <a:t>d</a:t>
            </a:r>
            <a:r>
              <a:rPr lang="zh-CN" altLang="en-US" sz="2400">
                <a:solidFill>
                  <a:schemeClr val="tx1"/>
                </a:solidFill>
                <a:ea typeface="楷体_GB2312" panose="02010609030101010101" pitchFamily="49" charset="-122"/>
              </a:rPr>
              <a:t>的半闭区间至多包含一个点（否则必有两点距离小于</a:t>
            </a:r>
            <a:r>
              <a:rPr lang="en-US" altLang="zh-CN" sz="2400">
                <a:solidFill>
                  <a:schemeClr val="tx1"/>
                </a:solidFill>
                <a:ea typeface="楷体_GB2312" panose="02010609030101010101" pitchFamily="49" charset="-122"/>
              </a:rPr>
              <a:t>d</a:t>
            </a:r>
            <a:r>
              <a:rPr lang="zh-CN" altLang="en-US" sz="2400">
                <a:solidFill>
                  <a:schemeClr val="tx1"/>
                </a:solidFill>
                <a:ea typeface="楷体_GB2312" panose="02010609030101010101" pitchFamily="49" charset="-122"/>
              </a:rPr>
              <a:t>），并且</a:t>
            </a:r>
            <a:r>
              <a:rPr lang="en-US" altLang="zh-CN" sz="2400">
                <a:solidFill>
                  <a:schemeClr val="tx1"/>
                </a:solidFill>
                <a:ea typeface="楷体_GB2312" panose="02010609030101010101" pitchFamily="49" charset="-122"/>
              </a:rPr>
              <a:t>m</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S1</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S2</a:t>
            </a:r>
            <a:r>
              <a:rPr lang="zh-CN" altLang="en-US" sz="2400">
                <a:solidFill>
                  <a:schemeClr val="tx1"/>
                </a:solidFill>
                <a:ea typeface="楷体_GB2312" panose="02010609030101010101" pitchFamily="49" charset="-122"/>
              </a:rPr>
              <a:t>的分割点，因此</a:t>
            </a:r>
            <a:r>
              <a:rPr lang="en-US" altLang="zh-CN" sz="2400">
                <a:solidFill>
                  <a:schemeClr val="tx1"/>
                </a:solidFill>
                <a:ea typeface="楷体_GB2312" panose="02010609030101010101" pitchFamily="49" charset="-122"/>
              </a:rPr>
              <a:t>(m-d,m]</a:t>
            </a:r>
            <a:r>
              <a:rPr lang="zh-CN" altLang="en-US" sz="2400">
                <a:solidFill>
                  <a:schemeClr val="tx1"/>
                </a:solidFill>
                <a:ea typeface="楷体_GB2312" panose="02010609030101010101" pitchFamily="49" charset="-122"/>
              </a:rPr>
              <a:t>中至多包含</a:t>
            </a:r>
            <a:r>
              <a:rPr lang="en-US" altLang="zh-CN" sz="2400">
                <a:solidFill>
                  <a:schemeClr val="tx1"/>
                </a:solidFill>
                <a:ea typeface="楷体_GB2312" panose="02010609030101010101" pitchFamily="49" charset="-122"/>
              </a:rPr>
              <a:t>S</a:t>
            </a:r>
            <a:r>
              <a:rPr lang="zh-CN" altLang="en-US" sz="2400">
                <a:solidFill>
                  <a:schemeClr val="tx1"/>
                </a:solidFill>
                <a:ea typeface="楷体_GB2312" panose="02010609030101010101" pitchFamily="49" charset="-122"/>
              </a:rPr>
              <a:t>中的一个点。由图可以看出，</a:t>
            </a:r>
            <a:r>
              <a:rPr lang="zh-CN" altLang="en-US" sz="2400" b="1">
                <a:solidFill>
                  <a:schemeClr val="tx1"/>
                </a:solidFill>
                <a:ea typeface="楷体_GB2312" panose="02010609030101010101" pitchFamily="49" charset="-122"/>
              </a:rPr>
              <a:t>如果</a:t>
            </a:r>
            <a:r>
              <a:rPr lang="en-US" altLang="zh-CN" sz="2400" b="1">
                <a:solidFill>
                  <a:schemeClr val="tx1"/>
                </a:solidFill>
                <a:ea typeface="楷体_GB2312" panose="02010609030101010101" pitchFamily="49" charset="-122"/>
              </a:rPr>
              <a:t>(m-d,m]</a:t>
            </a:r>
            <a:r>
              <a:rPr lang="zh-CN" altLang="en-US" sz="2400" b="1">
                <a:solidFill>
                  <a:schemeClr val="tx1"/>
                </a:solidFill>
                <a:ea typeface="楷体_GB2312" panose="02010609030101010101" pitchFamily="49" charset="-122"/>
              </a:rPr>
              <a:t>中有</a:t>
            </a:r>
            <a:r>
              <a:rPr lang="en-US" altLang="zh-CN" sz="2400" b="1">
                <a:solidFill>
                  <a:schemeClr val="tx1"/>
                </a:solidFill>
                <a:ea typeface="楷体_GB2312" panose="02010609030101010101" pitchFamily="49" charset="-122"/>
              </a:rPr>
              <a:t>S</a:t>
            </a:r>
            <a:r>
              <a:rPr lang="zh-CN" altLang="en-US" sz="2400" b="1">
                <a:solidFill>
                  <a:schemeClr val="tx1"/>
                </a:solidFill>
                <a:ea typeface="楷体_GB2312" panose="02010609030101010101" pitchFamily="49" charset="-122"/>
              </a:rPr>
              <a:t>中的点，则此点就是</a:t>
            </a:r>
            <a:r>
              <a:rPr lang="en-US" altLang="zh-CN" sz="2400" b="1">
                <a:solidFill>
                  <a:schemeClr val="tx1"/>
                </a:solidFill>
                <a:ea typeface="楷体_GB2312" panose="02010609030101010101" pitchFamily="49" charset="-122"/>
              </a:rPr>
              <a:t>S1</a:t>
            </a:r>
            <a:r>
              <a:rPr lang="zh-CN" altLang="en-US" sz="2400" b="1">
                <a:solidFill>
                  <a:schemeClr val="tx1"/>
                </a:solidFill>
                <a:ea typeface="楷体_GB2312" panose="02010609030101010101" pitchFamily="49" charset="-122"/>
              </a:rPr>
              <a:t>中最大点。</a:t>
            </a:r>
          </a:p>
          <a:p>
            <a:pPr algn="l" eaLnBrk="1" hangingPunct="1">
              <a:buClr>
                <a:schemeClr val="accent2"/>
              </a:buClr>
              <a:buSzPct val="50000"/>
              <a:buFont typeface="Wingdings" panose="05000000000000000000" pitchFamily="2" charset="2"/>
              <a:buChar char="u"/>
            </a:pPr>
            <a:r>
              <a:rPr lang="zh-CN" altLang="en-US" sz="2400">
                <a:solidFill>
                  <a:schemeClr val="tx1"/>
                </a:solidFill>
                <a:ea typeface="楷体_GB2312" panose="02010609030101010101" pitchFamily="49" charset="-122"/>
              </a:rPr>
              <a:t>因此，我们用线性时间就能找到区间</a:t>
            </a:r>
            <a:r>
              <a:rPr lang="en-US" altLang="zh-CN" sz="2400">
                <a:solidFill>
                  <a:schemeClr val="tx1"/>
                </a:solidFill>
                <a:ea typeface="楷体_GB2312" panose="02010609030101010101" pitchFamily="49" charset="-122"/>
              </a:rPr>
              <a:t>(m-d,m]</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(m,m+d]</a:t>
            </a:r>
            <a:r>
              <a:rPr lang="zh-CN" altLang="en-US" sz="2400">
                <a:solidFill>
                  <a:schemeClr val="tx1"/>
                </a:solidFill>
                <a:ea typeface="楷体_GB2312" panose="02010609030101010101" pitchFamily="49" charset="-122"/>
              </a:rPr>
              <a:t>中所有点，即</a:t>
            </a:r>
            <a:r>
              <a:rPr lang="en-US" altLang="zh-CN" sz="2400">
                <a:solidFill>
                  <a:schemeClr val="tx1"/>
                </a:solidFill>
                <a:ea typeface="楷体_GB2312" panose="02010609030101010101" pitchFamily="49" charset="-122"/>
              </a:rPr>
              <a:t>p3</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q3</a:t>
            </a:r>
            <a:r>
              <a:rPr lang="zh-CN" altLang="en-US" sz="2400">
                <a:solidFill>
                  <a:schemeClr val="tx1"/>
                </a:solidFill>
                <a:ea typeface="楷体_GB2312" panose="02010609030101010101" pitchFamily="49" charset="-122"/>
              </a:rPr>
              <a:t>。</a:t>
            </a:r>
            <a:r>
              <a:rPr lang="zh-CN" altLang="en-US" sz="2400" b="1">
                <a:solidFill>
                  <a:schemeClr val="tx1"/>
                </a:solidFill>
                <a:ea typeface="楷体_GB2312" panose="02010609030101010101" pitchFamily="49" charset="-122"/>
              </a:rPr>
              <a:t>从而我们用线性时间就可以将</a:t>
            </a:r>
            <a:r>
              <a:rPr lang="en-US" altLang="zh-CN" sz="2400" b="1">
                <a:solidFill>
                  <a:schemeClr val="tx1"/>
                </a:solidFill>
                <a:ea typeface="楷体_GB2312" panose="02010609030101010101" pitchFamily="49" charset="-122"/>
              </a:rPr>
              <a:t>S1</a:t>
            </a:r>
            <a:r>
              <a:rPr lang="zh-CN" altLang="en-US" sz="2400" b="1">
                <a:solidFill>
                  <a:schemeClr val="tx1"/>
                </a:solidFill>
                <a:ea typeface="楷体_GB2312" panose="02010609030101010101" pitchFamily="49" charset="-122"/>
              </a:rPr>
              <a:t>的解和</a:t>
            </a:r>
            <a:r>
              <a:rPr lang="en-US" altLang="zh-CN" sz="2400" b="1">
                <a:solidFill>
                  <a:schemeClr val="tx1"/>
                </a:solidFill>
                <a:ea typeface="楷体_GB2312" panose="02010609030101010101" pitchFamily="49" charset="-122"/>
              </a:rPr>
              <a:t>S2</a:t>
            </a:r>
            <a:r>
              <a:rPr lang="zh-CN" altLang="en-US" sz="2400" b="1">
                <a:solidFill>
                  <a:schemeClr val="tx1"/>
                </a:solidFill>
                <a:ea typeface="楷体_GB2312" panose="02010609030101010101" pitchFamily="49" charset="-122"/>
              </a:rPr>
              <a:t>的解合并成为</a:t>
            </a:r>
            <a:r>
              <a:rPr lang="en-US" altLang="zh-CN" sz="2400" b="1">
                <a:solidFill>
                  <a:schemeClr val="tx1"/>
                </a:solidFill>
                <a:ea typeface="楷体_GB2312" panose="02010609030101010101" pitchFamily="49" charset="-122"/>
              </a:rPr>
              <a:t>S</a:t>
            </a:r>
            <a:r>
              <a:rPr lang="zh-CN" altLang="en-US" sz="2400" b="1">
                <a:solidFill>
                  <a:schemeClr val="tx1"/>
                </a:solidFill>
                <a:ea typeface="楷体_GB2312" panose="02010609030101010101" pitchFamily="49" charset="-122"/>
              </a:rPr>
              <a:t>的解</a:t>
            </a:r>
            <a:r>
              <a:rPr lang="zh-CN" altLang="en-US" sz="2400">
                <a:solidFill>
                  <a:schemeClr val="tx1"/>
                </a:solidFill>
                <a:ea typeface="楷体_GB2312" panose="02010609030101010101" pitchFamily="49" charset="-122"/>
              </a:rPr>
              <a:t>。</a:t>
            </a:r>
          </a:p>
        </p:txBody>
      </p:sp>
      <p:sp>
        <p:nvSpPr>
          <p:cNvPr id="162822" name="Rectangle 5">
            <a:extLst>
              <a:ext uri="{FF2B5EF4-FFF2-40B4-BE49-F238E27FC236}">
                <a16:creationId xmlns:a16="http://schemas.microsoft.com/office/drawing/2014/main" id="{7CF835FC-511A-4FD6-BBA2-4D52AD6D1989}"/>
              </a:ext>
            </a:extLst>
          </p:cNvPr>
          <p:cNvSpPr>
            <a:spLocks noChangeArrowheads="1"/>
          </p:cNvSpPr>
          <p:nvPr/>
        </p:nvSpPr>
        <p:spPr bwMode="auto">
          <a:xfrm>
            <a:off x="0" y="2060575"/>
            <a:ext cx="506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800" b="1">
                <a:solidFill>
                  <a:srgbClr val="FF0000"/>
                </a:solidFill>
                <a:ea typeface="楷体_GB2312" panose="02010609030101010101" pitchFamily="49" charset="-122"/>
              </a:rPr>
              <a:t>能否在线性时间内找到</a:t>
            </a:r>
            <a:r>
              <a:rPr lang="en-US" altLang="zh-CN" sz="2800" b="1">
                <a:solidFill>
                  <a:srgbClr val="FF0000"/>
                </a:solidFill>
                <a:ea typeface="楷体_GB2312" panose="02010609030101010101" pitchFamily="49" charset="-122"/>
              </a:rPr>
              <a:t>p3,q3</a:t>
            </a:r>
            <a:r>
              <a:rPr lang="zh-CN" altLang="en-US" sz="2800" b="1">
                <a:solidFill>
                  <a:srgbClr val="FF0000"/>
                </a:solidFill>
                <a:ea typeface="楷体_GB2312" panose="02010609030101010101" pitchFamily="49" charset="-122"/>
              </a:rPr>
              <a:t>？</a:t>
            </a:r>
          </a:p>
        </p:txBody>
      </p:sp>
    </p:spTree>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0F46AB61-BFA8-48CD-8CF6-971D398FEB69}"/>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D73144C1-015D-4C90-A0F4-A27B83A98E33}" type="slidenum">
              <a:rPr lang="zh-CN" altLang="en-US">
                <a:solidFill>
                  <a:schemeClr val="tx1"/>
                </a:solidFill>
                <a:latin typeface="Times New Roman" panose="02020603050405020304" pitchFamily="18" charset="0"/>
                <a:ea typeface="宋体" panose="02010600030101010101" pitchFamily="2" charset="-122"/>
              </a:rPr>
              <a:pPr eaLnBrk="1" hangingPunct="1"/>
              <a:t>72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63522" name="Rectangle 2">
            <a:extLst>
              <a:ext uri="{FF2B5EF4-FFF2-40B4-BE49-F238E27FC236}">
                <a16:creationId xmlns:a16="http://schemas.microsoft.com/office/drawing/2014/main" id="{81A13666-6422-44E1-A592-5A4478A2EBCA}"/>
              </a:ext>
            </a:extLst>
          </p:cNvPr>
          <p:cNvSpPr>
            <a:spLocks noChangeArrowheads="1"/>
          </p:cNvSpPr>
          <p:nvPr/>
        </p:nvSpPr>
        <p:spPr bwMode="auto">
          <a:xfrm>
            <a:off x="684213" y="0"/>
            <a:ext cx="7772400" cy="1143000"/>
          </a:xfrm>
          <a:prstGeom prst="rect">
            <a:avLst/>
          </a:prstGeom>
          <a:noFill/>
          <a:ln w="9525">
            <a:noFill/>
            <a:miter lim="800000"/>
            <a:headEnd/>
            <a:tailEnd/>
          </a:ln>
          <a:effectLst/>
        </p:spPr>
        <p:txBody>
          <a:bodyPr anchor="ctr"/>
          <a:lstStyle/>
          <a:p>
            <a:pPr>
              <a:defRPr/>
            </a:pPr>
            <a:r>
              <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rPr>
              <a:t>最接近点对问题</a:t>
            </a:r>
          </a:p>
        </p:txBody>
      </p:sp>
      <p:sp>
        <p:nvSpPr>
          <p:cNvPr id="163844" name="Rectangle 3">
            <a:extLst>
              <a:ext uri="{FF2B5EF4-FFF2-40B4-BE49-F238E27FC236}">
                <a16:creationId xmlns:a16="http://schemas.microsoft.com/office/drawing/2014/main" id="{1DB85F07-CCD9-4706-962C-C47CCA3AF4AF}"/>
              </a:ext>
            </a:extLst>
          </p:cNvPr>
          <p:cNvSpPr>
            <a:spLocks noChangeArrowheads="1"/>
          </p:cNvSpPr>
          <p:nvPr/>
        </p:nvSpPr>
        <p:spPr bwMode="auto">
          <a:xfrm>
            <a:off x="395288" y="1196975"/>
            <a:ext cx="8135937" cy="45720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buSzPct val="50000"/>
              <a:buFont typeface="Wingdings" panose="05000000000000000000" pitchFamily="2" charset="2"/>
              <a:buChar char="u"/>
            </a:pPr>
            <a:r>
              <a:rPr lang="zh-CN" altLang="en-US" sz="2400">
                <a:solidFill>
                  <a:schemeClr val="tx1"/>
                </a:solidFill>
                <a:ea typeface="楷体_GB2312" panose="02010609030101010101" pitchFamily="49" charset="-122"/>
              </a:rPr>
              <a:t>下面来考虑二维的情形。</a:t>
            </a:r>
          </a:p>
        </p:txBody>
      </p:sp>
      <p:sp>
        <p:nvSpPr>
          <p:cNvPr id="163845" name="Text Box 4">
            <a:extLst>
              <a:ext uri="{FF2B5EF4-FFF2-40B4-BE49-F238E27FC236}">
                <a16:creationId xmlns:a16="http://schemas.microsoft.com/office/drawing/2014/main" id="{CB4AC416-6DD8-4A6D-B5DF-B0FAD3A4915E}"/>
              </a:ext>
            </a:extLst>
          </p:cNvPr>
          <p:cNvSpPr txBox="1">
            <a:spLocks noChangeArrowheads="1"/>
          </p:cNvSpPr>
          <p:nvPr/>
        </p:nvSpPr>
        <p:spPr bwMode="auto">
          <a:xfrm>
            <a:off x="395288" y="1700213"/>
            <a:ext cx="8372475" cy="2344737"/>
          </a:xfrm>
          <a:prstGeom prst="rect">
            <a:avLst/>
          </a:prstGeom>
          <a:solidFill>
            <a:srgbClr val="FFCC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buFont typeface="Wingdings" panose="05000000000000000000" pitchFamily="2" charset="2"/>
              <a:buChar char="Ø"/>
            </a:pPr>
            <a:r>
              <a:rPr lang="zh-CN" altLang="en-US" sz="2400">
                <a:solidFill>
                  <a:schemeClr val="tx1"/>
                </a:solidFill>
                <a:ea typeface="楷体_GB2312" panose="02010609030101010101" pitchFamily="49" charset="-122"/>
              </a:rPr>
              <a:t>选取一垂直线</a:t>
            </a:r>
            <a:r>
              <a:rPr lang="en-US" altLang="zh-CN" sz="2400" b="1">
                <a:solidFill>
                  <a:schemeClr val="tx1"/>
                </a:solidFill>
                <a:ea typeface="楷体_GB2312" panose="02010609030101010101" pitchFamily="49" charset="-122"/>
              </a:rPr>
              <a:t>l:x=m</a:t>
            </a:r>
            <a:r>
              <a:rPr lang="zh-CN" altLang="en-US" sz="2400">
                <a:solidFill>
                  <a:schemeClr val="tx1"/>
                </a:solidFill>
                <a:ea typeface="楷体_GB2312" panose="02010609030101010101" pitchFamily="49" charset="-122"/>
              </a:rPr>
              <a:t>来作为分割直线。其中</a:t>
            </a:r>
            <a:r>
              <a:rPr lang="en-US" altLang="zh-CN" sz="2400">
                <a:solidFill>
                  <a:schemeClr val="tx1"/>
                </a:solidFill>
                <a:ea typeface="楷体_GB2312" panose="02010609030101010101" pitchFamily="49" charset="-122"/>
              </a:rPr>
              <a:t>m</a:t>
            </a:r>
            <a:r>
              <a:rPr lang="zh-CN" altLang="en-US" sz="2400">
                <a:solidFill>
                  <a:schemeClr val="tx1"/>
                </a:solidFill>
                <a:ea typeface="楷体_GB2312" panose="02010609030101010101" pitchFamily="49" charset="-122"/>
              </a:rPr>
              <a:t>为</a:t>
            </a:r>
            <a:r>
              <a:rPr lang="en-US" altLang="zh-CN" sz="2400">
                <a:solidFill>
                  <a:schemeClr val="tx1"/>
                </a:solidFill>
                <a:ea typeface="楷体_GB2312" panose="02010609030101010101" pitchFamily="49" charset="-122"/>
              </a:rPr>
              <a:t>S</a:t>
            </a:r>
            <a:r>
              <a:rPr lang="zh-CN" altLang="en-US" sz="2400">
                <a:solidFill>
                  <a:schemeClr val="tx1"/>
                </a:solidFill>
                <a:ea typeface="楷体_GB2312" panose="02010609030101010101" pitchFamily="49" charset="-122"/>
              </a:rPr>
              <a:t>中各点</a:t>
            </a:r>
            <a:r>
              <a:rPr lang="en-US" altLang="zh-CN" sz="2400">
                <a:solidFill>
                  <a:schemeClr val="tx1"/>
                </a:solidFill>
                <a:ea typeface="楷体_GB2312" panose="02010609030101010101" pitchFamily="49" charset="-122"/>
              </a:rPr>
              <a:t>x</a:t>
            </a:r>
            <a:r>
              <a:rPr lang="zh-CN" altLang="en-US" sz="2400">
                <a:solidFill>
                  <a:schemeClr val="tx1"/>
                </a:solidFill>
                <a:ea typeface="楷体_GB2312" panose="02010609030101010101" pitchFamily="49" charset="-122"/>
              </a:rPr>
              <a:t>坐标的中位数。由此将</a:t>
            </a:r>
            <a:r>
              <a:rPr lang="en-US" altLang="zh-CN" sz="2400">
                <a:solidFill>
                  <a:schemeClr val="tx1"/>
                </a:solidFill>
                <a:ea typeface="楷体_GB2312" panose="02010609030101010101" pitchFamily="49" charset="-122"/>
              </a:rPr>
              <a:t>S</a:t>
            </a:r>
            <a:r>
              <a:rPr lang="zh-CN" altLang="en-US" sz="2400">
                <a:solidFill>
                  <a:schemeClr val="tx1"/>
                </a:solidFill>
                <a:ea typeface="楷体_GB2312" panose="02010609030101010101" pitchFamily="49" charset="-122"/>
              </a:rPr>
              <a:t>分割为</a:t>
            </a:r>
            <a:r>
              <a:rPr lang="en-US" altLang="zh-CN" sz="2400">
                <a:solidFill>
                  <a:schemeClr val="tx1"/>
                </a:solidFill>
                <a:ea typeface="楷体_GB2312" panose="02010609030101010101" pitchFamily="49" charset="-122"/>
              </a:rPr>
              <a:t>S1</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S2</a:t>
            </a:r>
            <a:r>
              <a:rPr lang="zh-CN" altLang="en-US" sz="2400">
                <a:solidFill>
                  <a:schemeClr val="tx1"/>
                </a:solidFill>
                <a:ea typeface="楷体_GB2312" panose="02010609030101010101" pitchFamily="49" charset="-122"/>
              </a:rPr>
              <a:t>。</a:t>
            </a:r>
          </a:p>
          <a:p>
            <a:pPr algn="l" eaLnBrk="1" hangingPunct="1">
              <a:buClr>
                <a:schemeClr val="accent2"/>
              </a:buClr>
              <a:buFont typeface="Wingdings" panose="05000000000000000000" pitchFamily="2" charset="2"/>
              <a:buChar char="Ø"/>
            </a:pPr>
            <a:r>
              <a:rPr lang="zh-CN" altLang="en-US" sz="2400">
                <a:solidFill>
                  <a:schemeClr val="tx1"/>
                </a:solidFill>
                <a:ea typeface="楷体_GB2312" panose="02010609030101010101" pitchFamily="49" charset="-122"/>
              </a:rPr>
              <a:t>递归地在</a:t>
            </a:r>
            <a:r>
              <a:rPr lang="en-US" altLang="zh-CN" sz="2400">
                <a:solidFill>
                  <a:schemeClr val="tx1"/>
                </a:solidFill>
                <a:ea typeface="楷体_GB2312" panose="02010609030101010101" pitchFamily="49" charset="-122"/>
              </a:rPr>
              <a:t>S1</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S2</a:t>
            </a:r>
            <a:r>
              <a:rPr lang="zh-CN" altLang="en-US" sz="2400">
                <a:solidFill>
                  <a:schemeClr val="tx1"/>
                </a:solidFill>
                <a:ea typeface="楷体_GB2312" panose="02010609030101010101" pitchFamily="49" charset="-122"/>
              </a:rPr>
              <a:t>上找出其最小距离</a:t>
            </a:r>
            <a:r>
              <a:rPr lang="en-US" altLang="zh-CN" sz="2400">
                <a:solidFill>
                  <a:schemeClr val="tx1"/>
                </a:solidFill>
                <a:ea typeface="楷体_GB2312" panose="02010609030101010101" pitchFamily="49" charset="-122"/>
              </a:rPr>
              <a:t>d1</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d2</a:t>
            </a:r>
            <a:r>
              <a:rPr lang="zh-CN" altLang="en-US" sz="2400">
                <a:solidFill>
                  <a:schemeClr val="tx1"/>
                </a:solidFill>
                <a:ea typeface="楷体_GB2312" panose="02010609030101010101" pitchFamily="49" charset="-122"/>
              </a:rPr>
              <a:t>，并设</a:t>
            </a:r>
            <a:r>
              <a:rPr lang="en-US" altLang="zh-CN" sz="2400" b="1">
                <a:solidFill>
                  <a:schemeClr val="tx1"/>
                </a:solidFill>
                <a:ea typeface="楷体_GB2312" panose="02010609030101010101" pitchFamily="49" charset="-122"/>
              </a:rPr>
              <a:t>d=min{d1,d2}</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S</a:t>
            </a:r>
            <a:r>
              <a:rPr lang="zh-CN" altLang="en-US" sz="2400">
                <a:solidFill>
                  <a:schemeClr val="tx1"/>
                </a:solidFill>
                <a:ea typeface="楷体_GB2312" panose="02010609030101010101" pitchFamily="49" charset="-122"/>
              </a:rPr>
              <a:t>中的最接近点对或者是</a:t>
            </a:r>
            <a:r>
              <a:rPr lang="en-US" altLang="zh-CN" sz="2400">
                <a:solidFill>
                  <a:schemeClr val="tx1"/>
                </a:solidFill>
                <a:ea typeface="楷体_GB2312" panose="02010609030101010101" pitchFamily="49" charset="-122"/>
              </a:rPr>
              <a:t>d</a:t>
            </a:r>
            <a:r>
              <a:rPr lang="zh-CN" altLang="en-US" sz="2400">
                <a:solidFill>
                  <a:schemeClr val="tx1"/>
                </a:solidFill>
                <a:ea typeface="楷体_GB2312" panose="02010609030101010101" pitchFamily="49" charset="-122"/>
              </a:rPr>
              <a:t>，或者是某个</a:t>
            </a:r>
            <a:r>
              <a:rPr lang="en-US" altLang="zh-CN" sz="2400">
                <a:solidFill>
                  <a:schemeClr val="tx1"/>
                </a:solidFill>
                <a:ea typeface="楷体_GB2312" panose="02010609030101010101" pitchFamily="49" charset="-122"/>
              </a:rPr>
              <a:t>{p,q}</a:t>
            </a:r>
            <a:r>
              <a:rPr lang="zh-CN" altLang="en-US" sz="2400">
                <a:solidFill>
                  <a:schemeClr val="tx1"/>
                </a:solidFill>
                <a:ea typeface="楷体_GB2312" panose="02010609030101010101" pitchFamily="49" charset="-122"/>
              </a:rPr>
              <a:t>，其中</a:t>
            </a:r>
            <a:r>
              <a:rPr lang="en-US" altLang="zh-CN" sz="2400">
                <a:solidFill>
                  <a:schemeClr val="tx1"/>
                </a:solidFill>
                <a:ea typeface="楷体_GB2312" panose="02010609030101010101" pitchFamily="49" charset="-122"/>
              </a:rPr>
              <a:t>p∈P1</a:t>
            </a:r>
            <a:r>
              <a:rPr lang="zh-CN" altLang="en-US" sz="2400">
                <a:solidFill>
                  <a:schemeClr val="tx1"/>
                </a:solidFill>
                <a:ea typeface="楷体_GB2312" panose="02010609030101010101" pitchFamily="49" charset="-122"/>
              </a:rPr>
              <a:t>且</a:t>
            </a:r>
            <a:r>
              <a:rPr lang="en-US" altLang="zh-CN" sz="2400">
                <a:solidFill>
                  <a:schemeClr val="tx1"/>
                </a:solidFill>
                <a:ea typeface="楷体_GB2312" panose="02010609030101010101" pitchFamily="49" charset="-122"/>
              </a:rPr>
              <a:t>q∈P2</a:t>
            </a:r>
            <a:r>
              <a:rPr lang="zh-CN" altLang="en-US" sz="2400">
                <a:solidFill>
                  <a:schemeClr val="tx1"/>
                </a:solidFill>
                <a:ea typeface="楷体_GB2312" panose="02010609030101010101" pitchFamily="49" charset="-122"/>
              </a:rPr>
              <a:t>。</a:t>
            </a:r>
          </a:p>
          <a:p>
            <a:pPr algn="l" eaLnBrk="1" hangingPunct="1">
              <a:buClr>
                <a:schemeClr val="accent2"/>
              </a:buClr>
              <a:buFont typeface="Wingdings" panose="05000000000000000000" pitchFamily="2" charset="2"/>
              <a:buChar char="Ø"/>
            </a:pPr>
            <a:r>
              <a:rPr lang="zh-CN" altLang="en-US" sz="2800" b="1">
                <a:solidFill>
                  <a:srgbClr val="FF0000"/>
                </a:solidFill>
                <a:ea typeface="楷体_GB2312" panose="02010609030101010101" pitchFamily="49" charset="-122"/>
              </a:rPr>
              <a:t>能否在线性时间内找到</a:t>
            </a:r>
            <a:r>
              <a:rPr lang="en-US" altLang="zh-CN" sz="2800" b="1">
                <a:solidFill>
                  <a:srgbClr val="FF0000"/>
                </a:solidFill>
                <a:ea typeface="楷体_GB2312" panose="02010609030101010101" pitchFamily="49" charset="-122"/>
              </a:rPr>
              <a:t>p,q</a:t>
            </a:r>
            <a:r>
              <a:rPr lang="zh-CN" altLang="en-US" sz="2800" b="1">
                <a:solidFill>
                  <a:srgbClr val="FF0000"/>
                </a:solidFill>
                <a:ea typeface="楷体_GB2312" panose="02010609030101010101" pitchFamily="49" charset="-122"/>
              </a:rPr>
              <a:t>？</a:t>
            </a:r>
          </a:p>
        </p:txBody>
      </p:sp>
      <p:pic>
        <p:nvPicPr>
          <p:cNvPr id="163846" name="Picture 5" descr="t29">
            <a:extLst>
              <a:ext uri="{FF2B5EF4-FFF2-40B4-BE49-F238E27FC236}">
                <a16:creationId xmlns:a16="http://schemas.microsoft.com/office/drawing/2014/main" id="{5BE9EBE9-8CE1-45E5-8FFB-133D4F29C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4044950"/>
            <a:ext cx="3024188"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a:extLst>
              <a:ext uri="{FF2B5EF4-FFF2-40B4-BE49-F238E27FC236}">
                <a16:creationId xmlns:a16="http://schemas.microsoft.com/office/drawing/2014/main" id="{5F324072-77A9-47F8-90F4-26396FF5D31B}"/>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DC231CB1-AF85-4DA7-8C83-8430DF07C2E8}" type="slidenum">
              <a:rPr lang="zh-CN" altLang="en-US">
                <a:solidFill>
                  <a:schemeClr val="tx1"/>
                </a:solidFill>
                <a:latin typeface="Times New Roman" panose="02020603050405020304" pitchFamily="18" charset="0"/>
                <a:ea typeface="宋体" panose="02010600030101010101" pitchFamily="2" charset="-122"/>
              </a:rPr>
              <a:pPr eaLnBrk="1" hangingPunct="1"/>
              <a:t>73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64546" name="Rectangle 2">
            <a:extLst>
              <a:ext uri="{FF2B5EF4-FFF2-40B4-BE49-F238E27FC236}">
                <a16:creationId xmlns:a16="http://schemas.microsoft.com/office/drawing/2014/main" id="{E5B06DA0-5E9B-4A01-9EC6-8348BE2DAA2A}"/>
              </a:ext>
            </a:extLst>
          </p:cNvPr>
          <p:cNvSpPr>
            <a:spLocks noChangeArrowheads="1"/>
          </p:cNvSpPr>
          <p:nvPr/>
        </p:nvSpPr>
        <p:spPr bwMode="auto">
          <a:xfrm>
            <a:off x="684213" y="0"/>
            <a:ext cx="7772400" cy="1143000"/>
          </a:xfrm>
          <a:prstGeom prst="rect">
            <a:avLst/>
          </a:prstGeom>
          <a:noFill/>
          <a:ln w="9525">
            <a:noFill/>
            <a:miter lim="800000"/>
            <a:headEnd/>
            <a:tailEnd/>
          </a:ln>
          <a:effectLst/>
        </p:spPr>
        <p:txBody>
          <a:bodyPr anchor="ctr"/>
          <a:lstStyle/>
          <a:p>
            <a:pPr>
              <a:defRPr/>
            </a:pPr>
            <a:r>
              <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rPr>
              <a:t>最接近点对问题</a:t>
            </a:r>
          </a:p>
        </p:txBody>
      </p:sp>
      <p:sp>
        <p:nvSpPr>
          <p:cNvPr id="21509" name="Text Box 3">
            <a:extLst>
              <a:ext uri="{FF2B5EF4-FFF2-40B4-BE49-F238E27FC236}">
                <a16:creationId xmlns:a16="http://schemas.microsoft.com/office/drawing/2014/main" id="{4DBF02D2-B9A3-400D-AA13-E565C536B577}"/>
              </a:ext>
            </a:extLst>
          </p:cNvPr>
          <p:cNvSpPr txBox="1">
            <a:spLocks noChangeArrowheads="1"/>
          </p:cNvSpPr>
          <p:nvPr/>
        </p:nvSpPr>
        <p:spPr bwMode="auto">
          <a:xfrm>
            <a:off x="250825" y="1341438"/>
            <a:ext cx="8496300" cy="2647950"/>
          </a:xfrm>
          <a:prstGeom prst="rect">
            <a:avLst/>
          </a:prstGeom>
          <a:solidFill>
            <a:srgbClr val="FFCC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buSzPct val="50000"/>
              <a:buFont typeface="Wingdings" panose="05000000000000000000" pitchFamily="2" charset="2"/>
              <a:buChar char="u"/>
            </a:pPr>
            <a:r>
              <a:rPr lang="zh-CN" altLang="en-US" sz="2400">
                <a:solidFill>
                  <a:schemeClr val="tx1"/>
                </a:solidFill>
                <a:ea typeface="楷体_GB2312" panose="02010609030101010101" pitchFamily="49" charset="-122"/>
              </a:rPr>
              <a:t>考虑</a:t>
            </a:r>
            <a:r>
              <a:rPr lang="en-US" altLang="zh-CN" sz="2400">
                <a:solidFill>
                  <a:schemeClr val="tx1"/>
                </a:solidFill>
                <a:ea typeface="楷体_GB2312" panose="02010609030101010101" pitchFamily="49" charset="-122"/>
              </a:rPr>
              <a:t>P1</a:t>
            </a:r>
            <a:r>
              <a:rPr lang="zh-CN" altLang="en-US" sz="2400">
                <a:solidFill>
                  <a:schemeClr val="tx1"/>
                </a:solidFill>
                <a:ea typeface="楷体_GB2312" panose="02010609030101010101" pitchFamily="49" charset="-122"/>
              </a:rPr>
              <a:t>中任意一点</a:t>
            </a:r>
            <a:r>
              <a:rPr lang="en-US" altLang="zh-CN" sz="2400">
                <a:solidFill>
                  <a:schemeClr val="tx1"/>
                </a:solidFill>
                <a:ea typeface="楷体_GB2312" panose="02010609030101010101" pitchFamily="49" charset="-122"/>
              </a:rPr>
              <a:t>p</a:t>
            </a:r>
            <a:r>
              <a:rPr lang="zh-CN" altLang="en-US" sz="2400">
                <a:solidFill>
                  <a:schemeClr val="tx1"/>
                </a:solidFill>
                <a:ea typeface="楷体_GB2312" panose="02010609030101010101" pitchFamily="49" charset="-122"/>
              </a:rPr>
              <a:t>，它若与</a:t>
            </a:r>
            <a:r>
              <a:rPr lang="en-US" altLang="zh-CN" sz="2400">
                <a:solidFill>
                  <a:schemeClr val="tx1"/>
                </a:solidFill>
                <a:ea typeface="楷体_GB2312" panose="02010609030101010101" pitchFamily="49" charset="-122"/>
              </a:rPr>
              <a:t>P2</a:t>
            </a:r>
            <a:r>
              <a:rPr lang="zh-CN" altLang="en-US" sz="2400">
                <a:solidFill>
                  <a:schemeClr val="tx1"/>
                </a:solidFill>
                <a:ea typeface="楷体_GB2312" panose="02010609030101010101" pitchFamily="49" charset="-122"/>
              </a:rPr>
              <a:t>中的点</a:t>
            </a:r>
            <a:r>
              <a:rPr lang="en-US" altLang="zh-CN" sz="2400">
                <a:solidFill>
                  <a:schemeClr val="tx1"/>
                </a:solidFill>
                <a:ea typeface="楷体_GB2312" panose="02010609030101010101" pitchFamily="49" charset="-122"/>
              </a:rPr>
              <a:t>q</a:t>
            </a:r>
            <a:r>
              <a:rPr lang="zh-CN" altLang="en-US" sz="2400">
                <a:solidFill>
                  <a:schemeClr val="tx1"/>
                </a:solidFill>
                <a:ea typeface="楷体_GB2312" panose="02010609030101010101" pitchFamily="49" charset="-122"/>
              </a:rPr>
              <a:t>构成最接近点对的候选者，则必有</a:t>
            </a:r>
            <a:r>
              <a:rPr lang="en-US" altLang="zh-CN" sz="2400">
                <a:solidFill>
                  <a:schemeClr val="tx1"/>
                </a:solidFill>
                <a:ea typeface="楷体_GB2312" panose="02010609030101010101" pitchFamily="49" charset="-122"/>
              </a:rPr>
              <a:t>distance(p</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q)</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d</a:t>
            </a:r>
            <a:r>
              <a:rPr lang="zh-CN" altLang="en-US" sz="2400">
                <a:solidFill>
                  <a:schemeClr val="tx1"/>
                </a:solidFill>
                <a:ea typeface="楷体_GB2312" panose="02010609030101010101" pitchFamily="49" charset="-122"/>
              </a:rPr>
              <a:t>。</a:t>
            </a:r>
            <a:r>
              <a:rPr lang="zh-CN" altLang="en-US" sz="2400" b="1">
                <a:solidFill>
                  <a:schemeClr val="tx1"/>
                </a:solidFill>
                <a:ea typeface="楷体_GB2312" panose="02010609030101010101" pitchFamily="49" charset="-122"/>
              </a:rPr>
              <a:t>满足这个条件的</a:t>
            </a:r>
            <a:r>
              <a:rPr lang="en-US" altLang="zh-CN" sz="2400" b="1">
                <a:solidFill>
                  <a:schemeClr val="tx1"/>
                </a:solidFill>
                <a:ea typeface="楷体_GB2312" panose="02010609030101010101" pitchFamily="49" charset="-122"/>
              </a:rPr>
              <a:t>P2</a:t>
            </a:r>
            <a:r>
              <a:rPr lang="zh-CN" altLang="en-US" sz="2400" b="1">
                <a:solidFill>
                  <a:schemeClr val="tx1"/>
                </a:solidFill>
                <a:ea typeface="楷体_GB2312" panose="02010609030101010101" pitchFamily="49" charset="-122"/>
              </a:rPr>
              <a:t>中的点一定落在一个</a:t>
            </a:r>
            <a:r>
              <a:rPr lang="en-US" altLang="zh-CN" sz="2400" b="1">
                <a:solidFill>
                  <a:schemeClr val="tx1"/>
                </a:solidFill>
                <a:ea typeface="楷体_GB2312" panose="02010609030101010101" pitchFamily="49" charset="-122"/>
              </a:rPr>
              <a:t>d×2d</a:t>
            </a:r>
            <a:r>
              <a:rPr lang="zh-CN" altLang="en-US" sz="2400" b="1">
                <a:solidFill>
                  <a:schemeClr val="tx1"/>
                </a:solidFill>
                <a:ea typeface="楷体_GB2312" panose="02010609030101010101" pitchFamily="49" charset="-122"/>
              </a:rPr>
              <a:t>的矩形</a:t>
            </a:r>
            <a:r>
              <a:rPr lang="en-US" altLang="zh-CN" sz="2400" b="1">
                <a:solidFill>
                  <a:schemeClr val="tx1"/>
                </a:solidFill>
                <a:ea typeface="楷体_GB2312" panose="02010609030101010101" pitchFamily="49" charset="-122"/>
              </a:rPr>
              <a:t>R</a:t>
            </a:r>
            <a:r>
              <a:rPr lang="zh-CN" altLang="en-US" sz="2400" b="1">
                <a:solidFill>
                  <a:schemeClr val="tx1"/>
                </a:solidFill>
                <a:ea typeface="楷体_GB2312" panose="02010609030101010101" pitchFamily="49" charset="-122"/>
              </a:rPr>
              <a:t>中</a:t>
            </a:r>
          </a:p>
          <a:p>
            <a:pPr algn="l" eaLnBrk="1" hangingPunct="1">
              <a:buClr>
                <a:schemeClr val="accent2"/>
              </a:buClr>
              <a:buSzPct val="50000"/>
              <a:buFont typeface="Wingdings" panose="05000000000000000000" pitchFamily="2" charset="2"/>
              <a:buChar char="u"/>
            </a:pPr>
            <a:r>
              <a:rPr lang="zh-CN" altLang="en-US" sz="2400">
                <a:solidFill>
                  <a:schemeClr val="tx1"/>
                </a:solidFill>
                <a:ea typeface="楷体_GB2312" panose="02010609030101010101" pitchFamily="49" charset="-122"/>
              </a:rPr>
              <a:t>由</a:t>
            </a:r>
            <a:r>
              <a:rPr lang="en-US" altLang="zh-CN" sz="2400">
                <a:solidFill>
                  <a:schemeClr val="tx1"/>
                </a:solidFill>
                <a:ea typeface="楷体_GB2312" panose="02010609030101010101" pitchFamily="49" charset="-122"/>
              </a:rPr>
              <a:t>d</a:t>
            </a:r>
            <a:r>
              <a:rPr lang="zh-CN" altLang="en-US" sz="2400">
                <a:solidFill>
                  <a:schemeClr val="tx1"/>
                </a:solidFill>
                <a:ea typeface="楷体_GB2312" panose="02010609030101010101" pitchFamily="49" charset="-122"/>
              </a:rPr>
              <a:t>的意义可知，</a:t>
            </a:r>
            <a:r>
              <a:rPr lang="en-US" altLang="zh-CN" sz="2400">
                <a:solidFill>
                  <a:schemeClr val="tx1"/>
                </a:solidFill>
                <a:ea typeface="楷体_GB2312" panose="02010609030101010101" pitchFamily="49" charset="-122"/>
              </a:rPr>
              <a:t>P2</a:t>
            </a:r>
            <a:r>
              <a:rPr lang="zh-CN" altLang="en-US" sz="2400">
                <a:solidFill>
                  <a:schemeClr val="tx1"/>
                </a:solidFill>
                <a:ea typeface="楷体_GB2312" panose="02010609030101010101" pitchFamily="49" charset="-122"/>
              </a:rPr>
              <a:t>中任何</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个</a:t>
            </a:r>
            <a:r>
              <a:rPr lang="en-US" altLang="zh-CN" sz="2400">
                <a:solidFill>
                  <a:schemeClr val="tx1"/>
                </a:solidFill>
                <a:ea typeface="楷体_GB2312" panose="02010609030101010101" pitchFamily="49" charset="-122"/>
              </a:rPr>
              <a:t>S</a:t>
            </a:r>
            <a:r>
              <a:rPr lang="zh-CN" altLang="en-US" sz="2400">
                <a:solidFill>
                  <a:schemeClr val="tx1"/>
                </a:solidFill>
                <a:ea typeface="楷体_GB2312" panose="02010609030101010101" pitchFamily="49" charset="-122"/>
              </a:rPr>
              <a:t>中的点的距离都不小于</a:t>
            </a:r>
            <a:r>
              <a:rPr lang="en-US" altLang="zh-CN" sz="2400">
                <a:solidFill>
                  <a:schemeClr val="tx1"/>
                </a:solidFill>
                <a:ea typeface="楷体_GB2312" panose="02010609030101010101" pitchFamily="49" charset="-122"/>
              </a:rPr>
              <a:t>d</a:t>
            </a:r>
            <a:r>
              <a:rPr lang="zh-CN" altLang="en-US" sz="2400">
                <a:solidFill>
                  <a:schemeClr val="tx1"/>
                </a:solidFill>
                <a:ea typeface="楷体_GB2312" panose="02010609030101010101" pitchFamily="49" charset="-122"/>
              </a:rPr>
              <a:t>。由此可以推出</a:t>
            </a:r>
            <a:r>
              <a:rPr lang="zh-CN" altLang="en-US" sz="2400" b="1">
                <a:solidFill>
                  <a:schemeClr val="tx1"/>
                </a:solidFill>
                <a:ea typeface="楷体_GB2312" panose="02010609030101010101" pitchFamily="49" charset="-122"/>
              </a:rPr>
              <a:t>矩形</a:t>
            </a:r>
            <a:r>
              <a:rPr lang="en-US" altLang="zh-CN" sz="2400" b="1">
                <a:solidFill>
                  <a:schemeClr val="tx1"/>
                </a:solidFill>
                <a:ea typeface="楷体_GB2312" panose="02010609030101010101" pitchFamily="49" charset="-122"/>
              </a:rPr>
              <a:t>R</a:t>
            </a:r>
            <a:r>
              <a:rPr lang="zh-CN" altLang="en-US" sz="2400" b="1">
                <a:solidFill>
                  <a:schemeClr val="tx1"/>
                </a:solidFill>
                <a:ea typeface="楷体_GB2312" panose="02010609030101010101" pitchFamily="49" charset="-122"/>
              </a:rPr>
              <a:t>中最多只有</a:t>
            </a:r>
            <a:r>
              <a:rPr lang="en-US" altLang="zh-CN" sz="2400" b="1">
                <a:solidFill>
                  <a:schemeClr val="tx1"/>
                </a:solidFill>
                <a:ea typeface="楷体_GB2312" panose="02010609030101010101" pitchFamily="49" charset="-122"/>
              </a:rPr>
              <a:t>6</a:t>
            </a:r>
            <a:r>
              <a:rPr lang="zh-CN" altLang="en-US" sz="2400" b="1">
                <a:solidFill>
                  <a:schemeClr val="tx1"/>
                </a:solidFill>
                <a:ea typeface="楷体_GB2312" panose="02010609030101010101" pitchFamily="49" charset="-122"/>
              </a:rPr>
              <a:t>个</a:t>
            </a:r>
            <a:r>
              <a:rPr lang="en-US" altLang="zh-CN" sz="2400" b="1">
                <a:solidFill>
                  <a:schemeClr val="tx1"/>
                </a:solidFill>
                <a:ea typeface="楷体_GB2312" panose="02010609030101010101" pitchFamily="49" charset="-122"/>
              </a:rPr>
              <a:t>S</a:t>
            </a:r>
            <a:r>
              <a:rPr lang="zh-CN" altLang="en-US" sz="2400" b="1">
                <a:solidFill>
                  <a:schemeClr val="tx1"/>
                </a:solidFill>
                <a:ea typeface="楷体_GB2312" panose="02010609030101010101" pitchFamily="49" charset="-122"/>
              </a:rPr>
              <a:t>中的点</a:t>
            </a:r>
            <a:r>
              <a:rPr lang="zh-CN" altLang="en-US" sz="2400">
                <a:solidFill>
                  <a:schemeClr val="tx1"/>
                </a:solidFill>
                <a:ea typeface="楷体_GB2312" panose="02010609030101010101" pitchFamily="49" charset="-122"/>
              </a:rPr>
              <a:t>。</a:t>
            </a:r>
          </a:p>
          <a:p>
            <a:pPr algn="l" eaLnBrk="1" hangingPunct="1">
              <a:buClr>
                <a:schemeClr val="accent2"/>
              </a:buClr>
              <a:buSzPct val="50000"/>
              <a:buFont typeface="Wingdings" panose="05000000000000000000" pitchFamily="2" charset="2"/>
              <a:buChar char="u"/>
            </a:pPr>
            <a:r>
              <a:rPr lang="zh-CN" altLang="en-US" sz="2400">
                <a:solidFill>
                  <a:schemeClr val="tx1"/>
                </a:solidFill>
                <a:ea typeface="楷体_GB2312" panose="02010609030101010101" pitchFamily="49" charset="-122"/>
              </a:rPr>
              <a:t>因此，在分治法的合并步骤中</a:t>
            </a:r>
            <a:r>
              <a:rPr lang="zh-CN" altLang="en-US" sz="2400" b="1">
                <a:solidFill>
                  <a:schemeClr val="tx1"/>
                </a:solidFill>
                <a:ea typeface="楷体_GB2312" panose="02010609030101010101" pitchFamily="49" charset="-122"/>
              </a:rPr>
              <a:t>最多只需要检查</a:t>
            </a:r>
            <a:r>
              <a:rPr lang="en-US" altLang="zh-CN" sz="2400" b="1">
                <a:solidFill>
                  <a:schemeClr val="tx1"/>
                </a:solidFill>
                <a:ea typeface="楷体_GB2312" panose="02010609030101010101" pitchFamily="49" charset="-122"/>
              </a:rPr>
              <a:t>6×n/2=3n</a:t>
            </a:r>
            <a:r>
              <a:rPr lang="zh-CN" altLang="en-US" sz="2400" b="1">
                <a:solidFill>
                  <a:schemeClr val="tx1"/>
                </a:solidFill>
                <a:ea typeface="楷体_GB2312" panose="02010609030101010101" pitchFamily="49" charset="-122"/>
              </a:rPr>
              <a:t>个候选者</a:t>
            </a:r>
          </a:p>
        </p:txBody>
      </p:sp>
      <p:sp>
        <p:nvSpPr>
          <p:cNvPr id="21510" name="Rectangle 4">
            <a:extLst>
              <a:ext uri="{FF2B5EF4-FFF2-40B4-BE49-F238E27FC236}">
                <a16:creationId xmlns:a16="http://schemas.microsoft.com/office/drawing/2014/main" id="{6395571E-4435-4070-BA07-B5A0E35A2E87}"/>
              </a:ext>
            </a:extLst>
          </p:cNvPr>
          <p:cNvSpPr>
            <a:spLocks noChangeArrowheads="1"/>
          </p:cNvSpPr>
          <p:nvPr/>
        </p:nvSpPr>
        <p:spPr bwMode="auto">
          <a:xfrm>
            <a:off x="0" y="908050"/>
            <a:ext cx="436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b="1">
                <a:solidFill>
                  <a:srgbClr val="FF0000"/>
                </a:solidFill>
                <a:ea typeface="楷体_GB2312" panose="02010609030101010101" pitchFamily="49" charset="-122"/>
              </a:rPr>
              <a:t>能否在线性时间内找到</a:t>
            </a:r>
            <a:r>
              <a:rPr lang="en-US" altLang="zh-CN" sz="2400" b="1">
                <a:solidFill>
                  <a:srgbClr val="FF0000"/>
                </a:solidFill>
                <a:ea typeface="楷体_GB2312" panose="02010609030101010101" pitchFamily="49" charset="-122"/>
              </a:rPr>
              <a:t>p3,q3</a:t>
            </a:r>
            <a:r>
              <a:rPr lang="zh-CN" altLang="en-US" sz="2400" b="1">
                <a:solidFill>
                  <a:srgbClr val="FF0000"/>
                </a:solidFill>
                <a:ea typeface="楷体_GB2312" panose="02010609030101010101" pitchFamily="49" charset="-122"/>
              </a:rPr>
              <a:t>？</a:t>
            </a:r>
          </a:p>
        </p:txBody>
      </p:sp>
      <p:pic>
        <p:nvPicPr>
          <p:cNvPr id="21511" name="Picture 5" descr="t210">
            <a:extLst>
              <a:ext uri="{FF2B5EF4-FFF2-40B4-BE49-F238E27FC236}">
                <a16:creationId xmlns:a16="http://schemas.microsoft.com/office/drawing/2014/main" id="{87574B29-FC78-486B-AB09-3FE80B9BC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56100"/>
            <a:ext cx="2293938"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6" descr="t211">
            <a:extLst>
              <a:ext uri="{FF2B5EF4-FFF2-40B4-BE49-F238E27FC236}">
                <a16:creationId xmlns:a16="http://schemas.microsoft.com/office/drawing/2014/main" id="{2FB8DA57-2185-47BA-A307-B57B063B63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4310063"/>
            <a:ext cx="2665412" cy="254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3" name="Text Box 7">
            <a:extLst>
              <a:ext uri="{FF2B5EF4-FFF2-40B4-BE49-F238E27FC236}">
                <a16:creationId xmlns:a16="http://schemas.microsoft.com/office/drawing/2014/main" id="{FBCBC1CF-927D-4E23-A6AF-CC5D10875606}"/>
              </a:ext>
            </a:extLst>
          </p:cNvPr>
          <p:cNvSpPr txBox="1">
            <a:spLocks noChangeArrowheads="1"/>
          </p:cNvSpPr>
          <p:nvPr/>
        </p:nvSpPr>
        <p:spPr bwMode="auto">
          <a:xfrm>
            <a:off x="3635375" y="4005263"/>
            <a:ext cx="5508625" cy="2898775"/>
          </a:xfrm>
          <a:prstGeom prst="rect">
            <a:avLst/>
          </a:prstGeom>
          <a:solidFill>
            <a:schemeClr val="hlink"/>
          </a:solidFill>
          <a:ln w="635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buSzPct val="50000"/>
              <a:buFont typeface="Wingdings" panose="05000000000000000000" pitchFamily="2" charset="2"/>
              <a:buNone/>
            </a:pPr>
            <a:r>
              <a:rPr lang="zh-CN" altLang="en-US" sz="2000" b="1">
                <a:solidFill>
                  <a:schemeClr val="tx1"/>
                </a:solidFill>
                <a:ea typeface="楷体_GB2312" panose="02010609030101010101" pitchFamily="49" charset="-122"/>
              </a:rPr>
              <a:t>证明</a:t>
            </a:r>
            <a:r>
              <a:rPr lang="en-US" altLang="zh-CN" sz="2000" b="1">
                <a:solidFill>
                  <a:schemeClr val="tx1"/>
                </a:solidFill>
                <a:ea typeface="楷体_GB2312" panose="02010609030101010101" pitchFamily="49" charset="-122"/>
              </a:rPr>
              <a:t>:</a:t>
            </a:r>
            <a:r>
              <a:rPr lang="zh-CN" altLang="en-US" sz="2000">
                <a:solidFill>
                  <a:schemeClr val="tx1"/>
                </a:solidFill>
                <a:ea typeface="楷体_GB2312" panose="02010609030101010101" pitchFamily="49" charset="-122"/>
              </a:rPr>
              <a:t>将矩形</a:t>
            </a:r>
            <a:r>
              <a:rPr lang="en-US" altLang="zh-CN" sz="2000">
                <a:solidFill>
                  <a:schemeClr val="tx1"/>
                </a:solidFill>
                <a:ea typeface="楷体_GB2312" panose="02010609030101010101" pitchFamily="49" charset="-122"/>
              </a:rPr>
              <a:t>R</a:t>
            </a:r>
            <a:r>
              <a:rPr lang="zh-CN" altLang="en-US" sz="2000">
                <a:solidFill>
                  <a:schemeClr val="tx1"/>
                </a:solidFill>
                <a:ea typeface="楷体_GB2312" panose="02010609030101010101" pitchFamily="49" charset="-122"/>
              </a:rPr>
              <a:t>的长为</a:t>
            </a:r>
            <a:r>
              <a:rPr lang="en-US" altLang="zh-CN" sz="2000">
                <a:solidFill>
                  <a:schemeClr val="tx1"/>
                </a:solidFill>
                <a:ea typeface="楷体_GB2312" panose="02010609030101010101" pitchFamily="49" charset="-122"/>
              </a:rPr>
              <a:t>2d</a:t>
            </a:r>
            <a:r>
              <a:rPr lang="zh-CN" altLang="en-US" sz="2000">
                <a:solidFill>
                  <a:schemeClr val="tx1"/>
                </a:solidFill>
                <a:ea typeface="楷体_GB2312" panose="02010609030101010101" pitchFamily="49" charset="-122"/>
              </a:rPr>
              <a:t>的边</a:t>
            </a:r>
            <a:r>
              <a:rPr lang="en-US" altLang="zh-CN" sz="2000">
                <a:solidFill>
                  <a:schemeClr val="tx1"/>
                </a:solidFill>
                <a:ea typeface="楷体_GB2312" panose="02010609030101010101" pitchFamily="49" charset="-122"/>
              </a:rPr>
              <a:t>3</a:t>
            </a:r>
            <a:r>
              <a:rPr lang="zh-CN" altLang="en-US" sz="2000">
                <a:solidFill>
                  <a:schemeClr val="tx1"/>
                </a:solidFill>
                <a:ea typeface="楷体_GB2312" panose="02010609030101010101" pitchFamily="49" charset="-122"/>
              </a:rPr>
              <a:t>等分，将它的长为</a:t>
            </a:r>
            <a:r>
              <a:rPr lang="en-US" altLang="zh-CN" sz="2000">
                <a:solidFill>
                  <a:schemeClr val="tx1"/>
                </a:solidFill>
                <a:ea typeface="楷体_GB2312" panose="02010609030101010101" pitchFamily="49" charset="-122"/>
              </a:rPr>
              <a:t>d</a:t>
            </a:r>
            <a:r>
              <a:rPr lang="zh-CN" altLang="en-US" sz="2000">
                <a:solidFill>
                  <a:schemeClr val="tx1"/>
                </a:solidFill>
                <a:ea typeface="楷体_GB2312" panose="02010609030101010101" pitchFamily="49" charset="-122"/>
              </a:rPr>
              <a:t>的边</a:t>
            </a:r>
            <a:r>
              <a:rPr lang="en-US" altLang="zh-CN" sz="2000">
                <a:solidFill>
                  <a:schemeClr val="tx1"/>
                </a:solidFill>
                <a:ea typeface="楷体_GB2312" panose="02010609030101010101" pitchFamily="49" charset="-122"/>
              </a:rPr>
              <a:t>2</a:t>
            </a:r>
            <a:r>
              <a:rPr lang="zh-CN" altLang="en-US" sz="2000">
                <a:solidFill>
                  <a:schemeClr val="tx1"/>
                </a:solidFill>
                <a:ea typeface="楷体_GB2312" panose="02010609030101010101" pitchFamily="49" charset="-122"/>
              </a:rPr>
              <a:t>等分，由此导出</a:t>
            </a:r>
            <a:r>
              <a:rPr lang="en-US" altLang="zh-CN" sz="2000">
                <a:solidFill>
                  <a:schemeClr val="tx1"/>
                </a:solidFill>
                <a:ea typeface="楷体_GB2312" panose="02010609030101010101" pitchFamily="49" charset="-122"/>
              </a:rPr>
              <a:t>6</a:t>
            </a:r>
            <a:r>
              <a:rPr lang="zh-CN" altLang="en-US" sz="2000">
                <a:solidFill>
                  <a:schemeClr val="tx1"/>
                </a:solidFill>
                <a:ea typeface="楷体_GB2312" panose="02010609030101010101" pitchFamily="49" charset="-122"/>
              </a:rPr>
              <a:t>个</a:t>
            </a:r>
            <a:r>
              <a:rPr lang="en-US" altLang="zh-CN" sz="2000">
                <a:solidFill>
                  <a:schemeClr val="tx1"/>
                </a:solidFill>
                <a:ea typeface="楷体_GB2312" panose="02010609030101010101" pitchFamily="49" charset="-122"/>
              </a:rPr>
              <a:t>(d/2)×(2d/3)</a:t>
            </a:r>
            <a:r>
              <a:rPr lang="zh-CN" altLang="en-US" sz="2000">
                <a:solidFill>
                  <a:schemeClr val="tx1"/>
                </a:solidFill>
                <a:ea typeface="楷体_GB2312" panose="02010609030101010101" pitchFamily="49" charset="-122"/>
              </a:rPr>
              <a:t>的矩形。若矩形</a:t>
            </a:r>
            <a:r>
              <a:rPr lang="en-US" altLang="zh-CN" sz="2000">
                <a:solidFill>
                  <a:schemeClr val="tx1"/>
                </a:solidFill>
                <a:ea typeface="楷体_GB2312" panose="02010609030101010101" pitchFamily="49" charset="-122"/>
              </a:rPr>
              <a:t>R</a:t>
            </a:r>
            <a:r>
              <a:rPr lang="zh-CN" altLang="en-US" sz="2000">
                <a:solidFill>
                  <a:schemeClr val="tx1"/>
                </a:solidFill>
                <a:ea typeface="楷体_GB2312" panose="02010609030101010101" pitchFamily="49" charset="-122"/>
              </a:rPr>
              <a:t>中有多于</a:t>
            </a:r>
            <a:r>
              <a:rPr lang="en-US" altLang="zh-CN" sz="2000">
                <a:solidFill>
                  <a:schemeClr val="tx1"/>
                </a:solidFill>
                <a:ea typeface="楷体_GB2312" panose="02010609030101010101" pitchFamily="49" charset="-122"/>
              </a:rPr>
              <a:t>6</a:t>
            </a:r>
            <a:r>
              <a:rPr lang="zh-CN" altLang="en-US" sz="2000">
                <a:solidFill>
                  <a:schemeClr val="tx1"/>
                </a:solidFill>
                <a:ea typeface="楷体_GB2312" panose="02010609030101010101" pitchFamily="49" charset="-122"/>
              </a:rPr>
              <a:t>个</a:t>
            </a:r>
            <a:r>
              <a:rPr lang="en-US" altLang="zh-CN" sz="2000">
                <a:solidFill>
                  <a:schemeClr val="tx1"/>
                </a:solidFill>
                <a:ea typeface="楷体_GB2312" panose="02010609030101010101" pitchFamily="49" charset="-122"/>
              </a:rPr>
              <a:t>S</a:t>
            </a:r>
            <a:r>
              <a:rPr lang="zh-CN" altLang="en-US" sz="2000">
                <a:solidFill>
                  <a:schemeClr val="tx1"/>
                </a:solidFill>
                <a:ea typeface="楷体_GB2312" panose="02010609030101010101" pitchFamily="49" charset="-122"/>
              </a:rPr>
              <a:t>中的点，则由鸽舍原理易知至少有一个</a:t>
            </a:r>
            <a:r>
              <a:rPr lang="en-US" altLang="zh-CN" sz="2000">
                <a:solidFill>
                  <a:schemeClr val="tx1"/>
                </a:solidFill>
                <a:ea typeface="楷体_GB2312" panose="02010609030101010101" pitchFamily="49" charset="-122"/>
              </a:rPr>
              <a:t>(d/2)×(2d/3)</a:t>
            </a:r>
            <a:r>
              <a:rPr lang="zh-CN" altLang="en-US" sz="2000">
                <a:solidFill>
                  <a:schemeClr val="tx1"/>
                </a:solidFill>
                <a:ea typeface="楷体_GB2312" panose="02010609030101010101" pitchFamily="49" charset="-122"/>
              </a:rPr>
              <a:t>的小矩形中有</a:t>
            </a:r>
            <a:r>
              <a:rPr lang="en-US" altLang="zh-CN" sz="2000">
                <a:solidFill>
                  <a:schemeClr val="tx1"/>
                </a:solidFill>
                <a:ea typeface="楷体_GB2312" panose="02010609030101010101" pitchFamily="49" charset="-122"/>
              </a:rPr>
              <a:t>2</a:t>
            </a:r>
            <a:r>
              <a:rPr lang="zh-CN" altLang="en-US" sz="2000">
                <a:solidFill>
                  <a:schemeClr val="tx1"/>
                </a:solidFill>
                <a:ea typeface="楷体_GB2312" panose="02010609030101010101" pitchFamily="49" charset="-122"/>
              </a:rPr>
              <a:t>个以上</a:t>
            </a:r>
            <a:r>
              <a:rPr lang="en-US" altLang="zh-CN" sz="2000">
                <a:solidFill>
                  <a:schemeClr val="tx1"/>
                </a:solidFill>
                <a:ea typeface="楷体_GB2312" panose="02010609030101010101" pitchFamily="49" charset="-122"/>
              </a:rPr>
              <a:t>S</a:t>
            </a:r>
            <a:r>
              <a:rPr lang="zh-CN" altLang="en-US" sz="2000">
                <a:solidFill>
                  <a:schemeClr val="tx1"/>
                </a:solidFill>
                <a:ea typeface="楷体_GB2312" panose="02010609030101010101" pitchFamily="49" charset="-122"/>
              </a:rPr>
              <a:t>中的点。设</a:t>
            </a:r>
            <a:r>
              <a:rPr lang="en-US" altLang="zh-CN" sz="2000">
                <a:solidFill>
                  <a:schemeClr val="tx1"/>
                </a:solidFill>
                <a:ea typeface="楷体_GB2312" panose="02010609030101010101" pitchFamily="49" charset="-122"/>
              </a:rPr>
              <a:t>u</a:t>
            </a:r>
            <a:r>
              <a:rPr lang="zh-CN" altLang="en-US" sz="2000">
                <a:solidFill>
                  <a:schemeClr val="tx1"/>
                </a:solidFill>
                <a:ea typeface="楷体_GB2312" panose="02010609030101010101" pitchFamily="49" charset="-122"/>
              </a:rPr>
              <a:t>，</a:t>
            </a:r>
            <a:r>
              <a:rPr lang="en-US" altLang="zh-CN" sz="2000">
                <a:solidFill>
                  <a:schemeClr val="tx1"/>
                </a:solidFill>
                <a:ea typeface="楷体_GB2312" panose="02010609030101010101" pitchFamily="49" charset="-122"/>
              </a:rPr>
              <a:t>v</a:t>
            </a:r>
            <a:r>
              <a:rPr lang="zh-CN" altLang="en-US" sz="2000">
                <a:solidFill>
                  <a:schemeClr val="tx1"/>
                </a:solidFill>
                <a:ea typeface="楷体_GB2312" panose="02010609030101010101" pitchFamily="49" charset="-122"/>
              </a:rPr>
              <a:t>是位于同一小矩形中的</a:t>
            </a:r>
            <a:r>
              <a:rPr lang="en-US" altLang="zh-CN" sz="2000">
                <a:solidFill>
                  <a:schemeClr val="tx1"/>
                </a:solidFill>
                <a:ea typeface="楷体_GB2312" panose="02010609030101010101" pitchFamily="49" charset="-122"/>
              </a:rPr>
              <a:t>2</a:t>
            </a:r>
            <a:r>
              <a:rPr lang="zh-CN" altLang="en-US" sz="2000">
                <a:solidFill>
                  <a:schemeClr val="tx1"/>
                </a:solidFill>
                <a:ea typeface="楷体_GB2312" panose="02010609030101010101" pitchFamily="49" charset="-122"/>
              </a:rPr>
              <a:t>个点，则</a:t>
            </a:r>
          </a:p>
          <a:p>
            <a:pPr algn="l" eaLnBrk="1" hangingPunct="1">
              <a:buClr>
                <a:schemeClr val="accent2"/>
              </a:buClr>
              <a:buSzPct val="50000"/>
              <a:buFont typeface="Wingdings" panose="05000000000000000000" pitchFamily="2" charset="2"/>
              <a:buNone/>
            </a:pPr>
            <a:endParaRPr lang="zh-CN" altLang="en-US" sz="2000">
              <a:solidFill>
                <a:schemeClr val="tx1"/>
              </a:solidFill>
              <a:ea typeface="楷体_GB2312" panose="02010609030101010101" pitchFamily="49" charset="-122"/>
            </a:endParaRPr>
          </a:p>
          <a:p>
            <a:pPr algn="l" eaLnBrk="1" hangingPunct="1">
              <a:buClr>
                <a:schemeClr val="accent2"/>
              </a:buClr>
              <a:buSzPct val="50000"/>
              <a:buFont typeface="Wingdings" panose="05000000000000000000" pitchFamily="2" charset="2"/>
              <a:buNone/>
            </a:pPr>
            <a:endParaRPr lang="zh-CN" altLang="en-US" sz="2000">
              <a:solidFill>
                <a:schemeClr val="tx1"/>
              </a:solidFill>
              <a:ea typeface="楷体_GB2312" panose="02010609030101010101" pitchFamily="49" charset="-122"/>
            </a:endParaRPr>
          </a:p>
          <a:p>
            <a:pPr algn="l" eaLnBrk="1" hangingPunct="1">
              <a:buClr>
                <a:schemeClr val="accent2"/>
              </a:buClr>
              <a:buSzPct val="50000"/>
              <a:buFont typeface="Wingdings" panose="05000000000000000000" pitchFamily="2" charset="2"/>
              <a:buNone/>
            </a:pPr>
            <a:r>
              <a:rPr lang="en-US" altLang="zh-CN" sz="2000">
                <a:solidFill>
                  <a:schemeClr val="tx1"/>
                </a:solidFill>
                <a:ea typeface="楷体_GB2312" panose="02010609030101010101" pitchFamily="49" charset="-122"/>
              </a:rPr>
              <a:t>distance(u,v)&lt;d</a:t>
            </a:r>
            <a:r>
              <a:rPr lang="zh-CN" altLang="en-US" sz="2000">
                <a:solidFill>
                  <a:schemeClr val="tx1"/>
                </a:solidFill>
                <a:ea typeface="楷体_GB2312" panose="02010609030101010101" pitchFamily="49" charset="-122"/>
              </a:rPr>
              <a:t>。这与</a:t>
            </a:r>
            <a:r>
              <a:rPr lang="en-US" altLang="zh-CN" sz="2000">
                <a:solidFill>
                  <a:schemeClr val="tx1"/>
                </a:solidFill>
                <a:ea typeface="楷体_GB2312" panose="02010609030101010101" pitchFamily="49" charset="-122"/>
              </a:rPr>
              <a:t>d</a:t>
            </a:r>
            <a:r>
              <a:rPr lang="zh-CN" altLang="en-US" sz="2000">
                <a:solidFill>
                  <a:schemeClr val="tx1"/>
                </a:solidFill>
                <a:ea typeface="楷体_GB2312" panose="02010609030101010101" pitchFamily="49" charset="-122"/>
              </a:rPr>
              <a:t>的意义相矛盾。</a:t>
            </a:r>
          </a:p>
        </p:txBody>
      </p:sp>
      <p:sp>
        <p:nvSpPr>
          <p:cNvPr id="21514" name="Rectangle 8">
            <a:extLst>
              <a:ext uri="{FF2B5EF4-FFF2-40B4-BE49-F238E27FC236}">
                <a16:creationId xmlns:a16="http://schemas.microsoft.com/office/drawing/2014/main" id="{11FD841A-2C16-4EE1-A25E-08ACE37817A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21506" name="Object 9">
            <a:extLst>
              <a:ext uri="{FF2B5EF4-FFF2-40B4-BE49-F238E27FC236}">
                <a16:creationId xmlns:a16="http://schemas.microsoft.com/office/drawing/2014/main" id="{1D882E5A-C02B-4BE8-9D47-B63AB76E38B0}"/>
              </a:ext>
            </a:extLst>
          </p:cNvPr>
          <p:cNvGraphicFramePr>
            <a:graphicFrameLocks noChangeAspect="1"/>
          </p:cNvGraphicFramePr>
          <p:nvPr/>
        </p:nvGraphicFramePr>
        <p:xfrm>
          <a:off x="3708400" y="5876925"/>
          <a:ext cx="5435600" cy="581025"/>
        </p:xfrm>
        <a:graphic>
          <a:graphicData uri="http://schemas.openxmlformats.org/presentationml/2006/ole">
            <mc:AlternateContent xmlns:mc="http://schemas.openxmlformats.org/markup-compatibility/2006">
              <mc:Choice xmlns:v="urn:schemas-microsoft-com:vml" Requires="v">
                <p:oleObj spid="_x0000_s21516" name="公式" r:id="rId5" imgW="3657600" imgH="393700" progId="Equation.3">
                  <p:embed/>
                </p:oleObj>
              </mc:Choice>
              <mc:Fallback>
                <p:oleObj name="公式" r:id="rId5" imgW="3657600" imgH="3937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5876925"/>
                        <a:ext cx="543560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3B50442-4331-4E2E-9602-38F2EE730022}"/>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F5AE394C-FA69-4EF1-896B-65E07B4D8F25}" type="slidenum">
              <a:rPr lang="zh-CN" altLang="en-US">
                <a:solidFill>
                  <a:schemeClr val="tx1"/>
                </a:solidFill>
                <a:latin typeface="Times New Roman" panose="02020603050405020304" pitchFamily="18" charset="0"/>
                <a:ea typeface="宋体" panose="02010600030101010101" pitchFamily="2" charset="-122"/>
              </a:rPr>
              <a:pPr eaLnBrk="1" hangingPunct="1"/>
              <a:t>74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64867" name="Text Box 2">
            <a:extLst>
              <a:ext uri="{FF2B5EF4-FFF2-40B4-BE49-F238E27FC236}">
                <a16:creationId xmlns:a16="http://schemas.microsoft.com/office/drawing/2014/main" id="{0FC1B906-1C5A-488E-BA24-CDED7CB1B613}"/>
              </a:ext>
            </a:extLst>
          </p:cNvPr>
          <p:cNvSpPr txBox="1">
            <a:spLocks noChangeArrowheads="1"/>
          </p:cNvSpPr>
          <p:nvPr/>
        </p:nvSpPr>
        <p:spPr bwMode="auto">
          <a:xfrm>
            <a:off x="395288" y="1125538"/>
            <a:ext cx="8353425" cy="5503862"/>
          </a:xfrm>
          <a:prstGeom prst="rect">
            <a:avLst/>
          </a:prstGeom>
          <a:noFill/>
          <a:ln w="508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buFont typeface="Wingdings" panose="05000000000000000000" pitchFamily="2" charset="2"/>
              <a:buChar char="Ø"/>
            </a:pPr>
            <a:r>
              <a:rPr lang="zh-CN" altLang="en-US" sz="3200">
                <a:solidFill>
                  <a:schemeClr val="tx1"/>
                </a:solidFill>
                <a:ea typeface="楷体_GB2312" panose="02010609030101010101" pitchFamily="49" charset="-122"/>
              </a:rPr>
              <a:t>为了</a:t>
            </a:r>
            <a:r>
              <a:rPr lang="zh-CN" altLang="zh-CN" sz="3200">
                <a:solidFill>
                  <a:schemeClr val="tx1"/>
                </a:solidFill>
                <a:ea typeface="楷体_GB2312" panose="02010609030101010101" pitchFamily="49" charset="-122"/>
              </a:rPr>
              <a:t>确切地知道要检查哪6个点</a:t>
            </a:r>
            <a:r>
              <a:rPr lang="zh-CN" altLang="en-US" sz="3200">
                <a:solidFill>
                  <a:schemeClr val="tx1"/>
                </a:solidFill>
                <a:ea typeface="楷体_GB2312" panose="02010609030101010101" pitchFamily="49" charset="-122"/>
              </a:rPr>
              <a:t>，可以将</a:t>
            </a:r>
            <a:r>
              <a:rPr lang="en-US" altLang="zh-CN" sz="3200">
                <a:solidFill>
                  <a:schemeClr val="tx1"/>
                </a:solidFill>
                <a:ea typeface="楷体_GB2312" panose="02010609030101010101" pitchFamily="49" charset="-122"/>
              </a:rPr>
              <a:t>p</a:t>
            </a:r>
            <a:r>
              <a:rPr lang="zh-CN" altLang="en-US" sz="3200">
                <a:solidFill>
                  <a:schemeClr val="tx1"/>
                </a:solidFill>
                <a:ea typeface="楷体_GB2312" panose="02010609030101010101" pitchFamily="49" charset="-122"/>
              </a:rPr>
              <a:t>和</a:t>
            </a:r>
            <a:r>
              <a:rPr lang="en-US" altLang="zh-CN" sz="3200">
                <a:solidFill>
                  <a:schemeClr val="tx1"/>
                </a:solidFill>
                <a:ea typeface="楷体_GB2312" panose="02010609030101010101" pitchFamily="49" charset="-122"/>
              </a:rPr>
              <a:t>P2</a:t>
            </a:r>
            <a:r>
              <a:rPr lang="zh-CN" altLang="en-US" sz="3200">
                <a:solidFill>
                  <a:schemeClr val="tx1"/>
                </a:solidFill>
                <a:ea typeface="楷体_GB2312" panose="02010609030101010101" pitchFamily="49" charset="-122"/>
              </a:rPr>
              <a:t>中所有</a:t>
            </a:r>
            <a:r>
              <a:rPr lang="en-US" altLang="zh-CN" sz="3200">
                <a:solidFill>
                  <a:schemeClr val="tx1"/>
                </a:solidFill>
                <a:ea typeface="楷体_GB2312" panose="02010609030101010101" pitchFamily="49" charset="-122"/>
              </a:rPr>
              <a:t>S2</a:t>
            </a:r>
            <a:r>
              <a:rPr lang="zh-CN" altLang="en-US" sz="3200">
                <a:solidFill>
                  <a:schemeClr val="tx1"/>
                </a:solidFill>
                <a:ea typeface="楷体_GB2312" panose="02010609030101010101" pitchFamily="49" charset="-122"/>
              </a:rPr>
              <a:t>的点投影到垂直线</a:t>
            </a:r>
            <a:r>
              <a:rPr lang="en-US" altLang="zh-CN" sz="3200">
                <a:solidFill>
                  <a:schemeClr val="tx1"/>
                </a:solidFill>
                <a:ea typeface="楷体_GB2312" panose="02010609030101010101" pitchFamily="49" charset="-122"/>
              </a:rPr>
              <a:t>l</a:t>
            </a:r>
            <a:r>
              <a:rPr lang="zh-CN" altLang="en-US" sz="3200">
                <a:solidFill>
                  <a:schemeClr val="tx1"/>
                </a:solidFill>
                <a:ea typeface="楷体_GB2312" panose="02010609030101010101" pitchFamily="49" charset="-122"/>
              </a:rPr>
              <a:t>上。由于能与</a:t>
            </a:r>
            <a:r>
              <a:rPr lang="en-US" altLang="zh-CN" sz="3200">
                <a:solidFill>
                  <a:schemeClr val="tx1"/>
                </a:solidFill>
                <a:ea typeface="楷体_GB2312" panose="02010609030101010101" pitchFamily="49" charset="-122"/>
              </a:rPr>
              <a:t>p</a:t>
            </a:r>
            <a:r>
              <a:rPr lang="zh-CN" altLang="en-US" sz="3200">
                <a:solidFill>
                  <a:schemeClr val="tx1"/>
                </a:solidFill>
                <a:ea typeface="楷体_GB2312" panose="02010609030101010101" pitchFamily="49" charset="-122"/>
              </a:rPr>
              <a:t>点一起构成最接近点对候选者的</a:t>
            </a:r>
            <a:r>
              <a:rPr lang="en-US" altLang="zh-CN" sz="3200">
                <a:solidFill>
                  <a:schemeClr val="tx1"/>
                </a:solidFill>
                <a:ea typeface="楷体_GB2312" panose="02010609030101010101" pitchFamily="49" charset="-122"/>
              </a:rPr>
              <a:t>S2</a:t>
            </a:r>
            <a:r>
              <a:rPr lang="zh-CN" altLang="en-US" sz="3200">
                <a:solidFill>
                  <a:schemeClr val="tx1"/>
                </a:solidFill>
                <a:ea typeface="楷体_GB2312" panose="02010609030101010101" pitchFamily="49" charset="-122"/>
              </a:rPr>
              <a:t>中点一定在矩形</a:t>
            </a:r>
            <a:r>
              <a:rPr lang="en-US" altLang="zh-CN" sz="3200">
                <a:solidFill>
                  <a:schemeClr val="tx1"/>
                </a:solidFill>
                <a:ea typeface="楷体_GB2312" panose="02010609030101010101" pitchFamily="49" charset="-122"/>
              </a:rPr>
              <a:t>R</a:t>
            </a:r>
            <a:r>
              <a:rPr lang="zh-CN" altLang="en-US" sz="3200">
                <a:solidFill>
                  <a:schemeClr val="tx1"/>
                </a:solidFill>
                <a:ea typeface="楷体_GB2312" panose="02010609030101010101" pitchFamily="49" charset="-122"/>
              </a:rPr>
              <a:t>中，所以它们在直线</a:t>
            </a:r>
            <a:r>
              <a:rPr lang="en-US" altLang="zh-CN" sz="3200">
                <a:solidFill>
                  <a:schemeClr val="tx1"/>
                </a:solidFill>
                <a:ea typeface="楷体_GB2312" panose="02010609030101010101" pitchFamily="49" charset="-122"/>
              </a:rPr>
              <a:t>l</a:t>
            </a:r>
            <a:r>
              <a:rPr lang="zh-CN" altLang="en-US" sz="3200">
                <a:solidFill>
                  <a:schemeClr val="tx1"/>
                </a:solidFill>
                <a:ea typeface="楷体_GB2312" panose="02010609030101010101" pitchFamily="49" charset="-122"/>
              </a:rPr>
              <a:t>上的投影点距</a:t>
            </a:r>
            <a:r>
              <a:rPr lang="en-US" altLang="zh-CN" sz="3200">
                <a:solidFill>
                  <a:schemeClr val="tx1"/>
                </a:solidFill>
                <a:ea typeface="楷体_GB2312" panose="02010609030101010101" pitchFamily="49" charset="-122"/>
              </a:rPr>
              <a:t>p</a:t>
            </a:r>
            <a:r>
              <a:rPr lang="zh-CN" altLang="en-US" sz="3200">
                <a:solidFill>
                  <a:schemeClr val="tx1"/>
                </a:solidFill>
                <a:ea typeface="楷体_GB2312" panose="02010609030101010101" pitchFamily="49" charset="-122"/>
              </a:rPr>
              <a:t>在</a:t>
            </a:r>
            <a:r>
              <a:rPr lang="en-US" altLang="zh-CN" sz="3200">
                <a:solidFill>
                  <a:schemeClr val="tx1"/>
                </a:solidFill>
                <a:ea typeface="楷体_GB2312" panose="02010609030101010101" pitchFamily="49" charset="-122"/>
              </a:rPr>
              <a:t>l</a:t>
            </a:r>
            <a:r>
              <a:rPr lang="zh-CN" altLang="en-US" sz="3200">
                <a:solidFill>
                  <a:schemeClr val="tx1"/>
                </a:solidFill>
                <a:ea typeface="楷体_GB2312" panose="02010609030101010101" pitchFamily="49" charset="-122"/>
              </a:rPr>
              <a:t>上投影点的距离小于</a:t>
            </a:r>
            <a:r>
              <a:rPr lang="en-US" altLang="zh-CN" sz="3200">
                <a:solidFill>
                  <a:schemeClr val="tx1"/>
                </a:solidFill>
                <a:ea typeface="楷体_GB2312" panose="02010609030101010101" pitchFamily="49" charset="-122"/>
              </a:rPr>
              <a:t>d</a:t>
            </a:r>
            <a:r>
              <a:rPr lang="zh-CN" altLang="en-US" sz="3200">
                <a:solidFill>
                  <a:schemeClr val="tx1"/>
                </a:solidFill>
                <a:ea typeface="楷体_GB2312" panose="02010609030101010101" pitchFamily="49" charset="-122"/>
              </a:rPr>
              <a:t>。由上面的分析可知，这种投影点最多只有</a:t>
            </a:r>
            <a:r>
              <a:rPr lang="en-US" altLang="zh-CN" sz="3200">
                <a:solidFill>
                  <a:schemeClr val="tx1"/>
                </a:solidFill>
                <a:ea typeface="楷体_GB2312" panose="02010609030101010101" pitchFamily="49" charset="-122"/>
              </a:rPr>
              <a:t>6</a:t>
            </a:r>
            <a:r>
              <a:rPr lang="zh-CN" altLang="en-US" sz="3200">
                <a:solidFill>
                  <a:schemeClr val="tx1"/>
                </a:solidFill>
                <a:ea typeface="楷体_GB2312" panose="02010609030101010101" pitchFamily="49" charset="-122"/>
              </a:rPr>
              <a:t>个。</a:t>
            </a:r>
          </a:p>
          <a:p>
            <a:pPr algn="l" eaLnBrk="1" hangingPunct="1">
              <a:buClr>
                <a:schemeClr val="accent2"/>
              </a:buClr>
              <a:buFont typeface="Wingdings" panose="05000000000000000000" pitchFamily="2" charset="2"/>
              <a:buChar char="Ø"/>
            </a:pPr>
            <a:r>
              <a:rPr lang="zh-CN" altLang="en-US" sz="3200">
                <a:solidFill>
                  <a:schemeClr val="tx1"/>
                </a:solidFill>
                <a:ea typeface="楷体_GB2312" panose="02010609030101010101" pitchFamily="49" charset="-122"/>
              </a:rPr>
              <a:t>因此，若将</a:t>
            </a:r>
            <a:r>
              <a:rPr lang="en-US" altLang="zh-CN" sz="3200">
                <a:solidFill>
                  <a:schemeClr val="tx1"/>
                </a:solidFill>
                <a:ea typeface="楷体_GB2312" panose="02010609030101010101" pitchFamily="49" charset="-122"/>
              </a:rPr>
              <a:t>P1</a:t>
            </a:r>
            <a:r>
              <a:rPr lang="zh-CN" altLang="en-US" sz="3200">
                <a:solidFill>
                  <a:schemeClr val="tx1"/>
                </a:solidFill>
                <a:ea typeface="楷体_GB2312" panose="02010609030101010101" pitchFamily="49" charset="-122"/>
              </a:rPr>
              <a:t>和</a:t>
            </a:r>
            <a:r>
              <a:rPr lang="en-US" altLang="zh-CN" sz="3200">
                <a:solidFill>
                  <a:schemeClr val="tx1"/>
                </a:solidFill>
                <a:ea typeface="楷体_GB2312" panose="02010609030101010101" pitchFamily="49" charset="-122"/>
              </a:rPr>
              <a:t>P2</a:t>
            </a:r>
            <a:r>
              <a:rPr lang="zh-CN" altLang="en-US" sz="3200">
                <a:solidFill>
                  <a:schemeClr val="tx1"/>
                </a:solidFill>
                <a:ea typeface="楷体_GB2312" panose="02010609030101010101" pitchFamily="49" charset="-122"/>
              </a:rPr>
              <a:t>中所有</a:t>
            </a:r>
            <a:r>
              <a:rPr lang="en-US" altLang="zh-CN" sz="3200">
                <a:solidFill>
                  <a:schemeClr val="tx1"/>
                </a:solidFill>
                <a:ea typeface="楷体_GB2312" panose="02010609030101010101" pitchFamily="49" charset="-122"/>
              </a:rPr>
              <a:t>S</a:t>
            </a:r>
            <a:r>
              <a:rPr lang="zh-CN" altLang="en-US" sz="3200">
                <a:solidFill>
                  <a:schemeClr val="tx1"/>
                </a:solidFill>
                <a:ea typeface="楷体_GB2312" panose="02010609030101010101" pitchFamily="49" charset="-122"/>
              </a:rPr>
              <a:t>中点按其</a:t>
            </a:r>
            <a:r>
              <a:rPr lang="en-US" altLang="zh-CN" sz="3200">
                <a:solidFill>
                  <a:schemeClr val="tx1"/>
                </a:solidFill>
                <a:ea typeface="楷体_GB2312" panose="02010609030101010101" pitchFamily="49" charset="-122"/>
              </a:rPr>
              <a:t>y</a:t>
            </a:r>
            <a:r>
              <a:rPr lang="zh-CN" altLang="en-US" sz="3200">
                <a:solidFill>
                  <a:schemeClr val="tx1"/>
                </a:solidFill>
                <a:ea typeface="楷体_GB2312" panose="02010609030101010101" pitchFamily="49" charset="-122"/>
              </a:rPr>
              <a:t>坐标排好序，则对</a:t>
            </a:r>
            <a:r>
              <a:rPr lang="en-US" altLang="zh-CN" sz="3200">
                <a:solidFill>
                  <a:schemeClr val="tx1"/>
                </a:solidFill>
                <a:ea typeface="楷体_GB2312" panose="02010609030101010101" pitchFamily="49" charset="-122"/>
              </a:rPr>
              <a:t>P1</a:t>
            </a:r>
            <a:r>
              <a:rPr lang="zh-CN" altLang="en-US" sz="3200">
                <a:solidFill>
                  <a:schemeClr val="tx1"/>
                </a:solidFill>
                <a:ea typeface="楷体_GB2312" panose="02010609030101010101" pitchFamily="49" charset="-122"/>
              </a:rPr>
              <a:t>中所有点，对排好序的点列作一次扫描，就可以找出所有最接近点对的候选者。对</a:t>
            </a:r>
            <a:r>
              <a:rPr lang="en-US" altLang="zh-CN" sz="3200">
                <a:solidFill>
                  <a:schemeClr val="tx1"/>
                </a:solidFill>
                <a:ea typeface="楷体_GB2312" panose="02010609030101010101" pitchFamily="49" charset="-122"/>
              </a:rPr>
              <a:t>P1</a:t>
            </a:r>
            <a:r>
              <a:rPr lang="zh-CN" altLang="en-US" sz="3200">
                <a:solidFill>
                  <a:schemeClr val="tx1"/>
                </a:solidFill>
                <a:ea typeface="楷体_GB2312" panose="02010609030101010101" pitchFamily="49" charset="-122"/>
              </a:rPr>
              <a:t>中每一点最多只要检查</a:t>
            </a:r>
            <a:r>
              <a:rPr lang="en-US" altLang="zh-CN" sz="3200">
                <a:solidFill>
                  <a:schemeClr val="tx1"/>
                </a:solidFill>
                <a:ea typeface="楷体_GB2312" panose="02010609030101010101" pitchFamily="49" charset="-122"/>
              </a:rPr>
              <a:t>P2</a:t>
            </a:r>
            <a:r>
              <a:rPr lang="zh-CN" altLang="en-US" sz="3200">
                <a:solidFill>
                  <a:schemeClr val="tx1"/>
                </a:solidFill>
                <a:ea typeface="楷体_GB2312" panose="02010609030101010101" pitchFamily="49" charset="-122"/>
              </a:rPr>
              <a:t>中排好序的相继</a:t>
            </a:r>
            <a:r>
              <a:rPr lang="en-US" altLang="zh-CN" sz="3200">
                <a:solidFill>
                  <a:schemeClr val="tx1"/>
                </a:solidFill>
                <a:ea typeface="楷体_GB2312" panose="02010609030101010101" pitchFamily="49" charset="-122"/>
              </a:rPr>
              <a:t>6</a:t>
            </a:r>
            <a:r>
              <a:rPr lang="zh-CN" altLang="en-US" sz="3200">
                <a:solidFill>
                  <a:schemeClr val="tx1"/>
                </a:solidFill>
                <a:ea typeface="楷体_GB2312" panose="02010609030101010101" pitchFamily="49" charset="-122"/>
              </a:rPr>
              <a:t>个点。</a:t>
            </a:r>
          </a:p>
        </p:txBody>
      </p:sp>
      <p:sp>
        <p:nvSpPr>
          <p:cNvPr id="365571" name="Rectangle 3">
            <a:extLst>
              <a:ext uri="{FF2B5EF4-FFF2-40B4-BE49-F238E27FC236}">
                <a16:creationId xmlns:a16="http://schemas.microsoft.com/office/drawing/2014/main" id="{F0DB97B5-FB86-419D-901B-C62232082A2F}"/>
              </a:ext>
            </a:extLst>
          </p:cNvPr>
          <p:cNvSpPr>
            <a:spLocks noChangeArrowheads="1"/>
          </p:cNvSpPr>
          <p:nvPr/>
        </p:nvSpPr>
        <p:spPr bwMode="auto">
          <a:xfrm>
            <a:off x="684213" y="0"/>
            <a:ext cx="7772400" cy="1143000"/>
          </a:xfrm>
          <a:prstGeom prst="rect">
            <a:avLst/>
          </a:prstGeom>
          <a:noFill/>
          <a:ln w="9525">
            <a:noFill/>
            <a:miter lim="800000"/>
            <a:headEnd/>
            <a:tailEnd/>
          </a:ln>
          <a:effectLst/>
        </p:spPr>
        <p:txBody>
          <a:bodyPr anchor="ctr"/>
          <a:lstStyle/>
          <a:p>
            <a:pPr>
              <a:defRPr/>
            </a:pPr>
            <a:r>
              <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rPr>
              <a:t>最接近点对问题</a:t>
            </a:r>
          </a:p>
        </p:txBody>
      </p:sp>
    </p:spTree>
  </p:cSld>
  <p:clrMapOvr>
    <a:masterClrMapping/>
  </p:clrMapOvr>
  <p:transition>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BBFF0159-A91B-4CD3-AADF-55785776C8A2}"/>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4A784991-4880-4B2D-B6A0-5351A5A3F166}" type="slidenum">
              <a:rPr lang="zh-CN" altLang="en-US">
                <a:solidFill>
                  <a:schemeClr val="tx1"/>
                </a:solidFill>
                <a:latin typeface="Times New Roman" panose="02020603050405020304" pitchFamily="18" charset="0"/>
                <a:ea typeface="宋体" panose="02010600030101010101" pitchFamily="2" charset="-122"/>
              </a:rPr>
              <a:pPr eaLnBrk="1" hangingPunct="1"/>
              <a:t>75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66594" name="Rectangle 2">
            <a:extLst>
              <a:ext uri="{FF2B5EF4-FFF2-40B4-BE49-F238E27FC236}">
                <a16:creationId xmlns:a16="http://schemas.microsoft.com/office/drawing/2014/main" id="{1174997D-DAFE-44B6-BDA5-90EAE8B2C6AF}"/>
              </a:ext>
            </a:extLst>
          </p:cNvPr>
          <p:cNvSpPr>
            <a:spLocks noChangeArrowheads="1"/>
          </p:cNvSpPr>
          <p:nvPr/>
        </p:nvSpPr>
        <p:spPr bwMode="auto">
          <a:xfrm>
            <a:off x="684213" y="0"/>
            <a:ext cx="7772400" cy="1143000"/>
          </a:xfrm>
          <a:prstGeom prst="rect">
            <a:avLst/>
          </a:prstGeom>
          <a:noFill/>
          <a:ln w="9525">
            <a:noFill/>
            <a:miter lim="800000"/>
            <a:headEnd/>
            <a:tailEnd/>
          </a:ln>
          <a:effectLst/>
        </p:spPr>
        <p:txBody>
          <a:bodyPr anchor="ctr"/>
          <a:lstStyle/>
          <a:p>
            <a:pPr>
              <a:defRPr/>
            </a:pPr>
            <a:r>
              <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rPr>
              <a:t>最接近点对问题</a:t>
            </a:r>
          </a:p>
        </p:txBody>
      </p:sp>
      <p:sp>
        <p:nvSpPr>
          <p:cNvPr id="22533" name="Rectangle 3">
            <a:extLst>
              <a:ext uri="{FF2B5EF4-FFF2-40B4-BE49-F238E27FC236}">
                <a16:creationId xmlns:a16="http://schemas.microsoft.com/office/drawing/2014/main" id="{768A5641-5F4F-43CB-A73D-B4C4FD972BBF}"/>
              </a:ext>
            </a:extLst>
          </p:cNvPr>
          <p:cNvSpPr>
            <a:spLocks noChangeArrowheads="1"/>
          </p:cNvSpPr>
          <p:nvPr/>
        </p:nvSpPr>
        <p:spPr bwMode="auto">
          <a:xfrm>
            <a:off x="0" y="1052513"/>
            <a:ext cx="4643438" cy="449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lang="en-US" altLang="zh-CN">
                <a:solidFill>
                  <a:schemeClr val="tx1"/>
                </a:solidFill>
                <a:ea typeface="楷体_GB2312" panose="02010609030101010101" pitchFamily="49" charset="-122"/>
              </a:rPr>
              <a:t>public static double </a:t>
            </a:r>
            <a:r>
              <a:rPr lang="en-US" altLang="zh-CN" b="1">
                <a:solidFill>
                  <a:schemeClr val="tx1"/>
                </a:solidFill>
                <a:ea typeface="楷体_GB2312" panose="02010609030101010101" pitchFamily="49" charset="-122"/>
              </a:rPr>
              <a:t>cpair2</a:t>
            </a:r>
            <a:r>
              <a:rPr lang="en-US" altLang="zh-CN">
                <a:solidFill>
                  <a:schemeClr val="tx1"/>
                </a:solidFill>
                <a:ea typeface="楷体_GB2312" panose="02010609030101010101" pitchFamily="49" charset="-122"/>
              </a:rPr>
              <a:t>(S)</a:t>
            </a:r>
          </a:p>
          <a:p>
            <a:pPr algn="l" eaLnBrk="1" hangingPunct="1">
              <a:spcBef>
                <a:spcPct val="50000"/>
              </a:spcBef>
            </a:pPr>
            <a:r>
              <a:rPr lang="en-US" altLang="zh-CN">
                <a:solidFill>
                  <a:schemeClr val="tx1"/>
                </a:solidFill>
                <a:ea typeface="楷体_GB2312" panose="02010609030101010101" pitchFamily="49" charset="-122"/>
              </a:rPr>
              <a:t>{</a:t>
            </a:r>
          </a:p>
          <a:p>
            <a:pPr algn="l" eaLnBrk="1" hangingPunct="1">
              <a:spcBef>
                <a:spcPct val="50000"/>
              </a:spcBef>
            </a:pPr>
            <a:r>
              <a:rPr lang="en-US" altLang="zh-CN">
                <a:solidFill>
                  <a:schemeClr val="tx1"/>
                </a:solidFill>
                <a:ea typeface="楷体_GB2312" panose="02010609030101010101" pitchFamily="49" charset="-122"/>
              </a:rPr>
              <a:t>      n=|S|;</a:t>
            </a:r>
          </a:p>
          <a:p>
            <a:pPr algn="l" eaLnBrk="1" hangingPunct="1">
              <a:spcBef>
                <a:spcPct val="50000"/>
              </a:spcBef>
            </a:pPr>
            <a:r>
              <a:rPr lang="en-US" altLang="zh-CN">
                <a:solidFill>
                  <a:schemeClr val="tx1"/>
                </a:solidFill>
                <a:ea typeface="楷体_GB2312" panose="02010609030101010101" pitchFamily="49" charset="-122"/>
              </a:rPr>
              <a:t>      </a:t>
            </a:r>
            <a:r>
              <a:rPr lang="en-US" altLang="zh-CN" b="1">
                <a:solidFill>
                  <a:schemeClr val="tx1"/>
                </a:solidFill>
                <a:ea typeface="楷体_GB2312" panose="02010609030101010101" pitchFamily="49" charset="-122"/>
              </a:rPr>
              <a:t>if</a:t>
            </a:r>
            <a:r>
              <a:rPr lang="en-US" altLang="zh-CN">
                <a:solidFill>
                  <a:schemeClr val="tx1"/>
                </a:solidFill>
                <a:ea typeface="楷体_GB2312" panose="02010609030101010101" pitchFamily="49" charset="-122"/>
              </a:rPr>
              <a:t> (n &lt; 2) </a:t>
            </a:r>
            <a:r>
              <a:rPr lang="en-US" altLang="zh-CN" b="1">
                <a:solidFill>
                  <a:schemeClr val="tx1"/>
                </a:solidFill>
                <a:ea typeface="楷体_GB2312" panose="02010609030101010101" pitchFamily="49" charset="-122"/>
              </a:rPr>
              <a:t>return</a:t>
            </a:r>
            <a:r>
              <a:rPr lang="en-US" altLang="zh-CN">
                <a:solidFill>
                  <a:schemeClr val="tx1"/>
                </a:solidFill>
                <a:ea typeface="楷体_GB2312" panose="02010609030101010101" pitchFamily="49" charset="-122"/>
              </a:rPr>
              <a:t> ;</a:t>
            </a:r>
          </a:p>
          <a:p>
            <a:pPr algn="l" eaLnBrk="1" hangingPunct="1">
              <a:spcBef>
                <a:spcPct val="50000"/>
              </a:spcBef>
            </a:pPr>
            <a:r>
              <a:rPr lang="en-US" altLang="zh-CN">
                <a:solidFill>
                  <a:schemeClr val="tx1"/>
                </a:solidFill>
                <a:ea typeface="楷体_GB2312" panose="02010609030101010101" pitchFamily="49" charset="-122"/>
              </a:rPr>
              <a:t>1. m=S</a:t>
            </a:r>
            <a:r>
              <a:rPr lang="zh-CN" altLang="en-US">
                <a:solidFill>
                  <a:schemeClr val="tx1"/>
                </a:solidFill>
                <a:ea typeface="楷体_GB2312" panose="02010609030101010101" pitchFamily="49" charset="-122"/>
              </a:rPr>
              <a:t>中各点</a:t>
            </a:r>
            <a:r>
              <a:rPr lang="en-US" altLang="zh-CN">
                <a:solidFill>
                  <a:schemeClr val="tx1"/>
                </a:solidFill>
                <a:ea typeface="楷体_GB2312" panose="02010609030101010101" pitchFamily="49" charset="-122"/>
              </a:rPr>
              <a:t>x</a:t>
            </a:r>
            <a:r>
              <a:rPr lang="zh-CN" altLang="en-US">
                <a:solidFill>
                  <a:schemeClr val="tx1"/>
                </a:solidFill>
                <a:ea typeface="楷体_GB2312" panose="02010609030101010101" pitchFamily="49" charset="-122"/>
              </a:rPr>
              <a:t>间坐标的中位数</a:t>
            </a:r>
            <a:r>
              <a:rPr lang="en-US" altLang="zh-CN">
                <a:solidFill>
                  <a:schemeClr val="tx1"/>
                </a:solidFill>
                <a:ea typeface="楷体_GB2312" panose="02010609030101010101" pitchFamily="49" charset="-122"/>
              </a:rPr>
              <a:t>;</a:t>
            </a:r>
          </a:p>
          <a:p>
            <a:pPr algn="l" eaLnBrk="1" hangingPunct="1">
              <a:spcBef>
                <a:spcPct val="50000"/>
              </a:spcBef>
            </a:pPr>
            <a:r>
              <a:rPr lang="en-US" altLang="zh-CN">
                <a:solidFill>
                  <a:schemeClr val="tx1"/>
                </a:solidFill>
                <a:ea typeface="楷体_GB2312" panose="02010609030101010101" pitchFamily="49" charset="-122"/>
              </a:rPr>
              <a:t>      </a:t>
            </a:r>
            <a:r>
              <a:rPr lang="zh-CN" altLang="en-US">
                <a:solidFill>
                  <a:schemeClr val="tx1"/>
                </a:solidFill>
                <a:ea typeface="楷体_GB2312" panose="02010609030101010101" pitchFamily="49" charset="-122"/>
              </a:rPr>
              <a:t>构造</a:t>
            </a:r>
            <a:r>
              <a:rPr lang="en-US" altLang="zh-CN">
                <a:solidFill>
                  <a:schemeClr val="tx1"/>
                </a:solidFill>
                <a:ea typeface="楷体_GB2312" panose="02010609030101010101" pitchFamily="49" charset="-122"/>
              </a:rPr>
              <a:t>S1</a:t>
            </a:r>
            <a:r>
              <a:rPr lang="zh-CN" altLang="en-US">
                <a:solidFill>
                  <a:schemeClr val="tx1"/>
                </a:solidFill>
                <a:ea typeface="楷体_GB2312" panose="02010609030101010101" pitchFamily="49" charset="-122"/>
              </a:rPr>
              <a:t>和</a:t>
            </a:r>
            <a:r>
              <a:rPr lang="en-US" altLang="zh-CN">
                <a:solidFill>
                  <a:schemeClr val="tx1"/>
                </a:solidFill>
                <a:ea typeface="楷体_GB2312" panose="02010609030101010101" pitchFamily="49" charset="-122"/>
              </a:rPr>
              <a:t>S2</a:t>
            </a:r>
            <a:r>
              <a:rPr lang="zh-CN" altLang="en-US">
                <a:solidFill>
                  <a:schemeClr val="tx1"/>
                </a:solidFill>
                <a:ea typeface="楷体_GB2312" panose="02010609030101010101" pitchFamily="49" charset="-122"/>
              </a:rPr>
              <a:t>；</a:t>
            </a:r>
          </a:p>
          <a:p>
            <a:pPr algn="l" eaLnBrk="1" hangingPunct="1">
              <a:spcBef>
                <a:spcPct val="50000"/>
              </a:spcBef>
            </a:pPr>
            <a:r>
              <a:rPr lang="zh-CN" altLang="en-US">
                <a:solidFill>
                  <a:schemeClr val="tx1"/>
                </a:solidFill>
                <a:ea typeface="楷体_GB2312" panose="02010609030101010101" pitchFamily="49" charset="-122"/>
              </a:rPr>
              <a:t>      </a:t>
            </a:r>
            <a:r>
              <a:rPr lang="en-US" altLang="zh-CN">
                <a:solidFill>
                  <a:schemeClr val="tx1"/>
                </a:solidFill>
                <a:ea typeface="楷体_GB2312" panose="02010609030101010101" pitchFamily="49" charset="-122"/>
              </a:rPr>
              <a:t>//S1={p∈S|x(p)&lt;=m}, </a:t>
            </a:r>
          </a:p>
          <a:p>
            <a:pPr algn="l" eaLnBrk="1" hangingPunct="1">
              <a:spcBef>
                <a:spcPct val="50000"/>
              </a:spcBef>
            </a:pPr>
            <a:r>
              <a:rPr lang="en-US" altLang="zh-CN">
                <a:solidFill>
                  <a:schemeClr val="tx1"/>
                </a:solidFill>
                <a:ea typeface="楷体_GB2312" panose="02010609030101010101" pitchFamily="49" charset="-122"/>
              </a:rPr>
              <a:t>     S2={p∈S|x(p)&gt;m}</a:t>
            </a:r>
          </a:p>
          <a:p>
            <a:pPr algn="l" eaLnBrk="1" hangingPunct="1">
              <a:spcBef>
                <a:spcPct val="50000"/>
              </a:spcBef>
            </a:pPr>
            <a:r>
              <a:rPr lang="en-US" altLang="zh-CN">
                <a:solidFill>
                  <a:schemeClr val="tx1"/>
                </a:solidFill>
                <a:ea typeface="楷体_GB2312" panose="02010609030101010101" pitchFamily="49" charset="-122"/>
              </a:rPr>
              <a:t>2. d1=</a:t>
            </a:r>
            <a:r>
              <a:rPr lang="en-US" altLang="zh-CN" b="1">
                <a:solidFill>
                  <a:schemeClr val="tx1"/>
                </a:solidFill>
                <a:ea typeface="楷体_GB2312" panose="02010609030101010101" pitchFamily="49" charset="-122"/>
              </a:rPr>
              <a:t>cpair2</a:t>
            </a:r>
            <a:r>
              <a:rPr lang="en-US" altLang="zh-CN">
                <a:solidFill>
                  <a:schemeClr val="tx1"/>
                </a:solidFill>
                <a:ea typeface="楷体_GB2312" panose="02010609030101010101" pitchFamily="49" charset="-122"/>
              </a:rPr>
              <a:t>(S1);</a:t>
            </a:r>
          </a:p>
          <a:p>
            <a:pPr algn="l" eaLnBrk="1" hangingPunct="1">
              <a:spcBef>
                <a:spcPct val="50000"/>
              </a:spcBef>
            </a:pPr>
            <a:r>
              <a:rPr lang="en-US" altLang="zh-CN">
                <a:solidFill>
                  <a:schemeClr val="tx1"/>
                </a:solidFill>
                <a:ea typeface="楷体_GB2312" panose="02010609030101010101" pitchFamily="49" charset="-122"/>
              </a:rPr>
              <a:t>      d2=</a:t>
            </a:r>
            <a:r>
              <a:rPr lang="en-US" altLang="zh-CN" b="1">
                <a:solidFill>
                  <a:schemeClr val="tx1"/>
                </a:solidFill>
                <a:ea typeface="楷体_GB2312" panose="02010609030101010101" pitchFamily="49" charset="-122"/>
              </a:rPr>
              <a:t>cpair2</a:t>
            </a:r>
            <a:r>
              <a:rPr lang="en-US" altLang="zh-CN">
                <a:solidFill>
                  <a:schemeClr val="tx1"/>
                </a:solidFill>
                <a:ea typeface="楷体_GB2312" panose="02010609030101010101" pitchFamily="49" charset="-122"/>
              </a:rPr>
              <a:t>(S2);</a:t>
            </a:r>
          </a:p>
          <a:p>
            <a:pPr algn="l" eaLnBrk="1" hangingPunct="1">
              <a:spcBef>
                <a:spcPct val="50000"/>
              </a:spcBef>
            </a:pPr>
            <a:r>
              <a:rPr lang="en-US" altLang="zh-CN">
                <a:solidFill>
                  <a:schemeClr val="tx1"/>
                </a:solidFill>
                <a:ea typeface="楷体_GB2312" panose="02010609030101010101" pitchFamily="49" charset="-122"/>
              </a:rPr>
              <a:t>3. dm=</a:t>
            </a:r>
            <a:r>
              <a:rPr lang="en-US" altLang="zh-CN" b="1">
                <a:solidFill>
                  <a:schemeClr val="tx1"/>
                </a:solidFill>
                <a:ea typeface="楷体_GB2312" panose="02010609030101010101" pitchFamily="49" charset="-122"/>
              </a:rPr>
              <a:t>min</a:t>
            </a:r>
            <a:r>
              <a:rPr lang="en-US" altLang="zh-CN">
                <a:solidFill>
                  <a:schemeClr val="tx1"/>
                </a:solidFill>
                <a:ea typeface="楷体_GB2312" panose="02010609030101010101" pitchFamily="49" charset="-122"/>
              </a:rPr>
              <a:t>(d1,d2);</a:t>
            </a:r>
          </a:p>
        </p:txBody>
      </p:sp>
      <p:sp>
        <p:nvSpPr>
          <p:cNvPr id="22534" name="Text Box 4">
            <a:extLst>
              <a:ext uri="{FF2B5EF4-FFF2-40B4-BE49-F238E27FC236}">
                <a16:creationId xmlns:a16="http://schemas.microsoft.com/office/drawing/2014/main" id="{C5CC0264-2F9D-4990-ACEE-85EDF791D22D}"/>
              </a:ext>
            </a:extLst>
          </p:cNvPr>
          <p:cNvSpPr txBox="1">
            <a:spLocks noChangeArrowheads="1"/>
          </p:cNvSpPr>
          <p:nvPr/>
        </p:nvSpPr>
        <p:spPr bwMode="auto">
          <a:xfrm>
            <a:off x="3492500" y="981075"/>
            <a:ext cx="532765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000">
                <a:solidFill>
                  <a:schemeClr val="tx1"/>
                </a:solidFill>
                <a:ea typeface="楷体_GB2312" panose="02010609030101010101" pitchFamily="49" charset="-122"/>
              </a:rPr>
              <a:t>4. </a:t>
            </a:r>
            <a:r>
              <a:rPr lang="zh-CN" altLang="en-US" sz="2000">
                <a:solidFill>
                  <a:schemeClr val="tx1"/>
                </a:solidFill>
                <a:ea typeface="楷体_GB2312" panose="02010609030101010101" pitchFamily="49" charset="-122"/>
              </a:rPr>
              <a:t>设</a:t>
            </a:r>
            <a:r>
              <a:rPr lang="en-US" altLang="zh-CN" sz="2000">
                <a:solidFill>
                  <a:schemeClr val="tx1"/>
                </a:solidFill>
                <a:ea typeface="楷体_GB2312" panose="02010609030101010101" pitchFamily="49" charset="-122"/>
              </a:rPr>
              <a:t>P1</a:t>
            </a:r>
            <a:r>
              <a:rPr lang="zh-CN" altLang="en-US" sz="2000">
                <a:solidFill>
                  <a:schemeClr val="tx1"/>
                </a:solidFill>
                <a:ea typeface="楷体_GB2312" panose="02010609030101010101" pitchFamily="49" charset="-122"/>
              </a:rPr>
              <a:t>是</a:t>
            </a:r>
            <a:r>
              <a:rPr lang="en-US" altLang="zh-CN" sz="2000">
                <a:solidFill>
                  <a:schemeClr val="tx1"/>
                </a:solidFill>
                <a:ea typeface="楷体_GB2312" panose="02010609030101010101" pitchFamily="49" charset="-122"/>
              </a:rPr>
              <a:t>S1</a:t>
            </a:r>
            <a:r>
              <a:rPr lang="zh-CN" altLang="en-US" sz="2000">
                <a:solidFill>
                  <a:schemeClr val="tx1"/>
                </a:solidFill>
                <a:ea typeface="楷体_GB2312" panose="02010609030101010101" pitchFamily="49" charset="-122"/>
              </a:rPr>
              <a:t>中距垂直分割线</a:t>
            </a:r>
            <a:r>
              <a:rPr lang="en-US" altLang="zh-CN" sz="2000">
                <a:solidFill>
                  <a:schemeClr val="tx1"/>
                </a:solidFill>
                <a:ea typeface="楷体_GB2312" panose="02010609030101010101" pitchFamily="49" charset="-122"/>
              </a:rPr>
              <a:t>l</a:t>
            </a:r>
            <a:r>
              <a:rPr lang="zh-CN" altLang="en-US" sz="2000">
                <a:solidFill>
                  <a:schemeClr val="tx1"/>
                </a:solidFill>
                <a:ea typeface="楷体_GB2312" panose="02010609030101010101" pitchFamily="49" charset="-122"/>
              </a:rPr>
              <a:t>的距离在</a:t>
            </a:r>
            <a:r>
              <a:rPr lang="en-US" altLang="zh-CN" sz="2000">
                <a:solidFill>
                  <a:schemeClr val="tx1"/>
                </a:solidFill>
                <a:ea typeface="楷体_GB2312" panose="02010609030101010101" pitchFamily="49" charset="-122"/>
              </a:rPr>
              <a:t>dm</a:t>
            </a:r>
            <a:r>
              <a:rPr lang="zh-CN" altLang="en-US" sz="2000">
                <a:solidFill>
                  <a:schemeClr val="tx1"/>
                </a:solidFill>
                <a:ea typeface="楷体_GB2312" panose="02010609030101010101" pitchFamily="49" charset="-122"/>
              </a:rPr>
              <a:t>之内的所有点组成的集合；</a:t>
            </a:r>
          </a:p>
          <a:p>
            <a:pPr algn="l" eaLnBrk="1" hangingPunct="1"/>
            <a:r>
              <a:rPr lang="zh-CN" altLang="en-US" sz="2000">
                <a:solidFill>
                  <a:schemeClr val="tx1"/>
                </a:solidFill>
                <a:ea typeface="楷体_GB2312" panose="02010609030101010101" pitchFamily="49" charset="-122"/>
              </a:rPr>
              <a:t>      </a:t>
            </a:r>
            <a:r>
              <a:rPr lang="en-US" altLang="zh-CN" sz="2000">
                <a:solidFill>
                  <a:schemeClr val="tx1"/>
                </a:solidFill>
                <a:ea typeface="楷体_GB2312" panose="02010609030101010101" pitchFamily="49" charset="-122"/>
              </a:rPr>
              <a:t>P2</a:t>
            </a:r>
            <a:r>
              <a:rPr lang="zh-CN" altLang="en-US" sz="2000">
                <a:solidFill>
                  <a:schemeClr val="tx1"/>
                </a:solidFill>
                <a:ea typeface="楷体_GB2312" panose="02010609030101010101" pitchFamily="49" charset="-122"/>
              </a:rPr>
              <a:t>是</a:t>
            </a:r>
            <a:r>
              <a:rPr lang="en-US" altLang="zh-CN" sz="2000">
                <a:solidFill>
                  <a:schemeClr val="tx1"/>
                </a:solidFill>
                <a:ea typeface="楷体_GB2312" panose="02010609030101010101" pitchFamily="49" charset="-122"/>
              </a:rPr>
              <a:t>S2</a:t>
            </a:r>
            <a:r>
              <a:rPr lang="zh-CN" altLang="en-US" sz="2000">
                <a:solidFill>
                  <a:schemeClr val="tx1"/>
                </a:solidFill>
                <a:ea typeface="楷体_GB2312" panose="02010609030101010101" pitchFamily="49" charset="-122"/>
              </a:rPr>
              <a:t>中距分割线</a:t>
            </a:r>
            <a:r>
              <a:rPr lang="en-US" altLang="zh-CN" sz="2000">
                <a:solidFill>
                  <a:schemeClr val="tx1"/>
                </a:solidFill>
                <a:ea typeface="楷体_GB2312" panose="02010609030101010101" pitchFamily="49" charset="-122"/>
              </a:rPr>
              <a:t>l</a:t>
            </a:r>
            <a:r>
              <a:rPr lang="zh-CN" altLang="en-US" sz="2000">
                <a:solidFill>
                  <a:schemeClr val="tx1"/>
                </a:solidFill>
                <a:ea typeface="楷体_GB2312" panose="02010609030101010101" pitchFamily="49" charset="-122"/>
              </a:rPr>
              <a:t>的距离在</a:t>
            </a:r>
            <a:r>
              <a:rPr lang="en-US" altLang="zh-CN" sz="2000">
                <a:solidFill>
                  <a:schemeClr val="tx1"/>
                </a:solidFill>
                <a:ea typeface="楷体_GB2312" panose="02010609030101010101" pitchFamily="49" charset="-122"/>
              </a:rPr>
              <a:t>dm</a:t>
            </a:r>
            <a:r>
              <a:rPr lang="zh-CN" altLang="en-US" sz="2000">
                <a:solidFill>
                  <a:schemeClr val="tx1"/>
                </a:solidFill>
                <a:ea typeface="楷体_GB2312" panose="02010609030101010101" pitchFamily="49" charset="-122"/>
              </a:rPr>
              <a:t>之内所有点组成的集合；</a:t>
            </a:r>
          </a:p>
          <a:p>
            <a:pPr algn="l" eaLnBrk="1" hangingPunct="1"/>
            <a:r>
              <a:rPr lang="zh-CN" altLang="en-US" sz="2000">
                <a:solidFill>
                  <a:schemeClr val="tx1"/>
                </a:solidFill>
                <a:ea typeface="楷体_GB2312" panose="02010609030101010101" pitchFamily="49" charset="-122"/>
              </a:rPr>
              <a:t>      将</a:t>
            </a:r>
            <a:r>
              <a:rPr lang="en-US" altLang="zh-CN" sz="2000">
                <a:solidFill>
                  <a:schemeClr val="tx1"/>
                </a:solidFill>
                <a:ea typeface="楷体_GB2312" panose="02010609030101010101" pitchFamily="49" charset="-122"/>
              </a:rPr>
              <a:t>P1</a:t>
            </a:r>
            <a:r>
              <a:rPr lang="zh-CN" altLang="en-US" sz="2000">
                <a:solidFill>
                  <a:schemeClr val="tx1"/>
                </a:solidFill>
                <a:ea typeface="楷体_GB2312" panose="02010609030101010101" pitchFamily="49" charset="-122"/>
              </a:rPr>
              <a:t>和</a:t>
            </a:r>
            <a:r>
              <a:rPr lang="en-US" altLang="zh-CN" sz="2000">
                <a:solidFill>
                  <a:schemeClr val="tx1"/>
                </a:solidFill>
                <a:ea typeface="楷体_GB2312" panose="02010609030101010101" pitchFamily="49" charset="-122"/>
              </a:rPr>
              <a:t>P2</a:t>
            </a:r>
            <a:r>
              <a:rPr lang="zh-CN" altLang="en-US" sz="2000">
                <a:solidFill>
                  <a:schemeClr val="tx1"/>
                </a:solidFill>
                <a:ea typeface="楷体_GB2312" panose="02010609030101010101" pitchFamily="49" charset="-122"/>
              </a:rPr>
              <a:t>中点依其</a:t>
            </a:r>
            <a:r>
              <a:rPr lang="en-US" altLang="zh-CN" sz="2000">
                <a:solidFill>
                  <a:schemeClr val="tx1"/>
                </a:solidFill>
                <a:ea typeface="楷体_GB2312" panose="02010609030101010101" pitchFamily="49" charset="-122"/>
              </a:rPr>
              <a:t>y</a:t>
            </a:r>
            <a:r>
              <a:rPr lang="zh-CN" altLang="en-US" sz="2000">
                <a:solidFill>
                  <a:schemeClr val="tx1"/>
                </a:solidFill>
                <a:ea typeface="楷体_GB2312" panose="02010609030101010101" pitchFamily="49" charset="-122"/>
              </a:rPr>
              <a:t>坐标值排序；</a:t>
            </a:r>
          </a:p>
          <a:p>
            <a:pPr algn="l" eaLnBrk="1" hangingPunct="1"/>
            <a:r>
              <a:rPr lang="zh-CN" altLang="en-US" sz="2000">
                <a:solidFill>
                  <a:schemeClr val="tx1"/>
                </a:solidFill>
                <a:ea typeface="楷体_GB2312" panose="02010609030101010101" pitchFamily="49" charset="-122"/>
              </a:rPr>
              <a:t>      并设</a:t>
            </a:r>
            <a:r>
              <a:rPr lang="en-US" altLang="zh-CN" sz="2000">
                <a:solidFill>
                  <a:schemeClr val="tx1"/>
                </a:solidFill>
                <a:ea typeface="楷体_GB2312" panose="02010609030101010101" pitchFamily="49" charset="-122"/>
              </a:rPr>
              <a:t>X</a:t>
            </a:r>
            <a:r>
              <a:rPr lang="zh-CN" altLang="en-US" sz="2000">
                <a:solidFill>
                  <a:schemeClr val="tx1"/>
                </a:solidFill>
                <a:ea typeface="楷体_GB2312" panose="02010609030101010101" pitchFamily="49" charset="-122"/>
              </a:rPr>
              <a:t>和</a:t>
            </a:r>
            <a:r>
              <a:rPr lang="en-US" altLang="zh-CN" sz="2000">
                <a:solidFill>
                  <a:schemeClr val="tx1"/>
                </a:solidFill>
                <a:ea typeface="楷体_GB2312" panose="02010609030101010101" pitchFamily="49" charset="-122"/>
              </a:rPr>
              <a:t>Y</a:t>
            </a:r>
            <a:r>
              <a:rPr lang="zh-CN" altLang="en-US" sz="2000">
                <a:solidFill>
                  <a:schemeClr val="tx1"/>
                </a:solidFill>
                <a:ea typeface="楷体_GB2312" panose="02010609030101010101" pitchFamily="49" charset="-122"/>
              </a:rPr>
              <a:t>是相应的已排好序的点列；</a:t>
            </a:r>
          </a:p>
          <a:p>
            <a:pPr algn="l" eaLnBrk="1" hangingPunct="1"/>
            <a:r>
              <a:rPr lang="en-US" altLang="zh-CN" sz="2000">
                <a:solidFill>
                  <a:schemeClr val="tx1"/>
                </a:solidFill>
                <a:ea typeface="楷体_GB2312" panose="02010609030101010101" pitchFamily="49" charset="-122"/>
              </a:rPr>
              <a:t>5. </a:t>
            </a:r>
            <a:r>
              <a:rPr lang="zh-CN" altLang="en-US" sz="2000">
                <a:solidFill>
                  <a:schemeClr val="tx1"/>
                </a:solidFill>
                <a:ea typeface="楷体_GB2312" panose="02010609030101010101" pitchFamily="49" charset="-122"/>
              </a:rPr>
              <a:t>通过扫描</a:t>
            </a:r>
            <a:r>
              <a:rPr lang="en-US" altLang="zh-CN" sz="2000">
                <a:solidFill>
                  <a:schemeClr val="tx1"/>
                </a:solidFill>
                <a:ea typeface="楷体_GB2312" panose="02010609030101010101" pitchFamily="49" charset="-122"/>
              </a:rPr>
              <a:t>X</a:t>
            </a:r>
            <a:r>
              <a:rPr lang="zh-CN" altLang="en-US" sz="2000">
                <a:solidFill>
                  <a:schemeClr val="tx1"/>
                </a:solidFill>
                <a:ea typeface="楷体_GB2312" panose="02010609030101010101" pitchFamily="49" charset="-122"/>
              </a:rPr>
              <a:t>以及对于</a:t>
            </a:r>
            <a:r>
              <a:rPr lang="en-US" altLang="zh-CN" sz="2000">
                <a:solidFill>
                  <a:schemeClr val="tx1"/>
                </a:solidFill>
                <a:ea typeface="楷体_GB2312" panose="02010609030101010101" pitchFamily="49" charset="-122"/>
              </a:rPr>
              <a:t>X</a:t>
            </a:r>
            <a:r>
              <a:rPr lang="zh-CN" altLang="en-US" sz="2000">
                <a:solidFill>
                  <a:schemeClr val="tx1"/>
                </a:solidFill>
                <a:ea typeface="楷体_GB2312" panose="02010609030101010101" pitchFamily="49" charset="-122"/>
              </a:rPr>
              <a:t>中每个点检查</a:t>
            </a:r>
            <a:r>
              <a:rPr lang="en-US" altLang="zh-CN" sz="2000">
                <a:solidFill>
                  <a:schemeClr val="tx1"/>
                </a:solidFill>
                <a:ea typeface="楷体_GB2312" panose="02010609030101010101" pitchFamily="49" charset="-122"/>
              </a:rPr>
              <a:t>Y</a:t>
            </a:r>
            <a:r>
              <a:rPr lang="zh-CN" altLang="en-US" sz="2000">
                <a:solidFill>
                  <a:schemeClr val="tx1"/>
                </a:solidFill>
                <a:ea typeface="楷体_GB2312" panose="02010609030101010101" pitchFamily="49" charset="-122"/>
              </a:rPr>
              <a:t>中与其距离在</a:t>
            </a:r>
            <a:r>
              <a:rPr lang="en-US" altLang="zh-CN" sz="2000">
                <a:solidFill>
                  <a:schemeClr val="tx1"/>
                </a:solidFill>
                <a:ea typeface="楷体_GB2312" panose="02010609030101010101" pitchFamily="49" charset="-122"/>
              </a:rPr>
              <a:t>dm</a:t>
            </a:r>
            <a:r>
              <a:rPr lang="zh-CN" altLang="en-US" sz="2000">
                <a:solidFill>
                  <a:schemeClr val="tx1"/>
                </a:solidFill>
                <a:ea typeface="楷体_GB2312" panose="02010609030101010101" pitchFamily="49" charset="-122"/>
              </a:rPr>
              <a:t>之内的所有点</a:t>
            </a:r>
            <a:r>
              <a:rPr lang="en-US" altLang="zh-CN" sz="2000">
                <a:solidFill>
                  <a:schemeClr val="tx1"/>
                </a:solidFill>
                <a:ea typeface="楷体_GB2312" panose="02010609030101010101" pitchFamily="49" charset="-122"/>
              </a:rPr>
              <a:t>(</a:t>
            </a:r>
            <a:r>
              <a:rPr lang="zh-CN" altLang="en-US" sz="2000">
                <a:solidFill>
                  <a:schemeClr val="tx1"/>
                </a:solidFill>
                <a:ea typeface="楷体_GB2312" panose="02010609030101010101" pitchFamily="49" charset="-122"/>
              </a:rPr>
              <a:t>最多</a:t>
            </a:r>
            <a:r>
              <a:rPr lang="en-US" altLang="zh-CN" sz="2000">
                <a:solidFill>
                  <a:schemeClr val="tx1"/>
                </a:solidFill>
                <a:ea typeface="楷体_GB2312" panose="02010609030101010101" pitchFamily="49" charset="-122"/>
              </a:rPr>
              <a:t>6</a:t>
            </a:r>
            <a:r>
              <a:rPr lang="zh-CN" altLang="en-US" sz="2000">
                <a:solidFill>
                  <a:schemeClr val="tx1"/>
                </a:solidFill>
                <a:ea typeface="楷体_GB2312" panose="02010609030101010101" pitchFamily="49" charset="-122"/>
              </a:rPr>
              <a:t>个</a:t>
            </a:r>
            <a:r>
              <a:rPr lang="en-US" altLang="zh-CN" sz="2000">
                <a:solidFill>
                  <a:schemeClr val="tx1"/>
                </a:solidFill>
                <a:ea typeface="楷体_GB2312" panose="02010609030101010101" pitchFamily="49" charset="-122"/>
              </a:rPr>
              <a:t>)</a:t>
            </a:r>
            <a:r>
              <a:rPr lang="zh-CN" altLang="en-US" sz="2000">
                <a:solidFill>
                  <a:schemeClr val="tx1"/>
                </a:solidFill>
                <a:ea typeface="楷体_GB2312" panose="02010609030101010101" pitchFamily="49" charset="-122"/>
              </a:rPr>
              <a:t>可以完成合并；</a:t>
            </a:r>
          </a:p>
          <a:p>
            <a:pPr algn="l" eaLnBrk="1" hangingPunct="1"/>
            <a:r>
              <a:rPr lang="zh-CN" altLang="en-US" sz="2000">
                <a:solidFill>
                  <a:schemeClr val="tx1"/>
                </a:solidFill>
                <a:ea typeface="楷体_GB2312" panose="02010609030101010101" pitchFamily="49" charset="-122"/>
              </a:rPr>
              <a:t>      当</a:t>
            </a:r>
            <a:r>
              <a:rPr lang="en-US" altLang="zh-CN" sz="2000">
                <a:solidFill>
                  <a:schemeClr val="tx1"/>
                </a:solidFill>
                <a:ea typeface="楷体_GB2312" panose="02010609030101010101" pitchFamily="49" charset="-122"/>
              </a:rPr>
              <a:t>X</a:t>
            </a:r>
            <a:r>
              <a:rPr lang="zh-CN" altLang="en-US" sz="2000">
                <a:solidFill>
                  <a:schemeClr val="tx1"/>
                </a:solidFill>
                <a:ea typeface="楷体_GB2312" panose="02010609030101010101" pitchFamily="49" charset="-122"/>
              </a:rPr>
              <a:t>中的扫描指针逐次向上移动时，</a:t>
            </a:r>
            <a:r>
              <a:rPr lang="en-US" altLang="zh-CN" sz="2000">
                <a:solidFill>
                  <a:schemeClr val="tx1"/>
                </a:solidFill>
                <a:ea typeface="楷体_GB2312" panose="02010609030101010101" pitchFamily="49" charset="-122"/>
              </a:rPr>
              <a:t>Y</a:t>
            </a:r>
            <a:r>
              <a:rPr lang="zh-CN" altLang="en-US" sz="2000">
                <a:solidFill>
                  <a:schemeClr val="tx1"/>
                </a:solidFill>
                <a:ea typeface="楷体_GB2312" panose="02010609030101010101" pitchFamily="49" charset="-122"/>
              </a:rPr>
              <a:t>中的扫描指针可在宽为</a:t>
            </a:r>
            <a:r>
              <a:rPr lang="en-US" altLang="zh-CN" sz="2000">
                <a:solidFill>
                  <a:schemeClr val="tx1"/>
                </a:solidFill>
                <a:ea typeface="楷体_GB2312" panose="02010609030101010101" pitchFamily="49" charset="-122"/>
              </a:rPr>
              <a:t>2dm</a:t>
            </a:r>
            <a:r>
              <a:rPr lang="zh-CN" altLang="en-US" sz="2000">
                <a:solidFill>
                  <a:schemeClr val="tx1"/>
                </a:solidFill>
                <a:ea typeface="楷体_GB2312" panose="02010609030101010101" pitchFamily="49" charset="-122"/>
              </a:rPr>
              <a:t>的区间内移动；</a:t>
            </a:r>
          </a:p>
          <a:p>
            <a:pPr algn="l" eaLnBrk="1" hangingPunct="1"/>
            <a:r>
              <a:rPr lang="zh-CN" altLang="en-US" sz="2000">
                <a:solidFill>
                  <a:schemeClr val="tx1"/>
                </a:solidFill>
                <a:ea typeface="楷体_GB2312" panose="02010609030101010101" pitchFamily="49" charset="-122"/>
              </a:rPr>
              <a:t>      设</a:t>
            </a:r>
            <a:r>
              <a:rPr lang="en-US" altLang="zh-CN" sz="2000">
                <a:solidFill>
                  <a:schemeClr val="tx1"/>
                </a:solidFill>
                <a:ea typeface="楷体_GB2312" panose="02010609030101010101" pitchFamily="49" charset="-122"/>
              </a:rPr>
              <a:t>dl</a:t>
            </a:r>
            <a:r>
              <a:rPr lang="zh-CN" altLang="en-US" sz="2000">
                <a:solidFill>
                  <a:schemeClr val="tx1"/>
                </a:solidFill>
                <a:ea typeface="楷体_GB2312" panose="02010609030101010101" pitchFamily="49" charset="-122"/>
              </a:rPr>
              <a:t>是按这种扫描方式找到的点对间的最小距离；</a:t>
            </a:r>
          </a:p>
          <a:p>
            <a:pPr algn="l" eaLnBrk="1" hangingPunct="1"/>
            <a:r>
              <a:rPr lang="en-US" altLang="zh-CN" sz="2000">
                <a:solidFill>
                  <a:schemeClr val="tx1"/>
                </a:solidFill>
                <a:ea typeface="楷体_GB2312" panose="02010609030101010101" pitchFamily="49" charset="-122"/>
              </a:rPr>
              <a:t>6. d=</a:t>
            </a:r>
            <a:r>
              <a:rPr lang="en-US" altLang="zh-CN" sz="2000" b="1">
                <a:solidFill>
                  <a:schemeClr val="tx1"/>
                </a:solidFill>
                <a:ea typeface="楷体_GB2312" panose="02010609030101010101" pitchFamily="49" charset="-122"/>
              </a:rPr>
              <a:t>min</a:t>
            </a:r>
            <a:r>
              <a:rPr lang="en-US" altLang="zh-CN" sz="2000">
                <a:solidFill>
                  <a:schemeClr val="tx1"/>
                </a:solidFill>
                <a:ea typeface="楷体_GB2312" panose="02010609030101010101" pitchFamily="49" charset="-122"/>
              </a:rPr>
              <a:t>(dm,dl);</a:t>
            </a:r>
          </a:p>
          <a:p>
            <a:pPr algn="l" eaLnBrk="1" hangingPunct="1"/>
            <a:r>
              <a:rPr lang="en-US" altLang="zh-CN"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return</a:t>
            </a:r>
            <a:r>
              <a:rPr lang="en-US" altLang="zh-CN" sz="2000">
                <a:solidFill>
                  <a:schemeClr val="tx1"/>
                </a:solidFill>
                <a:ea typeface="楷体_GB2312" panose="02010609030101010101" pitchFamily="49" charset="-122"/>
              </a:rPr>
              <a:t> d;</a:t>
            </a:r>
          </a:p>
          <a:p>
            <a:pPr algn="l" eaLnBrk="1" hangingPunct="1"/>
            <a:r>
              <a:rPr lang="en-US" altLang="zh-CN" sz="2000">
                <a:solidFill>
                  <a:schemeClr val="tx1"/>
                </a:solidFill>
                <a:ea typeface="楷体_GB2312" panose="02010609030101010101" pitchFamily="49" charset="-122"/>
              </a:rPr>
              <a:t>}</a:t>
            </a:r>
          </a:p>
          <a:p>
            <a:pPr algn="l" eaLnBrk="1" hangingPunct="1"/>
            <a:endParaRPr lang="zh-CN" altLang="en-US" sz="2000">
              <a:solidFill>
                <a:schemeClr val="tx1"/>
              </a:solidFill>
              <a:ea typeface="楷体_GB2312" panose="02010609030101010101" pitchFamily="49" charset="-122"/>
            </a:endParaRPr>
          </a:p>
        </p:txBody>
      </p:sp>
      <p:sp>
        <p:nvSpPr>
          <p:cNvPr id="22535" name="Rectangle 5">
            <a:extLst>
              <a:ext uri="{FF2B5EF4-FFF2-40B4-BE49-F238E27FC236}">
                <a16:creationId xmlns:a16="http://schemas.microsoft.com/office/drawing/2014/main" id="{528A0B48-DB1D-4F4B-9740-946AC3FE569C}"/>
              </a:ext>
            </a:extLst>
          </p:cNvPr>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pSp>
        <p:nvGrpSpPr>
          <p:cNvPr id="2" name="Group 6">
            <a:extLst>
              <a:ext uri="{FF2B5EF4-FFF2-40B4-BE49-F238E27FC236}">
                <a16:creationId xmlns:a16="http://schemas.microsoft.com/office/drawing/2014/main" id="{FE519426-8720-4D42-AB2D-5A3149A2BB1D}"/>
              </a:ext>
            </a:extLst>
          </p:cNvPr>
          <p:cNvGrpSpPr>
            <a:grpSpLocks/>
          </p:cNvGrpSpPr>
          <p:nvPr/>
        </p:nvGrpSpPr>
        <p:grpSpPr bwMode="auto">
          <a:xfrm>
            <a:off x="1042988" y="1989138"/>
            <a:ext cx="6988175" cy="1749425"/>
            <a:chOff x="657" y="1253"/>
            <a:chExt cx="4402" cy="1102"/>
          </a:xfrm>
        </p:grpSpPr>
        <p:sp>
          <p:nvSpPr>
            <p:cNvPr id="366599" name="AutoShape 7">
              <a:extLst>
                <a:ext uri="{FF2B5EF4-FFF2-40B4-BE49-F238E27FC236}">
                  <a16:creationId xmlns:a16="http://schemas.microsoft.com/office/drawing/2014/main" id="{14ED1C84-0F00-40EE-87FD-5DBB4E7297A3}"/>
                </a:ext>
              </a:extLst>
            </p:cNvPr>
            <p:cNvSpPr>
              <a:spLocks noChangeArrowheads="1"/>
            </p:cNvSpPr>
            <p:nvPr/>
          </p:nvSpPr>
          <p:spPr bwMode="auto">
            <a:xfrm>
              <a:off x="657" y="1253"/>
              <a:ext cx="4402" cy="1102"/>
            </a:xfrm>
            <a:prstGeom prst="roundRect">
              <a:avLst>
                <a:gd name="adj" fmla="val 16667"/>
              </a:avLst>
            </a:prstGeom>
            <a:solidFill>
              <a:schemeClr val="bg1"/>
            </a:solidFill>
            <a:ln w="38100">
              <a:solidFill>
                <a:srgbClr val="063DE8"/>
              </a:solidFill>
              <a:round/>
              <a:headEnd/>
              <a:tailEnd/>
            </a:ln>
            <a:effectLst/>
          </p:spPr>
          <p:txBody>
            <a:bodyPr>
              <a:spAutoFit/>
            </a:bodyPr>
            <a:lstStyle/>
            <a:p>
              <a:pPr algn="l" eaLnBrk="0" hangingPunct="0">
                <a:defRPr/>
              </a:pPr>
              <a:r>
                <a:rPr lang="zh-CN" altLang="en-US" sz="2400" b="1">
                  <a:solidFill>
                    <a:schemeClr val="tx1"/>
                  </a:solidFill>
                  <a:latin typeface="Arial" charset="0"/>
                  <a:ea typeface="黑体" pitchFamily="2" charset="-122"/>
                </a:rPr>
                <a:t>复杂度分析</a:t>
              </a:r>
            </a:p>
            <a:p>
              <a:pPr algn="l" eaLnBrk="0" hangingPunct="0">
                <a:defRPr/>
              </a:pPr>
              <a:endParaRPr lang="zh-CN" altLang="en-US" sz="2400" b="1">
                <a:solidFill>
                  <a:schemeClr val="tx1"/>
                </a:solidFill>
                <a:effectLst>
                  <a:outerShdw blurRad="38100" dist="38100" dir="2700000" algn="tl">
                    <a:srgbClr val="C0C0C0"/>
                  </a:outerShdw>
                </a:effectLst>
                <a:latin typeface="Arial" charset="0"/>
                <a:ea typeface="黑体" pitchFamily="2" charset="-122"/>
              </a:endParaRPr>
            </a:p>
            <a:p>
              <a:pPr algn="l" eaLnBrk="0" hangingPunct="0">
                <a:defRPr/>
              </a:pPr>
              <a:endParaRPr lang="zh-CN" altLang="en-US" sz="2400" b="1">
                <a:solidFill>
                  <a:schemeClr val="tx1"/>
                </a:solidFill>
                <a:latin typeface="Arial" charset="0"/>
                <a:ea typeface="宋体" pitchFamily="2" charset="-122"/>
              </a:endParaRPr>
            </a:p>
            <a:p>
              <a:pPr eaLnBrk="0" hangingPunct="0">
                <a:defRPr/>
              </a:pPr>
              <a:r>
                <a:rPr lang="en-US" altLang="zh-CN" sz="2400" b="1">
                  <a:solidFill>
                    <a:schemeClr val="tx1"/>
                  </a:solidFill>
                  <a:latin typeface="Arial" charset="0"/>
                  <a:ea typeface="宋体" pitchFamily="2" charset="-122"/>
                </a:rPr>
                <a:t>T(n)=O(nlogn)</a:t>
              </a:r>
              <a:endParaRPr lang="en-US" altLang="zh-CN" sz="2400" b="1">
                <a:solidFill>
                  <a:srgbClr val="FF0000"/>
                </a:solidFill>
                <a:latin typeface="Arial" charset="0"/>
                <a:ea typeface="楷体_GB2312" pitchFamily="49" charset="-122"/>
                <a:sym typeface="Wingdings" pitchFamily="2" charset="2"/>
              </a:endParaRPr>
            </a:p>
          </p:txBody>
        </p:sp>
        <p:graphicFrame>
          <p:nvGraphicFramePr>
            <p:cNvPr id="22530" name="Object 8">
              <a:extLst>
                <a:ext uri="{FF2B5EF4-FFF2-40B4-BE49-F238E27FC236}">
                  <a16:creationId xmlns:a16="http://schemas.microsoft.com/office/drawing/2014/main" id="{7048689E-FADA-4B79-A861-349A3E35AAFC}"/>
                </a:ext>
              </a:extLst>
            </p:cNvPr>
            <p:cNvGraphicFramePr>
              <a:graphicFrameLocks noChangeAspect="1"/>
            </p:cNvGraphicFramePr>
            <p:nvPr/>
          </p:nvGraphicFramePr>
          <p:xfrm>
            <a:off x="1701" y="1389"/>
            <a:ext cx="2677" cy="627"/>
          </p:xfrm>
          <a:graphic>
            <a:graphicData uri="http://schemas.openxmlformats.org/presentationml/2006/ole">
              <mc:AlternateContent xmlns:mc="http://schemas.openxmlformats.org/markup-compatibility/2006">
                <mc:Choice xmlns:v="urn:schemas-microsoft-com:vml" Requires="v">
                  <p:oleObj spid="_x0000_s22539" name="公式" r:id="rId3" imgW="1955800" imgH="457200" progId="Equation.3">
                    <p:embed/>
                  </p:oleObj>
                </mc:Choice>
                <mc:Fallback>
                  <p:oleObj name="公式" r:id="rId3" imgW="1955800" imgH="4572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 y="1389"/>
                          <a:ext cx="2677" cy="6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灯片编号占位符 3">
            <a:extLst>
              <a:ext uri="{FF2B5EF4-FFF2-40B4-BE49-F238E27FC236}">
                <a16:creationId xmlns:a16="http://schemas.microsoft.com/office/drawing/2014/main" id="{07BC46E5-539B-402F-A3E1-676197882773}"/>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E71FF5AD-79CC-4B23-8E64-079ED3E49120}" type="slidenum">
              <a:rPr lang="zh-CN" altLang="en-US">
                <a:solidFill>
                  <a:schemeClr val="tx1"/>
                </a:solidFill>
                <a:latin typeface="Times New Roman" panose="02020603050405020304" pitchFamily="18" charset="0"/>
                <a:ea typeface="宋体" panose="02010600030101010101" pitchFamily="2" charset="-122"/>
              </a:rPr>
              <a:pPr eaLnBrk="1" hangingPunct="1"/>
              <a:t>76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67618" name="Rectangle 2">
            <a:extLst>
              <a:ext uri="{FF2B5EF4-FFF2-40B4-BE49-F238E27FC236}">
                <a16:creationId xmlns:a16="http://schemas.microsoft.com/office/drawing/2014/main" id="{AB3C81FD-9F4C-4BA1-9A88-5DF9E59024EC}"/>
              </a:ext>
            </a:extLst>
          </p:cNvPr>
          <p:cNvSpPr>
            <a:spLocks noChangeArrowheads="1"/>
          </p:cNvSpPr>
          <p:nvPr/>
        </p:nvSpPr>
        <p:spPr bwMode="auto">
          <a:xfrm>
            <a:off x="684213" y="0"/>
            <a:ext cx="7772400" cy="1143000"/>
          </a:xfrm>
          <a:prstGeom prst="rect">
            <a:avLst/>
          </a:prstGeom>
          <a:noFill/>
          <a:ln w="9525">
            <a:noFill/>
            <a:miter lim="800000"/>
            <a:headEnd/>
            <a:tailEnd/>
          </a:ln>
          <a:effectLst/>
        </p:spPr>
        <p:txBody>
          <a:bodyPr anchor="ctr"/>
          <a:lstStyle/>
          <a:p>
            <a:pPr>
              <a:defRPr/>
            </a:pPr>
            <a:endParaRPr kumimoji="1" lang="zh-CN" altLang="en-US" sz="4400" b="1">
              <a:solidFill>
                <a:srgbClr val="663300"/>
              </a:solidFill>
              <a:effectLst>
                <a:outerShdw blurRad="38100" dist="38100" dir="2700000" algn="tl">
                  <a:srgbClr val="C0C0C0"/>
                </a:outerShdw>
              </a:effectLst>
              <a:latin typeface="黑体" pitchFamily="2" charset="-122"/>
              <a:ea typeface="黑体" pitchFamily="2" charset="-122"/>
            </a:endParaRPr>
          </a:p>
        </p:txBody>
      </p:sp>
      <p:sp>
        <p:nvSpPr>
          <p:cNvPr id="165892" name="Text Box 3">
            <a:extLst>
              <a:ext uri="{FF2B5EF4-FFF2-40B4-BE49-F238E27FC236}">
                <a16:creationId xmlns:a16="http://schemas.microsoft.com/office/drawing/2014/main" id="{CB52BC50-4199-4715-AD52-994BF2931C93}"/>
              </a:ext>
            </a:extLst>
          </p:cNvPr>
          <p:cNvSpPr txBox="1">
            <a:spLocks noChangeArrowheads="1"/>
          </p:cNvSpPr>
          <p:nvPr/>
        </p:nvSpPr>
        <p:spPr bwMode="auto">
          <a:xfrm>
            <a:off x="323850" y="981075"/>
            <a:ext cx="83724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设计一个满足以下要求的比赛日程表：</a:t>
            </a:r>
          </a:p>
          <a:p>
            <a:pPr algn="l" eaLnBrk="1" hangingPunct="1"/>
            <a:r>
              <a:rPr lang="en-US" altLang="zh-CN" sz="2400">
                <a:solidFill>
                  <a:schemeClr val="tx1"/>
                </a:solidFill>
                <a:latin typeface="黑体" panose="02010609060101010101" pitchFamily="49" charset="-122"/>
                <a:ea typeface="黑体" panose="02010609060101010101" pitchFamily="49" charset="-122"/>
              </a:rPr>
              <a:t>(1)</a:t>
            </a:r>
            <a:r>
              <a:rPr lang="zh-CN" altLang="en-US" sz="2400">
                <a:solidFill>
                  <a:schemeClr val="tx1"/>
                </a:solidFill>
                <a:latin typeface="黑体" panose="02010609060101010101" pitchFamily="49" charset="-122"/>
                <a:ea typeface="黑体" panose="02010609060101010101" pitchFamily="49" charset="-122"/>
              </a:rPr>
              <a:t>每个选手必须与其他</a:t>
            </a:r>
            <a:r>
              <a:rPr lang="en-US" altLang="zh-CN" sz="2400">
                <a:solidFill>
                  <a:schemeClr val="tx1"/>
                </a:solidFill>
                <a:latin typeface="黑体" panose="02010609060101010101" pitchFamily="49" charset="-122"/>
                <a:ea typeface="黑体" panose="02010609060101010101" pitchFamily="49" charset="-122"/>
              </a:rPr>
              <a:t>n-1</a:t>
            </a:r>
            <a:r>
              <a:rPr lang="zh-CN" altLang="en-US" sz="2400">
                <a:solidFill>
                  <a:schemeClr val="tx1"/>
                </a:solidFill>
                <a:latin typeface="黑体" panose="02010609060101010101" pitchFamily="49" charset="-122"/>
                <a:ea typeface="黑体" panose="02010609060101010101" pitchFamily="49" charset="-122"/>
              </a:rPr>
              <a:t>个选手各赛一次；</a:t>
            </a:r>
          </a:p>
          <a:p>
            <a:pPr algn="l" eaLnBrk="1" hangingPunct="1"/>
            <a:r>
              <a:rPr lang="en-US" altLang="zh-CN" sz="2400">
                <a:solidFill>
                  <a:schemeClr val="tx1"/>
                </a:solidFill>
                <a:latin typeface="黑体" panose="02010609060101010101" pitchFamily="49" charset="-122"/>
                <a:ea typeface="黑体" panose="02010609060101010101" pitchFamily="49" charset="-122"/>
              </a:rPr>
              <a:t>(2)</a:t>
            </a:r>
            <a:r>
              <a:rPr lang="zh-CN" altLang="en-US" sz="2400">
                <a:solidFill>
                  <a:schemeClr val="tx1"/>
                </a:solidFill>
                <a:latin typeface="黑体" panose="02010609060101010101" pitchFamily="49" charset="-122"/>
                <a:ea typeface="黑体" panose="02010609060101010101" pitchFamily="49" charset="-122"/>
              </a:rPr>
              <a:t>每个选手一天只能赛一次；</a:t>
            </a:r>
          </a:p>
          <a:p>
            <a:pPr algn="l" eaLnBrk="1" hangingPunct="1"/>
            <a:r>
              <a:rPr lang="en-US" altLang="zh-CN" sz="2400">
                <a:solidFill>
                  <a:schemeClr val="tx1"/>
                </a:solidFill>
                <a:latin typeface="黑体" panose="02010609060101010101" pitchFamily="49" charset="-122"/>
                <a:ea typeface="黑体" panose="02010609060101010101" pitchFamily="49" charset="-122"/>
              </a:rPr>
              <a:t>(3)</a:t>
            </a:r>
            <a:r>
              <a:rPr lang="zh-CN" altLang="en-US" sz="2400">
                <a:solidFill>
                  <a:schemeClr val="tx1"/>
                </a:solidFill>
                <a:latin typeface="黑体" panose="02010609060101010101" pitchFamily="49" charset="-122"/>
                <a:ea typeface="黑体" panose="02010609060101010101" pitchFamily="49" charset="-122"/>
              </a:rPr>
              <a:t>循环赛一共进行</a:t>
            </a:r>
            <a:r>
              <a:rPr lang="en-US" altLang="zh-CN" sz="2400">
                <a:solidFill>
                  <a:schemeClr val="tx1"/>
                </a:solidFill>
                <a:latin typeface="黑体" panose="02010609060101010101" pitchFamily="49" charset="-122"/>
                <a:ea typeface="黑体" panose="02010609060101010101" pitchFamily="49" charset="-122"/>
              </a:rPr>
              <a:t>n-1</a:t>
            </a:r>
            <a:r>
              <a:rPr lang="zh-CN" altLang="en-US" sz="2400">
                <a:solidFill>
                  <a:schemeClr val="tx1"/>
                </a:solidFill>
                <a:latin typeface="黑体" panose="02010609060101010101" pitchFamily="49" charset="-122"/>
                <a:ea typeface="黑体" panose="02010609060101010101" pitchFamily="49" charset="-122"/>
              </a:rPr>
              <a:t>天。</a:t>
            </a:r>
          </a:p>
        </p:txBody>
      </p:sp>
      <p:sp>
        <p:nvSpPr>
          <p:cNvPr id="165893" name="Text Box 4">
            <a:extLst>
              <a:ext uri="{FF2B5EF4-FFF2-40B4-BE49-F238E27FC236}">
                <a16:creationId xmlns:a16="http://schemas.microsoft.com/office/drawing/2014/main" id="{FDA24F54-A94C-4C11-8BA5-28C0266B03E0}"/>
              </a:ext>
            </a:extLst>
          </p:cNvPr>
          <p:cNvSpPr txBox="1">
            <a:spLocks noChangeArrowheads="1"/>
          </p:cNvSpPr>
          <p:nvPr/>
        </p:nvSpPr>
        <p:spPr bwMode="auto">
          <a:xfrm>
            <a:off x="250825" y="2492375"/>
            <a:ext cx="8408988" cy="1552575"/>
          </a:xfrm>
          <a:prstGeom prst="rect">
            <a:avLst/>
          </a:prstGeom>
          <a:solidFill>
            <a:srgbClr val="FFCC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按分治策略，将所有的选手分为两半，</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个选手的比赛日程表就可以通过为</a:t>
            </a:r>
            <a:r>
              <a:rPr lang="en-US" altLang="zh-CN" sz="2400">
                <a:solidFill>
                  <a:schemeClr val="tx1"/>
                </a:solidFill>
                <a:ea typeface="楷体_GB2312" panose="02010609030101010101" pitchFamily="49" charset="-122"/>
              </a:rPr>
              <a:t>n/2</a:t>
            </a:r>
            <a:r>
              <a:rPr lang="zh-CN" altLang="en-US" sz="2400">
                <a:solidFill>
                  <a:schemeClr val="tx1"/>
                </a:solidFill>
                <a:ea typeface="楷体_GB2312" panose="02010609030101010101" pitchFamily="49" charset="-122"/>
              </a:rPr>
              <a:t>个选手设计的比赛日程表来决定。递归地用对选手进行分割，直到只剩下</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个选手时，比赛日程表的制定就变得很简单。这时只要让这</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个选手进行比赛就可以了。</a:t>
            </a:r>
          </a:p>
        </p:txBody>
      </p:sp>
      <p:graphicFrame>
        <p:nvGraphicFramePr>
          <p:cNvPr id="367621" name="Group 5">
            <a:extLst>
              <a:ext uri="{FF2B5EF4-FFF2-40B4-BE49-F238E27FC236}">
                <a16:creationId xmlns:a16="http://schemas.microsoft.com/office/drawing/2014/main" id="{330792F9-90BE-40D3-8B3D-938E1C6F49CD}"/>
              </a:ext>
            </a:extLst>
          </p:cNvPr>
          <p:cNvGraphicFramePr>
            <a:graphicFrameLocks noGrp="1"/>
          </p:cNvGraphicFramePr>
          <p:nvPr/>
        </p:nvGraphicFramePr>
        <p:xfrm>
          <a:off x="2484438" y="4005263"/>
          <a:ext cx="4679950" cy="2613025"/>
        </p:xfrm>
        <a:graphic>
          <a:graphicData uri="http://schemas.openxmlformats.org/drawingml/2006/table">
            <a:tbl>
              <a:tblPr/>
              <a:tblGrid>
                <a:gridCol w="585787">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5788">
                  <a:extLst>
                    <a:ext uri="{9D8B030D-6E8A-4147-A177-3AD203B41FA5}">
                      <a16:colId xmlns:a16="http://schemas.microsoft.com/office/drawing/2014/main" val="20002"/>
                    </a:ext>
                  </a:extLst>
                </a:gridCol>
                <a:gridCol w="584200">
                  <a:extLst>
                    <a:ext uri="{9D8B030D-6E8A-4147-A177-3AD203B41FA5}">
                      <a16:colId xmlns:a16="http://schemas.microsoft.com/office/drawing/2014/main" val="20003"/>
                    </a:ext>
                  </a:extLst>
                </a:gridCol>
                <a:gridCol w="585787">
                  <a:extLst>
                    <a:ext uri="{9D8B030D-6E8A-4147-A177-3AD203B41FA5}">
                      <a16:colId xmlns:a16="http://schemas.microsoft.com/office/drawing/2014/main" val="20004"/>
                    </a:ext>
                  </a:extLst>
                </a:gridCol>
                <a:gridCol w="584200">
                  <a:extLst>
                    <a:ext uri="{9D8B030D-6E8A-4147-A177-3AD203B41FA5}">
                      <a16:colId xmlns:a16="http://schemas.microsoft.com/office/drawing/2014/main" val="20005"/>
                    </a:ext>
                  </a:extLst>
                </a:gridCol>
                <a:gridCol w="585788">
                  <a:extLst>
                    <a:ext uri="{9D8B030D-6E8A-4147-A177-3AD203B41FA5}">
                      <a16:colId xmlns:a16="http://schemas.microsoft.com/office/drawing/2014/main" val="20006"/>
                    </a:ext>
                  </a:extLst>
                </a:gridCol>
                <a:gridCol w="584200">
                  <a:extLst>
                    <a:ext uri="{9D8B030D-6E8A-4147-A177-3AD203B41FA5}">
                      <a16:colId xmlns:a16="http://schemas.microsoft.com/office/drawing/2014/main" val="20007"/>
                    </a:ext>
                  </a:extLst>
                </a:gridCol>
              </a:tblGrid>
              <a:tr h="327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1</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2</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3</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4</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5</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6</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7</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8</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327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2</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1</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4</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3</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6</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5</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8</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7</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25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3</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4</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1</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2</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7</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8</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5</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6</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327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4</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3</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2</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1</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8</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7</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6</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5</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327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5</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6</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7</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8</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1</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2</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3</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4</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27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6</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5</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8</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7</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2</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1</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4</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3</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25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7</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8</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5</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6</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3</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4</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1</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2</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27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8</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7</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6</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5</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4</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3</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2</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1</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bl>
          </a:graphicData>
        </a:graphic>
      </p:graphicFrame>
    </p:spTree>
  </p:cSld>
  <p:clrMapOvr>
    <a:masterClrMapping/>
  </p:clrMapOvr>
  <p:transition>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灯片编号占位符 5">
            <a:extLst>
              <a:ext uri="{FF2B5EF4-FFF2-40B4-BE49-F238E27FC236}">
                <a16:creationId xmlns:a16="http://schemas.microsoft.com/office/drawing/2014/main" id="{8DAC49B9-9C1F-490A-8F1F-F2CCFD6E8319}"/>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A4AB7BCE-3558-44E0-91E6-4862C2AAEA2D}" type="slidenum">
              <a:rPr lang="zh-CN" altLang="en-US">
                <a:solidFill>
                  <a:schemeClr val="tx1"/>
                </a:solidFill>
                <a:latin typeface="Times New Roman" panose="02020603050405020304" pitchFamily="18" charset="0"/>
                <a:ea typeface="宋体" panose="02010600030101010101" pitchFamily="2" charset="-122"/>
              </a:rPr>
              <a:pPr eaLnBrk="1" hangingPunct="1"/>
              <a:t>77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68642" name="Rectangle 2">
            <a:extLst>
              <a:ext uri="{FF2B5EF4-FFF2-40B4-BE49-F238E27FC236}">
                <a16:creationId xmlns:a16="http://schemas.microsoft.com/office/drawing/2014/main" id="{EAEB7FD5-E3BE-47DD-8431-352E193BCF7D}"/>
              </a:ext>
            </a:extLst>
          </p:cNvPr>
          <p:cNvSpPr>
            <a:spLocks noGrp="1" noChangeArrowheads="1"/>
          </p:cNvSpPr>
          <p:nvPr>
            <p:ph type="title"/>
          </p:nvPr>
        </p:nvSpPr>
        <p:spPr>
          <a:xfrm>
            <a:off x="685800" y="152400"/>
            <a:ext cx="7772400" cy="1143000"/>
          </a:xfrm>
        </p:spPr>
        <p:txBody>
          <a:bodyPr/>
          <a:lstStyle/>
          <a:p>
            <a:pPr eaLnBrk="1" hangingPunct="1">
              <a:defRPr/>
            </a:pPr>
            <a:r>
              <a:rPr lang="zh-CN" altLang="en-US">
                <a:effectLst>
                  <a:outerShdw blurRad="38100" dist="38100" dir="2700000" algn="tl">
                    <a:srgbClr val="C0C0C0"/>
                  </a:outerShdw>
                </a:effectLst>
                <a:latin typeface="黑体" pitchFamily="2" charset="-122"/>
                <a:ea typeface="黑体" pitchFamily="2" charset="-122"/>
              </a:rPr>
              <a:t>循环赛日程表</a:t>
            </a:r>
          </a:p>
        </p:txBody>
      </p:sp>
      <p:sp>
        <p:nvSpPr>
          <p:cNvPr id="166916" name="Text Box 3">
            <a:extLst>
              <a:ext uri="{FF2B5EF4-FFF2-40B4-BE49-F238E27FC236}">
                <a16:creationId xmlns:a16="http://schemas.microsoft.com/office/drawing/2014/main" id="{C64E2E51-62C1-484A-9E3B-D54FDA10FC3F}"/>
              </a:ext>
            </a:extLst>
          </p:cNvPr>
          <p:cNvSpPr txBox="1">
            <a:spLocks noChangeArrowheads="1"/>
          </p:cNvSpPr>
          <p:nvPr/>
        </p:nvSpPr>
        <p:spPr bwMode="auto">
          <a:xfrm>
            <a:off x="323850" y="981075"/>
            <a:ext cx="83724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设计一个满足以下要求的比赛日程表：</a:t>
            </a:r>
          </a:p>
          <a:p>
            <a:pPr algn="l" eaLnBrk="1" hangingPunct="1"/>
            <a:r>
              <a:rPr lang="en-US" altLang="zh-CN" sz="2400">
                <a:solidFill>
                  <a:schemeClr val="tx1"/>
                </a:solidFill>
                <a:latin typeface="黑体" panose="02010609060101010101" pitchFamily="49" charset="-122"/>
                <a:ea typeface="黑体" panose="02010609060101010101" pitchFamily="49" charset="-122"/>
              </a:rPr>
              <a:t>(1)</a:t>
            </a:r>
            <a:r>
              <a:rPr lang="zh-CN" altLang="en-US" sz="2400">
                <a:solidFill>
                  <a:schemeClr val="tx1"/>
                </a:solidFill>
                <a:latin typeface="黑体" panose="02010609060101010101" pitchFamily="49" charset="-122"/>
                <a:ea typeface="黑体" panose="02010609060101010101" pitchFamily="49" charset="-122"/>
              </a:rPr>
              <a:t>每个选手必须与其他</a:t>
            </a:r>
            <a:r>
              <a:rPr lang="en-US" altLang="zh-CN" sz="2400">
                <a:solidFill>
                  <a:schemeClr val="tx1"/>
                </a:solidFill>
                <a:latin typeface="黑体" panose="02010609060101010101" pitchFamily="49" charset="-122"/>
                <a:ea typeface="黑体" panose="02010609060101010101" pitchFamily="49" charset="-122"/>
              </a:rPr>
              <a:t>n-1</a:t>
            </a:r>
            <a:r>
              <a:rPr lang="zh-CN" altLang="en-US" sz="2400">
                <a:solidFill>
                  <a:schemeClr val="tx1"/>
                </a:solidFill>
                <a:latin typeface="黑体" panose="02010609060101010101" pitchFamily="49" charset="-122"/>
                <a:ea typeface="黑体" panose="02010609060101010101" pitchFamily="49" charset="-122"/>
              </a:rPr>
              <a:t>个选手各赛一次；</a:t>
            </a:r>
          </a:p>
          <a:p>
            <a:pPr algn="l" eaLnBrk="1" hangingPunct="1"/>
            <a:r>
              <a:rPr lang="en-US" altLang="zh-CN" sz="2400">
                <a:solidFill>
                  <a:schemeClr val="tx1"/>
                </a:solidFill>
                <a:latin typeface="黑体" panose="02010609060101010101" pitchFamily="49" charset="-122"/>
                <a:ea typeface="黑体" panose="02010609060101010101" pitchFamily="49" charset="-122"/>
              </a:rPr>
              <a:t>(2)</a:t>
            </a:r>
            <a:r>
              <a:rPr lang="zh-CN" altLang="en-US" sz="2400">
                <a:solidFill>
                  <a:schemeClr val="tx1"/>
                </a:solidFill>
                <a:latin typeface="黑体" panose="02010609060101010101" pitchFamily="49" charset="-122"/>
                <a:ea typeface="黑体" panose="02010609060101010101" pitchFamily="49" charset="-122"/>
              </a:rPr>
              <a:t>每个选手一天只能赛一次；</a:t>
            </a:r>
          </a:p>
          <a:p>
            <a:pPr algn="l" eaLnBrk="1" hangingPunct="1"/>
            <a:r>
              <a:rPr lang="en-US" altLang="zh-CN" sz="2400">
                <a:solidFill>
                  <a:schemeClr val="tx1"/>
                </a:solidFill>
                <a:latin typeface="黑体" panose="02010609060101010101" pitchFamily="49" charset="-122"/>
                <a:ea typeface="黑体" panose="02010609060101010101" pitchFamily="49" charset="-122"/>
              </a:rPr>
              <a:t>(3)</a:t>
            </a:r>
            <a:r>
              <a:rPr lang="zh-CN" altLang="en-US" sz="2400">
                <a:solidFill>
                  <a:schemeClr val="tx1"/>
                </a:solidFill>
                <a:latin typeface="黑体" panose="02010609060101010101" pitchFamily="49" charset="-122"/>
                <a:ea typeface="黑体" panose="02010609060101010101" pitchFamily="49" charset="-122"/>
              </a:rPr>
              <a:t>循环赛一共进行</a:t>
            </a:r>
            <a:r>
              <a:rPr lang="en-US" altLang="zh-CN" sz="2400">
                <a:solidFill>
                  <a:schemeClr val="tx1"/>
                </a:solidFill>
                <a:latin typeface="黑体" panose="02010609060101010101" pitchFamily="49" charset="-122"/>
                <a:ea typeface="黑体" panose="02010609060101010101" pitchFamily="49" charset="-122"/>
              </a:rPr>
              <a:t>n-1</a:t>
            </a:r>
            <a:r>
              <a:rPr lang="zh-CN" altLang="en-US" sz="2400">
                <a:solidFill>
                  <a:schemeClr val="tx1"/>
                </a:solidFill>
                <a:latin typeface="黑体" panose="02010609060101010101" pitchFamily="49" charset="-122"/>
                <a:ea typeface="黑体" panose="02010609060101010101" pitchFamily="49" charset="-122"/>
              </a:rPr>
              <a:t>天。</a:t>
            </a:r>
          </a:p>
        </p:txBody>
      </p:sp>
      <p:sp>
        <p:nvSpPr>
          <p:cNvPr id="166917" name="Text Box 4">
            <a:extLst>
              <a:ext uri="{FF2B5EF4-FFF2-40B4-BE49-F238E27FC236}">
                <a16:creationId xmlns:a16="http://schemas.microsoft.com/office/drawing/2014/main" id="{5C620E32-F390-4A5F-8A29-87A3C47446E5}"/>
              </a:ext>
            </a:extLst>
          </p:cNvPr>
          <p:cNvSpPr txBox="1">
            <a:spLocks noChangeArrowheads="1"/>
          </p:cNvSpPr>
          <p:nvPr/>
        </p:nvSpPr>
        <p:spPr bwMode="auto">
          <a:xfrm>
            <a:off x="250825" y="2492375"/>
            <a:ext cx="8408988" cy="1552575"/>
          </a:xfrm>
          <a:prstGeom prst="rect">
            <a:avLst/>
          </a:prstGeom>
          <a:solidFill>
            <a:srgbClr val="FFCC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按分治策略，将所有的选手分为两半，</a:t>
            </a:r>
            <a:r>
              <a:rPr lang="en-US" altLang="zh-CN" sz="24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个选手的比赛日程表就可以通过为</a:t>
            </a:r>
            <a:r>
              <a:rPr lang="en-US" altLang="zh-CN" sz="2400">
                <a:solidFill>
                  <a:schemeClr val="tx1"/>
                </a:solidFill>
                <a:ea typeface="楷体_GB2312" panose="02010609030101010101" pitchFamily="49" charset="-122"/>
              </a:rPr>
              <a:t>n/2</a:t>
            </a:r>
            <a:r>
              <a:rPr lang="zh-CN" altLang="en-US" sz="2400">
                <a:solidFill>
                  <a:schemeClr val="tx1"/>
                </a:solidFill>
                <a:ea typeface="楷体_GB2312" panose="02010609030101010101" pitchFamily="49" charset="-122"/>
              </a:rPr>
              <a:t>个选手设计的比赛日程表来决定。递归地用对选手进行分割，直到只剩下</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个选手时，比赛日程表的制定就变得很简单。这时只要让这</a:t>
            </a:r>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个选手进行比赛就可以了。</a:t>
            </a:r>
          </a:p>
        </p:txBody>
      </p:sp>
      <p:graphicFrame>
        <p:nvGraphicFramePr>
          <p:cNvPr id="368645" name="Group 5">
            <a:extLst>
              <a:ext uri="{FF2B5EF4-FFF2-40B4-BE49-F238E27FC236}">
                <a16:creationId xmlns:a16="http://schemas.microsoft.com/office/drawing/2014/main" id="{5A30CAF4-DB36-41BC-8B3F-B7BBF3651B1D}"/>
              </a:ext>
            </a:extLst>
          </p:cNvPr>
          <p:cNvGraphicFramePr>
            <a:graphicFrameLocks noGrp="1"/>
          </p:cNvGraphicFramePr>
          <p:nvPr/>
        </p:nvGraphicFramePr>
        <p:xfrm>
          <a:off x="2484438" y="4005263"/>
          <a:ext cx="4679950" cy="2613025"/>
        </p:xfrm>
        <a:graphic>
          <a:graphicData uri="http://schemas.openxmlformats.org/drawingml/2006/table">
            <a:tbl>
              <a:tblPr/>
              <a:tblGrid>
                <a:gridCol w="585787">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5788">
                  <a:extLst>
                    <a:ext uri="{9D8B030D-6E8A-4147-A177-3AD203B41FA5}">
                      <a16:colId xmlns:a16="http://schemas.microsoft.com/office/drawing/2014/main" val="20002"/>
                    </a:ext>
                  </a:extLst>
                </a:gridCol>
                <a:gridCol w="584200">
                  <a:extLst>
                    <a:ext uri="{9D8B030D-6E8A-4147-A177-3AD203B41FA5}">
                      <a16:colId xmlns:a16="http://schemas.microsoft.com/office/drawing/2014/main" val="20003"/>
                    </a:ext>
                  </a:extLst>
                </a:gridCol>
                <a:gridCol w="585787">
                  <a:extLst>
                    <a:ext uri="{9D8B030D-6E8A-4147-A177-3AD203B41FA5}">
                      <a16:colId xmlns:a16="http://schemas.microsoft.com/office/drawing/2014/main" val="20004"/>
                    </a:ext>
                  </a:extLst>
                </a:gridCol>
                <a:gridCol w="584200">
                  <a:extLst>
                    <a:ext uri="{9D8B030D-6E8A-4147-A177-3AD203B41FA5}">
                      <a16:colId xmlns:a16="http://schemas.microsoft.com/office/drawing/2014/main" val="20005"/>
                    </a:ext>
                  </a:extLst>
                </a:gridCol>
                <a:gridCol w="585788">
                  <a:extLst>
                    <a:ext uri="{9D8B030D-6E8A-4147-A177-3AD203B41FA5}">
                      <a16:colId xmlns:a16="http://schemas.microsoft.com/office/drawing/2014/main" val="20006"/>
                    </a:ext>
                  </a:extLst>
                </a:gridCol>
                <a:gridCol w="584200">
                  <a:extLst>
                    <a:ext uri="{9D8B030D-6E8A-4147-A177-3AD203B41FA5}">
                      <a16:colId xmlns:a16="http://schemas.microsoft.com/office/drawing/2014/main" val="20007"/>
                    </a:ext>
                  </a:extLst>
                </a:gridCol>
              </a:tblGrid>
              <a:tr h="327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1</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2</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3</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4</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5</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6</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7</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8</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327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2</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1</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4</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3</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6</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5</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8</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7</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25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3</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4</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1</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2</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7</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8</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5</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6</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327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4</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3</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2</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1</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8</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7</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6</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5</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327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5</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6</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7</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8</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1</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2</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3</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4</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27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6</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5</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8</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7</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2</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1</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4</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3</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25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7</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8</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5</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6</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3</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4</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1</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2</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27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8</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7</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6</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5</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4</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3</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2</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charset="0"/>
                          <a:ea typeface="宋体" pitchFamily="2" charset="-122"/>
                          <a:cs typeface="Times New Roman" charset="0"/>
                        </a:rPr>
                        <a:t>1</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bl>
          </a:graphicData>
        </a:graphic>
      </p:graphicFrame>
    </p:spTree>
  </p:cSld>
  <p:clrMapOvr>
    <a:masterClrMapping/>
  </p:clrMapOvr>
  <p:transition>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a:extLst>
              <a:ext uri="{FF2B5EF4-FFF2-40B4-BE49-F238E27FC236}">
                <a16:creationId xmlns:a16="http://schemas.microsoft.com/office/drawing/2014/main" id="{9946B91E-DAD6-435E-9429-BF2F94088F63}"/>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8FEF1ED7-9238-4A0B-99DF-57225C540AB2}" type="slidenum">
              <a:rPr lang="zh-CN" altLang="en-US">
                <a:solidFill>
                  <a:schemeClr val="tx1"/>
                </a:solidFill>
                <a:latin typeface="Times New Roman" panose="02020603050405020304" pitchFamily="18" charset="0"/>
                <a:ea typeface="宋体" panose="02010600030101010101" pitchFamily="2" charset="-122"/>
              </a:rPr>
              <a:pPr eaLnBrk="1" hangingPunct="1"/>
              <a:t>78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69666" name="Rectangle 2">
            <a:extLst>
              <a:ext uri="{FF2B5EF4-FFF2-40B4-BE49-F238E27FC236}">
                <a16:creationId xmlns:a16="http://schemas.microsoft.com/office/drawing/2014/main" id="{A11CC15C-A0B7-4F98-BE3A-AC19262B7ED4}"/>
              </a:ext>
            </a:extLst>
          </p:cNvPr>
          <p:cNvSpPr>
            <a:spLocks noGrp="1" noChangeArrowheads="1"/>
          </p:cNvSpPr>
          <p:nvPr>
            <p:ph type="ctrTitle"/>
          </p:nvPr>
        </p:nvSpPr>
        <p:spPr>
          <a:xfrm>
            <a:off x="609600" y="2286000"/>
            <a:ext cx="8064500" cy="1081088"/>
          </a:xfrm>
        </p:spPr>
        <p:txBody>
          <a:bodyPr/>
          <a:lstStyle/>
          <a:p>
            <a:pPr eaLnBrk="1" hangingPunct="1">
              <a:defRPr/>
            </a:pPr>
            <a:r>
              <a:rPr lang="zh-CN" altLang="en-US" sz="6000">
                <a:solidFill>
                  <a:srgbClr val="800000"/>
                </a:solidFill>
                <a:effectLst>
                  <a:outerShdw blurRad="38100" dist="38100" dir="2700000" algn="tl">
                    <a:srgbClr val="C0C0C0"/>
                  </a:outerShdw>
                </a:effectLst>
                <a:latin typeface="黑体" pitchFamily="2" charset="-122"/>
                <a:ea typeface="黑体" pitchFamily="2" charset="-122"/>
              </a:rPr>
              <a:t>第</a:t>
            </a:r>
            <a:r>
              <a:rPr lang="en-US" altLang="zh-CN" sz="6000">
                <a:solidFill>
                  <a:srgbClr val="800000"/>
                </a:solidFill>
                <a:effectLst>
                  <a:outerShdw blurRad="38100" dist="38100" dir="2700000" algn="tl">
                    <a:srgbClr val="C0C0C0"/>
                  </a:outerShdw>
                </a:effectLst>
                <a:latin typeface="黑体" pitchFamily="2" charset="-122"/>
                <a:ea typeface="黑体" pitchFamily="2" charset="-122"/>
              </a:rPr>
              <a:t>3</a:t>
            </a:r>
            <a:r>
              <a:rPr lang="zh-CN" altLang="en-US" sz="6000">
                <a:solidFill>
                  <a:srgbClr val="800000"/>
                </a:solidFill>
                <a:effectLst>
                  <a:outerShdw blurRad="38100" dist="38100" dir="2700000" algn="tl">
                    <a:srgbClr val="C0C0C0"/>
                  </a:outerShdw>
                </a:effectLst>
                <a:latin typeface="黑体" pitchFamily="2" charset="-122"/>
                <a:ea typeface="黑体" pitchFamily="2" charset="-122"/>
              </a:rPr>
              <a:t>章  动态规划</a:t>
            </a:r>
          </a:p>
        </p:txBody>
      </p:sp>
    </p:spTree>
  </p:cSld>
  <p:clrMapOvr>
    <a:masterClrMapping/>
  </p:clrMapOvr>
  <p:transition>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a:extLst>
              <a:ext uri="{FF2B5EF4-FFF2-40B4-BE49-F238E27FC236}">
                <a16:creationId xmlns:a16="http://schemas.microsoft.com/office/drawing/2014/main" id="{8398DE6D-7AE7-4350-B7C5-B8F30007C440}"/>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246141F9-1C9A-45AB-BB38-8385E11422B0}" type="slidenum">
              <a:rPr lang="zh-CN" altLang="en-US">
                <a:solidFill>
                  <a:schemeClr val="tx1"/>
                </a:solidFill>
                <a:latin typeface="Times New Roman" panose="02020603050405020304" pitchFamily="18" charset="0"/>
                <a:ea typeface="宋体" panose="02010600030101010101" pitchFamily="2" charset="-122"/>
              </a:rPr>
              <a:pPr eaLnBrk="1" hangingPunct="1"/>
              <a:t>79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68963" name="Rectangle 2">
            <a:extLst>
              <a:ext uri="{FF2B5EF4-FFF2-40B4-BE49-F238E27FC236}">
                <a16:creationId xmlns:a16="http://schemas.microsoft.com/office/drawing/2014/main" id="{C7B581FA-EA9E-470E-8627-21F49A1F91BC}"/>
              </a:ext>
            </a:extLst>
          </p:cNvPr>
          <p:cNvSpPr>
            <a:spLocks noChangeArrowheads="1"/>
          </p:cNvSpPr>
          <p:nvPr/>
        </p:nvSpPr>
        <p:spPr bwMode="auto">
          <a:xfrm>
            <a:off x="684213" y="16287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buFontTx/>
              <a:buChar char="•"/>
            </a:pPr>
            <a:r>
              <a:rPr kumimoji="1" lang="zh-CN" altLang="en-US" sz="2400">
                <a:solidFill>
                  <a:schemeClr val="tx1"/>
                </a:solidFill>
                <a:latin typeface="楷体_GB2312" panose="02010609030101010101" pitchFamily="49" charset="-122"/>
                <a:ea typeface="楷体_GB2312" panose="02010609030101010101" pitchFamily="49" charset="-122"/>
              </a:rPr>
              <a:t>动态规划算法与分治法类似，其基本思想也是将待求解问题分解成若干个子问题</a:t>
            </a:r>
          </a:p>
        </p:txBody>
      </p:sp>
      <p:sp>
        <p:nvSpPr>
          <p:cNvPr id="371715" name="Rectangle 3">
            <a:extLst>
              <a:ext uri="{FF2B5EF4-FFF2-40B4-BE49-F238E27FC236}">
                <a16:creationId xmlns:a16="http://schemas.microsoft.com/office/drawing/2014/main" id="{6EF11652-8976-4964-955B-8ADDBEAE64CB}"/>
              </a:ext>
            </a:extLst>
          </p:cNvPr>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defRPr/>
            </a:pPr>
            <a:endParaRPr kumimoji="1" lang="zh-CN" altLang="en-US" sz="4400" b="1">
              <a:solidFill>
                <a:srgbClr val="663300"/>
              </a:solidFill>
              <a:effectLst>
                <a:outerShdw blurRad="38100" dist="38100" dir="2700000" algn="tl">
                  <a:srgbClr val="C0C0C0"/>
                </a:outerShdw>
              </a:effectLst>
              <a:latin typeface="Times New Roman" charset="0"/>
              <a:ea typeface="黑体" pitchFamily="2" charset="-122"/>
            </a:endParaRPr>
          </a:p>
        </p:txBody>
      </p:sp>
      <p:grpSp>
        <p:nvGrpSpPr>
          <p:cNvPr id="168965" name="Group 4">
            <a:extLst>
              <a:ext uri="{FF2B5EF4-FFF2-40B4-BE49-F238E27FC236}">
                <a16:creationId xmlns:a16="http://schemas.microsoft.com/office/drawing/2014/main" id="{37CDA244-A519-4926-A2BE-0D630DF54339}"/>
              </a:ext>
            </a:extLst>
          </p:cNvPr>
          <p:cNvGrpSpPr>
            <a:grpSpLocks/>
          </p:cNvGrpSpPr>
          <p:nvPr/>
        </p:nvGrpSpPr>
        <p:grpSpPr bwMode="auto">
          <a:xfrm>
            <a:off x="428625" y="3214688"/>
            <a:ext cx="8715375" cy="3200400"/>
            <a:chOff x="270" y="2025"/>
            <a:chExt cx="5490" cy="2016"/>
          </a:xfrm>
        </p:grpSpPr>
        <p:sp>
          <p:nvSpPr>
            <p:cNvPr id="168966" name="Oval 5">
              <a:extLst>
                <a:ext uri="{FF2B5EF4-FFF2-40B4-BE49-F238E27FC236}">
                  <a16:creationId xmlns:a16="http://schemas.microsoft.com/office/drawing/2014/main" id="{191F597D-52EB-48E7-BF29-BF6141C85850}"/>
                </a:ext>
              </a:extLst>
            </p:cNvPr>
            <p:cNvSpPr>
              <a:spLocks noChangeArrowheads="1"/>
            </p:cNvSpPr>
            <p:nvPr/>
          </p:nvSpPr>
          <p:spPr bwMode="auto">
            <a:xfrm>
              <a:off x="2699" y="2205"/>
              <a:ext cx="504" cy="384"/>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3200">
                  <a:solidFill>
                    <a:schemeClr val="tx1"/>
                  </a:solidFill>
                  <a:latin typeface="Arial Rounded MT Bold" panose="020B0604020202020204" pitchFamily="34" charset="0"/>
                  <a:ea typeface="宋体" panose="02010600030101010101" pitchFamily="2" charset="-122"/>
                </a:rPr>
                <a:t>n</a:t>
              </a:r>
            </a:p>
          </p:txBody>
        </p:sp>
        <p:cxnSp>
          <p:nvCxnSpPr>
            <p:cNvPr id="168967" name="AutoShape 6">
              <a:extLst>
                <a:ext uri="{FF2B5EF4-FFF2-40B4-BE49-F238E27FC236}">
                  <a16:creationId xmlns:a16="http://schemas.microsoft.com/office/drawing/2014/main" id="{1D63913E-1639-4585-9073-72FF22A85A27}"/>
                </a:ext>
              </a:extLst>
            </p:cNvPr>
            <p:cNvCxnSpPr>
              <a:cxnSpLocks noChangeShapeType="1"/>
              <a:stCxn id="168966" idx="4"/>
              <a:endCxn id="168974" idx="0"/>
            </p:cNvCxnSpPr>
            <p:nvPr/>
          </p:nvCxnSpPr>
          <p:spPr bwMode="auto">
            <a:xfrm>
              <a:off x="2951" y="2595"/>
              <a:ext cx="2281" cy="512"/>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68968" name="AutoShape 7">
              <a:extLst>
                <a:ext uri="{FF2B5EF4-FFF2-40B4-BE49-F238E27FC236}">
                  <a16:creationId xmlns:a16="http://schemas.microsoft.com/office/drawing/2014/main" id="{5FB6EE1B-59C6-44FD-8B27-9FDFF2A324FB}"/>
                </a:ext>
              </a:extLst>
            </p:cNvPr>
            <p:cNvCxnSpPr>
              <a:cxnSpLocks noChangeShapeType="1"/>
              <a:stCxn id="168966" idx="4"/>
              <a:endCxn id="168971" idx="0"/>
            </p:cNvCxnSpPr>
            <p:nvPr/>
          </p:nvCxnSpPr>
          <p:spPr bwMode="auto">
            <a:xfrm flipH="1">
              <a:off x="798" y="2595"/>
              <a:ext cx="2153" cy="48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68969" name="AutoShape 8">
              <a:extLst>
                <a:ext uri="{FF2B5EF4-FFF2-40B4-BE49-F238E27FC236}">
                  <a16:creationId xmlns:a16="http://schemas.microsoft.com/office/drawing/2014/main" id="{BF775AB0-7235-427A-BDD2-E359664F2BEE}"/>
                </a:ext>
              </a:extLst>
            </p:cNvPr>
            <p:cNvCxnSpPr>
              <a:cxnSpLocks noChangeShapeType="1"/>
              <a:stCxn id="168966" idx="4"/>
              <a:endCxn id="168972" idx="0"/>
            </p:cNvCxnSpPr>
            <p:nvPr/>
          </p:nvCxnSpPr>
          <p:spPr bwMode="auto">
            <a:xfrm flipH="1">
              <a:off x="2276" y="2595"/>
              <a:ext cx="675" cy="512"/>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68970" name="AutoShape 9">
              <a:extLst>
                <a:ext uri="{FF2B5EF4-FFF2-40B4-BE49-F238E27FC236}">
                  <a16:creationId xmlns:a16="http://schemas.microsoft.com/office/drawing/2014/main" id="{7FB40B56-9AEA-42CD-B4A8-2B1F9B12282D}"/>
                </a:ext>
              </a:extLst>
            </p:cNvPr>
            <p:cNvCxnSpPr>
              <a:cxnSpLocks noChangeShapeType="1"/>
              <a:stCxn id="168966" idx="4"/>
              <a:endCxn id="168973" idx="0"/>
            </p:cNvCxnSpPr>
            <p:nvPr/>
          </p:nvCxnSpPr>
          <p:spPr bwMode="auto">
            <a:xfrm>
              <a:off x="2951" y="2595"/>
              <a:ext cx="803" cy="512"/>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68971" name="AutoShape 10">
              <a:extLst>
                <a:ext uri="{FF2B5EF4-FFF2-40B4-BE49-F238E27FC236}">
                  <a16:creationId xmlns:a16="http://schemas.microsoft.com/office/drawing/2014/main" id="{D4BB6540-D5E6-480F-A258-3BDB1B206247}"/>
                </a:ext>
              </a:extLst>
            </p:cNvPr>
            <p:cNvSpPr>
              <a:spLocks noChangeArrowheads="1"/>
            </p:cNvSpPr>
            <p:nvPr/>
          </p:nvSpPr>
          <p:spPr bwMode="auto">
            <a:xfrm>
              <a:off x="270" y="3081"/>
              <a:ext cx="1056" cy="92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b="1">
                  <a:solidFill>
                    <a:schemeClr val="tx1"/>
                  </a:solidFill>
                  <a:latin typeface="Arial Rounded MT Bold" panose="020B0604020202020204" pitchFamily="34" charset="0"/>
                  <a:ea typeface="宋体" panose="02010600030101010101" pitchFamily="2" charset="-122"/>
                </a:rPr>
                <a:t>T(n/2)</a:t>
              </a:r>
            </a:p>
          </p:txBody>
        </p:sp>
        <p:sp>
          <p:nvSpPr>
            <p:cNvPr id="168972" name="AutoShape 11">
              <a:extLst>
                <a:ext uri="{FF2B5EF4-FFF2-40B4-BE49-F238E27FC236}">
                  <a16:creationId xmlns:a16="http://schemas.microsoft.com/office/drawing/2014/main" id="{2031EA9D-3E48-42E5-9C86-932756247B32}"/>
                </a:ext>
              </a:extLst>
            </p:cNvPr>
            <p:cNvSpPr>
              <a:spLocks noChangeArrowheads="1"/>
            </p:cNvSpPr>
            <p:nvPr/>
          </p:nvSpPr>
          <p:spPr bwMode="auto">
            <a:xfrm>
              <a:off x="1748" y="3113"/>
              <a:ext cx="1056" cy="92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b="1">
                  <a:solidFill>
                    <a:schemeClr val="tx1"/>
                  </a:solidFill>
                  <a:latin typeface="Arial Rounded MT Bold" panose="020B0604020202020204" pitchFamily="34" charset="0"/>
                  <a:ea typeface="宋体" panose="02010600030101010101" pitchFamily="2" charset="-122"/>
                </a:rPr>
                <a:t>T(n/2)</a:t>
              </a:r>
            </a:p>
          </p:txBody>
        </p:sp>
        <p:sp>
          <p:nvSpPr>
            <p:cNvPr id="168973" name="AutoShape 12">
              <a:extLst>
                <a:ext uri="{FF2B5EF4-FFF2-40B4-BE49-F238E27FC236}">
                  <a16:creationId xmlns:a16="http://schemas.microsoft.com/office/drawing/2014/main" id="{366C4683-1B64-4B68-B77D-7B588FE3F751}"/>
                </a:ext>
              </a:extLst>
            </p:cNvPr>
            <p:cNvSpPr>
              <a:spLocks noChangeArrowheads="1"/>
            </p:cNvSpPr>
            <p:nvPr/>
          </p:nvSpPr>
          <p:spPr bwMode="auto">
            <a:xfrm>
              <a:off x="3226" y="3113"/>
              <a:ext cx="1056" cy="92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b="1">
                  <a:solidFill>
                    <a:schemeClr val="tx1"/>
                  </a:solidFill>
                  <a:latin typeface="Arial Rounded MT Bold" panose="020B0604020202020204" pitchFamily="34" charset="0"/>
                  <a:ea typeface="宋体" panose="02010600030101010101" pitchFamily="2" charset="-122"/>
                </a:rPr>
                <a:t>T(n/2)</a:t>
              </a:r>
            </a:p>
          </p:txBody>
        </p:sp>
        <p:sp>
          <p:nvSpPr>
            <p:cNvPr id="168974" name="AutoShape 13">
              <a:extLst>
                <a:ext uri="{FF2B5EF4-FFF2-40B4-BE49-F238E27FC236}">
                  <a16:creationId xmlns:a16="http://schemas.microsoft.com/office/drawing/2014/main" id="{E6035D5A-8CD2-40B8-BA82-309427BC13F4}"/>
                </a:ext>
              </a:extLst>
            </p:cNvPr>
            <p:cNvSpPr>
              <a:spLocks noChangeArrowheads="1"/>
            </p:cNvSpPr>
            <p:nvPr/>
          </p:nvSpPr>
          <p:spPr bwMode="auto">
            <a:xfrm>
              <a:off x="4704" y="3113"/>
              <a:ext cx="1056" cy="92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b="1">
                  <a:solidFill>
                    <a:schemeClr val="tx1"/>
                  </a:solidFill>
                  <a:latin typeface="Arial Rounded MT Bold" panose="020B0604020202020204" pitchFamily="34" charset="0"/>
                  <a:ea typeface="宋体" panose="02010600030101010101" pitchFamily="2" charset="-122"/>
                </a:rPr>
                <a:t>T(n/2)</a:t>
              </a:r>
            </a:p>
          </p:txBody>
        </p:sp>
        <p:sp>
          <p:nvSpPr>
            <p:cNvPr id="168975" name="AutoShape 14">
              <a:extLst>
                <a:ext uri="{FF2B5EF4-FFF2-40B4-BE49-F238E27FC236}">
                  <a16:creationId xmlns:a16="http://schemas.microsoft.com/office/drawing/2014/main" id="{5F2B0350-9734-49C9-942B-D8F2EF42412D}"/>
                </a:ext>
              </a:extLst>
            </p:cNvPr>
            <p:cNvSpPr>
              <a:spLocks noChangeArrowheads="1"/>
            </p:cNvSpPr>
            <p:nvPr/>
          </p:nvSpPr>
          <p:spPr bwMode="auto">
            <a:xfrm>
              <a:off x="384" y="2025"/>
              <a:ext cx="816" cy="672"/>
            </a:xfrm>
            <a:prstGeom prst="triangle">
              <a:avLst>
                <a:gd name="adj" fmla="val 50000"/>
              </a:avLst>
            </a:prstGeom>
            <a:solidFill>
              <a:schemeClr val="accent1"/>
            </a:solidFill>
            <a:ln w="9525">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3200">
                  <a:solidFill>
                    <a:schemeClr val="tx1"/>
                  </a:solidFill>
                  <a:latin typeface="Arial Rounded MT Bold" panose="020B0604020202020204" pitchFamily="34" charset="0"/>
                  <a:ea typeface="宋体" panose="02010600030101010101" pitchFamily="2" charset="-122"/>
                </a:rPr>
                <a:t>T(n)</a:t>
              </a:r>
            </a:p>
          </p:txBody>
        </p:sp>
        <p:sp>
          <p:nvSpPr>
            <p:cNvPr id="168976" name="Text Box 15">
              <a:extLst>
                <a:ext uri="{FF2B5EF4-FFF2-40B4-BE49-F238E27FC236}">
                  <a16:creationId xmlns:a16="http://schemas.microsoft.com/office/drawing/2014/main" id="{C4A5B01F-4471-427A-8E35-D19DF9C2166E}"/>
                </a:ext>
              </a:extLst>
            </p:cNvPr>
            <p:cNvSpPr txBox="1">
              <a:spLocks noChangeArrowheads="1"/>
            </p:cNvSpPr>
            <p:nvPr/>
          </p:nvSpPr>
          <p:spPr bwMode="auto">
            <a:xfrm>
              <a:off x="1824" y="2236"/>
              <a:ext cx="6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spcBef>
                  <a:spcPct val="50000"/>
                </a:spcBef>
              </a:pPr>
              <a:r>
                <a:rPr lang="zh-CN" altLang="en-US" sz="3200">
                  <a:solidFill>
                    <a:schemeClr val="tx1"/>
                  </a:solidFill>
                  <a:latin typeface="Arial Rounded MT Bold" panose="020B0604020202020204" pitchFamily="34" charset="0"/>
                  <a:ea typeface="宋体" panose="02010600030101010101" pitchFamily="2" charset="-122"/>
                </a:rPr>
                <a:t>=</a:t>
              </a:r>
            </a:p>
          </p:txBody>
        </p:sp>
      </p:gr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BE73A15A-7358-45BC-BA1D-B58C06C4B060}"/>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108B462D-1963-4E8D-982C-01C963CAC33F}" type="slidenum">
              <a:rPr lang="zh-CN" altLang="en-US">
                <a:solidFill>
                  <a:schemeClr val="tx1"/>
                </a:solidFill>
                <a:latin typeface="Times New Roman" panose="02020603050405020304" pitchFamily="18" charset="0"/>
                <a:ea typeface="宋体" panose="02010600030101010101" pitchFamily="2" charset="-122"/>
              </a:rPr>
              <a:pPr eaLnBrk="1" hangingPunct="1"/>
              <a:t>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288771" name="Rectangle 3">
            <a:extLst>
              <a:ext uri="{FF2B5EF4-FFF2-40B4-BE49-F238E27FC236}">
                <a16:creationId xmlns:a16="http://schemas.microsoft.com/office/drawing/2014/main" id="{44ADD316-6D0A-4979-9978-362E7CABBDD7}"/>
              </a:ext>
            </a:extLst>
          </p:cNvPr>
          <p:cNvSpPr>
            <a:spLocks noGrp="1" noChangeArrowheads="1"/>
          </p:cNvSpPr>
          <p:nvPr>
            <p:ph type="body" idx="1"/>
          </p:nvPr>
        </p:nvSpPr>
        <p:spPr>
          <a:xfrm>
            <a:off x="381000" y="1447800"/>
            <a:ext cx="8229600" cy="2209800"/>
          </a:xfrm>
        </p:spPr>
        <p:txBody>
          <a:bodyPr/>
          <a:lstStyle/>
          <a:p>
            <a:pPr eaLnBrk="1" hangingPunct="1">
              <a:buFontTx/>
              <a:buNone/>
            </a:pPr>
            <a:r>
              <a:rPr lang="zh-CN" altLang="en-US" sz="2800">
                <a:latin typeface="楷体_GB2312" panose="02010609030101010101" pitchFamily="49" charset="-122"/>
                <a:ea typeface="楷体_GB2312" panose="02010609030101010101" pitchFamily="49" charset="-122"/>
              </a:rPr>
              <a:t>在本书中，采用</a:t>
            </a:r>
            <a:r>
              <a:rPr lang="en-US" altLang="zh-CN">
                <a:solidFill>
                  <a:schemeClr val="accent2"/>
                </a:solidFill>
                <a:latin typeface="黑体" panose="02010609060101010101" pitchFamily="49" charset="-122"/>
                <a:ea typeface="黑体" panose="02010609060101010101" pitchFamily="49" charset="-122"/>
              </a:rPr>
              <a:t>Java</a:t>
            </a:r>
            <a:r>
              <a:rPr lang="zh-CN" altLang="en-US">
                <a:solidFill>
                  <a:schemeClr val="accent2"/>
                </a:solidFill>
                <a:latin typeface="黑体" panose="02010609060101010101" pitchFamily="49" charset="-122"/>
                <a:ea typeface="黑体" panose="02010609060101010101" pitchFamily="49" charset="-122"/>
              </a:rPr>
              <a:t>语言</a:t>
            </a:r>
            <a:r>
              <a:rPr lang="zh-CN" altLang="en-US" sz="2800">
                <a:latin typeface="楷体_GB2312" panose="02010609030101010101" pitchFamily="49" charset="-122"/>
                <a:ea typeface="楷体_GB2312" panose="02010609030101010101" pitchFamily="49" charset="-122"/>
              </a:rPr>
              <a:t>描述算法。</a:t>
            </a:r>
          </a:p>
          <a:p>
            <a:pPr eaLnBrk="1" hangingPunct="1">
              <a:buFontTx/>
              <a:buNone/>
            </a:pPr>
            <a:endParaRPr lang="zh-CN" altLang="en-US" sz="2800">
              <a:latin typeface="楷体_GB2312" panose="02010609030101010101" pitchFamily="49" charset="-122"/>
              <a:ea typeface="楷体_GB2312" panose="02010609030101010101" pitchFamily="49" charset="-122"/>
            </a:endParaRPr>
          </a:p>
          <a:p>
            <a:pPr eaLnBrk="1" hangingPunct="1">
              <a:buFontTx/>
              <a:buNone/>
            </a:pPr>
            <a:r>
              <a:rPr kumimoji="0" lang="zh-CN" altLang="en-US" b="1">
                <a:solidFill>
                  <a:srgbClr val="0000FF"/>
                </a:solidFill>
                <a:latin typeface="黑体" panose="02010609060101010101" pitchFamily="49" charset="-122"/>
                <a:ea typeface="黑体" panose="02010609060101010101" pitchFamily="49" charset="-122"/>
              </a:rPr>
              <a:t>1.</a:t>
            </a:r>
            <a:r>
              <a:rPr kumimoji="0" lang="en-US" altLang="zh-CN" b="1">
                <a:solidFill>
                  <a:srgbClr val="0000FF"/>
                </a:solidFill>
                <a:latin typeface="黑体" panose="02010609060101010101" pitchFamily="49" charset="-122"/>
                <a:ea typeface="黑体" panose="02010609060101010101" pitchFamily="49" charset="-122"/>
              </a:rPr>
              <a:t>Java</a:t>
            </a:r>
            <a:r>
              <a:rPr kumimoji="0" lang="zh-CN" altLang="en-US" b="1">
                <a:solidFill>
                  <a:srgbClr val="0000FF"/>
                </a:solidFill>
                <a:latin typeface="黑体" panose="02010609060101010101" pitchFamily="49" charset="-122"/>
                <a:ea typeface="黑体" panose="02010609060101010101" pitchFamily="49" charset="-122"/>
              </a:rPr>
              <a:t>程序结构</a:t>
            </a:r>
            <a:r>
              <a:rPr kumimoji="0" lang="zh-CN" altLang="en-US" sz="1800">
                <a:solidFill>
                  <a:schemeClr val="accent2"/>
                </a:solidFill>
                <a:latin typeface="Arial" panose="020B0604020202020204" pitchFamily="34" charset="0"/>
                <a:ea typeface="华文行楷" panose="02010800040101010101" pitchFamily="2" charset="-122"/>
              </a:rPr>
              <a:t> </a:t>
            </a:r>
          </a:p>
        </p:txBody>
      </p:sp>
      <p:sp>
        <p:nvSpPr>
          <p:cNvPr id="118788" name="Rectangle 4">
            <a:extLst>
              <a:ext uri="{FF2B5EF4-FFF2-40B4-BE49-F238E27FC236}">
                <a16:creationId xmlns:a16="http://schemas.microsoft.com/office/drawing/2014/main" id="{B17ED705-6434-4B98-887F-23A87A9D2CBC}"/>
              </a:ext>
            </a:extLst>
          </p:cNvPr>
          <p:cNvSpPr>
            <a:spLocks noGrp="1" noChangeArrowheads="1"/>
          </p:cNvSpPr>
          <p:nvPr>
            <p:ph type="title"/>
          </p:nvPr>
        </p:nvSpPr>
        <p:spPr>
          <a:xfrm>
            <a:off x="685800" y="457200"/>
            <a:ext cx="7772400" cy="1143000"/>
          </a:xfrm>
          <a:noFill/>
        </p:spPr>
        <p:txBody>
          <a:bodyPr/>
          <a:lstStyle/>
          <a:p>
            <a:pPr eaLnBrk="1" hangingPunct="1"/>
            <a:r>
              <a:rPr lang="zh-CN" altLang="en-US" sz="4800"/>
              <a:t>1.3	描述算法</a:t>
            </a:r>
          </a:p>
        </p:txBody>
      </p:sp>
      <p:sp>
        <p:nvSpPr>
          <p:cNvPr id="288773" name="Text Box 5">
            <a:extLst>
              <a:ext uri="{FF2B5EF4-FFF2-40B4-BE49-F238E27FC236}">
                <a16:creationId xmlns:a16="http://schemas.microsoft.com/office/drawing/2014/main" id="{3B26842A-2962-40CD-AF89-E302CFBFFAC3}"/>
              </a:ext>
            </a:extLst>
          </p:cNvPr>
          <p:cNvSpPr txBox="1">
            <a:spLocks noChangeArrowheads="1"/>
          </p:cNvSpPr>
          <p:nvPr/>
        </p:nvSpPr>
        <p:spPr bwMode="auto">
          <a:xfrm>
            <a:off x="577850" y="1981200"/>
            <a:ext cx="7634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800">
                <a:solidFill>
                  <a:schemeClr val="tx1"/>
                </a:solidFill>
                <a:ea typeface="楷体_GB2312" panose="02010609030101010101" pitchFamily="49" charset="-122"/>
              </a:rPr>
              <a:t>以下，对</a:t>
            </a:r>
            <a:r>
              <a:rPr lang="en-US" altLang="zh-CN" sz="2800" b="1">
                <a:solidFill>
                  <a:schemeClr val="tx1"/>
                </a:solidFill>
                <a:latin typeface="黑体" panose="02010609060101010101" pitchFamily="49" charset="-122"/>
                <a:ea typeface="黑体" panose="02010609060101010101" pitchFamily="49" charset="-122"/>
              </a:rPr>
              <a:t>Java</a:t>
            </a:r>
            <a:r>
              <a:rPr lang="zh-CN" altLang="en-US" sz="2400">
                <a:solidFill>
                  <a:schemeClr val="tx1"/>
                </a:solidFill>
                <a:latin typeface="楷体_GB2312" panose="02010609030101010101" pitchFamily="49" charset="-122"/>
                <a:ea typeface="楷体_GB2312" panose="02010609030101010101" pitchFamily="49" charset="-122"/>
              </a:rPr>
              <a:t>语言</a:t>
            </a:r>
            <a:r>
              <a:rPr lang="zh-CN" altLang="en-US" sz="2800">
                <a:solidFill>
                  <a:schemeClr val="tx1"/>
                </a:solidFill>
                <a:latin typeface="楷体_GB2312" panose="02010609030101010101" pitchFamily="49" charset="-122"/>
                <a:ea typeface="楷体_GB2312" panose="02010609030101010101" pitchFamily="49" charset="-122"/>
              </a:rPr>
              <a:t>的</a:t>
            </a:r>
            <a:r>
              <a:rPr lang="zh-CN" altLang="en-US" sz="2800">
                <a:solidFill>
                  <a:schemeClr val="tx1"/>
                </a:solidFill>
                <a:latin typeface="黑体" panose="02010609060101010101" pitchFamily="49" charset="-122"/>
                <a:ea typeface="黑体" panose="02010609060101010101" pitchFamily="49" charset="-122"/>
              </a:rPr>
              <a:t>若干重要特性</a:t>
            </a:r>
            <a:r>
              <a:rPr lang="zh-CN" altLang="en-US" sz="2800">
                <a:solidFill>
                  <a:schemeClr val="tx1"/>
                </a:solidFill>
                <a:latin typeface="楷体_GB2312" panose="02010609030101010101" pitchFamily="49" charset="-122"/>
                <a:ea typeface="楷体_GB2312" panose="02010609030101010101" pitchFamily="49" charset="-122"/>
              </a:rPr>
              <a:t>作简要概述。</a:t>
            </a:r>
            <a:r>
              <a:rPr lang="zh-CN" altLang="en-US" sz="2400">
                <a:solidFill>
                  <a:schemeClr val="tx1"/>
                </a:solidFill>
                <a:ea typeface="楷体_GB2312" panose="02010609030101010101" pitchFamily="49" charset="-122"/>
              </a:rPr>
              <a:t> </a:t>
            </a:r>
          </a:p>
        </p:txBody>
      </p:sp>
      <p:sp>
        <p:nvSpPr>
          <p:cNvPr id="288775" name="Text Box 7">
            <a:extLst>
              <a:ext uri="{FF2B5EF4-FFF2-40B4-BE49-F238E27FC236}">
                <a16:creationId xmlns:a16="http://schemas.microsoft.com/office/drawing/2014/main" id="{D8A340B6-BB38-464B-803D-61C7AB8978AF}"/>
              </a:ext>
            </a:extLst>
          </p:cNvPr>
          <p:cNvSpPr txBox="1">
            <a:spLocks noChangeArrowheads="1"/>
          </p:cNvSpPr>
          <p:nvPr/>
        </p:nvSpPr>
        <p:spPr bwMode="auto">
          <a:xfrm>
            <a:off x="152400" y="3049588"/>
            <a:ext cx="8770938" cy="197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（1）</a:t>
            </a:r>
            <a:r>
              <a:rPr lang="en-US" altLang="zh-CN" sz="2400">
                <a:solidFill>
                  <a:schemeClr val="tx1"/>
                </a:solidFill>
                <a:ea typeface="楷体_GB2312" panose="02010609030101010101" pitchFamily="49" charset="-122"/>
              </a:rPr>
              <a:t>Java</a:t>
            </a:r>
            <a:r>
              <a:rPr lang="zh-CN" altLang="en-US" sz="2400">
                <a:solidFill>
                  <a:schemeClr val="tx1"/>
                </a:solidFill>
                <a:ea typeface="楷体_GB2312" panose="02010609030101010101" pitchFamily="49" charset="-122"/>
              </a:rPr>
              <a:t>程序的两种类型：</a:t>
            </a:r>
            <a:r>
              <a:rPr lang="zh-CN" altLang="en-US" sz="2800">
                <a:solidFill>
                  <a:schemeClr val="tx1"/>
                </a:solidFill>
                <a:latin typeface="黑体" panose="02010609060101010101" pitchFamily="49" charset="-122"/>
                <a:ea typeface="黑体" panose="02010609060101010101" pitchFamily="49" charset="-122"/>
              </a:rPr>
              <a:t>应用程序和</a:t>
            </a:r>
            <a:r>
              <a:rPr lang="en-US" altLang="zh-CN" sz="2800" b="1">
                <a:solidFill>
                  <a:schemeClr val="tx1"/>
                </a:solidFill>
                <a:latin typeface="黑体" panose="02010609060101010101" pitchFamily="49" charset="-122"/>
                <a:ea typeface="黑体" panose="02010609060101010101" pitchFamily="49" charset="-122"/>
              </a:rPr>
              <a:t>applet</a:t>
            </a:r>
          </a:p>
          <a:p>
            <a:pPr algn="l" eaLnBrk="1" hangingPunct="1"/>
            <a:r>
              <a:rPr lang="zh-CN" altLang="en-US" sz="2400">
                <a:solidFill>
                  <a:schemeClr val="tx1"/>
                </a:solidFill>
                <a:ea typeface="楷体_GB2312" panose="02010609030101010101" pitchFamily="49" charset="-122"/>
              </a:rPr>
              <a:t>	区别：应用程序的主方法为</a:t>
            </a:r>
            <a:r>
              <a:rPr lang="en-US" altLang="zh-CN" sz="2400">
                <a:ea typeface="黑体" panose="02010609060101010101" pitchFamily="49" charset="-122"/>
              </a:rPr>
              <a:t>main</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其可在命令行中用命令</a:t>
            </a:r>
          </a:p>
          <a:p>
            <a:pPr algn="l" eaLnBrk="1" hangingPunct="1"/>
            <a:r>
              <a:rPr lang="zh-CN" altLang="en-US" sz="2400">
                <a:solidFill>
                  <a:schemeClr val="tx1"/>
                </a:solidFill>
                <a:ea typeface="楷体_GB2312" panose="02010609030101010101" pitchFamily="49" charset="-122"/>
              </a:rPr>
              <a:t>		语句 </a:t>
            </a:r>
            <a:r>
              <a:rPr lang="en-US" altLang="zh-CN" sz="2400">
                <a:ea typeface="黑体" panose="02010609060101010101" pitchFamily="49" charset="-122"/>
              </a:rPr>
              <a:t>java  </a:t>
            </a:r>
            <a:r>
              <a:rPr lang="zh-CN" altLang="en-US" sz="2400">
                <a:ea typeface="黑体" panose="02010609060101010101" pitchFamily="49" charset="-122"/>
              </a:rPr>
              <a:t>应用程序名</a:t>
            </a:r>
            <a:r>
              <a:rPr lang="zh-CN" altLang="en-US" sz="2400">
                <a:solidFill>
                  <a:schemeClr val="tx1"/>
                </a:solidFill>
                <a:ea typeface="楷体_GB2312" panose="02010609030101010101" pitchFamily="49" charset="-122"/>
              </a:rPr>
              <a:t> 来执行；</a:t>
            </a:r>
          </a:p>
          <a:p>
            <a:pPr algn="l" eaLnBrk="1" hangingPunct="1"/>
            <a:r>
              <a:rPr lang="zh-CN" altLang="en-US" sz="2400">
                <a:solidFill>
                  <a:schemeClr val="tx1"/>
                </a:solidFill>
                <a:ea typeface="楷体_GB2312" panose="02010609030101010101" pitchFamily="49" charset="-122"/>
              </a:rPr>
              <a:t>		</a:t>
            </a:r>
            <a:r>
              <a:rPr lang="en-US" altLang="zh-CN" sz="2400">
                <a:solidFill>
                  <a:schemeClr val="tx1"/>
                </a:solidFill>
                <a:ea typeface="楷体_GB2312" panose="02010609030101010101" pitchFamily="49" charset="-122"/>
              </a:rPr>
              <a:t>applet</a:t>
            </a:r>
            <a:r>
              <a:rPr lang="zh-CN" altLang="en-US" sz="2400">
                <a:solidFill>
                  <a:schemeClr val="tx1"/>
                </a:solidFill>
                <a:ea typeface="楷体_GB2312" panose="02010609030101010101" pitchFamily="49" charset="-122"/>
              </a:rPr>
              <a:t>的主方法为</a:t>
            </a:r>
            <a:r>
              <a:rPr lang="en-US" altLang="zh-CN" sz="2400">
                <a:ea typeface="黑体" panose="02010609060101010101" pitchFamily="49" charset="-122"/>
              </a:rPr>
              <a:t>init</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其必须嵌入</a:t>
            </a:r>
            <a:r>
              <a:rPr lang="en-US" altLang="zh-CN" sz="2400">
                <a:solidFill>
                  <a:schemeClr val="tx1"/>
                </a:solidFill>
                <a:ea typeface="楷体_GB2312" panose="02010609030101010101" pitchFamily="49" charset="-122"/>
              </a:rPr>
              <a:t>HTML</a:t>
            </a:r>
            <a:r>
              <a:rPr lang="zh-CN" altLang="en-US" sz="2400">
                <a:solidFill>
                  <a:schemeClr val="tx1"/>
                </a:solidFill>
                <a:ea typeface="楷体_GB2312" panose="02010609030101010101" pitchFamily="49" charset="-122"/>
              </a:rPr>
              <a:t>文件，由</a:t>
            </a:r>
          </a:p>
          <a:p>
            <a:pPr algn="l" eaLnBrk="1" hangingPunct="1"/>
            <a:r>
              <a:rPr lang="zh-CN" altLang="en-US" sz="2400">
                <a:solidFill>
                  <a:schemeClr val="tx1"/>
                </a:solidFill>
                <a:ea typeface="楷体_GB2312" panose="02010609030101010101" pitchFamily="49" charset="-122"/>
              </a:rPr>
              <a:t>		</a:t>
            </a:r>
            <a:r>
              <a:rPr lang="en-US" altLang="zh-CN" sz="2400">
                <a:solidFill>
                  <a:schemeClr val="tx1"/>
                </a:solidFill>
                <a:ea typeface="楷体_GB2312" panose="02010609030101010101" pitchFamily="49" charset="-122"/>
              </a:rPr>
              <a:t>Web</a:t>
            </a:r>
            <a:r>
              <a:rPr lang="zh-CN" altLang="en-US" sz="2400">
                <a:solidFill>
                  <a:schemeClr val="tx1"/>
                </a:solidFill>
                <a:ea typeface="楷体_GB2312" panose="02010609030101010101" pitchFamily="49" charset="-122"/>
              </a:rPr>
              <a:t>浏览器或</a:t>
            </a:r>
            <a:r>
              <a:rPr lang="en-US" altLang="zh-CN" sz="2400">
                <a:solidFill>
                  <a:schemeClr val="tx1"/>
                </a:solidFill>
                <a:ea typeface="楷体_GB2312" panose="02010609030101010101" pitchFamily="49" charset="-122"/>
              </a:rPr>
              <a:t>applet</a:t>
            </a:r>
            <a:r>
              <a:rPr lang="zh-CN" altLang="en-US" sz="2400">
                <a:solidFill>
                  <a:schemeClr val="tx1"/>
                </a:solidFill>
                <a:ea typeface="楷体_GB2312" panose="02010609030101010101" pitchFamily="49" charset="-122"/>
              </a:rPr>
              <a:t>阅读器来执行。</a:t>
            </a:r>
          </a:p>
        </p:txBody>
      </p:sp>
      <p:sp>
        <p:nvSpPr>
          <p:cNvPr id="288776" name="Text Box 8">
            <a:extLst>
              <a:ext uri="{FF2B5EF4-FFF2-40B4-BE49-F238E27FC236}">
                <a16:creationId xmlns:a16="http://schemas.microsoft.com/office/drawing/2014/main" id="{53A9311B-B184-44F9-8865-D6AEC56FFA36}"/>
              </a:ext>
            </a:extLst>
          </p:cNvPr>
          <p:cNvSpPr txBox="1">
            <a:spLocks noChangeArrowheads="1"/>
          </p:cNvSpPr>
          <p:nvPr/>
        </p:nvSpPr>
        <p:spPr bwMode="auto">
          <a:xfrm>
            <a:off x="152400" y="4967288"/>
            <a:ext cx="8156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（2）</a:t>
            </a:r>
            <a:r>
              <a:rPr lang="zh-CN" altLang="en-US" sz="2800">
                <a:solidFill>
                  <a:schemeClr val="tx1"/>
                </a:solidFill>
                <a:ea typeface="黑体" panose="02010609060101010101" pitchFamily="49" charset="-122"/>
              </a:rPr>
              <a:t>包：</a:t>
            </a:r>
            <a:r>
              <a:rPr lang="en-US" altLang="zh-CN" sz="2400">
                <a:solidFill>
                  <a:schemeClr val="tx1"/>
                </a:solidFill>
                <a:latin typeface="Times New Roman" panose="02020603050405020304" pitchFamily="18" charset="0"/>
                <a:ea typeface="楷体_GB2312" panose="02010609030101010101" pitchFamily="49" charset="-122"/>
              </a:rPr>
              <a:t>java</a:t>
            </a:r>
            <a:r>
              <a:rPr lang="zh-CN" altLang="en-US" sz="2400">
                <a:solidFill>
                  <a:schemeClr val="tx1"/>
                </a:solidFill>
                <a:latin typeface="宋体" panose="02010600030101010101" pitchFamily="2" charset="-122"/>
                <a:ea typeface="楷体_GB2312" panose="02010609030101010101" pitchFamily="49" charset="-122"/>
              </a:rPr>
              <a:t>程序和类可以包</a:t>
            </a:r>
            <a:r>
              <a:rPr lang="zh-CN" altLang="en-US" sz="2400">
                <a:solidFill>
                  <a:schemeClr val="tx1"/>
                </a:solidFill>
                <a:latin typeface="Times New Roman" panose="02020603050405020304" pitchFamily="18" charset="0"/>
                <a:ea typeface="楷体_GB2312" panose="02010609030101010101" pitchFamily="49" charset="-122"/>
              </a:rPr>
              <a:t>(</a:t>
            </a:r>
            <a:r>
              <a:rPr lang="en-US" altLang="zh-CN" sz="2400">
                <a:solidFill>
                  <a:schemeClr val="tx1"/>
                </a:solidFill>
                <a:latin typeface="Times New Roman" panose="02020603050405020304" pitchFamily="18" charset="0"/>
                <a:ea typeface="楷体_GB2312" panose="02010609030101010101" pitchFamily="49" charset="-122"/>
              </a:rPr>
              <a:t>packages)</a:t>
            </a:r>
            <a:r>
              <a:rPr lang="zh-CN" altLang="en-US" sz="2400">
                <a:solidFill>
                  <a:schemeClr val="tx1"/>
                </a:solidFill>
                <a:latin typeface="宋体" panose="02010600030101010101" pitchFamily="2" charset="-122"/>
                <a:ea typeface="楷体_GB2312" panose="02010609030101010101" pitchFamily="49" charset="-122"/>
              </a:rPr>
              <a:t>的形式组织管理。</a:t>
            </a:r>
            <a:r>
              <a:rPr lang="zh-CN" altLang="en-US" sz="2400">
                <a:solidFill>
                  <a:schemeClr val="tx1"/>
                </a:solidFill>
                <a:ea typeface="楷体_GB2312" panose="02010609030101010101" pitchFamily="49" charset="-122"/>
              </a:rPr>
              <a:t> </a:t>
            </a:r>
          </a:p>
        </p:txBody>
      </p:sp>
      <p:sp>
        <p:nvSpPr>
          <p:cNvPr id="288777" name="Text Box 9">
            <a:extLst>
              <a:ext uri="{FF2B5EF4-FFF2-40B4-BE49-F238E27FC236}">
                <a16:creationId xmlns:a16="http://schemas.microsoft.com/office/drawing/2014/main" id="{693F6B42-CBCC-4344-AE18-62E9B5EC47CE}"/>
              </a:ext>
            </a:extLst>
          </p:cNvPr>
          <p:cNvSpPr txBox="1">
            <a:spLocks noChangeArrowheads="1"/>
          </p:cNvSpPr>
          <p:nvPr/>
        </p:nvSpPr>
        <p:spPr bwMode="auto">
          <a:xfrm>
            <a:off x="152400" y="5486400"/>
            <a:ext cx="9117013"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（3）</a:t>
            </a:r>
            <a:r>
              <a:rPr lang="en-US" altLang="zh-CN" sz="2800">
                <a:solidFill>
                  <a:schemeClr val="tx1"/>
                </a:solidFill>
                <a:ea typeface="黑体" panose="02010609060101010101" pitchFamily="49" charset="-122"/>
              </a:rPr>
              <a:t>import</a:t>
            </a:r>
            <a:r>
              <a:rPr lang="zh-CN" altLang="en-US" sz="2800">
                <a:solidFill>
                  <a:schemeClr val="tx1"/>
                </a:solidFill>
                <a:ea typeface="黑体" panose="02010609060101010101" pitchFamily="49" charset="-122"/>
              </a:rPr>
              <a:t>语句：</a:t>
            </a:r>
            <a:r>
              <a:rPr lang="zh-CN" altLang="en-US" sz="2400">
                <a:solidFill>
                  <a:schemeClr val="tx1"/>
                </a:solidFill>
                <a:latin typeface="楷体_GB2312" panose="02010609030101010101" pitchFamily="49" charset="-122"/>
                <a:ea typeface="楷体_GB2312" panose="02010609030101010101" pitchFamily="49" charset="-122"/>
              </a:rPr>
              <a:t>在</a:t>
            </a:r>
            <a:r>
              <a:rPr lang="en-US" altLang="zh-CN" sz="2400">
                <a:solidFill>
                  <a:schemeClr val="tx1"/>
                </a:solidFill>
                <a:latin typeface="楷体_GB2312" panose="02010609030101010101" pitchFamily="49" charset="-122"/>
                <a:ea typeface="楷体_GB2312" panose="02010609030101010101" pitchFamily="49" charset="-122"/>
              </a:rPr>
              <a:t>java</a:t>
            </a:r>
            <a:r>
              <a:rPr lang="zh-CN" altLang="en-US" sz="2400">
                <a:solidFill>
                  <a:schemeClr val="tx1"/>
                </a:solidFill>
                <a:latin typeface="楷体_GB2312" panose="02010609030101010101" pitchFamily="49" charset="-122"/>
                <a:ea typeface="楷体_GB2312" panose="02010609030101010101" pitchFamily="49" charset="-122"/>
              </a:rPr>
              <a:t>程序中可用</a:t>
            </a:r>
            <a:r>
              <a:rPr lang="en-US" altLang="zh-CN" sz="2400">
                <a:solidFill>
                  <a:schemeClr val="tx1"/>
                </a:solidFill>
                <a:latin typeface="楷体_GB2312" panose="02010609030101010101" pitchFamily="49" charset="-122"/>
                <a:ea typeface="楷体_GB2312" panose="02010609030101010101" pitchFamily="49" charset="-122"/>
              </a:rPr>
              <a:t>import</a:t>
            </a:r>
            <a:r>
              <a:rPr lang="zh-CN" altLang="en-US" sz="2400">
                <a:solidFill>
                  <a:schemeClr val="tx1"/>
                </a:solidFill>
                <a:latin typeface="楷体_GB2312" panose="02010609030101010101" pitchFamily="49" charset="-122"/>
                <a:ea typeface="楷体_GB2312" panose="02010609030101010101" pitchFamily="49" charset="-122"/>
              </a:rPr>
              <a:t>语句加载所需的包。</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例如，</a:t>
            </a:r>
            <a:r>
              <a:rPr lang="en-US" altLang="zh-CN" sz="2400">
                <a:latin typeface="楷体_GB2312" panose="02010609030101010101" pitchFamily="49" charset="-122"/>
                <a:ea typeface="楷体_GB2312" panose="02010609030101010101" pitchFamily="49" charset="-122"/>
              </a:rPr>
              <a:t>import java.io.*;</a:t>
            </a:r>
            <a:r>
              <a:rPr lang="zh-CN" altLang="en-US" sz="2400">
                <a:solidFill>
                  <a:schemeClr val="tx1"/>
                </a:solidFill>
                <a:latin typeface="宋体" panose="02010600030101010101" pitchFamily="2" charset="-122"/>
                <a:ea typeface="楷体_GB2312" panose="02010609030101010101" pitchFamily="49" charset="-122"/>
              </a:rPr>
              <a:t>语句加载</a:t>
            </a:r>
            <a:r>
              <a:rPr lang="en-US" altLang="zh-CN" sz="2400">
                <a:solidFill>
                  <a:schemeClr val="tx1"/>
                </a:solidFill>
                <a:latin typeface="楷体_GB2312" panose="02010609030101010101" pitchFamily="49" charset="-122"/>
                <a:ea typeface="楷体_GB2312" panose="02010609030101010101" pitchFamily="49" charset="-122"/>
              </a:rPr>
              <a:t>java.io</a:t>
            </a:r>
            <a:r>
              <a:rPr lang="zh-CN" altLang="en-US" sz="2400">
                <a:solidFill>
                  <a:schemeClr val="tx1"/>
                </a:solidFill>
                <a:latin typeface="宋体" panose="02010600030101010101" pitchFamily="2" charset="-122"/>
                <a:ea typeface="楷体_GB2312" panose="02010609030101010101" pitchFamily="49" charset="-122"/>
              </a:rPr>
              <a:t>包。</a:t>
            </a:r>
            <a:r>
              <a:rPr lang="zh-CN" altLang="en-US" sz="2400">
                <a:solidFill>
                  <a:schemeClr val="tx1"/>
                </a:solidFill>
                <a:latin typeface="楷体_GB2312" panose="02010609030101010101" pitchFamily="49" charset="-122"/>
                <a:ea typeface="楷体_GB2312" panose="02010609030101010101" pitchFamily="49" charset="-122"/>
              </a:rPr>
              <a:t> </a:t>
            </a:r>
            <a:r>
              <a:rPr lang="zh-CN" altLang="en-US" sz="2400">
                <a:solidFill>
                  <a:schemeClr val="tx1"/>
                </a:solidFill>
                <a:ea typeface="楷体_GB2312" panose="02010609030101010101" pitchFamily="49"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animEffect transition="in" filter="blinds(horizontal)">
                                      <p:cBhvr>
                                        <p:cTn id="7" dur="500"/>
                                        <p:tgtEl>
                                          <p:spTgt spid="288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8771">
                                            <p:txEl>
                                              <p:pRg st="2" end="2"/>
                                            </p:txEl>
                                          </p:spTgt>
                                        </p:tgtEl>
                                        <p:attrNameLst>
                                          <p:attrName>style.visibility</p:attrName>
                                        </p:attrNameLst>
                                      </p:cBhvr>
                                      <p:to>
                                        <p:strVal val="visible"/>
                                      </p:to>
                                    </p:set>
                                    <p:animEffect transition="in" filter="blinds(horizontal)">
                                      <p:cBhvr>
                                        <p:cTn id="12" dur="500"/>
                                        <p:tgtEl>
                                          <p:spTgt spid="2887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8773"/>
                                        </p:tgtEl>
                                        <p:attrNameLst>
                                          <p:attrName>style.visibility</p:attrName>
                                        </p:attrNameLst>
                                      </p:cBhvr>
                                      <p:to>
                                        <p:strVal val="visible"/>
                                      </p:to>
                                    </p:set>
                                    <p:animEffect transition="in" filter="blinds(horizontal)">
                                      <p:cBhvr>
                                        <p:cTn id="17" dur="500"/>
                                        <p:tgtEl>
                                          <p:spTgt spid="2887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8775"/>
                                        </p:tgtEl>
                                        <p:attrNameLst>
                                          <p:attrName>style.visibility</p:attrName>
                                        </p:attrNameLst>
                                      </p:cBhvr>
                                      <p:to>
                                        <p:strVal val="visible"/>
                                      </p:to>
                                    </p:set>
                                    <p:animEffect transition="in" filter="blinds(horizontal)">
                                      <p:cBhvr>
                                        <p:cTn id="22" dur="500"/>
                                        <p:tgtEl>
                                          <p:spTgt spid="2887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8776"/>
                                        </p:tgtEl>
                                        <p:attrNameLst>
                                          <p:attrName>style.visibility</p:attrName>
                                        </p:attrNameLst>
                                      </p:cBhvr>
                                      <p:to>
                                        <p:strVal val="visible"/>
                                      </p:to>
                                    </p:set>
                                    <p:animEffect transition="in" filter="blinds(horizontal)">
                                      <p:cBhvr>
                                        <p:cTn id="27" dur="500"/>
                                        <p:tgtEl>
                                          <p:spTgt spid="2887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88777"/>
                                        </p:tgtEl>
                                        <p:attrNameLst>
                                          <p:attrName>style.visibility</p:attrName>
                                        </p:attrNameLst>
                                      </p:cBhvr>
                                      <p:to>
                                        <p:strVal val="visible"/>
                                      </p:to>
                                    </p:set>
                                    <p:anim calcmode="lin" valueType="num">
                                      <p:cBhvr additive="base">
                                        <p:cTn id="32" dur="500" fill="hold"/>
                                        <p:tgtEl>
                                          <p:spTgt spid="288777"/>
                                        </p:tgtEl>
                                        <p:attrNameLst>
                                          <p:attrName>ppt_x</p:attrName>
                                        </p:attrNameLst>
                                      </p:cBhvr>
                                      <p:tavLst>
                                        <p:tav tm="0">
                                          <p:val>
                                            <p:strVal val="#ppt_x"/>
                                          </p:val>
                                        </p:tav>
                                        <p:tav tm="100000">
                                          <p:val>
                                            <p:strVal val="#ppt_x"/>
                                          </p:val>
                                        </p:tav>
                                      </p:tavLst>
                                    </p:anim>
                                    <p:anim calcmode="lin" valueType="num">
                                      <p:cBhvr additive="base">
                                        <p:cTn id="33" dur="500" fill="hold"/>
                                        <p:tgtEl>
                                          <p:spTgt spid="2887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autoUpdateAnimBg="0"/>
      <p:bldP spid="288773" grpId="0" autoUpdateAnimBg="0"/>
      <p:bldP spid="288775" grpId="0" autoUpdateAnimBg="0"/>
      <p:bldP spid="288776" grpId="0" autoUpdateAnimBg="0"/>
      <p:bldP spid="288777"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a:extLst>
              <a:ext uri="{FF2B5EF4-FFF2-40B4-BE49-F238E27FC236}">
                <a16:creationId xmlns:a16="http://schemas.microsoft.com/office/drawing/2014/main" id="{161573D1-8D63-4B96-90AC-5221CD8F94EC}"/>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07236C51-6463-4FF5-A7F4-EC759F22D60D}" type="slidenum">
              <a:rPr lang="zh-CN" altLang="en-US">
                <a:solidFill>
                  <a:schemeClr val="tx1"/>
                </a:solidFill>
                <a:latin typeface="Times New Roman" panose="02020603050405020304" pitchFamily="18" charset="0"/>
                <a:ea typeface="宋体" panose="02010600030101010101" pitchFamily="2" charset="-122"/>
              </a:rPr>
              <a:pPr eaLnBrk="1" hangingPunct="1"/>
              <a:t>80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72738" name="Rectangle 2">
            <a:extLst>
              <a:ext uri="{FF2B5EF4-FFF2-40B4-BE49-F238E27FC236}">
                <a16:creationId xmlns:a16="http://schemas.microsoft.com/office/drawing/2014/main" id="{11B06277-502B-4DA2-AF36-F06DA3BAFFBD}"/>
              </a:ext>
            </a:extLst>
          </p:cNvPr>
          <p:cNvSpPr>
            <a:spLocks noGrp="1" noChangeArrowheads="1"/>
          </p:cNvSpPr>
          <p:nvPr>
            <p:ph type="title"/>
          </p:nvPr>
        </p:nvSpPr>
        <p:spPr/>
        <p:txBody>
          <a:bodyPr/>
          <a:lstStyle/>
          <a:p>
            <a:pPr eaLnBrk="1" hangingPunct="1">
              <a:defRPr/>
            </a:pPr>
            <a:r>
              <a:rPr lang="zh-CN" altLang="en-US">
                <a:effectLst>
                  <a:outerShdw blurRad="38100" dist="38100" dir="2700000" algn="tl">
                    <a:srgbClr val="C0C0C0"/>
                  </a:outerShdw>
                </a:effectLst>
                <a:ea typeface="黑体" pitchFamily="2" charset="-122"/>
              </a:rPr>
              <a:t>算法总体思想</a:t>
            </a:r>
          </a:p>
        </p:txBody>
      </p:sp>
      <p:sp>
        <p:nvSpPr>
          <p:cNvPr id="169988" name="Rectangle 3">
            <a:extLst>
              <a:ext uri="{FF2B5EF4-FFF2-40B4-BE49-F238E27FC236}">
                <a16:creationId xmlns:a16="http://schemas.microsoft.com/office/drawing/2014/main" id="{252A06FA-25EC-42CA-8291-FC8BEC264C4D}"/>
              </a:ext>
            </a:extLst>
          </p:cNvPr>
          <p:cNvSpPr>
            <a:spLocks noChangeArrowheads="1"/>
          </p:cNvSpPr>
          <p:nvPr/>
        </p:nvSpPr>
        <p:spPr bwMode="auto">
          <a:xfrm>
            <a:off x="684213" y="16287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buFontTx/>
              <a:buChar char="•"/>
            </a:pPr>
            <a:r>
              <a:rPr kumimoji="1" lang="zh-CN" altLang="en-US" sz="2400">
                <a:solidFill>
                  <a:schemeClr val="tx1"/>
                </a:solidFill>
                <a:latin typeface="楷体_GB2312" panose="02010609030101010101" pitchFamily="49" charset="-122"/>
                <a:ea typeface="楷体_GB2312" panose="02010609030101010101" pitchFamily="49" charset="-122"/>
              </a:rPr>
              <a:t>动态规划算法与分治法类似，其基本思想也是将待求解问题分解成若干个子问题</a:t>
            </a:r>
          </a:p>
        </p:txBody>
      </p:sp>
      <p:grpSp>
        <p:nvGrpSpPr>
          <p:cNvPr id="169989" name="Group 4">
            <a:extLst>
              <a:ext uri="{FF2B5EF4-FFF2-40B4-BE49-F238E27FC236}">
                <a16:creationId xmlns:a16="http://schemas.microsoft.com/office/drawing/2014/main" id="{45B4D7BA-2D9D-4111-A591-88069755B597}"/>
              </a:ext>
            </a:extLst>
          </p:cNvPr>
          <p:cNvGrpSpPr>
            <a:grpSpLocks/>
          </p:cNvGrpSpPr>
          <p:nvPr/>
        </p:nvGrpSpPr>
        <p:grpSpPr bwMode="auto">
          <a:xfrm>
            <a:off x="428625" y="3214688"/>
            <a:ext cx="8715375" cy="3200400"/>
            <a:chOff x="270" y="2025"/>
            <a:chExt cx="5490" cy="2016"/>
          </a:xfrm>
        </p:grpSpPr>
        <p:sp>
          <p:nvSpPr>
            <p:cNvPr id="169990" name="Oval 5">
              <a:extLst>
                <a:ext uri="{FF2B5EF4-FFF2-40B4-BE49-F238E27FC236}">
                  <a16:creationId xmlns:a16="http://schemas.microsoft.com/office/drawing/2014/main" id="{476AF012-2CF3-4E78-B0FE-37F4D14CEB41}"/>
                </a:ext>
              </a:extLst>
            </p:cNvPr>
            <p:cNvSpPr>
              <a:spLocks noChangeArrowheads="1"/>
            </p:cNvSpPr>
            <p:nvPr/>
          </p:nvSpPr>
          <p:spPr bwMode="auto">
            <a:xfrm>
              <a:off x="2699" y="2205"/>
              <a:ext cx="504" cy="384"/>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3200">
                  <a:solidFill>
                    <a:schemeClr val="tx1"/>
                  </a:solidFill>
                  <a:latin typeface="Arial Rounded MT Bold" panose="020B0604020202020204" pitchFamily="34" charset="0"/>
                  <a:ea typeface="宋体" panose="02010600030101010101" pitchFamily="2" charset="-122"/>
                </a:rPr>
                <a:t>n</a:t>
              </a:r>
            </a:p>
          </p:txBody>
        </p:sp>
        <p:cxnSp>
          <p:nvCxnSpPr>
            <p:cNvPr id="169991" name="AutoShape 6">
              <a:extLst>
                <a:ext uri="{FF2B5EF4-FFF2-40B4-BE49-F238E27FC236}">
                  <a16:creationId xmlns:a16="http://schemas.microsoft.com/office/drawing/2014/main" id="{D3D65B4B-C1E0-437B-8AA0-7EF30498C54B}"/>
                </a:ext>
              </a:extLst>
            </p:cNvPr>
            <p:cNvCxnSpPr>
              <a:cxnSpLocks noChangeShapeType="1"/>
              <a:stCxn id="169990" idx="4"/>
              <a:endCxn id="169998" idx="0"/>
            </p:cNvCxnSpPr>
            <p:nvPr/>
          </p:nvCxnSpPr>
          <p:spPr bwMode="auto">
            <a:xfrm>
              <a:off x="2951" y="2595"/>
              <a:ext cx="2281" cy="512"/>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69992" name="AutoShape 7">
              <a:extLst>
                <a:ext uri="{FF2B5EF4-FFF2-40B4-BE49-F238E27FC236}">
                  <a16:creationId xmlns:a16="http://schemas.microsoft.com/office/drawing/2014/main" id="{4C64972F-9D9F-4B13-83A5-876391059207}"/>
                </a:ext>
              </a:extLst>
            </p:cNvPr>
            <p:cNvCxnSpPr>
              <a:cxnSpLocks noChangeShapeType="1"/>
              <a:stCxn id="169990" idx="4"/>
              <a:endCxn id="169995" idx="0"/>
            </p:cNvCxnSpPr>
            <p:nvPr/>
          </p:nvCxnSpPr>
          <p:spPr bwMode="auto">
            <a:xfrm flipH="1">
              <a:off x="798" y="2595"/>
              <a:ext cx="2153" cy="48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69993" name="AutoShape 8">
              <a:extLst>
                <a:ext uri="{FF2B5EF4-FFF2-40B4-BE49-F238E27FC236}">
                  <a16:creationId xmlns:a16="http://schemas.microsoft.com/office/drawing/2014/main" id="{30BB2527-5948-43A0-80F5-0F711D654CB7}"/>
                </a:ext>
              </a:extLst>
            </p:cNvPr>
            <p:cNvCxnSpPr>
              <a:cxnSpLocks noChangeShapeType="1"/>
              <a:stCxn id="169990" idx="4"/>
              <a:endCxn id="169996" idx="0"/>
            </p:cNvCxnSpPr>
            <p:nvPr/>
          </p:nvCxnSpPr>
          <p:spPr bwMode="auto">
            <a:xfrm flipH="1">
              <a:off x="2276" y="2595"/>
              <a:ext cx="675" cy="512"/>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69994" name="AutoShape 9">
              <a:extLst>
                <a:ext uri="{FF2B5EF4-FFF2-40B4-BE49-F238E27FC236}">
                  <a16:creationId xmlns:a16="http://schemas.microsoft.com/office/drawing/2014/main" id="{9A7C16A1-0F02-48C8-A5A9-07CA419D6917}"/>
                </a:ext>
              </a:extLst>
            </p:cNvPr>
            <p:cNvCxnSpPr>
              <a:cxnSpLocks noChangeShapeType="1"/>
              <a:stCxn id="169990" idx="4"/>
              <a:endCxn id="169997" idx="0"/>
            </p:cNvCxnSpPr>
            <p:nvPr/>
          </p:nvCxnSpPr>
          <p:spPr bwMode="auto">
            <a:xfrm>
              <a:off x="2951" y="2595"/>
              <a:ext cx="803" cy="512"/>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69995" name="AutoShape 10">
              <a:extLst>
                <a:ext uri="{FF2B5EF4-FFF2-40B4-BE49-F238E27FC236}">
                  <a16:creationId xmlns:a16="http://schemas.microsoft.com/office/drawing/2014/main" id="{5551A6E2-A05A-440D-A737-5BC33AFA68A5}"/>
                </a:ext>
              </a:extLst>
            </p:cNvPr>
            <p:cNvSpPr>
              <a:spLocks noChangeArrowheads="1"/>
            </p:cNvSpPr>
            <p:nvPr/>
          </p:nvSpPr>
          <p:spPr bwMode="auto">
            <a:xfrm>
              <a:off x="270" y="3081"/>
              <a:ext cx="1056" cy="92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b="1">
                  <a:solidFill>
                    <a:schemeClr val="tx1"/>
                  </a:solidFill>
                  <a:latin typeface="Arial Rounded MT Bold" panose="020B0604020202020204" pitchFamily="34" charset="0"/>
                  <a:ea typeface="宋体" panose="02010600030101010101" pitchFamily="2" charset="-122"/>
                </a:rPr>
                <a:t>T(n/2)</a:t>
              </a:r>
            </a:p>
          </p:txBody>
        </p:sp>
        <p:sp>
          <p:nvSpPr>
            <p:cNvPr id="169996" name="AutoShape 11">
              <a:extLst>
                <a:ext uri="{FF2B5EF4-FFF2-40B4-BE49-F238E27FC236}">
                  <a16:creationId xmlns:a16="http://schemas.microsoft.com/office/drawing/2014/main" id="{C52C33C8-00FF-49BB-BB26-EEA10C1DABF3}"/>
                </a:ext>
              </a:extLst>
            </p:cNvPr>
            <p:cNvSpPr>
              <a:spLocks noChangeArrowheads="1"/>
            </p:cNvSpPr>
            <p:nvPr/>
          </p:nvSpPr>
          <p:spPr bwMode="auto">
            <a:xfrm>
              <a:off x="1748" y="3113"/>
              <a:ext cx="1056" cy="92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b="1">
                  <a:solidFill>
                    <a:schemeClr val="tx1"/>
                  </a:solidFill>
                  <a:latin typeface="Arial Rounded MT Bold" panose="020B0604020202020204" pitchFamily="34" charset="0"/>
                  <a:ea typeface="宋体" panose="02010600030101010101" pitchFamily="2" charset="-122"/>
                </a:rPr>
                <a:t>T(n/2)</a:t>
              </a:r>
            </a:p>
          </p:txBody>
        </p:sp>
        <p:sp>
          <p:nvSpPr>
            <p:cNvPr id="169997" name="AutoShape 12">
              <a:extLst>
                <a:ext uri="{FF2B5EF4-FFF2-40B4-BE49-F238E27FC236}">
                  <a16:creationId xmlns:a16="http://schemas.microsoft.com/office/drawing/2014/main" id="{F9D84D44-D6CB-4393-BF8A-91C81D18CDD8}"/>
                </a:ext>
              </a:extLst>
            </p:cNvPr>
            <p:cNvSpPr>
              <a:spLocks noChangeArrowheads="1"/>
            </p:cNvSpPr>
            <p:nvPr/>
          </p:nvSpPr>
          <p:spPr bwMode="auto">
            <a:xfrm>
              <a:off x="3226" y="3113"/>
              <a:ext cx="1056" cy="92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b="1">
                  <a:solidFill>
                    <a:schemeClr val="tx1"/>
                  </a:solidFill>
                  <a:latin typeface="Arial Rounded MT Bold" panose="020B0604020202020204" pitchFamily="34" charset="0"/>
                  <a:ea typeface="宋体" panose="02010600030101010101" pitchFamily="2" charset="-122"/>
                </a:rPr>
                <a:t>T(n/2)</a:t>
              </a:r>
            </a:p>
          </p:txBody>
        </p:sp>
        <p:sp>
          <p:nvSpPr>
            <p:cNvPr id="169998" name="AutoShape 13">
              <a:extLst>
                <a:ext uri="{FF2B5EF4-FFF2-40B4-BE49-F238E27FC236}">
                  <a16:creationId xmlns:a16="http://schemas.microsoft.com/office/drawing/2014/main" id="{08485BBB-1452-407B-A076-F14665F7622A}"/>
                </a:ext>
              </a:extLst>
            </p:cNvPr>
            <p:cNvSpPr>
              <a:spLocks noChangeArrowheads="1"/>
            </p:cNvSpPr>
            <p:nvPr/>
          </p:nvSpPr>
          <p:spPr bwMode="auto">
            <a:xfrm>
              <a:off x="4704" y="3113"/>
              <a:ext cx="1056" cy="92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b="1">
                  <a:solidFill>
                    <a:schemeClr val="tx1"/>
                  </a:solidFill>
                  <a:latin typeface="Arial Rounded MT Bold" panose="020B0604020202020204" pitchFamily="34" charset="0"/>
                  <a:ea typeface="宋体" panose="02010600030101010101" pitchFamily="2" charset="-122"/>
                </a:rPr>
                <a:t>T(n/2)</a:t>
              </a:r>
            </a:p>
          </p:txBody>
        </p:sp>
        <p:sp>
          <p:nvSpPr>
            <p:cNvPr id="169999" name="AutoShape 14">
              <a:extLst>
                <a:ext uri="{FF2B5EF4-FFF2-40B4-BE49-F238E27FC236}">
                  <a16:creationId xmlns:a16="http://schemas.microsoft.com/office/drawing/2014/main" id="{B1DF3F76-55E9-47EE-8FAB-520EFB9BE4D9}"/>
                </a:ext>
              </a:extLst>
            </p:cNvPr>
            <p:cNvSpPr>
              <a:spLocks noChangeArrowheads="1"/>
            </p:cNvSpPr>
            <p:nvPr/>
          </p:nvSpPr>
          <p:spPr bwMode="auto">
            <a:xfrm>
              <a:off x="384" y="2025"/>
              <a:ext cx="816" cy="672"/>
            </a:xfrm>
            <a:prstGeom prst="triangle">
              <a:avLst>
                <a:gd name="adj" fmla="val 50000"/>
              </a:avLst>
            </a:prstGeom>
            <a:solidFill>
              <a:schemeClr val="accent1"/>
            </a:solidFill>
            <a:ln w="9525">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3200">
                  <a:solidFill>
                    <a:schemeClr val="tx1"/>
                  </a:solidFill>
                  <a:latin typeface="Arial Rounded MT Bold" panose="020B0604020202020204" pitchFamily="34" charset="0"/>
                  <a:ea typeface="宋体" panose="02010600030101010101" pitchFamily="2" charset="-122"/>
                </a:rPr>
                <a:t>T(n)</a:t>
              </a:r>
            </a:p>
          </p:txBody>
        </p:sp>
        <p:sp>
          <p:nvSpPr>
            <p:cNvPr id="170000" name="Text Box 15">
              <a:extLst>
                <a:ext uri="{FF2B5EF4-FFF2-40B4-BE49-F238E27FC236}">
                  <a16:creationId xmlns:a16="http://schemas.microsoft.com/office/drawing/2014/main" id="{06CB0F6D-720C-4D6D-913D-F6F4F75FB4B1}"/>
                </a:ext>
              </a:extLst>
            </p:cNvPr>
            <p:cNvSpPr txBox="1">
              <a:spLocks noChangeArrowheads="1"/>
            </p:cNvSpPr>
            <p:nvPr/>
          </p:nvSpPr>
          <p:spPr bwMode="auto">
            <a:xfrm>
              <a:off x="1824" y="2236"/>
              <a:ext cx="6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spcBef>
                  <a:spcPct val="50000"/>
                </a:spcBef>
              </a:pPr>
              <a:r>
                <a:rPr lang="zh-CN" altLang="en-US" sz="3200">
                  <a:solidFill>
                    <a:schemeClr val="tx1"/>
                  </a:solidFill>
                  <a:latin typeface="Arial Rounded MT Bold" panose="020B0604020202020204" pitchFamily="34" charset="0"/>
                  <a:ea typeface="宋体" panose="02010600030101010101" pitchFamily="2" charset="-122"/>
                </a:rPr>
                <a:t>=</a:t>
              </a:r>
            </a:p>
          </p:txBody>
        </p:sp>
      </p:grpSp>
    </p:spTree>
  </p:cSld>
  <p:clrMapOvr>
    <a:masterClrMapping/>
  </p:clrMapOvr>
  <p:transition>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3">
            <a:extLst>
              <a:ext uri="{FF2B5EF4-FFF2-40B4-BE49-F238E27FC236}">
                <a16:creationId xmlns:a16="http://schemas.microsoft.com/office/drawing/2014/main" id="{7E20490D-169D-43EA-A17A-8D9E9459E842}"/>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4587FE42-93C1-4225-A7C9-61C73FF68C41}" type="slidenum">
              <a:rPr lang="zh-CN" altLang="en-US">
                <a:solidFill>
                  <a:schemeClr val="tx1"/>
                </a:solidFill>
                <a:latin typeface="Times New Roman" panose="02020603050405020304" pitchFamily="18" charset="0"/>
                <a:ea typeface="宋体" panose="02010600030101010101" pitchFamily="2" charset="-122"/>
              </a:rPr>
              <a:pPr eaLnBrk="1" hangingPunct="1"/>
              <a:t>81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71011" name="Rectangle 2">
            <a:extLst>
              <a:ext uri="{FF2B5EF4-FFF2-40B4-BE49-F238E27FC236}">
                <a16:creationId xmlns:a16="http://schemas.microsoft.com/office/drawing/2014/main" id="{D49E988A-8B35-4181-87D9-831F98CB5DB2}"/>
              </a:ext>
            </a:extLst>
          </p:cNvPr>
          <p:cNvSpPr>
            <a:spLocks noChangeArrowheads="1"/>
          </p:cNvSpPr>
          <p:nvPr/>
        </p:nvSpPr>
        <p:spPr bwMode="auto">
          <a:xfrm>
            <a:off x="684213" y="16287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buFontTx/>
              <a:buChar char="•"/>
            </a:pPr>
            <a:r>
              <a:rPr kumimoji="1" lang="zh-CN" altLang="en-US" sz="2400">
                <a:solidFill>
                  <a:schemeClr val="tx1"/>
                </a:solidFill>
                <a:latin typeface="楷体_GB2312" panose="02010609030101010101" pitchFamily="49" charset="-122"/>
                <a:ea typeface="楷体_GB2312" panose="02010609030101010101" pitchFamily="49" charset="-122"/>
              </a:rPr>
              <a:t>但是经分解得到的子问题往往不是互相独立的。不同子问题的数目常常只有多项式量级。在用分治法求解时，有些子问题被重复计算了许多次。</a:t>
            </a:r>
          </a:p>
        </p:txBody>
      </p:sp>
      <p:sp>
        <p:nvSpPr>
          <p:cNvPr id="373763" name="Rectangle 3">
            <a:extLst>
              <a:ext uri="{FF2B5EF4-FFF2-40B4-BE49-F238E27FC236}">
                <a16:creationId xmlns:a16="http://schemas.microsoft.com/office/drawing/2014/main" id="{9A44C5C9-722B-41B3-B17E-B983A798B9D8}"/>
              </a:ext>
            </a:extLst>
          </p:cNvPr>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defRPr/>
            </a:pPr>
            <a:r>
              <a:rPr kumimoji="1" lang="zh-CN" altLang="en-US" sz="4400" b="1">
                <a:solidFill>
                  <a:srgbClr val="663300"/>
                </a:solidFill>
                <a:effectLst>
                  <a:outerShdw blurRad="38100" dist="38100" dir="2700000" algn="tl">
                    <a:srgbClr val="C0C0C0"/>
                  </a:outerShdw>
                </a:effectLst>
                <a:latin typeface="Times New Roman" charset="0"/>
                <a:ea typeface="黑体" pitchFamily="2" charset="-122"/>
              </a:rPr>
              <a:t>算法总体思想</a:t>
            </a:r>
          </a:p>
        </p:txBody>
      </p:sp>
      <p:grpSp>
        <p:nvGrpSpPr>
          <p:cNvPr id="171013" name="Group 4">
            <a:extLst>
              <a:ext uri="{FF2B5EF4-FFF2-40B4-BE49-F238E27FC236}">
                <a16:creationId xmlns:a16="http://schemas.microsoft.com/office/drawing/2014/main" id="{33CF3AA5-4C8C-4843-A3AF-B7543DE250EF}"/>
              </a:ext>
            </a:extLst>
          </p:cNvPr>
          <p:cNvGrpSpPr>
            <a:grpSpLocks/>
          </p:cNvGrpSpPr>
          <p:nvPr/>
        </p:nvGrpSpPr>
        <p:grpSpPr bwMode="auto">
          <a:xfrm>
            <a:off x="250825" y="3214688"/>
            <a:ext cx="8893175" cy="3221037"/>
            <a:chOff x="158" y="2025"/>
            <a:chExt cx="5602" cy="2029"/>
          </a:xfrm>
        </p:grpSpPr>
        <p:sp>
          <p:nvSpPr>
            <p:cNvPr id="171014" name="Oval 5">
              <a:extLst>
                <a:ext uri="{FF2B5EF4-FFF2-40B4-BE49-F238E27FC236}">
                  <a16:creationId xmlns:a16="http://schemas.microsoft.com/office/drawing/2014/main" id="{B9686AFC-777B-4983-BCEE-79217EE8C8AC}"/>
                </a:ext>
              </a:extLst>
            </p:cNvPr>
            <p:cNvSpPr>
              <a:spLocks noChangeArrowheads="1"/>
            </p:cNvSpPr>
            <p:nvPr/>
          </p:nvSpPr>
          <p:spPr bwMode="auto">
            <a:xfrm>
              <a:off x="2699" y="2205"/>
              <a:ext cx="504" cy="384"/>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3200">
                  <a:solidFill>
                    <a:schemeClr val="tx1"/>
                  </a:solidFill>
                  <a:latin typeface="Arial Rounded MT Bold" panose="020B0604020202020204" pitchFamily="34" charset="0"/>
                  <a:ea typeface="宋体" panose="02010600030101010101" pitchFamily="2" charset="-122"/>
                </a:rPr>
                <a:t>n</a:t>
              </a:r>
            </a:p>
          </p:txBody>
        </p:sp>
        <p:cxnSp>
          <p:nvCxnSpPr>
            <p:cNvPr id="171015" name="AutoShape 6">
              <a:extLst>
                <a:ext uri="{FF2B5EF4-FFF2-40B4-BE49-F238E27FC236}">
                  <a16:creationId xmlns:a16="http://schemas.microsoft.com/office/drawing/2014/main" id="{8AAE6A16-2743-4D7D-8B5F-B0395A660BCC}"/>
                </a:ext>
              </a:extLst>
            </p:cNvPr>
            <p:cNvCxnSpPr>
              <a:cxnSpLocks noChangeShapeType="1"/>
              <a:stCxn id="171014" idx="4"/>
            </p:cNvCxnSpPr>
            <p:nvPr/>
          </p:nvCxnSpPr>
          <p:spPr bwMode="auto">
            <a:xfrm>
              <a:off x="2951" y="2595"/>
              <a:ext cx="2281" cy="512"/>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71016" name="AutoShape 7">
              <a:extLst>
                <a:ext uri="{FF2B5EF4-FFF2-40B4-BE49-F238E27FC236}">
                  <a16:creationId xmlns:a16="http://schemas.microsoft.com/office/drawing/2014/main" id="{DA21458D-C859-46E8-B315-329D455DF148}"/>
                </a:ext>
              </a:extLst>
            </p:cNvPr>
            <p:cNvCxnSpPr>
              <a:cxnSpLocks noChangeShapeType="1"/>
              <a:stCxn id="171014" idx="4"/>
            </p:cNvCxnSpPr>
            <p:nvPr/>
          </p:nvCxnSpPr>
          <p:spPr bwMode="auto">
            <a:xfrm flipH="1">
              <a:off x="798" y="2595"/>
              <a:ext cx="2153" cy="48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71017" name="AutoShape 8">
              <a:extLst>
                <a:ext uri="{FF2B5EF4-FFF2-40B4-BE49-F238E27FC236}">
                  <a16:creationId xmlns:a16="http://schemas.microsoft.com/office/drawing/2014/main" id="{D0540BAC-4EB8-4F47-B9D4-1BF4F3F50ECF}"/>
                </a:ext>
              </a:extLst>
            </p:cNvPr>
            <p:cNvCxnSpPr>
              <a:cxnSpLocks noChangeShapeType="1"/>
              <a:stCxn id="171014" idx="4"/>
            </p:cNvCxnSpPr>
            <p:nvPr/>
          </p:nvCxnSpPr>
          <p:spPr bwMode="auto">
            <a:xfrm flipH="1">
              <a:off x="2276" y="2595"/>
              <a:ext cx="675" cy="512"/>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71018" name="AutoShape 9">
              <a:extLst>
                <a:ext uri="{FF2B5EF4-FFF2-40B4-BE49-F238E27FC236}">
                  <a16:creationId xmlns:a16="http://schemas.microsoft.com/office/drawing/2014/main" id="{E2DFB65E-1FBB-471E-951B-AFDBB03225D4}"/>
                </a:ext>
              </a:extLst>
            </p:cNvPr>
            <p:cNvCxnSpPr>
              <a:cxnSpLocks noChangeShapeType="1"/>
              <a:stCxn id="171014" idx="4"/>
            </p:cNvCxnSpPr>
            <p:nvPr/>
          </p:nvCxnSpPr>
          <p:spPr bwMode="auto">
            <a:xfrm>
              <a:off x="2951" y="2595"/>
              <a:ext cx="803" cy="512"/>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71019" name="AutoShape 10">
              <a:extLst>
                <a:ext uri="{FF2B5EF4-FFF2-40B4-BE49-F238E27FC236}">
                  <a16:creationId xmlns:a16="http://schemas.microsoft.com/office/drawing/2014/main" id="{565FD023-916F-4163-977D-1CC8B354CEB5}"/>
                </a:ext>
              </a:extLst>
            </p:cNvPr>
            <p:cNvSpPr>
              <a:spLocks noChangeArrowheads="1"/>
            </p:cNvSpPr>
            <p:nvPr/>
          </p:nvSpPr>
          <p:spPr bwMode="auto">
            <a:xfrm>
              <a:off x="384" y="2025"/>
              <a:ext cx="816" cy="672"/>
            </a:xfrm>
            <a:prstGeom prst="triangle">
              <a:avLst>
                <a:gd name="adj" fmla="val 50000"/>
              </a:avLst>
            </a:prstGeom>
            <a:solidFill>
              <a:schemeClr val="accent1"/>
            </a:solidFill>
            <a:ln w="9525">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3200">
                  <a:solidFill>
                    <a:schemeClr val="tx1"/>
                  </a:solidFill>
                  <a:latin typeface="Arial Rounded MT Bold" panose="020B0604020202020204" pitchFamily="34" charset="0"/>
                  <a:ea typeface="宋体" panose="02010600030101010101" pitchFamily="2" charset="-122"/>
                </a:rPr>
                <a:t>T(n)</a:t>
              </a:r>
            </a:p>
          </p:txBody>
        </p:sp>
        <p:sp>
          <p:nvSpPr>
            <p:cNvPr id="171020" name="Text Box 11">
              <a:extLst>
                <a:ext uri="{FF2B5EF4-FFF2-40B4-BE49-F238E27FC236}">
                  <a16:creationId xmlns:a16="http://schemas.microsoft.com/office/drawing/2014/main" id="{DA92DC51-3C5C-46CA-AF4B-CFBC51B8A49A}"/>
                </a:ext>
              </a:extLst>
            </p:cNvPr>
            <p:cNvSpPr txBox="1">
              <a:spLocks noChangeArrowheads="1"/>
            </p:cNvSpPr>
            <p:nvPr/>
          </p:nvSpPr>
          <p:spPr bwMode="auto">
            <a:xfrm>
              <a:off x="1824" y="2236"/>
              <a:ext cx="6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spcBef>
                  <a:spcPct val="50000"/>
                </a:spcBef>
              </a:pPr>
              <a:r>
                <a:rPr lang="zh-CN" altLang="en-US" sz="3200">
                  <a:solidFill>
                    <a:schemeClr val="tx1"/>
                  </a:solidFill>
                  <a:latin typeface="Arial Rounded MT Bold" panose="020B0604020202020204" pitchFamily="34" charset="0"/>
                  <a:ea typeface="宋体" panose="02010600030101010101" pitchFamily="2" charset="-122"/>
                </a:rPr>
                <a:t>=</a:t>
              </a:r>
            </a:p>
          </p:txBody>
        </p:sp>
        <p:grpSp>
          <p:nvGrpSpPr>
            <p:cNvPr id="171021" name="Group 12">
              <a:extLst>
                <a:ext uri="{FF2B5EF4-FFF2-40B4-BE49-F238E27FC236}">
                  <a16:creationId xmlns:a16="http://schemas.microsoft.com/office/drawing/2014/main" id="{4FB9D377-3072-4814-87BD-CDC27086B28F}"/>
                </a:ext>
              </a:extLst>
            </p:cNvPr>
            <p:cNvGrpSpPr>
              <a:grpSpLocks/>
            </p:cNvGrpSpPr>
            <p:nvPr/>
          </p:nvGrpSpPr>
          <p:grpSpPr bwMode="auto">
            <a:xfrm>
              <a:off x="158" y="3158"/>
              <a:ext cx="1248" cy="896"/>
              <a:chOff x="96" y="1296"/>
              <a:chExt cx="1488" cy="1104"/>
            </a:xfrm>
          </p:grpSpPr>
          <p:sp>
            <p:nvSpPr>
              <p:cNvPr id="171052" name="Oval 13">
                <a:extLst>
                  <a:ext uri="{FF2B5EF4-FFF2-40B4-BE49-F238E27FC236}">
                    <a16:creationId xmlns:a16="http://schemas.microsoft.com/office/drawing/2014/main" id="{E4A05840-C92D-4CF8-A8FB-D29FD28AD3C6}"/>
                  </a:ext>
                </a:extLst>
              </p:cNvPr>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a:solidFill>
                      <a:schemeClr val="tx1"/>
                    </a:solidFill>
                    <a:latin typeface="Arial Rounded MT Bold" panose="020B0604020202020204" pitchFamily="34" charset="0"/>
                    <a:ea typeface="宋体" panose="02010600030101010101" pitchFamily="2" charset="-122"/>
                  </a:rPr>
                  <a:t>n/2</a:t>
                </a:r>
              </a:p>
            </p:txBody>
          </p:sp>
          <p:cxnSp>
            <p:nvCxnSpPr>
              <p:cNvPr id="171053" name="AutoShape 14">
                <a:extLst>
                  <a:ext uri="{FF2B5EF4-FFF2-40B4-BE49-F238E27FC236}">
                    <a16:creationId xmlns:a16="http://schemas.microsoft.com/office/drawing/2014/main" id="{771550BD-4049-42F2-818B-6FA04B56B854}"/>
                  </a:ext>
                </a:extLst>
              </p:cNvPr>
              <p:cNvCxnSpPr>
                <a:cxnSpLocks noChangeShapeType="1"/>
                <a:stCxn id="171052" idx="4"/>
                <a:endCxn id="171060" idx="0"/>
              </p:cNvCxnSpPr>
              <p:nvPr/>
            </p:nvCxnSpPr>
            <p:spPr bwMode="auto">
              <a:xfrm>
                <a:off x="876" y="1686"/>
                <a:ext cx="576"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71054" name="AutoShape 15">
                <a:extLst>
                  <a:ext uri="{FF2B5EF4-FFF2-40B4-BE49-F238E27FC236}">
                    <a16:creationId xmlns:a16="http://schemas.microsoft.com/office/drawing/2014/main" id="{3084A910-1BC0-41EE-BE04-5760339E3653}"/>
                  </a:ext>
                </a:extLst>
              </p:cNvPr>
              <p:cNvCxnSpPr>
                <a:cxnSpLocks noChangeShapeType="1"/>
                <a:stCxn id="171052" idx="4"/>
                <a:endCxn id="171057" idx="0"/>
              </p:cNvCxnSpPr>
              <p:nvPr/>
            </p:nvCxnSpPr>
            <p:spPr bwMode="auto">
              <a:xfrm flipH="1">
                <a:off x="228" y="1686"/>
                <a:ext cx="64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71055" name="AutoShape 16">
                <a:extLst>
                  <a:ext uri="{FF2B5EF4-FFF2-40B4-BE49-F238E27FC236}">
                    <a16:creationId xmlns:a16="http://schemas.microsoft.com/office/drawing/2014/main" id="{AD5EBC8B-19E9-4DA6-930A-B9E0A4457496}"/>
                  </a:ext>
                </a:extLst>
              </p:cNvPr>
              <p:cNvCxnSpPr>
                <a:cxnSpLocks noChangeShapeType="1"/>
                <a:stCxn id="171052" idx="4"/>
                <a:endCxn id="171058" idx="0"/>
              </p:cNvCxnSpPr>
              <p:nvPr/>
            </p:nvCxnSpPr>
            <p:spPr bwMode="auto">
              <a:xfrm flipH="1">
                <a:off x="636" y="1686"/>
                <a:ext cx="240"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71056" name="AutoShape 17">
                <a:extLst>
                  <a:ext uri="{FF2B5EF4-FFF2-40B4-BE49-F238E27FC236}">
                    <a16:creationId xmlns:a16="http://schemas.microsoft.com/office/drawing/2014/main" id="{88F2A937-4841-4E4A-94C0-7195115159B2}"/>
                  </a:ext>
                </a:extLst>
              </p:cNvPr>
              <p:cNvCxnSpPr>
                <a:cxnSpLocks noChangeShapeType="1"/>
                <a:stCxn id="171052" idx="4"/>
                <a:endCxn id="171059" idx="0"/>
              </p:cNvCxnSpPr>
              <p:nvPr/>
            </p:nvCxnSpPr>
            <p:spPr bwMode="auto">
              <a:xfrm>
                <a:off x="876" y="1686"/>
                <a:ext cx="16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71057" name="AutoShape 18">
                <a:extLst>
                  <a:ext uri="{FF2B5EF4-FFF2-40B4-BE49-F238E27FC236}">
                    <a16:creationId xmlns:a16="http://schemas.microsoft.com/office/drawing/2014/main" id="{4D6BB20D-DEE0-42F6-B54B-2D57CA7C018F}"/>
                  </a:ext>
                </a:extLst>
              </p:cNvPr>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71058" name="AutoShape 19">
                <a:extLst>
                  <a:ext uri="{FF2B5EF4-FFF2-40B4-BE49-F238E27FC236}">
                    <a16:creationId xmlns:a16="http://schemas.microsoft.com/office/drawing/2014/main" id="{F8420A31-EF0D-4DBB-8473-D1607FD9E1F7}"/>
                  </a:ext>
                </a:extLst>
              </p:cNvPr>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71059" name="AutoShape 20">
                <a:extLst>
                  <a:ext uri="{FF2B5EF4-FFF2-40B4-BE49-F238E27FC236}">
                    <a16:creationId xmlns:a16="http://schemas.microsoft.com/office/drawing/2014/main" id="{F46951E6-CDF1-489E-B789-B3989A8B0FF3}"/>
                  </a:ext>
                </a:extLst>
              </p:cNvPr>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71060" name="AutoShape 21">
                <a:extLst>
                  <a:ext uri="{FF2B5EF4-FFF2-40B4-BE49-F238E27FC236}">
                    <a16:creationId xmlns:a16="http://schemas.microsoft.com/office/drawing/2014/main" id="{EB804B10-9806-4736-BB8E-B9ACCB8C236F}"/>
                  </a:ext>
                </a:extLst>
              </p:cNvPr>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grpSp>
        <p:grpSp>
          <p:nvGrpSpPr>
            <p:cNvPr id="171022" name="Group 22">
              <a:extLst>
                <a:ext uri="{FF2B5EF4-FFF2-40B4-BE49-F238E27FC236}">
                  <a16:creationId xmlns:a16="http://schemas.microsoft.com/office/drawing/2014/main" id="{D7B166BA-B520-4AF8-9A0D-8CDD3FBC6ECA}"/>
                </a:ext>
              </a:extLst>
            </p:cNvPr>
            <p:cNvGrpSpPr>
              <a:grpSpLocks/>
            </p:cNvGrpSpPr>
            <p:nvPr/>
          </p:nvGrpSpPr>
          <p:grpSpPr bwMode="auto">
            <a:xfrm>
              <a:off x="1655" y="3158"/>
              <a:ext cx="1248" cy="896"/>
              <a:chOff x="96" y="1296"/>
              <a:chExt cx="1488" cy="1104"/>
            </a:xfrm>
          </p:grpSpPr>
          <p:sp>
            <p:nvSpPr>
              <p:cNvPr id="171043" name="Oval 23">
                <a:extLst>
                  <a:ext uri="{FF2B5EF4-FFF2-40B4-BE49-F238E27FC236}">
                    <a16:creationId xmlns:a16="http://schemas.microsoft.com/office/drawing/2014/main" id="{51655CC9-CEA2-48B9-9DC9-5B58C3B94DC2}"/>
                  </a:ext>
                </a:extLst>
              </p:cNvPr>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a:solidFill>
                      <a:schemeClr val="tx1"/>
                    </a:solidFill>
                    <a:latin typeface="Arial Rounded MT Bold" panose="020B0604020202020204" pitchFamily="34" charset="0"/>
                    <a:ea typeface="宋体" panose="02010600030101010101" pitchFamily="2" charset="-122"/>
                  </a:rPr>
                  <a:t>n/2</a:t>
                </a:r>
              </a:p>
            </p:txBody>
          </p:sp>
          <p:cxnSp>
            <p:nvCxnSpPr>
              <p:cNvPr id="171044" name="AutoShape 24">
                <a:extLst>
                  <a:ext uri="{FF2B5EF4-FFF2-40B4-BE49-F238E27FC236}">
                    <a16:creationId xmlns:a16="http://schemas.microsoft.com/office/drawing/2014/main" id="{297212E3-3260-4D67-B48C-1299863B32E4}"/>
                  </a:ext>
                </a:extLst>
              </p:cNvPr>
              <p:cNvCxnSpPr>
                <a:cxnSpLocks noChangeShapeType="1"/>
                <a:stCxn id="171043" idx="4"/>
                <a:endCxn id="171051" idx="0"/>
              </p:cNvCxnSpPr>
              <p:nvPr/>
            </p:nvCxnSpPr>
            <p:spPr bwMode="auto">
              <a:xfrm>
                <a:off x="876" y="1686"/>
                <a:ext cx="576"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71045" name="AutoShape 25">
                <a:extLst>
                  <a:ext uri="{FF2B5EF4-FFF2-40B4-BE49-F238E27FC236}">
                    <a16:creationId xmlns:a16="http://schemas.microsoft.com/office/drawing/2014/main" id="{1A63F1FE-AC41-4BD1-B6C0-3D8EEEC3FE2B}"/>
                  </a:ext>
                </a:extLst>
              </p:cNvPr>
              <p:cNvCxnSpPr>
                <a:cxnSpLocks noChangeShapeType="1"/>
                <a:stCxn id="171043" idx="4"/>
                <a:endCxn id="171048" idx="0"/>
              </p:cNvCxnSpPr>
              <p:nvPr/>
            </p:nvCxnSpPr>
            <p:spPr bwMode="auto">
              <a:xfrm flipH="1">
                <a:off x="228" y="1686"/>
                <a:ext cx="64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71046" name="AutoShape 26">
                <a:extLst>
                  <a:ext uri="{FF2B5EF4-FFF2-40B4-BE49-F238E27FC236}">
                    <a16:creationId xmlns:a16="http://schemas.microsoft.com/office/drawing/2014/main" id="{A9EB935C-C6C0-4DCE-9364-D5259795B5C0}"/>
                  </a:ext>
                </a:extLst>
              </p:cNvPr>
              <p:cNvCxnSpPr>
                <a:cxnSpLocks noChangeShapeType="1"/>
                <a:stCxn id="171043" idx="4"/>
                <a:endCxn id="171049" idx="0"/>
              </p:cNvCxnSpPr>
              <p:nvPr/>
            </p:nvCxnSpPr>
            <p:spPr bwMode="auto">
              <a:xfrm flipH="1">
                <a:off x="636" y="1686"/>
                <a:ext cx="240"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71047" name="AutoShape 27">
                <a:extLst>
                  <a:ext uri="{FF2B5EF4-FFF2-40B4-BE49-F238E27FC236}">
                    <a16:creationId xmlns:a16="http://schemas.microsoft.com/office/drawing/2014/main" id="{785F6E47-BB45-42FC-8B84-48D6D5E8E0DF}"/>
                  </a:ext>
                </a:extLst>
              </p:cNvPr>
              <p:cNvCxnSpPr>
                <a:cxnSpLocks noChangeShapeType="1"/>
                <a:stCxn id="171043" idx="4"/>
                <a:endCxn id="171050" idx="0"/>
              </p:cNvCxnSpPr>
              <p:nvPr/>
            </p:nvCxnSpPr>
            <p:spPr bwMode="auto">
              <a:xfrm>
                <a:off x="876" y="1686"/>
                <a:ext cx="16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71048" name="AutoShape 28">
                <a:extLst>
                  <a:ext uri="{FF2B5EF4-FFF2-40B4-BE49-F238E27FC236}">
                    <a16:creationId xmlns:a16="http://schemas.microsoft.com/office/drawing/2014/main" id="{8D2EF4EC-E636-4B8B-83BE-BA598F045C99}"/>
                  </a:ext>
                </a:extLst>
              </p:cNvPr>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71049" name="AutoShape 29">
                <a:extLst>
                  <a:ext uri="{FF2B5EF4-FFF2-40B4-BE49-F238E27FC236}">
                    <a16:creationId xmlns:a16="http://schemas.microsoft.com/office/drawing/2014/main" id="{23E86F58-ADFA-403A-9907-EC4920A388A0}"/>
                  </a:ext>
                </a:extLst>
              </p:cNvPr>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71050" name="AutoShape 30">
                <a:extLst>
                  <a:ext uri="{FF2B5EF4-FFF2-40B4-BE49-F238E27FC236}">
                    <a16:creationId xmlns:a16="http://schemas.microsoft.com/office/drawing/2014/main" id="{7B7DB2D5-43D7-40CB-AB59-A4FA7D3ED409}"/>
                  </a:ext>
                </a:extLst>
              </p:cNvPr>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71051" name="AutoShape 31">
                <a:extLst>
                  <a:ext uri="{FF2B5EF4-FFF2-40B4-BE49-F238E27FC236}">
                    <a16:creationId xmlns:a16="http://schemas.microsoft.com/office/drawing/2014/main" id="{D4CB69A4-C8C5-42E2-AD6B-C346D2BCB315}"/>
                  </a:ext>
                </a:extLst>
              </p:cNvPr>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grpSp>
        <p:grpSp>
          <p:nvGrpSpPr>
            <p:cNvPr id="171023" name="Group 32">
              <a:extLst>
                <a:ext uri="{FF2B5EF4-FFF2-40B4-BE49-F238E27FC236}">
                  <a16:creationId xmlns:a16="http://schemas.microsoft.com/office/drawing/2014/main" id="{1647CB39-AA20-4A69-A577-D421509324D6}"/>
                </a:ext>
              </a:extLst>
            </p:cNvPr>
            <p:cNvGrpSpPr>
              <a:grpSpLocks/>
            </p:cNvGrpSpPr>
            <p:nvPr/>
          </p:nvGrpSpPr>
          <p:grpSpPr bwMode="auto">
            <a:xfrm>
              <a:off x="3107" y="3158"/>
              <a:ext cx="1248" cy="896"/>
              <a:chOff x="96" y="1296"/>
              <a:chExt cx="1488" cy="1104"/>
            </a:xfrm>
          </p:grpSpPr>
          <p:sp>
            <p:nvSpPr>
              <p:cNvPr id="171034" name="Oval 33">
                <a:extLst>
                  <a:ext uri="{FF2B5EF4-FFF2-40B4-BE49-F238E27FC236}">
                    <a16:creationId xmlns:a16="http://schemas.microsoft.com/office/drawing/2014/main" id="{78060A5F-99F5-4914-A7D5-F1850E4BDB1D}"/>
                  </a:ext>
                </a:extLst>
              </p:cNvPr>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a:solidFill>
                      <a:schemeClr val="tx1"/>
                    </a:solidFill>
                    <a:latin typeface="Arial Rounded MT Bold" panose="020B0604020202020204" pitchFamily="34" charset="0"/>
                    <a:ea typeface="宋体" panose="02010600030101010101" pitchFamily="2" charset="-122"/>
                  </a:rPr>
                  <a:t>n/2</a:t>
                </a:r>
              </a:p>
            </p:txBody>
          </p:sp>
          <p:cxnSp>
            <p:nvCxnSpPr>
              <p:cNvPr id="171035" name="AutoShape 34">
                <a:extLst>
                  <a:ext uri="{FF2B5EF4-FFF2-40B4-BE49-F238E27FC236}">
                    <a16:creationId xmlns:a16="http://schemas.microsoft.com/office/drawing/2014/main" id="{EBB4F88F-BF5A-4172-BE20-D42A1C7FEEF7}"/>
                  </a:ext>
                </a:extLst>
              </p:cNvPr>
              <p:cNvCxnSpPr>
                <a:cxnSpLocks noChangeShapeType="1"/>
                <a:stCxn id="171034" idx="4"/>
                <a:endCxn id="171042" idx="0"/>
              </p:cNvCxnSpPr>
              <p:nvPr/>
            </p:nvCxnSpPr>
            <p:spPr bwMode="auto">
              <a:xfrm>
                <a:off x="876" y="1686"/>
                <a:ext cx="576"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71036" name="AutoShape 35">
                <a:extLst>
                  <a:ext uri="{FF2B5EF4-FFF2-40B4-BE49-F238E27FC236}">
                    <a16:creationId xmlns:a16="http://schemas.microsoft.com/office/drawing/2014/main" id="{B82D340D-33AE-44E8-B12F-B8679EFB7963}"/>
                  </a:ext>
                </a:extLst>
              </p:cNvPr>
              <p:cNvCxnSpPr>
                <a:cxnSpLocks noChangeShapeType="1"/>
                <a:stCxn id="171034" idx="4"/>
                <a:endCxn id="171039" idx="0"/>
              </p:cNvCxnSpPr>
              <p:nvPr/>
            </p:nvCxnSpPr>
            <p:spPr bwMode="auto">
              <a:xfrm flipH="1">
                <a:off x="228" y="1686"/>
                <a:ext cx="64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71037" name="AutoShape 36">
                <a:extLst>
                  <a:ext uri="{FF2B5EF4-FFF2-40B4-BE49-F238E27FC236}">
                    <a16:creationId xmlns:a16="http://schemas.microsoft.com/office/drawing/2014/main" id="{14134E8A-B4D9-48D4-8241-5D1932276080}"/>
                  </a:ext>
                </a:extLst>
              </p:cNvPr>
              <p:cNvCxnSpPr>
                <a:cxnSpLocks noChangeShapeType="1"/>
                <a:stCxn id="171034" idx="4"/>
                <a:endCxn id="171040" idx="0"/>
              </p:cNvCxnSpPr>
              <p:nvPr/>
            </p:nvCxnSpPr>
            <p:spPr bwMode="auto">
              <a:xfrm flipH="1">
                <a:off x="636" y="1686"/>
                <a:ext cx="240"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71038" name="AutoShape 37">
                <a:extLst>
                  <a:ext uri="{FF2B5EF4-FFF2-40B4-BE49-F238E27FC236}">
                    <a16:creationId xmlns:a16="http://schemas.microsoft.com/office/drawing/2014/main" id="{55D0FEC0-7F73-46EF-B240-96A9AC982E52}"/>
                  </a:ext>
                </a:extLst>
              </p:cNvPr>
              <p:cNvCxnSpPr>
                <a:cxnSpLocks noChangeShapeType="1"/>
                <a:stCxn id="171034" idx="4"/>
                <a:endCxn id="171041" idx="0"/>
              </p:cNvCxnSpPr>
              <p:nvPr/>
            </p:nvCxnSpPr>
            <p:spPr bwMode="auto">
              <a:xfrm>
                <a:off x="876" y="1686"/>
                <a:ext cx="16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71039" name="AutoShape 38">
                <a:extLst>
                  <a:ext uri="{FF2B5EF4-FFF2-40B4-BE49-F238E27FC236}">
                    <a16:creationId xmlns:a16="http://schemas.microsoft.com/office/drawing/2014/main" id="{54FBD85D-1ED7-4E7D-8FDD-3E36E8C72AAF}"/>
                  </a:ext>
                </a:extLst>
              </p:cNvPr>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71040" name="AutoShape 39">
                <a:extLst>
                  <a:ext uri="{FF2B5EF4-FFF2-40B4-BE49-F238E27FC236}">
                    <a16:creationId xmlns:a16="http://schemas.microsoft.com/office/drawing/2014/main" id="{75A3FF26-6EB6-4835-B095-2D3AE9571706}"/>
                  </a:ext>
                </a:extLst>
              </p:cNvPr>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71041" name="AutoShape 40">
                <a:extLst>
                  <a:ext uri="{FF2B5EF4-FFF2-40B4-BE49-F238E27FC236}">
                    <a16:creationId xmlns:a16="http://schemas.microsoft.com/office/drawing/2014/main" id="{CADA8344-2121-4A54-9131-386669070035}"/>
                  </a:ext>
                </a:extLst>
              </p:cNvPr>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71042" name="AutoShape 41">
                <a:extLst>
                  <a:ext uri="{FF2B5EF4-FFF2-40B4-BE49-F238E27FC236}">
                    <a16:creationId xmlns:a16="http://schemas.microsoft.com/office/drawing/2014/main" id="{96DE5B75-7DD3-49CF-A247-126A72A83C08}"/>
                  </a:ext>
                </a:extLst>
              </p:cNvPr>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grpSp>
        <p:grpSp>
          <p:nvGrpSpPr>
            <p:cNvPr id="171024" name="Group 42">
              <a:extLst>
                <a:ext uri="{FF2B5EF4-FFF2-40B4-BE49-F238E27FC236}">
                  <a16:creationId xmlns:a16="http://schemas.microsoft.com/office/drawing/2014/main" id="{B033D816-087E-467F-8740-435F9A70D473}"/>
                </a:ext>
              </a:extLst>
            </p:cNvPr>
            <p:cNvGrpSpPr>
              <a:grpSpLocks/>
            </p:cNvGrpSpPr>
            <p:nvPr/>
          </p:nvGrpSpPr>
          <p:grpSpPr bwMode="auto">
            <a:xfrm>
              <a:off x="4512" y="3158"/>
              <a:ext cx="1248" cy="896"/>
              <a:chOff x="96" y="1296"/>
              <a:chExt cx="1488" cy="1104"/>
            </a:xfrm>
          </p:grpSpPr>
          <p:sp>
            <p:nvSpPr>
              <p:cNvPr id="171025" name="Oval 43">
                <a:extLst>
                  <a:ext uri="{FF2B5EF4-FFF2-40B4-BE49-F238E27FC236}">
                    <a16:creationId xmlns:a16="http://schemas.microsoft.com/office/drawing/2014/main" id="{64DD5F90-5736-48D4-96A2-59AA79BA68F4}"/>
                  </a:ext>
                </a:extLst>
              </p:cNvPr>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a:solidFill>
                      <a:schemeClr val="tx1"/>
                    </a:solidFill>
                    <a:latin typeface="Arial Rounded MT Bold" panose="020B0604020202020204" pitchFamily="34" charset="0"/>
                    <a:ea typeface="宋体" panose="02010600030101010101" pitchFamily="2" charset="-122"/>
                  </a:rPr>
                  <a:t>n/2</a:t>
                </a:r>
              </a:p>
            </p:txBody>
          </p:sp>
          <p:cxnSp>
            <p:nvCxnSpPr>
              <p:cNvPr id="171026" name="AutoShape 44">
                <a:extLst>
                  <a:ext uri="{FF2B5EF4-FFF2-40B4-BE49-F238E27FC236}">
                    <a16:creationId xmlns:a16="http://schemas.microsoft.com/office/drawing/2014/main" id="{EE618532-C06D-47D5-A795-B2171D34AC6A}"/>
                  </a:ext>
                </a:extLst>
              </p:cNvPr>
              <p:cNvCxnSpPr>
                <a:cxnSpLocks noChangeShapeType="1"/>
                <a:stCxn id="171025" idx="4"/>
                <a:endCxn id="171033" idx="0"/>
              </p:cNvCxnSpPr>
              <p:nvPr/>
            </p:nvCxnSpPr>
            <p:spPr bwMode="auto">
              <a:xfrm>
                <a:off x="876" y="1686"/>
                <a:ext cx="576"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71027" name="AutoShape 45">
                <a:extLst>
                  <a:ext uri="{FF2B5EF4-FFF2-40B4-BE49-F238E27FC236}">
                    <a16:creationId xmlns:a16="http://schemas.microsoft.com/office/drawing/2014/main" id="{0B7B6A75-7A78-440C-899F-438DCBA53A85}"/>
                  </a:ext>
                </a:extLst>
              </p:cNvPr>
              <p:cNvCxnSpPr>
                <a:cxnSpLocks noChangeShapeType="1"/>
                <a:stCxn id="171025" idx="4"/>
                <a:endCxn id="171030" idx="0"/>
              </p:cNvCxnSpPr>
              <p:nvPr/>
            </p:nvCxnSpPr>
            <p:spPr bwMode="auto">
              <a:xfrm flipH="1">
                <a:off x="228" y="1686"/>
                <a:ext cx="64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71028" name="AutoShape 46">
                <a:extLst>
                  <a:ext uri="{FF2B5EF4-FFF2-40B4-BE49-F238E27FC236}">
                    <a16:creationId xmlns:a16="http://schemas.microsoft.com/office/drawing/2014/main" id="{23A37068-D8C5-42C8-89E0-5A0E989D3ED6}"/>
                  </a:ext>
                </a:extLst>
              </p:cNvPr>
              <p:cNvCxnSpPr>
                <a:cxnSpLocks noChangeShapeType="1"/>
                <a:stCxn id="171025" idx="4"/>
                <a:endCxn id="171031" idx="0"/>
              </p:cNvCxnSpPr>
              <p:nvPr/>
            </p:nvCxnSpPr>
            <p:spPr bwMode="auto">
              <a:xfrm flipH="1">
                <a:off x="636" y="1686"/>
                <a:ext cx="240"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71029" name="AutoShape 47">
                <a:extLst>
                  <a:ext uri="{FF2B5EF4-FFF2-40B4-BE49-F238E27FC236}">
                    <a16:creationId xmlns:a16="http://schemas.microsoft.com/office/drawing/2014/main" id="{7CDDAC76-6C42-40F8-84A0-5FD7DAD4A217}"/>
                  </a:ext>
                </a:extLst>
              </p:cNvPr>
              <p:cNvCxnSpPr>
                <a:cxnSpLocks noChangeShapeType="1"/>
                <a:stCxn id="171025" idx="4"/>
                <a:endCxn id="171032" idx="0"/>
              </p:cNvCxnSpPr>
              <p:nvPr/>
            </p:nvCxnSpPr>
            <p:spPr bwMode="auto">
              <a:xfrm>
                <a:off x="876" y="1686"/>
                <a:ext cx="16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71030" name="AutoShape 48">
                <a:extLst>
                  <a:ext uri="{FF2B5EF4-FFF2-40B4-BE49-F238E27FC236}">
                    <a16:creationId xmlns:a16="http://schemas.microsoft.com/office/drawing/2014/main" id="{5A51A8B2-19AF-4FAF-8288-4CF8F2166D5D}"/>
                  </a:ext>
                </a:extLst>
              </p:cNvPr>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71031" name="AutoShape 49">
                <a:extLst>
                  <a:ext uri="{FF2B5EF4-FFF2-40B4-BE49-F238E27FC236}">
                    <a16:creationId xmlns:a16="http://schemas.microsoft.com/office/drawing/2014/main" id="{25BAFF4E-6EDC-4791-9C52-F1AB7BD01C56}"/>
                  </a:ext>
                </a:extLst>
              </p:cNvPr>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71032" name="AutoShape 50">
                <a:extLst>
                  <a:ext uri="{FF2B5EF4-FFF2-40B4-BE49-F238E27FC236}">
                    <a16:creationId xmlns:a16="http://schemas.microsoft.com/office/drawing/2014/main" id="{603EC28A-A005-4769-9858-1C47AE8D5065}"/>
                  </a:ext>
                </a:extLst>
              </p:cNvPr>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71033" name="AutoShape 51">
                <a:extLst>
                  <a:ext uri="{FF2B5EF4-FFF2-40B4-BE49-F238E27FC236}">
                    <a16:creationId xmlns:a16="http://schemas.microsoft.com/office/drawing/2014/main" id="{80F856C7-C567-4695-A25C-6D735B5B368F}"/>
                  </a:ext>
                </a:extLst>
              </p:cNvPr>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grpSp>
      </p:grpSp>
    </p:spTree>
  </p:cSld>
  <p:clrMapOvr>
    <a:masterClrMapping/>
  </p:clrMapOvr>
  <p:transition>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3">
            <a:extLst>
              <a:ext uri="{FF2B5EF4-FFF2-40B4-BE49-F238E27FC236}">
                <a16:creationId xmlns:a16="http://schemas.microsoft.com/office/drawing/2014/main" id="{9ED011CF-0689-4794-B959-2B81C6B36E4D}"/>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6CBA7B6A-6F8C-4002-B541-12CC13B870B9}" type="slidenum">
              <a:rPr lang="zh-CN" altLang="en-US">
                <a:solidFill>
                  <a:schemeClr val="tx1"/>
                </a:solidFill>
                <a:latin typeface="Times New Roman" panose="02020603050405020304" pitchFamily="18" charset="0"/>
                <a:ea typeface="宋体" panose="02010600030101010101" pitchFamily="2" charset="-122"/>
              </a:rPr>
              <a:pPr eaLnBrk="1" hangingPunct="1"/>
              <a:t>82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72035" name="Rectangle 2">
            <a:extLst>
              <a:ext uri="{FF2B5EF4-FFF2-40B4-BE49-F238E27FC236}">
                <a16:creationId xmlns:a16="http://schemas.microsoft.com/office/drawing/2014/main" id="{85ED3C85-7F12-43C8-9014-10B687D56A5D}"/>
              </a:ext>
            </a:extLst>
          </p:cNvPr>
          <p:cNvSpPr>
            <a:spLocks noChangeArrowheads="1"/>
          </p:cNvSpPr>
          <p:nvPr/>
        </p:nvSpPr>
        <p:spPr bwMode="auto">
          <a:xfrm>
            <a:off x="684213" y="16287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buFontTx/>
              <a:buChar char="•"/>
            </a:pPr>
            <a:r>
              <a:rPr kumimoji="1" lang="zh-CN" altLang="en-US" sz="2400">
                <a:solidFill>
                  <a:schemeClr val="tx1"/>
                </a:solidFill>
                <a:latin typeface="楷体_GB2312" panose="02010609030101010101" pitchFamily="49" charset="-122"/>
                <a:ea typeface="楷体_GB2312" panose="02010609030101010101" pitchFamily="49" charset="-122"/>
              </a:rPr>
              <a:t>如果能够保存已解决的子问题的答案，而在需要时再找出已求得的答案，就可以避免大量重复计算，从而得到多项式时间算法。</a:t>
            </a:r>
          </a:p>
        </p:txBody>
      </p:sp>
      <p:sp>
        <p:nvSpPr>
          <p:cNvPr id="374787" name="Rectangle 3">
            <a:extLst>
              <a:ext uri="{FF2B5EF4-FFF2-40B4-BE49-F238E27FC236}">
                <a16:creationId xmlns:a16="http://schemas.microsoft.com/office/drawing/2014/main" id="{23358DF2-FD34-4274-9F78-32A3814862D7}"/>
              </a:ext>
            </a:extLst>
          </p:cNvPr>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defRPr/>
            </a:pPr>
            <a:r>
              <a:rPr kumimoji="1" lang="zh-CN" altLang="en-US" sz="4400" b="1">
                <a:solidFill>
                  <a:srgbClr val="663300"/>
                </a:solidFill>
                <a:effectLst>
                  <a:outerShdw blurRad="38100" dist="38100" dir="2700000" algn="tl">
                    <a:srgbClr val="C0C0C0"/>
                  </a:outerShdw>
                </a:effectLst>
                <a:latin typeface="Times New Roman" charset="0"/>
                <a:ea typeface="黑体" pitchFamily="2" charset="-122"/>
              </a:rPr>
              <a:t>算法总体思想</a:t>
            </a:r>
          </a:p>
        </p:txBody>
      </p:sp>
      <p:grpSp>
        <p:nvGrpSpPr>
          <p:cNvPr id="172037" name="Group 4">
            <a:extLst>
              <a:ext uri="{FF2B5EF4-FFF2-40B4-BE49-F238E27FC236}">
                <a16:creationId xmlns:a16="http://schemas.microsoft.com/office/drawing/2014/main" id="{B4CC0D3B-7DE6-4AF8-8C27-D477F29B4173}"/>
              </a:ext>
            </a:extLst>
          </p:cNvPr>
          <p:cNvGrpSpPr>
            <a:grpSpLocks/>
          </p:cNvGrpSpPr>
          <p:nvPr/>
        </p:nvGrpSpPr>
        <p:grpSpPr bwMode="auto">
          <a:xfrm>
            <a:off x="827088" y="3498850"/>
            <a:ext cx="7983537" cy="2935288"/>
            <a:chOff x="521" y="2204"/>
            <a:chExt cx="5029" cy="1849"/>
          </a:xfrm>
        </p:grpSpPr>
        <p:sp>
          <p:nvSpPr>
            <p:cNvPr id="172040" name="Oval 5">
              <a:extLst>
                <a:ext uri="{FF2B5EF4-FFF2-40B4-BE49-F238E27FC236}">
                  <a16:creationId xmlns:a16="http://schemas.microsoft.com/office/drawing/2014/main" id="{088C368F-5946-40AC-876E-73DD0134B594}"/>
                </a:ext>
              </a:extLst>
            </p:cNvPr>
            <p:cNvSpPr>
              <a:spLocks noChangeArrowheads="1"/>
            </p:cNvSpPr>
            <p:nvPr/>
          </p:nvSpPr>
          <p:spPr bwMode="auto">
            <a:xfrm>
              <a:off x="2699" y="2204"/>
              <a:ext cx="504" cy="384"/>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3200">
                  <a:solidFill>
                    <a:schemeClr val="tx1"/>
                  </a:solidFill>
                  <a:latin typeface="Arial Rounded MT Bold" panose="020B0604020202020204" pitchFamily="34" charset="0"/>
                  <a:ea typeface="宋体" panose="02010600030101010101" pitchFamily="2" charset="-122"/>
                </a:rPr>
                <a:t>n</a:t>
              </a:r>
            </a:p>
          </p:txBody>
        </p:sp>
        <p:cxnSp>
          <p:nvCxnSpPr>
            <p:cNvPr id="172041" name="AutoShape 6">
              <a:extLst>
                <a:ext uri="{FF2B5EF4-FFF2-40B4-BE49-F238E27FC236}">
                  <a16:creationId xmlns:a16="http://schemas.microsoft.com/office/drawing/2014/main" id="{9D08F256-1163-439C-919C-74A40991089D}"/>
                </a:ext>
              </a:extLst>
            </p:cNvPr>
            <p:cNvCxnSpPr>
              <a:cxnSpLocks noChangeShapeType="1"/>
              <a:stCxn id="172040" idx="4"/>
              <a:endCxn id="172067" idx="0"/>
            </p:cNvCxnSpPr>
            <p:nvPr/>
          </p:nvCxnSpPr>
          <p:spPr bwMode="auto">
            <a:xfrm>
              <a:off x="2951" y="2594"/>
              <a:ext cx="2216" cy="557"/>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72042" name="AutoShape 7">
              <a:extLst>
                <a:ext uri="{FF2B5EF4-FFF2-40B4-BE49-F238E27FC236}">
                  <a16:creationId xmlns:a16="http://schemas.microsoft.com/office/drawing/2014/main" id="{923B2962-69BE-4914-82AD-D73E850D8610}"/>
                </a:ext>
              </a:extLst>
            </p:cNvPr>
            <p:cNvCxnSpPr>
              <a:cxnSpLocks noChangeShapeType="1"/>
              <a:stCxn id="172040" idx="4"/>
              <a:endCxn id="172046" idx="0"/>
            </p:cNvCxnSpPr>
            <p:nvPr/>
          </p:nvCxnSpPr>
          <p:spPr bwMode="auto">
            <a:xfrm flipH="1">
              <a:off x="1051" y="2594"/>
              <a:ext cx="1900" cy="558"/>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72043" name="AutoShape 8">
              <a:extLst>
                <a:ext uri="{FF2B5EF4-FFF2-40B4-BE49-F238E27FC236}">
                  <a16:creationId xmlns:a16="http://schemas.microsoft.com/office/drawing/2014/main" id="{E89DD3D2-A613-45A9-9C5A-61B80D59FA36}"/>
                </a:ext>
              </a:extLst>
            </p:cNvPr>
            <p:cNvCxnSpPr>
              <a:cxnSpLocks noChangeShapeType="1"/>
              <a:stCxn id="172040" idx="4"/>
              <a:endCxn id="172055" idx="0"/>
            </p:cNvCxnSpPr>
            <p:nvPr/>
          </p:nvCxnSpPr>
          <p:spPr bwMode="auto">
            <a:xfrm flipH="1">
              <a:off x="2774" y="2594"/>
              <a:ext cx="177" cy="558"/>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72044" name="AutoShape 9">
              <a:extLst>
                <a:ext uri="{FF2B5EF4-FFF2-40B4-BE49-F238E27FC236}">
                  <a16:creationId xmlns:a16="http://schemas.microsoft.com/office/drawing/2014/main" id="{6405DDD6-A0F4-4FC0-B143-25D833F3C5CC}"/>
                </a:ext>
              </a:extLst>
            </p:cNvPr>
            <p:cNvCxnSpPr>
              <a:cxnSpLocks noChangeShapeType="1"/>
              <a:stCxn id="172040" idx="4"/>
              <a:endCxn id="172060" idx="0"/>
            </p:cNvCxnSpPr>
            <p:nvPr/>
          </p:nvCxnSpPr>
          <p:spPr bwMode="auto">
            <a:xfrm>
              <a:off x="2951" y="2594"/>
              <a:ext cx="811" cy="557"/>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72045" name="Text Box 10">
              <a:extLst>
                <a:ext uri="{FF2B5EF4-FFF2-40B4-BE49-F238E27FC236}">
                  <a16:creationId xmlns:a16="http://schemas.microsoft.com/office/drawing/2014/main" id="{F587E36D-4954-4E99-80D0-05DE582A78C2}"/>
                </a:ext>
              </a:extLst>
            </p:cNvPr>
            <p:cNvSpPr txBox="1">
              <a:spLocks noChangeArrowheads="1"/>
            </p:cNvSpPr>
            <p:nvPr/>
          </p:nvSpPr>
          <p:spPr bwMode="auto">
            <a:xfrm>
              <a:off x="1824" y="2235"/>
              <a:ext cx="6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spcBef>
                  <a:spcPct val="50000"/>
                </a:spcBef>
              </a:pPr>
              <a:r>
                <a:rPr lang="zh-CN" altLang="en-US" sz="3200">
                  <a:solidFill>
                    <a:schemeClr val="tx1"/>
                  </a:solidFill>
                  <a:latin typeface="Arial Rounded MT Bold" panose="020B0604020202020204" pitchFamily="34" charset="0"/>
                  <a:ea typeface="宋体" panose="02010600030101010101" pitchFamily="2" charset="-122"/>
                </a:rPr>
                <a:t>=</a:t>
              </a:r>
            </a:p>
          </p:txBody>
        </p:sp>
        <p:sp>
          <p:nvSpPr>
            <p:cNvPr id="172046" name="Oval 11">
              <a:extLst>
                <a:ext uri="{FF2B5EF4-FFF2-40B4-BE49-F238E27FC236}">
                  <a16:creationId xmlns:a16="http://schemas.microsoft.com/office/drawing/2014/main" id="{6B6ADD08-1ADE-4EB6-B75A-CF9420AD0C2A}"/>
                </a:ext>
              </a:extLst>
            </p:cNvPr>
            <p:cNvSpPr>
              <a:spLocks noChangeArrowheads="1"/>
            </p:cNvSpPr>
            <p:nvPr/>
          </p:nvSpPr>
          <p:spPr bwMode="auto">
            <a:xfrm>
              <a:off x="839" y="3158"/>
              <a:ext cx="423" cy="312"/>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a:solidFill>
                    <a:schemeClr val="tx1"/>
                  </a:solidFill>
                  <a:latin typeface="Arial Rounded MT Bold" panose="020B0604020202020204" pitchFamily="34" charset="0"/>
                  <a:ea typeface="宋体" panose="02010600030101010101" pitchFamily="2" charset="-122"/>
                </a:rPr>
                <a:t>n/2</a:t>
              </a:r>
            </a:p>
          </p:txBody>
        </p:sp>
        <p:cxnSp>
          <p:nvCxnSpPr>
            <p:cNvPr id="172047" name="AutoShape 12">
              <a:extLst>
                <a:ext uri="{FF2B5EF4-FFF2-40B4-BE49-F238E27FC236}">
                  <a16:creationId xmlns:a16="http://schemas.microsoft.com/office/drawing/2014/main" id="{C39D9376-270F-4255-9ACC-5F2F6FE58E05}"/>
                </a:ext>
              </a:extLst>
            </p:cNvPr>
            <p:cNvCxnSpPr>
              <a:cxnSpLocks noChangeShapeType="1"/>
              <a:stCxn id="172046" idx="4"/>
              <a:endCxn id="172054" idx="0"/>
            </p:cNvCxnSpPr>
            <p:nvPr/>
          </p:nvCxnSpPr>
          <p:spPr bwMode="auto">
            <a:xfrm>
              <a:off x="1051" y="3476"/>
              <a:ext cx="1305" cy="402"/>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72048" name="AutoShape 13">
              <a:extLst>
                <a:ext uri="{FF2B5EF4-FFF2-40B4-BE49-F238E27FC236}">
                  <a16:creationId xmlns:a16="http://schemas.microsoft.com/office/drawing/2014/main" id="{CB6E7031-AB28-4BD8-A223-E62D1EF0039E}"/>
                </a:ext>
              </a:extLst>
            </p:cNvPr>
            <p:cNvCxnSpPr>
              <a:cxnSpLocks noChangeShapeType="1"/>
              <a:stCxn id="172046" idx="4"/>
              <a:endCxn id="172051" idx="0"/>
            </p:cNvCxnSpPr>
            <p:nvPr/>
          </p:nvCxnSpPr>
          <p:spPr bwMode="auto">
            <a:xfrm flipH="1">
              <a:off x="632" y="3476"/>
              <a:ext cx="419" cy="402"/>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72049" name="AutoShape 14">
              <a:extLst>
                <a:ext uri="{FF2B5EF4-FFF2-40B4-BE49-F238E27FC236}">
                  <a16:creationId xmlns:a16="http://schemas.microsoft.com/office/drawing/2014/main" id="{756EBAB5-899C-467B-A184-F0DE8BCD3DB3}"/>
                </a:ext>
              </a:extLst>
            </p:cNvPr>
            <p:cNvCxnSpPr>
              <a:cxnSpLocks noChangeShapeType="1"/>
              <a:stCxn id="172046" idx="4"/>
              <a:endCxn id="172052" idx="0"/>
            </p:cNvCxnSpPr>
            <p:nvPr/>
          </p:nvCxnSpPr>
          <p:spPr bwMode="auto">
            <a:xfrm>
              <a:off x="1051" y="3476"/>
              <a:ext cx="126" cy="402"/>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72050" name="AutoShape 15">
              <a:extLst>
                <a:ext uri="{FF2B5EF4-FFF2-40B4-BE49-F238E27FC236}">
                  <a16:creationId xmlns:a16="http://schemas.microsoft.com/office/drawing/2014/main" id="{415238D5-2876-4685-890E-801A5864C630}"/>
                </a:ext>
              </a:extLst>
            </p:cNvPr>
            <p:cNvCxnSpPr>
              <a:cxnSpLocks noChangeShapeType="1"/>
              <a:stCxn id="172046" idx="4"/>
              <a:endCxn id="172053" idx="0"/>
            </p:cNvCxnSpPr>
            <p:nvPr/>
          </p:nvCxnSpPr>
          <p:spPr bwMode="auto">
            <a:xfrm>
              <a:off x="1051" y="3476"/>
              <a:ext cx="806" cy="402"/>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72051" name="AutoShape 16">
              <a:extLst>
                <a:ext uri="{FF2B5EF4-FFF2-40B4-BE49-F238E27FC236}">
                  <a16:creationId xmlns:a16="http://schemas.microsoft.com/office/drawing/2014/main" id="{7DDEBB23-7FA8-4938-9F97-9550FC2B468D}"/>
                </a:ext>
              </a:extLst>
            </p:cNvPr>
            <p:cNvSpPr>
              <a:spLocks noChangeArrowheads="1"/>
            </p:cNvSpPr>
            <p:nvPr/>
          </p:nvSpPr>
          <p:spPr bwMode="auto">
            <a:xfrm>
              <a:off x="521" y="3884"/>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72052" name="AutoShape 17">
              <a:extLst>
                <a:ext uri="{FF2B5EF4-FFF2-40B4-BE49-F238E27FC236}">
                  <a16:creationId xmlns:a16="http://schemas.microsoft.com/office/drawing/2014/main" id="{51E75D06-2DBB-4885-BFB1-59E1BD2B9498}"/>
                </a:ext>
              </a:extLst>
            </p:cNvPr>
            <p:cNvSpPr>
              <a:spLocks noChangeArrowheads="1"/>
            </p:cNvSpPr>
            <p:nvPr/>
          </p:nvSpPr>
          <p:spPr bwMode="auto">
            <a:xfrm>
              <a:off x="1066" y="3884"/>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72053" name="AutoShape 18">
              <a:extLst>
                <a:ext uri="{FF2B5EF4-FFF2-40B4-BE49-F238E27FC236}">
                  <a16:creationId xmlns:a16="http://schemas.microsoft.com/office/drawing/2014/main" id="{D3993EB5-41B5-4081-AF4C-268E30AC5080}"/>
                </a:ext>
              </a:extLst>
            </p:cNvPr>
            <p:cNvSpPr>
              <a:spLocks noChangeArrowheads="1"/>
            </p:cNvSpPr>
            <p:nvPr/>
          </p:nvSpPr>
          <p:spPr bwMode="auto">
            <a:xfrm>
              <a:off x="1746" y="3884"/>
              <a:ext cx="222" cy="169"/>
            </a:xfrm>
            <a:prstGeom prst="triangle">
              <a:avLst>
                <a:gd name="adj" fmla="val 50000"/>
              </a:avLst>
            </a:prstGeom>
            <a:solidFill>
              <a:srgbClr val="FF0000"/>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72054" name="AutoShape 19">
              <a:extLst>
                <a:ext uri="{FF2B5EF4-FFF2-40B4-BE49-F238E27FC236}">
                  <a16:creationId xmlns:a16="http://schemas.microsoft.com/office/drawing/2014/main" id="{EBF94FC4-7557-40F8-89D9-45137E394D9B}"/>
                </a:ext>
              </a:extLst>
            </p:cNvPr>
            <p:cNvSpPr>
              <a:spLocks noChangeArrowheads="1"/>
            </p:cNvSpPr>
            <p:nvPr/>
          </p:nvSpPr>
          <p:spPr bwMode="auto">
            <a:xfrm>
              <a:off x="2245" y="3884"/>
              <a:ext cx="221" cy="169"/>
            </a:xfrm>
            <a:prstGeom prst="triangle">
              <a:avLst>
                <a:gd name="adj" fmla="val 50000"/>
              </a:avLst>
            </a:prstGeom>
            <a:solidFill>
              <a:srgbClr val="FF0000"/>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72055" name="Oval 20">
              <a:extLst>
                <a:ext uri="{FF2B5EF4-FFF2-40B4-BE49-F238E27FC236}">
                  <a16:creationId xmlns:a16="http://schemas.microsoft.com/office/drawing/2014/main" id="{66ED0A23-283C-4A98-88A0-4995A3015EAE}"/>
                </a:ext>
              </a:extLst>
            </p:cNvPr>
            <p:cNvSpPr>
              <a:spLocks noChangeArrowheads="1"/>
            </p:cNvSpPr>
            <p:nvPr/>
          </p:nvSpPr>
          <p:spPr bwMode="auto">
            <a:xfrm>
              <a:off x="2562" y="3158"/>
              <a:ext cx="423" cy="312"/>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a:solidFill>
                    <a:schemeClr val="tx1"/>
                  </a:solidFill>
                  <a:latin typeface="Arial Rounded MT Bold" panose="020B0604020202020204" pitchFamily="34" charset="0"/>
                  <a:ea typeface="宋体" panose="02010600030101010101" pitchFamily="2" charset="-122"/>
                </a:rPr>
                <a:t>n/2</a:t>
              </a:r>
            </a:p>
          </p:txBody>
        </p:sp>
        <p:cxnSp>
          <p:nvCxnSpPr>
            <p:cNvPr id="172056" name="AutoShape 21">
              <a:extLst>
                <a:ext uri="{FF2B5EF4-FFF2-40B4-BE49-F238E27FC236}">
                  <a16:creationId xmlns:a16="http://schemas.microsoft.com/office/drawing/2014/main" id="{3FEA99ED-65B2-4517-8675-F91D037C3CB8}"/>
                </a:ext>
              </a:extLst>
            </p:cNvPr>
            <p:cNvCxnSpPr>
              <a:cxnSpLocks noChangeShapeType="1"/>
              <a:stCxn id="172055" idx="4"/>
            </p:cNvCxnSpPr>
            <p:nvPr/>
          </p:nvCxnSpPr>
          <p:spPr bwMode="auto">
            <a:xfrm>
              <a:off x="2774" y="3476"/>
              <a:ext cx="483" cy="405"/>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72057" name="AutoShape 22">
              <a:extLst>
                <a:ext uri="{FF2B5EF4-FFF2-40B4-BE49-F238E27FC236}">
                  <a16:creationId xmlns:a16="http://schemas.microsoft.com/office/drawing/2014/main" id="{169DBF28-F221-43AB-B49D-B22621EE95AD}"/>
                </a:ext>
              </a:extLst>
            </p:cNvPr>
            <p:cNvCxnSpPr>
              <a:cxnSpLocks noChangeShapeType="1"/>
              <a:stCxn id="172055" idx="4"/>
              <a:endCxn id="172053" idx="0"/>
            </p:cNvCxnSpPr>
            <p:nvPr/>
          </p:nvCxnSpPr>
          <p:spPr bwMode="auto">
            <a:xfrm flipH="1">
              <a:off x="1857" y="3476"/>
              <a:ext cx="917" cy="402"/>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72058" name="AutoShape 23">
              <a:extLst>
                <a:ext uri="{FF2B5EF4-FFF2-40B4-BE49-F238E27FC236}">
                  <a16:creationId xmlns:a16="http://schemas.microsoft.com/office/drawing/2014/main" id="{C2AE6B2A-50FD-4FA5-9066-8D5DE01E5043}"/>
                </a:ext>
              </a:extLst>
            </p:cNvPr>
            <p:cNvCxnSpPr>
              <a:cxnSpLocks noChangeShapeType="1"/>
              <a:stCxn id="172055" idx="4"/>
              <a:endCxn id="172054" idx="0"/>
            </p:cNvCxnSpPr>
            <p:nvPr/>
          </p:nvCxnSpPr>
          <p:spPr bwMode="auto">
            <a:xfrm flipH="1">
              <a:off x="2356" y="3476"/>
              <a:ext cx="418" cy="402"/>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72059" name="AutoShape 24">
              <a:extLst>
                <a:ext uri="{FF2B5EF4-FFF2-40B4-BE49-F238E27FC236}">
                  <a16:creationId xmlns:a16="http://schemas.microsoft.com/office/drawing/2014/main" id="{05442FFB-7F59-42BB-ADCA-684DBD869E71}"/>
                </a:ext>
              </a:extLst>
            </p:cNvPr>
            <p:cNvCxnSpPr>
              <a:cxnSpLocks noChangeShapeType="1"/>
              <a:stCxn id="172055" idx="4"/>
              <a:endCxn id="172075" idx="0"/>
            </p:cNvCxnSpPr>
            <p:nvPr/>
          </p:nvCxnSpPr>
          <p:spPr bwMode="auto">
            <a:xfrm>
              <a:off x="2774" y="3476"/>
              <a:ext cx="81" cy="402"/>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72060" name="Oval 25">
              <a:extLst>
                <a:ext uri="{FF2B5EF4-FFF2-40B4-BE49-F238E27FC236}">
                  <a16:creationId xmlns:a16="http://schemas.microsoft.com/office/drawing/2014/main" id="{C0394B2E-81B3-4223-835E-3750B61A51A5}"/>
                </a:ext>
              </a:extLst>
            </p:cNvPr>
            <p:cNvSpPr>
              <a:spLocks noChangeArrowheads="1"/>
            </p:cNvSpPr>
            <p:nvPr/>
          </p:nvSpPr>
          <p:spPr bwMode="auto">
            <a:xfrm>
              <a:off x="3550" y="3157"/>
              <a:ext cx="423" cy="312"/>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a:solidFill>
                    <a:schemeClr val="tx1"/>
                  </a:solidFill>
                  <a:latin typeface="Arial Rounded MT Bold" panose="020B0604020202020204" pitchFamily="34" charset="0"/>
                  <a:ea typeface="宋体" panose="02010600030101010101" pitchFamily="2" charset="-122"/>
                </a:rPr>
                <a:t>n/2</a:t>
              </a:r>
            </a:p>
          </p:txBody>
        </p:sp>
        <p:cxnSp>
          <p:nvCxnSpPr>
            <p:cNvPr id="172061" name="AutoShape 26">
              <a:extLst>
                <a:ext uri="{FF2B5EF4-FFF2-40B4-BE49-F238E27FC236}">
                  <a16:creationId xmlns:a16="http://schemas.microsoft.com/office/drawing/2014/main" id="{172049F6-DCC7-4414-BFDE-EC7195723E1D}"/>
                </a:ext>
              </a:extLst>
            </p:cNvPr>
            <p:cNvCxnSpPr>
              <a:cxnSpLocks noChangeShapeType="1"/>
              <a:stCxn id="172060" idx="4"/>
              <a:endCxn id="172072" idx="0"/>
            </p:cNvCxnSpPr>
            <p:nvPr/>
          </p:nvCxnSpPr>
          <p:spPr bwMode="auto">
            <a:xfrm>
              <a:off x="3762" y="3475"/>
              <a:ext cx="635" cy="403"/>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72062" name="AutoShape 27">
              <a:extLst>
                <a:ext uri="{FF2B5EF4-FFF2-40B4-BE49-F238E27FC236}">
                  <a16:creationId xmlns:a16="http://schemas.microsoft.com/office/drawing/2014/main" id="{006D8DA9-C084-45E2-A60A-958D309A742F}"/>
                </a:ext>
              </a:extLst>
            </p:cNvPr>
            <p:cNvCxnSpPr>
              <a:cxnSpLocks noChangeShapeType="1"/>
              <a:stCxn id="172060" idx="4"/>
            </p:cNvCxnSpPr>
            <p:nvPr/>
          </p:nvCxnSpPr>
          <p:spPr bwMode="auto">
            <a:xfrm flipH="1">
              <a:off x="3218" y="3474"/>
              <a:ext cx="543" cy="405"/>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72063" name="AutoShape 28">
              <a:extLst>
                <a:ext uri="{FF2B5EF4-FFF2-40B4-BE49-F238E27FC236}">
                  <a16:creationId xmlns:a16="http://schemas.microsoft.com/office/drawing/2014/main" id="{D10A12B5-0427-4711-8CD6-97B0AF642DD8}"/>
                </a:ext>
              </a:extLst>
            </p:cNvPr>
            <p:cNvCxnSpPr>
              <a:cxnSpLocks noChangeShapeType="1"/>
              <a:stCxn id="172060" idx="4"/>
              <a:endCxn id="172065" idx="0"/>
            </p:cNvCxnSpPr>
            <p:nvPr/>
          </p:nvCxnSpPr>
          <p:spPr bwMode="auto">
            <a:xfrm flipH="1">
              <a:off x="3671" y="3475"/>
              <a:ext cx="91" cy="403"/>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72064" name="AutoShape 29">
              <a:extLst>
                <a:ext uri="{FF2B5EF4-FFF2-40B4-BE49-F238E27FC236}">
                  <a16:creationId xmlns:a16="http://schemas.microsoft.com/office/drawing/2014/main" id="{6DEAC4EE-1705-4496-B19A-491042ADF698}"/>
                </a:ext>
              </a:extLst>
            </p:cNvPr>
            <p:cNvCxnSpPr>
              <a:cxnSpLocks noChangeShapeType="1"/>
              <a:stCxn id="172060" idx="4"/>
              <a:endCxn id="172066" idx="0"/>
            </p:cNvCxnSpPr>
            <p:nvPr/>
          </p:nvCxnSpPr>
          <p:spPr bwMode="auto">
            <a:xfrm>
              <a:off x="3762" y="3475"/>
              <a:ext cx="272" cy="403"/>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72065" name="AutoShape 30">
              <a:extLst>
                <a:ext uri="{FF2B5EF4-FFF2-40B4-BE49-F238E27FC236}">
                  <a16:creationId xmlns:a16="http://schemas.microsoft.com/office/drawing/2014/main" id="{713DAAC5-6275-4571-AF42-902E701F70C7}"/>
                </a:ext>
              </a:extLst>
            </p:cNvPr>
            <p:cNvSpPr>
              <a:spLocks noChangeArrowheads="1"/>
            </p:cNvSpPr>
            <p:nvPr/>
          </p:nvSpPr>
          <p:spPr bwMode="auto">
            <a:xfrm>
              <a:off x="3560" y="3884"/>
              <a:ext cx="222" cy="169"/>
            </a:xfrm>
            <a:prstGeom prst="triangle">
              <a:avLst>
                <a:gd name="adj" fmla="val 50000"/>
              </a:avLst>
            </a:prstGeom>
            <a:solidFill>
              <a:srgbClr val="FF0000"/>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72066" name="AutoShape 31">
              <a:extLst>
                <a:ext uri="{FF2B5EF4-FFF2-40B4-BE49-F238E27FC236}">
                  <a16:creationId xmlns:a16="http://schemas.microsoft.com/office/drawing/2014/main" id="{CAEF1148-B430-4542-85E3-C884D6E31837}"/>
                </a:ext>
              </a:extLst>
            </p:cNvPr>
            <p:cNvSpPr>
              <a:spLocks noChangeArrowheads="1"/>
            </p:cNvSpPr>
            <p:nvPr/>
          </p:nvSpPr>
          <p:spPr bwMode="auto">
            <a:xfrm>
              <a:off x="3923" y="3884"/>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72067" name="Oval 32">
              <a:extLst>
                <a:ext uri="{FF2B5EF4-FFF2-40B4-BE49-F238E27FC236}">
                  <a16:creationId xmlns:a16="http://schemas.microsoft.com/office/drawing/2014/main" id="{6746E44E-DF61-4327-8A81-CB60944C9C1A}"/>
                </a:ext>
              </a:extLst>
            </p:cNvPr>
            <p:cNvSpPr>
              <a:spLocks noChangeArrowheads="1"/>
            </p:cNvSpPr>
            <p:nvPr/>
          </p:nvSpPr>
          <p:spPr bwMode="auto">
            <a:xfrm>
              <a:off x="4955" y="3157"/>
              <a:ext cx="423" cy="312"/>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2800">
                  <a:solidFill>
                    <a:schemeClr val="tx1"/>
                  </a:solidFill>
                  <a:latin typeface="Arial Rounded MT Bold" panose="020B0604020202020204" pitchFamily="34" charset="0"/>
                  <a:ea typeface="宋体" panose="02010600030101010101" pitchFamily="2" charset="-122"/>
                </a:rPr>
                <a:t>n/2</a:t>
              </a:r>
            </a:p>
          </p:txBody>
        </p:sp>
        <p:cxnSp>
          <p:nvCxnSpPr>
            <p:cNvPr id="172068" name="AutoShape 33">
              <a:extLst>
                <a:ext uri="{FF2B5EF4-FFF2-40B4-BE49-F238E27FC236}">
                  <a16:creationId xmlns:a16="http://schemas.microsoft.com/office/drawing/2014/main" id="{F92198CD-9AD6-4A79-83D6-92E9293BACC5}"/>
                </a:ext>
              </a:extLst>
            </p:cNvPr>
            <p:cNvCxnSpPr>
              <a:cxnSpLocks noChangeShapeType="1"/>
              <a:stCxn id="172067" idx="4"/>
              <a:endCxn id="172074" idx="0"/>
            </p:cNvCxnSpPr>
            <p:nvPr/>
          </p:nvCxnSpPr>
          <p:spPr bwMode="auto">
            <a:xfrm>
              <a:off x="5167" y="3475"/>
              <a:ext cx="273" cy="403"/>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72069" name="AutoShape 34">
              <a:extLst>
                <a:ext uri="{FF2B5EF4-FFF2-40B4-BE49-F238E27FC236}">
                  <a16:creationId xmlns:a16="http://schemas.microsoft.com/office/drawing/2014/main" id="{D58C6BE6-F944-4A98-9403-917618D5E2A9}"/>
                </a:ext>
              </a:extLst>
            </p:cNvPr>
            <p:cNvCxnSpPr>
              <a:cxnSpLocks noChangeShapeType="1"/>
              <a:stCxn id="172067" idx="4"/>
              <a:endCxn id="172072" idx="0"/>
            </p:cNvCxnSpPr>
            <p:nvPr/>
          </p:nvCxnSpPr>
          <p:spPr bwMode="auto">
            <a:xfrm flipH="1">
              <a:off x="4397" y="3475"/>
              <a:ext cx="770" cy="403"/>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72070" name="AutoShape 35">
              <a:extLst>
                <a:ext uri="{FF2B5EF4-FFF2-40B4-BE49-F238E27FC236}">
                  <a16:creationId xmlns:a16="http://schemas.microsoft.com/office/drawing/2014/main" id="{09634F3B-99F7-412F-8319-C6AEA0C2F2F1}"/>
                </a:ext>
              </a:extLst>
            </p:cNvPr>
            <p:cNvCxnSpPr>
              <a:cxnSpLocks noChangeShapeType="1"/>
              <a:stCxn id="172067" idx="4"/>
              <a:endCxn id="172073" idx="0"/>
            </p:cNvCxnSpPr>
            <p:nvPr/>
          </p:nvCxnSpPr>
          <p:spPr bwMode="auto">
            <a:xfrm flipH="1">
              <a:off x="4851" y="3475"/>
              <a:ext cx="316" cy="403"/>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72071" name="AutoShape 36">
              <a:extLst>
                <a:ext uri="{FF2B5EF4-FFF2-40B4-BE49-F238E27FC236}">
                  <a16:creationId xmlns:a16="http://schemas.microsoft.com/office/drawing/2014/main" id="{A886BF3B-21D5-434A-B61D-51A84A9CEFAE}"/>
                </a:ext>
              </a:extLst>
            </p:cNvPr>
            <p:cNvCxnSpPr>
              <a:cxnSpLocks noChangeShapeType="1"/>
              <a:stCxn id="172067" idx="4"/>
              <a:endCxn id="172065" idx="0"/>
            </p:cNvCxnSpPr>
            <p:nvPr/>
          </p:nvCxnSpPr>
          <p:spPr bwMode="auto">
            <a:xfrm flipH="1">
              <a:off x="3671" y="3475"/>
              <a:ext cx="1496" cy="403"/>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72072" name="AutoShape 37">
              <a:extLst>
                <a:ext uri="{FF2B5EF4-FFF2-40B4-BE49-F238E27FC236}">
                  <a16:creationId xmlns:a16="http://schemas.microsoft.com/office/drawing/2014/main" id="{5EFEE98D-B6FA-4566-A0EB-B0B4E767A5F7}"/>
                </a:ext>
              </a:extLst>
            </p:cNvPr>
            <p:cNvSpPr>
              <a:spLocks noChangeArrowheads="1"/>
            </p:cNvSpPr>
            <p:nvPr/>
          </p:nvSpPr>
          <p:spPr bwMode="auto">
            <a:xfrm>
              <a:off x="4286" y="3884"/>
              <a:ext cx="221" cy="169"/>
            </a:xfrm>
            <a:prstGeom prst="triangle">
              <a:avLst>
                <a:gd name="adj" fmla="val 50000"/>
              </a:avLst>
            </a:prstGeom>
            <a:solidFill>
              <a:srgbClr val="FF0000"/>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72073" name="AutoShape 38">
              <a:extLst>
                <a:ext uri="{FF2B5EF4-FFF2-40B4-BE49-F238E27FC236}">
                  <a16:creationId xmlns:a16="http://schemas.microsoft.com/office/drawing/2014/main" id="{23C5DEA4-D7CF-4824-8014-5B783935E93A}"/>
                </a:ext>
              </a:extLst>
            </p:cNvPr>
            <p:cNvSpPr>
              <a:spLocks noChangeArrowheads="1"/>
            </p:cNvSpPr>
            <p:nvPr/>
          </p:nvSpPr>
          <p:spPr bwMode="auto">
            <a:xfrm>
              <a:off x="4740" y="3884"/>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72074" name="AutoShape 39">
              <a:extLst>
                <a:ext uri="{FF2B5EF4-FFF2-40B4-BE49-F238E27FC236}">
                  <a16:creationId xmlns:a16="http://schemas.microsoft.com/office/drawing/2014/main" id="{46A1E7EB-9FAE-4D37-9D70-110EA79CB523}"/>
                </a:ext>
              </a:extLst>
            </p:cNvPr>
            <p:cNvSpPr>
              <a:spLocks noChangeArrowheads="1"/>
            </p:cNvSpPr>
            <p:nvPr/>
          </p:nvSpPr>
          <p:spPr bwMode="auto">
            <a:xfrm>
              <a:off x="5329" y="3884"/>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72075" name="AutoShape 40">
              <a:extLst>
                <a:ext uri="{FF2B5EF4-FFF2-40B4-BE49-F238E27FC236}">
                  <a16:creationId xmlns:a16="http://schemas.microsoft.com/office/drawing/2014/main" id="{3D22CA04-313B-481A-B1D4-CEF10E644287}"/>
                </a:ext>
              </a:extLst>
            </p:cNvPr>
            <p:cNvSpPr>
              <a:spLocks noChangeArrowheads="1"/>
            </p:cNvSpPr>
            <p:nvPr/>
          </p:nvSpPr>
          <p:spPr bwMode="auto">
            <a:xfrm>
              <a:off x="2744" y="3884"/>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sp>
          <p:nvSpPr>
            <p:cNvPr id="172076" name="AutoShape 41">
              <a:extLst>
                <a:ext uri="{FF2B5EF4-FFF2-40B4-BE49-F238E27FC236}">
                  <a16:creationId xmlns:a16="http://schemas.microsoft.com/office/drawing/2014/main" id="{5DFACE2B-CAFC-410C-A172-AD6483B3841A}"/>
                </a:ext>
              </a:extLst>
            </p:cNvPr>
            <p:cNvSpPr>
              <a:spLocks noChangeArrowheads="1"/>
            </p:cNvSpPr>
            <p:nvPr/>
          </p:nvSpPr>
          <p:spPr bwMode="auto">
            <a:xfrm>
              <a:off x="3152" y="3884"/>
              <a:ext cx="221" cy="169"/>
            </a:xfrm>
            <a:prstGeom prst="triangle">
              <a:avLst>
                <a:gd name="adj" fmla="val 50000"/>
              </a:avLst>
            </a:prstGeom>
            <a:solidFill>
              <a:srgbClr val="FF0000"/>
            </a:solidFill>
            <a:ln w="19050">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1600" b="1">
                  <a:solidFill>
                    <a:schemeClr val="tx1"/>
                  </a:solidFill>
                  <a:latin typeface="Arial Rounded MT Bold" panose="020B0604020202020204" pitchFamily="34" charset="0"/>
                  <a:ea typeface="宋体" panose="02010600030101010101" pitchFamily="2" charset="-122"/>
                </a:rPr>
                <a:t>T(n/4)</a:t>
              </a:r>
            </a:p>
          </p:txBody>
        </p:sp>
      </p:grpSp>
      <p:sp>
        <p:nvSpPr>
          <p:cNvPr id="172038" name="AutoShape 42">
            <a:extLst>
              <a:ext uri="{FF2B5EF4-FFF2-40B4-BE49-F238E27FC236}">
                <a16:creationId xmlns:a16="http://schemas.microsoft.com/office/drawing/2014/main" id="{63B53399-0A53-47F2-8011-0E4195959016}"/>
              </a:ext>
            </a:extLst>
          </p:cNvPr>
          <p:cNvSpPr>
            <a:spLocks noChangeArrowheads="1"/>
          </p:cNvSpPr>
          <p:nvPr/>
        </p:nvSpPr>
        <p:spPr bwMode="auto">
          <a:xfrm>
            <a:off x="609600" y="3213100"/>
            <a:ext cx="1295400" cy="1066800"/>
          </a:xfrm>
          <a:prstGeom prst="triangle">
            <a:avLst>
              <a:gd name="adj" fmla="val 50000"/>
            </a:avLst>
          </a:prstGeom>
          <a:solidFill>
            <a:schemeClr val="accent1"/>
          </a:solidFill>
          <a:ln w="9525">
            <a:solidFill>
              <a:schemeClr val="accent2"/>
            </a:solidFill>
            <a:miter lim="800000"/>
            <a:headEnd/>
            <a:tailEnd/>
          </a:ln>
        </p:spPr>
        <p:txBody>
          <a:bodyPr wrap="none" anchor="ct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r>
              <a:rPr lang="en-US" altLang="zh-CN" sz="3200">
                <a:solidFill>
                  <a:schemeClr val="tx1"/>
                </a:solidFill>
                <a:latin typeface="Arial Rounded MT Bold" panose="020B0604020202020204" pitchFamily="34" charset="0"/>
                <a:ea typeface="宋体" panose="02010600030101010101" pitchFamily="2" charset="-122"/>
              </a:rPr>
              <a:t>T(n)</a:t>
            </a:r>
          </a:p>
        </p:txBody>
      </p:sp>
      <p:sp>
        <p:nvSpPr>
          <p:cNvPr id="374827" name="Text Box 43">
            <a:extLst>
              <a:ext uri="{FF2B5EF4-FFF2-40B4-BE49-F238E27FC236}">
                <a16:creationId xmlns:a16="http://schemas.microsoft.com/office/drawing/2014/main" id="{51178AE8-C9C6-4697-9082-C6DEC8FFE86C}"/>
              </a:ext>
            </a:extLst>
          </p:cNvPr>
          <p:cNvSpPr txBox="1">
            <a:spLocks noChangeArrowheads="1"/>
          </p:cNvSpPr>
          <p:nvPr/>
        </p:nvSpPr>
        <p:spPr bwMode="auto">
          <a:xfrm>
            <a:off x="539750" y="2997200"/>
            <a:ext cx="8353425" cy="3875088"/>
          </a:xfrm>
          <a:prstGeom prst="rect">
            <a:avLst/>
          </a:prstGeom>
          <a:solidFill>
            <a:schemeClr val="bg1"/>
          </a:solidFill>
          <a:ln w="6350">
            <a:noFill/>
            <a:miter lim="800000"/>
            <a:headEnd/>
            <a:tailEnd/>
          </a:ln>
          <a:effectLst/>
        </p:spPr>
        <p:txBody>
          <a:bodyPr>
            <a:spAutoFit/>
          </a:bodyPr>
          <a:lstStyle/>
          <a:p>
            <a:pPr algn="l">
              <a:defRPr/>
            </a:pPr>
            <a:endParaRPr lang="zh-CN" altLang="en-US" sz="2800" b="1">
              <a:solidFill>
                <a:srgbClr val="FF0000"/>
              </a:solidFill>
              <a:effectLst>
                <a:outerShdw blurRad="38100" dist="38100" dir="2700000" algn="tl">
                  <a:srgbClr val="C0C0C0"/>
                </a:outerShdw>
              </a:effectLst>
              <a:latin typeface="Verdana" pitchFamily="34" charset="0"/>
              <a:ea typeface="楷体_GB2312" pitchFamily="49" charset="-122"/>
            </a:endParaRPr>
          </a:p>
          <a:p>
            <a:pPr algn="l">
              <a:defRPr/>
            </a:pPr>
            <a:endParaRPr lang="en-US" altLang="zh-CN" sz="2800" b="1">
              <a:solidFill>
                <a:srgbClr val="FF0000"/>
              </a:solidFill>
              <a:effectLst>
                <a:outerShdw blurRad="38100" dist="38100" dir="2700000" algn="tl">
                  <a:srgbClr val="C0C0C0"/>
                </a:outerShdw>
              </a:effectLst>
              <a:latin typeface="Verdana" pitchFamily="34" charset="0"/>
              <a:ea typeface="楷体_GB2312" pitchFamily="49" charset="-122"/>
            </a:endParaRPr>
          </a:p>
          <a:p>
            <a:pPr algn="l">
              <a:defRPr/>
            </a:pPr>
            <a:r>
              <a:rPr lang="en-US" altLang="zh-CN" sz="2800" b="1">
                <a:solidFill>
                  <a:srgbClr val="FF0000"/>
                </a:solidFill>
                <a:effectLst>
                  <a:outerShdw blurRad="38100" dist="38100" dir="2700000" algn="tl">
                    <a:srgbClr val="C0C0C0"/>
                  </a:outerShdw>
                </a:effectLst>
                <a:latin typeface="Verdana" pitchFamily="34" charset="0"/>
                <a:ea typeface="楷体_GB2312" pitchFamily="49" charset="-122"/>
              </a:rPr>
              <a:t>Those who cannot remember the past are doomed to repeat it. </a:t>
            </a:r>
          </a:p>
          <a:p>
            <a:pPr algn="r">
              <a:defRPr/>
            </a:pPr>
            <a:r>
              <a:rPr lang="en-US" altLang="zh-CN" b="1">
                <a:effectLst>
                  <a:outerShdw blurRad="38100" dist="38100" dir="2700000" algn="tl">
                    <a:srgbClr val="C0C0C0"/>
                  </a:outerShdw>
                </a:effectLst>
                <a:latin typeface="Arial" charset="0"/>
                <a:ea typeface="楷体_GB2312" pitchFamily="49" charset="-122"/>
              </a:rPr>
              <a:t>-----George Santayana, </a:t>
            </a:r>
          </a:p>
          <a:p>
            <a:pPr algn="r">
              <a:defRPr/>
            </a:pPr>
            <a:r>
              <a:rPr lang="en-US" altLang="zh-CN" b="1">
                <a:effectLst>
                  <a:outerShdw blurRad="38100" dist="38100" dir="2700000" algn="tl">
                    <a:srgbClr val="C0C0C0"/>
                  </a:outerShdw>
                </a:effectLst>
                <a:latin typeface="Arial" charset="0"/>
                <a:ea typeface="楷体_GB2312" pitchFamily="49" charset="-122"/>
              </a:rPr>
              <a:t>The life of Reason</a:t>
            </a:r>
            <a:r>
              <a:rPr lang="en-US" altLang="zh-CN" b="1">
                <a:effectLst>
                  <a:outerShdw blurRad="38100" dist="38100" dir="2700000" algn="tl">
                    <a:srgbClr val="C0C0C0"/>
                  </a:outerShdw>
                </a:effectLst>
                <a:latin typeface="Arial" charset="0"/>
              </a:rPr>
              <a:t>, </a:t>
            </a:r>
          </a:p>
          <a:p>
            <a:pPr algn="r">
              <a:defRPr/>
            </a:pPr>
            <a:r>
              <a:rPr lang="en-US" altLang="zh-CN" b="1">
                <a:effectLst>
                  <a:outerShdw blurRad="38100" dist="38100" dir="2700000" algn="tl">
                    <a:srgbClr val="C0C0C0"/>
                  </a:outerShdw>
                </a:effectLst>
                <a:latin typeface="Arial" charset="0"/>
              </a:rPr>
              <a:t>Book I: Introduction and </a:t>
            </a:r>
          </a:p>
          <a:p>
            <a:pPr algn="r">
              <a:defRPr/>
            </a:pPr>
            <a:r>
              <a:rPr lang="en-US" altLang="zh-CN" b="1">
                <a:effectLst>
                  <a:outerShdw blurRad="38100" dist="38100" dir="2700000" algn="tl">
                    <a:srgbClr val="C0C0C0"/>
                  </a:outerShdw>
                </a:effectLst>
                <a:latin typeface="Arial" charset="0"/>
              </a:rPr>
              <a:t>Reason in Common </a:t>
            </a:r>
          </a:p>
          <a:p>
            <a:pPr algn="r">
              <a:defRPr/>
            </a:pPr>
            <a:r>
              <a:rPr lang="en-US" altLang="zh-CN" b="1">
                <a:effectLst>
                  <a:outerShdw blurRad="38100" dist="38100" dir="2700000" algn="tl">
                    <a:srgbClr val="C0C0C0"/>
                  </a:outerShdw>
                </a:effectLst>
                <a:latin typeface="Arial" charset="0"/>
              </a:rPr>
              <a:t>Sense (1905)</a:t>
            </a:r>
          </a:p>
          <a:p>
            <a:pPr algn="r">
              <a:defRPr/>
            </a:pPr>
            <a:endParaRPr lang="en-US" altLang="zh-CN" b="1">
              <a:effectLst>
                <a:outerShdw blurRad="38100" dist="38100" dir="2700000" algn="tl">
                  <a:srgbClr val="C0C0C0"/>
                </a:outerShdw>
              </a:effectLst>
              <a:latin typeface="Arial" charset="0"/>
              <a:ea typeface="楷体_GB2312" pitchFamily="49" charset="-122"/>
            </a:endParaRPr>
          </a:p>
          <a:p>
            <a:pPr algn="l">
              <a:defRPr/>
            </a:pPr>
            <a:endParaRPr lang="zh-CN" altLang="en-US" sz="2800" b="1">
              <a:solidFill>
                <a:srgbClr val="FF0000"/>
              </a:solidFill>
              <a:effectLst>
                <a:outerShdw blurRad="38100" dist="38100" dir="2700000" algn="tl">
                  <a:srgbClr val="C0C0C0"/>
                </a:outerShdw>
              </a:effectLst>
              <a:latin typeface="Verdana" pitchFamily="34" charset="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4827"/>
                                        </p:tgtEl>
                                        <p:attrNameLst>
                                          <p:attrName>style.visibility</p:attrName>
                                        </p:attrNameLst>
                                      </p:cBhvr>
                                      <p:to>
                                        <p:strVal val="visible"/>
                                      </p:to>
                                    </p:set>
                                    <p:animEffect transition="in" filter="blinds(horizontal)">
                                      <p:cBhvr>
                                        <p:cTn id="7" dur="500"/>
                                        <p:tgtEl>
                                          <p:spTgt spid="374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82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D459D85C-7CF0-4A30-9BAD-E4D3F8264B98}"/>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0A33121B-B10A-4405-A055-BCFFE51F146C}" type="slidenum">
              <a:rPr lang="zh-CN" altLang="en-US">
                <a:solidFill>
                  <a:schemeClr val="tx1"/>
                </a:solidFill>
                <a:latin typeface="Times New Roman" panose="02020603050405020304" pitchFamily="18" charset="0"/>
                <a:ea typeface="宋体" panose="02010600030101010101" pitchFamily="2" charset="-122"/>
              </a:rPr>
              <a:pPr eaLnBrk="1" hangingPunct="1"/>
              <a:t>83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75810" name="Rectangle 2">
            <a:extLst>
              <a:ext uri="{FF2B5EF4-FFF2-40B4-BE49-F238E27FC236}">
                <a16:creationId xmlns:a16="http://schemas.microsoft.com/office/drawing/2014/main" id="{EA06A869-D71E-49D4-9074-9BDD3849A413}"/>
              </a:ext>
            </a:extLst>
          </p:cNvPr>
          <p:cNvSpPr>
            <a:spLocks noGrp="1" noChangeArrowheads="1"/>
          </p:cNvSpPr>
          <p:nvPr>
            <p:ph type="title"/>
          </p:nvPr>
        </p:nvSpPr>
        <p:spPr/>
        <p:txBody>
          <a:bodyPr/>
          <a:lstStyle/>
          <a:p>
            <a:pPr eaLnBrk="1" hangingPunct="1">
              <a:defRPr/>
            </a:pPr>
            <a:r>
              <a:rPr lang="zh-CN" altLang="en-US">
                <a:effectLst>
                  <a:outerShdw blurRad="38100" dist="38100" dir="2700000" algn="tl">
                    <a:srgbClr val="C0C0C0"/>
                  </a:outerShdw>
                </a:effectLst>
                <a:ea typeface="黑体" pitchFamily="2" charset="-122"/>
              </a:rPr>
              <a:t>动态规划基本步骤</a:t>
            </a:r>
          </a:p>
        </p:txBody>
      </p:sp>
      <p:sp>
        <p:nvSpPr>
          <p:cNvPr id="173060" name="Rectangle 3">
            <a:extLst>
              <a:ext uri="{FF2B5EF4-FFF2-40B4-BE49-F238E27FC236}">
                <a16:creationId xmlns:a16="http://schemas.microsoft.com/office/drawing/2014/main" id="{97D8A7D0-076D-4EF6-ABDD-A8E276F6FCEB}"/>
              </a:ext>
            </a:extLst>
          </p:cNvPr>
          <p:cNvSpPr>
            <a:spLocks noGrp="1" noChangeArrowheads="1"/>
          </p:cNvSpPr>
          <p:nvPr>
            <p:ph type="body" idx="1"/>
          </p:nvPr>
        </p:nvSpPr>
        <p:spPr>
          <a:xfrm>
            <a:off x="539750" y="1989138"/>
            <a:ext cx="8062913" cy="3024187"/>
          </a:xfrm>
          <a:solidFill>
            <a:srgbClr val="FFCC00"/>
          </a:solidFill>
        </p:spPr>
        <p:txBody>
          <a:bodyPr/>
          <a:lstStyle/>
          <a:p>
            <a:pPr eaLnBrk="1" hangingPunct="1"/>
            <a:r>
              <a:rPr lang="zh-CN" altLang="en-US">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rPr>
              <a:t>找出最优解的性质，并刻划其结构特征。</a:t>
            </a:r>
          </a:p>
          <a:p>
            <a:pPr eaLnBrk="1" hangingPunct="1"/>
            <a:r>
              <a:rPr lang="zh-CN" altLang="en-US">
                <a:ea typeface="楷体_GB2312" panose="02010609030101010101" pitchFamily="49" charset="-122"/>
                <a:cs typeface="Times New Roman" panose="02020603050405020304" pitchFamily="18" charset="0"/>
              </a:rPr>
              <a:t>递归地定义最优值。</a:t>
            </a:r>
          </a:p>
          <a:p>
            <a:pPr eaLnBrk="1" hangingPunct="1"/>
            <a:r>
              <a:rPr lang="zh-CN" altLang="en-US">
                <a:ea typeface="楷体_GB2312" panose="02010609030101010101" pitchFamily="49" charset="-122"/>
                <a:cs typeface="Times New Roman" panose="02020603050405020304" pitchFamily="18" charset="0"/>
              </a:rPr>
              <a:t>以自底向上的方式计算出最优值。</a:t>
            </a:r>
          </a:p>
          <a:p>
            <a:pPr eaLnBrk="1" hangingPunct="1"/>
            <a:r>
              <a:rPr lang="zh-CN" altLang="en-US">
                <a:ea typeface="楷体_GB2312" panose="02010609030101010101" pitchFamily="49" charset="-122"/>
                <a:cs typeface="Times New Roman" panose="02020603050405020304" pitchFamily="18" charset="0"/>
              </a:rPr>
              <a:t>根据计算最优值时得到的信息，构造最优解。</a:t>
            </a:r>
          </a:p>
        </p:txBody>
      </p:sp>
    </p:spTree>
  </p:cSld>
  <p:clrMapOvr>
    <a:masterClrMapping/>
  </p:clrMapOvr>
  <p:transition>
    <p:rand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5">
            <a:extLst>
              <a:ext uri="{FF2B5EF4-FFF2-40B4-BE49-F238E27FC236}">
                <a16:creationId xmlns:a16="http://schemas.microsoft.com/office/drawing/2014/main" id="{8060942B-9690-43FD-A320-E53A05047815}"/>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63F16E80-5702-4AE3-B9BE-82E2A8C172C6}" type="slidenum">
              <a:rPr lang="zh-CN" altLang="en-US">
                <a:solidFill>
                  <a:schemeClr val="tx1"/>
                </a:solidFill>
                <a:latin typeface="Times New Roman" panose="02020603050405020304" pitchFamily="18" charset="0"/>
                <a:ea typeface="宋体" panose="02010600030101010101" pitchFamily="2" charset="-122"/>
              </a:rPr>
              <a:pPr eaLnBrk="1" hangingPunct="1"/>
              <a:t>84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76834" name="Rectangle 2">
            <a:extLst>
              <a:ext uri="{FF2B5EF4-FFF2-40B4-BE49-F238E27FC236}">
                <a16:creationId xmlns:a16="http://schemas.microsoft.com/office/drawing/2014/main" id="{AA1D4652-2B56-4918-A29D-02BB2729957F}"/>
              </a:ext>
            </a:extLst>
          </p:cNvPr>
          <p:cNvSpPr>
            <a:spLocks noGrp="1" noChangeArrowheads="1"/>
          </p:cNvSpPr>
          <p:nvPr>
            <p:ph type="title"/>
          </p:nvPr>
        </p:nvSpPr>
        <p:spPr>
          <a:xfrm>
            <a:off x="685800" y="304800"/>
            <a:ext cx="7772400" cy="1143000"/>
          </a:xfrm>
        </p:spPr>
        <p:txBody>
          <a:bodyPr/>
          <a:lstStyle/>
          <a:p>
            <a:pPr eaLnBrk="1" hangingPunct="1">
              <a:defRPr/>
            </a:pPr>
            <a:r>
              <a:rPr lang="zh-CN" altLang="en-US" sz="4000">
                <a:effectLst>
                  <a:outerShdw blurRad="38100" dist="38100" dir="2700000" algn="tl">
                    <a:srgbClr val="C0C0C0"/>
                  </a:outerShdw>
                </a:effectLst>
                <a:ea typeface="黑体" pitchFamily="2" charset="-122"/>
              </a:rPr>
              <a:t>完全加括号的矩阵连乘积</a:t>
            </a:r>
          </a:p>
        </p:txBody>
      </p:sp>
      <p:grpSp>
        <p:nvGrpSpPr>
          <p:cNvPr id="23571" name="Group 3">
            <a:extLst>
              <a:ext uri="{FF2B5EF4-FFF2-40B4-BE49-F238E27FC236}">
                <a16:creationId xmlns:a16="http://schemas.microsoft.com/office/drawing/2014/main" id="{C333D442-77DC-432D-8F86-E353FD71FC8F}"/>
              </a:ext>
            </a:extLst>
          </p:cNvPr>
          <p:cNvGrpSpPr>
            <a:grpSpLocks/>
          </p:cNvGrpSpPr>
          <p:nvPr/>
        </p:nvGrpSpPr>
        <p:grpSpPr bwMode="auto">
          <a:xfrm>
            <a:off x="1254125" y="1849438"/>
            <a:ext cx="6657975" cy="1604962"/>
            <a:chOff x="1062" y="1620"/>
            <a:chExt cx="4194" cy="1011"/>
          </a:xfrm>
        </p:grpSpPr>
        <p:sp>
          <p:nvSpPr>
            <p:cNvPr id="23575" name="Text Box 4">
              <a:extLst>
                <a:ext uri="{FF2B5EF4-FFF2-40B4-BE49-F238E27FC236}">
                  <a16:creationId xmlns:a16="http://schemas.microsoft.com/office/drawing/2014/main" id="{0C6C1B16-75D8-4570-B1A4-0CC302959608}"/>
                </a:ext>
              </a:extLst>
            </p:cNvPr>
            <p:cNvSpPr txBox="1">
              <a:spLocks noChangeArrowheads="1"/>
            </p:cNvSpPr>
            <p:nvPr/>
          </p:nvSpPr>
          <p:spPr bwMode="auto">
            <a:xfrm>
              <a:off x="1062" y="1620"/>
              <a:ext cx="4194"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zh-CN" altLang="en-US" sz="2400">
                  <a:solidFill>
                    <a:schemeClr val="tx1"/>
                  </a:solidFill>
                  <a:latin typeface="Verdana" panose="020B0604030504040204" pitchFamily="34" charset="0"/>
                  <a:ea typeface="黑体" panose="02010609060101010101" pitchFamily="49" charset="-122"/>
                </a:rPr>
                <a:t>（</a:t>
              </a:r>
              <a:r>
                <a:rPr kumimoji="1" lang="en-US" altLang="zh-CN" sz="2400">
                  <a:solidFill>
                    <a:schemeClr val="tx1"/>
                  </a:solidFill>
                  <a:latin typeface="Verdana" panose="020B0604030504040204" pitchFamily="34" charset="0"/>
                  <a:ea typeface="黑体" panose="02010609060101010101" pitchFamily="49" charset="-122"/>
                </a:rPr>
                <a:t>1</a:t>
              </a:r>
              <a:r>
                <a:rPr kumimoji="1" lang="zh-CN" altLang="en-US" sz="2400">
                  <a:solidFill>
                    <a:schemeClr val="tx1"/>
                  </a:solidFill>
                  <a:latin typeface="Verdana" panose="020B0604030504040204" pitchFamily="34" charset="0"/>
                  <a:ea typeface="黑体" panose="02010609060101010101" pitchFamily="49" charset="-122"/>
                </a:rPr>
                <a:t>）单个矩阵是完全加括号的；</a:t>
              </a:r>
            </a:p>
            <a:p>
              <a:pPr algn="l" eaLnBrk="1" hangingPunct="1"/>
              <a:r>
                <a:rPr kumimoji="1" lang="zh-CN" altLang="en-US" sz="2400">
                  <a:solidFill>
                    <a:schemeClr val="tx1"/>
                  </a:solidFill>
                  <a:latin typeface="Verdana" panose="020B0604030504040204" pitchFamily="34" charset="0"/>
                  <a:ea typeface="黑体" panose="02010609060101010101" pitchFamily="49" charset="-122"/>
                </a:rPr>
                <a:t>（</a:t>
              </a:r>
              <a:r>
                <a:rPr kumimoji="1" lang="en-US" altLang="zh-CN" sz="2400">
                  <a:solidFill>
                    <a:schemeClr val="tx1"/>
                  </a:solidFill>
                  <a:latin typeface="Verdana" panose="020B0604030504040204" pitchFamily="34" charset="0"/>
                  <a:ea typeface="黑体" panose="02010609060101010101" pitchFamily="49" charset="-122"/>
                </a:rPr>
                <a:t>2</a:t>
              </a:r>
              <a:r>
                <a:rPr kumimoji="1" lang="zh-CN" altLang="en-US" sz="2400">
                  <a:solidFill>
                    <a:schemeClr val="tx1"/>
                  </a:solidFill>
                  <a:latin typeface="Verdana" panose="020B0604030504040204" pitchFamily="34" charset="0"/>
                  <a:ea typeface="黑体" panose="02010609060101010101" pitchFamily="49" charset="-122"/>
                </a:rPr>
                <a:t>）矩阵连乘积   是完全加括号的，则   可</a:t>
              </a:r>
            </a:p>
            <a:p>
              <a:pPr algn="l" eaLnBrk="1" hangingPunct="1"/>
              <a:r>
                <a:rPr kumimoji="1" lang="zh-CN" altLang="en-US" sz="2400">
                  <a:solidFill>
                    <a:schemeClr val="tx1"/>
                  </a:solidFill>
                  <a:latin typeface="Verdana" panose="020B0604030504040204" pitchFamily="34" charset="0"/>
                  <a:ea typeface="黑体" panose="02010609060101010101" pitchFamily="49" charset="-122"/>
                </a:rPr>
                <a:t>       表示为</a:t>
              </a:r>
              <a:r>
                <a:rPr kumimoji="1" lang="en-US" altLang="zh-CN" sz="2400">
                  <a:solidFill>
                    <a:schemeClr val="tx1"/>
                  </a:solidFill>
                  <a:latin typeface="Verdana" panose="020B0604030504040204" pitchFamily="34" charset="0"/>
                  <a:ea typeface="黑体" panose="02010609060101010101" pitchFamily="49" charset="-122"/>
                </a:rPr>
                <a:t>2</a:t>
              </a:r>
              <a:r>
                <a:rPr kumimoji="1" lang="zh-CN" altLang="en-US" sz="2400">
                  <a:solidFill>
                    <a:schemeClr val="tx1"/>
                  </a:solidFill>
                  <a:latin typeface="Verdana" panose="020B0604030504040204" pitchFamily="34" charset="0"/>
                  <a:ea typeface="黑体" panose="02010609060101010101" pitchFamily="49" charset="-122"/>
                </a:rPr>
                <a:t>个完全加括号的矩阵连乘积   和   </a:t>
              </a:r>
            </a:p>
            <a:p>
              <a:pPr algn="l" eaLnBrk="1" hangingPunct="1"/>
              <a:r>
                <a:rPr kumimoji="1" lang="zh-CN" altLang="en-US" sz="2400">
                  <a:solidFill>
                    <a:schemeClr val="tx1"/>
                  </a:solidFill>
                  <a:latin typeface="Verdana" panose="020B0604030504040204" pitchFamily="34" charset="0"/>
                  <a:ea typeface="黑体" panose="02010609060101010101" pitchFamily="49" charset="-122"/>
                </a:rPr>
                <a:t>       的乘积并加括号，即    </a:t>
              </a:r>
              <a:endParaRPr kumimoji="1" lang="ja-JP" altLang="en-US" sz="2400">
                <a:solidFill>
                  <a:schemeClr val="tx1"/>
                </a:solidFill>
                <a:latin typeface="Verdana" panose="020B0604030504040204" pitchFamily="34" charset="0"/>
                <a:ea typeface="黑体" panose="02010609060101010101" pitchFamily="49" charset="-122"/>
              </a:endParaRPr>
            </a:p>
          </p:txBody>
        </p:sp>
        <p:graphicFrame>
          <p:nvGraphicFramePr>
            <p:cNvPr id="23564" name="Object 5">
              <a:extLst>
                <a:ext uri="{FF2B5EF4-FFF2-40B4-BE49-F238E27FC236}">
                  <a16:creationId xmlns:a16="http://schemas.microsoft.com/office/drawing/2014/main" id="{57EBE195-50E9-45C1-8DA9-A060F3D5CB8D}"/>
                </a:ext>
              </a:extLst>
            </p:cNvPr>
            <p:cNvGraphicFramePr>
              <a:graphicFrameLocks noChangeAspect="1"/>
            </p:cNvGraphicFramePr>
            <p:nvPr/>
          </p:nvGraphicFramePr>
          <p:xfrm>
            <a:off x="2570" y="1862"/>
            <a:ext cx="224" cy="243"/>
          </p:xfrm>
          <a:graphic>
            <a:graphicData uri="http://schemas.openxmlformats.org/presentationml/2006/ole">
              <mc:AlternateContent xmlns:mc="http://schemas.openxmlformats.org/markup-compatibility/2006">
                <mc:Choice xmlns:v="urn:schemas-microsoft-com:vml" Requires="v">
                  <p:oleObj spid="_x0000_s23591" name="数式" r:id="rId3" imgW="152280" imgH="164880" progId="Equation.3">
                    <p:embed/>
                  </p:oleObj>
                </mc:Choice>
                <mc:Fallback>
                  <p:oleObj name="数式" r:id="rId3" imgW="152280" imgH="1648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 y="1862"/>
                          <a:ext cx="224"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5" name="Object 6">
              <a:extLst>
                <a:ext uri="{FF2B5EF4-FFF2-40B4-BE49-F238E27FC236}">
                  <a16:creationId xmlns:a16="http://schemas.microsoft.com/office/drawing/2014/main" id="{8B8A2402-7162-4CF4-AF35-A4968243CBBD}"/>
                </a:ext>
              </a:extLst>
            </p:cNvPr>
            <p:cNvGraphicFramePr>
              <a:graphicFrameLocks noChangeAspect="1"/>
            </p:cNvGraphicFramePr>
            <p:nvPr/>
          </p:nvGraphicFramePr>
          <p:xfrm>
            <a:off x="4512" y="1857"/>
            <a:ext cx="224" cy="243"/>
          </p:xfrm>
          <a:graphic>
            <a:graphicData uri="http://schemas.openxmlformats.org/presentationml/2006/ole">
              <mc:AlternateContent xmlns:mc="http://schemas.openxmlformats.org/markup-compatibility/2006">
                <mc:Choice xmlns:v="urn:schemas-microsoft-com:vml" Requires="v">
                  <p:oleObj spid="_x0000_s23592" name="数式" r:id="rId5" imgW="152280" imgH="164880" progId="Equation.3">
                    <p:embed/>
                  </p:oleObj>
                </mc:Choice>
                <mc:Fallback>
                  <p:oleObj name="数式" r:id="rId5" imgW="152280" imgH="1648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2" y="1857"/>
                          <a:ext cx="224"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6" name="Object 7">
              <a:extLst>
                <a:ext uri="{FF2B5EF4-FFF2-40B4-BE49-F238E27FC236}">
                  <a16:creationId xmlns:a16="http://schemas.microsoft.com/office/drawing/2014/main" id="{14B1BA15-AC2D-4884-B27E-D74FAA256DA0}"/>
                </a:ext>
              </a:extLst>
            </p:cNvPr>
            <p:cNvGraphicFramePr>
              <a:graphicFrameLocks noChangeAspect="1"/>
            </p:cNvGraphicFramePr>
            <p:nvPr/>
          </p:nvGraphicFramePr>
          <p:xfrm>
            <a:off x="4614" y="2107"/>
            <a:ext cx="224" cy="224"/>
          </p:xfrm>
          <a:graphic>
            <a:graphicData uri="http://schemas.openxmlformats.org/presentationml/2006/ole">
              <mc:AlternateContent xmlns:mc="http://schemas.openxmlformats.org/markup-compatibility/2006">
                <mc:Choice xmlns:v="urn:schemas-microsoft-com:vml" Requires="v">
                  <p:oleObj spid="_x0000_s23593" name="数式" r:id="rId6" imgW="152280" imgH="152280" progId="Equation.3">
                    <p:embed/>
                  </p:oleObj>
                </mc:Choice>
                <mc:Fallback>
                  <p:oleObj name="数式" r:id="rId6" imgW="152280" imgH="15228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4" y="2107"/>
                          <a:ext cx="224"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7" name="Object 8">
              <a:extLst>
                <a:ext uri="{FF2B5EF4-FFF2-40B4-BE49-F238E27FC236}">
                  <a16:creationId xmlns:a16="http://schemas.microsoft.com/office/drawing/2014/main" id="{5248493E-3117-4628-84AD-9218E2E70029}"/>
                </a:ext>
              </a:extLst>
            </p:cNvPr>
            <p:cNvGraphicFramePr>
              <a:graphicFrameLocks noChangeAspect="1"/>
            </p:cNvGraphicFramePr>
            <p:nvPr/>
          </p:nvGraphicFramePr>
          <p:xfrm>
            <a:off x="5015" y="2096"/>
            <a:ext cx="224" cy="262"/>
          </p:xfrm>
          <a:graphic>
            <a:graphicData uri="http://schemas.openxmlformats.org/presentationml/2006/ole">
              <mc:AlternateContent xmlns:mc="http://schemas.openxmlformats.org/markup-compatibility/2006">
                <mc:Choice xmlns:v="urn:schemas-microsoft-com:vml" Requires="v">
                  <p:oleObj spid="_x0000_s23594" name="数式" r:id="rId8" imgW="152280" imgH="177480" progId="Equation.3">
                    <p:embed/>
                  </p:oleObj>
                </mc:Choice>
                <mc:Fallback>
                  <p:oleObj name="数式" r:id="rId8" imgW="152280" imgH="17748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15" y="2096"/>
                          <a:ext cx="224"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8" name="Object 9">
              <a:extLst>
                <a:ext uri="{FF2B5EF4-FFF2-40B4-BE49-F238E27FC236}">
                  <a16:creationId xmlns:a16="http://schemas.microsoft.com/office/drawing/2014/main" id="{DD0A9E03-0FB0-412A-ADBD-4C05BA9BC900}"/>
                </a:ext>
              </a:extLst>
            </p:cNvPr>
            <p:cNvGraphicFramePr>
              <a:graphicFrameLocks noChangeAspect="1"/>
            </p:cNvGraphicFramePr>
            <p:nvPr/>
          </p:nvGraphicFramePr>
          <p:xfrm>
            <a:off x="3340" y="2332"/>
            <a:ext cx="896" cy="299"/>
          </p:xfrm>
          <a:graphic>
            <a:graphicData uri="http://schemas.openxmlformats.org/presentationml/2006/ole">
              <mc:AlternateContent xmlns:mc="http://schemas.openxmlformats.org/markup-compatibility/2006">
                <mc:Choice xmlns:v="urn:schemas-microsoft-com:vml" Requires="v">
                  <p:oleObj spid="_x0000_s23595" name="数式" r:id="rId10" imgW="609480" imgH="203040" progId="Equation.3">
                    <p:embed/>
                  </p:oleObj>
                </mc:Choice>
                <mc:Fallback>
                  <p:oleObj name="数式" r:id="rId10" imgW="609480" imgH="20304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0" y="2332"/>
                          <a:ext cx="896"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3554" name="Object 10">
            <a:extLst>
              <a:ext uri="{FF2B5EF4-FFF2-40B4-BE49-F238E27FC236}">
                <a16:creationId xmlns:a16="http://schemas.microsoft.com/office/drawing/2014/main" id="{750230A1-3CEF-40A2-A8C3-FF4702104D94}"/>
              </a:ext>
            </a:extLst>
          </p:cNvPr>
          <p:cNvGraphicFramePr>
            <a:graphicFrameLocks noChangeAspect="1"/>
          </p:cNvGraphicFramePr>
          <p:nvPr/>
        </p:nvGraphicFramePr>
        <p:xfrm>
          <a:off x="3446463" y="3508375"/>
          <a:ext cx="1689100" cy="487363"/>
        </p:xfrm>
        <a:graphic>
          <a:graphicData uri="http://schemas.openxmlformats.org/presentationml/2006/ole">
            <mc:AlternateContent xmlns:mc="http://schemas.openxmlformats.org/markup-compatibility/2006">
              <mc:Choice xmlns:v="urn:schemas-microsoft-com:vml" Requires="v">
                <p:oleObj spid="_x0000_s23596" name="数式" r:id="rId12" imgW="660240" imgH="190440" progId="Equation.3">
                  <p:embed/>
                </p:oleObj>
              </mc:Choice>
              <mc:Fallback>
                <p:oleObj name="数式" r:id="rId12" imgW="660240" imgH="190440"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46463" y="3508375"/>
                        <a:ext cx="1689100"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572" name="Group 11">
            <a:extLst>
              <a:ext uri="{FF2B5EF4-FFF2-40B4-BE49-F238E27FC236}">
                <a16:creationId xmlns:a16="http://schemas.microsoft.com/office/drawing/2014/main" id="{9CAFC561-64A7-4C72-AAA8-390EFB2BFCBB}"/>
              </a:ext>
            </a:extLst>
          </p:cNvPr>
          <p:cNvGrpSpPr>
            <a:grpSpLocks/>
          </p:cNvGrpSpPr>
          <p:nvPr/>
        </p:nvGrpSpPr>
        <p:grpSpPr bwMode="auto">
          <a:xfrm>
            <a:off x="1554163" y="4024313"/>
            <a:ext cx="6372225" cy="428625"/>
            <a:chOff x="824" y="2639"/>
            <a:chExt cx="4014" cy="270"/>
          </a:xfrm>
        </p:grpSpPr>
        <p:graphicFrame>
          <p:nvGraphicFramePr>
            <p:cNvPr id="23560" name="Object 12">
              <a:extLst>
                <a:ext uri="{FF2B5EF4-FFF2-40B4-BE49-F238E27FC236}">
                  <a16:creationId xmlns:a16="http://schemas.microsoft.com/office/drawing/2014/main" id="{8C992E92-2928-4834-B238-C77DDB5A4C4E}"/>
                </a:ext>
              </a:extLst>
            </p:cNvPr>
            <p:cNvGraphicFramePr>
              <a:graphicFrameLocks noChangeAspect="1"/>
            </p:cNvGraphicFramePr>
            <p:nvPr/>
          </p:nvGraphicFramePr>
          <p:xfrm>
            <a:off x="824" y="2665"/>
            <a:ext cx="975" cy="244"/>
          </p:xfrm>
          <a:graphic>
            <a:graphicData uri="http://schemas.openxmlformats.org/presentationml/2006/ole">
              <mc:AlternateContent xmlns:mc="http://schemas.openxmlformats.org/markup-compatibility/2006">
                <mc:Choice xmlns:v="urn:schemas-microsoft-com:vml" Requires="v">
                  <p:oleObj spid="_x0000_s23597" name="数式" r:id="rId14" imgW="711000" imgH="177480" progId="Equation.3">
                    <p:embed/>
                  </p:oleObj>
                </mc:Choice>
                <mc:Fallback>
                  <p:oleObj name="数式" r:id="rId14" imgW="711000" imgH="177480" progId="Equation.3">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4" y="2665"/>
                          <a:ext cx="975"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1" name="Object 13">
              <a:extLst>
                <a:ext uri="{FF2B5EF4-FFF2-40B4-BE49-F238E27FC236}">
                  <a16:creationId xmlns:a16="http://schemas.microsoft.com/office/drawing/2014/main" id="{25154A9B-F220-4268-8462-D04B423606F8}"/>
                </a:ext>
              </a:extLst>
            </p:cNvPr>
            <p:cNvGraphicFramePr>
              <a:graphicFrameLocks noChangeAspect="1"/>
            </p:cNvGraphicFramePr>
            <p:nvPr/>
          </p:nvGraphicFramePr>
          <p:xfrm>
            <a:off x="1860" y="2660"/>
            <a:ext cx="954" cy="239"/>
          </p:xfrm>
          <a:graphic>
            <a:graphicData uri="http://schemas.openxmlformats.org/presentationml/2006/ole">
              <mc:AlternateContent xmlns:mc="http://schemas.openxmlformats.org/markup-compatibility/2006">
                <mc:Choice xmlns:v="urn:schemas-microsoft-com:vml" Requires="v">
                  <p:oleObj spid="_x0000_s23598" name="数式" r:id="rId16" imgW="711000" imgH="177480" progId="Equation.3">
                    <p:embed/>
                  </p:oleObj>
                </mc:Choice>
                <mc:Fallback>
                  <p:oleObj name="数式" r:id="rId16" imgW="711000" imgH="177480" progId="Equation.3">
                    <p:embed/>
                    <p:pic>
                      <p:nvPicPr>
                        <p:cNvPr id="0"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60" y="2660"/>
                          <a:ext cx="954"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2" name="Object 14">
              <a:extLst>
                <a:ext uri="{FF2B5EF4-FFF2-40B4-BE49-F238E27FC236}">
                  <a16:creationId xmlns:a16="http://schemas.microsoft.com/office/drawing/2014/main" id="{48777673-053E-4F51-BA67-2C89AFCB8425}"/>
                </a:ext>
              </a:extLst>
            </p:cNvPr>
            <p:cNvGraphicFramePr>
              <a:graphicFrameLocks noChangeAspect="1"/>
            </p:cNvGraphicFramePr>
            <p:nvPr/>
          </p:nvGraphicFramePr>
          <p:xfrm>
            <a:off x="2866" y="2649"/>
            <a:ext cx="1011" cy="244"/>
          </p:xfrm>
          <a:graphic>
            <a:graphicData uri="http://schemas.openxmlformats.org/presentationml/2006/ole">
              <mc:AlternateContent xmlns:mc="http://schemas.openxmlformats.org/markup-compatibility/2006">
                <mc:Choice xmlns:v="urn:schemas-microsoft-com:vml" Requires="v">
                  <p:oleObj spid="_x0000_s23599" name="数式" r:id="rId18" imgW="736560" imgH="177480" progId="Equation.3">
                    <p:embed/>
                  </p:oleObj>
                </mc:Choice>
                <mc:Fallback>
                  <p:oleObj name="数式" r:id="rId18" imgW="736560" imgH="177480" progId="Equation.3">
                    <p:embed/>
                    <p:pic>
                      <p:nvPicPr>
                        <p:cNvPr id="0" name="Object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66" y="2649"/>
                          <a:ext cx="1011"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3" name="Object 15">
              <a:extLst>
                <a:ext uri="{FF2B5EF4-FFF2-40B4-BE49-F238E27FC236}">
                  <a16:creationId xmlns:a16="http://schemas.microsoft.com/office/drawing/2014/main" id="{277F9272-D340-4D62-9F71-68BDDA2A4507}"/>
                </a:ext>
              </a:extLst>
            </p:cNvPr>
            <p:cNvGraphicFramePr>
              <a:graphicFrameLocks noChangeAspect="1"/>
            </p:cNvGraphicFramePr>
            <p:nvPr/>
          </p:nvGraphicFramePr>
          <p:xfrm>
            <a:off x="3940" y="2639"/>
            <a:ext cx="898" cy="242"/>
          </p:xfrm>
          <a:graphic>
            <a:graphicData uri="http://schemas.openxmlformats.org/presentationml/2006/ole">
              <mc:AlternateContent xmlns:mc="http://schemas.openxmlformats.org/markup-compatibility/2006">
                <mc:Choice xmlns:v="urn:schemas-microsoft-com:vml" Requires="v">
                  <p:oleObj spid="_x0000_s23600" name="数式" r:id="rId20" imgW="660240" imgH="177480" progId="Equation.3">
                    <p:embed/>
                  </p:oleObj>
                </mc:Choice>
                <mc:Fallback>
                  <p:oleObj name="数式" r:id="rId20" imgW="660240" imgH="177480" progId="Equation.3">
                    <p:embed/>
                    <p:pic>
                      <p:nvPicPr>
                        <p:cNvPr id="0" name="Object 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40" y="2639"/>
                          <a:ext cx="898"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3555" name="Object 16">
            <a:extLst>
              <a:ext uri="{FF2B5EF4-FFF2-40B4-BE49-F238E27FC236}">
                <a16:creationId xmlns:a16="http://schemas.microsoft.com/office/drawing/2014/main" id="{F03C76C7-DC2F-4DE8-9EF2-0F2B8C02B335}"/>
              </a:ext>
            </a:extLst>
          </p:cNvPr>
          <p:cNvGraphicFramePr>
            <a:graphicFrameLocks noChangeAspect="1"/>
          </p:cNvGraphicFramePr>
          <p:nvPr/>
        </p:nvGraphicFramePr>
        <p:xfrm>
          <a:off x="2022475" y="4997450"/>
          <a:ext cx="1700213" cy="438150"/>
        </p:xfrm>
        <a:graphic>
          <a:graphicData uri="http://schemas.openxmlformats.org/presentationml/2006/ole">
            <mc:AlternateContent xmlns:mc="http://schemas.openxmlformats.org/markup-compatibility/2006">
              <mc:Choice xmlns:v="urn:schemas-microsoft-com:vml" Requires="v">
                <p:oleObj spid="_x0000_s23601" name="数式" r:id="rId22" imgW="787320" imgH="203040" progId="Equation.3">
                  <p:embed/>
                </p:oleObj>
              </mc:Choice>
              <mc:Fallback>
                <p:oleObj name="数式" r:id="rId22" imgW="787320" imgH="203040" progId="Equation.3">
                  <p:embed/>
                  <p:pic>
                    <p:nvPicPr>
                      <p:cNvPr id="0" name="Object 1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022475" y="4997450"/>
                        <a:ext cx="1700213"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6" name="Object 17">
            <a:extLst>
              <a:ext uri="{FF2B5EF4-FFF2-40B4-BE49-F238E27FC236}">
                <a16:creationId xmlns:a16="http://schemas.microsoft.com/office/drawing/2014/main" id="{B87B0E63-1E38-4E2B-8D1E-6AA38CB3EF5E}"/>
              </a:ext>
            </a:extLst>
          </p:cNvPr>
          <p:cNvGraphicFramePr>
            <a:graphicFrameLocks noChangeAspect="1"/>
          </p:cNvGraphicFramePr>
          <p:nvPr/>
        </p:nvGraphicFramePr>
        <p:xfrm>
          <a:off x="2022475" y="5462588"/>
          <a:ext cx="1700213" cy="438150"/>
        </p:xfrm>
        <a:graphic>
          <a:graphicData uri="http://schemas.openxmlformats.org/presentationml/2006/ole">
            <mc:AlternateContent xmlns:mc="http://schemas.openxmlformats.org/markup-compatibility/2006">
              <mc:Choice xmlns:v="urn:schemas-microsoft-com:vml" Requires="v">
                <p:oleObj spid="_x0000_s23602" name="数式" r:id="rId24" imgW="787320" imgH="203040" progId="Equation.3">
                  <p:embed/>
                </p:oleObj>
              </mc:Choice>
              <mc:Fallback>
                <p:oleObj name="数式" r:id="rId24" imgW="787320" imgH="203040" progId="Equation.3">
                  <p:embed/>
                  <p:pic>
                    <p:nvPicPr>
                      <p:cNvPr id="0" name="Object 1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022475" y="5462588"/>
                        <a:ext cx="1700213"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7" name="Object 18">
            <a:extLst>
              <a:ext uri="{FF2B5EF4-FFF2-40B4-BE49-F238E27FC236}">
                <a16:creationId xmlns:a16="http://schemas.microsoft.com/office/drawing/2014/main" id="{B61A0D49-2513-48F4-A34C-D3E67591ABEF}"/>
              </a:ext>
            </a:extLst>
          </p:cNvPr>
          <p:cNvGraphicFramePr>
            <a:graphicFrameLocks noChangeAspect="1"/>
          </p:cNvGraphicFramePr>
          <p:nvPr/>
        </p:nvGraphicFramePr>
        <p:xfrm>
          <a:off x="4181475" y="5470525"/>
          <a:ext cx="1700213" cy="438150"/>
        </p:xfrm>
        <a:graphic>
          <a:graphicData uri="http://schemas.openxmlformats.org/presentationml/2006/ole">
            <mc:AlternateContent xmlns:mc="http://schemas.openxmlformats.org/markup-compatibility/2006">
              <mc:Choice xmlns:v="urn:schemas-microsoft-com:vml" Requires="v">
                <p:oleObj spid="_x0000_s23603" name="数式" r:id="rId26" imgW="787320" imgH="203040" progId="Equation.3">
                  <p:embed/>
                </p:oleObj>
              </mc:Choice>
              <mc:Fallback>
                <p:oleObj name="数式" r:id="rId26" imgW="787320" imgH="203040" progId="Equation.3">
                  <p:embed/>
                  <p:pic>
                    <p:nvPicPr>
                      <p:cNvPr id="0" name="Object 1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181475" y="5470525"/>
                        <a:ext cx="1700213"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8" name="Object 19">
            <a:extLst>
              <a:ext uri="{FF2B5EF4-FFF2-40B4-BE49-F238E27FC236}">
                <a16:creationId xmlns:a16="http://schemas.microsoft.com/office/drawing/2014/main" id="{3A8E0BAE-375C-4E73-888E-3C9B5835C9E8}"/>
              </a:ext>
            </a:extLst>
          </p:cNvPr>
          <p:cNvGraphicFramePr>
            <a:graphicFrameLocks noChangeAspect="1"/>
          </p:cNvGraphicFramePr>
          <p:nvPr/>
        </p:nvGraphicFramePr>
        <p:xfrm>
          <a:off x="4211638" y="5013325"/>
          <a:ext cx="1673225" cy="438150"/>
        </p:xfrm>
        <a:graphic>
          <a:graphicData uri="http://schemas.openxmlformats.org/presentationml/2006/ole">
            <mc:AlternateContent xmlns:mc="http://schemas.openxmlformats.org/markup-compatibility/2006">
              <mc:Choice xmlns:v="urn:schemas-microsoft-com:vml" Requires="v">
                <p:oleObj spid="_x0000_s23604" name="数式" r:id="rId28" imgW="774360" imgH="203040" progId="Equation.3">
                  <p:embed/>
                </p:oleObj>
              </mc:Choice>
              <mc:Fallback>
                <p:oleObj name="数式" r:id="rId28" imgW="774360" imgH="203040" progId="Equation.3">
                  <p:embed/>
                  <p:pic>
                    <p:nvPicPr>
                      <p:cNvPr id="0" name="Object 1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211638" y="5013325"/>
                        <a:ext cx="1673225"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9" name="Object 20">
            <a:extLst>
              <a:ext uri="{FF2B5EF4-FFF2-40B4-BE49-F238E27FC236}">
                <a16:creationId xmlns:a16="http://schemas.microsoft.com/office/drawing/2014/main" id="{2322265D-2650-44AE-9C99-5641B82FAF88}"/>
              </a:ext>
            </a:extLst>
          </p:cNvPr>
          <p:cNvGraphicFramePr>
            <a:graphicFrameLocks noChangeAspect="1"/>
          </p:cNvGraphicFramePr>
          <p:nvPr/>
        </p:nvGraphicFramePr>
        <p:xfrm>
          <a:off x="6191250" y="5048250"/>
          <a:ext cx="1673225" cy="438150"/>
        </p:xfrm>
        <a:graphic>
          <a:graphicData uri="http://schemas.openxmlformats.org/presentationml/2006/ole">
            <mc:AlternateContent xmlns:mc="http://schemas.openxmlformats.org/markup-compatibility/2006">
              <mc:Choice xmlns:v="urn:schemas-microsoft-com:vml" Requires="v">
                <p:oleObj spid="_x0000_s23605" name="数式" r:id="rId30" imgW="774360" imgH="203040" progId="Equation.3">
                  <p:embed/>
                </p:oleObj>
              </mc:Choice>
              <mc:Fallback>
                <p:oleObj name="数式" r:id="rId30" imgW="774360" imgH="203040" progId="Equation.3">
                  <p:embed/>
                  <p:pic>
                    <p:nvPicPr>
                      <p:cNvPr id="0" name="Object 2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191250" y="5048250"/>
                        <a:ext cx="1673225"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73" name="Text Box 21">
            <a:extLst>
              <a:ext uri="{FF2B5EF4-FFF2-40B4-BE49-F238E27FC236}">
                <a16:creationId xmlns:a16="http://schemas.microsoft.com/office/drawing/2014/main" id="{5EC2D32D-453E-47C3-99C3-3ECAA0DF062C}"/>
              </a:ext>
            </a:extLst>
          </p:cNvPr>
          <p:cNvSpPr txBox="1">
            <a:spLocks noChangeArrowheads="1"/>
          </p:cNvSpPr>
          <p:nvPr/>
        </p:nvSpPr>
        <p:spPr bwMode="auto">
          <a:xfrm>
            <a:off x="1914525" y="6091238"/>
            <a:ext cx="5902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ja-JP" altLang="en-US" sz="2400">
                <a:solidFill>
                  <a:schemeClr val="tx1"/>
                </a:solidFill>
                <a:latin typeface="Verdana" panose="020B0604030504040204" pitchFamily="34" charset="0"/>
                <a:ea typeface="黑体" panose="02010609060101010101" pitchFamily="49" charset="-122"/>
              </a:rPr>
              <a:t>16000, 10500, 36000, 87500, 34500</a:t>
            </a:r>
          </a:p>
        </p:txBody>
      </p:sp>
      <p:sp>
        <p:nvSpPr>
          <p:cNvPr id="23574" name="Rectangle 22">
            <a:extLst>
              <a:ext uri="{FF2B5EF4-FFF2-40B4-BE49-F238E27FC236}">
                <a16:creationId xmlns:a16="http://schemas.microsoft.com/office/drawing/2014/main" id="{9AA7A6D4-3C23-4A48-B77F-68A33895E40A}"/>
              </a:ext>
            </a:extLst>
          </p:cNvPr>
          <p:cNvSpPr>
            <a:spLocks noChangeArrowheads="1"/>
          </p:cNvSpPr>
          <p:nvPr/>
        </p:nvSpPr>
        <p:spPr bwMode="auto">
          <a:xfrm>
            <a:off x="1042988" y="1341438"/>
            <a:ext cx="777716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buClr>
                <a:schemeClr val="accent2"/>
              </a:buClr>
              <a:buSzPct val="50000"/>
              <a:buFont typeface="Wingdings" panose="05000000000000000000" pitchFamily="2" charset="2"/>
              <a:buChar char="u"/>
            </a:pPr>
            <a:r>
              <a:rPr kumimoji="1" lang="zh-CN" altLang="en-US" sz="2400">
                <a:solidFill>
                  <a:schemeClr val="tx1"/>
                </a:solidFill>
                <a:latin typeface="楷体_GB2312" panose="02010609030101010101" pitchFamily="49" charset="-122"/>
                <a:ea typeface="楷体_GB2312" panose="02010609030101010101" pitchFamily="49" charset="-122"/>
              </a:rPr>
              <a:t>完全加括号的矩阵连乘积可递归地定义为：</a:t>
            </a:r>
          </a:p>
          <a:p>
            <a:pPr algn="l" eaLnBrk="1" hangingPunct="1">
              <a:spcBef>
                <a:spcPct val="20000"/>
              </a:spcBef>
              <a:buClr>
                <a:schemeClr val="accent2"/>
              </a:buClr>
              <a:buSzPct val="50000"/>
              <a:buFont typeface="Wingdings" panose="05000000000000000000" pitchFamily="2" charset="2"/>
              <a:buChar char="u"/>
            </a:pPr>
            <a:endParaRPr kumimoji="1" lang="zh-CN" altLang="en-US" sz="2400">
              <a:solidFill>
                <a:schemeClr val="tx1"/>
              </a:solidFill>
              <a:latin typeface="楷体_GB2312" panose="02010609030101010101" pitchFamily="49" charset="-122"/>
              <a:ea typeface="楷体_GB2312" panose="02010609030101010101" pitchFamily="49" charset="-122"/>
            </a:endParaRPr>
          </a:p>
          <a:p>
            <a:pPr algn="l" eaLnBrk="1" hangingPunct="1">
              <a:spcBef>
                <a:spcPct val="20000"/>
              </a:spcBef>
              <a:buClr>
                <a:schemeClr val="accent2"/>
              </a:buClr>
              <a:buSzPct val="50000"/>
              <a:buFont typeface="Wingdings" panose="05000000000000000000" pitchFamily="2" charset="2"/>
              <a:buChar char="u"/>
            </a:pPr>
            <a:endParaRPr kumimoji="1" lang="zh-CN" altLang="en-US" sz="2400">
              <a:solidFill>
                <a:schemeClr val="tx1"/>
              </a:solidFill>
              <a:latin typeface="楷体_GB2312" panose="02010609030101010101" pitchFamily="49" charset="-122"/>
              <a:ea typeface="楷体_GB2312" panose="02010609030101010101" pitchFamily="49" charset="-122"/>
            </a:endParaRPr>
          </a:p>
          <a:p>
            <a:pPr algn="l" eaLnBrk="1" hangingPunct="1">
              <a:spcBef>
                <a:spcPct val="20000"/>
              </a:spcBef>
              <a:buClr>
                <a:schemeClr val="accent2"/>
              </a:buClr>
              <a:buSzPct val="50000"/>
              <a:buFont typeface="Wingdings" panose="05000000000000000000" pitchFamily="2" charset="2"/>
              <a:buChar char="u"/>
            </a:pPr>
            <a:endParaRPr kumimoji="1" lang="zh-CN" altLang="en-US" sz="2400">
              <a:solidFill>
                <a:schemeClr val="tx1"/>
              </a:solidFill>
              <a:latin typeface="楷体_GB2312" panose="02010609030101010101" pitchFamily="49" charset="-122"/>
              <a:ea typeface="楷体_GB2312" panose="02010609030101010101" pitchFamily="49" charset="-122"/>
            </a:endParaRPr>
          </a:p>
          <a:p>
            <a:pPr algn="l" eaLnBrk="1" hangingPunct="1">
              <a:spcBef>
                <a:spcPct val="20000"/>
              </a:spcBef>
              <a:buClr>
                <a:schemeClr val="accent2"/>
              </a:buClr>
              <a:buSzPct val="50000"/>
              <a:buFont typeface="Wingdings" panose="05000000000000000000" pitchFamily="2" charset="2"/>
              <a:buChar char="u"/>
            </a:pPr>
            <a:endParaRPr kumimoji="1" lang="zh-CN" altLang="en-US" sz="2400">
              <a:solidFill>
                <a:schemeClr val="tx1"/>
              </a:solidFill>
              <a:latin typeface="楷体_GB2312" panose="02010609030101010101" pitchFamily="49" charset="-122"/>
              <a:ea typeface="楷体_GB2312" panose="02010609030101010101" pitchFamily="49" charset="-122"/>
            </a:endParaRPr>
          </a:p>
          <a:p>
            <a:pPr algn="l" eaLnBrk="1" hangingPunct="1">
              <a:spcBef>
                <a:spcPct val="20000"/>
              </a:spcBef>
              <a:buClr>
                <a:schemeClr val="accent2"/>
              </a:buClr>
              <a:buSzPct val="50000"/>
              <a:buFont typeface="Wingdings" panose="05000000000000000000" pitchFamily="2" charset="2"/>
              <a:buChar char="u"/>
            </a:pPr>
            <a:r>
              <a:rPr kumimoji="1" lang="zh-CN" altLang="en-US" sz="2400">
                <a:solidFill>
                  <a:schemeClr val="tx1"/>
                </a:solidFill>
                <a:latin typeface="楷体_GB2312" panose="02010609030101010101" pitchFamily="49" charset="-122"/>
                <a:ea typeface="楷体_GB2312" panose="02010609030101010101" pitchFamily="49" charset="-122"/>
              </a:rPr>
              <a:t>设有四个矩阵            ，它们的维数分别是：</a:t>
            </a:r>
          </a:p>
          <a:p>
            <a:pPr algn="l" eaLnBrk="1" hangingPunct="1">
              <a:spcBef>
                <a:spcPct val="20000"/>
              </a:spcBef>
              <a:buClr>
                <a:schemeClr val="accent2"/>
              </a:buClr>
              <a:buSzPct val="50000"/>
              <a:buFont typeface="Wingdings" panose="05000000000000000000" pitchFamily="2" charset="2"/>
              <a:buChar char="u"/>
            </a:pPr>
            <a:endParaRPr kumimoji="1" lang="zh-CN" altLang="en-US" sz="2400">
              <a:solidFill>
                <a:schemeClr val="tx1"/>
              </a:solidFill>
              <a:latin typeface="楷体_GB2312" panose="02010609030101010101" pitchFamily="49" charset="-122"/>
              <a:ea typeface="楷体_GB2312" panose="02010609030101010101" pitchFamily="49" charset="-122"/>
            </a:endParaRPr>
          </a:p>
          <a:p>
            <a:pPr algn="l" eaLnBrk="1" hangingPunct="1">
              <a:spcBef>
                <a:spcPct val="20000"/>
              </a:spcBef>
              <a:buClr>
                <a:schemeClr val="accent2"/>
              </a:buClr>
              <a:buSzPct val="50000"/>
              <a:buFont typeface="Wingdings" panose="05000000000000000000" pitchFamily="2" charset="2"/>
              <a:buChar char="u"/>
            </a:pPr>
            <a:r>
              <a:rPr kumimoji="1" lang="zh-CN" altLang="en-US" sz="2400">
                <a:solidFill>
                  <a:schemeClr val="tx1"/>
                </a:solidFill>
                <a:latin typeface="楷体_GB2312" panose="02010609030101010101" pitchFamily="49" charset="-122"/>
                <a:ea typeface="楷体_GB2312" panose="02010609030101010101" pitchFamily="49" charset="-122"/>
              </a:rPr>
              <a:t>总共有五中完全加括号的方式</a:t>
            </a:r>
            <a:endParaRPr kumimoji="1" lang="ja-JP" altLang="en-US" sz="2400">
              <a:solidFill>
                <a:schemeClr val="tx1"/>
              </a:solidFill>
              <a:latin typeface="楷体_GB2312" panose="02010609030101010101" pitchFamily="49" charset="-122"/>
              <a:ea typeface="楷体_GB2312" panose="02010609030101010101" pitchFamily="49" charset="-122"/>
            </a:endParaRPr>
          </a:p>
        </p:txBody>
      </p:sp>
    </p:spTree>
  </p:cSld>
  <p:clrMapOvr>
    <a:masterClrMapping/>
  </p:clrMapOvr>
  <p:transition>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E9E46724-A452-4CC6-B746-EC006B9A9C49}"/>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D952FD42-B61F-43DE-9584-7AE70CC3D57F}" type="slidenum">
              <a:rPr lang="zh-CN" altLang="en-US">
                <a:solidFill>
                  <a:schemeClr val="tx1"/>
                </a:solidFill>
                <a:latin typeface="Times New Roman" panose="02020603050405020304" pitchFamily="18" charset="0"/>
                <a:ea typeface="宋体" panose="02010600030101010101" pitchFamily="2" charset="-122"/>
              </a:rPr>
              <a:pPr eaLnBrk="1" hangingPunct="1"/>
              <a:t>85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77858" name="Rectangle 2">
            <a:extLst>
              <a:ext uri="{FF2B5EF4-FFF2-40B4-BE49-F238E27FC236}">
                <a16:creationId xmlns:a16="http://schemas.microsoft.com/office/drawing/2014/main" id="{FACC971C-6F84-4839-8629-A1BA3776BD1B}"/>
              </a:ext>
            </a:extLst>
          </p:cNvPr>
          <p:cNvSpPr>
            <a:spLocks noGrp="1" noChangeArrowheads="1"/>
          </p:cNvSpPr>
          <p:nvPr>
            <p:ph type="title"/>
          </p:nvPr>
        </p:nvSpPr>
        <p:spPr/>
        <p:txBody>
          <a:bodyPr/>
          <a:lstStyle/>
          <a:p>
            <a:pPr eaLnBrk="1" hangingPunct="1">
              <a:defRPr/>
            </a:pPr>
            <a:r>
              <a:rPr lang="zh-CN" altLang="en-US" sz="4000">
                <a:effectLst>
                  <a:outerShdw blurRad="38100" dist="38100" dir="2700000" algn="tl">
                    <a:srgbClr val="C0C0C0"/>
                  </a:outerShdw>
                </a:effectLst>
                <a:ea typeface="黑体" pitchFamily="2" charset="-122"/>
              </a:rPr>
              <a:t>矩阵连乘问题</a:t>
            </a:r>
          </a:p>
        </p:txBody>
      </p:sp>
      <p:sp>
        <p:nvSpPr>
          <p:cNvPr id="24585" name="Rectangle 3">
            <a:extLst>
              <a:ext uri="{FF2B5EF4-FFF2-40B4-BE49-F238E27FC236}">
                <a16:creationId xmlns:a16="http://schemas.microsoft.com/office/drawing/2014/main" id="{3424F7B6-9127-424A-8BC1-064C7770E409}"/>
              </a:ext>
            </a:extLst>
          </p:cNvPr>
          <p:cNvSpPr>
            <a:spLocks noChangeArrowheads="1"/>
          </p:cNvSpPr>
          <p:nvPr/>
        </p:nvSpPr>
        <p:spPr bwMode="auto">
          <a:xfrm>
            <a:off x="755650" y="155733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buClr>
                <a:schemeClr val="accent2"/>
              </a:buClr>
              <a:buSzPct val="50000"/>
              <a:buFont typeface="Wingdings" panose="05000000000000000000" pitchFamily="2" charset="2"/>
              <a:buChar char="n"/>
            </a:pPr>
            <a:r>
              <a:rPr kumimoji="1" lang="zh-CN" altLang="en-US" sz="2400">
                <a:solidFill>
                  <a:schemeClr val="tx1"/>
                </a:solidFill>
                <a:latin typeface="楷体_GB2312" panose="02010609030101010101" pitchFamily="49" charset="-122"/>
                <a:ea typeface="楷体_GB2312" panose="02010609030101010101" pitchFamily="49" charset="-122"/>
              </a:rPr>
              <a:t>给定</a:t>
            </a:r>
            <a:r>
              <a:rPr kumimoji="1" lang="en-US" altLang="zh-CN" sz="2400">
                <a:solidFill>
                  <a:schemeClr val="tx1"/>
                </a:solidFill>
                <a:latin typeface="楷体_GB2312" panose="02010609030101010101" pitchFamily="49" charset="-122"/>
                <a:ea typeface="楷体_GB2312" panose="02010609030101010101" pitchFamily="49" charset="-122"/>
              </a:rPr>
              <a:t>n</a:t>
            </a:r>
            <a:r>
              <a:rPr kumimoji="1" lang="zh-CN" altLang="en-US" sz="2400">
                <a:solidFill>
                  <a:schemeClr val="tx1"/>
                </a:solidFill>
                <a:latin typeface="楷体_GB2312" panose="02010609030101010101" pitchFamily="49" charset="-122"/>
                <a:ea typeface="楷体_GB2312" panose="02010609030101010101" pitchFamily="49" charset="-122"/>
              </a:rPr>
              <a:t>个矩阵              ， 其中  与     是可乘的，             。考察这</a:t>
            </a:r>
            <a:r>
              <a:rPr kumimoji="1" lang="en-US" altLang="zh-CN" sz="2400">
                <a:solidFill>
                  <a:schemeClr val="tx1"/>
                </a:solidFill>
                <a:latin typeface="楷体_GB2312" panose="02010609030101010101" pitchFamily="49" charset="-122"/>
                <a:ea typeface="楷体_GB2312" panose="02010609030101010101" pitchFamily="49" charset="-122"/>
              </a:rPr>
              <a:t>n</a:t>
            </a:r>
            <a:r>
              <a:rPr kumimoji="1" lang="zh-CN" altLang="en-US" sz="2400">
                <a:solidFill>
                  <a:schemeClr val="tx1"/>
                </a:solidFill>
                <a:latin typeface="楷体_GB2312" panose="02010609030101010101" pitchFamily="49" charset="-122"/>
                <a:ea typeface="楷体_GB2312" panose="02010609030101010101" pitchFamily="49" charset="-122"/>
              </a:rPr>
              <a:t>个矩阵的连乘积          </a:t>
            </a:r>
          </a:p>
          <a:p>
            <a:pPr algn="l" eaLnBrk="1" hangingPunct="1">
              <a:spcBef>
                <a:spcPct val="20000"/>
              </a:spcBef>
              <a:buClr>
                <a:schemeClr val="accent2"/>
              </a:buClr>
              <a:buSzPct val="50000"/>
              <a:buFont typeface="Wingdings" panose="05000000000000000000" pitchFamily="2" charset="2"/>
              <a:buChar char="n"/>
            </a:pPr>
            <a:endParaRPr kumimoji="1" lang="zh-CN" altLang="en-US" sz="2400">
              <a:solidFill>
                <a:schemeClr val="tx1"/>
              </a:solidFill>
              <a:latin typeface="楷体_GB2312" panose="02010609030101010101" pitchFamily="49" charset="-122"/>
              <a:ea typeface="楷体_GB2312" panose="02010609030101010101" pitchFamily="49" charset="-122"/>
            </a:endParaRPr>
          </a:p>
          <a:p>
            <a:pPr algn="l" eaLnBrk="1" hangingPunct="1">
              <a:spcBef>
                <a:spcPct val="20000"/>
              </a:spcBef>
              <a:buClr>
                <a:schemeClr val="accent2"/>
              </a:buClr>
              <a:buSzPct val="50000"/>
              <a:buFont typeface="Wingdings" panose="05000000000000000000" pitchFamily="2" charset="2"/>
              <a:buChar char="n"/>
            </a:pPr>
            <a:endParaRPr kumimoji="1" lang="zh-CN" altLang="en-US" sz="2400">
              <a:solidFill>
                <a:schemeClr val="tx1"/>
              </a:solidFill>
              <a:latin typeface="楷体_GB2312" panose="02010609030101010101" pitchFamily="49" charset="-122"/>
              <a:ea typeface="楷体_GB2312" panose="02010609030101010101" pitchFamily="49" charset="-122"/>
            </a:endParaRPr>
          </a:p>
          <a:p>
            <a:pPr algn="l" eaLnBrk="1" hangingPunct="1">
              <a:spcBef>
                <a:spcPct val="20000"/>
              </a:spcBef>
              <a:buClr>
                <a:schemeClr val="accent2"/>
              </a:buClr>
              <a:buSzPct val="50000"/>
              <a:buFont typeface="Wingdings" panose="05000000000000000000" pitchFamily="2" charset="2"/>
              <a:buChar char="n"/>
            </a:pPr>
            <a:r>
              <a:rPr kumimoji="1" lang="zh-CN" altLang="en-US" sz="2400">
                <a:solidFill>
                  <a:schemeClr val="tx1"/>
                </a:solidFill>
                <a:latin typeface="楷体_GB2312" panose="02010609030101010101" pitchFamily="49" charset="-122"/>
                <a:ea typeface="楷体_GB2312" panose="02010609030101010101" pitchFamily="49" charset="-122"/>
              </a:rPr>
              <a:t>由于矩阵乘法满足结合律，所以计算矩阵的连乘可以有许多不同的计算次序。这种计算次序可以用加括号的方式来确定。</a:t>
            </a:r>
          </a:p>
          <a:p>
            <a:pPr algn="l" eaLnBrk="1" hangingPunct="1">
              <a:spcBef>
                <a:spcPct val="20000"/>
              </a:spcBef>
              <a:buClr>
                <a:schemeClr val="accent2"/>
              </a:buClr>
              <a:buSzPct val="50000"/>
              <a:buFont typeface="Wingdings" panose="05000000000000000000" pitchFamily="2" charset="2"/>
              <a:buChar char="n"/>
            </a:pPr>
            <a:r>
              <a:rPr kumimoji="1" lang="zh-CN" altLang="en-US" sz="2400">
                <a:solidFill>
                  <a:schemeClr val="tx1"/>
                </a:solidFill>
                <a:latin typeface="楷体_GB2312" panose="02010609030101010101" pitchFamily="49" charset="-122"/>
                <a:ea typeface="楷体_GB2312" panose="02010609030101010101" pitchFamily="49" charset="-122"/>
              </a:rPr>
              <a:t>若一个矩阵连乘积的计算次序完全确定，也就是说该连乘积已完全加括号，则可以依此次序反复调用</a:t>
            </a:r>
            <a:r>
              <a:rPr kumimoji="1" lang="en-US" altLang="zh-CN" sz="2400">
                <a:solidFill>
                  <a:schemeClr val="tx1"/>
                </a:solidFill>
                <a:latin typeface="楷体_GB2312" panose="02010609030101010101" pitchFamily="49" charset="-122"/>
                <a:ea typeface="楷体_GB2312" panose="02010609030101010101" pitchFamily="49" charset="-122"/>
              </a:rPr>
              <a:t>2</a:t>
            </a:r>
            <a:r>
              <a:rPr kumimoji="1" lang="zh-CN" altLang="en-US" sz="2400">
                <a:solidFill>
                  <a:schemeClr val="tx1"/>
                </a:solidFill>
                <a:latin typeface="楷体_GB2312" panose="02010609030101010101" pitchFamily="49" charset="-122"/>
                <a:ea typeface="楷体_GB2312" panose="02010609030101010101" pitchFamily="49" charset="-122"/>
              </a:rPr>
              <a:t>个矩阵相乘的标准算法计算出矩阵连乘积</a:t>
            </a:r>
            <a:endParaRPr kumimoji="1" lang="ja-JP" altLang="en-US" sz="2400">
              <a:solidFill>
                <a:schemeClr val="tx1"/>
              </a:solidFill>
              <a:latin typeface="楷体_GB2312" panose="02010609030101010101" pitchFamily="49" charset="-122"/>
              <a:ea typeface="楷体_GB2312" panose="02010609030101010101" pitchFamily="49" charset="-122"/>
            </a:endParaRPr>
          </a:p>
        </p:txBody>
      </p:sp>
      <p:graphicFrame>
        <p:nvGraphicFramePr>
          <p:cNvPr id="24578" name="Object 4">
            <a:extLst>
              <a:ext uri="{FF2B5EF4-FFF2-40B4-BE49-F238E27FC236}">
                <a16:creationId xmlns:a16="http://schemas.microsoft.com/office/drawing/2014/main" id="{7FB87BAC-6479-4569-904E-415215D4DC87}"/>
              </a:ext>
            </a:extLst>
          </p:cNvPr>
          <p:cNvGraphicFramePr>
            <a:graphicFrameLocks noChangeAspect="1"/>
          </p:cNvGraphicFramePr>
          <p:nvPr/>
        </p:nvGraphicFramePr>
        <p:xfrm>
          <a:off x="2916238" y="1484313"/>
          <a:ext cx="2036762" cy="539750"/>
        </p:xfrm>
        <a:graphic>
          <a:graphicData uri="http://schemas.openxmlformats.org/presentationml/2006/ole">
            <mc:AlternateContent xmlns:mc="http://schemas.openxmlformats.org/markup-compatibility/2006">
              <mc:Choice xmlns:v="urn:schemas-microsoft-com:vml" Requires="v">
                <p:oleObj spid="_x0000_s24591" name="数式" r:id="rId3" imgW="863280" imgH="228600" progId="Equation.3">
                  <p:embed/>
                </p:oleObj>
              </mc:Choice>
              <mc:Fallback>
                <p:oleObj name="数式" r:id="rId3" imgW="86328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1484313"/>
                        <a:ext cx="2036762"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9" name="Object 5">
            <a:extLst>
              <a:ext uri="{FF2B5EF4-FFF2-40B4-BE49-F238E27FC236}">
                <a16:creationId xmlns:a16="http://schemas.microsoft.com/office/drawing/2014/main" id="{A8BEC8D5-4492-4E55-B84D-3B339D119AB4}"/>
              </a:ext>
            </a:extLst>
          </p:cNvPr>
          <p:cNvGraphicFramePr>
            <a:graphicFrameLocks noChangeAspect="1"/>
          </p:cNvGraphicFramePr>
          <p:nvPr/>
        </p:nvGraphicFramePr>
        <p:xfrm>
          <a:off x="6081713" y="1538288"/>
          <a:ext cx="357187" cy="493712"/>
        </p:xfrm>
        <a:graphic>
          <a:graphicData uri="http://schemas.openxmlformats.org/presentationml/2006/ole">
            <mc:AlternateContent xmlns:mc="http://schemas.openxmlformats.org/markup-compatibility/2006">
              <mc:Choice xmlns:v="urn:schemas-microsoft-com:vml" Requires="v">
                <p:oleObj spid="_x0000_s24592" name="数式" r:id="rId5" imgW="164880" imgH="228600" progId="Equation.3">
                  <p:embed/>
                </p:oleObj>
              </mc:Choice>
              <mc:Fallback>
                <p:oleObj name="数式" r:id="rId5" imgW="16488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1713" y="1538288"/>
                        <a:ext cx="357187"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0" name="Object 6">
            <a:extLst>
              <a:ext uri="{FF2B5EF4-FFF2-40B4-BE49-F238E27FC236}">
                <a16:creationId xmlns:a16="http://schemas.microsoft.com/office/drawing/2014/main" id="{12E7D343-1754-46AB-9368-E891AC24B3F1}"/>
              </a:ext>
            </a:extLst>
          </p:cNvPr>
          <p:cNvGraphicFramePr>
            <a:graphicFrameLocks noChangeAspect="1"/>
          </p:cNvGraphicFramePr>
          <p:nvPr/>
        </p:nvGraphicFramePr>
        <p:xfrm>
          <a:off x="6781800" y="1544638"/>
          <a:ext cx="549275" cy="493712"/>
        </p:xfrm>
        <a:graphic>
          <a:graphicData uri="http://schemas.openxmlformats.org/presentationml/2006/ole">
            <mc:AlternateContent xmlns:mc="http://schemas.openxmlformats.org/markup-compatibility/2006">
              <mc:Choice xmlns:v="urn:schemas-microsoft-com:vml" Requires="v">
                <p:oleObj spid="_x0000_s24593" name="数式" r:id="rId7" imgW="253800" imgH="228600" progId="Equation.3">
                  <p:embed/>
                </p:oleObj>
              </mc:Choice>
              <mc:Fallback>
                <p:oleObj name="数式" r:id="rId7" imgW="2538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1800" y="1544638"/>
                        <a:ext cx="549275"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 name="Object 7">
            <a:extLst>
              <a:ext uri="{FF2B5EF4-FFF2-40B4-BE49-F238E27FC236}">
                <a16:creationId xmlns:a16="http://schemas.microsoft.com/office/drawing/2014/main" id="{306B4852-BCDD-4F61-9986-34A7C3CC0443}"/>
              </a:ext>
            </a:extLst>
          </p:cNvPr>
          <p:cNvGraphicFramePr>
            <a:graphicFrameLocks noChangeAspect="1"/>
          </p:cNvGraphicFramePr>
          <p:nvPr/>
        </p:nvGraphicFramePr>
        <p:xfrm>
          <a:off x="1882775" y="1987550"/>
          <a:ext cx="1649413" cy="357188"/>
        </p:xfrm>
        <a:graphic>
          <a:graphicData uri="http://schemas.openxmlformats.org/presentationml/2006/ole">
            <mc:AlternateContent xmlns:mc="http://schemas.openxmlformats.org/markup-compatibility/2006">
              <mc:Choice xmlns:v="urn:schemas-microsoft-com:vml" Requires="v">
                <p:oleObj spid="_x0000_s24594" name="数式" r:id="rId9" imgW="876240" imgH="190440" progId="Equation.3">
                  <p:embed/>
                </p:oleObj>
              </mc:Choice>
              <mc:Fallback>
                <p:oleObj name="数式" r:id="rId9" imgW="876240" imgH="19044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2775" y="1987550"/>
                        <a:ext cx="164941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2" name="Object 8">
            <a:extLst>
              <a:ext uri="{FF2B5EF4-FFF2-40B4-BE49-F238E27FC236}">
                <a16:creationId xmlns:a16="http://schemas.microsoft.com/office/drawing/2014/main" id="{583ECFC2-4A20-4DC3-8311-DB50C681C02F}"/>
              </a:ext>
            </a:extLst>
          </p:cNvPr>
          <p:cNvGraphicFramePr>
            <a:graphicFrameLocks noChangeAspect="1"/>
          </p:cNvGraphicFramePr>
          <p:nvPr/>
        </p:nvGraphicFramePr>
        <p:xfrm>
          <a:off x="3165475" y="2466975"/>
          <a:ext cx="1501775" cy="587375"/>
        </p:xfrm>
        <a:graphic>
          <a:graphicData uri="http://schemas.openxmlformats.org/presentationml/2006/ole">
            <mc:AlternateContent xmlns:mc="http://schemas.openxmlformats.org/markup-compatibility/2006">
              <mc:Choice xmlns:v="urn:schemas-microsoft-com:vml" Requires="v">
                <p:oleObj spid="_x0000_s24595" name="数式" r:id="rId11" imgW="583920" imgH="228600" progId="Equation.3">
                  <p:embed/>
                </p:oleObj>
              </mc:Choice>
              <mc:Fallback>
                <p:oleObj name="数式" r:id="rId11" imgW="583920" imgH="2286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65475" y="2466975"/>
                        <a:ext cx="1501775"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88DE213B-CB1D-4E03-B939-F76B77CC0984}"/>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792E6F8E-E13B-4F9F-ADF7-B9A3199686CA}" type="slidenum">
              <a:rPr lang="zh-CN" altLang="en-US">
                <a:solidFill>
                  <a:schemeClr val="tx1"/>
                </a:solidFill>
                <a:latin typeface="Times New Roman" panose="02020603050405020304" pitchFamily="18" charset="0"/>
                <a:ea typeface="宋体" panose="02010600030101010101" pitchFamily="2" charset="-122"/>
              </a:rPr>
              <a:pPr eaLnBrk="1" hangingPunct="1"/>
              <a:t>86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78882" name="Rectangle 2">
            <a:extLst>
              <a:ext uri="{FF2B5EF4-FFF2-40B4-BE49-F238E27FC236}">
                <a16:creationId xmlns:a16="http://schemas.microsoft.com/office/drawing/2014/main" id="{572DEA7E-5978-4EFA-954E-9D91B3CAAFE6}"/>
              </a:ext>
            </a:extLst>
          </p:cNvPr>
          <p:cNvSpPr>
            <a:spLocks noChangeArrowheads="1"/>
          </p:cNvSpPr>
          <p:nvPr/>
        </p:nvSpPr>
        <p:spPr bwMode="auto">
          <a:xfrm>
            <a:off x="684213" y="260350"/>
            <a:ext cx="7772400" cy="1143000"/>
          </a:xfrm>
          <a:prstGeom prst="rect">
            <a:avLst/>
          </a:prstGeom>
          <a:noFill/>
          <a:ln w="9525">
            <a:noFill/>
            <a:miter lim="800000"/>
            <a:headEnd/>
            <a:tailEnd/>
          </a:ln>
          <a:effectLst/>
        </p:spPr>
        <p:txBody>
          <a:bodyPr anchor="ctr"/>
          <a:lstStyle/>
          <a:p>
            <a:pPr>
              <a:defRPr/>
            </a:pPr>
            <a:r>
              <a:rPr kumimoji="1" lang="zh-CN" altLang="en-US" sz="4000" b="1">
                <a:solidFill>
                  <a:srgbClr val="663300"/>
                </a:solidFill>
                <a:effectLst>
                  <a:outerShdw blurRad="38100" dist="38100" dir="2700000" algn="tl">
                    <a:srgbClr val="C0C0C0"/>
                  </a:outerShdw>
                </a:effectLst>
                <a:latin typeface="Times New Roman" charset="0"/>
                <a:ea typeface="黑体" pitchFamily="2" charset="-122"/>
              </a:rPr>
              <a:t>矩阵连乘问题</a:t>
            </a:r>
          </a:p>
        </p:txBody>
      </p:sp>
      <p:sp>
        <p:nvSpPr>
          <p:cNvPr id="25605" name="Text Box 3">
            <a:extLst>
              <a:ext uri="{FF2B5EF4-FFF2-40B4-BE49-F238E27FC236}">
                <a16:creationId xmlns:a16="http://schemas.microsoft.com/office/drawing/2014/main" id="{B5A791F7-D566-4FE3-BE31-8746F79452AD}"/>
              </a:ext>
            </a:extLst>
          </p:cNvPr>
          <p:cNvSpPr txBox="1">
            <a:spLocks noChangeArrowheads="1"/>
          </p:cNvSpPr>
          <p:nvPr/>
        </p:nvSpPr>
        <p:spPr bwMode="auto">
          <a:xfrm>
            <a:off x="457200" y="1143000"/>
            <a:ext cx="83597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Verdana" panose="020B0604030504040204" pitchFamily="34" charset="0"/>
                <a:ea typeface="楷体_GB2312" panose="02010609030101010101" pitchFamily="49" charset="-122"/>
                <a:cs typeface="Times New Roman" panose="02020603050405020304" pitchFamily="18" charset="0"/>
              </a:rPr>
              <a:t>     给定</a:t>
            </a:r>
            <a:r>
              <a:rPr lang="en-US" altLang="zh-CN" sz="2400">
                <a:solidFill>
                  <a:schemeClr val="tx1"/>
                </a:solidFill>
                <a:latin typeface="Verdana" panose="020B0604030504040204" pitchFamily="34" charset="0"/>
                <a:ea typeface="楷体_GB2312" panose="02010609030101010101" pitchFamily="49" charset="-122"/>
                <a:cs typeface="Times New Roman" panose="02020603050405020304" pitchFamily="18" charset="0"/>
              </a:rPr>
              <a:t>n</a:t>
            </a:r>
            <a:r>
              <a:rPr lang="zh-CN" altLang="en-US" sz="2400">
                <a:solidFill>
                  <a:schemeClr val="tx1"/>
                </a:solidFill>
                <a:latin typeface="Verdana" panose="020B0604030504040204" pitchFamily="34" charset="0"/>
                <a:ea typeface="楷体_GB2312" panose="02010609030101010101" pitchFamily="49" charset="-122"/>
                <a:cs typeface="Times New Roman" panose="02020603050405020304" pitchFamily="18" charset="0"/>
              </a:rPr>
              <a:t>个矩阵｛</a:t>
            </a:r>
            <a:r>
              <a:rPr lang="en-US" altLang="zh-CN" sz="2400">
                <a:solidFill>
                  <a:schemeClr val="tx1"/>
                </a:solidFill>
                <a:latin typeface="Verdana" panose="020B0604030504040204" pitchFamily="34" charset="0"/>
                <a:ea typeface="楷体_GB2312" panose="02010609030101010101" pitchFamily="49" charset="-122"/>
                <a:cs typeface="Times New Roman" panose="02020603050405020304" pitchFamily="18" charset="0"/>
              </a:rPr>
              <a:t>A</a:t>
            </a:r>
            <a:r>
              <a:rPr lang="en-US" altLang="zh-CN" sz="2400" baseline="-25000">
                <a:solidFill>
                  <a:schemeClr val="tx1"/>
                </a:solidFill>
                <a:latin typeface="Verdana" panose="020B0604030504040204" pitchFamily="34" charset="0"/>
                <a:ea typeface="楷体_GB2312" panose="02010609030101010101" pitchFamily="49" charset="-122"/>
                <a:cs typeface="Times New Roman" panose="02020603050405020304" pitchFamily="18" charset="0"/>
              </a:rPr>
              <a:t>1</a:t>
            </a:r>
            <a:r>
              <a:rPr lang="en-US" altLang="zh-CN" sz="2400">
                <a:solidFill>
                  <a:schemeClr val="tx1"/>
                </a:solidFill>
                <a:latin typeface="Verdana" panose="020B0604030504040204" pitchFamily="34" charset="0"/>
                <a:ea typeface="楷体_GB2312" panose="02010609030101010101" pitchFamily="49" charset="-122"/>
                <a:cs typeface="Times New Roman" panose="02020603050405020304" pitchFamily="18" charset="0"/>
              </a:rPr>
              <a:t>,A</a:t>
            </a:r>
            <a:r>
              <a:rPr lang="en-US" altLang="zh-CN" sz="2400" baseline="-25000">
                <a:solidFill>
                  <a:schemeClr val="tx1"/>
                </a:solidFill>
                <a:latin typeface="Verdana" panose="020B0604030504040204" pitchFamily="34" charset="0"/>
                <a:ea typeface="楷体_GB2312" panose="02010609030101010101" pitchFamily="49" charset="-122"/>
                <a:cs typeface="Times New Roman" panose="02020603050405020304" pitchFamily="18" charset="0"/>
              </a:rPr>
              <a:t>2</a:t>
            </a:r>
            <a:r>
              <a:rPr lang="en-US" altLang="zh-CN" sz="2400">
                <a:solidFill>
                  <a:schemeClr val="tx1"/>
                </a:solidFill>
                <a:latin typeface="Verdana" panose="020B0604030504040204" pitchFamily="34" charset="0"/>
                <a:ea typeface="楷体_GB2312" panose="02010609030101010101" pitchFamily="49" charset="-122"/>
                <a:cs typeface="Times New Roman" panose="02020603050405020304" pitchFamily="18" charset="0"/>
              </a:rPr>
              <a:t>,…,A</a:t>
            </a:r>
            <a:r>
              <a:rPr lang="en-US" altLang="zh-CN" sz="2400" baseline="-25000">
                <a:solidFill>
                  <a:schemeClr val="tx1"/>
                </a:solidFill>
                <a:latin typeface="Verdana" panose="020B0604030504040204" pitchFamily="34" charset="0"/>
                <a:ea typeface="楷体_GB2312" panose="02010609030101010101" pitchFamily="49" charset="-122"/>
                <a:cs typeface="Times New Roman" panose="02020603050405020304" pitchFamily="18" charset="0"/>
              </a:rPr>
              <a:t>n</a:t>
            </a:r>
            <a:r>
              <a:rPr lang="zh-CN" altLang="en-US" sz="2400">
                <a:solidFill>
                  <a:schemeClr val="tx1"/>
                </a:solidFill>
                <a:latin typeface="Verdana" panose="020B0604030504040204" pitchFamily="34" charset="0"/>
                <a:ea typeface="楷体_GB2312" panose="02010609030101010101" pitchFamily="49" charset="-122"/>
                <a:cs typeface="Times New Roman" panose="02020603050405020304" pitchFamily="18" charset="0"/>
              </a:rPr>
              <a:t>｝，其中</a:t>
            </a:r>
            <a:r>
              <a:rPr lang="en-US" altLang="zh-CN" sz="2400">
                <a:solidFill>
                  <a:schemeClr val="tx1"/>
                </a:solidFill>
                <a:latin typeface="Verdana" panose="020B0604030504040204" pitchFamily="34" charset="0"/>
                <a:ea typeface="楷体_GB2312" panose="02010609030101010101" pitchFamily="49" charset="-122"/>
                <a:cs typeface="Times New Roman" panose="02020603050405020304" pitchFamily="18" charset="0"/>
              </a:rPr>
              <a:t>A</a:t>
            </a:r>
            <a:r>
              <a:rPr lang="en-US" altLang="zh-CN" sz="2400" baseline="-25000">
                <a:solidFill>
                  <a:schemeClr val="tx1"/>
                </a:solidFill>
                <a:latin typeface="Verdana" panose="020B0604030504040204" pitchFamily="34" charset="0"/>
                <a:ea typeface="楷体_GB2312" panose="02010609030101010101" pitchFamily="49" charset="-122"/>
                <a:cs typeface="Times New Roman" panose="02020603050405020304" pitchFamily="18" charset="0"/>
              </a:rPr>
              <a:t>i</a:t>
            </a:r>
            <a:r>
              <a:rPr lang="zh-CN" altLang="en-US" sz="2400">
                <a:solidFill>
                  <a:schemeClr val="tx1"/>
                </a:solidFill>
                <a:latin typeface="Verdana" panose="020B0604030504040204" pitchFamily="34" charset="0"/>
                <a:ea typeface="楷体_GB2312" panose="02010609030101010101" pitchFamily="49" charset="-122"/>
                <a:cs typeface="Times New Roman" panose="02020603050405020304" pitchFamily="18" charset="0"/>
              </a:rPr>
              <a:t>与</a:t>
            </a:r>
            <a:r>
              <a:rPr lang="en-US" altLang="zh-CN" sz="2400">
                <a:solidFill>
                  <a:schemeClr val="tx1"/>
                </a:solidFill>
                <a:latin typeface="Verdana" panose="020B0604030504040204" pitchFamily="34" charset="0"/>
                <a:ea typeface="楷体_GB2312" panose="02010609030101010101" pitchFamily="49" charset="-122"/>
                <a:cs typeface="Times New Roman" panose="02020603050405020304" pitchFamily="18" charset="0"/>
              </a:rPr>
              <a:t>A</a:t>
            </a:r>
            <a:r>
              <a:rPr lang="en-US" altLang="zh-CN" sz="2400" baseline="-25000">
                <a:solidFill>
                  <a:schemeClr val="tx1"/>
                </a:solidFill>
                <a:latin typeface="Verdana" panose="020B0604030504040204" pitchFamily="34" charset="0"/>
                <a:ea typeface="楷体_GB2312" panose="02010609030101010101" pitchFamily="49" charset="-122"/>
                <a:cs typeface="Times New Roman" panose="02020603050405020304" pitchFamily="18" charset="0"/>
              </a:rPr>
              <a:t>i</a:t>
            </a:r>
            <a:r>
              <a:rPr lang="en-US" altLang="zh-CN" sz="2400">
                <a:solidFill>
                  <a:schemeClr val="tx1"/>
                </a:solidFill>
                <a:latin typeface="Verdana" panose="020B0604030504040204" pitchFamily="34" charset="0"/>
                <a:ea typeface="楷体_GB2312" panose="02010609030101010101" pitchFamily="49" charset="-122"/>
                <a:cs typeface="Times New Roman" panose="02020603050405020304" pitchFamily="18" charset="0"/>
              </a:rPr>
              <a:t>+1</a:t>
            </a:r>
            <a:r>
              <a:rPr lang="zh-CN" altLang="en-US" sz="2400">
                <a:solidFill>
                  <a:schemeClr val="tx1"/>
                </a:solidFill>
                <a:latin typeface="Verdana" panose="020B0604030504040204" pitchFamily="34" charset="0"/>
                <a:ea typeface="楷体_GB2312" panose="02010609030101010101" pitchFamily="49" charset="-122"/>
                <a:cs typeface="Times New Roman" panose="02020603050405020304" pitchFamily="18" charset="0"/>
              </a:rPr>
              <a:t>是可乘的，</a:t>
            </a:r>
            <a:r>
              <a:rPr lang="en-US" altLang="zh-CN" sz="2400">
                <a:solidFill>
                  <a:schemeClr val="tx1"/>
                </a:solidFill>
                <a:latin typeface="Verdana" panose="020B0604030504040204" pitchFamily="34" charset="0"/>
                <a:ea typeface="楷体_GB2312" panose="02010609030101010101" pitchFamily="49" charset="-122"/>
                <a:cs typeface="Times New Roman" panose="02020603050405020304" pitchFamily="18" charset="0"/>
              </a:rPr>
              <a:t>i=1</a:t>
            </a:r>
            <a:r>
              <a:rPr lang="zh-CN" altLang="en-US" sz="2400">
                <a:solidFill>
                  <a:schemeClr val="tx1"/>
                </a:solidFill>
                <a:latin typeface="Verdana" panose="020B0604030504040204" pitchFamily="34" charset="0"/>
                <a:ea typeface="楷体_GB2312" panose="02010609030101010101" pitchFamily="49" charset="-122"/>
                <a:cs typeface="Times New Roman" panose="02020603050405020304" pitchFamily="18" charset="0"/>
              </a:rPr>
              <a:t>,</a:t>
            </a:r>
            <a:r>
              <a:rPr lang="en-US" altLang="zh-CN" sz="2400">
                <a:solidFill>
                  <a:schemeClr val="tx1"/>
                </a:solidFill>
                <a:latin typeface="Verdana" panose="020B0604030504040204" pitchFamily="34" charset="0"/>
                <a:ea typeface="楷体_GB2312" panose="02010609030101010101" pitchFamily="49" charset="-122"/>
                <a:cs typeface="Times New Roman" panose="02020603050405020304" pitchFamily="18" charset="0"/>
              </a:rPr>
              <a:t>2 ,…</a:t>
            </a:r>
            <a:r>
              <a:rPr lang="zh-CN" altLang="en-US" sz="2400">
                <a:solidFill>
                  <a:schemeClr val="tx1"/>
                </a:solidFill>
                <a:latin typeface="Verdana" panose="020B0604030504040204" pitchFamily="34" charset="0"/>
                <a:ea typeface="楷体_GB2312" panose="02010609030101010101" pitchFamily="49" charset="-122"/>
                <a:cs typeface="Times New Roman" panose="02020603050405020304" pitchFamily="18" charset="0"/>
              </a:rPr>
              <a:t>,</a:t>
            </a:r>
            <a:r>
              <a:rPr lang="en-US" altLang="zh-CN" sz="2400">
                <a:solidFill>
                  <a:schemeClr val="tx1"/>
                </a:solidFill>
                <a:latin typeface="Verdana" panose="020B0604030504040204" pitchFamily="34" charset="0"/>
                <a:ea typeface="楷体_GB2312" panose="02010609030101010101" pitchFamily="49" charset="-122"/>
                <a:cs typeface="Times New Roman" panose="02020603050405020304" pitchFamily="18" charset="0"/>
              </a:rPr>
              <a:t>n-1</a:t>
            </a:r>
            <a:r>
              <a:rPr lang="zh-CN" altLang="en-US" sz="2400">
                <a:solidFill>
                  <a:schemeClr val="tx1"/>
                </a:solidFill>
                <a:latin typeface="Verdana" panose="020B0604030504040204" pitchFamily="34" charset="0"/>
                <a:ea typeface="楷体_GB2312" panose="02010609030101010101" pitchFamily="49" charset="-122"/>
                <a:cs typeface="Times New Roman" panose="02020603050405020304" pitchFamily="18" charset="0"/>
              </a:rPr>
              <a:t>。如何确定计算矩阵连乘积的计算次序，使得依此次序计算矩阵连乘积需要的数乘次数最少。</a:t>
            </a:r>
          </a:p>
        </p:txBody>
      </p:sp>
      <p:sp>
        <p:nvSpPr>
          <p:cNvPr id="25606" name="Text Box 4">
            <a:extLst>
              <a:ext uri="{FF2B5EF4-FFF2-40B4-BE49-F238E27FC236}">
                <a16:creationId xmlns:a16="http://schemas.microsoft.com/office/drawing/2014/main" id="{7691BAD2-BD36-4580-A506-429F5524B387}"/>
              </a:ext>
            </a:extLst>
          </p:cNvPr>
          <p:cNvSpPr txBox="1">
            <a:spLocks noChangeArrowheads="1"/>
          </p:cNvSpPr>
          <p:nvPr/>
        </p:nvSpPr>
        <p:spPr bwMode="auto">
          <a:xfrm>
            <a:off x="323850" y="2349500"/>
            <a:ext cx="83518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Font typeface="Wingdings" panose="05000000000000000000" pitchFamily="2" charset="2"/>
              <a:buChar char="u"/>
            </a:pPr>
            <a:r>
              <a:rPr lang="zh-CN" altLang="en-US" sz="2400" b="1">
                <a:solidFill>
                  <a:schemeClr val="tx1"/>
                </a:solidFill>
                <a:ea typeface="黑体" panose="02010609060101010101" pitchFamily="49" charset="-122"/>
                <a:sym typeface="Wingdings" panose="05000000000000000000" pitchFamily="2" charset="2"/>
              </a:rPr>
              <a:t>穷举法</a:t>
            </a:r>
            <a:r>
              <a:rPr lang="zh-CN" altLang="en-US" sz="2400">
                <a:solidFill>
                  <a:schemeClr val="tx1"/>
                </a:solidFill>
                <a:ea typeface="楷体_GB2312" panose="02010609030101010101" pitchFamily="49" charset="-122"/>
                <a:sym typeface="Wingdings" panose="05000000000000000000" pitchFamily="2" charset="2"/>
              </a:rPr>
              <a:t>：列举出所有可能的计算次序，并计算出每一种计算次序相应需要的数乘次数，从中找出一种数乘次数最少的计算次序。</a:t>
            </a:r>
            <a:r>
              <a:rPr lang="en-US" altLang="zh-CN" sz="2400">
                <a:solidFill>
                  <a:schemeClr val="tx1"/>
                </a:solidFill>
                <a:ea typeface="楷体_GB2312" panose="02010609030101010101" pitchFamily="49" charset="-122"/>
                <a:sym typeface="Wingdings" panose="05000000000000000000" pitchFamily="2" charset="2"/>
              </a:rPr>
              <a:t> </a:t>
            </a:r>
          </a:p>
        </p:txBody>
      </p:sp>
      <p:sp>
        <p:nvSpPr>
          <p:cNvPr id="25607" name="Rectangle 5">
            <a:extLst>
              <a:ext uri="{FF2B5EF4-FFF2-40B4-BE49-F238E27FC236}">
                <a16:creationId xmlns:a16="http://schemas.microsoft.com/office/drawing/2014/main" id="{B0F03005-1D76-4BBD-92FF-66E422F5E1D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pSp>
        <p:nvGrpSpPr>
          <p:cNvPr id="25608" name="Group 6">
            <a:extLst>
              <a:ext uri="{FF2B5EF4-FFF2-40B4-BE49-F238E27FC236}">
                <a16:creationId xmlns:a16="http://schemas.microsoft.com/office/drawing/2014/main" id="{604463F9-8CA2-490D-B683-F081BDFB9733}"/>
              </a:ext>
            </a:extLst>
          </p:cNvPr>
          <p:cNvGrpSpPr>
            <a:grpSpLocks/>
          </p:cNvGrpSpPr>
          <p:nvPr/>
        </p:nvGrpSpPr>
        <p:grpSpPr bwMode="auto">
          <a:xfrm>
            <a:off x="304800" y="3581400"/>
            <a:ext cx="8534400" cy="2133600"/>
            <a:chOff x="204" y="2341"/>
            <a:chExt cx="5307" cy="1692"/>
          </a:xfrm>
        </p:grpSpPr>
        <p:sp>
          <p:nvSpPr>
            <p:cNvPr id="25609" name="Text Box 7">
              <a:extLst>
                <a:ext uri="{FF2B5EF4-FFF2-40B4-BE49-F238E27FC236}">
                  <a16:creationId xmlns:a16="http://schemas.microsoft.com/office/drawing/2014/main" id="{49FD7E81-69F6-4B45-9F45-C00AC469D18B}"/>
                </a:ext>
              </a:extLst>
            </p:cNvPr>
            <p:cNvSpPr txBox="1">
              <a:spLocks noChangeArrowheads="1"/>
            </p:cNvSpPr>
            <p:nvPr/>
          </p:nvSpPr>
          <p:spPr bwMode="auto">
            <a:xfrm>
              <a:off x="204" y="2341"/>
              <a:ext cx="5307" cy="1659"/>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000" b="1">
                  <a:solidFill>
                    <a:schemeClr val="tx1"/>
                  </a:solidFill>
                  <a:latin typeface="Verdana" panose="020B0604030504040204" pitchFamily="34" charset="0"/>
                  <a:ea typeface="黑体" panose="02010609060101010101" pitchFamily="49" charset="-122"/>
                </a:rPr>
                <a:t>算法复杂度分析：</a:t>
              </a:r>
            </a:p>
            <a:p>
              <a:pPr algn="l" eaLnBrk="1" hangingPunct="1"/>
              <a:r>
                <a:rPr lang="zh-CN" altLang="en-US" sz="2000">
                  <a:solidFill>
                    <a:schemeClr val="tx1"/>
                  </a:solidFill>
                  <a:latin typeface="Verdana" panose="020B0604030504040204" pitchFamily="34" charset="0"/>
                  <a:ea typeface="楷体_GB2312" panose="02010609030101010101" pitchFamily="49" charset="-122"/>
                </a:rPr>
                <a:t>对于</a:t>
              </a:r>
              <a:r>
                <a:rPr lang="en-US" altLang="zh-CN" sz="2000">
                  <a:solidFill>
                    <a:schemeClr val="tx1"/>
                  </a:solidFill>
                  <a:latin typeface="Verdana" panose="020B0604030504040204" pitchFamily="34" charset="0"/>
                  <a:ea typeface="楷体_GB2312" panose="02010609030101010101" pitchFamily="49" charset="-122"/>
                </a:rPr>
                <a:t>n</a:t>
              </a:r>
              <a:r>
                <a:rPr lang="zh-CN" altLang="en-US" sz="2000">
                  <a:solidFill>
                    <a:schemeClr val="tx1"/>
                  </a:solidFill>
                  <a:latin typeface="Verdana" panose="020B0604030504040204" pitchFamily="34" charset="0"/>
                  <a:ea typeface="楷体_GB2312" panose="02010609030101010101" pitchFamily="49" charset="-122"/>
                </a:rPr>
                <a:t>个矩阵的连乘积，设其不同的计算次序为</a:t>
              </a:r>
              <a:r>
                <a:rPr lang="en-US" altLang="zh-CN" sz="2000">
                  <a:solidFill>
                    <a:schemeClr val="tx1"/>
                  </a:solidFill>
                  <a:latin typeface="Verdana" panose="020B0604030504040204" pitchFamily="34" charset="0"/>
                  <a:ea typeface="楷体_GB2312" panose="02010609030101010101" pitchFamily="49" charset="-122"/>
                </a:rPr>
                <a:t>P(n)</a:t>
              </a:r>
              <a:r>
                <a:rPr lang="zh-CN" altLang="en-US" sz="2000">
                  <a:solidFill>
                    <a:schemeClr val="tx1"/>
                  </a:solidFill>
                  <a:latin typeface="Verdana" panose="020B0604030504040204" pitchFamily="34" charset="0"/>
                  <a:ea typeface="楷体_GB2312" panose="02010609030101010101" pitchFamily="49" charset="-122"/>
                </a:rPr>
                <a:t>。</a:t>
              </a:r>
            </a:p>
            <a:p>
              <a:pPr algn="l" eaLnBrk="1" hangingPunct="1"/>
              <a:r>
                <a:rPr lang="zh-CN" altLang="en-US" sz="2000">
                  <a:solidFill>
                    <a:schemeClr val="tx1"/>
                  </a:solidFill>
                  <a:latin typeface="Verdana" panose="020B0604030504040204" pitchFamily="34" charset="0"/>
                  <a:ea typeface="楷体_GB2312" panose="02010609030101010101" pitchFamily="49" charset="-122"/>
                </a:rPr>
                <a:t>由于每种加括号方式都可以分解为两个子矩阵的加括号问题：</a:t>
              </a:r>
              <a:r>
                <a:rPr lang="en-US" altLang="zh-CN" sz="2000">
                  <a:solidFill>
                    <a:schemeClr val="tx1"/>
                  </a:solidFill>
                  <a:latin typeface="Verdana" panose="020B0604030504040204" pitchFamily="34" charset="0"/>
                  <a:ea typeface="楷体_GB2312" panose="02010609030101010101" pitchFamily="49" charset="-122"/>
                </a:rPr>
                <a:t>(A</a:t>
              </a:r>
              <a:r>
                <a:rPr lang="en-US" altLang="zh-CN" sz="2000" baseline="-25000">
                  <a:solidFill>
                    <a:schemeClr val="tx1"/>
                  </a:solidFill>
                  <a:latin typeface="Verdana" panose="020B0604030504040204" pitchFamily="34" charset="0"/>
                  <a:ea typeface="楷体_GB2312" panose="02010609030101010101" pitchFamily="49" charset="-122"/>
                </a:rPr>
                <a:t>1</a:t>
              </a:r>
              <a:r>
                <a:rPr lang="en-US" altLang="zh-CN" sz="2000">
                  <a:solidFill>
                    <a:schemeClr val="tx1"/>
                  </a:solidFill>
                  <a:latin typeface="Verdana" panose="020B0604030504040204" pitchFamily="34" charset="0"/>
                  <a:ea typeface="楷体_GB2312" panose="02010609030101010101" pitchFamily="49" charset="-122"/>
                </a:rPr>
                <a:t>...A</a:t>
              </a:r>
              <a:r>
                <a:rPr lang="en-US" altLang="zh-CN" sz="2000" baseline="-25000">
                  <a:solidFill>
                    <a:schemeClr val="tx1"/>
                  </a:solidFill>
                  <a:latin typeface="Verdana" panose="020B0604030504040204" pitchFamily="34" charset="0"/>
                  <a:ea typeface="楷体_GB2312" panose="02010609030101010101" pitchFamily="49" charset="-122"/>
                </a:rPr>
                <a:t>k</a:t>
              </a:r>
              <a:r>
                <a:rPr lang="en-US" altLang="zh-CN" sz="2000">
                  <a:solidFill>
                    <a:schemeClr val="tx1"/>
                  </a:solidFill>
                  <a:latin typeface="Verdana" panose="020B0604030504040204" pitchFamily="34" charset="0"/>
                  <a:ea typeface="楷体_GB2312" panose="02010609030101010101" pitchFamily="49" charset="-122"/>
                </a:rPr>
                <a:t>)(A</a:t>
              </a:r>
              <a:r>
                <a:rPr lang="en-US" altLang="zh-CN" sz="2000" baseline="-25000">
                  <a:solidFill>
                    <a:schemeClr val="tx1"/>
                  </a:solidFill>
                  <a:latin typeface="Verdana" panose="020B0604030504040204" pitchFamily="34" charset="0"/>
                  <a:ea typeface="楷体_GB2312" panose="02010609030101010101" pitchFamily="49" charset="-122"/>
                </a:rPr>
                <a:t>k</a:t>
              </a:r>
              <a:r>
                <a:rPr lang="en-US" altLang="zh-CN" sz="2000">
                  <a:solidFill>
                    <a:schemeClr val="tx1"/>
                  </a:solidFill>
                  <a:latin typeface="Verdana" panose="020B0604030504040204" pitchFamily="34" charset="0"/>
                  <a:ea typeface="楷体_GB2312" panose="02010609030101010101" pitchFamily="49" charset="-122"/>
                </a:rPr>
                <a:t>+1…A</a:t>
              </a:r>
              <a:r>
                <a:rPr lang="en-US" altLang="zh-CN" sz="2000" baseline="-25000">
                  <a:solidFill>
                    <a:schemeClr val="tx1"/>
                  </a:solidFill>
                  <a:latin typeface="Verdana" panose="020B0604030504040204" pitchFamily="34" charset="0"/>
                  <a:ea typeface="楷体_GB2312" panose="02010609030101010101" pitchFamily="49" charset="-122"/>
                </a:rPr>
                <a:t>n</a:t>
              </a:r>
              <a:r>
                <a:rPr lang="en-US" altLang="zh-CN" sz="2000">
                  <a:solidFill>
                    <a:schemeClr val="tx1"/>
                  </a:solidFill>
                  <a:latin typeface="Verdana" panose="020B0604030504040204" pitchFamily="34" charset="0"/>
                  <a:ea typeface="楷体_GB2312" panose="02010609030101010101" pitchFamily="49" charset="-122"/>
                </a:rPr>
                <a:t>)</a:t>
              </a:r>
              <a:r>
                <a:rPr lang="zh-CN" altLang="en-US" sz="2000">
                  <a:solidFill>
                    <a:schemeClr val="tx1"/>
                  </a:solidFill>
                  <a:latin typeface="Verdana" panose="020B0604030504040204" pitchFamily="34" charset="0"/>
                  <a:ea typeface="楷体_GB2312" panose="02010609030101010101" pitchFamily="49" charset="-122"/>
                </a:rPr>
                <a:t>可以得到关于</a:t>
              </a:r>
              <a:r>
                <a:rPr lang="en-US" altLang="zh-CN" sz="2000">
                  <a:solidFill>
                    <a:schemeClr val="tx1"/>
                  </a:solidFill>
                  <a:latin typeface="Verdana" panose="020B0604030504040204" pitchFamily="34" charset="0"/>
                  <a:ea typeface="楷体_GB2312" panose="02010609030101010101" pitchFamily="49" charset="-122"/>
                </a:rPr>
                <a:t>P(n)</a:t>
              </a:r>
              <a:r>
                <a:rPr lang="zh-CN" altLang="en-US" sz="2000">
                  <a:solidFill>
                    <a:schemeClr val="tx1"/>
                  </a:solidFill>
                  <a:latin typeface="Verdana" panose="020B0604030504040204" pitchFamily="34" charset="0"/>
                  <a:ea typeface="楷体_GB2312" panose="02010609030101010101" pitchFamily="49" charset="-122"/>
                </a:rPr>
                <a:t>的递推式如下：</a:t>
              </a:r>
            </a:p>
            <a:p>
              <a:pPr algn="l" eaLnBrk="1" hangingPunct="1"/>
              <a:endParaRPr lang="en-US" altLang="zh-CN" sz="2400">
                <a:solidFill>
                  <a:schemeClr val="tx1"/>
                </a:solidFill>
                <a:latin typeface="Verdana" panose="020B0604030504040204" pitchFamily="34" charset="0"/>
                <a:ea typeface="楷体_GB2312" panose="02010609030101010101" pitchFamily="49" charset="-122"/>
              </a:endParaRPr>
            </a:p>
            <a:p>
              <a:pPr algn="l" eaLnBrk="1" hangingPunct="1"/>
              <a:endParaRPr lang="en-US" altLang="zh-CN" sz="2400">
                <a:solidFill>
                  <a:schemeClr val="tx1"/>
                </a:solidFill>
                <a:latin typeface="Verdana" panose="020B0604030504040204" pitchFamily="34" charset="0"/>
                <a:ea typeface="楷体_GB2312" panose="02010609030101010101" pitchFamily="49" charset="-122"/>
              </a:endParaRPr>
            </a:p>
          </p:txBody>
        </p:sp>
        <p:graphicFrame>
          <p:nvGraphicFramePr>
            <p:cNvPr id="25602" name="Object 8">
              <a:extLst>
                <a:ext uri="{FF2B5EF4-FFF2-40B4-BE49-F238E27FC236}">
                  <a16:creationId xmlns:a16="http://schemas.microsoft.com/office/drawing/2014/main" id="{C2A86290-2BD9-49A4-8917-5FC3B816E6BA}"/>
                </a:ext>
              </a:extLst>
            </p:cNvPr>
            <p:cNvGraphicFramePr>
              <a:graphicFrameLocks noChangeAspect="1"/>
            </p:cNvGraphicFramePr>
            <p:nvPr/>
          </p:nvGraphicFramePr>
          <p:xfrm>
            <a:off x="657" y="3339"/>
            <a:ext cx="3723" cy="694"/>
          </p:xfrm>
          <a:graphic>
            <a:graphicData uri="http://schemas.openxmlformats.org/presentationml/2006/ole">
              <mc:AlternateContent xmlns:mc="http://schemas.openxmlformats.org/markup-compatibility/2006">
                <mc:Choice xmlns:v="urn:schemas-microsoft-com:vml" Requires="v">
                  <p:oleObj spid="_x0000_s25611" name="公式" r:id="rId3" imgW="3276360" imgH="609480" progId="Equation.3">
                    <p:embed/>
                  </p:oleObj>
                </mc:Choice>
                <mc:Fallback>
                  <p:oleObj name="公式" r:id="rId3" imgW="3276360" imgH="60948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 y="3339"/>
                          <a:ext cx="3723" cy="6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A87391A4-C8D2-4F3E-9873-ED2E1AB47145}"/>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BDE65786-A703-44EE-9CD5-5ADFDF111F45}" type="slidenum">
              <a:rPr lang="zh-CN" altLang="en-US">
                <a:solidFill>
                  <a:schemeClr val="tx1"/>
                </a:solidFill>
                <a:latin typeface="Times New Roman" panose="02020603050405020304" pitchFamily="18" charset="0"/>
                <a:ea typeface="宋体" panose="02010600030101010101" pitchFamily="2" charset="-122"/>
              </a:rPr>
              <a:pPr eaLnBrk="1" hangingPunct="1"/>
              <a:t>87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79906" name="Rectangle 2">
            <a:extLst>
              <a:ext uri="{FF2B5EF4-FFF2-40B4-BE49-F238E27FC236}">
                <a16:creationId xmlns:a16="http://schemas.microsoft.com/office/drawing/2014/main" id="{882533A6-4B10-4977-82BB-0ACD199744DD}"/>
              </a:ext>
            </a:extLst>
          </p:cNvPr>
          <p:cNvSpPr>
            <a:spLocks noChangeArrowheads="1"/>
          </p:cNvSpPr>
          <p:nvPr/>
        </p:nvSpPr>
        <p:spPr bwMode="auto">
          <a:xfrm>
            <a:off x="1341438" y="287338"/>
            <a:ext cx="5395912" cy="795337"/>
          </a:xfrm>
          <a:prstGeom prst="rect">
            <a:avLst/>
          </a:prstGeom>
          <a:noFill/>
          <a:ln w="9525">
            <a:noFill/>
            <a:miter lim="800000"/>
            <a:headEnd/>
            <a:tailEnd/>
          </a:ln>
          <a:effectLst/>
        </p:spPr>
        <p:txBody>
          <a:bodyPr anchor="b"/>
          <a:lstStyle/>
          <a:p>
            <a:pPr>
              <a:defRPr/>
            </a:pPr>
            <a:r>
              <a:rPr kumimoji="1" lang="zh-CN" altLang="en-US" sz="4000" b="1">
                <a:solidFill>
                  <a:srgbClr val="663300"/>
                </a:solidFill>
                <a:effectLst>
                  <a:outerShdw blurRad="38100" dist="38100" dir="2700000" algn="tl">
                    <a:srgbClr val="C0C0C0"/>
                  </a:outerShdw>
                </a:effectLst>
                <a:latin typeface="Times New Roman" charset="0"/>
                <a:ea typeface="黑体" pitchFamily="2" charset="-122"/>
              </a:rPr>
              <a:t>矩阵连乘问题</a:t>
            </a:r>
            <a:endParaRPr kumimoji="1" lang="ja-JP" altLang="en-US" sz="4000" b="1">
              <a:solidFill>
                <a:srgbClr val="663300"/>
              </a:solidFill>
              <a:effectLst>
                <a:outerShdw blurRad="38100" dist="38100" dir="2700000" algn="tl">
                  <a:srgbClr val="C0C0C0"/>
                </a:outerShdw>
              </a:effectLst>
              <a:latin typeface="Times New Roman" charset="0"/>
              <a:ea typeface="黑体" pitchFamily="2" charset="-122"/>
            </a:endParaRPr>
          </a:p>
        </p:txBody>
      </p:sp>
      <p:sp>
        <p:nvSpPr>
          <p:cNvPr id="26630" name="Text Box 3">
            <a:extLst>
              <a:ext uri="{FF2B5EF4-FFF2-40B4-BE49-F238E27FC236}">
                <a16:creationId xmlns:a16="http://schemas.microsoft.com/office/drawing/2014/main" id="{3FC6F5B5-E2A3-4B88-ACAA-D399F4BF310C}"/>
              </a:ext>
            </a:extLst>
          </p:cNvPr>
          <p:cNvSpPr txBox="1">
            <a:spLocks noChangeArrowheads="1"/>
          </p:cNvSpPr>
          <p:nvPr/>
        </p:nvSpPr>
        <p:spPr bwMode="auto">
          <a:xfrm>
            <a:off x="250825" y="1196975"/>
            <a:ext cx="83518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Font typeface="Wingdings" panose="05000000000000000000" pitchFamily="2" charset="2"/>
              <a:buChar char="u"/>
            </a:pPr>
            <a:r>
              <a:rPr lang="zh-CN" altLang="en-US" sz="2400" b="1">
                <a:solidFill>
                  <a:schemeClr val="tx1"/>
                </a:solidFill>
                <a:ea typeface="黑体" panose="02010609060101010101" pitchFamily="49" charset="-122"/>
                <a:sym typeface="Wingdings" panose="05000000000000000000" pitchFamily="2" charset="2"/>
              </a:rPr>
              <a:t>穷举法</a:t>
            </a:r>
          </a:p>
          <a:p>
            <a:pPr algn="l" eaLnBrk="1" hangingPunct="1">
              <a:buFont typeface="Wingdings" panose="05000000000000000000" pitchFamily="2" charset="2"/>
              <a:buChar char="u"/>
            </a:pPr>
            <a:r>
              <a:rPr lang="zh-CN" altLang="en-US" sz="2400" b="1">
                <a:solidFill>
                  <a:schemeClr val="tx1"/>
                </a:solidFill>
                <a:ea typeface="黑体" panose="02010609060101010101" pitchFamily="49" charset="-122"/>
                <a:sym typeface="Wingdings" panose="05000000000000000000" pitchFamily="2" charset="2"/>
              </a:rPr>
              <a:t>动态规划</a:t>
            </a:r>
            <a:endParaRPr lang="en-US" altLang="zh-CN" sz="2400" b="1">
              <a:solidFill>
                <a:schemeClr val="tx1"/>
              </a:solidFill>
              <a:ea typeface="黑体" panose="02010609060101010101" pitchFamily="49" charset="-122"/>
              <a:sym typeface="Wingdings" panose="05000000000000000000" pitchFamily="2" charset="2"/>
            </a:endParaRPr>
          </a:p>
        </p:txBody>
      </p:sp>
      <p:sp>
        <p:nvSpPr>
          <p:cNvPr id="26631" name="Text Box 4">
            <a:extLst>
              <a:ext uri="{FF2B5EF4-FFF2-40B4-BE49-F238E27FC236}">
                <a16:creationId xmlns:a16="http://schemas.microsoft.com/office/drawing/2014/main" id="{C3E59165-D3BB-4B67-9D8E-351D6C1B8499}"/>
              </a:ext>
            </a:extLst>
          </p:cNvPr>
          <p:cNvSpPr txBox="1">
            <a:spLocks noChangeArrowheads="1"/>
          </p:cNvSpPr>
          <p:nvPr/>
        </p:nvSpPr>
        <p:spPr bwMode="auto">
          <a:xfrm>
            <a:off x="712788" y="2239963"/>
            <a:ext cx="741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zh-CN" altLang="en-US" sz="2400">
                <a:solidFill>
                  <a:schemeClr val="tx1"/>
                </a:solidFill>
                <a:latin typeface="Verdana" panose="020B0604030504040204" pitchFamily="34" charset="0"/>
                <a:ea typeface="楷体_GB2312" panose="02010609030101010101" pitchFamily="49" charset="-122"/>
              </a:rPr>
              <a:t>将矩阵连乘积               简记为</a:t>
            </a:r>
            <a:r>
              <a:rPr kumimoji="1" lang="en-US" altLang="zh-CN" sz="2400">
                <a:solidFill>
                  <a:schemeClr val="tx1"/>
                </a:solidFill>
                <a:latin typeface="Verdana" panose="020B0604030504040204" pitchFamily="34" charset="0"/>
                <a:ea typeface="楷体_GB2312" panose="02010609030101010101" pitchFamily="49" charset="-122"/>
              </a:rPr>
              <a:t>A[i:j] </a:t>
            </a:r>
            <a:r>
              <a:rPr kumimoji="1" lang="zh-CN" altLang="en-US" sz="2400">
                <a:solidFill>
                  <a:schemeClr val="tx1"/>
                </a:solidFill>
                <a:latin typeface="Verdana" panose="020B0604030504040204" pitchFamily="34" charset="0"/>
                <a:ea typeface="楷体_GB2312" panose="02010609030101010101" pitchFamily="49" charset="-122"/>
              </a:rPr>
              <a:t>，这里</a:t>
            </a:r>
            <a:r>
              <a:rPr kumimoji="1" lang="en-US" altLang="zh-CN" sz="2400">
                <a:solidFill>
                  <a:schemeClr val="tx1"/>
                </a:solidFill>
                <a:latin typeface="Verdana" panose="020B0604030504040204" pitchFamily="34" charset="0"/>
                <a:ea typeface="楷体_GB2312" panose="02010609030101010101" pitchFamily="49" charset="-122"/>
              </a:rPr>
              <a:t>i</a:t>
            </a:r>
            <a:r>
              <a:rPr lang="en-US" altLang="zh-CN" sz="2400">
                <a:solidFill>
                  <a:schemeClr val="tx1"/>
                </a:solidFill>
                <a:latin typeface="Verdana" panose="020B0604030504040204" pitchFamily="34" charset="0"/>
                <a:ea typeface="楷体_GB2312" panose="02010609030101010101" pitchFamily="49" charset="-122"/>
              </a:rPr>
              <a:t>≤</a:t>
            </a:r>
            <a:r>
              <a:rPr kumimoji="1" lang="en-US" altLang="zh-CN" sz="2400">
                <a:solidFill>
                  <a:schemeClr val="tx1"/>
                </a:solidFill>
                <a:latin typeface="Verdana" panose="020B0604030504040204" pitchFamily="34" charset="0"/>
                <a:ea typeface="楷体_GB2312" panose="02010609030101010101" pitchFamily="49" charset="-122"/>
              </a:rPr>
              <a:t>j     </a:t>
            </a:r>
            <a:endParaRPr kumimoji="1" lang="en-US" altLang="ja-JP" sz="2400">
              <a:solidFill>
                <a:schemeClr val="tx1"/>
              </a:solidFill>
              <a:latin typeface="Verdana" panose="020B0604030504040204" pitchFamily="34" charset="0"/>
              <a:ea typeface="楷体_GB2312" panose="02010609030101010101" pitchFamily="49" charset="-122"/>
            </a:endParaRPr>
          </a:p>
        </p:txBody>
      </p:sp>
      <p:graphicFrame>
        <p:nvGraphicFramePr>
          <p:cNvPr id="26626" name="Object 5">
            <a:extLst>
              <a:ext uri="{FF2B5EF4-FFF2-40B4-BE49-F238E27FC236}">
                <a16:creationId xmlns:a16="http://schemas.microsoft.com/office/drawing/2014/main" id="{E4D85603-A39C-4046-92FF-BB543AF6F95F}"/>
              </a:ext>
            </a:extLst>
          </p:cNvPr>
          <p:cNvGraphicFramePr>
            <a:graphicFrameLocks noChangeAspect="1"/>
          </p:cNvGraphicFramePr>
          <p:nvPr/>
        </p:nvGraphicFramePr>
        <p:xfrm>
          <a:off x="2679700" y="2230438"/>
          <a:ext cx="1538288" cy="573087"/>
        </p:xfrm>
        <a:graphic>
          <a:graphicData uri="http://schemas.openxmlformats.org/presentationml/2006/ole">
            <mc:AlternateContent xmlns:mc="http://schemas.openxmlformats.org/markup-compatibility/2006">
              <mc:Choice xmlns:v="urn:schemas-microsoft-com:vml" Requires="v">
                <p:oleObj spid="_x0000_s26636" name="数式" r:id="rId3" imgW="647640" imgH="241200" progId="Equation.3">
                  <p:embed/>
                </p:oleObj>
              </mc:Choice>
              <mc:Fallback>
                <p:oleObj name="数式" r:id="rId3" imgW="647640" imgH="24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9700" y="2230438"/>
                        <a:ext cx="1538288"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2" name="Text Box 6">
            <a:extLst>
              <a:ext uri="{FF2B5EF4-FFF2-40B4-BE49-F238E27FC236}">
                <a16:creationId xmlns:a16="http://schemas.microsoft.com/office/drawing/2014/main" id="{0C4E0F3F-CE3A-4D27-BC54-E42421ED46F5}"/>
              </a:ext>
            </a:extLst>
          </p:cNvPr>
          <p:cNvSpPr txBox="1">
            <a:spLocks noChangeArrowheads="1"/>
          </p:cNvSpPr>
          <p:nvPr/>
        </p:nvSpPr>
        <p:spPr bwMode="auto">
          <a:xfrm>
            <a:off x="611188" y="2903538"/>
            <a:ext cx="770096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zh-CN" altLang="en-US" sz="2400">
                <a:solidFill>
                  <a:schemeClr val="tx1"/>
                </a:solidFill>
                <a:latin typeface="Verdana" panose="020B0604030504040204" pitchFamily="34" charset="0"/>
                <a:ea typeface="楷体_GB2312" panose="02010609030101010101" pitchFamily="49" charset="-122"/>
              </a:rPr>
              <a:t>考察计算</a:t>
            </a:r>
            <a:r>
              <a:rPr kumimoji="1" lang="en-US" altLang="zh-CN" sz="2400">
                <a:solidFill>
                  <a:schemeClr val="tx1"/>
                </a:solidFill>
                <a:latin typeface="Verdana" panose="020B0604030504040204" pitchFamily="34" charset="0"/>
                <a:ea typeface="楷体_GB2312" panose="02010609030101010101" pitchFamily="49" charset="-122"/>
              </a:rPr>
              <a:t>A[i:j]</a:t>
            </a:r>
            <a:r>
              <a:rPr kumimoji="1" lang="zh-CN" altLang="en-US" sz="2400">
                <a:solidFill>
                  <a:schemeClr val="tx1"/>
                </a:solidFill>
                <a:latin typeface="Verdana" panose="020B0604030504040204" pitchFamily="34" charset="0"/>
                <a:ea typeface="楷体_GB2312" panose="02010609030101010101" pitchFamily="49" charset="-122"/>
              </a:rPr>
              <a:t>的最优计算次序。设这个计算次序在矩阵</a:t>
            </a:r>
          </a:p>
          <a:p>
            <a:pPr algn="l" eaLnBrk="1" hangingPunct="1"/>
            <a:r>
              <a:rPr kumimoji="1" lang="en-US" altLang="zh-CN" sz="2400">
                <a:solidFill>
                  <a:schemeClr val="tx1"/>
                </a:solidFill>
                <a:latin typeface="Verdana" panose="020B0604030504040204" pitchFamily="34" charset="0"/>
                <a:ea typeface="楷体_GB2312" panose="02010609030101010101" pitchFamily="49" charset="-122"/>
              </a:rPr>
              <a:t>Ak</a:t>
            </a:r>
            <a:r>
              <a:rPr kumimoji="1" lang="zh-CN" altLang="en-US" sz="2400">
                <a:solidFill>
                  <a:schemeClr val="tx1"/>
                </a:solidFill>
                <a:latin typeface="Verdana" panose="020B0604030504040204" pitchFamily="34" charset="0"/>
                <a:ea typeface="楷体_GB2312" panose="02010609030101010101" pitchFamily="49" charset="-122"/>
              </a:rPr>
              <a:t>和</a:t>
            </a:r>
            <a:r>
              <a:rPr kumimoji="1" lang="en-US" altLang="zh-CN" sz="2400">
                <a:solidFill>
                  <a:schemeClr val="tx1"/>
                </a:solidFill>
                <a:latin typeface="Verdana" panose="020B0604030504040204" pitchFamily="34" charset="0"/>
                <a:ea typeface="楷体_GB2312" panose="02010609030101010101" pitchFamily="49" charset="-122"/>
              </a:rPr>
              <a:t>Ak+1</a:t>
            </a:r>
            <a:r>
              <a:rPr kumimoji="1" lang="zh-CN" altLang="en-US" sz="2400">
                <a:solidFill>
                  <a:schemeClr val="tx1"/>
                </a:solidFill>
                <a:latin typeface="Verdana" panose="020B0604030504040204" pitchFamily="34" charset="0"/>
                <a:ea typeface="楷体_GB2312" panose="02010609030101010101" pitchFamily="49" charset="-122"/>
              </a:rPr>
              <a:t>之间将矩阵链断开，</a:t>
            </a:r>
            <a:r>
              <a:rPr kumimoji="1" lang="en-US" altLang="zh-CN" sz="2400">
                <a:solidFill>
                  <a:schemeClr val="tx1"/>
                </a:solidFill>
                <a:latin typeface="Verdana" panose="020B0604030504040204" pitchFamily="34" charset="0"/>
                <a:ea typeface="楷体_GB2312" panose="02010609030101010101" pitchFamily="49" charset="-122"/>
              </a:rPr>
              <a:t>i</a:t>
            </a:r>
            <a:r>
              <a:rPr lang="en-US" altLang="zh-CN" sz="2400">
                <a:solidFill>
                  <a:schemeClr val="tx1"/>
                </a:solidFill>
                <a:latin typeface="Verdana" panose="020B0604030504040204" pitchFamily="34" charset="0"/>
                <a:ea typeface="楷体_GB2312" panose="02010609030101010101" pitchFamily="49" charset="-122"/>
              </a:rPr>
              <a:t>≤k&lt;j</a:t>
            </a:r>
            <a:r>
              <a:rPr kumimoji="1" lang="zh-CN" altLang="en-US" sz="2400">
                <a:solidFill>
                  <a:schemeClr val="tx1"/>
                </a:solidFill>
                <a:latin typeface="Verdana" panose="020B0604030504040204" pitchFamily="34" charset="0"/>
                <a:ea typeface="楷体_GB2312" panose="02010609030101010101" pitchFamily="49" charset="-122"/>
              </a:rPr>
              <a:t>，则其相应完全</a:t>
            </a:r>
          </a:p>
          <a:p>
            <a:pPr algn="l" eaLnBrk="1" hangingPunct="1"/>
            <a:r>
              <a:rPr kumimoji="1" lang="zh-CN" altLang="en-US" sz="2400">
                <a:solidFill>
                  <a:schemeClr val="tx1"/>
                </a:solidFill>
                <a:latin typeface="Verdana" panose="020B0604030504040204" pitchFamily="34" charset="0"/>
                <a:ea typeface="楷体_GB2312" panose="02010609030101010101" pitchFamily="49" charset="-122"/>
              </a:rPr>
              <a:t>加括号方式为</a:t>
            </a:r>
            <a:endParaRPr kumimoji="1" lang="ja-JP" altLang="en-US" sz="2400">
              <a:solidFill>
                <a:schemeClr val="tx1"/>
              </a:solidFill>
              <a:latin typeface="Verdana" panose="020B0604030504040204" pitchFamily="34" charset="0"/>
              <a:ea typeface="楷体_GB2312" panose="02010609030101010101" pitchFamily="49" charset="-122"/>
            </a:endParaRPr>
          </a:p>
        </p:txBody>
      </p:sp>
      <p:graphicFrame>
        <p:nvGraphicFramePr>
          <p:cNvPr id="26627" name="Object 7">
            <a:extLst>
              <a:ext uri="{FF2B5EF4-FFF2-40B4-BE49-F238E27FC236}">
                <a16:creationId xmlns:a16="http://schemas.microsoft.com/office/drawing/2014/main" id="{396E64C1-51C4-42A7-9276-B9F258579354}"/>
              </a:ext>
            </a:extLst>
          </p:cNvPr>
          <p:cNvGraphicFramePr>
            <a:graphicFrameLocks noChangeAspect="1"/>
          </p:cNvGraphicFramePr>
          <p:nvPr/>
        </p:nvGraphicFramePr>
        <p:xfrm>
          <a:off x="2647950" y="3635375"/>
          <a:ext cx="3890963" cy="573088"/>
        </p:xfrm>
        <a:graphic>
          <a:graphicData uri="http://schemas.openxmlformats.org/presentationml/2006/ole">
            <mc:AlternateContent xmlns:mc="http://schemas.openxmlformats.org/markup-compatibility/2006">
              <mc:Choice xmlns:v="urn:schemas-microsoft-com:vml" Requires="v">
                <p:oleObj spid="_x0000_s26637" name="数式" r:id="rId5" imgW="1638000" imgH="241200" progId="Equation.3">
                  <p:embed/>
                </p:oleObj>
              </mc:Choice>
              <mc:Fallback>
                <p:oleObj name="数式" r:id="rId5" imgW="1638000" imgH="241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7950" y="3635375"/>
                        <a:ext cx="3890963"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3" name="Text Box 8">
            <a:extLst>
              <a:ext uri="{FF2B5EF4-FFF2-40B4-BE49-F238E27FC236}">
                <a16:creationId xmlns:a16="http://schemas.microsoft.com/office/drawing/2014/main" id="{9029D1B1-690A-447C-AC73-B53416A28E7F}"/>
              </a:ext>
            </a:extLst>
          </p:cNvPr>
          <p:cNvSpPr txBox="1">
            <a:spLocks noChangeArrowheads="1"/>
          </p:cNvSpPr>
          <p:nvPr/>
        </p:nvSpPr>
        <p:spPr bwMode="auto">
          <a:xfrm>
            <a:off x="714375" y="4273550"/>
            <a:ext cx="79089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zh-CN" altLang="en-US" sz="2400">
                <a:solidFill>
                  <a:schemeClr val="tx1"/>
                </a:solidFill>
                <a:latin typeface="Verdana" panose="020B0604030504040204" pitchFamily="34" charset="0"/>
                <a:ea typeface="楷体_GB2312" panose="02010609030101010101" pitchFamily="49" charset="-122"/>
              </a:rPr>
              <a:t>计算量：</a:t>
            </a:r>
            <a:r>
              <a:rPr kumimoji="1" lang="en-US" altLang="zh-CN" sz="2400">
                <a:solidFill>
                  <a:schemeClr val="tx1"/>
                </a:solidFill>
                <a:latin typeface="Verdana" panose="020B0604030504040204" pitchFamily="34" charset="0"/>
                <a:ea typeface="楷体_GB2312" panose="02010609030101010101" pitchFamily="49" charset="-122"/>
              </a:rPr>
              <a:t>A[i:k]</a:t>
            </a:r>
            <a:r>
              <a:rPr kumimoji="1" lang="zh-CN" altLang="en-US" sz="2400">
                <a:solidFill>
                  <a:schemeClr val="tx1"/>
                </a:solidFill>
                <a:latin typeface="Verdana" panose="020B0604030504040204" pitchFamily="34" charset="0"/>
                <a:ea typeface="楷体_GB2312" panose="02010609030101010101" pitchFamily="49" charset="-122"/>
              </a:rPr>
              <a:t>的计算量加上</a:t>
            </a:r>
            <a:r>
              <a:rPr kumimoji="1" lang="en-US" altLang="zh-CN" sz="2400">
                <a:solidFill>
                  <a:schemeClr val="tx1"/>
                </a:solidFill>
                <a:latin typeface="Verdana" panose="020B0604030504040204" pitchFamily="34" charset="0"/>
                <a:ea typeface="楷体_GB2312" panose="02010609030101010101" pitchFamily="49" charset="-122"/>
              </a:rPr>
              <a:t>A[k+1:j]</a:t>
            </a:r>
            <a:r>
              <a:rPr kumimoji="1" lang="zh-CN" altLang="en-US" sz="2400">
                <a:solidFill>
                  <a:schemeClr val="tx1"/>
                </a:solidFill>
                <a:latin typeface="Verdana" panose="020B0604030504040204" pitchFamily="34" charset="0"/>
                <a:ea typeface="楷体_GB2312" panose="02010609030101010101" pitchFamily="49" charset="-122"/>
              </a:rPr>
              <a:t>的计算量，再加上</a:t>
            </a:r>
          </a:p>
          <a:p>
            <a:pPr algn="l" eaLnBrk="1" hangingPunct="1"/>
            <a:r>
              <a:rPr kumimoji="1" lang="en-US" altLang="zh-CN" sz="2400">
                <a:solidFill>
                  <a:schemeClr val="tx1"/>
                </a:solidFill>
                <a:latin typeface="Verdana" panose="020B0604030504040204" pitchFamily="34" charset="0"/>
                <a:ea typeface="楷体_GB2312" panose="02010609030101010101" pitchFamily="49" charset="-122"/>
              </a:rPr>
              <a:t>A[i:k]</a:t>
            </a:r>
            <a:r>
              <a:rPr kumimoji="1" lang="zh-CN" altLang="en-US" sz="2400">
                <a:solidFill>
                  <a:schemeClr val="tx1"/>
                </a:solidFill>
                <a:latin typeface="Verdana" panose="020B0604030504040204" pitchFamily="34" charset="0"/>
                <a:ea typeface="楷体_GB2312" panose="02010609030101010101" pitchFamily="49" charset="-122"/>
              </a:rPr>
              <a:t>和</a:t>
            </a:r>
            <a:r>
              <a:rPr kumimoji="1" lang="en-US" altLang="zh-CN" sz="2400">
                <a:solidFill>
                  <a:schemeClr val="tx1"/>
                </a:solidFill>
                <a:latin typeface="Verdana" panose="020B0604030504040204" pitchFamily="34" charset="0"/>
                <a:ea typeface="楷体_GB2312" panose="02010609030101010101" pitchFamily="49" charset="-122"/>
              </a:rPr>
              <a:t>A[k+1:j]</a:t>
            </a:r>
            <a:r>
              <a:rPr kumimoji="1" lang="zh-CN" altLang="en-US" sz="2400">
                <a:solidFill>
                  <a:schemeClr val="tx1"/>
                </a:solidFill>
                <a:latin typeface="Verdana" panose="020B0604030504040204" pitchFamily="34" charset="0"/>
                <a:ea typeface="楷体_GB2312" panose="02010609030101010101" pitchFamily="49" charset="-122"/>
              </a:rPr>
              <a:t>相乘的计算量</a:t>
            </a:r>
            <a:endParaRPr kumimoji="1" lang="ja-JP" altLang="en-US" sz="2400">
              <a:solidFill>
                <a:schemeClr val="tx1"/>
              </a:solidFill>
              <a:latin typeface="Verdana" panose="020B0604030504040204" pitchFamily="34" charset="0"/>
              <a:ea typeface="楷体_GB2312" panose="02010609030101010101" pitchFamily="49" charset="-122"/>
            </a:endParaRPr>
          </a:p>
        </p:txBody>
      </p:sp>
    </p:spTree>
  </p:cSld>
  <p:clrMapOvr>
    <a:masterClrMapping/>
  </p:clrMapOvr>
  <p:transition>
    <p:rand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02B1D04C-0ABA-4DF7-8D29-1B0F1180081A}"/>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30A25BD9-5778-47F9-94F2-296313073B5E}" type="slidenum">
              <a:rPr lang="zh-CN" altLang="en-US">
                <a:solidFill>
                  <a:schemeClr val="tx1"/>
                </a:solidFill>
                <a:latin typeface="Times New Roman" panose="02020603050405020304" pitchFamily="18" charset="0"/>
                <a:ea typeface="宋体" panose="02010600030101010101" pitchFamily="2" charset="-122"/>
              </a:rPr>
              <a:pPr eaLnBrk="1" hangingPunct="1"/>
              <a:t>88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80930" name="Rectangle 2">
            <a:extLst>
              <a:ext uri="{FF2B5EF4-FFF2-40B4-BE49-F238E27FC236}">
                <a16:creationId xmlns:a16="http://schemas.microsoft.com/office/drawing/2014/main" id="{D6EAFC64-BE0E-4364-9716-C376C487DEFC}"/>
              </a:ext>
            </a:extLst>
          </p:cNvPr>
          <p:cNvSpPr>
            <a:spLocks noGrp="1" noChangeArrowheads="1"/>
          </p:cNvSpPr>
          <p:nvPr>
            <p:ph type="title"/>
          </p:nvPr>
        </p:nvSpPr>
        <p:spPr>
          <a:xfrm>
            <a:off x="685800" y="304800"/>
            <a:ext cx="7772400" cy="1143000"/>
          </a:xfrm>
        </p:spPr>
        <p:txBody>
          <a:bodyPr/>
          <a:lstStyle/>
          <a:p>
            <a:pPr eaLnBrk="1" hangingPunct="1">
              <a:defRPr/>
            </a:pPr>
            <a:r>
              <a:rPr lang="zh-CN" altLang="en-US" sz="4000">
                <a:effectLst>
                  <a:outerShdw blurRad="38100" dist="38100" dir="2700000" algn="tl">
                    <a:srgbClr val="C0C0C0"/>
                  </a:outerShdw>
                </a:effectLst>
                <a:ea typeface="黑体" pitchFamily="2" charset="-122"/>
              </a:rPr>
              <a:t>分析最优解的结构</a:t>
            </a:r>
          </a:p>
        </p:txBody>
      </p:sp>
      <p:sp>
        <p:nvSpPr>
          <p:cNvPr id="174084" name="Rectangle 3">
            <a:extLst>
              <a:ext uri="{FF2B5EF4-FFF2-40B4-BE49-F238E27FC236}">
                <a16:creationId xmlns:a16="http://schemas.microsoft.com/office/drawing/2014/main" id="{EF2C1F25-4F6F-4098-A74C-F79C50FFCE62}"/>
              </a:ext>
            </a:extLst>
          </p:cNvPr>
          <p:cNvSpPr>
            <a:spLocks noGrp="1" noChangeArrowheads="1"/>
          </p:cNvSpPr>
          <p:nvPr>
            <p:ph type="body" idx="1"/>
          </p:nvPr>
        </p:nvSpPr>
        <p:spPr/>
        <p:txBody>
          <a:bodyPr/>
          <a:lstStyle/>
          <a:p>
            <a:pPr eaLnBrk="1" hangingPunct="1"/>
            <a:endParaRPr lang="zh-CN" altLang="en-US"/>
          </a:p>
        </p:txBody>
      </p:sp>
      <p:sp>
        <p:nvSpPr>
          <p:cNvPr id="174085" name="Rectangle 4">
            <a:extLst>
              <a:ext uri="{FF2B5EF4-FFF2-40B4-BE49-F238E27FC236}">
                <a16:creationId xmlns:a16="http://schemas.microsoft.com/office/drawing/2014/main" id="{C34488F8-8EA1-4787-B880-6B6113A5831C}"/>
              </a:ext>
            </a:extLst>
          </p:cNvPr>
          <p:cNvSpPr>
            <a:spLocks noChangeArrowheads="1"/>
          </p:cNvSpPr>
          <p:nvPr/>
        </p:nvSpPr>
        <p:spPr bwMode="auto">
          <a:xfrm>
            <a:off x="685800" y="1484313"/>
            <a:ext cx="7772400" cy="3457575"/>
          </a:xfrm>
          <a:prstGeom prst="rect">
            <a:avLst/>
          </a:prstGeom>
          <a:solidFill>
            <a:srgbClr val="FFCC00"/>
          </a:solidFill>
          <a:ln>
            <a:noFill/>
          </a:ln>
          <a:extLst>
            <a:ext uri="{91240B29-F687-4F45-9708-019B960494DF}">
              <a14:hiddenLine xmlns:a14="http://schemas.microsoft.com/office/drawing/2010/main" w="50800">
                <a:solidFill>
                  <a:srgbClr val="000000"/>
                </a:solidFill>
                <a:miter lim="800000"/>
                <a:headEnd/>
                <a:tailEnd/>
              </a14:hiddenLine>
            </a:ext>
          </a:extLst>
        </p:spPr>
        <p:txBody>
          <a:bodyPr/>
          <a:lstStyle>
            <a:lvl1pPr marL="342900" indent="-342900"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buFontTx/>
              <a:buChar char="•"/>
            </a:pPr>
            <a:r>
              <a:rPr kumimoji="1" lang="zh-CN" altLang="en-US" sz="2800">
                <a:solidFill>
                  <a:schemeClr val="tx1"/>
                </a:solidFill>
                <a:latin typeface="Verdana" panose="020B0604030504040204" pitchFamily="34" charset="0"/>
                <a:ea typeface="楷体_GB2312" panose="02010609030101010101" pitchFamily="49" charset="-122"/>
              </a:rPr>
              <a:t>特征：计算</a:t>
            </a:r>
            <a:r>
              <a:rPr kumimoji="1" lang="en-US" altLang="zh-CN" sz="2800">
                <a:solidFill>
                  <a:schemeClr val="tx1"/>
                </a:solidFill>
                <a:latin typeface="Verdana" panose="020B0604030504040204" pitchFamily="34" charset="0"/>
                <a:ea typeface="楷体_GB2312" panose="02010609030101010101" pitchFamily="49" charset="-122"/>
              </a:rPr>
              <a:t>A[i:j]</a:t>
            </a:r>
            <a:r>
              <a:rPr kumimoji="1" lang="zh-CN" altLang="en-US" sz="2800">
                <a:solidFill>
                  <a:schemeClr val="tx1"/>
                </a:solidFill>
                <a:latin typeface="Verdana" panose="020B0604030504040204" pitchFamily="34" charset="0"/>
                <a:ea typeface="楷体_GB2312" panose="02010609030101010101" pitchFamily="49" charset="-122"/>
              </a:rPr>
              <a:t>的最优次序所包含的计算矩阵子链 </a:t>
            </a:r>
            <a:r>
              <a:rPr kumimoji="1" lang="en-US" altLang="zh-CN" sz="2800">
                <a:solidFill>
                  <a:schemeClr val="tx1"/>
                </a:solidFill>
                <a:latin typeface="Verdana" panose="020B0604030504040204" pitchFamily="34" charset="0"/>
                <a:ea typeface="楷体_GB2312" panose="02010609030101010101" pitchFamily="49" charset="-122"/>
              </a:rPr>
              <a:t>A[i:k]</a:t>
            </a:r>
            <a:r>
              <a:rPr kumimoji="1" lang="zh-CN" altLang="en-US" sz="2800">
                <a:solidFill>
                  <a:schemeClr val="tx1"/>
                </a:solidFill>
                <a:latin typeface="Verdana" panose="020B0604030504040204" pitchFamily="34" charset="0"/>
                <a:ea typeface="楷体_GB2312" panose="02010609030101010101" pitchFamily="49" charset="-122"/>
              </a:rPr>
              <a:t>和</a:t>
            </a:r>
            <a:r>
              <a:rPr kumimoji="1" lang="en-US" altLang="zh-CN" sz="2800">
                <a:solidFill>
                  <a:schemeClr val="tx1"/>
                </a:solidFill>
                <a:latin typeface="Verdana" panose="020B0604030504040204" pitchFamily="34" charset="0"/>
                <a:ea typeface="楷体_GB2312" panose="02010609030101010101" pitchFamily="49" charset="-122"/>
              </a:rPr>
              <a:t>A[k+1:j]</a:t>
            </a:r>
            <a:r>
              <a:rPr kumimoji="1" lang="zh-CN" altLang="en-US" sz="2800">
                <a:solidFill>
                  <a:schemeClr val="tx1"/>
                </a:solidFill>
                <a:latin typeface="Verdana" panose="020B0604030504040204" pitchFamily="34" charset="0"/>
                <a:ea typeface="楷体_GB2312" panose="02010609030101010101" pitchFamily="49" charset="-122"/>
              </a:rPr>
              <a:t>的次序也是最优的。</a:t>
            </a:r>
          </a:p>
          <a:p>
            <a:pPr algn="l" eaLnBrk="1" hangingPunct="1">
              <a:spcBef>
                <a:spcPct val="20000"/>
              </a:spcBef>
              <a:buFontTx/>
              <a:buChar char="•"/>
            </a:pPr>
            <a:r>
              <a:rPr kumimoji="1" lang="zh-CN" altLang="en-US" sz="2800">
                <a:solidFill>
                  <a:schemeClr val="tx1"/>
                </a:solidFill>
                <a:latin typeface="Verdana" panose="020B0604030504040204" pitchFamily="34" charset="0"/>
                <a:ea typeface="楷体_GB2312" panose="02010609030101010101" pitchFamily="49" charset="-122"/>
              </a:rPr>
              <a:t>矩阵连乘计算次序问题的最优解包含着其子问题的最优解。这种性质称为</a:t>
            </a:r>
            <a:r>
              <a:rPr kumimoji="1" lang="zh-CN" altLang="en-US" sz="2800" b="1">
                <a:solidFill>
                  <a:schemeClr val="tx1"/>
                </a:solidFill>
                <a:latin typeface="Verdana" panose="020B0604030504040204" pitchFamily="34" charset="0"/>
                <a:ea typeface="黑体" panose="02010609060101010101" pitchFamily="49" charset="-122"/>
              </a:rPr>
              <a:t>最优子结构性质</a:t>
            </a:r>
            <a:r>
              <a:rPr kumimoji="1" lang="zh-CN" altLang="en-US" sz="2800">
                <a:solidFill>
                  <a:schemeClr val="tx1"/>
                </a:solidFill>
                <a:latin typeface="Verdana" panose="020B0604030504040204" pitchFamily="34" charset="0"/>
                <a:ea typeface="楷体_GB2312" panose="02010609030101010101" pitchFamily="49" charset="-122"/>
              </a:rPr>
              <a:t>。问题的最优子结构性质是该问题可用动态规划算法求解的显著特征。</a:t>
            </a:r>
            <a:endParaRPr kumimoji="1" lang="ja-JP" altLang="en-US" sz="2800">
              <a:solidFill>
                <a:schemeClr val="tx1"/>
              </a:solidFill>
              <a:latin typeface="Verdana" panose="020B0604030504040204" pitchFamily="34" charset="0"/>
              <a:ea typeface="楷体_GB2312" panose="02010609030101010101" pitchFamily="49" charset="-122"/>
            </a:endParaRPr>
          </a:p>
        </p:txBody>
      </p:sp>
      <p:sp>
        <p:nvSpPr>
          <p:cNvPr id="380933" name="Rectangle 5">
            <a:extLst>
              <a:ext uri="{FF2B5EF4-FFF2-40B4-BE49-F238E27FC236}">
                <a16:creationId xmlns:a16="http://schemas.microsoft.com/office/drawing/2014/main" id="{BE2197AC-5FEF-4F77-B34F-5ED2440BC6D1}"/>
              </a:ext>
            </a:extLst>
          </p:cNvPr>
          <p:cNvSpPr>
            <a:spLocks noChangeArrowheads="1"/>
          </p:cNvSpPr>
          <p:nvPr/>
        </p:nvSpPr>
        <p:spPr bwMode="auto">
          <a:xfrm>
            <a:off x="484188" y="0"/>
            <a:ext cx="7793037" cy="1143000"/>
          </a:xfrm>
          <a:prstGeom prst="rect">
            <a:avLst/>
          </a:prstGeom>
          <a:noFill/>
          <a:ln w="9525">
            <a:noFill/>
            <a:miter lim="800000"/>
            <a:headEnd/>
            <a:tailEnd/>
          </a:ln>
          <a:effectLst/>
        </p:spPr>
        <p:txBody>
          <a:bodyPr anchor="b"/>
          <a:lstStyle/>
          <a:p>
            <a:pPr>
              <a:defRPr/>
            </a:pPr>
            <a:endParaRPr kumimoji="1" lang="ja-JP" altLang="en-US" sz="4000" b="1">
              <a:solidFill>
                <a:srgbClr val="663300"/>
              </a:solidFill>
              <a:effectLst>
                <a:outerShdw blurRad="38100" dist="38100" dir="2700000" algn="tl">
                  <a:srgbClr val="C0C0C0"/>
                </a:outerShdw>
              </a:effectLst>
              <a:latin typeface="Times New Roman" charset="0"/>
              <a:ea typeface="黑体" pitchFamily="2" charset="-122"/>
            </a:endParaRPr>
          </a:p>
        </p:txBody>
      </p:sp>
    </p:spTree>
  </p:cSld>
  <p:clrMapOvr>
    <a:masterClrMapping/>
  </p:clrMapOvr>
  <p:transition>
    <p:rand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a:extLst>
              <a:ext uri="{FF2B5EF4-FFF2-40B4-BE49-F238E27FC236}">
                <a16:creationId xmlns:a16="http://schemas.microsoft.com/office/drawing/2014/main" id="{5546F204-6242-4C9E-93FC-632C1D88D271}"/>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27DF6FB1-EF3A-4EFA-BC0B-60DF782FD154}" type="slidenum">
              <a:rPr lang="zh-CN" altLang="en-US">
                <a:solidFill>
                  <a:schemeClr val="tx1"/>
                </a:solidFill>
                <a:latin typeface="Times New Roman" panose="02020603050405020304" pitchFamily="18" charset="0"/>
                <a:ea typeface="宋体" panose="02010600030101010101" pitchFamily="2" charset="-122"/>
              </a:rPr>
              <a:pPr eaLnBrk="1" hangingPunct="1"/>
              <a:t>89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81954" name="Rectangle 2">
            <a:extLst>
              <a:ext uri="{FF2B5EF4-FFF2-40B4-BE49-F238E27FC236}">
                <a16:creationId xmlns:a16="http://schemas.microsoft.com/office/drawing/2014/main" id="{F61E9435-AC7D-44BD-8C1E-07BF652FBD20}"/>
              </a:ext>
            </a:extLst>
          </p:cNvPr>
          <p:cNvSpPr>
            <a:spLocks noGrp="1" noChangeArrowheads="1"/>
          </p:cNvSpPr>
          <p:nvPr>
            <p:ph type="title"/>
          </p:nvPr>
        </p:nvSpPr>
        <p:spPr>
          <a:xfrm>
            <a:off x="685800" y="152400"/>
            <a:ext cx="7772400" cy="1143000"/>
          </a:xfrm>
        </p:spPr>
        <p:txBody>
          <a:bodyPr/>
          <a:lstStyle/>
          <a:p>
            <a:pPr eaLnBrk="1" hangingPunct="1">
              <a:defRPr/>
            </a:pPr>
            <a:r>
              <a:rPr lang="zh-CN" altLang="en-US" sz="4000">
                <a:effectLst>
                  <a:outerShdw blurRad="38100" dist="38100" dir="2700000" algn="tl">
                    <a:srgbClr val="C0C0C0"/>
                  </a:outerShdw>
                </a:effectLst>
                <a:ea typeface="黑体" pitchFamily="2" charset="-122"/>
              </a:rPr>
              <a:t>建立递归关系</a:t>
            </a:r>
          </a:p>
        </p:txBody>
      </p:sp>
      <p:sp>
        <p:nvSpPr>
          <p:cNvPr id="27658" name="Rectangle 3">
            <a:extLst>
              <a:ext uri="{FF2B5EF4-FFF2-40B4-BE49-F238E27FC236}">
                <a16:creationId xmlns:a16="http://schemas.microsoft.com/office/drawing/2014/main" id="{AC9DD3EB-FF26-4E08-B3FF-05A19EF5D798}"/>
              </a:ext>
            </a:extLst>
          </p:cNvPr>
          <p:cNvSpPr>
            <a:spLocks noChangeArrowheads="1"/>
          </p:cNvSpPr>
          <p:nvPr/>
        </p:nvSpPr>
        <p:spPr bwMode="auto">
          <a:xfrm>
            <a:off x="755650" y="11969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buClr>
                <a:schemeClr val="accent2"/>
              </a:buClr>
              <a:buSzPct val="50000"/>
              <a:buFont typeface="Wingdings" panose="05000000000000000000" pitchFamily="2" charset="2"/>
              <a:buChar char="n"/>
            </a:pPr>
            <a:r>
              <a:rPr kumimoji="1" lang="zh-CN" altLang="en-US" sz="2400">
                <a:solidFill>
                  <a:schemeClr val="tx1"/>
                </a:solidFill>
                <a:latin typeface="Verdana" panose="020B0604030504040204" pitchFamily="34" charset="0"/>
                <a:ea typeface="楷体_GB2312" panose="02010609030101010101" pitchFamily="49" charset="-122"/>
              </a:rPr>
              <a:t>设计算</a:t>
            </a:r>
            <a:r>
              <a:rPr kumimoji="1" lang="en-US" altLang="zh-CN" sz="2400">
                <a:solidFill>
                  <a:schemeClr val="tx1"/>
                </a:solidFill>
                <a:latin typeface="Verdana" panose="020B0604030504040204" pitchFamily="34" charset="0"/>
                <a:ea typeface="楷体_GB2312" panose="02010609030101010101" pitchFamily="49" charset="-122"/>
              </a:rPr>
              <a:t>A[i:j]</a:t>
            </a:r>
            <a:r>
              <a:rPr kumimoji="1" lang="zh-CN" altLang="en-US" sz="2400">
                <a:solidFill>
                  <a:schemeClr val="tx1"/>
                </a:solidFill>
                <a:latin typeface="Verdana" panose="020B0604030504040204" pitchFamily="34" charset="0"/>
                <a:ea typeface="楷体_GB2312" panose="02010609030101010101" pitchFamily="49" charset="-122"/>
              </a:rPr>
              <a:t>，</a:t>
            </a:r>
            <a:r>
              <a:rPr kumimoji="1" lang="en-US" altLang="zh-CN" sz="2400">
                <a:solidFill>
                  <a:schemeClr val="tx1"/>
                </a:solidFill>
                <a:latin typeface="Verdana" panose="020B0604030504040204" pitchFamily="34" charset="0"/>
                <a:ea typeface="楷体_GB2312" panose="02010609030101010101" pitchFamily="49" charset="-122"/>
              </a:rPr>
              <a:t>1≤i≤j≤n</a:t>
            </a:r>
            <a:r>
              <a:rPr kumimoji="1" lang="zh-CN" altLang="en-US" sz="2400">
                <a:solidFill>
                  <a:schemeClr val="tx1"/>
                </a:solidFill>
                <a:latin typeface="Verdana" panose="020B0604030504040204" pitchFamily="34" charset="0"/>
                <a:ea typeface="楷体_GB2312" panose="02010609030101010101" pitchFamily="49" charset="-122"/>
              </a:rPr>
              <a:t>，所需要的最少数乘次数</a:t>
            </a:r>
            <a:r>
              <a:rPr kumimoji="1" lang="en-US" altLang="zh-CN" sz="2400">
                <a:solidFill>
                  <a:schemeClr val="tx1"/>
                </a:solidFill>
                <a:latin typeface="Verdana" panose="020B0604030504040204" pitchFamily="34" charset="0"/>
                <a:ea typeface="楷体_GB2312" panose="02010609030101010101" pitchFamily="49" charset="-122"/>
              </a:rPr>
              <a:t>m[i,j]</a:t>
            </a:r>
            <a:r>
              <a:rPr kumimoji="1" lang="zh-CN" altLang="en-US" sz="2400">
                <a:solidFill>
                  <a:schemeClr val="tx1"/>
                </a:solidFill>
                <a:latin typeface="Verdana" panose="020B0604030504040204" pitchFamily="34" charset="0"/>
                <a:ea typeface="楷体_GB2312" panose="02010609030101010101" pitchFamily="49" charset="-122"/>
              </a:rPr>
              <a:t>，则原问题的最优值为</a:t>
            </a:r>
            <a:r>
              <a:rPr kumimoji="1" lang="en-US" altLang="zh-CN" sz="2400">
                <a:solidFill>
                  <a:schemeClr val="tx1"/>
                </a:solidFill>
                <a:latin typeface="Verdana" panose="020B0604030504040204" pitchFamily="34" charset="0"/>
                <a:ea typeface="楷体_GB2312" panose="02010609030101010101" pitchFamily="49" charset="-122"/>
              </a:rPr>
              <a:t>m[1,n]         </a:t>
            </a:r>
          </a:p>
          <a:p>
            <a:pPr algn="l" eaLnBrk="1" hangingPunct="1">
              <a:spcBef>
                <a:spcPct val="20000"/>
              </a:spcBef>
              <a:buClr>
                <a:schemeClr val="accent2"/>
              </a:buClr>
              <a:buSzPct val="50000"/>
              <a:buFont typeface="Wingdings" panose="05000000000000000000" pitchFamily="2" charset="2"/>
              <a:buChar char="n"/>
            </a:pPr>
            <a:r>
              <a:rPr kumimoji="1" lang="zh-CN" altLang="en-US" sz="2400">
                <a:solidFill>
                  <a:schemeClr val="tx1"/>
                </a:solidFill>
                <a:latin typeface="Verdana" panose="020B0604030504040204" pitchFamily="34" charset="0"/>
                <a:ea typeface="楷体_GB2312" panose="02010609030101010101" pitchFamily="49" charset="-122"/>
              </a:rPr>
              <a:t>当</a:t>
            </a:r>
            <a:r>
              <a:rPr kumimoji="1" lang="en-US" altLang="zh-CN" sz="2400">
                <a:solidFill>
                  <a:schemeClr val="tx1"/>
                </a:solidFill>
                <a:latin typeface="Verdana" panose="020B0604030504040204" pitchFamily="34" charset="0"/>
                <a:ea typeface="楷体_GB2312" panose="02010609030101010101" pitchFamily="49" charset="-122"/>
              </a:rPr>
              <a:t>i=j</a:t>
            </a:r>
            <a:r>
              <a:rPr kumimoji="1" lang="zh-CN" altLang="en-US" sz="2400">
                <a:solidFill>
                  <a:schemeClr val="tx1"/>
                </a:solidFill>
                <a:latin typeface="Verdana" panose="020B0604030504040204" pitchFamily="34" charset="0"/>
                <a:ea typeface="楷体_GB2312" panose="02010609030101010101" pitchFamily="49" charset="-122"/>
              </a:rPr>
              <a:t>时，</a:t>
            </a:r>
            <a:r>
              <a:rPr kumimoji="1" lang="en-US" altLang="zh-CN" sz="2400">
                <a:solidFill>
                  <a:schemeClr val="tx1"/>
                </a:solidFill>
                <a:latin typeface="Verdana" panose="020B0604030504040204" pitchFamily="34" charset="0"/>
                <a:ea typeface="楷体_GB2312" panose="02010609030101010101" pitchFamily="49" charset="-122"/>
              </a:rPr>
              <a:t>A[i:j]=Ai</a:t>
            </a:r>
            <a:r>
              <a:rPr kumimoji="1" lang="zh-CN" altLang="en-US" sz="2400">
                <a:solidFill>
                  <a:schemeClr val="tx1"/>
                </a:solidFill>
                <a:latin typeface="Verdana" panose="020B0604030504040204" pitchFamily="34" charset="0"/>
                <a:ea typeface="楷体_GB2312" panose="02010609030101010101" pitchFamily="49" charset="-122"/>
              </a:rPr>
              <a:t>，因此，</a:t>
            </a:r>
            <a:r>
              <a:rPr kumimoji="1" lang="en-US" altLang="zh-CN" sz="2400">
                <a:solidFill>
                  <a:schemeClr val="tx1"/>
                </a:solidFill>
                <a:latin typeface="Verdana" panose="020B0604030504040204" pitchFamily="34" charset="0"/>
                <a:ea typeface="楷体_GB2312" panose="02010609030101010101" pitchFamily="49" charset="-122"/>
              </a:rPr>
              <a:t>m[i,i]=0</a:t>
            </a:r>
            <a:r>
              <a:rPr kumimoji="1" lang="zh-CN" altLang="en-US" sz="2400">
                <a:solidFill>
                  <a:schemeClr val="tx1"/>
                </a:solidFill>
                <a:latin typeface="Verdana" panose="020B0604030504040204" pitchFamily="34" charset="0"/>
                <a:ea typeface="楷体_GB2312" panose="02010609030101010101" pitchFamily="49" charset="-122"/>
              </a:rPr>
              <a:t>，</a:t>
            </a:r>
            <a:r>
              <a:rPr kumimoji="1" lang="en-US" altLang="zh-CN" sz="2400">
                <a:solidFill>
                  <a:schemeClr val="tx1"/>
                </a:solidFill>
                <a:latin typeface="Verdana" panose="020B0604030504040204" pitchFamily="34" charset="0"/>
                <a:ea typeface="楷体_GB2312" panose="02010609030101010101" pitchFamily="49" charset="-122"/>
              </a:rPr>
              <a:t>i=1,2,…,n</a:t>
            </a:r>
          </a:p>
          <a:p>
            <a:pPr algn="l" eaLnBrk="1" hangingPunct="1">
              <a:spcBef>
                <a:spcPct val="20000"/>
              </a:spcBef>
              <a:buClr>
                <a:schemeClr val="accent2"/>
              </a:buClr>
              <a:buSzPct val="50000"/>
              <a:buFont typeface="Wingdings" panose="05000000000000000000" pitchFamily="2" charset="2"/>
              <a:buChar char="n"/>
            </a:pPr>
            <a:r>
              <a:rPr kumimoji="1" lang="zh-CN" altLang="en-US" sz="2400">
                <a:solidFill>
                  <a:schemeClr val="tx1"/>
                </a:solidFill>
                <a:latin typeface="Verdana" panose="020B0604030504040204" pitchFamily="34" charset="0"/>
                <a:ea typeface="楷体_GB2312" panose="02010609030101010101" pitchFamily="49" charset="-122"/>
              </a:rPr>
              <a:t>当</a:t>
            </a:r>
            <a:r>
              <a:rPr kumimoji="1" lang="en-US" altLang="zh-CN" sz="2400">
                <a:solidFill>
                  <a:schemeClr val="tx1"/>
                </a:solidFill>
                <a:latin typeface="Verdana" panose="020B0604030504040204" pitchFamily="34" charset="0"/>
                <a:ea typeface="楷体_GB2312" panose="02010609030101010101" pitchFamily="49" charset="-122"/>
              </a:rPr>
              <a:t>i&lt;j</a:t>
            </a:r>
            <a:r>
              <a:rPr kumimoji="1" lang="zh-CN" altLang="en-US" sz="2400">
                <a:solidFill>
                  <a:schemeClr val="tx1"/>
                </a:solidFill>
                <a:latin typeface="Verdana" panose="020B0604030504040204" pitchFamily="34" charset="0"/>
                <a:ea typeface="楷体_GB2312" panose="02010609030101010101" pitchFamily="49" charset="-122"/>
              </a:rPr>
              <a:t>时，</a:t>
            </a:r>
          </a:p>
          <a:p>
            <a:pPr algn="l" eaLnBrk="1" hangingPunct="1">
              <a:spcBef>
                <a:spcPct val="20000"/>
              </a:spcBef>
              <a:buClr>
                <a:schemeClr val="accent2"/>
              </a:buClr>
              <a:buSzPct val="50000"/>
              <a:buFont typeface="Wingdings" panose="05000000000000000000" pitchFamily="2" charset="2"/>
              <a:buChar char="n"/>
            </a:pPr>
            <a:endParaRPr kumimoji="1" lang="zh-CN" altLang="en-US" sz="2400">
              <a:solidFill>
                <a:schemeClr val="tx1"/>
              </a:solidFill>
              <a:latin typeface="Verdana" panose="020B0604030504040204" pitchFamily="34" charset="0"/>
              <a:ea typeface="楷体_GB2312" panose="02010609030101010101" pitchFamily="49" charset="-122"/>
            </a:endParaRPr>
          </a:p>
          <a:p>
            <a:pPr algn="l" eaLnBrk="1" hangingPunct="1">
              <a:spcBef>
                <a:spcPct val="20000"/>
              </a:spcBef>
              <a:buClr>
                <a:schemeClr val="accent2"/>
              </a:buClr>
              <a:buSzPct val="50000"/>
              <a:buFont typeface="Wingdings" panose="05000000000000000000" pitchFamily="2" charset="2"/>
              <a:buChar char="n"/>
            </a:pPr>
            <a:endParaRPr kumimoji="1" lang="zh-CN" altLang="en-US" sz="2400">
              <a:solidFill>
                <a:schemeClr val="tx1"/>
              </a:solidFill>
              <a:latin typeface="Verdana" panose="020B0604030504040204" pitchFamily="34" charset="0"/>
              <a:ea typeface="楷体_GB2312" panose="02010609030101010101" pitchFamily="49" charset="-122"/>
            </a:endParaRPr>
          </a:p>
          <a:p>
            <a:pPr algn="l" eaLnBrk="1" hangingPunct="1">
              <a:spcBef>
                <a:spcPct val="20000"/>
              </a:spcBef>
              <a:buClr>
                <a:schemeClr val="accent2"/>
              </a:buClr>
              <a:buSzPct val="50000"/>
              <a:buFont typeface="Wingdings" panose="05000000000000000000" pitchFamily="2" charset="2"/>
              <a:buChar char="n"/>
            </a:pPr>
            <a:endParaRPr kumimoji="1" lang="zh-CN" altLang="en-US" sz="2400">
              <a:solidFill>
                <a:schemeClr val="tx1"/>
              </a:solidFill>
              <a:latin typeface="Verdana" panose="020B0604030504040204" pitchFamily="34" charset="0"/>
              <a:ea typeface="楷体_GB2312" panose="02010609030101010101" pitchFamily="49" charset="-122"/>
            </a:endParaRPr>
          </a:p>
          <a:p>
            <a:pPr algn="l" eaLnBrk="1" hangingPunct="1">
              <a:spcBef>
                <a:spcPct val="20000"/>
              </a:spcBef>
              <a:buClr>
                <a:schemeClr val="accent2"/>
              </a:buClr>
              <a:buSzPct val="50000"/>
              <a:buFont typeface="Wingdings" panose="05000000000000000000" pitchFamily="2" charset="2"/>
              <a:buChar char="n"/>
            </a:pPr>
            <a:r>
              <a:rPr kumimoji="1" lang="zh-CN" altLang="en-US" sz="2400">
                <a:solidFill>
                  <a:schemeClr val="tx1"/>
                </a:solidFill>
                <a:latin typeface="Verdana" panose="020B0604030504040204" pitchFamily="34" charset="0"/>
                <a:ea typeface="楷体_GB2312" panose="02010609030101010101" pitchFamily="49" charset="-122"/>
              </a:rPr>
              <a:t>可以递归地定义</a:t>
            </a:r>
            <a:r>
              <a:rPr kumimoji="1" lang="en-US" altLang="zh-CN" sz="2400">
                <a:solidFill>
                  <a:schemeClr val="tx1"/>
                </a:solidFill>
                <a:latin typeface="Verdana" panose="020B0604030504040204" pitchFamily="34" charset="0"/>
                <a:ea typeface="楷体_GB2312" panose="02010609030101010101" pitchFamily="49" charset="-122"/>
              </a:rPr>
              <a:t>m[i,j]</a:t>
            </a:r>
            <a:r>
              <a:rPr kumimoji="1" lang="zh-CN" altLang="en-US" sz="2400">
                <a:solidFill>
                  <a:schemeClr val="tx1"/>
                </a:solidFill>
                <a:latin typeface="Verdana" panose="020B0604030504040204" pitchFamily="34" charset="0"/>
                <a:ea typeface="楷体_GB2312" panose="02010609030101010101" pitchFamily="49" charset="-122"/>
              </a:rPr>
              <a:t>为：</a:t>
            </a:r>
          </a:p>
          <a:p>
            <a:pPr algn="l" eaLnBrk="1" hangingPunct="1">
              <a:spcBef>
                <a:spcPct val="20000"/>
              </a:spcBef>
              <a:buClr>
                <a:schemeClr val="accent2"/>
              </a:buClr>
              <a:buSzPct val="50000"/>
              <a:buFont typeface="Wingdings" panose="05000000000000000000" pitchFamily="2" charset="2"/>
              <a:buChar char="n"/>
            </a:pPr>
            <a:endParaRPr kumimoji="1" lang="ja-JP" altLang="en-US" sz="2400">
              <a:solidFill>
                <a:schemeClr val="tx1"/>
              </a:solidFill>
              <a:latin typeface="Verdana" panose="020B0604030504040204" pitchFamily="34" charset="0"/>
              <a:ea typeface="楷体_GB2312" panose="02010609030101010101" pitchFamily="49" charset="-122"/>
            </a:endParaRPr>
          </a:p>
        </p:txBody>
      </p:sp>
      <p:graphicFrame>
        <p:nvGraphicFramePr>
          <p:cNvPr id="27650" name="Object 4">
            <a:extLst>
              <a:ext uri="{FF2B5EF4-FFF2-40B4-BE49-F238E27FC236}">
                <a16:creationId xmlns:a16="http://schemas.microsoft.com/office/drawing/2014/main" id="{17FA1611-3212-4511-B032-F8C5B7DD1461}"/>
              </a:ext>
            </a:extLst>
          </p:cNvPr>
          <p:cNvGraphicFramePr>
            <a:graphicFrameLocks noChangeAspect="1"/>
          </p:cNvGraphicFramePr>
          <p:nvPr/>
        </p:nvGraphicFramePr>
        <p:xfrm>
          <a:off x="1714500" y="2935288"/>
          <a:ext cx="5008563" cy="517525"/>
        </p:xfrm>
        <a:graphic>
          <a:graphicData uri="http://schemas.openxmlformats.org/presentationml/2006/ole">
            <mc:AlternateContent xmlns:mc="http://schemas.openxmlformats.org/markup-compatibility/2006">
              <mc:Choice xmlns:v="urn:schemas-microsoft-com:vml" Requires="v">
                <p:oleObj spid="_x0000_s27669" name="数式" r:id="rId3" imgW="2336760" imgH="241200" progId="Equation.3">
                  <p:embed/>
                </p:oleObj>
              </mc:Choice>
              <mc:Fallback>
                <p:oleObj name="数式" r:id="rId3" imgW="2336760" imgH="24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2935288"/>
                        <a:ext cx="5008563"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659" name="Group 5">
            <a:extLst>
              <a:ext uri="{FF2B5EF4-FFF2-40B4-BE49-F238E27FC236}">
                <a16:creationId xmlns:a16="http://schemas.microsoft.com/office/drawing/2014/main" id="{B1EED33F-7290-4B19-A91B-38219EE94C58}"/>
              </a:ext>
            </a:extLst>
          </p:cNvPr>
          <p:cNvGrpSpPr>
            <a:grpSpLocks/>
          </p:cNvGrpSpPr>
          <p:nvPr/>
        </p:nvGrpSpPr>
        <p:grpSpPr bwMode="auto">
          <a:xfrm>
            <a:off x="1663700" y="3367088"/>
            <a:ext cx="3768725" cy="577850"/>
            <a:chOff x="747" y="3562"/>
            <a:chExt cx="2374" cy="364"/>
          </a:xfrm>
        </p:grpSpPr>
        <p:sp>
          <p:nvSpPr>
            <p:cNvPr id="27662" name="Text Box 6">
              <a:extLst>
                <a:ext uri="{FF2B5EF4-FFF2-40B4-BE49-F238E27FC236}">
                  <a16:creationId xmlns:a16="http://schemas.microsoft.com/office/drawing/2014/main" id="{422DEAC8-4109-48E2-A875-3BDF121E8C1F}"/>
                </a:ext>
              </a:extLst>
            </p:cNvPr>
            <p:cNvSpPr txBox="1">
              <a:spLocks noChangeArrowheads="1"/>
            </p:cNvSpPr>
            <p:nvPr/>
          </p:nvSpPr>
          <p:spPr bwMode="auto">
            <a:xfrm>
              <a:off x="747" y="3593"/>
              <a:ext cx="22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zh-CN" altLang="en-US" sz="2400">
                  <a:solidFill>
                    <a:schemeClr val="tx1"/>
                  </a:solidFill>
                  <a:latin typeface="Verdana" panose="020B0604030504040204" pitchFamily="34" charset="0"/>
                  <a:ea typeface="黑体" panose="02010609060101010101" pitchFamily="49" charset="-122"/>
                </a:rPr>
                <a:t>这里     的维数为         </a:t>
              </a:r>
              <a:endParaRPr kumimoji="1" lang="ja-JP" altLang="en-US" sz="2400">
                <a:solidFill>
                  <a:schemeClr val="tx1"/>
                </a:solidFill>
                <a:latin typeface="Verdana" panose="020B0604030504040204" pitchFamily="34" charset="0"/>
                <a:ea typeface="黑体" panose="02010609060101010101" pitchFamily="49" charset="-122"/>
              </a:endParaRPr>
            </a:p>
          </p:txBody>
        </p:sp>
        <p:graphicFrame>
          <p:nvGraphicFramePr>
            <p:cNvPr id="27654" name="Object 7">
              <a:extLst>
                <a:ext uri="{FF2B5EF4-FFF2-40B4-BE49-F238E27FC236}">
                  <a16:creationId xmlns:a16="http://schemas.microsoft.com/office/drawing/2014/main" id="{B0C3E076-B743-44DC-95D0-F771D55B1DB6}"/>
                </a:ext>
              </a:extLst>
            </p:cNvPr>
            <p:cNvGraphicFramePr>
              <a:graphicFrameLocks noChangeAspect="1"/>
            </p:cNvGraphicFramePr>
            <p:nvPr/>
          </p:nvGraphicFramePr>
          <p:xfrm>
            <a:off x="1222" y="3584"/>
            <a:ext cx="247" cy="342"/>
          </p:xfrm>
          <a:graphic>
            <a:graphicData uri="http://schemas.openxmlformats.org/presentationml/2006/ole">
              <mc:AlternateContent xmlns:mc="http://schemas.openxmlformats.org/markup-compatibility/2006">
                <mc:Choice xmlns:v="urn:schemas-microsoft-com:vml" Requires="v">
                  <p:oleObj spid="_x0000_s27670" name="数式" r:id="rId5" imgW="164880" imgH="228600" progId="Equation.3">
                    <p:embed/>
                  </p:oleObj>
                </mc:Choice>
                <mc:Fallback>
                  <p:oleObj name="数式" r:id="rId5" imgW="16488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2" y="3584"/>
                          <a:ext cx="247"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5" name="Object 8">
              <a:extLst>
                <a:ext uri="{FF2B5EF4-FFF2-40B4-BE49-F238E27FC236}">
                  <a16:creationId xmlns:a16="http://schemas.microsoft.com/office/drawing/2014/main" id="{8B968D7E-47CF-4D16-81FE-FC6820189DAF}"/>
                </a:ext>
              </a:extLst>
            </p:cNvPr>
            <p:cNvGraphicFramePr>
              <a:graphicFrameLocks noChangeAspect="1"/>
            </p:cNvGraphicFramePr>
            <p:nvPr/>
          </p:nvGraphicFramePr>
          <p:xfrm>
            <a:off x="2342" y="3562"/>
            <a:ext cx="779" cy="342"/>
          </p:xfrm>
          <a:graphic>
            <a:graphicData uri="http://schemas.openxmlformats.org/presentationml/2006/ole">
              <mc:AlternateContent xmlns:mc="http://schemas.openxmlformats.org/markup-compatibility/2006">
                <mc:Choice xmlns:v="urn:schemas-microsoft-com:vml" Requires="v">
                  <p:oleObj spid="_x0000_s27671" name="数式" r:id="rId7" imgW="520560" imgH="228600" progId="Equation.3">
                    <p:embed/>
                  </p:oleObj>
                </mc:Choice>
                <mc:Fallback>
                  <p:oleObj name="数式" r:id="rId7" imgW="52056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2" y="3562"/>
                          <a:ext cx="779"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7651" name="Object 9">
            <a:extLst>
              <a:ext uri="{FF2B5EF4-FFF2-40B4-BE49-F238E27FC236}">
                <a16:creationId xmlns:a16="http://schemas.microsoft.com/office/drawing/2014/main" id="{0E1DB85B-21DB-4717-9890-AE5EBE649489}"/>
              </a:ext>
            </a:extLst>
          </p:cNvPr>
          <p:cNvGraphicFramePr>
            <a:graphicFrameLocks noChangeAspect="1"/>
          </p:cNvGraphicFramePr>
          <p:nvPr/>
        </p:nvGraphicFramePr>
        <p:xfrm>
          <a:off x="1273175" y="4748213"/>
          <a:ext cx="6858000" cy="1144587"/>
        </p:xfrm>
        <a:graphic>
          <a:graphicData uri="http://schemas.openxmlformats.org/presentationml/2006/ole">
            <mc:AlternateContent xmlns:mc="http://schemas.openxmlformats.org/markup-compatibility/2006">
              <mc:Choice xmlns:v="urn:schemas-microsoft-com:vml" Requires="v">
                <p:oleObj spid="_x0000_s27672" name="数式" r:id="rId9" imgW="3200400" imgH="533160" progId="Equation.3">
                  <p:embed/>
                </p:oleObj>
              </mc:Choice>
              <mc:Fallback>
                <p:oleObj name="数式" r:id="rId9" imgW="3200400" imgH="53316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3175" y="4748213"/>
                        <a:ext cx="6858000" cy="1144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660" name="Group 10">
            <a:extLst>
              <a:ext uri="{FF2B5EF4-FFF2-40B4-BE49-F238E27FC236}">
                <a16:creationId xmlns:a16="http://schemas.microsoft.com/office/drawing/2014/main" id="{3B833B3D-736E-4B3A-9CF0-C83E1F56A6D3}"/>
              </a:ext>
            </a:extLst>
          </p:cNvPr>
          <p:cNvGrpSpPr>
            <a:grpSpLocks/>
          </p:cNvGrpSpPr>
          <p:nvPr/>
        </p:nvGrpSpPr>
        <p:grpSpPr bwMode="auto">
          <a:xfrm>
            <a:off x="1176338" y="5908675"/>
            <a:ext cx="3594100" cy="474663"/>
            <a:chOff x="892" y="3924"/>
            <a:chExt cx="2264" cy="299"/>
          </a:xfrm>
        </p:grpSpPr>
        <p:sp>
          <p:nvSpPr>
            <p:cNvPr id="27661" name="Text Box 11">
              <a:extLst>
                <a:ext uri="{FF2B5EF4-FFF2-40B4-BE49-F238E27FC236}">
                  <a16:creationId xmlns:a16="http://schemas.microsoft.com/office/drawing/2014/main" id="{4FE6F348-E26D-4ABD-B7CD-1B1597E1514F}"/>
                </a:ext>
              </a:extLst>
            </p:cNvPr>
            <p:cNvSpPr txBox="1">
              <a:spLocks noChangeArrowheads="1"/>
            </p:cNvSpPr>
            <p:nvPr/>
          </p:nvSpPr>
          <p:spPr bwMode="auto">
            <a:xfrm>
              <a:off x="892" y="3924"/>
              <a:ext cx="22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ja-JP" altLang="en-US" sz="2400">
                  <a:solidFill>
                    <a:schemeClr val="tx1"/>
                  </a:solidFill>
                  <a:latin typeface="Verdana" panose="020B0604030504040204" pitchFamily="34" charset="0"/>
                  <a:ea typeface="楷体_GB2312" panose="02010609030101010101" pitchFamily="49" charset="-122"/>
                </a:rPr>
                <a:t>   </a:t>
              </a:r>
              <a:r>
                <a:rPr kumimoji="1" lang="zh-CN" altLang="en-US" sz="2400">
                  <a:solidFill>
                    <a:schemeClr val="tx1"/>
                  </a:solidFill>
                  <a:latin typeface="Verdana" panose="020B0604030504040204" pitchFamily="34" charset="0"/>
                  <a:ea typeface="楷体_GB2312" panose="02010609030101010101" pitchFamily="49" charset="-122"/>
                </a:rPr>
                <a:t>的位置只有      </a:t>
              </a:r>
              <a:r>
                <a:rPr kumimoji="1" lang="zh-CN" altLang="en-US" sz="2400">
                  <a:solidFill>
                    <a:schemeClr val="tx1"/>
                  </a:solidFill>
                  <a:ea typeface="楷体_GB2312" panose="02010609030101010101" pitchFamily="49" charset="-122"/>
                </a:rPr>
                <a:t>种</a:t>
              </a:r>
              <a:r>
                <a:rPr kumimoji="1" lang="zh-CN" altLang="en-US" sz="2400">
                  <a:solidFill>
                    <a:schemeClr val="tx1"/>
                  </a:solidFill>
                  <a:latin typeface="Verdana" panose="020B0604030504040204" pitchFamily="34" charset="0"/>
                  <a:ea typeface="楷体_GB2312" panose="02010609030101010101" pitchFamily="49" charset="-122"/>
                </a:rPr>
                <a:t>可能</a:t>
              </a:r>
              <a:endParaRPr kumimoji="1" lang="ja-JP" altLang="en-US" sz="2400">
                <a:solidFill>
                  <a:schemeClr val="tx1"/>
                </a:solidFill>
                <a:latin typeface="Verdana" panose="020B0604030504040204" pitchFamily="34" charset="0"/>
                <a:ea typeface="楷体_GB2312" panose="02010609030101010101" pitchFamily="49" charset="-122"/>
              </a:endParaRPr>
            </a:p>
          </p:txBody>
        </p:sp>
        <p:graphicFrame>
          <p:nvGraphicFramePr>
            <p:cNvPr id="27652" name="Object 12">
              <a:extLst>
                <a:ext uri="{FF2B5EF4-FFF2-40B4-BE49-F238E27FC236}">
                  <a16:creationId xmlns:a16="http://schemas.microsoft.com/office/drawing/2014/main" id="{24B67D2C-7C28-491C-BEE9-E105AEB17BF7}"/>
                </a:ext>
              </a:extLst>
            </p:cNvPr>
            <p:cNvGraphicFramePr>
              <a:graphicFrameLocks noChangeAspect="1"/>
            </p:cNvGraphicFramePr>
            <p:nvPr/>
          </p:nvGraphicFramePr>
          <p:xfrm>
            <a:off x="940" y="3944"/>
            <a:ext cx="163" cy="229"/>
          </p:xfrm>
          <a:graphic>
            <a:graphicData uri="http://schemas.openxmlformats.org/presentationml/2006/ole">
              <mc:AlternateContent xmlns:mc="http://schemas.openxmlformats.org/markup-compatibility/2006">
                <mc:Choice xmlns:v="urn:schemas-microsoft-com:vml" Requires="v">
                  <p:oleObj spid="_x0000_s27673" name="数式" r:id="rId11" imgW="126720" imgH="177480" progId="Equation.3">
                    <p:embed/>
                  </p:oleObj>
                </mc:Choice>
                <mc:Fallback>
                  <p:oleObj name="数式" r:id="rId11" imgW="126720" imgH="17748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0" y="3944"/>
                          <a:ext cx="163"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3" name="Object 13">
              <a:extLst>
                <a:ext uri="{FF2B5EF4-FFF2-40B4-BE49-F238E27FC236}">
                  <a16:creationId xmlns:a16="http://schemas.microsoft.com/office/drawing/2014/main" id="{CA86A2EB-D577-4F6C-813B-CD6D8F000BB8}"/>
                </a:ext>
              </a:extLst>
            </p:cNvPr>
            <p:cNvGraphicFramePr>
              <a:graphicFrameLocks noChangeAspect="1"/>
            </p:cNvGraphicFramePr>
            <p:nvPr/>
          </p:nvGraphicFramePr>
          <p:xfrm>
            <a:off x="2095" y="3954"/>
            <a:ext cx="430" cy="269"/>
          </p:xfrm>
          <a:graphic>
            <a:graphicData uri="http://schemas.openxmlformats.org/presentationml/2006/ole">
              <mc:AlternateContent xmlns:mc="http://schemas.openxmlformats.org/markup-compatibility/2006">
                <mc:Choice xmlns:v="urn:schemas-microsoft-com:vml" Requires="v">
                  <p:oleObj spid="_x0000_s27674" name="数式" r:id="rId13" imgW="304560" imgH="190440" progId="Equation.3">
                    <p:embed/>
                  </p:oleObj>
                </mc:Choice>
                <mc:Fallback>
                  <p:oleObj name="数式" r:id="rId13" imgW="304560" imgH="19044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95" y="3954"/>
                          <a:ext cx="43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5">
            <a:extLst>
              <a:ext uri="{FF2B5EF4-FFF2-40B4-BE49-F238E27FC236}">
                <a16:creationId xmlns:a16="http://schemas.microsoft.com/office/drawing/2014/main" id="{E32B5C42-5160-4235-AAF9-A0CDBBA0E8B8}"/>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9AC7E9B6-87A2-46CD-BA14-4159D8BB6F24}" type="slidenum">
              <a:rPr lang="zh-CN" altLang="en-US">
                <a:solidFill>
                  <a:schemeClr val="tx1"/>
                </a:solidFill>
                <a:latin typeface="Times New Roman" panose="02020603050405020304" pitchFamily="18" charset="0"/>
                <a:ea typeface="宋体" panose="02010600030101010101" pitchFamily="2" charset="-122"/>
              </a:rPr>
              <a:pPr eaLnBrk="1" hangingPunct="1"/>
              <a:t>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119811" name="Rectangle 2">
            <a:extLst>
              <a:ext uri="{FF2B5EF4-FFF2-40B4-BE49-F238E27FC236}">
                <a16:creationId xmlns:a16="http://schemas.microsoft.com/office/drawing/2014/main" id="{B0E554C1-6239-4FBA-99F1-8E1BC6F69457}"/>
              </a:ext>
            </a:extLst>
          </p:cNvPr>
          <p:cNvSpPr>
            <a:spLocks noGrp="1" noChangeArrowheads="1"/>
          </p:cNvSpPr>
          <p:nvPr>
            <p:ph type="title"/>
          </p:nvPr>
        </p:nvSpPr>
        <p:spPr>
          <a:xfrm>
            <a:off x="685800" y="381000"/>
            <a:ext cx="7772400" cy="1143000"/>
          </a:xfrm>
        </p:spPr>
        <p:txBody>
          <a:bodyPr/>
          <a:lstStyle/>
          <a:p>
            <a:pPr eaLnBrk="1" hangingPunct="1"/>
            <a:r>
              <a:rPr lang="zh-CN" altLang="en-US" sz="4800"/>
              <a:t>1.3	描述算法</a:t>
            </a:r>
          </a:p>
        </p:txBody>
      </p:sp>
      <p:sp>
        <p:nvSpPr>
          <p:cNvPr id="119812" name="Rectangle 3">
            <a:extLst>
              <a:ext uri="{FF2B5EF4-FFF2-40B4-BE49-F238E27FC236}">
                <a16:creationId xmlns:a16="http://schemas.microsoft.com/office/drawing/2014/main" id="{B22B3550-FB7A-4742-9264-D0D063814F01}"/>
              </a:ext>
            </a:extLst>
          </p:cNvPr>
          <p:cNvSpPr>
            <a:spLocks noGrp="1" noChangeArrowheads="1"/>
          </p:cNvSpPr>
          <p:nvPr>
            <p:ph type="body" idx="1"/>
          </p:nvPr>
        </p:nvSpPr>
        <p:spPr>
          <a:xfrm>
            <a:off x="228600" y="1295400"/>
            <a:ext cx="7772400" cy="4114800"/>
          </a:xfrm>
        </p:spPr>
        <p:txBody>
          <a:bodyPr/>
          <a:lstStyle/>
          <a:p>
            <a:pPr eaLnBrk="1" hangingPunct="1">
              <a:buFontTx/>
              <a:buNone/>
            </a:pPr>
            <a:r>
              <a:rPr kumimoji="0" lang="zh-CN" altLang="en-US" b="1">
                <a:solidFill>
                  <a:srgbClr val="0000FF"/>
                </a:solidFill>
                <a:latin typeface="黑体" panose="02010609060101010101" pitchFamily="49" charset="-122"/>
                <a:ea typeface="黑体" panose="02010609060101010101" pitchFamily="49" charset="-122"/>
              </a:rPr>
              <a:t>2.</a:t>
            </a:r>
            <a:r>
              <a:rPr kumimoji="0" lang="en-US" altLang="zh-CN" b="1">
                <a:solidFill>
                  <a:srgbClr val="0000FF"/>
                </a:solidFill>
                <a:latin typeface="黑体" panose="02010609060101010101" pitchFamily="49" charset="-122"/>
                <a:ea typeface="黑体" panose="02010609060101010101" pitchFamily="49" charset="-122"/>
              </a:rPr>
              <a:t>Java</a:t>
            </a:r>
            <a:r>
              <a:rPr kumimoji="0" lang="zh-CN" altLang="en-US" b="1">
                <a:solidFill>
                  <a:srgbClr val="0000FF"/>
                </a:solidFill>
                <a:latin typeface="黑体" panose="02010609060101010101" pitchFamily="49" charset="-122"/>
                <a:ea typeface="黑体" panose="02010609060101010101" pitchFamily="49" charset="-122"/>
              </a:rPr>
              <a:t>数据类型</a:t>
            </a:r>
          </a:p>
        </p:txBody>
      </p:sp>
      <p:grpSp>
        <p:nvGrpSpPr>
          <p:cNvPr id="2" name="Group 4">
            <a:extLst>
              <a:ext uri="{FF2B5EF4-FFF2-40B4-BE49-F238E27FC236}">
                <a16:creationId xmlns:a16="http://schemas.microsoft.com/office/drawing/2014/main" id="{9F0E0CF9-6753-474C-BDDB-A57937712C47}"/>
              </a:ext>
            </a:extLst>
          </p:cNvPr>
          <p:cNvGrpSpPr>
            <a:grpSpLocks/>
          </p:cNvGrpSpPr>
          <p:nvPr/>
        </p:nvGrpSpPr>
        <p:grpSpPr bwMode="auto">
          <a:xfrm>
            <a:off x="1588" y="1846263"/>
            <a:ext cx="9145587" cy="1139825"/>
            <a:chOff x="96" y="1392"/>
            <a:chExt cx="5761" cy="718"/>
          </a:xfrm>
        </p:grpSpPr>
        <p:sp>
          <p:nvSpPr>
            <p:cNvPr id="119820" name="Text Box 5">
              <a:extLst>
                <a:ext uri="{FF2B5EF4-FFF2-40B4-BE49-F238E27FC236}">
                  <a16:creationId xmlns:a16="http://schemas.microsoft.com/office/drawing/2014/main" id="{EB675107-AA29-4A5F-92F0-5A7E92D7BC8A}"/>
                </a:ext>
              </a:extLst>
            </p:cNvPr>
            <p:cNvSpPr txBox="1">
              <a:spLocks noChangeArrowheads="1"/>
            </p:cNvSpPr>
            <p:nvPr/>
          </p:nvSpPr>
          <p:spPr bwMode="auto">
            <a:xfrm>
              <a:off x="96" y="1574"/>
              <a:ext cx="10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800">
                  <a:solidFill>
                    <a:schemeClr val="tx1"/>
                  </a:solidFill>
                  <a:latin typeface="楷体_GB2312" panose="02010609030101010101" pitchFamily="49" charset="-122"/>
                  <a:ea typeface="楷体_GB2312" panose="02010609030101010101" pitchFamily="49" charset="-122"/>
                </a:rPr>
                <a:t>数据类型</a:t>
              </a:r>
              <a:r>
                <a:rPr lang="zh-CN" altLang="en-US">
                  <a:solidFill>
                    <a:schemeClr val="tx1"/>
                  </a:solidFill>
                </a:rPr>
                <a:t> </a:t>
              </a:r>
              <a:endParaRPr lang="en-US" altLang="zh-CN">
                <a:solidFill>
                  <a:schemeClr val="tx1"/>
                </a:solidFill>
              </a:endParaRPr>
            </a:p>
          </p:txBody>
        </p:sp>
        <p:sp>
          <p:nvSpPr>
            <p:cNvPr id="119821" name="AutoShape 6">
              <a:extLst>
                <a:ext uri="{FF2B5EF4-FFF2-40B4-BE49-F238E27FC236}">
                  <a16:creationId xmlns:a16="http://schemas.microsoft.com/office/drawing/2014/main" id="{20D3EC75-B38D-489F-96B3-FDEAA0F6A4AF}"/>
                </a:ext>
              </a:extLst>
            </p:cNvPr>
            <p:cNvSpPr>
              <a:spLocks/>
            </p:cNvSpPr>
            <p:nvPr/>
          </p:nvSpPr>
          <p:spPr bwMode="auto">
            <a:xfrm>
              <a:off x="1056" y="1536"/>
              <a:ext cx="144" cy="432"/>
            </a:xfrm>
            <a:prstGeom prst="leftBrace">
              <a:avLst>
                <a:gd name="adj1" fmla="val 25000"/>
                <a:gd name="adj2" fmla="val 50000"/>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119822" name="Text Box 7">
              <a:extLst>
                <a:ext uri="{FF2B5EF4-FFF2-40B4-BE49-F238E27FC236}">
                  <a16:creationId xmlns:a16="http://schemas.microsoft.com/office/drawing/2014/main" id="{628AEF26-A930-4636-8861-0B103CAD4579}"/>
                </a:ext>
              </a:extLst>
            </p:cNvPr>
            <p:cNvSpPr txBox="1">
              <a:spLocks noChangeArrowheads="1"/>
            </p:cNvSpPr>
            <p:nvPr/>
          </p:nvSpPr>
          <p:spPr bwMode="auto">
            <a:xfrm>
              <a:off x="1248" y="1392"/>
              <a:ext cx="27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基本数据类型：详见下页表1-1</a:t>
              </a:r>
              <a:r>
                <a:rPr lang="zh-CN" altLang="en-US">
                  <a:solidFill>
                    <a:schemeClr val="tx1"/>
                  </a:solidFill>
                </a:rPr>
                <a:t> </a:t>
              </a:r>
              <a:endParaRPr lang="en-US" altLang="zh-CN">
                <a:solidFill>
                  <a:schemeClr val="tx1"/>
                </a:solidFill>
              </a:endParaRPr>
            </a:p>
          </p:txBody>
        </p:sp>
        <p:sp>
          <p:nvSpPr>
            <p:cNvPr id="119823" name="Text Box 8">
              <a:extLst>
                <a:ext uri="{FF2B5EF4-FFF2-40B4-BE49-F238E27FC236}">
                  <a16:creationId xmlns:a16="http://schemas.microsoft.com/office/drawing/2014/main" id="{951E1F06-AFCC-4FF8-9ED2-997947FE6165}"/>
                </a:ext>
              </a:extLst>
            </p:cNvPr>
            <p:cNvSpPr txBox="1">
              <a:spLocks noChangeArrowheads="1"/>
            </p:cNvSpPr>
            <p:nvPr/>
          </p:nvSpPr>
          <p:spPr bwMode="auto">
            <a:xfrm>
              <a:off x="1248" y="1822"/>
              <a:ext cx="46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非基本数据类型：如</a:t>
              </a:r>
              <a:r>
                <a:rPr lang="zh-CN" altLang="en-US">
                  <a:solidFill>
                    <a:schemeClr val="tx1"/>
                  </a:solidFill>
                </a:rPr>
                <a:t> </a:t>
              </a:r>
              <a:r>
                <a:rPr lang="en-US" altLang="zh-CN"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Byte, Integer, Boolean, String</a:t>
              </a:r>
              <a:r>
                <a:rPr lang="zh-CN" altLang="en-US" sz="2400">
                  <a:solidFill>
                    <a:schemeClr val="tx1"/>
                  </a:solidFill>
                  <a:latin typeface="楷体_GB2312" panose="02010609030101010101" pitchFamily="49" charset="-122"/>
                  <a:ea typeface="楷体_GB2312" panose="02010609030101010101" pitchFamily="49" charset="-122"/>
                </a:rPr>
                <a:t>等。</a:t>
              </a:r>
              <a:r>
                <a:rPr lang="zh-CN" altLang="en-US">
                  <a:solidFill>
                    <a:schemeClr val="tx1"/>
                  </a:solidFill>
                </a:rPr>
                <a:t> </a:t>
              </a:r>
              <a:endParaRPr lang="en-US" altLang="zh-CN">
                <a:solidFill>
                  <a:schemeClr val="tx1"/>
                </a:solidFill>
              </a:endParaRPr>
            </a:p>
          </p:txBody>
        </p:sp>
      </p:grpSp>
      <p:sp>
        <p:nvSpPr>
          <p:cNvPr id="306185" name="Text Box 9">
            <a:extLst>
              <a:ext uri="{FF2B5EF4-FFF2-40B4-BE49-F238E27FC236}">
                <a16:creationId xmlns:a16="http://schemas.microsoft.com/office/drawing/2014/main" id="{0A2299BC-B300-4014-AD58-1C85D32E6B1E}"/>
              </a:ext>
            </a:extLst>
          </p:cNvPr>
          <p:cNvSpPr txBox="1">
            <a:spLocks noChangeArrowheads="1"/>
          </p:cNvSpPr>
          <p:nvPr/>
        </p:nvSpPr>
        <p:spPr bwMode="auto">
          <a:xfrm>
            <a:off x="0" y="2989263"/>
            <a:ext cx="6292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800">
                <a:solidFill>
                  <a:schemeClr val="tx1"/>
                </a:solidFill>
                <a:latin typeface="黑体" panose="02010609060101010101" pitchFamily="49" charset="-122"/>
                <a:ea typeface="黑体" panose="02010609060101010101" pitchFamily="49" charset="-122"/>
              </a:rPr>
              <a:t>Java</a:t>
            </a:r>
            <a:r>
              <a:rPr lang="zh-CN" altLang="en-US" sz="2800">
                <a:solidFill>
                  <a:schemeClr val="tx1"/>
                </a:solidFill>
                <a:latin typeface="黑体" panose="02010609060101010101" pitchFamily="49" charset="-122"/>
                <a:ea typeface="黑体" panose="02010609060101010101" pitchFamily="49" charset="-122"/>
              </a:rPr>
              <a:t>对两种数据类型的不同处理方式：</a:t>
            </a:r>
            <a:r>
              <a:rPr lang="zh-CN" altLang="en-US">
                <a:solidFill>
                  <a:schemeClr val="tx1"/>
                </a:solidFill>
              </a:rPr>
              <a:t> </a:t>
            </a:r>
            <a:endParaRPr lang="en-US" altLang="zh-CN">
              <a:solidFill>
                <a:schemeClr val="tx1"/>
              </a:solidFill>
            </a:endParaRPr>
          </a:p>
        </p:txBody>
      </p:sp>
      <p:grpSp>
        <p:nvGrpSpPr>
          <p:cNvPr id="3" name="Group 10">
            <a:extLst>
              <a:ext uri="{FF2B5EF4-FFF2-40B4-BE49-F238E27FC236}">
                <a16:creationId xmlns:a16="http://schemas.microsoft.com/office/drawing/2014/main" id="{37F31073-4F78-44A2-9C47-F5FE352315E1}"/>
              </a:ext>
            </a:extLst>
          </p:cNvPr>
          <p:cNvGrpSpPr>
            <a:grpSpLocks/>
          </p:cNvGrpSpPr>
          <p:nvPr/>
        </p:nvGrpSpPr>
        <p:grpSpPr bwMode="auto">
          <a:xfrm>
            <a:off x="230188" y="3522663"/>
            <a:ext cx="8718550" cy="2025650"/>
            <a:chOff x="240" y="2304"/>
            <a:chExt cx="5492" cy="1276"/>
          </a:xfrm>
        </p:grpSpPr>
        <p:sp>
          <p:nvSpPr>
            <p:cNvPr id="119817" name="AutoShape 11">
              <a:extLst>
                <a:ext uri="{FF2B5EF4-FFF2-40B4-BE49-F238E27FC236}">
                  <a16:creationId xmlns:a16="http://schemas.microsoft.com/office/drawing/2014/main" id="{A78E5D5A-46E3-4483-B5C4-7300EB40EA47}"/>
                </a:ext>
              </a:extLst>
            </p:cNvPr>
            <p:cNvSpPr>
              <a:spLocks/>
            </p:cNvSpPr>
            <p:nvPr/>
          </p:nvSpPr>
          <p:spPr bwMode="auto">
            <a:xfrm>
              <a:off x="240" y="2448"/>
              <a:ext cx="144" cy="528"/>
            </a:xfrm>
            <a:prstGeom prst="leftBrace">
              <a:avLst>
                <a:gd name="adj1" fmla="val 30556"/>
                <a:gd name="adj2" fmla="val 50000"/>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119818" name="Text Box 12">
              <a:extLst>
                <a:ext uri="{FF2B5EF4-FFF2-40B4-BE49-F238E27FC236}">
                  <a16:creationId xmlns:a16="http://schemas.microsoft.com/office/drawing/2014/main" id="{F0C1D1FB-C6D7-41C5-AB65-232FF3FDF92C}"/>
                </a:ext>
              </a:extLst>
            </p:cNvPr>
            <p:cNvSpPr txBox="1">
              <a:spLocks noChangeArrowheads="1"/>
            </p:cNvSpPr>
            <p:nvPr/>
          </p:nvSpPr>
          <p:spPr bwMode="auto">
            <a:xfrm>
              <a:off x="432" y="2304"/>
              <a:ext cx="530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对基本数据类型：在声明一个具有基本数据类型的变量时，自</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动建立该数据类型的对象（或称实例）。如:</a:t>
              </a:r>
              <a:r>
                <a:rPr lang="en-US" altLang="zh-CN" sz="2400">
                  <a:solidFill>
                    <a:schemeClr val="tx1"/>
                  </a:solidFill>
                  <a:latin typeface="楷体_GB2312" panose="02010609030101010101" pitchFamily="49" charset="-122"/>
                  <a:ea typeface="楷体_GB2312" panose="02010609030101010101" pitchFamily="49" charset="-122"/>
                </a:rPr>
                <a:t>int k;</a:t>
              </a:r>
            </a:p>
          </p:txBody>
        </p:sp>
        <p:sp>
          <p:nvSpPr>
            <p:cNvPr id="119819" name="Text Box 13">
              <a:extLst>
                <a:ext uri="{FF2B5EF4-FFF2-40B4-BE49-F238E27FC236}">
                  <a16:creationId xmlns:a16="http://schemas.microsoft.com/office/drawing/2014/main" id="{F1AA6077-7B0D-4CDC-A014-79834D94A066}"/>
                </a:ext>
              </a:extLst>
            </p:cNvPr>
            <p:cNvSpPr txBox="1">
              <a:spLocks noChangeArrowheads="1"/>
            </p:cNvSpPr>
            <p:nvPr/>
          </p:nvSpPr>
          <p:spPr bwMode="auto">
            <a:xfrm>
              <a:off x="432" y="2832"/>
              <a:ext cx="5300"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对非基本数据类型：语句 </a:t>
              </a:r>
              <a:r>
                <a:rPr lang="en-US" altLang="zh-CN" sz="2400">
                  <a:solidFill>
                    <a:schemeClr val="tx1"/>
                  </a:solidFill>
                  <a:latin typeface="楷体_GB2312" panose="02010609030101010101" pitchFamily="49" charset="-122"/>
                  <a:ea typeface="楷体_GB2312" panose="02010609030101010101" pitchFamily="49" charset="-122"/>
                </a:rPr>
                <a:t>String s; </a:t>
              </a:r>
              <a:r>
                <a:rPr lang="zh-CN" altLang="en-US" sz="2400">
                  <a:solidFill>
                    <a:schemeClr val="tx1"/>
                  </a:solidFill>
                  <a:latin typeface="楷体_GB2312" panose="02010609030101010101" pitchFamily="49" charset="-122"/>
                  <a:ea typeface="楷体_GB2312" panose="02010609030101010101" pitchFamily="49" charset="-122"/>
                </a:rPr>
                <a:t>并不建立具有数据类型</a:t>
              </a:r>
            </a:p>
            <a:p>
              <a:pPr algn="l" eaLnBrk="1" hangingPunct="1"/>
              <a:r>
                <a:rPr lang="en-US" altLang="zh-CN" sz="2400">
                  <a:solidFill>
                    <a:schemeClr val="tx1"/>
                  </a:solidFill>
                  <a:latin typeface="楷体_GB2312" panose="02010609030101010101" pitchFamily="49" charset="-122"/>
                  <a:ea typeface="楷体_GB2312" panose="02010609030101010101" pitchFamily="49" charset="-122"/>
                </a:rPr>
                <a:t>	String</a:t>
              </a:r>
              <a:r>
                <a:rPr lang="zh-CN" altLang="en-US" sz="2400">
                  <a:solidFill>
                    <a:schemeClr val="tx1"/>
                  </a:solidFill>
                  <a:latin typeface="楷体_GB2312" panose="02010609030101010101" pitchFamily="49" charset="-122"/>
                  <a:ea typeface="楷体_GB2312" panose="02010609030101010101" pitchFamily="49" charset="-122"/>
                </a:rPr>
                <a:t>的对象，而是建立一个类型</a:t>
              </a:r>
              <a:r>
                <a:rPr lang="en-US" altLang="zh-CN" sz="2400">
                  <a:solidFill>
                    <a:schemeClr val="tx1"/>
                  </a:solidFill>
                  <a:latin typeface="楷体_GB2312" panose="02010609030101010101" pitchFamily="49" charset="-122"/>
                  <a:ea typeface="楷体_GB2312" panose="02010609030101010101" pitchFamily="49" charset="-122"/>
                </a:rPr>
                <a:t>String</a:t>
              </a:r>
              <a:r>
                <a:rPr lang="zh-CN" altLang="en-US" sz="2400">
                  <a:solidFill>
                    <a:schemeClr val="tx1"/>
                  </a:solidFill>
                  <a:latin typeface="楷体_GB2312" panose="02010609030101010101" pitchFamily="49" charset="-122"/>
                  <a:ea typeface="楷体_GB2312" panose="02010609030101010101" pitchFamily="49" charset="-122"/>
                </a:rPr>
                <a:t>的引用对象，</a:t>
              </a:r>
            </a:p>
            <a:p>
              <a:pPr algn="l" eaLnBrk="1" hangingPunct="1"/>
              <a:r>
                <a:rPr lang="zh-CN" altLang="en-US" sz="2400">
                  <a:solidFill>
                    <a:schemeClr val="tx1"/>
                  </a:solidFill>
                  <a:latin typeface="楷体_GB2312" panose="02010609030101010101" pitchFamily="49" charset="-122"/>
                  <a:ea typeface="楷体_GB2312" panose="02010609030101010101" pitchFamily="49" charset="-122"/>
                </a:rPr>
                <a:t>	数据类型为</a:t>
              </a:r>
              <a:r>
                <a:rPr lang="en-US" altLang="zh-CN" sz="2400">
                  <a:solidFill>
                    <a:schemeClr val="tx1"/>
                  </a:solidFill>
                  <a:latin typeface="楷体_GB2312" panose="02010609030101010101" pitchFamily="49" charset="-122"/>
                  <a:ea typeface="楷体_GB2312" panose="02010609030101010101" pitchFamily="49" charset="-122"/>
                </a:rPr>
                <a:t>String</a:t>
              </a:r>
              <a:r>
                <a:rPr lang="zh-CN" altLang="en-US" sz="2400">
                  <a:solidFill>
                    <a:schemeClr val="tx1"/>
                  </a:solidFill>
                  <a:latin typeface="楷体_GB2312" panose="02010609030101010101" pitchFamily="49" charset="-122"/>
                  <a:ea typeface="楷体_GB2312" panose="02010609030101010101" pitchFamily="49" charset="-122"/>
                </a:rPr>
                <a:t>的对象可用下面的</a:t>
              </a:r>
              <a:r>
                <a:rPr lang="en-US" altLang="zh-CN" sz="2400">
                  <a:solidFill>
                    <a:schemeClr val="tx1"/>
                  </a:solidFill>
                  <a:latin typeface="楷体_GB2312" panose="02010609030101010101" pitchFamily="49" charset="-122"/>
                  <a:ea typeface="楷体_GB2312" panose="02010609030101010101" pitchFamily="49" charset="-122"/>
                </a:rPr>
                <a:t>new</a:t>
              </a:r>
              <a:r>
                <a:rPr lang="zh-CN" altLang="en-US" sz="2400">
                  <a:solidFill>
                    <a:schemeClr val="tx1"/>
                  </a:solidFill>
                  <a:latin typeface="楷体_GB2312" panose="02010609030101010101" pitchFamily="49" charset="-122"/>
                  <a:ea typeface="楷体_GB2312" panose="02010609030101010101" pitchFamily="49" charset="-122"/>
                </a:rPr>
                <a:t>语句建立。  </a:t>
              </a:r>
              <a:endParaRPr lang="en-US" altLang="zh-CN" sz="2400">
                <a:solidFill>
                  <a:schemeClr val="tx1"/>
                </a:solidFill>
                <a:latin typeface="楷体_GB2312" panose="02010609030101010101" pitchFamily="49" charset="-122"/>
                <a:ea typeface="楷体_GB2312" panose="02010609030101010101" pitchFamily="49" charset="-122"/>
              </a:endParaRPr>
            </a:p>
          </p:txBody>
        </p:sp>
      </p:grpSp>
      <p:sp>
        <p:nvSpPr>
          <p:cNvPr id="306190" name="Rectangle 14">
            <a:extLst>
              <a:ext uri="{FF2B5EF4-FFF2-40B4-BE49-F238E27FC236}">
                <a16:creationId xmlns:a16="http://schemas.microsoft.com/office/drawing/2014/main" id="{D20DAB2E-AE85-4CA9-B1DB-92D4EFCBA59F}"/>
              </a:ext>
            </a:extLst>
          </p:cNvPr>
          <p:cNvSpPr>
            <a:spLocks noChangeArrowheads="1"/>
          </p:cNvSpPr>
          <p:nvPr/>
        </p:nvSpPr>
        <p:spPr bwMode="auto">
          <a:xfrm>
            <a:off x="1601788" y="5659438"/>
            <a:ext cx="6324600" cy="873125"/>
          </a:xfrm>
          <a:prstGeom prst="rect">
            <a:avLst/>
          </a:prstGeom>
          <a:solidFill>
            <a:schemeClr val="hlink"/>
          </a:solidFill>
          <a:ln w="50800">
            <a:solidFill>
              <a:srgbClr val="FF6600"/>
            </a:solidFill>
            <a:miter lim="800000"/>
            <a:headEnd/>
            <a:tailEnd/>
          </a:ln>
        </p:spPr>
        <p:txBody>
          <a:bodyPr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400">
                <a:solidFill>
                  <a:schemeClr val="tx1"/>
                </a:solidFill>
              </a:rPr>
              <a:t>s = new  </a:t>
            </a:r>
            <a:r>
              <a:rPr lang="en-US" altLang="zh-CN" sz="2400" b="1">
                <a:solidFill>
                  <a:schemeClr val="tx1"/>
                </a:solidFill>
                <a:latin typeface="黑体" panose="02010609060101010101" pitchFamily="49" charset="-122"/>
                <a:ea typeface="黑体" panose="02010609060101010101" pitchFamily="49" charset="-122"/>
              </a:rPr>
              <a:t>String</a:t>
            </a:r>
            <a:r>
              <a:rPr lang="en-US" altLang="zh-CN" sz="2400">
                <a:solidFill>
                  <a:schemeClr val="tx1"/>
                </a:solidFill>
              </a:rPr>
              <a:t>(“Welcome”);</a:t>
            </a:r>
          </a:p>
          <a:p>
            <a:pPr algn="l" eaLnBrk="1" hangingPunct="1"/>
            <a:r>
              <a:rPr lang="en-US" altLang="zh-CN" sz="2400" b="1">
                <a:solidFill>
                  <a:schemeClr val="tx1"/>
                </a:solidFill>
                <a:latin typeface="黑体" panose="02010609060101010101" pitchFamily="49" charset="-122"/>
                <a:ea typeface="黑体" panose="02010609060101010101" pitchFamily="49" charset="-122"/>
              </a:rPr>
              <a:t>String</a:t>
            </a:r>
            <a:r>
              <a:rPr lang="en-US" altLang="zh-CN" sz="2400">
                <a:solidFill>
                  <a:schemeClr val="tx1"/>
                </a:solidFill>
              </a:rPr>
              <a:t> s = new  </a:t>
            </a:r>
            <a:r>
              <a:rPr lang="en-US" altLang="zh-CN" sz="2400" b="1">
                <a:solidFill>
                  <a:schemeClr val="tx1"/>
                </a:solidFill>
                <a:latin typeface="黑体" panose="02010609060101010101" pitchFamily="49" charset="-122"/>
                <a:ea typeface="黑体" panose="02010609060101010101" pitchFamily="49" charset="-122"/>
              </a:rPr>
              <a:t>String</a:t>
            </a:r>
            <a:r>
              <a:rPr lang="en-US" altLang="zh-CN" sz="2400">
                <a:solidFill>
                  <a:schemeClr val="tx1"/>
                </a:solidFill>
              </a:rPr>
              <a:t>(“Welcome”);</a:t>
            </a:r>
            <a:endParaRPr lang="zh-CN" altLang="en-US" sz="2400">
              <a:solidFill>
                <a:schemeClr val="tx1"/>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6185"/>
                                        </p:tgtEl>
                                        <p:attrNameLst>
                                          <p:attrName>style.visibility</p:attrName>
                                        </p:attrNameLst>
                                      </p:cBhvr>
                                      <p:to>
                                        <p:strVal val="visible"/>
                                      </p:to>
                                    </p:set>
                                    <p:animEffect transition="in" filter="blinds(horizontal)">
                                      <p:cBhvr>
                                        <p:cTn id="12" dur="500"/>
                                        <p:tgtEl>
                                          <p:spTgt spid="3061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06190"/>
                                        </p:tgtEl>
                                        <p:attrNameLst>
                                          <p:attrName>style.visibility</p:attrName>
                                        </p:attrNameLst>
                                      </p:cBhvr>
                                      <p:to>
                                        <p:strVal val="visible"/>
                                      </p:to>
                                    </p:set>
                                    <p:anim calcmode="lin" valueType="num">
                                      <p:cBhvr additive="base">
                                        <p:cTn id="22" dur="500" fill="hold"/>
                                        <p:tgtEl>
                                          <p:spTgt spid="306190"/>
                                        </p:tgtEl>
                                        <p:attrNameLst>
                                          <p:attrName>ppt_x</p:attrName>
                                        </p:attrNameLst>
                                      </p:cBhvr>
                                      <p:tavLst>
                                        <p:tav tm="0">
                                          <p:val>
                                            <p:strVal val="#ppt_x"/>
                                          </p:val>
                                        </p:tav>
                                        <p:tav tm="100000">
                                          <p:val>
                                            <p:strVal val="#ppt_x"/>
                                          </p:val>
                                        </p:tav>
                                      </p:tavLst>
                                    </p:anim>
                                    <p:anim calcmode="lin" valueType="num">
                                      <p:cBhvr additive="base">
                                        <p:cTn id="23" dur="500" fill="hold"/>
                                        <p:tgtEl>
                                          <p:spTgt spid="3061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5" grpId="0" autoUpdateAnimBg="0"/>
      <p:bldP spid="306190"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D8E7780A-7221-4ACE-A8A3-591E0B83C7F1}"/>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6C23F4D6-17F2-4A58-A4EF-DFDC6E773FA5}" type="slidenum">
              <a:rPr lang="zh-CN" altLang="en-US">
                <a:solidFill>
                  <a:schemeClr val="tx1"/>
                </a:solidFill>
                <a:latin typeface="Times New Roman" panose="02020603050405020304" pitchFamily="18" charset="0"/>
                <a:ea typeface="宋体" panose="02010600030101010101" pitchFamily="2" charset="-122"/>
              </a:rPr>
              <a:pPr eaLnBrk="1" hangingPunct="1"/>
              <a:t>90</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82978" name="Rectangle 2">
            <a:extLst>
              <a:ext uri="{FF2B5EF4-FFF2-40B4-BE49-F238E27FC236}">
                <a16:creationId xmlns:a16="http://schemas.microsoft.com/office/drawing/2014/main" id="{CA8B365B-66FC-4AC3-963A-6D848A440151}"/>
              </a:ext>
            </a:extLst>
          </p:cNvPr>
          <p:cNvSpPr>
            <a:spLocks noGrp="1" noChangeArrowheads="1"/>
          </p:cNvSpPr>
          <p:nvPr>
            <p:ph type="title"/>
          </p:nvPr>
        </p:nvSpPr>
        <p:spPr>
          <a:xfrm>
            <a:off x="685800" y="228600"/>
            <a:ext cx="7772400" cy="1143000"/>
          </a:xfrm>
        </p:spPr>
        <p:txBody>
          <a:bodyPr/>
          <a:lstStyle/>
          <a:p>
            <a:pPr eaLnBrk="1" hangingPunct="1">
              <a:defRPr/>
            </a:pPr>
            <a:r>
              <a:rPr lang="zh-CN" altLang="en-US" sz="3600">
                <a:solidFill>
                  <a:schemeClr val="tx1"/>
                </a:solidFill>
                <a:effectLst>
                  <a:outerShdw blurRad="38100" dist="38100" dir="2700000" algn="tl">
                    <a:srgbClr val="C0C0C0"/>
                  </a:outerShdw>
                </a:effectLst>
                <a:latin typeface="Verdana" pitchFamily="34" charset="0"/>
                <a:ea typeface="黑体" pitchFamily="2" charset="-122"/>
              </a:rPr>
              <a:t>计算最优值</a:t>
            </a:r>
          </a:p>
        </p:txBody>
      </p:sp>
      <p:sp>
        <p:nvSpPr>
          <p:cNvPr id="28677" name="Rectangle 3">
            <a:extLst>
              <a:ext uri="{FF2B5EF4-FFF2-40B4-BE49-F238E27FC236}">
                <a16:creationId xmlns:a16="http://schemas.microsoft.com/office/drawing/2014/main" id="{55DF3E2F-128D-47D0-AA92-06E3A969468F}"/>
              </a:ext>
            </a:extLst>
          </p:cNvPr>
          <p:cNvSpPr>
            <a:spLocks noChangeArrowheads="1"/>
          </p:cNvSpPr>
          <p:nvPr/>
        </p:nvSpPr>
        <p:spPr bwMode="auto">
          <a:xfrm>
            <a:off x="684213" y="1196975"/>
            <a:ext cx="777240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buClr>
                <a:schemeClr val="accent2"/>
              </a:buClr>
              <a:buSzPct val="50000"/>
              <a:buFont typeface="Wingdings" panose="05000000000000000000" pitchFamily="2" charset="2"/>
              <a:buChar char="n"/>
            </a:pPr>
            <a:r>
              <a:rPr kumimoji="1" lang="zh-CN" altLang="en-US" sz="2400">
                <a:solidFill>
                  <a:schemeClr val="tx1"/>
                </a:solidFill>
                <a:latin typeface="Verdana" panose="020B0604030504040204" pitchFamily="34" charset="0"/>
                <a:ea typeface="楷体_GB2312" panose="02010609030101010101" pitchFamily="49" charset="-122"/>
              </a:rPr>
              <a:t>对于</a:t>
            </a:r>
            <a:r>
              <a:rPr kumimoji="1" lang="en-US" altLang="zh-CN" sz="2400">
                <a:solidFill>
                  <a:schemeClr val="tx1"/>
                </a:solidFill>
                <a:latin typeface="Verdana" panose="020B0604030504040204" pitchFamily="34" charset="0"/>
                <a:ea typeface="楷体_GB2312" panose="02010609030101010101" pitchFamily="49" charset="-122"/>
              </a:rPr>
              <a:t>1≤i≤j≤n</a:t>
            </a:r>
            <a:r>
              <a:rPr kumimoji="1" lang="zh-CN" altLang="en-US" sz="2400">
                <a:solidFill>
                  <a:schemeClr val="tx1"/>
                </a:solidFill>
                <a:latin typeface="Verdana" panose="020B0604030504040204" pitchFamily="34" charset="0"/>
                <a:ea typeface="楷体_GB2312" panose="02010609030101010101" pitchFamily="49" charset="-122"/>
              </a:rPr>
              <a:t>不同的有序对</a:t>
            </a:r>
            <a:r>
              <a:rPr kumimoji="1" lang="en-US" altLang="zh-CN" sz="2400">
                <a:solidFill>
                  <a:schemeClr val="tx1"/>
                </a:solidFill>
                <a:latin typeface="Verdana" panose="020B0604030504040204" pitchFamily="34" charset="0"/>
                <a:ea typeface="楷体_GB2312" panose="02010609030101010101" pitchFamily="49" charset="-122"/>
              </a:rPr>
              <a:t>(i,j)</a:t>
            </a:r>
            <a:r>
              <a:rPr kumimoji="1" lang="zh-CN" altLang="en-US" sz="2400">
                <a:solidFill>
                  <a:schemeClr val="tx1"/>
                </a:solidFill>
                <a:latin typeface="Verdana" panose="020B0604030504040204" pitchFamily="34" charset="0"/>
                <a:ea typeface="楷体_GB2312" panose="02010609030101010101" pitchFamily="49" charset="-122"/>
              </a:rPr>
              <a:t>对应于不同的子问题。因此，不同子问题的个数最多只有</a:t>
            </a:r>
          </a:p>
          <a:p>
            <a:pPr algn="l" eaLnBrk="1" hangingPunct="1">
              <a:spcBef>
                <a:spcPct val="20000"/>
              </a:spcBef>
              <a:buClr>
                <a:schemeClr val="accent2"/>
              </a:buClr>
              <a:buSzPct val="50000"/>
              <a:buFont typeface="Wingdings" panose="05000000000000000000" pitchFamily="2" charset="2"/>
              <a:buChar char="n"/>
            </a:pPr>
            <a:endParaRPr kumimoji="1" lang="zh-CN" altLang="en-US" sz="2400">
              <a:solidFill>
                <a:schemeClr val="tx1"/>
              </a:solidFill>
              <a:latin typeface="Verdana" panose="020B0604030504040204" pitchFamily="34" charset="0"/>
              <a:ea typeface="楷体_GB2312" panose="02010609030101010101" pitchFamily="49" charset="-122"/>
            </a:endParaRPr>
          </a:p>
          <a:p>
            <a:pPr algn="l" eaLnBrk="1" hangingPunct="1">
              <a:spcBef>
                <a:spcPct val="20000"/>
              </a:spcBef>
              <a:buClr>
                <a:schemeClr val="accent2"/>
              </a:buClr>
              <a:buSzPct val="50000"/>
              <a:buFont typeface="Wingdings" panose="05000000000000000000" pitchFamily="2" charset="2"/>
              <a:buChar char="n"/>
            </a:pPr>
            <a:endParaRPr kumimoji="1" lang="zh-CN" altLang="en-US" sz="2400">
              <a:solidFill>
                <a:schemeClr val="tx1"/>
              </a:solidFill>
              <a:latin typeface="Verdana" panose="020B0604030504040204" pitchFamily="34" charset="0"/>
              <a:ea typeface="楷体_GB2312" panose="02010609030101010101" pitchFamily="49" charset="-122"/>
            </a:endParaRPr>
          </a:p>
          <a:p>
            <a:pPr algn="l" eaLnBrk="1" hangingPunct="1">
              <a:spcBef>
                <a:spcPct val="20000"/>
              </a:spcBef>
              <a:buClr>
                <a:schemeClr val="accent2"/>
              </a:buClr>
              <a:buSzPct val="50000"/>
              <a:buFont typeface="Wingdings" panose="05000000000000000000" pitchFamily="2" charset="2"/>
              <a:buChar char="n"/>
            </a:pPr>
            <a:r>
              <a:rPr kumimoji="1" lang="zh-CN" altLang="en-US" sz="2400">
                <a:solidFill>
                  <a:schemeClr val="tx1"/>
                </a:solidFill>
                <a:latin typeface="Verdana" panose="020B0604030504040204" pitchFamily="34" charset="0"/>
                <a:ea typeface="楷体_GB2312" panose="02010609030101010101" pitchFamily="49" charset="-122"/>
              </a:rPr>
              <a:t>由此可见，在递归计算时，</a:t>
            </a:r>
            <a:r>
              <a:rPr kumimoji="1" lang="zh-CN" altLang="en-US" sz="2400" b="1">
                <a:solidFill>
                  <a:schemeClr val="tx1"/>
                </a:solidFill>
                <a:latin typeface="Verdana" panose="020B0604030504040204" pitchFamily="34" charset="0"/>
                <a:ea typeface="黑体" panose="02010609060101010101" pitchFamily="49" charset="-122"/>
              </a:rPr>
              <a:t>许多子问题被重复计算多次</a:t>
            </a:r>
            <a:r>
              <a:rPr kumimoji="1" lang="zh-CN" altLang="en-US" sz="2400">
                <a:solidFill>
                  <a:schemeClr val="tx1"/>
                </a:solidFill>
                <a:latin typeface="Verdana" panose="020B0604030504040204" pitchFamily="34" charset="0"/>
                <a:ea typeface="楷体_GB2312" panose="02010609030101010101" pitchFamily="49" charset="-122"/>
              </a:rPr>
              <a:t>。这也是该问题可用动态规划算法求解的又一显著特征。</a:t>
            </a:r>
          </a:p>
          <a:p>
            <a:pPr algn="l" eaLnBrk="1" hangingPunct="1">
              <a:spcBef>
                <a:spcPct val="20000"/>
              </a:spcBef>
              <a:buClr>
                <a:schemeClr val="accent2"/>
              </a:buClr>
              <a:buSzPct val="50000"/>
              <a:buFont typeface="Wingdings" panose="05000000000000000000" pitchFamily="2" charset="2"/>
              <a:buChar char="n"/>
            </a:pPr>
            <a:r>
              <a:rPr kumimoji="1" lang="zh-CN" altLang="en-US" sz="2400">
                <a:solidFill>
                  <a:schemeClr val="tx1"/>
                </a:solidFill>
                <a:latin typeface="Verdana" panose="020B0604030504040204" pitchFamily="34" charset="0"/>
                <a:ea typeface="楷体_GB2312" panose="02010609030101010101" pitchFamily="49" charset="-122"/>
              </a:rPr>
              <a:t>用动态规划算法解此问题，可依据其递归式以自底向上的方式进行计算。在计算过程中，保存已解决的子问题答案。每个子问题只计算一次，而在后面需要时只要简单查一下，从而避免大量的重复计算，最终得到多项式时间的算法</a:t>
            </a:r>
          </a:p>
        </p:txBody>
      </p:sp>
      <p:graphicFrame>
        <p:nvGraphicFramePr>
          <p:cNvPr id="28674" name="Object 4">
            <a:extLst>
              <a:ext uri="{FF2B5EF4-FFF2-40B4-BE49-F238E27FC236}">
                <a16:creationId xmlns:a16="http://schemas.microsoft.com/office/drawing/2014/main" id="{1A8D3720-370A-4CA0-8CD0-F67EF95167F2}"/>
              </a:ext>
            </a:extLst>
          </p:cNvPr>
          <p:cNvGraphicFramePr>
            <a:graphicFrameLocks noChangeAspect="1"/>
          </p:cNvGraphicFramePr>
          <p:nvPr/>
        </p:nvGraphicFramePr>
        <p:xfrm>
          <a:off x="2874963" y="1957388"/>
          <a:ext cx="2224087" cy="1014412"/>
        </p:xfrm>
        <a:graphic>
          <a:graphicData uri="http://schemas.openxmlformats.org/presentationml/2006/ole">
            <mc:AlternateContent xmlns:mc="http://schemas.openxmlformats.org/markup-compatibility/2006">
              <mc:Choice xmlns:v="urn:schemas-microsoft-com:vml" Requires="v">
                <p:oleObj spid="_x0000_s28679" name="数式" r:id="rId3" imgW="1002960" imgH="457200" progId="Equation.3">
                  <p:embed/>
                </p:oleObj>
              </mc:Choice>
              <mc:Fallback>
                <p:oleObj name="数式" r:id="rId3" imgW="100296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4963" y="1957388"/>
                        <a:ext cx="2224087"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5">
            <a:extLst>
              <a:ext uri="{FF2B5EF4-FFF2-40B4-BE49-F238E27FC236}">
                <a16:creationId xmlns:a16="http://schemas.microsoft.com/office/drawing/2014/main" id="{B9343659-D9F0-40BA-8300-F1297BF9996F}"/>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2C959309-9CDC-4BDE-B0F1-BAFD74D52E91}" type="slidenum">
              <a:rPr lang="zh-CN" altLang="en-US">
                <a:solidFill>
                  <a:schemeClr val="tx1"/>
                </a:solidFill>
                <a:latin typeface="Times New Roman" panose="02020603050405020304" pitchFamily="18" charset="0"/>
                <a:ea typeface="宋体" panose="02010600030101010101" pitchFamily="2" charset="-122"/>
              </a:rPr>
              <a:pPr eaLnBrk="1" hangingPunct="1"/>
              <a:t>91</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84002" name="Rectangle 2">
            <a:extLst>
              <a:ext uri="{FF2B5EF4-FFF2-40B4-BE49-F238E27FC236}">
                <a16:creationId xmlns:a16="http://schemas.microsoft.com/office/drawing/2014/main" id="{671D64D3-E248-4DDE-89E0-9D8C4BF1CEA0}"/>
              </a:ext>
            </a:extLst>
          </p:cNvPr>
          <p:cNvSpPr>
            <a:spLocks noGrp="1" noChangeArrowheads="1"/>
          </p:cNvSpPr>
          <p:nvPr>
            <p:ph type="title"/>
          </p:nvPr>
        </p:nvSpPr>
        <p:spPr>
          <a:xfrm>
            <a:off x="685800" y="-152400"/>
            <a:ext cx="7772400" cy="1143000"/>
          </a:xfrm>
        </p:spPr>
        <p:txBody>
          <a:bodyPr/>
          <a:lstStyle/>
          <a:p>
            <a:pPr eaLnBrk="1" hangingPunct="1">
              <a:defRPr/>
            </a:pPr>
            <a:r>
              <a:rPr lang="zh-CN" altLang="en-US" sz="3600">
                <a:effectLst>
                  <a:outerShdw blurRad="38100" dist="38100" dir="2700000" algn="tl">
                    <a:srgbClr val="C0C0C0"/>
                  </a:outerShdw>
                </a:effectLst>
                <a:ea typeface="黑体" pitchFamily="2" charset="-122"/>
              </a:rPr>
              <a:t>用动态规划法求最优解</a:t>
            </a:r>
          </a:p>
        </p:txBody>
      </p:sp>
      <p:sp>
        <p:nvSpPr>
          <p:cNvPr id="384003" name="Rectangle 3">
            <a:extLst>
              <a:ext uri="{FF2B5EF4-FFF2-40B4-BE49-F238E27FC236}">
                <a16:creationId xmlns:a16="http://schemas.microsoft.com/office/drawing/2014/main" id="{75E14CBA-8570-441C-A2FD-FDB1DBB8F729}"/>
              </a:ext>
            </a:extLst>
          </p:cNvPr>
          <p:cNvSpPr>
            <a:spLocks noChangeArrowheads="1"/>
          </p:cNvSpPr>
          <p:nvPr/>
        </p:nvSpPr>
        <p:spPr bwMode="auto">
          <a:xfrm>
            <a:off x="1331913" y="0"/>
            <a:ext cx="5634037" cy="795338"/>
          </a:xfrm>
          <a:prstGeom prst="rect">
            <a:avLst/>
          </a:prstGeom>
          <a:noFill/>
          <a:ln w="9525">
            <a:noFill/>
            <a:miter lim="800000"/>
            <a:headEnd/>
            <a:tailEnd/>
          </a:ln>
          <a:effectLst/>
        </p:spPr>
        <p:txBody>
          <a:bodyPr anchor="b"/>
          <a:lstStyle/>
          <a:p>
            <a:pPr>
              <a:defRPr/>
            </a:pPr>
            <a:endParaRPr kumimoji="1" lang="ja-JP" altLang="en-US" sz="3600" b="1">
              <a:solidFill>
                <a:srgbClr val="663300"/>
              </a:solidFill>
              <a:effectLst>
                <a:outerShdw blurRad="38100" dist="38100" dir="2700000" algn="tl">
                  <a:srgbClr val="C0C0C0"/>
                </a:outerShdw>
              </a:effectLst>
              <a:latin typeface="Times New Roman" charset="0"/>
              <a:ea typeface="黑体" pitchFamily="2" charset="-122"/>
            </a:endParaRPr>
          </a:p>
        </p:txBody>
      </p:sp>
      <p:sp>
        <p:nvSpPr>
          <p:cNvPr id="29702" name="Rectangle 4">
            <a:extLst>
              <a:ext uri="{FF2B5EF4-FFF2-40B4-BE49-F238E27FC236}">
                <a16:creationId xmlns:a16="http://schemas.microsoft.com/office/drawing/2014/main" id="{E20D8129-B7F8-45BA-BA6A-7063B04A622B}"/>
              </a:ext>
            </a:extLst>
          </p:cNvPr>
          <p:cNvSpPr>
            <a:spLocks noChangeArrowheads="1"/>
          </p:cNvSpPr>
          <p:nvPr/>
        </p:nvSpPr>
        <p:spPr bwMode="auto">
          <a:xfrm>
            <a:off x="0" y="692150"/>
            <a:ext cx="8424863" cy="620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lang="en-US" altLang="zh-CN" sz="1600">
                <a:solidFill>
                  <a:schemeClr val="tx1"/>
                </a:solidFill>
                <a:ea typeface="楷体_GB2312" panose="02010609030101010101" pitchFamily="49" charset="-122"/>
              </a:rPr>
              <a:t>public static void </a:t>
            </a:r>
            <a:r>
              <a:rPr lang="en-US" altLang="zh-CN" sz="1600" b="1">
                <a:solidFill>
                  <a:schemeClr val="tx1"/>
                </a:solidFill>
                <a:ea typeface="楷体_GB2312" panose="02010609030101010101" pitchFamily="49" charset="-122"/>
              </a:rPr>
              <a:t>matrixChain</a:t>
            </a:r>
            <a:r>
              <a:rPr lang="en-US" altLang="zh-CN" sz="1600">
                <a:solidFill>
                  <a:schemeClr val="tx1"/>
                </a:solidFill>
                <a:ea typeface="楷体_GB2312" panose="02010609030101010101" pitchFamily="49" charset="-122"/>
              </a:rPr>
              <a:t>(int [] p, int [][] m, int [][] s)</a:t>
            </a:r>
          </a:p>
          <a:p>
            <a:pPr algn="l" eaLnBrk="1" hangingPunct="1">
              <a:spcBef>
                <a:spcPct val="50000"/>
              </a:spcBef>
            </a:pPr>
            <a:r>
              <a:rPr lang="en-US" altLang="zh-CN" sz="1600">
                <a:solidFill>
                  <a:schemeClr val="tx1"/>
                </a:solidFill>
                <a:ea typeface="楷体_GB2312" panose="02010609030101010101" pitchFamily="49" charset="-122"/>
              </a:rPr>
              <a:t>   {</a:t>
            </a:r>
          </a:p>
          <a:p>
            <a:pPr algn="l" eaLnBrk="1" hangingPunct="1">
              <a:spcBef>
                <a:spcPct val="50000"/>
              </a:spcBef>
            </a:pPr>
            <a:r>
              <a:rPr lang="en-US" altLang="zh-CN" sz="1600">
                <a:solidFill>
                  <a:schemeClr val="tx1"/>
                </a:solidFill>
                <a:ea typeface="楷体_GB2312" panose="02010609030101010101" pitchFamily="49" charset="-122"/>
              </a:rPr>
              <a:t>      int n=p.length-1;</a:t>
            </a:r>
          </a:p>
          <a:p>
            <a:pPr algn="l" eaLnBrk="1" hangingPunct="1">
              <a:spcBef>
                <a:spcPct val="50000"/>
              </a:spcBef>
            </a:pPr>
            <a:r>
              <a:rPr lang="en-US" altLang="zh-CN" sz="1600">
                <a:solidFill>
                  <a:schemeClr val="tx1"/>
                </a:solidFill>
                <a:ea typeface="楷体_GB2312" panose="02010609030101010101" pitchFamily="49" charset="-122"/>
              </a:rPr>
              <a:t>      </a:t>
            </a:r>
            <a:r>
              <a:rPr lang="en-US" altLang="zh-CN" sz="1600" b="1">
                <a:solidFill>
                  <a:schemeClr val="tx1"/>
                </a:solidFill>
                <a:ea typeface="楷体_GB2312" panose="02010609030101010101" pitchFamily="49" charset="-122"/>
              </a:rPr>
              <a:t>for</a:t>
            </a:r>
            <a:r>
              <a:rPr lang="en-US" altLang="zh-CN" sz="1600">
                <a:solidFill>
                  <a:schemeClr val="tx1"/>
                </a:solidFill>
                <a:ea typeface="楷体_GB2312" panose="02010609030101010101" pitchFamily="49" charset="-122"/>
              </a:rPr>
              <a:t> (int i = 1; i &lt;= n; i++) m[i][i] = 0;</a:t>
            </a:r>
          </a:p>
          <a:p>
            <a:pPr algn="l" eaLnBrk="1" hangingPunct="1">
              <a:spcBef>
                <a:spcPct val="50000"/>
              </a:spcBef>
            </a:pPr>
            <a:r>
              <a:rPr lang="en-US" altLang="zh-CN" sz="1600">
                <a:solidFill>
                  <a:schemeClr val="tx1"/>
                </a:solidFill>
                <a:ea typeface="楷体_GB2312" panose="02010609030101010101" pitchFamily="49" charset="-122"/>
              </a:rPr>
              <a:t>      </a:t>
            </a:r>
            <a:r>
              <a:rPr lang="en-US" altLang="zh-CN" sz="1600" b="1">
                <a:solidFill>
                  <a:schemeClr val="tx1"/>
                </a:solidFill>
                <a:ea typeface="楷体_GB2312" panose="02010609030101010101" pitchFamily="49" charset="-122"/>
              </a:rPr>
              <a:t>for</a:t>
            </a:r>
            <a:r>
              <a:rPr lang="en-US" altLang="zh-CN" sz="1600">
                <a:solidFill>
                  <a:schemeClr val="tx1"/>
                </a:solidFill>
                <a:ea typeface="楷体_GB2312" panose="02010609030101010101" pitchFamily="49" charset="-122"/>
              </a:rPr>
              <a:t> (int r = 2; r &lt;= n; r++)</a:t>
            </a:r>
          </a:p>
          <a:p>
            <a:pPr algn="l" eaLnBrk="1" hangingPunct="1">
              <a:spcBef>
                <a:spcPct val="50000"/>
              </a:spcBef>
            </a:pPr>
            <a:r>
              <a:rPr lang="en-US" altLang="zh-CN" sz="1600">
                <a:solidFill>
                  <a:schemeClr val="tx1"/>
                </a:solidFill>
                <a:ea typeface="楷体_GB2312" panose="02010609030101010101" pitchFamily="49" charset="-122"/>
              </a:rPr>
              <a:t>        </a:t>
            </a:r>
            <a:r>
              <a:rPr lang="en-US" altLang="zh-CN" sz="1600" b="1">
                <a:solidFill>
                  <a:schemeClr val="tx1"/>
                </a:solidFill>
                <a:ea typeface="楷体_GB2312" panose="02010609030101010101" pitchFamily="49" charset="-122"/>
              </a:rPr>
              <a:t> for</a:t>
            </a:r>
            <a:r>
              <a:rPr lang="en-US" altLang="zh-CN" sz="1600">
                <a:solidFill>
                  <a:schemeClr val="tx1"/>
                </a:solidFill>
                <a:ea typeface="楷体_GB2312" panose="02010609030101010101" pitchFamily="49" charset="-122"/>
              </a:rPr>
              <a:t> (int i = 1; i &lt;= n - r+1; i++) {</a:t>
            </a:r>
          </a:p>
          <a:p>
            <a:pPr algn="l" eaLnBrk="1" hangingPunct="1">
              <a:spcBef>
                <a:spcPct val="50000"/>
              </a:spcBef>
            </a:pPr>
            <a:r>
              <a:rPr lang="en-US" altLang="zh-CN" sz="1600">
                <a:solidFill>
                  <a:schemeClr val="tx1"/>
                </a:solidFill>
                <a:ea typeface="楷体_GB2312" panose="02010609030101010101" pitchFamily="49" charset="-122"/>
              </a:rPr>
              <a:t>            int j=i+r-1;</a:t>
            </a:r>
          </a:p>
          <a:p>
            <a:pPr algn="l" eaLnBrk="1" hangingPunct="1">
              <a:spcBef>
                <a:spcPct val="50000"/>
              </a:spcBef>
            </a:pPr>
            <a:r>
              <a:rPr lang="en-US" altLang="zh-CN" sz="1600">
                <a:solidFill>
                  <a:schemeClr val="tx1"/>
                </a:solidFill>
                <a:ea typeface="楷体_GB2312" panose="02010609030101010101" pitchFamily="49" charset="-122"/>
              </a:rPr>
              <a:t>            m[i][j] = m[i+1][j]+ p[i-1]*p[i]*p[j];</a:t>
            </a:r>
          </a:p>
          <a:p>
            <a:pPr algn="l" eaLnBrk="1" hangingPunct="1">
              <a:spcBef>
                <a:spcPct val="50000"/>
              </a:spcBef>
            </a:pPr>
            <a:r>
              <a:rPr lang="en-US" altLang="zh-CN" sz="1600">
                <a:solidFill>
                  <a:schemeClr val="tx1"/>
                </a:solidFill>
                <a:ea typeface="楷体_GB2312" panose="02010609030101010101" pitchFamily="49" charset="-122"/>
              </a:rPr>
              <a:t>            s[i][j] = i;</a:t>
            </a:r>
          </a:p>
          <a:p>
            <a:pPr algn="l" eaLnBrk="1" hangingPunct="1">
              <a:spcBef>
                <a:spcPct val="50000"/>
              </a:spcBef>
            </a:pPr>
            <a:r>
              <a:rPr lang="en-US" altLang="zh-CN" sz="1600">
                <a:solidFill>
                  <a:schemeClr val="tx1"/>
                </a:solidFill>
                <a:ea typeface="楷体_GB2312" panose="02010609030101010101" pitchFamily="49" charset="-122"/>
              </a:rPr>
              <a:t>            </a:t>
            </a:r>
            <a:r>
              <a:rPr lang="en-US" altLang="zh-CN" sz="1600" b="1">
                <a:solidFill>
                  <a:schemeClr val="tx1"/>
                </a:solidFill>
                <a:ea typeface="楷体_GB2312" panose="02010609030101010101" pitchFamily="49" charset="-122"/>
              </a:rPr>
              <a:t>for</a:t>
            </a:r>
            <a:r>
              <a:rPr lang="en-US" altLang="zh-CN" sz="1600">
                <a:solidFill>
                  <a:schemeClr val="tx1"/>
                </a:solidFill>
                <a:ea typeface="楷体_GB2312" panose="02010609030101010101" pitchFamily="49" charset="-122"/>
              </a:rPr>
              <a:t> (int k = i+1; k &lt; j; k++) {</a:t>
            </a:r>
          </a:p>
          <a:p>
            <a:pPr algn="l" eaLnBrk="1" hangingPunct="1">
              <a:spcBef>
                <a:spcPct val="50000"/>
              </a:spcBef>
            </a:pPr>
            <a:r>
              <a:rPr lang="en-US" altLang="zh-CN" sz="1600">
                <a:solidFill>
                  <a:schemeClr val="tx1"/>
                </a:solidFill>
                <a:ea typeface="楷体_GB2312" panose="02010609030101010101" pitchFamily="49" charset="-122"/>
              </a:rPr>
              <a:t>               int t = m[i][k] + m[k+1][j] + p[i-1]*p[k]*p[j];</a:t>
            </a:r>
          </a:p>
          <a:p>
            <a:pPr algn="l" eaLnBrk="1" hangingPunct="1">
              <a:spcBef>
                <a:spcPct val="50000"/>
              </a:spcBef>
            </a:pPr>
            <a:r>
              <a:rPr lang="en-US" altLang="zh-CN" sz="1600">
                <a:solidFill>
                  <a:schemeClr val="tx1"/>
                </a:solidFill>
                <a:ea typeface="楷体_GB2312" panose="02010609030101010101" pitchFamily="49" charset="-122"/>
              </a:rPr>
              <a:t>               </a:t>
            </a:r>
            <a:r>
              <a:rPr lang="en-US" altLang="zh-CN" sz="1600" b="1">
                <a:solidFill>
                  <a:schemeClr val="tx1"/>
                </a:solidFill>
                <a:ea typeface="楷体_GB2312" panose="02010609030101010101" pitchFamily="49" charset="-122"/>
              </a:rPr>
              <a:t>if</a:t>
            </a:r>
            <a:r>
              <a:rPr lang="en-US" altLang="zh-CN" sz="1600">
                <a:solidFill>
                  <a:schemeClr val="tx1"/>
                </a:solidFill>
                <a:ea typeface="楷体_GB2312" panose="02010609030101010101" pitchFamily="49" charset="-122"/>
              </a:rPr>
              <a:t> (t &lt; m[i][j]) {</a:t>
            </a:r>
          </a:p>
          <a:p>
            <a:pPr algn="l" eaLnBrk="1" hangingPunct="1">
              <a:spcBef>
                <a:spcPct val="50000"/>
              </a:spcBef>
            </a:pPr>
            <a:r>
              <a:rPr lang="en-US" altLang="zh-CN" sz="1600">
                <a:solidFill>
                  <a:schemeClr val="tx1"/>
                </a:solidFill>
                <a:ea typeface="楷体_GB2312" panose="02010609030101010101" pitchFamily="49" charset="-122"/>
              </a:rPr>
              <a:t>                 m[i][j] = t;</a:t>
            </a:r>
          </a:p>
          <a:p>
            <a:pPr algn="l" eaLnBrk="1" hangingPunct="1">
              <a:spcBef>
                <a:spcPct val="50000"/>
              </a:spcBef>
            </a:pPr>
            <a:r>
              <a:rPr lang="en-US" altLang="zh-CN" sz="1600">
                <a:solidFill>
                  <a:schemeClr val="tx1"/>
                </a:solidFill>
                <a:ea typeface="楷体_GB2312" panose="02010609030101010101" pitchFamily="49" charset="-122"/>
              </a:rPr>
              <a:t>                 s[i][j] = k;}</a:t>
            </a:r>
          </a:p>
          <a:p>
            <a:pPr algn="l" eaLnBrk="1" hangingPunct="1">
              <a:spcBef>
                <a:spcPct val="50000"/>
              </a:spcBef>
            </a:pPr>
            <a:r>
              <a:rPr lang="en-US" altLang="zh-CN" sz="1600">
                <a:solidFill>
                  <a:schemeClr val="tx1"/>
                </a:solidFill>
                <a:ea typeface="楷体_GB2312" panose="02010609030101010101" pitchFamily="49" charset="-122"/>
              </a:rPr>
              <a:t>               }</a:t>
            </a:r>
          </a:p>
          <a:p>
            <a:pPr algn="l" eaLnBrk="1" hangingPunct="1">
              <a:spcBef>
                <a:spcPct val="50000"/>
              </a:spcBef>
            </a:pPr>
            <a:r>
              <a:rPr lang="en-US" altLang="zh-CN" sz="1600">
                <a:solidFill>
                  <a:schemeClr val="tx1"/>
                </a:solidFill>
                <a:ea typeface="楷体_GB2312" panose="02010609030101010101" pitchFamily="49" charset="-122"/>
              </a:rPr>
              <a:t>            }</a:t>
            </a:r>
          </a:p>
          <a:p>
            <a:pPr algn="l" eaLnBrk="1" hangingPunct="1">
              <a:spcBef>
                <a:spcPct val="50000"/>
              </a:spcBef>
            </a:pPr>
            <a:r>
              <a:rPr lang="en-US" altLang="zh-CN" sz="1600">
                <a:solidFill>
                  <a:schemeClr val="tx1"/>
                </a:solidFill>
                <a:ea typeface="楷体_GB2312" panose="02010609030101010101" pitchFamily="49" charset="-122"/>
              </a:rPr>
              <a:t>   }</a:t>
            </a:r>
          </a:p>
        </p:txBody>
      </p:sp>
      <p:graphicFrame>
        <p:nvGraphicFramePr>
          <p:cNvPr id="384005" name="Group 5">
            <a:extLst>
              <a:ext uri="{FF2B5EF4-FFF2-40B4-BE49-F238E27FC236}">
                <a16:creationId xmlns:a16="http://schemas.microsoft.com/office/drawing/2014/main" id="{1AA05D36-F70A-4A7C-BEFE-A4EB8544AFC7}"/>
              </a:ext>
            </a:extLst>
          </p:cNvPr>
          <p:cNvGraphicFramePr>
            <a:graphicFrameLocks noGrp="1"/>
          </p:cNvGraphicFramePr>
          <p:nvPr/>
        </p:nvGraphicFramePr>
        <p:xfrm>
          <a:off x="3924300" y="1125538"/>
          <a:ext cx="4921250" cy="809625"/>
        </p:xfrm>
        <a:graphic>
          <a:graphicData uri="http://schemas.openxmlformats.org/drawingml/2006/table">
            <a:tbl>
              <a:tblPr/>
              <a:tblGrid>
                <a:gridCol w="831850">
                  <a:extLst>
                    <a:ext uri="{9D8B030D-6E8A-4147-A177-3AD203B41FA5}">
                      <a16:colId xmlns:a16="http://schemas.microsoft.com/office/drawing/2014/main" val="20000"/>
                    </a:ext>
                  </a:extLst>
                </a:gridCol>
                <a:gridCol w="831850">
                  <a:extLst>
                    <a:ext uri="{9D8B030D-6E8A-4147-A177-3AD203B41FA5}">
                      <a16:colId xmlns:a16="http://schemas.microsoft.com/office/drawing/2014/main" val="20001"/>
                    </a:ext>
                  </a:extLst>
                </a:gridCol>
                <a:gridCol w="704850">
                  <a:extLst>
                    <a:ext uri="{9D8B030D-6E8A-4147-A177-3AD203B41FA5}">
                      <a16:colId xmlns:a16="http://schemas.microsoft.com/office/drawing/2014/main" val="20002"/>
                    </a:ext>
                  </a:extLst>
                </a:gridCol>
                <a:gridCol w="704850">
                  <a:extLst>
                    <a:ext uri="{9D8B030D-6E8A-4147-A177-3AD203B41FA5}">
                      <a16:colId xmlns:a16="http://schemas.microsoft.com/office/drawing/2014/main" val="20003"/>
                    </a:ext>
                  </a:extLst>
                </a:gridCol>
                <a:gridCol w="83185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965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A1</a:t>
                      </a:r>
                    </a:p>
                  </a:txBody>
                  <a:tcPr marT="45756" marB="4575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A2</a:t>
                      </a: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A3</a:t>
                      </a: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A4</a:t>
                      </a: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A5</a:t>
                      </a: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A6</a:t>
                      </a:r>
                    </a:p>
                  </a:txBody>
                  <a:tcPr marT="45756" marB="4575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30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30</a:t>
                      </a:r>
                      <a:r>
                        <a:rPr kumimoji="1" lang="en-US" altLang="zh-CN" sz="2000" b="0" i="0" u="none" strike="noStrike" cap="none" normalizeH="0" baseline="0">
                          <a:ln>
                            <a:noFill/>
                          </a:ln>
                          <a:solidFill>
                            <a:schemeClr val="tx1"/>
                          </a:solidFill>
                          <a:effectLst/>
                          <a:latin typeface="Times New Roman" charset="0"/>
                          <a:ea typeface="宋体" pitchFamily="2" charset="-122"/>
                          <a:sym typeface="Symbol" pitchFamily="18" charset="2"/>
                        </a:rPr>
                        <a:t>35</a:t>
                      </a:r>
                      <a:endParaRPr kumimoji="1" lang="en-US" altLang="zh-CN" sz="2000" b="0" i="0" u="none" strike="noStrike" cap="none" normalizeH="0" baseline="0">
                        <a:ln>
                          <a:noFill/>
                        </a:ln>
                        <a:solidFill>
                          <a:schemeClr val="tx1"/>
                        </a:solidFill>
                        <a:effectLst/>
                        <a:latin typeface="Times New Roman" charset="0"/>
                        <a:ea typeface="宋体" pitchFamily="2" charset="-122"/>
                      </a:endParaRPr>
                    </a:p>
                  </a:txBody>
                  <a:tcPr marT="45756" marB="4575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35</a:t>
                      </a:r>
                      <a:r>
                        <a:rPr kumimoji="1" lang="en-US" altLang="zh-CN" sz="2000" b="0" i="0" u="none" strike="noStrike" cap="none" normalizeH="0" baseline="0">
                          <a:ln>
                            <a:noFill/>
                          </a:ln>
                          <a:solidFill>
                            <a:schemeClr val="tx1"/>
                          </a:solidFill>
                          <a:effectLst/>
                          <a:latin typeface="Times New Roman" charset="0"/>
                          <a:ea typeface="宋体" pitchFamily="2" charset="-122"/>
                          <a:sym typeface="Symbol" pitchFamily="18" charset="2"/>
                        </a:rPr>
                        <a:t></a:t>
                      </a:r>
                      <a:r>
                        <a:rPr kumimoji="1" lang="en-US" altLang="zh-CN" sz="2000" b="0" i="0" u="none" strike="noStrike" cap="none" normalizeH="0" baseline="0">
                          <a:ln>
                            <a:noFill/>
                          </a:ln>
                          <a:solidFill>
                            <a:schemeClr val="tx1"/>
                          </a:solidFill>
                          <a:effectLst/>
                          <a:latin typeface="Times New Roman" charset="0"/>
                          <a:ea typeface="宋体" pitchFamily="2" charset="-122"/>
                        </a:rPr>
                        <a:t>15</a:t>
                      </a: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15</a:t>
                      </a:r>
                      <a:r>
                        <a:rPr kumimoji="1" lang="en-US" altLang="zh-CN" sz="2000" b="0" i="0" u="none" strike="noStrike" cap="none" normalizeH="0" baseline="0">
                          <a:ln>
                            <a:noFill/>
                          </a:ln>
                          <a:solidFill>
                            <a:schemeClr val="tx1"/>
                          </a:solidFill>
                          <a:effectLst/>
                          <a:latin typeface="Times New Roman" charset="0"/>
                          <a:ea typeface="宋体" pitchFamily="2" charset="-122"/>
                          <a:sym typeface="Symbol" pitchFamily="18" charset="2"/>
                        </a:rPr>
                        <a:t></a:t>
                      </a:r>
                      <a:r>
                        <a:rPr kumimoji="1" lang="en-US" altLang="zh-CN" sz="2000" b="0" i="0" u="none" strike="noStrike" cap="none" normalizeH="0" baseline="0">
                          <a:ln>
                            <a:noFill/>
                          </a:ln>
                          <a:solidFill>
                            <a:schemeClr val="tx1"/>
                          </a:solidFill>
                          <a:effectLst/>
                          <a:latin typeface="Times New Roman" charset="0"/>
                          <a:ea typeface="宋体" pitchFamily="2" charset="-122"/>
                        </a:rPr>
                        <a:t>5</a:t>
                      </a: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5</a:t>
                      </a:r>
                      <a:r>
                        <a:rPr kumimoji="1" lang="en-US" altLang="zh-CN" sz="2000" b="0" i="0" u="none" strike="noStrike" cap="none" normalizeH="0" baseline="0">
                          <a:ln>
                            <a:noFill/>
                          </a:ln>
                          <a:solidFill>
                            <a:schemeClr val="tx1"/>
                          </a:solidFill>
                          <a:effectLst/>
                          <a:latin typeface="Times New Roman" charset="0"/>
                          <a:ea typeface="宋体" pitchFamily="2" charset="-122"/>
                          <a:sym typeface="Symbol" pitchFamily="18" charset="2"/>
                        </a:rPr>
                        <a:t></a:t>
                      </a:r>
                      <a:r>
                        <a:rPr kumimoji="1" lang="en-US" altLang="zh-CN" sz="2000" b="0" i="0" u="none" strike="noStrike" cap="none" normalizeH="0" baseline="0">
                          <a:ln>
                            <a:noFill/>
                          </a:ln>
                          <a:solidFill>
                            <a:schemeClr val="tx1"/>
                          </a:solidFill>
                          <a:effectLst/>
                          <a:latin typeface="Times New Roman" charset="0"/>
                          <a:ea typeface="宋体" pitchFamily="2" charset="-122"/>
                        </a:rPr>
                        <a:t>10</a:t>
                      </a: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10</a:t>
                      </a:r>
                      <a:r>
                        <a:rPr kumimoji="1" lang="en-US" altLang="zh-CN" sz="2000" b="0" i="0" u="none" strike="noStrike" cap="none" normalizeH="0" baseline="0">
                          <a:ln>
                            <a:noFill/>
                          </a:ln>
                          <a:solidFill>
                            <a:schemeClr val="tx1"/>
                          </a:solidFill>
                          <a:effectLst/>
                          <a:latin typeface="Times New Roman" charset="0"/>
                          <a:ea typeface="宋体" pitchFamily="2" charset="-122"/>
                          <a:sym typeface="Symbol" pitchFamily="18" charset="2"/>
                        </a:rPr>
                        <a:t></a:t>
                      </a:r>
                      <a:r>
                        <a:rPr kumimoji="1" lang="en-US" altLang="zh-CN" sz="2000" b="0" i="0" u="none" strike="noStrike" cap="none" normalizeH="0" baseline="0">
                          <a:ln>
                            <a:noFill/>
                          </a:ln>
                          <a:solidFill>
                            <a:schemeClr val="tx1"/>
                          </a:solidFill>
                          <a:effectLst/>
                          <a:latin typeface="Times New Roman" charset="0"/>
                          <a:ea typeface="宋体" pitchFamily="2" charset="-122"/>
                        </a:rPr>
                        <a:t>20</a:t>
                      </a: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pitchFamily="2" charset="-122"/>
                        </a:rPr>
                        <a:t>20</a:t>
                      </a:r>
                      <a:r>
                        <a:rPr kumimoji="1" lang="en-US" altLang="zh-CN" sz="2000" b="0" i="0" u="none" strike="noStrike" cap="none" normalizeH="0" baseline="0">
                          <a:ln>
                            <a:noFill/>
                          </a:ln>
                          <a:solidFill>
                            <a:schemeClr val="tx1"/>
                          </a:solidFill>
                          <a:effectLst/>
                          <a:latin typeface="Times New Roman" charset="0"/>
                          <a:ea typeface="宋体" pitchFamily="2" charset="-122"/>
                          <a:sym typeface="Symbol" pitchFamily="18" charset="2"/>
                        </a:rPr>
                        <a:t></a:t>
                      </a:r>
                      <a:r>
                        <a:rPr kumimoji="1" lang="en-US" altLang="zh-CN" sz="2000" b="0" i="0" u="none" strike="noStrike" cap="none" normalizeH="0" baseline="0">
                          <a:ln>
                            <a:noFill/>
                          </a:ln>
                          <a:solidFill>
                            <a:schemeClr val="tx1"/>
                          </a:solidFill>
                          <a:effectLst/>
                          <a:latin typeface="Times New Roman" charset="0"/>
                          <a:ea typeface="宋体" pitchFamily="2" charset="-122"/>
                        </a:rPr>
                        <a:t>25</a:t>
                      </a:r>
                    </a:p>
                  </a:txBody>
                  <a:tcPr marT="45756" marB="4575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29726" name="Picture 28" descr="t31">
            <a:extLst>
              <a:ext uri="{FF2B5EF4-FFF2-40B4-BE49-F238E27FC236}">
                <a16:creationId xmlns:a16="http://schemas.microsoft.com/office/drawing/2014/main" id="{1CAE5456-CC35-4D38-BF8E-792C168E33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4629150"/>
            <a:ext cx="6948487"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27" name="Rectangle 29">
            <a:extLst>
              <a:ext uri="{FF2B5EF4-FFF2-40B4-BE49-F238E27FC236}">
                <a16:creationId xmlns:a16="http://schemas.microsoft.com/office/drawing/2014/main" id="{29419C12-E2EC-4913-B9F9-BB5E3F293AC4}"/>
              </a:ext>
            </a:extLst>
          </p:cNvPr>
          <p:cNvSpPr>
            <a:spLocks noChangeArrowheads="1"/>
          </p:cNvSpPr>
          <p:nvPr/>
        </p:nvSpPr>
        <p:spPr bwMode="auto">
          <a:xfrm>
            <a:off x="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aphicFrame>
        <p:nvGraphicFramePr>
          <p:cNvPr id="29698" name="Object 30">
            <a:extLst>
              <a:ext uri="{FF2B5EF4-FFF2-40B4-BE49-F238E27FC236}">
                <a16:creationId xmlns:a16="http://schemas.microsoft.com/office/drawing/2014/main" id="{ED8012CA-281C-44A7-A91E-8D6615E9E0FF}"/>
              </a:ext>
            </a:extLst>
          </p:cNvPr>
          <p:cNvGraphicFramePr>
            <a:graphicFrameLocks noChangeAspect="1"/>
          </p:cNvGraphicFramePr>
          <p:nvPr/>
        </p:nvGraphicFramePr>
        <p:xfrm>
          <a:off x="3059113" y="1989138"/>
          <a:ext cx="5842000" cy="876300"/>
        </p:xfrm>
        <a:graphic>
          <a:graphicData uri="http://schemas.openxmlformats.org/presentationml/2006/ole">
            <mc:AlternateContent xmlns:mc="http://schemas.openxmlformats.org/markup-compatibility/2006">
              <mc:Choice xmlns:v="urn:schemas-microsoft-com:vml" Requires="v">
                <p:oleObj spid="_x0000_s29730" name="公式" r:id="rId4" imgW="4762500" imgH="711200" progId="Equation.3">
                  <p:embed/>
                </p:oleObj>
              </mc:Choice>
              <mc:Fallback>
                <p:oleObj name="公式" r:id="rId4" imgW="4762500" imgH="711200" progId="Equation.3">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113" y="1989138"/>
                        <a:ext cx="5842000"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4031" name="Text Box 31">
            <a:extLst>
              <a:ext uri="{FF2B5EF4-FFF2-40B4-BE49-F238E27FC236}">
                <a16:creationId xmlns:a16="http://schemas.microsoft.com/office/drawing/2014/main" id="{82E413FE-F309-4E35-B339-4980022ADBF3}"/>
              </a:ext>
            </a:extLst>
          </p:cNvPr>
          <p:cNvSpPr txBox="1">
            <a:spLocks noChangeArrowheads="1"/>
          </p:cNvSpPr>
          <p:nvPr/>
        </p:nvSpPr>
        <p:spPr bwMode="auto">
          <a:xfrm>
            <a:off x="3708400" y="2997200"/>
            <a:ext cx="5219700" cy="1516063"/>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b="1">
                <a:solidFill>
                  <a:schemeClr val="tx1"/>
                </a:solidFill>
                <a:latin typeface="Verdana" panose="020B0604030504040204" pitchFamily="34" charset="0"/>
                <a:ea typeface="黑体" panose="02010609060101010101" pitchFamily="49" charset="-122"/>
              </a:rPr>
              <a:t>算法复杂度分析：</a:t>
            </a:r>
          </a:p>
          <a:p>
            <a:pPr algn="l" eaLnBrk="1" hangingPunct="1"/>
            <a:r>
              <a:rPr lang="zh-CN" altLang="en-US">
                <a:solidFill>
                  <a:schemeClr val="tx1"/>
                </a:solidFill>
                <a:ea typeface="楷体_GB2312" panose="02010609030101010101" pitchFamily="49" charset="-122"/>
              </a:rPr>
              <a:t>算法</a:t>
            </a:r>
            <a:r>
              <a:rPr lang="en-US" altLang="zh-CN" b="1">
                <a:solidFill>
                  <a:schemeClr val="tx1"/>
                </a:solidFill>
                <a:ea typeface="楷体_GB2312" panose="02010609030101010101" pitchFamily="49" charset="-122"/>
              </a:rPr>
              <a:t>matrixChain</a:t>
            </a:r>
            <a:r>
              <a:rPr lang="zh-CN" altLang="en-US">
                <a:solidFill>
                  <a:schemeClr val="tx1"/>
                </a:solidFill>
                <a:ea typeface="楷体_GB2312" panose="02010609030101010101" pitchFamily="49" charset="-122"/>
              </a:rPr>
              <a:t>的主要计算量取决于算法中对</a:t>
            </a:r>
            <a:r>
              <a:rPr lang="en-US" altLang="zh-CN">
                <a:solidFill>
                  <a:schemeClr val="tx1"/>
                </a:solidFill>
                <a:ea typeface="楷体_GB2312" panose="02010609030101010101" pitchFamily="49" charset="-122"/>
              </a:rPr>
              <a:t>r</a:t>
            </a:r>
            <a:r>
              <a:rPr lang="zh-CN" altLang="en-US">
                <a:solidFill>
                  <a:schemeClr val="tx1"/>
                </a:solidFill>
                <a:ea typeface="楷体_GB2312" panose="02010609030101010101" pitchFamily="49" charset="-122"/>
              </a:rPr>
              <a:t>，</a:t>
            </a:r>
            <a:r>
              <a:rPr lang="en-US" altLang="zh-CN">
                <a:solidFill>
                  <a:schemeClr val="tx1"/>
                </a:solidFill>
                <a:ea typeface="楷体_GB2312" panose="02010609030101010101" pitchFamily="49" charset="-122"/>
              </a:rPr>
              <a:t>i</a:t>
            </a:r>
            <a:r>
              <a:rPr lang="zh-CN" altLang="en-US">
                <a:solidFill>
                  <a:schemeClr val="tx1"/>
                </a:solidFill>
                <a:ea typeface="楷体_GB2312" panose="02010609030101010101" pitchFamily="49" charset="-122"/>
              </a:rPr>
              <a:t>和</a:t>
            </a:r>
            <a:r>
              <a:rPr lang="en-US" altLang="zh-CN">
                <a:solidFill>
                  <a:schemeClr val="tx1"/>
                </a:solidFill>
                <a:ea typeface="楷体_GB2312" panose="02010609030101010101" pitchFamily="49" charset="-122"/>
              </a:rPr>
              <a:t>k</a:t>
            </a:r>
            <a:r>
              <a:rPr lang="zh-CN" altLang="en-US">
                <a:solidFill>
                  <a:schemeClr val="tx1"/>
                </a:solidFill>
                <a:ea typeface="楷体_GB2312" panose="02010609030101010101" pitchFamily="49" charset="-122"/>
              </a:rPr>
              <a:t>的</a:t>
            </a:r>
            <a:r>
              <a:rPr lang="en-US" altLang="zh-CN">
                <a:solidFill>
                  <a:schemeClr val="tx1"/>
                </a:solidFill>
                <a:ea typeface="楷体_GB2312" panose="02010609030101010101" pitchFamily="49" charset="-122"/>
              </a:rPr>
              <a:t>3</a:t>
            </a:r>
            <a:r>
              <a:rPr lang="zh-CN" altLang="en-US">
                <a:solidFill>
                  <a:schemeClr val="tx1"/>
                </a:solidFill>
                <a:ea typeface="楷体_GB2312" panose="02010609030101010101" pitchFamily="49" charset="-122"/>
              </a:rPr>
              <a:t>重循环。循环体内的计算量为</a:t>
            </a:r>
            <a:r>
              <a:rPr lang="en-US" altLang="zh-CN">
                <a:solidFill>
                  <a:schemeClr val="tx1"/>
                </a:solidFill>
                <a:ea typeface="楷体_GB2312" panose="02010609030101010101" pitchFamily="49" charset="-122"/>
              </a:rPr>
              <a:t>O(1)</a:t>
            </a:r>
            <a:r>
              <a:rPr lang="zh-CN" altLang="en-US">
                <a:solidFill>
                  <a:schemeClr val="tx1"/>
                </a:solidFill>
                <a:ea typeface="楷体_GB2312" panose="02010609030101010101" pitchFamily="49" charset="-122"/>
              </a:rPr>
              <a:t>，而</a:t>
            </a:r>
            <a:r>
              <a:rPr lang="en-US" altLang="zh-CN">
                <a:solidFill>
                  <a:schemeClr val="tx1"/>
                </a:solidFill>
                <a:ea typeface="楷体_GB2312" panose="02010609030101010101" pitchFamily="49" charset="-122"/>
              </a:rPr>
              <a:t>3</a:t>
            </a:r>
            <a:r>
              <a:rPr lang="zh-CN" altLang="en-US">
                <a:solidFill>
                  <a:schemeClr val="tx1"/>
                </a:solidFill>
                <a:ea typeface="楷体_GB2312" panose="02010609030101010101" pitchFamily="49" charset="-122"/>
              </a:rPr>
              <a:t>重循环的总次数为</a:t>
            </a:r>
            <a:r>
              <a:rPr lang="en-US" altLang="zh-CN">
                <a:solidFill>
                  <a:schemeClr val="tx1"/>
                </a:solidFill>
                <a:ea typeface="楷体_GB2312" panose="02010609030101010101" pitchFamily="49" charset="-122"/>
              </a:rPr>
              <a:t>O(n</a:t>
            </a:r>
            <a:r>
              <a:rPr lang="en-US" altLang="zh-CN" baseline="30000">
                <a:solidFill>
                  <a:schemeClr val="tx1"/>
                </a:solidFill>
                <a:ea typeface="楷体_GB2312" panose="02010609030101010101" pitchFamily="49" charset="-122"/>
              </a:rPr>
              <a:t>3</a:t>
            </a:r>
            <a:r>
              <a:rPr lang="en-US" altLang="zh-CN">
                <a:solidFill>
                  <a:schemeClr val="tx1"/>
                </a:solidFill>
                <a:ea typeface="楷体_GB2312" panose="02010609030101010101" pitchFamily="49" charset="-122"/>
              </a:rPr>
              <a:t>)</a:t>
            </a:r>
            <a:r>
              <a:rPr lang="zh-CN" altLang="en-US">
                <a:solidFill>
                  <a:schemeClr val="tx1"/>
                </a:solidFill>
                <a:ea typeface="楷体_GB2312" panose="02010609030101010101" pitchFamily="49" charset="-122"/>
              </a:rPr>
              <a:t>。因此算法的计算时间上界为</a:t>
            </a:r>
            <a:r>
              <a:rPr lang="en-US" altLang="zh-CN">
                <a:solidFill>
                  <a:schemeClr val="tx1"/>
                </a:solidFill>
                <a:ea typeface="楷体_GB2312" panose="02010609030101010101" pitchFamily="49" charset="-122"/>
              </a:rPr>
              <a:t>O(n</a:t>
            </a:r>
            <a:r>
              <a:rPr lang="en-US" altLang="zh-CN" baseline="30000">
                <a:solidFill>
                  <a:schemeClr val="tx1"/>
                </a:solidFill>
                <a:ea typeface="楷体_GB2312" panose="02010609030101010101" pitchFamily="49" charset="-122"/>
              </a:rPr>
              <a:t>3</a:t>
            </a:r>
            <a:r>
              <a:rPr lang="en-US" altLang="zh-CN">
                <a:solidFill>
                  <a:schemeClr val="tx1"/>
                </a:solidFill>
                <a:ea typeface="楷体_GB2312" panose="02010609030101010101" pitchFamily="49" charset="-122"/>
              </a:rPr>
              <a:t>)</a:t>
            </a:r>
            <a:r>
              <a:rPr lang="zh-CN" altLang="en-US">
                <a:solidFill>
                  <a:schemeClr val="tx1"/>
                </a:solidFill>
                <a:ea typeface="楷体_GB2312" panose="02010609030101010101" pitchFamily="49" charset="-122"/>
              </a:rPr>
              <a:t>。算法所占用的空间显然为</a:t>
            </a:r>
            <a:r>
              <a:rPr lang="en-US" altLang="zh-CN">
                <a:solidFill>
                  <a:schemeClr val="tx1"/>
                </a:solidFill>
                <a:ea typeface="楷体_GB2312" panose="02010609030101010101" pitchFamily="49" charset="-122"/>
              </a:rPr>
              <a:t>O(n</a:t>
            </a:r>
            <a:r>
              <a:rPr lang="en-US" altLang="zh-CN" baseline="30000">
                <a:solidFill>
                  <a:schemeClr val="tx1"/>
                </a:solidFill>
                <a:ea typeface="楷体_GB2312" panose="02010609030101010101" pitchFamily="49" charset="-122"/>
              </a:rPr>
              <a:t>2</a:t>
            </a:r>
            <a:r>
              <a:rPr lang="en-US" altLang="zh-CN">
                <a:solidFill>
                  <a:schemeClr val="tx1"/>
                </a:solidFill>
                <a:ea typeface="楷体_GB2312" panose="02010609030101010101" pitchFamily="49" charset="-122"/>
              </a:rPr>
              <a:t>)</a:t>
            </a:r>
            <a:r>
              <a:rPr lang="zh-CN" altLang="en-US">
                <a:solidFill>
                  <a:schemeClr val="tx1"/>
                </a:solidFill>
                <a:ea typeface="楷体_GB2312" panose="02010609030101010101" pitchFamily="49" charset="-122"/>
              </a:rPr>
              <a:t>。</a:t>
            </a:r>
            <a:endParaRPr lang="en-US" altLang="zh-CN">
              <a:solidFill>
                <a:schemeClr val="tx1"/>
              </a:solidFill>
              <a:ea typeface="楷体_GB2312" panose="0201060903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4031"/>
                                        </p:tgtEl>
                                        <p:attrNameLst>
                                          <p:attrName>style.visibility</p:attrName>
                                        </p:attrNameLst>
                                      </p:cBhvr>
                                      <p:to>
                                        <p:strVal val="visible"/>
                                      </p:to>
                                    </p:set>
                                    <p:animEffect transition="in" filter="blinds(horizontal)">
                                      <p:cBhvr>
                                        <p:cTn id="7" dur="500"/>
                                        <p:tgtEl>
                                          <p:spTgt spid="384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31"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BBEC98B4-A823-4D02-B070-DB7A9739D35A}"/>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24ABA067-9C69-481C-8941-8F9313A7B33F}" type="slidenum">
              <a:rPr lang="zh-CN" altLang="en-US">
                <a:solidFill>
                  <a:schemeClr val="tx1"/>
                </a:solidFill>
                <a:latin typeface="Times New Roman" panose="02020603050405020304" pitchFamily="18" charset="0"/>
                <a:ea typeface="宋体" panose="02010600030101010101" pitchFamily="2" charset="-122"/>
              </a:rPr>
              <a:pPr eaLnBrk="1" hangingPunct="1"/>
              <a:t>92</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85026" name="Rectangle 2">
            <a:extLst>
              <a:ext uri="{FF2B5EF4-FFF2-40B4-BE49-F238E27FC236}">
                <a16:creationId xmlns:a16="http://schemas.microsoft.com/office/drawing/2014/main" id="{41DE26D9-735F-46E3-84C1-182A0ABC589A}"/>
              </a:ext>
            </a:extLst>
          </p:cNvPr>
          <p:cNvSpPr>
            <a:spLocks noGrp="1" noChangeArrowheads="1"/>
          </p:cNvSpPr>
          <p:nvPr>
            <p:ph type="title"/>
          </p:nvPr>
        </p:nvSpPr>
        <p:spPr>
          <a:xfrm>
            <a:off x="762000" y="228600"/>
            <a:ext cx="7772400" cy="1143000"/>
          </a:xfrm>
        </p:spPr>
        <p:txBody>
          <a:bodyPr/>
          <a:lstStyle/>
          <a:p>
            <a:pPr eaLnBrk="1" hangingPunct="1">
              <a:defRPr/>
            </a:pPr>
            <a:r>
              <a:rPr lang="zh-CN" altLang="en-US" sz="4000">
                <a:effectLst>
                  <a:outerShdw blurRad="38100" dist="38100" dir="2700000" algn="tl">
                    <a:srgbClr val="C0C0C0"/>
                  </a:outerShdw>
                </a:effectLst>
                <a:ea typeface="黑体" pitchFamily="2" charset="-122"/>
              </a:rPr>
              <a:t>动态规划算法的基本要素</a:t>
            </a:r>
          </a:p>
        </p:txBody>
      </p:sp>
      <p:sp>
        <p:nvSpPr>
          <p:cNvPr id="385027" name="Rectangle 3">
            <a:extLst>
              <a:ext uri="{FF2B5EF4-FFF2-40B4-BE49-F238E27FC236}">
                <a16:creationId xmlns:a16="http://schemas.microsoft.com/office/drawing/2014/main" id="{E0FAEE42-4C99-472F-BCC0-C961AE7B5FE1}"/>
              </a:ext>
            </a:extLst>
          </p:cNvPr>
          <p:cNvSpPr>
            <a:spLocks noGrp="1" noChangeArrowheads="1"/>
          </p:cNvSpPr>
          <p:nvPr>
            <p:ph type="body" idx="1"/>
          </p:nvPr>
        </p:nvSpPr>
        <p:spPr>
          <a:xfrm>
            <a:off x="304800" y="1371600"/>
            <a:ext cx="7772400" cy="533400"/>
          </a:xfrm>
        </p:spPr>
        <p:txBody>
          <a:bodyPr/>
          <a:lstStyle/>
          <a:p>
            <a:pPr eaLnBrk="1" hangingPunct="1">
              <a:lnSpc>
                <a:spcPct val="90000"/>
              </a:lnSpc>
              <a:spcBef>
                <a:spcPct val="0"/>
              </a:spcBef>
              <a:buFontTx/>
              <a:buNone/>
              <a:defRPr/>
            </a:pPr>
            <a:r>
              <a:rPr kumimoji="0" lang="zh-CN" altLang="en-US" b="1">
                <a:effectLst>
                  <a:outerShdw blurRad="38100" dist="38100" dir="2700000" algn="tl">
                    <a:srgbClr val="C0C0C0"/>
                  </a:outerShdw>
                </a:effectLst>
                <a:latin typeface="Arial" charset="0"/>
                <a:ea typeface="黑体" pitchFamily="2" charset="-122"/>
              </a:rPr>
              <a:t>一、最优子结构</a:t>
            </a:r>
          </a:p>
          <a:p>
            <a:pPr eaLnBrk="1" hangingPunct="1">
              <a:lnSpc>
                <a:spcPct val="90000"/>
              </a:lnSpc>
              <a:defRPr/>
            </a:pPr>
            <a:endParaRPr lang="zh-CN" altLang="en-US"/>
          </a:p>
        </p:txBody>
      </p:sp>
      <p:sp>
        <p:nvSpPr>
          <p:cNvPr id="175109" name="Text Box 4">
            <a:extLst>
              <a:ext uri="{FF2B5EF4-FFF2-40B4-BE49-F238E27FC236}">
                <a16:creationId xmlns:a16="http://schemas.microsoft.com/office/drawing/2014/main" id="{DBF10319-34D9-4FB0-B0E1-E7590A37CAC2}"/>
              </a:ext>
            </a:extLst>
          </p:cNvPr>
          <p:cNvSpPr txBox="1">
            <a:spLocks noChangeArrowheads="1"/>
          </p:cNvSpPr>
          <p:nvPr/>
        </p:nvSpPr>
        <p:spPr bwMode="auto">
          <a:xfrm>
            <a:off x="304800" y="2133600"/>
            <a:ext cx="8569325" cy="3378200"/>
          </a:xfrm>
          <a:prstGeom prst="rect">
            <a:avLst/>
          </a:prstGeom>
          <a:solidFill>
            <a:srgbClr val="FFCC00"/>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buFont typeface="Arial" panose="020B0604020202020204" pitchFamily="34" charset="0"/>
              <a:buChar char="•"/>
            </a:pPr>
            <a:r>
              <a:rPr kumimoji="1" lang="zh-CN" altLang="en-US" sz="2400">
                <a:solidFill>
                  <a:schemeClr val="tx1"/>
                </a:solidFill>
                <a:ea typeface="楷体_GB2312" panose="02010609030101010101" pitchFamily="49" charset="-122"/>
              </a:rPr>
              <a:t>矩阵连乘计算次序问题的最优解包含着其子问题的最优解。这种性质称为</a:t>
            </a:r>
            <a:r>
              <a:rPr kumimoji="1" lang="zh-CN" altLang="en-US" sz="2400" b="1">
                <a:solidFill>
                  <a:schemeClr val="tx1"/>
                </a:solidFill>
                <a:ea typeface="黑体" panose="02010609060101010101" pitchFamily="49" charset="-122"/>
              </a:rPr>
              <a:t>最优子结构性质</a:t>
            </a:r>
            <a:r>
              <a:rPr kumimoji="1" lang="zh-CN" altLang="en-US" sz="2400">
                <a:solidFill>
                  <a:schemeClr val="tx1"/>
                </a:solidFill>
                <a:ea typeface="楷体_GB2312" panose="02010609030101010101" pitchFamily="49" charset="-122"/>
              </a:rPr>
              <a:t>。</a:t>
            </a:r>
            <a:endParaRPr lang="zh-CN" altLang="en-US" sz="2400">
              <a:solidFill>
                <a:schemeClr val="tx1"/>
              </a:solidFill>
              <a:ea typeface="楷体_GB2312" panose="02010609030101010101" pitchFamily="49" charset="-122"/>
            </a:endParaRPr>
          </a:p>
          <a:p>
            <a:pPr algn="l" eaLnBrk="1" hangingPunct="1">
              <a:buClr>
                <a:schemeClr val="accent2"/>
              </a:buClr>
              <a:buFont typeface="Arial" panose="020B0604020202020204" pitchFamily="34" charset="0"/>
              <a:buChar char="•"/>
            </a:pPr>
            <a:r>
              <a:rPr lang="zh-CN" altLang="en-US" sz="2400">
                <a:solidFill>
                  <a:schemeClr val="tx1"/>
                </a:solidFill>
                <a:ea typeface="楷体_GB2312" panose="02010609030101010101" pitchFamily="49" charset="-122"/>
              </a:rPr>
              <a:t>在分析问题的最优子结构性质时，所用的方法具有普遍性：首先假设由问题的最优解导出的子问题的解不是最优的，然后再设法说明在这个假设下可构造出比原问题最优解更好的解，从而导致矛盾。 </a:t>
            </a:r>
          </a:p>
          <a:p>
            <a:pPr algn="l" eaLnBrk="1" hangingPunct="1">
              <a:buClr>
                <a:schemeClr val="accent2"/>
              </a:buClr>
              <a:buFont typeface="Arial" panose="020B0604020202020204" pitchFamily="34" charset="0"/>
              <a:buChar char="•"/>
            </a:pPr>
            <a:r>
              <a:rPr lang="zh-CN" altLang="en-US" sz="2400">
                <a:solidFill>
                  <a:schemeClr val="tx1"/>
                </a:solidFill>
                <a:ea typeface="楷体_GB2312" panose="02010609030101010101" pitchFamily="49" charset="-122"/>
              </a:rPr>
              <a:t>利用问题的最优子结构性质，以自底向上的方式递归地从子问题的最优解逐步构造出整个问题的最优解。最优子结构是问题能用动态规划算法求解的前提。</a:t>
            </a:r>
          </a:p>
        </p:txBody>
      </p:sp>
      <p:sp>
        <p:nvSpPr>
          <p:cNvPr id="385029" name="Text Box 5">
            <a:extLst>
              <a:ext uri="{FF2B5EF4-FFF2-40B4-BE49-F238E27FC236}">
                <a16:creationId xmlns:a16="http://schemas.microsoft.com/office/drawing/2014/main" id="{5BDAF594-BF7D-4F9A-AAB2-AEB5E78C4AAE}"/>
              </a:ext>
            </a:extLst>
          </p:cNvPr>
          <p:cNvSpPr txBox="1">
            <a:spLocks noChangeArrowheads="1"/>
          </p:cNvSpPr>
          <p:nvPr/>
        </p:nvSpPr>
        <p:spPr bwMode="auto">
          <a:xfrm>
            <a:off x="304800" y="5562600"/>
            <a:ext cx="8424863" cy="873125"/>
          </a:xfrm>
          <a:prstGeom prst="rect">
            <a:avLst/>
          </a:prstGeom>
          <a:solidFill>
            <a:schemeClr val="hlink"/>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zh-CN" altLang="en-US" sz="2400">
                <a:solidFill>
                  <a:schemeClr val="tx1"/>
                </a:solidFill>
                <a:ea typeface="黑体" panose="02010609060101010101" pitchFamily="49" charset="-122"/>
              </a:rPr>
              <a:t>注意：同一个问题可以有多种</a:t>
            </a:r>
            <a:r>
              <a:rPr kumimoji="1" lang="zh-CN" altLang="zh-CN" sz="2400">
                <a:solidFill>
                  <a:schemeClr val="tx1"/>
                </a:solidFill>
                <a:ea typeface="黑体" panose="02010609060101010101" pitchFamily="49" charset="-122"/>
              </a:rPr>
              <a:t>方式刻划</a:t>
            </a:r>
            <a:r>
              <a:rPr kumimoji="1" lang="zh-CN" altLang="zh-CN" sz="2400">
                <a:solidFill>
                  <a:schemeClr val="tx1"/>
                </a:solidFill>
                <a:ea typeface="楷体_GB2312" panose="02010609030101010101" pitchFamily="49" charset="-122"/>
              </a:rPr>
              <a:t>它</a:t>
            </a:r>
            <a:r>
              <a:rPr kumimoji="1" lang="zh-CN" altLang="zh-CN" sz="2400">
                <a:solidFill>
                  <a:schemeClr val="tx1"/>
                </a:solidFill>
                <a:ea typeface="黑体" panose="02010609060101010101" pitchFamily="49" charset="-122"/>
              </a:rPr>
              <a:t>的最优子结构，有些表示方法的求解速度更快（空间占用小，问题的维度低）</a:t>
            </a:r>
            <a:endParaRPr kumimoji="1" lang="en-US" altLang="zh-CN" sz="2400">
              <a:solidFill>
                <a:schemeClr val="tx1"/>
              </a:solidFill>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5029"/>
                                        </p:tgtEl>
                                        <p:attrNameLst>
                                          <p:attrName>style.visibility</p:attrName>
                                        </p:attrNameLst>
                                      </p:cBhvr>
                                      <p:to>
                                        <p:strVal val="visible"/>
                                      </p:to>
                                    </p:set>
                                    <p:animEffect transition="in" filter="blinds(horizontal)">
                                      <p:cBhvr>
                                        <p:cTn id="7" dur="500"/>
                                        <p:tgtEl>
                                          <p:spTgt spid="385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9" grpId="0" animBg="1"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3F1BF4E4-2C08-419D-AE81-8904007A22B6}"/>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1AC9999F-F177-4AA2-8C12-A7AF7F98D823}" type="slidenum">
              <a:rPr lang="zh-CN" altLang="en-US">
                <a:solidFill>
                  <a:schemeClr val="tx1"/>
                </a:solidFill>
                <a:latin typeface="Times New Roman" panose="02020603050405020304" pitchFamily="18" charset="0"/>
                <a:ea typeface="宋体" panose="02010600030101010101" pitchFamily="2" charset="-122"/>
              </a:rPr>
              <a:pPr eaLnBrk="1" hangingPunct="1"/>
              <a:t>93</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86050" name="Rectangle 2">
            <a:extLst>
              <a:ext uri="{FF2B5EF4-FFF2-40B4-BE49-F238E27FC236}">
                <a16:creationId xmlns:a16="http://schemas.microsoft.com/office/drawing/2014/main" id="{0226F05C-2A86-429F-8676-B7EFFB3D4862}"/>
              </a:ext>
            </a:extLst>
          </p:cNvPr>
          <p:cNvSpPr>
            <a:spLocks noGrp="1" noChangeArrowheads="1"/>
          </p:cNvSpPr>
          <p:nvPr>
            <p:ph type="body" idx="1"/>
          </p:nvPr>
        </p:nvSpPr>
        <p:spPr>
          <a:xfrm>
            <a:off x="457200" y="838200"/>
            <a:ext cx="7772400" cy="762000"/>
          </a:xfrm>
        </p:spPr>
        <p:txBody>
          <a:bodyPr/>
          <a:lstStyle/>
          <a:p>
            <a:pPr eaLnBrk="1" hangingPunct="1">
              <a:buFontTx/>
              <a:buNone/>
              <a:defRPr/>
            </a:pPr>
            <a:r>
              <a:rPr kumimoji="0" lang="zh-CN" altLang="en-US" b="1">
                <a:effectLst>
                  <a:outerShdw blurRad="38100" dist="38100" dir="2700000" algn="tl">
                    <a:srgbClr val="C0C0C0"/>
                  </a:outerShdw>
                </a:effectLst>
                <a:latin typeface="Arial" charset="0"/>
                <a:ea typeface="黑体" pitchFamily="2" charset="-122"/>
              </a:rPr>
              <a:t>二、重叠子问题</a:t>
            </a:r>
          </a:p>
        </p:txBody>
      </p:sp>
      <p:sp>
        <p:nvSpPr>
          <p:cNvPr id="386051" name="Text Box 3">
            <a:extLst>
              <a:ext uri="{FF2B5EF4-FFF2-40B4-BE49-F238E27FC236}">
                <a16:creationId xmlns:a16="http://schemas.microsoft.com/office/drawing/2014/main" id="{7CF7B5A9-9CF7-4C6F-8F50-82934FCE54D9}"/>
              </a:ext>
            </a:extLst>
          </p:cNvPr>
          <p:cNvSpPr txBox="1">
            <a:spLocks noChangeArrowheads="1"/>
          </p:cNvSpPr>
          <p:nvPr/>
        </p:nvSpPr>
        <p:spPr bwMode="auto">
          <a:xfrm>
            <a:off x="1422400" y="908050"/>
            <a:ext cx="184150" cy="579438"/>
          </a:xfrm>
          <a:prstGeom prst="rect">
            <a:avLst/>
          </a:prstGeom>
          <a:noFill/>
          <a:ln w="6350">
            <a:noFill/>
            <a:miter lim="800000"/>
            <a:headEnd/>
            <a:tailEnd/>
          </a:ln>
          <a:effectLst/>
        </p:spPr>
        <p:txBody>
          <a:bodyPr wrap="none">
            <a:spAutoFit/>
          </a:bodyPr>
          <a:lstStyle/>
          <a:p>
            <a:pPr>
              <a:defRPr/>
            </a:pPr>
            <a:endParaRPr lang="zh-CN" altLang="en-US" sz="3200" b="1">
              <a:solidFill>
                <a:schemeClr val="tx1"/>
              </a:solidFill>
              <a:effectLst>
                <a:outerShdw blurRad="38100" dist="38100" dir="2700000" algn="tl">
                  <a:srgbClr val="C0C0C0"/>
                </a:outerShdw>
              </a:effectLst>
              <a:latin typeface="Arial" charset="0"/>
              <a:ea typeface="黑体" pitchFamily="2" charset="-122"/>
            </a:endParaRPr>
          </a:p>
        </p:txBody>
      </p:sp>
      <p:sp>
        <p:nvSpPr>
          <p:cNvPr id="30726" name="Text Box 4">
            <a:extLst>
              <a:ext uri="{FF2B5EF4-FFF2-40B4-BE49-F238E27FC236}">
                <a16:creationId xmlns:a16="http://schemas.microsoft.com/office/drawing/2014/main" id="{25EA692F-5798-4678-A7F4-F3847A75692B}"/>
              </a:ext>
            </a:extLst>
          </p:cNvPr>
          <p:cNvSpPr txBox="1">
            <a:spLocks noChangeArrowheads="1"/>
          </p:cNvSpPr>
          <p:nvPr/>
        </p:nvSpPr>
        <p:spPr bwMode="auto">
          <a:xfrm>
            <a:off x="250825" y="1628775"/>
            <a:ext cx="8569325" cy="2647950"/>
          </a:xfrm>
          <a:prstGeom prst="rect">
            <a:avLst/>
          </a:prstGeom>
          <a:solidFill>
            <a:srgbClr val="FFCC00"/>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buFont typeface="Arial" panose="020B0604020202020204" pitchFamily="34" charset="0"/>
              <a:buChar char="•"/>
            </a:pPr>
            <a:r>
              <a:rPr lang="zh-CN" altLang="en-US" sz="2400">
                <a:solidFill>
                  <a:schemeClr val="tx1"/>
                </a:solidFill>
                <a:ea typeface="楷体_GB2312" panose="02010609030101010101" pitchFamily="49" charset="-122"/>
              </a:rPr>
              <a:t>递归算法求解问题时，每次产生的子问题并不总是新问题，有些子问题被反复计算多次。</a:t>
            </a:r>
            <a:r>
              <a:rPr kumimoji="1" lang="zh-CN" altLang="en-US" sz="2400">
                <a:solidFill>
                  <a:schemeClr val="tx1"/>
                </a:solidFill>
                <a:ea typeface="楷体_GB2312" panose="02010609030101010101" pitchFamily="49" charset="-122"/>
              </a:rPr>
              <a:t>这种性质称为</a:t>
            </a:r>
            <a:r>
              <a:rPr lang="zh-CN" altLang="en-US" sz="2400" b="1">
                <a:solidFill>
                  <a:schemeClr val="tx1"/>
                </a:solidFill>
                <a:latin typeface="黑体" panose="02010609060101010101" pitchFamily="49" charset="-122"/>
                <a:ea typeface="黑体" panose="02010609060101010101" pitchFamily="49" charset="-122"/>
              </a:rPr>
              <a:t>子问题的重叠性质</a:t>
            </a:r>
            <a:r>
              <a:rPr kumimoji="1" lang="zh-CN" altLang="en-US" sz="2400">
                <a:solidFill>
                  <a:schemeClr val="tx1"/>
                </a:solidFill>
                <a:ea typeface="楷体_GB2312" panose="02010609030101010101" pitchFamily="49" charset="-122"/>
              </a:rPr>
              <a:t>。</a:t>
            </a:r>
          </a:p>
          <a:p>
            <a:pPr algn="l" eaLnBrk="1" hangingPunct="1">
              <a:buClr>
                <a:schemeClr val="accent2"/>
              </a:buClr>
              <a:buFont typeface="Arial" panose="020B0604020202020204" pitchFamily="34" charset="0"/>
              <a:buChar char="•"/>
            </a:pPr>
            <a:r>
              <a:rPr kumimoji="1" lang="zh-CN" altLang="en-US" sz="2400">
                <a:solidFill>
                  <a:schemeClr val="tx1"/>
                </a:solidFill>
                <a:ea typeface="楷体_GB2312" panose="02010609030101010101" pitchFamily="49" charset="-122"/>
              </a:rPr>
              <a:t>动态规划算法，对每一个子问题只解一次，而后将其解保存在一个表格中，当再次需要解此子问题时，只是简单地用常数时间查看一下结果。 </a:t>
            </a:r>
          </a:p>
          <a:p>
            <a:pPr algn="l" eaLnBrk="1" hangingPunct="1">
              <a:buClr>
                <a:schemeClr val="accent2"/>
              </a:buClr>
              <a:buFont typeface="Arial" panose="020B0604020202020204" pitchFamily="34" charset="0"/>
              <a:buChar char="•"/>
            </a:pPr>
            <a:r>
              <a:rPr kumimoji="1" lang="zh-CN" altLang="en-US" sz="2400">
                <a:solidFill>
                  <a:schemeClr val="tx1"/>
                </a:solidFill>
                <a:ea typeface="楷体_GB2312" panose="02010609030101010101" pitchFamily="49" charset="-122"/>
              </a:rPr>
              <a:t>通常不同的子问题个数随问题的大小呈多项式增长。因此用动态规划算法只需要多项式时间，从而获得较高的解题效率。 </a:t>
            </a:r>
          </a:p>
        </p:txBody>
      </p:sp>
      <p:graphicFrame>
        <p:nvGraphicFramePr>
          <p:cNvPr id="30722" name="Object 5">
            <a:extLst>
              <a:ext uri="{FF2B5EF4-FFF2-40B4-BE49-F238E27FC236}">
                <a16:creationId xmlns:a16="http://schemas.microsoft.com/office/drawing/2014/main" id="{380A973B-E4A1-44FA-9A68-795408136311}"/>
              </a:ext>
            </a:extLst>
          </p:cNvPr>
          <p:cNvGraphicFramePr>
            <a:graphicFrameLocks noChangeAspect="1"/>
          </p:cNvGraphicFramePr>
          <p:nvPr/>
        </p:nvGraphicFramePr>
        <p:xfrm>
          <a:off x="1835150" y="4284663"/>
          <a:ext cx="5329238" cy="2263775"/>
        </p:xfrm>
        <a:graphic>
          <a:graphicData uri="http://schemas.openxmlformats.org/presentationml/2006/ole">
            <mc:AlternateContent xmlns:mc="http://schemas.openxmlformats.org/markup-compatibility/2006">
              <mc:Choice xmlns:v="urn:schemas-microsoft-com:vml" Requires="v">
                <p:oleObj spid="_x0000_s30728" name="BMP 图像" r:id="rId3" imgW="3428571" imgH="1457143" progId="Paint.Picture">
                  <p:embed/>
                </p:oleObj>
              </mc:Choice>
              <mc:Fallback>
                <p:oleObj name="BMP 图像" r:id="rId3" imgW="3428571" imgH="1457143"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4284663"/>
                        <a:ext cx="5329238" cy="226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oleObj>
              </mc:Fallback>
            </mc:AlternateContent>
          </a:graphicData>
        </a:graphic>
      </p:graphicFrame>
    </p:spTree>
  </p:cSld>
  <p:clrMapOvr>
    <a:masterClrMapping/>
  </p:clrMapOvr>
  <p:transition>
    <p:random/>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C99F5F3D-224D-4453-ACEF-1D318EF67A0F}"/>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4F4CAEBA-5297-4332-9647-9C6AEEB85BE5}" type="slidenum">
              <a:rPr lang="zh-CN" altLang="en-US">
                <a:solidFill>
                  <a:schemeClr val="tx1"/>
                </a:solidFill>
                <a:latin typeface="Times New Roman" panose="02020603050405020304" pitchFamily="18" charset="0"/>
                <a:ea typeface="宋体" panose="02010600030101010101" pitchFamily="2" charset="-122"/>
              </a:rPr>
              <a:pPr eaLnBrk="1" hangingPunct="1"/>
              <a:t>94</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87074" name="Rectangle 2">
            <a:extLst>
              <a:ext uri="{FF2B5EF4-FFF2-40B4-BE49-F238E27FC236}">
                <a16:creationId xmlns:a16="http://schemas.microsoft.com/office/drawing/2014/main" id="{C20CD0FA-FD6E-4F87-85C5-4F098623D641}"/>
              </a:ext>
            </a:extLst>
          </p:cNvPr>
          <p:cNvSpPr>
            <a:spLocks noGrp="1" noChangeArrowheads="1"/>
          </p:cNvSpPr>
          <p:nvPr>
            <p:ph type="body" idx="1"/>
          </p:nvPr>
        </p:nvSpPr>
        <p:spPr>
          <a:xfrm>
            <a:off x="304800" y="838200"/>
            <a:ext cx="7772400" cy="609600"/>
          </a:xfrm>
        </p:spPr>
        <p:txBody>
          <a:bodyPr/>
          <a:lstStyle/>
          <a:p>
            <a:pPr eaLnBrk="1" hangingPunct="1">
              <a:buFontTx/>
              <a:buNone/>
              <a:defRPr/>
            </a:pPr>
            <a:r>
              <a:rPr kumimoji="0" lang="zh-CN" altLang="en-US" b="1">
                <a:effectLst>
                  <a:outerShdw blurRad="38100" dist="38100" dir="2700000" algn="tl">
                    <a:srgbClr val="C0C0C0"/>
                  </a:outerShdw>
                </a:effectLst>
                <a:latin typeface="Arial" charset="0"/>
                <a:ea typeface="黑体" pitchFamily="2" charset="-122"/>
              </a:rPr>
              <a:t>三、备忘录方法</a:t>
            </a:r>
          </a:p>
        </p:txBody>
      </p:sp>
      <p:sp>
        <p:nvSpPr>
          <p:cNvPr id="387075" name="Text Box 3">
            <a:extLst>
              <a:ext uri="{FF2B5EF4-FFF2-40B4-BE49-F238E27FC236}">
                <a16:creationId xmlns:a16="http://schemas.microsoft.com/office/drawing/2014/main" id="{4C5849AE-E52B-42EE-B6EF-B26AB7D9A77C}"/>
              </a:ext>
            </a:extLst>
          </p:cNvPr>
          <p:cNvSpPr txBox="1">
            <a:spLocks noChangeArrowheads="1"/>
          </p:cNvSpPr>
          <p:nvPr/>
        </p:nvSpPr>
        <p:spPr bwMode="auto">
          <a:xfrm>
            <a:off x="1423988" y="908050"/>
            <a:ext cx="184150" cy="579438"/>
          </a:xfrm>
          <a:prstGeom prst="rect">
            <a:avLst/>
          </a:prstGeom>
          <a:noFill/>
          <a:ln w="6350">
            <a:noFill/>
            <a:miter lim="800000"/>
            <a:headEnd/>
            <a:tailEnd/>
          </a:ln>
          <a:effectLst/>
        </p:spPr>
        <p:txBody>
          <a:bodyPr wrap="none">
            <a:spAutoFit/>
          </a:bodyPr>
          <a:lstStyle/>
          <a:p>
            <a:pPr>
              <a:defRPr/>
            </a:pPr>
            <a:endParaRPr lang="zh-CN" altLang="en-US" sz="3200" b="1">
              <a:solidFill>
                <a:schemeClr val="tx1"/>
              </a:solidFill>
              <a:effectLst>
                <a:outerShdw blurRad="38100" dist="38100" dir="2700000" algn="tl">
                  <a:srgbClr val="C0C0C0"/>
                </a:outerShdw>
              </a:effectLst>
              <a:latin typeface="Arial" charset="0"/>
              <a:ea typeface="黑体" pitchFamily="2" charset="-122"/>
            </a:endParaRPr>
          </a:p>
        </p:txBody>
      </p:sp>
      <p:sp>
        <p:nvSpPr>
          <p:cNvPr id="176133" name="Text Box 4">
            <a:extLst>
              <a:ext uri="{FF2B5EF4-FFF2-40B4-BE49-F238E27FC236}">
                <a16:creationId xmlns:a16="http://schemas.microsoft.com/office/drawing/2014/main" id="{B2C0787C-EC15-4F5A-A48D-A63176350D23}"/>
              </a:ext>
            </a:extLst>
          </p:cNvPr>
          <p:cNvSpPr txBox="1">
            <a:spLocks noChangeArrowheads="1"/>
          </p:cNvSpPr>
          <p:nvPr/>
        </p:nvSpPr>
        <p:spPr bwMode="auto">
          <a:xfrm>
            <a:off x="250825" y="1557338"/>
            <a:ext cx="8569325" cy="1187450"/>
          </a:xfrm>
          <a:prstGeom prst="rect">
            <a:avLst/>
          </a:prstGeom>
          <a:solidFill>
            <a:srgbClr val="FFCC00"/>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Clr>
                <a:schemeClr val="accent2"/>
              </a:buClr>
              <a:buFont typeface="Arial" panose="020B0604020202020204" pitchFamily="34" charset="0"/>
              <a:buChar char="•"/>
            </a:pPr>
            <a:r>
              <a:rPr kumimoji="1" lang="zh-CN" altLang="en-US" sz="2400">
                <a:solidFill>
                  <a:schemeClr val="tx1"/>
                </a:solidFill>
                <a:ea typeface="楷体_GB2312" panose="02010609030101010101" pitchFamily="49" charset="-122"/>
              </a:rPr>
              <a:t>备忘录方法的控制结构与直接递归方法的控制结构相同，区别在于备忘录方法为每个解过的子问题建立了备忘录以备需要时查看，避免了相同子问题的重复求解。</a:t>
            </a:r>
          </a:p>
        </p:txBody>
      </p:sp>
      <p:sp>
        <p:nvSpPr>
          <p:cNvPr id="176134" name="Rectangle 5">
            <a:extLst>
              <a:ext uri="{FF2B5EF4-FFF2-40B4-BE49-F238E27FC236}">
                <a16:creationId xmlns:a16="http://schemas.microsoft.com/office/drawing/2014/main" id="{58E4D1E7-3F23-4CE1-8640-F33D9C2883E5}"/>
              </a:ext>
            </a:extLst>
          </p:cNvPr>
          <p:cNvSpPr>
            <a:spLocks noChangeArrowheads="1"/>
          </p:cNvSpPr>
          <p:nvPr/>
        </p:nvSpPr>
        <p:spPr bwMode="auto">
          <a:xfrm>
            <a:off x="250825" y="2646363"/>
            <a:ext cx="7054850" cy="421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en-US" altLang="zh-CN">
                <a:solidFill>
                  <a:schemeClr val="tx1"/>
                </a:solidFill>
                <a:ea typeface="楷体_GB2312" panose="02010609030101010101" pitchFamily="49" charset="-122"/>
              </a:rPr>
              <a:t>m</a:t>
            </a:r>
            <a:r>
              <a:rPr kumimoji="1" lang="en-US" altLang="zh-CN">
                <a:solidFill>
                  <a:schemeClr val="tx1"/>
                </a:solidFill>
                <a:ea typeface="楷体_GB2312" panose="02010609030101010101" pitchFamily="49" charset="-122"/>
                <a:sym typeface="Wingdings" panose="05000000000000000000" pitchFamily="2" charset="2"/>
              </a:rPr>
              <a:t>0</a:t>
            </a:r>
            <a:endParaRPr kumimoji="1" lang="en-US" altLang="zh-CN">
              <a:solidFill>
                <a:schemeClr val="tx1"/>
              </a:solidFill>
              <a:ea typeface="楷体_GB2312" panose="02010609030101010101" pitchFamily="49" charset="-122"/>
            </a:endParaRPr>
          </a:p>
          <a:p>
            <a:pPr algn="l" eaLnBrk="1" hangingPunct="1"/>
            <a:r>
              <a:rPr kumimoji="1" lang="en-US" altLang="zh-CN">
                <a:solidFill>
                  <a:schemeClr val="tx1"/>
                </a:solidFill>
                <a:ea typeface="楷体_GB2312" panose="02010609030101010101" pitchFamily="49" charset="-122"/>
              </a:rPr>
              <a:t>private static int </a:t>
            </a:r>
            <a:r>
              <a:rPr kumimoji="1" lang="en-US" altLang="zh-CN" b="1">
                <a:solidFill>
                  <a:schemeClr val="tx1"/>
                </a:solidFill>
                <a:ea typeface="楷体_GB2312" panose="02010609030101010101" pitchFamily="49" charset="-122"/>
              </a:rPr>
              <a:t>lookupChain</a:t>
            </a:r>
            <a:r>
              <a:rPr kumimoji="1" lang="en-US" altLang="zh-CN">
                <a:solidFill>
                  <a:schemeClr val="tx1"/>
                </a:solidFill>
                <a:ea typeface="楷体_GB2312" panose="02010609030101010101" pitchFamily="49" charset="-122"/>
              </a:rPr>
              <a:t>(int i, int j)</a:t>
            </a:r>
          </a:p>
          <a:p>
            <a:pPr algn="l" eaLnBrk="1" hangingPunct="1"/>
            <a:r>
              <a:rPr kumimoji="1" lang="en-US" altLang="zh-CN">
                <a:solidFill>
                  <a:schemeClr val="tx1"/>
                </a:solidFill>
                <a:ea typeface="楷体_GB2312" panose="02010609030101010101" pitchFamily="49" charset="-122"/>
              </a:rPr>
              <a:t>   {</a:t>
            </a:r>
          </a:p>
          <a:p>
            <a:pPr algn="l" eaLnBrk="1" hangingPunct="1"/>
            <a:r>
              <a:rPr kumimoji="1" lang="en-US" altLang="zh-CN">
                <a:solidFill>
                  <a:schemeClr val="tx1"/>
                </a:solidFill>
                <a:ea typeface="楷体_GB2312" panose="02010609030101010101" pitchFamily="49" charset="-122"/>
              </a:rPr>
              <a:t>      </a:t>
            </a:r>
            <a:r>
              <a:rPr kumimoji="1" lang="en-US" altLang="zh-CN" b="1">
                <a:solidFill>
                  <a:schemeClr val="tx1"/>
                </a:solidFill>
                <a:ea typeface="楷体_GB2312" panose="02010609030101010101" pitchFamily="49" charset="-122"/>
              </a:rPr>
              <a:t>if</a:t>
            </a:r>
            <a:r>
              <a:rPr kumimoji="1" lang="en-US" altLang="zh-CN">
                <a:solidFill>
                  <a:schemeClr val="tx1"/>
                </a:solidFill>
                <a:ea typeface="楷体_GB2312" panose="02010609030101010101" pitchFamily="49" charset="-122"/>
              </a:rPr>
              <a:t> (m[i][j] &gt; 0) </a:t>
            </a:r>
            <a:r>
              <a:rPr kumimoji="1" lang="en-US" altLang="zh-CN" b="1">
                <a:solidFill>
                  <a:schemeClr val="tx1"/>
                </a:solidFill>
                <a:ea typeface="楷体_GB2312" panose="02010609030101010101" pitchFamily="49" charset="-122"/>
              </a:rPr>
              <a:t>return</a:t>
            </a:r>
            <a:r>
              <a:rPr kumimoji="1" lang="en-US" altLang="zh-CN">
                <a:solidFill>
                  <a:schemeClr val="tx1"/>
                </a:solidFill>
                <a:ea typeface="楷体_GB2312" panose="02010609030101010101" pitchFamily="49" charset="-122"/>
              </a:rPr>
              <a:t> m[i][j];</a:t>
            </a:r>
          </a:p>
          <a:p>
            <a:pPr algn="l" eaLnBrk="1" hangingPunct="1"/>
            <a:r>
              <a:rPr kumimoji="1" lang="en-US" altLang="zh-CN">
                <a:solidFill>
                  <a:schemeClr val="tx1"/>
                </a:solidFill>
                <a:ea typeface="楷体_GB2312" panose="02010609030101010101" pitchFamily="49" charset="-122"/>
              </a:rPr>
              <a:t>      </a:t>
            </a:r>
            <a:r>
              <a:rPr kumimoji="1" lang="en-US" altLang="zh-CN" b="1">
                <a:solidFill>
                  <a:schemeClr val="tx1"/>
                </a:solidFill>
                <a:ea typeface="楷体_GB2312" panose="02010609030101010101" pitchFamily="49" charset="-122"/>
              </a:rPr>
              <a:t>if</a:t>
            </a:r>
            <a:r>
              <a:rPr kumimoji="1" lang="en-US" altLang="zh-CN">
                <a:solidFill>
                  <a:schemeClr val="tx1"/>
                </a:solidFill>
                <a:ea typeface="楷体_GB2312" panose="02010609030101010101" pitchFamily="49" charset="-122"/>
              </a:rPr>
              <a:t> (i == j) </a:t>
            </a:r>
            <a:r>
              <a:rPr kumimoji="1" lang="en-US" altLang="zh-CN" b="1">
                <a:solidFill>
                  <a:schemeClr val="tx1"/>
                </a:solidFill>
                <a:ea typeface="楷体_GB2312" panose="02010609030101010101" pitchFamily="49" charset="-122"/>
              </a:rPr>
              <a:t>return</a:t>
            </a:r>
            <a:r>
              <a:rPr kumimoji="1" lang="en-US" altLang="zh-CN">
                <a:solidFill>
                  <a:schemeClr val="tx1"/>
                </a:solidFill>
                <a:ea typeface="楷体_GB2312" panose="02010609030101010101" pitchFamily="49" charset="-122"/>
              </a:rPr>
              <a:t> 0;</a:t>
            </a:r>
          </a:p>
          <a:p>
            <a:pPr algn="l" eaLnBrk="1" hangingPunct="1"/>
            <a:r>
              <a:rPr kumimoji="1" lang="en-US" altLang="zh-CN">
                <a:solidFill>
                  <a:schemeClr val="tx1"/>
                </a:solidFill>
                <a:ea typeface="楷体_GB2312" panose="02010609030101010101" pitchFamily="49" charset="-122"/>
              </a:rPr>
              <a:t>      int u = </a:t>
            </a:r>
            <a:r>
              <a:rPr kumimoji="1" lang="en-US" altLang="zh-CN" b="1">
                <a:solidFill>
                  <a:schemeClr val="tx1"/>
                </a:solidFill>
                <a:ea typeface="楷体_GB2312" panose="02010609030101010101" pitchFamily="49" charset="-122"/>
              </a:rPr>
              <a:t>lookupChain</a:t>
            </a:r>
            <a:r>
              <a:rPr kumimoji="1" lang="en-US" altLang="zh-CN">
                <a:solidFill>
                  <a:schemeClr val="tx1"/>
                </a:solidFill>
                <a:ea typeface="楷体_GB2312" panose="02010609030101010101" pitchFamily="49" charset="-122"/>
              </a:rPr>
              <a:t>(i+1,j) + p[i-1]*p[i]*p[j];</a:t>
            </a:r>
          </a:p>
          <a:p>
            <a:pPr algn="l" eaLnBrk="1" hangingPunct="1"/>
            <a:r>
              <a:rPr kumimoji="1" lang="en-US" altLang="zh-CN">
                <a:solidFill>
                  <a:schemeClr val="tx1"/>
                </a:solidFill>
                <a:ea typeface="楷体_GB2312" panose="02010609030101010101" pitchFamily="49" charset="-122"/>
              </a:rPr>
              <a:t>      s[i][j] = i;</a:t>
            </a:r>
          </a:p>
          <a:p>
            <a:pPr algn="l" eaLnBrk="1" hangingPunct="1"/>
            <a:r>
              <a:rPr kumimoji="1" lang="en-US" altLang="zh-CN">
                <a:solidFill>
                  <a:schemeClr val="tx1"/>
                </a:solidFill>
                <a:ea typeface="楷体_GB2312" panose="02010609030101010101" pitchFamily="49" charset="-122"/>
              </a:rPr>
              <a:t>      </a:t>
            </a:r>
            <a:r>
              <a:rPr kumimoji="1" lang="en-US" altLang="zh-CN" b="1">
                <a:solidFill>
                  <a:schemeClr val="tx1"/>
                </a:solidFill>
                <a:ea typeface="楷体_GB2312" panose="02010609030101010101" pitchFamily="49" charset="-122"/>
              </a:rPr>
              <a:t>for</a:t>
            </a:r>
            <a:r>
              <a:rPr kumimoji="1" lang="en-US" altLang="zh-CN">
                <a:solidFill>
                  <a:schemeClr val="tx1"/>
                </a:solidFill>
                <a:ea typeface="楷体_GB2312" panose="02010609030101010101" pitchFamily="49" charset="-122"/>
              </a:rPr>
              <a:t> (int k = i+1; k &lt; j; k++) {</a:t>
            </a:r>
          </a:p>
          <a:p>
            <a:pPr algn="l" eaLnBrk="1" hangingPunct="1"/>
            <a:r>
              <a:rPr kumimoji="1" lang="en-US" altLang="zh-CN">
                <a:solidFill>
                  <a:schemeClr val="tx1"/>
                </a:solidFill>
                <a:ea typeface="楷体_GB2312" panose="02010609030101010101" pitchFamily="49" charset="-122"/>
              </a:rPr>
              <a:t>        int t = </a:t>
            </a:r>
            <a:r>
              <a:rPr kumimoji="1" lang="en-US" altLang="zh-CN" b="1">
                <a:solidFill>
                  <a:schemeClr val="tx1"/>
                </a:solidFill>
                <a:ea typeface="楷体_GB2312" panose="02010609030101010101" pitchFamily="49" charset="-122"/>
              </a:rPr>
              <a:t>lookupChain</a:t>
            </a:r>
            <a:r>
              <a:rPr kumimoji="1" lang="en-US" altLang="zh-CN">
                <a:solidFill>
                  <a:schemeClr val="tx1"/>
                </a:solidFill>
                <a:ea typeface="楷体_GB2312" panose="02010609030101010101" pitchFamily="49" charset="-122"/>
              </a:rPr>
              <a:t>(i,k) +</a:t>
            </a:r>
            <a:r>
              <a:rPr kumimoji="1" lang="en-US" altLang="zh-CN" b="1">
                <a:solidFill>
                  <a:schemeClr val="tx1"/>
                </a:solidFill>
                <a:ea typeface="楷体_GB2312" panose="02010609030101010101" pitchFamily="49" charset="-122"/>
              </a:rPr>
              <a:t> lookupChain</a:t>
            </a:r>
            <a:r>
              <a:rPr kumimoji="1" lang="en-US" altLang="zh-CN">
                <a:solidFill>
                  <a:schemeClr val="tx1"/>
                </a:solidFill>
                <a:ea typeface="楷体_GB2312" panose="02010609030101010101" pitchFamily="49" charset="-122"/>
              </a:rPr>
              <a:t>(k+1,j) + p[i-1]*p[k]*p[j];</a:t>
            </a:r>
          </a:p>
          <a:p>
            <a:pPr algn="l" eaLnBrk="1" hangingPunct="1"/>
            <a:r>
              <a:rPr kumimoji="1" lang="en-US" altLang="zh-CN">
                <a:solidFill>
                  <a:schemeClr val="tx1"/>
                </a:solidFill>
                <a:ea typeface="楷体_GB2312" panose="02010609030101010101" pitchFamily="49" charset="-122"/>
              </a:rPr>
              <a:t>       </a:t>
            </a:r>
            <a:r>
              <a:rPr kumimoji="1" lang="en-US" altLang="zh-CN" b="1">
                <a:solidFill>
                  <a:schemeClr val="tx1"/>
                </a:solidFill>
                <a:ea typeface="楷体_GB2312" panose="02010609030101010101" pitchFamily="49" charset="-122"/>
              </a:rPr>
              <a:t> if</a:t>
            </a:r>
            <a:r>
              <a:rPr kumimoji="1" lang="en-US" altLang="zh-CN">
                <a:solidFill>
                  <a:schemeClr val="tx1"/>
                </a:solidFill>
                <a:ea typeface="楷体_GB2312" panose="02010609030101010101" pitchFamily="49" charset="-122"/>
              </a:rPr>
              <a:t> (t &lt; u) {</a:t>
            </a:r>
          </a:p>
          <a:p>
            <a:pPr algn="l" eaLnBrk="1" hangingPunct="1"/>
            <a:r>
              <a:rPr kumimoji="1" lang="en-US" altLang="zh-CN">
                <a:solidFill>
                  <a:schemeClr val="tx1"/>
                </a:solidFill>
                <a:ea typeface="楷体_GB2312" panose="02010609030101010101" pitchFamily="49" charset="-122"/>
              </a:rPr>
              <a:t>          u = t; s[i][j] = k;}</a:t>
            </a:r>
          </a:p>
          <a:p>
            <a:pPr algn="l" eaLnBrk="1" hangingPunct="1"/>
            <a:r>
              <a:rPr kumimoji="1" lang="en-US" altLang="zh-CN">
                <a:solidFill>
                  <a:schemeClr val="tx1"/>
                </a:solidFill>
                <a:ea typeface="楷体_GB2312" panose="02010609030101010101" pitchFamily="49" charset="-122"/>
              </a:rPr>
              <a:t>        }</a:t>
            </a:r>
          </a:p>
          <a:p>
            <a:pPr algn="l" eaLnBrk="1" hangingPunct="1"/>
            <a:r>
              <a:rPr kumimoji="1" lang="en-US" altLang="zh-CN">
                <a:solidFill>
                  <a:schemeClr val="tx1"/>
                </a:solidFill>
                <a:ea typeface="楷体_GB2312" panose="02010609030101010101" pitchFamily="49" charset="-122"/>
              </a:rPr>
              <a:t>      m[i][j] = u;</a:t>
            </a:r>
          </a:p>
          <a:p>
            <a:pPr algn="l" eaLnBrk="1" hangingPunct="1"/>
            <a:r>
              <a:rPr kumimoji="1" lang="en-US" altLang="zh-CN">
                <a:solidFill>
                  <a:schemeClr val="tx1"/>
                </a:solidFill>
                <a:ea typeface="楷体_GB2312" panose="02010609030101010101" pitchFamily="49" charset="-122"/>
              </a:rPr>
              <a:t>      </a:t>
            </a:r>
            <a:r>
              <a:rPr kumimoji="1" lang="en-US" altLang="zh-CN" b="1">
                <a:solidFill>
                  <a:schemeClr val="tx1"/>
                </a:solidFill>
                <a:ea typeface="楷体_GB2312" panose="02010609030101010101" pitchFamily="49" charset="-122"/>
              </a:rPr>
              <a:t>return</a:t>
            </a:r>
            <a:r>
              <a:rPr kumimoji="1" lang="en-US" altLang="zh-CN">
                <a:solidFill>
                  <a:schemeClr val="tx1"/>
                </a:solidFill>
                <a:ea typeface="楷体_GB2312" panose="02010609030101010101" pitchFamily="49" charset="-122"/>
              </a:rPr>
              <a:t> u;</a:t>
            </a:r>
          </a:p>
          <a:p>
            <a:pPr algn="l" eaLnBrk="1" hangingPunct="1"/>
            <a:r>
              <a:rPr kumimoji="1" lang="en-US" altLang="zh-CN">
                <a:solidFill>
                  <a:schemeClr val="tx1"/>
                </a:solidFill>
                <a:ea typeface="楷体_GB2312" panose="02010609030101010101" pitchFamily="49" charset="-122"/>
              </a:rPr>
              <a:t>   }</a:t>
            </a:r>
          </a:p>
        </p:txBody>
      </p:sp>
    </p:spTree>
  </p:cSld>
  <p:clrMapOvr>
    <a:masterClrMapping/>
  </p:clrMapOvr>
  <p:transition>
    <p:random/>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6DBB30E2-6635-4283-9E33-6626D1D0FA56}"/>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F588153F-10DA-46DC-B9F7-1816224DF8D0}" type="slidenum">
              <a:rPr lang="zh-CN" altLang="en-US">
                <a:solidFill>
                  <a:schemeClr val="tx1"/>
                </a:solidFill>
                <a:latin typeface="Times New Roman" panose="02020603050405020304" pitchFamily="18" charset="0"/>
                <a:ea typeface="宋体" panose="02010600030101010101" pitchFamily="2" charset="-122"/>
              </a:rPr>
              <a:pPr eaLnBrk="1" hangingPunct="1"/>
              <a:t>95</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88098" name="Rectangle 2">
            <a:extLst>
              <a:ext uri="{FF2B5EF4-FFF2-40B4-BE49-F238E27FC236}">
                <a16:creationId xmlns:a16="http://schemas.microsoft.com/office/drawing/2014/main" id="{351B89EB-BAE4-4264-9D36-4B28069D4438}"/>
              </a:ext>
            </a:extLst>
          </p:cNvPr>
          <p:cNvSpPr>
            <a:spLocks noGrp="1" noChangeArrowheads="1"/>
          </p:cNvSpPr>
          <p:nvPr>
            <p:ph type="title"/>
          </p:nvPr>
        </p:nvSpPr>
        <p:spPr>
          <a:xfrm>
            <a:off x="685800" y="304800"/>
            <a:ext cx="7772400" cy="1143000"/>
          </a:xfrm>
        </p:spPr>
        <p:txBody>
          <a:bodyPr/>
          <a:lstStyle/>
          <a:p>
            <a:pPr eaLnBrk="1" hangingPunct="1">
              <a:defRPr/>
            </a:pPr>
            <a:r>
              <a:rPr lang="zh-CN" altLang="en-US" sz="4000">
                <a:effectLst>
                  <a:outerShdw blurRad="38100" dist="38100" dir="2700000" algn="tl">
                    <a:srgbClr val="C0C0C0"/>
                  </a:outerShdw>
                </a:effectLst>
                <a:ea typeface="黑体" pitchFamily="2" charset="-122"/>
              </a:rPr>
              <a:t>最长公共子序列</a:t>
            </a:r>
          </a:p>
        </p:txBody>
      </p:sp>
      <p:sp>
        <p:nvSpPr>
          <p:cNvPr id="177156" name="Text Box 3">
            <a:extLst>
              <a:ext uri="{FF2B5EF4-FFF2-40B4-BE49-F238E27FC236}">
                <a16:creationId xmlns:a16="http://schemas.microsoft.com/office/drawing/2014/main" id="{3461CA94-6DE8-42E2-8F8E-7517A332F63E}"/>
              </a:ext>
            </a:extLst>
          </p:cNvPr>
          <p:cNvSpPr>
            <a:spLocks noChangeArrowheads="1"/>
          </p:cNvSpPr>
          <p:nvPr>
            <p:ph type="body" idx="1"/>
          </p:nvPr>
        </p:nvSpPr>
        <p:spPr>
          <a:xfrm>
            <a:off x="685800" y="1981200"/>
            <a:ext cx="7924800" cy="4876800"/>
          </a:xfrm>
          <a:noFill/>
        </p:spPr>
        <p:txBody>
          <a:bodyPr/>
          <a:lstStyle/>
          <a:p>
            <a:pPr eaLnBrk="1" hangingPunct="1">
              <a:spcBef>
                <a:spcPct val="0"/>
              </a:spcBef>
              <a:buClr>
                <a:schemeClr val="accent2"/>
              </a:buClr>
            </a:pPr>
            <a:r>
              <a:rPr kumimoji="0" lang="zh-CN" altLang="en-US" sz="2400">
                <a:latin typeface="Arial" panose="020B0604020202020204" pitchFamily="34" charset="0"/>
                <a:ea typeface="楷体_GB2312" panose="02010609030101010101" pitchFamily="49" charset="-122"/>
              </a:rPr>
              <a:t>若给定序列</a:t>
            </a:r>
            <a:r>
              <a:rPr kumimoji="0" lang="en-US" altLang="zh-CN" sz="2400">
                <a:latin typeface="Arial" panose="020B0604020202020204" pitchFamily="34" charset="0"/>
                <a:ea typeface="楷体_GB2312" panose="02010609030101010101" pitchFamily="49" charset="-122"/>
              </a:rPr>
              <a:t>X={x</a:t>
            </a:r>
            <a:r>
              <a:rPr kumimoji="0" lang="en-US" altLang="zh-CN" sz="2400" baseline="-25000">
                <a:latin typeface="Arial" panose="020B0604020202020204" pitchFamily="34" charset="0"/>
                <a:ea typeface="楷体_GB2312" panose="02010609030101010101" pitchFamily="49" charset="-122"/>
              </a:rPr>
              <a:t>1</a:t>
            </a:r>
            <a:r>
              <a:rPr kumimoji="0" lang="en-US" altLang="zh-CN" sz="2400">
                <a:latin typeface="Arial" panose="020B0604020202020204" pitchFamily="34" charset="0"/>
                <a:ea typeface="楷体_GB2312" panose="02010609030101010101" pitchFamily="49" charset="-122"/>
              </a:rPr>
              <a:t>,x</a:t>
            </a:r>
            <a:r>
              <a:rPr kumimoji="0" lang="en-US" altLang="zh-CN" sz="2400" baseline="-25000">
                <a:latin typeface="Arial" panose="020B0604020202020204" pitchFamily="34" charset="0"/>
                <a:ea typeface="楷体_GB2312" panose="02010609030101010101" pitchFamily="49" charset="-122"/>
              </a:rPr>
              <a:t>2</a:t>
            </a:r>
            <a:r>
              <a:rPr kumimoji="0" lang="en-US" altLang="zh-CN" sz="2400">
                <a:latin typeface="Arial" panose="020B0604020202020204" pitchFamily="34" charset="0"/>
                <a:ea typeface="楷体_GB2312" panose="02010609030101010101" pitchFamily="49" charset="-122"/>
              </a:rPr>
              <a:t>,…,x</a:t>
            </a:r>
            <a:r>
              <a:rPr kumimoji="0" lang="en-US" altLang="zh-CN" sz="2400" baseline="-25000">
                <a:latin typeface="Arial" panose="020B0604020202020204" pitchFamily="34" charset="0"/>
                <a:ea typeface="楷体_GB2312" panose="02010609030101010101" pitchFamily="49" charset="-122"/>
              </a:rPr>
              <a:t>m</a:t>
            </a:r>
            <a:r>
              <a:rPr kumimoji="0" lang="en-US" altLang="zh-CN" sz="2400">
                <a:latin typeface="Arial" panose="020B0604020202020204" pitchFamily="34" charset="0"/>
                <a:ea typeface="楷体_GB2312" panose="02010609030101010101" pitchFamily="49" charset="-122"/>
              </a:rPr>
              <a:t>}</a:t>
            </a:r>
            <a:r>
              <a:rPr kumimoji="0" lang="zh-CN" altLang="en-US" sz="2400">
                <a:latin typeface="Arial" panose="020B0604020202020204" pitchFamily="34" charset="0"/>
                <a:ea typeface="楷体_GB2312" panose="02010609030101010101" pitchFamily="49" charset="-122"/>
              </a:rPr>
              <a:t>，则另一序列</a:t>
            </a:r>
            <a:r>
              <a:rPr kumimoji="0" lang="en-US" altLang="zh-CN" sz="2400">
                <a:latin typeface="Arial" panose="020B0604020202020204" pitchFamily="34" charset="0"/>
                <a:ea typeface="楷体_GB2312" panose="02010609030101010101" pitchFamily="49" charset="-122"/>
              </a:rPr>
              <a:t>Z={z</a:t>
            </a:r>
            <a:r>
              <a:rPr kumimoji="0" lang="en-US" altLang="zh-CN" sz="2400" baseline="-25000">
                <a:latin typeface="Arial" panose="020B0604020202020204" pitchFamily="34" charset="0"/>
                <a:ea typeface="楷体_GB2312" panose="02010609030101010101" pitchFamily="49" charset="-122"/>
              </a:rPr>
              <a:t>1</a:t>
            </a:r>
            <a:r>
              <a:rPr kumimoji="0" lang="en-US" altLang="zh-CN" sz="2400">
                <a:latin typeface="Arial" panose="020B0604020202020204" pitchFamily="34" charset="0"/>
                <a:ea typeface="楷体_GB2312" panose="02010609030101010101" pitchFamily="49" charset="-122"/>
              </a:rPr>
              <a:t>,z</a:t>
            </a:r>
            <a:r>
              <a:rPr kumimoji="0" lang="en-US" altLang="zh-CN" sz="2400" baseline="-25000">
                <a:latin typeface="Arial" panose="020B0604020202020204" pitchFamily="34" charset="0"/>
                <a:ea typeface="楷体_GB2312" panose="02010609030101010101" pitchFamily="49" charset="-122"/>
              </a:rPr>
              <a:t>2</a:t>
            </a:r>
            <a:r>
              <a:rPr kumimoji="0" lang="en-US" altLang="zh-CN" sz="2400">
                <a:latin typeface="Arial" panose="020B0604020202020204" pitchFamily="34" charset="0"/>
                <a:ea typeface="楷体_GB2312" panose="02010609030101010101" pitchFamily="49" charset="-122"/>
              </a:rPr>
              <a:t>,…,z</a:t>
            </a:r>
            <a:r>
              <a:rPr kumimoji="0" lang="en-US" altLang="zh-CN" sz="2400" baseline="-25000">
                <a:latin typeface="Arial" panose="020B0604020202020204" pitchFamily="34" charset="0"/>
                <a:ea typeface="楷体_GB2312" panose="02010609030101010101" pitchFamily="49" charset="-122"/>
              </a:rPr>
              <a:t>k</a:t>
            </a:r>
            <a:r>
              <a:rPr kumimoji="0" lang="en-US" altLang="zh-CN" sz="2400">
                <a:latin typeface="Arial" panose="020B0604020202020204" pitchFamily="34" charset="0"/>
                <a:ea typeface="楷体_GB2312" panose="02010609030101010101" pitchFamily="49" charset="-122"/>
              </a:rPr>
              <a:t>}</a:t>
            </a:r>
            <a:r>
              <a:rPr kumimoji="0" lang="zh-CN" altLang="en-US" sz="2400">
                <a:latin typeface="Arial" panose="020B0604020202020204" pitchFamily="34" charset="0"/>
                <a:ea typeface="楷体_GB2312" panose="02010609030101010101" pitchFamily="49" charset="-122"/>
              </a:rPr>
              <a:t>，是</a:t>
            </a:r>
            <a:r>
              <a:rPr kumimoji="0" lang="en-US" altLang="zh-CN" sz="2400">
                <a:latin typeface="Arial" panose="020B0604020202020204" pitchFamily="34" charset="0"/>
                <a:ea typeface="楷体_GB2312" panose="02010609030101010101" pitchFamily="49" charset="-122"/>
              </a:rPr>
              <a:t>X</a:t>
            </a:r>
            <a:r>
              <a:rPr kumimoji="0" lang="zh-CN" altLang="en-US" sz="2400">
                <a:latin typeface="Arial" panose="020B0604020202020204" pitchFamily="34" charset="0"/>
                <a:ea typeface="楷体_GB2312" panose="02010609030101010101" pitchFamily="49" charset="-122"/>
              </a:rPr>
              <a:t>的子序列是指存在一个严格递增下标序列</a:t>
            </a:r>
            <a:r>
              <a:rPr kumimoji="0" lang="en-US" altLang="zh-CN" sz="2400">
                <a:latin typeface="Arial" panose="020B0604020202020204" pitchFamily="34" charset="0"/>
                <a:ea typeface="楷体_GB2312" panose="02010609030101010101" pitchFamily="49" charset="-122"/>
              </a:rPr>
              <a:t>{i</a:t>
            </a:r>
            <a:r>
              <a:rPr kumimoji="0" lang="en-US" altLang="zh-CN" sz="2400" baseline="-25000">
                <a:latin typeface="Arial" panose="020B0604020202020204" pitchFamily="34" charset="0"/>
                <a:ea typeface="楷体_GB2312" panose="02010609030101010101" pitchFamily="49" charset="-122"/>
              </a:rPr>
              <a:t>1</a:t>
            </a:r>
            <a:r>
              <a:rPr kumimoji="0" lang="en-US" altLang="zh-CN" sz="2400">
                <a:latin typeface="Arial" panose="020B0604020202020204" pitchFamily="34" charset="0"/>
                <a:ea typeface="楷体_GB2312" panose="02010609030101010101" pitchFamily="49" charset="-122"/>
              </a:rPr>
              <a:t>,i</a:t>
            </a:r>
            <a:r>
              <a:rPr kumimoji="0" lang="en-US" altLang="zh-CN" sz="2400" baseline="-25000">
                <a:latin typeface="Arial" panose="020B0604020202020204" pitchFamily="34" charset="0"/>
                <a:ea typeface="楷体_GB2312" panose="02010609030101010101" pitchFamily="49" charset="-122"/>
              </a:rPr>
              <a:t>2</a:t>
            </a:r>
            <a:r>
              <a:rPr kumimoji="0" lang="en-US" altLang="zh-CN" sz="2400">
                <a:latin typeface="Arial" panose="020B0604020202020204" pitchFamily="34" charset="0"/>
                <a:ea typeface="楷体_GB2312" panose="02010609030101010101" pitchFamily="49" charset="-122"/>
              </a:rPr>
              <a:t>,…,i</a:t>
            </a:r>
            <a:r>
              <a:rPr kumimoji="0" lang="en-US" altLang="zh-CN" sz="2400" baseline="-25000">
                <a:latin typeface="Arial" panose="020B0604020202020204" pitchFamily="34" charset="0"/>
                <a:ea typeface="楷体_GB2312" panose="02010609030101010101" pitchFamily="49" charset="-122"/>
              </a:rPr>
              <a:t>k</a:t>
            </a:r>
            <a:r>
              <a:rPr kumimoji="0" lang="en-US" altLang="zh-CN" sz="2400">
                <a:latin typeface="Arial" panose="020B0604020202020204" pitchFamily="34" charset="0"/>
                <a:ea typeface="楷体_GB2312" panose="02010609030101010101" pitchFamily="49" charset="-122"/>
              </a:rPr>
              <a:t>}</a:t>
            </a:r>
            <a:r>
              <a:rPr kumimoji="0" lang="zh-CN" altLang="en-US" sz="2400">
                <a:latin typeface="Arial" panose="020B0604020202020204" pitchFamily="34" charset="0"/>
                <a:ea typeface="楷体_GB2312" panose="02010609030101010101" pitchFamily="49" charset="-122"/>
              </a:rPr>
              <a:t>使得对于所有</a:t>
            </a:r>
            <a:r>
              <a:rPr kumimoji="0" lang="en-US" altLang="zh-CN" sz="2400">
                <a:latin typeface="Arial" panose="020B0604020202020204" pitchFamily="34" charset="0"/>
                <a:ea typeface="楷体_GB2312" panose="02010609030101010101" pitchFamily="49" charset="-122"/>
              </a:rPr>
              <a:t>j=1,2,…,k</a:t>
            </a:r>
            <a:r>
              <a:rPr kumimoji="0" lang="zh-CN" altLang="en-US" sz="2400">
                <a:latin typeface="Arial" panose="020B0604020202020204" pitchFamily="34" charset="0"/>
                <a:ea typeface="楷体_GB2312" panose="02010609030101010101" pitchFamily="49" charset="-122"/>
              </a:rPr>
              <a:t>有：</a:t>
            </a:r>
            <a:r>
              <a:rPr kumimoji="0" lang="en-US" altLang="zh-CN" sz="2400">
                <a:latin typeface="Arial" panose="020B0604020202020204" pitchFamily="34" charset="0"/>
                <a:ea typeface="楷体_GB2312" panose="02010609030101010101" pitchFamily="49" charset="-122"/>
              </a:rPr>
              <a:t>z</a:t>
            </a:r>
            <a:r>
              <a:rPr kumimoji="0" lang="en-US" altLang="zh-CN" sz="2400" baseline="-25000">
                <a:latin typeface="Arial" panose="020B0604020202020204" pitchFamily="34" charset="0"/>
                <a:ea typeface="楷体_GB2312" panose="02010609030101010101" pitchFamily="49" charset="-122"/>
              </a:rPr>
              <a:t>j</a:t>
            </a:r>
            <a:r>
              <a:rPr kumimoji="0" lang="en-US" altLang="zh-CN" sz="2400">
                <a:latin typeface="Arial" panose="020B0604020202020204" pitchFamily="34" charset="0"/>
                <a:ea typeface="楷体_GB2312" panose="02010609030101010101" pitchFamily="49" charset="-122"/>
              </a:rPr>
              <a:t>=x</a:t>
            </a:r>
            <a:r>
              <a:rPr kumimoji="0" lang="en-US" altLang="zh-CN" sz="2400" baseline="-25000">
                <a:latin typeface="Arial" panose="020B0604020202020204" pitchFamily="34" charset="0"/>
                <a:ea typeface="楷体_GB2312" panose="02010609030101010101" pitchFamily="49" charset="-122"/>
              </a:rPr>
              <a:t>i</a:t>
            </a:r>
            <a:r>
              <a:rPr kumimoji="0" lang="en-US" altLang="zh-CN" sz="2400" baseline="-50000">
                <a:latin typeface="Arial" panose="020B0604020202020204" pitchFamily="34" charset="0"/>
                <a:ea typeface="楷体_GB2312" panose="02010609030101010101" pitchFamily="49" charset="-122"/>
              </a:rPr>
              <a:t>j</a:t>
            </a:r>
            <a:r>
              <a:rPr kumimoji="0" lang="zh-CN" altLang="en-US" sz="2400">
                <a:latin typeface="Arial" panose="020B0604020202020204" pitchFamily="34" charset="0"/>
                <a:ea typeface="楷体_GB2312" panose="02010609030101010101" pitchFamily="49" charset="-122"/>
              </a:rPr>
              <a:t>。例如，序列</a:t>
            </a:r>
            <a:r>
              <a:rPr kumimoji="0" lang="en-US" altLang="zh-CN" sz="2400">
                <a:latin typeface="Arial" panose="020B0604020202020204" pitchFamily="34" charset="0"/>
                <a:ea typeface="楷体_GB2312" panose="02010609030101010101" pitchFamily="49" charset="-122"/>
              </a:rPr>
              <a:t>Z={B</a:t>
            </a:r>
            <a:r>
              <a:rPr kumimoji="0" lang="zh-CN" altLang="en-US" sz="2400">
                <a:latin typeface="Arial" panose="020B0604020202020204" pitchFamily="34" charset="0"/>
                <a:ea typeface="楷体_GB2312" panose="02010609030101010101" pitchFamily="49" charset="-122"/>
              </a:rPr>
              <a:t>，</a:t>
            </a:r>
            <a:r>
              <a:rPr kumimoji="0" lang="en-US" altLang="zh-CN" sz="2400">
                <a:latin typeface="Arial" panose="020B0604020202020204" pitchFamily="34" charset="0"/>
                <a:ea typeface="楷体_GB2312" panose="02010609030101010101" pitchFamily="49" charset="-122"/>
              </a:rPr>
              <a:t>C</a:t>
            </a:r>
            <a:r>
              <a:rPr kumimoji="0" lang="zh-CN" altLang="en-US" sz="2400">
                <a:latin typeface="Arial" panose="020B0604020202020204" pitchFamily="34" charset="0"/>
                <a:ea typeface="楷体_GB2312" panose="02010609030101010101" pitchFamily="49" charset="-122"/>
              </a:rPr>
              <a:t>，</a:t>
            </a:r>
            <a:r>
              <a:rPr kumimoji="0" lang="en-US" altLang="zh-CN" sz="2400">
                <a:latin typeface="Arial" panose="020B0604020202020204" pitchFamily="34" charset="0"/>
                <a:ea typeface="楷体_GB2312" panose="02010609030101010101" pitchFamily="49" charset="-122"/>
              </a:rPr>
              <a:t>D</a:t>
            </a:r>
            <a:r>
              <a:rPr kumimoji="0" lang="zh-CN" altLang="en-US" sz="2400">
                <a:latin typeface="Arial" panose="020B0604020202020204" pitchFamily="34" charset="0"/>
                <a:ea typeface="楷体_GB2312" panose="02010609030101010101" pitchFamily="49" charset="-122"/>
              </a:rPr>
              <a:t>，</a:t>
            </a:r>
            <a:r>
              <a:rPr kumimoji="0" lang="en-US" altLang="zh-CN" sz="2400">
                <a:latin typeface="Arial" panose="020B0604020202020204" pitchFamily="34" charset="0"/>
                <a:ea typeface="楷体_GB2312" panose="02010609030101010101" pitchFamily="49" charset="-122"/>
              </a:rPr>
              <a:t>B}</a:t>
            </a:r>
            <a:r>
              <a:rPr kumimoji="0" lang="zh-CN" altLang="en-US" sz="2400">
                <a:latin typeface="Arial" panose="020B0604020202020204" pitchFamily="34" charset="0"/>
                <a:ea typeface="楷体_GB2312" panose="02010609030101010101" pitchFamily="49" charset="-122"/>
              </a:rPr>
              <a:t>是序列</a:t>
            </a:r>
            <a:r>
              <a:rPr kumimoji="0" lang="en-US" altLang="zh-CN" sz="2400">
                <a:latin typeface="Arial" panose="020B0604020202020204" pitchFamily="34" charset="0"/>
                <a:ea typeface="楷体_GB2312" panose="02010609030101010101" pitchFamily="49" charset="-122"/>
              </a:rPr>
              <a:t>X={A</a:t>
            </a:r>
            <a:r>
              <a:rPr kumimoji="0" lang="zh-CN" altLang="en-US" sz="2400">
                <a:latin typeface="Arial" panose="020B0604020202020204" pitchFamily="34" charset="0"/>
                <a:ea typeface="楷体_GB2312" panose="02010609030101010101" pitchFamily="49" charset="-122"/>
              </a:rPr>
              <a:t>，</a:t>
            </a:r>
            <a:r>
              <a:rPr kumimoji="0" lang="en-US" altLang="zh-CN" sz="2400">
                <a:latin typeface="Arial" panose="020B0604020202020204" pitchFamily="34" charset="0"/>
                <a:ea typeface="楷体_GB2312" panose="02010609030101010101" pitchFamily="49" charset="-122"/>
              </a:rPr>
              <a:t>B</a:t>
            </a:r>
            <a:r>
              <a:rPr kumimoji="0" lang="zh-CN" altLang="en-US" sz="2400">
                <a:latin typeface="Arial" panose="020B0604020202020204" pitchFamily="34" charset="0"/>
                <a:ea typeface="楷体_GB2312" panose="02010609030101010101" pitchFamily="49" charset="-122"/>
              </a:rPr>
              <a:t>，</a:t>
            </a:r>
            <a:r>
              <a:rPr kumimoji="0" lang="en-US" altLang="zh-CN" sz="2400">
                <a:latin typeface="Arial" panose="020B0604020202020204" pitchFamily="34" charset="0"/>
                <a:ea typeface="楷体_GB2312" panose="02010609030101010101" pitchFamily="49" charset="-122"/>
              </a:rPr>
              <a:t>C</a:t>
            </a:r>
            <a:r>
              <a:rPr kumimoji="0" lang="zh-CN" altLang="en-US" sz="2400">
                <a:latin typeface="Arial" panose="020B0604020202020204" pitchFamily="34" charset="0"/>
                <a:ea typeface="楷体_GB2312" panose="02010609030101010101" pitchFamily="49" charset="-122"/>
              </a:rPr>
              <a:t>，</a:t>
            </a:r>
            <a:r>
              <a:rPr kumimoji="0" lang="en-US" altLang="zh-CN" sz="2400">
                <a:latin typeface="Arial" panose="020B0604020202020204" pitchFamily="34" charset="0"/>
                <a:ea typeface="楷体_GB2312" panose="02010609030101010101" pitchFamily="49" charset="-122"/>
              </a:rPr>
              <a:t>B</a:t>
            </a:r>
            <a:r>
              <a:rPr kumimoji="0" lang="zh-CN" altLang="en-US" sz="2400">
                <a:latin typeface="Arial" panose="020B0604020202020204" pitchFamily="34" charset="0"/>
                <a:ea typeface="楷体_GB2312" panose="02010609030101010101" pitchFamily="49" charset="-122"/>
              </a:rPr>
              <a:t>，</a:t>
            </a:r>
            <a:r>
              <a:rPr kumimoji="0" lang="en-US" altLang="zh-CN" sz="2400">
                <a:latin typeface="Arial" panose="020B0604020202020204" pitchFamily="34" charset="0"/>
                <a:ea typeface="楷体_GB2312" panose="02010609030101010101" pitchFamily="49" charset="-122"/>
              </a:rPr>
              <a:t>D</a:t>
            </a:r>
            <a:r>
              <a:rPr kumimoji="0" lang="zh-CN" altLang="en-US" sz="2400">
                <a:latin typeface="Arial" panose="020B0604020202020204" pitchFamily="34" charset="0"/>
                <a:ea typeface="楷体_GB2312" panose="02010609030101010101" pitchFamily="49" charset="-122"/>
              </a:rPr>
              <a:t>，</a:t>
            </a:r>
            <a:r>
              <a:rPr kumimoji="0" lang="en-US" altLang="zh-CN" sz="2400">
                <a:latin typeface="Arial" panose="020B0604020202020204" pitchFamily="34" charset="0"/>
                <a:ea typeface="楷体_GB2312" panose="02010609030101010101" pitchFamily="49" charset="-122"/>
              </a:rPr>
              <a:t>A</a:t>
            </a:r>
            <a:r>
              <a:rPr kumimoji="0" lang="zh-CN" altLang="en-US" sz="2400">
                <a:latin typeface="Arial" panose="020B0604020202020204" pitchFamily="34" charset="0"/>
                <a:ea typeface="楷体_GB2312" panose="02010609030101010101" pitchFamily="49" charset="-122"/>
              </a:rPr>
              <a:t>，</a:t>
            </a:r>
            <a:r>
              <a:rPr kumimoji="0" lang="en-US" altLang="zh-CN" sz="2400">
                <a:latin typeface="Arial" panose="020B0604020202020204" pitchFamily="34" charset="0"/>
                <a:ea typeface="楷体_GB2312" panose="02010609030101010101" pitchFamily="49" charset="-122"/>
              </a:rPr>
              <a:t>B}</a:t>
            </a:r>
            <a:r>
              <a:rPr kumimoji="0" lang="zh-CN" altLang="en-US" sz="2400">
                <a:latin typeface="Arial" panose="020B0604020202020204" pitchFamily="34" charset="0"/>
                <a:ea typeface="楷体_GB2312" panose="02010609030101010101" pitchFamily="49" charset="-122"/>
              </a:rPr>
              <a:t>的子序列，相应的递增下标序列为</a:t>
            </a:r>
            <a:r>
              <a:rPr kumimoji="0" lang="en-US" altLang="zh-CN" sz="2400">
                <a:latin typeface="Arial" panose="020B0604020202020204" pitchFamily="34" charset="0"/>
                <a:ea typeface="楷体_GB2312" panose="02010609030101010101" pitchFamily="49" charset="-122"/>
              </a:rPr>
              <a:t>{2</a:t>
            </a:r>
            <a:r>
              <a:rPr kumimoji="0" lang="zh-CN" altLang="en-US" sz="2400">
                <a:latin typeface="Arial" panose="020B0604020202020204" pitchFamily="34" charset="0"/>
                <a:ea typeface="楷体_GB2312" panose="02010609030101010101" pitchFamily="49" charset="-122"/>
              </a:rPr>
              <a:t>，</a:t>
            </a:r>
            <a:r>
              <a:rPr kumimoji="0" lang="en-US" altLang="zh-CN" sz="2400">
                <a:latin typeface="Arial" panose="020B0604020202020204" pitchFamily="34" charset="0"/>
                <a:ea typeface="楷体_GB2312" panose="02010609030101010101" pitchFamily="49" charset="-122"/>
              </a:rPr>
              <a:t>3</a:t>
            </a:r>
            <a:r>
              <a:rPr kumimoji="0" lang="zh-CN" altLang="en-US" sz="2400">
                <a:latin typeface="Arial" panose="020B0604020202020204" pitchFamily="34" charset="0"/>
                <a:ea typeface="楷体_GB2312" panose="02010609030101010101" pitchFamily="49" charset="-122"/>
              </a:rPr>
              <a:t>，</a:t>
            </a:r>
            <a:r>
              <a:rPr kumimoji="0" lang="en-US" altLang="zh-CN" sz="2400">
                <a:latin typeface="Arial" panose="020B0604020202020204" pitchFamily="34" charset="0"/>
                <a:ea typeface="楷体_GB2312" panose="02010609030101010101" pitchFamily="49" charset="-122"/>
              </a:rPr>
              <a:t>5</a:t>
            </a:r>
            <a:r>
              <a:rPr kumimoji="0" lang="zh-CN" altLang="en-US" sz="2400">
                <a:latin typeface="Arial" panose="020B0604020202020204" pitchFamily="34" charset="0"/>
                <a:ea typeface="楷体_GB2312" panose="02010609030101010101" pitchFamily="49" charset="-122"/>
              </a:rPr>
              <a:t>，</a:t>
            </a:r>
            <a:r>
              <a:rPr kumimoji="0" lang="en-US" altLang="zh-CN" sz="2400">
                <a:latin typeface="Arial" panose="020B0604020202020204" pitchFamily="34" charset="0"/>
                <a:ea typeface="楷体_GB2312" panose="02010609030101010101" pitchFamily="49" charset="-122"/>
              </a:rPr>
              <a:t>7}</a:t>
            </a:r>
            <a:r>
              <a:rPr kumimoji="0" lang="zh-CN" altLang="en-US" sz="2400">
                <a:latin typeface="Arial" panose="020B0604020202020204" pitchFamily="34" charset="0"/>
                <a:ea typeface="楷体_GB2312" panose="02010609030101010101" pitchFamily="49" charset="-122"/>
              </a:rPr>
              <a:t>。</a:t>
            </a:r>
          </a:p>
          <a:p>
            <a:pPr eaLnBrk="1" hangingPunct="1">
              <a:spcBef>
                <a:spcPct val="0"/>
              </a:spcBef>
              <a:buClr>
                <a:schemeClr val="accent2"/>
              </a:buClr>
            </a:pPr>
            <a:r>
              <a:rPr kumimoji="0" lang="zh-CN" altLang="en-US" sz="2400">
                <a:latin typeface="Arial" panose="020B0604020202020204" pitchFamily="34" charset="0"/>
                <a:ea typeface="楷体_GB2312" panose="02010609030101010101" pitchFamily="49" charset="-122"/>
              </a:rPr>
              <a:t>给定</a:t>
            </a:r>
            <a:r>
              <a:rPr kumimoji="0" lang="en-US" altLang="zh-CN" sz="2400">
                <a:latin typeface="Arial" panose="020B0604020202020204" pitchFamily="34" charset="0"/>
                <a:ea typeface="楷体_GB2312" panose="02010609030101010101" pitchFamily="49" charset="-122"/>
              </a:rPr>
              <a:t>2</a:t>
            </a:r>
            <a:r>
              <a:rPr kumimoji="0" lang="zh-CN" altLang="en-US" sz="2400">
                <a:latin typeface="Arial" panose="020B0604020202020204" pitchFamily="34" charset="0"/>
                <a:ea typeface="楷体_GB2312" panose="02010609030101010101" pitchFamily="49" charset="-122"/>
              </a:rPr>
              <a:t>个序列</a:t>
            </a:r>
            <a:r>
              <a:rPr kumimoji="0" lang="en-US" altLang="zh-CN" sz="2400">
                <a:latin typeface="Arial" panose="020B0604020202020204" pitchFamily="34" charset="0"/>
                <a:ea typeface="楷体_GB2312" panose="02010609030101010101" pitchFamily="49" charset="-122"/>
              </a:rPr>
              <a:t>X</a:t>
            </a:r>
            <a:r>
              <a:rPr kumimoji="0" lang="zh-CN" altLang="en-US" sz="2400">
                <a:latin typeface="Arial" panose="020B0604020202020204" pitchFamily="34" charset="0"/>
                <a:ea typeface="楷体_GB2312" panose="02010609030101010101" pitchFamily="49" charset="-122"/>
              </a:rPr>
              <a:t>和</a:t>
            </a:r>
            <a:r>
              <a:rPr kumimoji="0" lang="en-US" altLang="zh-CN" sz="2400">
                <a:latin typeface="Arial" panose="020B0604020202020204" pitchFamily="34" charset="0"/>
                <a:ea typeface="楷体_GB2312" panose="02010609030101010101" pitchFamily="49" charset="-122"/>
              </a:rPr>
              <a:t>Y</a:t>
            </a:r>
            <a:r>
              <a:rPr kumimoji="0" lang="zh-CN" altLang="en-US" sz="2400">
                <a:latin typeface="Arial" panose="020B0604020202020204" pitchFamily="34" charset="0"/>
                <a:ea typeface="楷体_GB2312" panose="02010609030101010101" pitchFamily="49" charset="-122"/>
              </a:rPr>
              <a:t>，当另一序列</a:t>
            </a:r>
            <a:r>
              <a:rPr kumimoji="0" lang="en-US" altLang="zh-CN" sz="2400">
                <a:latin typeface="Arial" panose="020B0604020202020204" pitchFamily="34" charset="0"/>
                <a:ea typeface="楷体_GB2312" panose="02010609030101010101" pitchFamily="49" charset="-122"/>
              </a:rPr>
              <a:t>Z</a:t>
            </a:r>
            <a:r>
              <a:rPr kumimoji="0" lang="zh-CN" altLang="en-US" sz="2400">
                <a:latin typeface="Arial" panose="020B0604020202020204" pitchFamily="34" charset="0"/>
                <a:ea typeface="楷体_GB2312" panose="02010609030101010101" pitchFamily="49" charset="-122"/>
              </a:rPr>
              <a:t>既是</a:t>
            </a:r>
            <a:r>
              <a:rPr kumimoji="0" lang="en-US" altLang="zh-CN" sz="2400">
                <a:latin typeface="Arial" panose="020B0604020202020204" pitchFamily="34" charset="0"/>
                <a:ea typeface="楷体_GB2312" panose="02010609030101010101" pitchFamily="49" charset="-122"/>
              </a:rPr>
              <a:t>X</a:t>
            </a:r>
            <a:r>
              <a:rPr kumimoji="0" lang="zh-CN" altLang="en-US" sz="2400">
                <a:latin typeface="Arial" panose="020B0604020202020204" pitchFamily="34" charset="0"/>
                <a:ea typeface="楷体_GB2312" panose="02010609030101010101" pitchFamily="49" charset="-122"/>
              </a:rPr>
              <a:t>的子序列又是</a:t>
            </a:r>
            <a:r>
              <a:rPr kumimoji="0" lang="en-US" altLang="zh-CN" sz="2400">
                <a:latin typeface="Arial" panose="020B0604020202020204" pitchFamily="34" charset="0"/>
                <a:ea typeface="楷体_GB2312" panose="02010609030101010101" pitchFamily="49" charset="-122"/>
              </a:rPr>
              <a:t>Y</a:t>
            </a:r>
            <a:r>
              <a:rPr kumimoji="0" lang="zh-CN" altLang="en-US" sz="2400">
                <a:latin typeface="Arial" panose="020B0604020202020204" pitchFamily="34" charset="0"/>
                <a:ea typeface="楷体_GB2312" panose="02010609030101010101" pitchFamily="49" charset="-122"/>
              </a:rPr>
              <a:t>的子序列时，称</a:t>
            </a:r>
            <a:r>
              <a:rPr kumimoji="0" lang="en-US" altLang="zh-CN" sz="2400">
                <a:latin typeface="Arial" panose="020B0604020202020204" pitchFamily="34" charset="0"/>
                <a:ea typeface="楷体_GB2312" panose="02010609030101010101" pitchFamily="49" charset="-122"/>
              </a:rPr>
              <a:t>Z</a:t>
            </a:r>
            <a:r>
              <a:rPr kumimoji="0" lang="zh-CN" altLang="en-US" sz="2400">
                <a:latin typeface="Arial" panose="020B0604020202020204" pitchFamily="34" charset="0"/>
                <a:ea typeface="楷体_GB2312" panose="02010609030101010101" pitchFamily="49" charset="-122"/>
              </a:rPr>
              <a:t>是序列</a:t>
            </a:r>
            <a:r>
              <a:rPr kumimoji="0" lang="en-US" altLang="zh-CN" sz="2400">
                <a:latin typeface="Arial" panose="020B0604020202020204" pitchFamily="34" charset="0"/>
                <a:ea typeface="楷体_GB2312" panose="02010609030101010101" pitchFamily="49" charset="-122"/>
              </a:rPr>
              <a:t>X</a:t>
            </a:r>
            <a:r>
              <a:rPr kumimoji="0" lang="zh-CN" altLang="en-US" sz="2400">
                <a:latin typeface="Arial" panose="020B0604020202020204" pitchFamily="34" charset="0"/>
                <a:ea typeface="楷体_GB2312" panose="02010609030101010101" pitchFamily="49" charset="-122"/>
              </a:rPr>
              <a:t>和</a:t>
            </a:r>
            <a:r>
              <a:rPr kumimoji="0" lang="en-US" altLang="zh-CN" sz="2400">
                <a:latin typeface="Arial" panose="020B0604020202020204" pitchFamily="34" charset="0"/>
                <a:ea typeface="楷体_GB2312" panose="02010609030101010101" pitchFamily="49" charset="-122"/>
              </a:rPr>
              <a:t>Y</a:t>
            </a:r>
            <a:r>
              <a:rPr kumimoji="0" lang="zh-CN" altLang="en-US" sz="2400">
                <a:latin typeface="Arial" panose="020B0604020202020204" pitchFamily="34" charset="0"/>
                <a:ea typeface="楷体_GB2312" panose="02010609030101010101" pitchFamily="49" charset="-122"/>
              </a:rPr>
              <a:t>的</a:t>
            </a:r>
            <a:r>
              <a:rPr kumimoji="0" lang="zh-CN" altLang="en-US" sz="2400" b="1">
                <a:latin typeface="Arial" panose="020B0604020202020204" pitchFamily="34" charset="0"/>
                <a:ea typeface="黑体" panose="02010609060101010101" pitchFamily="49" charset="-122"/>
              </a:rPr>
              <a:t>公共子序列</a:t>
            </a:r>
            <a:r>
              <a:rPr kumimoji="0" lang="zh-CN" altLang="en-US" sz="2400">
                <a:latin typeface="Arial" panose="020B0604020202020204" pitchFamily="34" charset="0"/>
                <a:ea typeface="楷体_GB2312" panose="02010609030101010101" pitchFamily="49" charset="-122"/>
              </a:rPr>
              <a:t>。</a:t>
            </a:r>
          </a:p>
          <a:p>
            <a:pPr eaLnBrk="1" hangingPunct="1">
              <a:spcBef>
                <a:spcPct val="0"/>
              </a:spcBef>
              <a:buClr>
                <a:schemeClr val="accent2"/>
              </a:buClr>
            </a:pPr>
            <a:r>
              <a:rPr kumimoji="0" lang="zh-CN" altLang="en-US" sz="2400">
                <a:latin typeface="黑体" panose="02010609060101010101" pitchFamily="49" charset="-122"/>
                <a:ea typeface="黑体" panose="02010609060101010101" pitchFamily="49" charset="-122"/>
              </a:rPr>
              <a:t>给定</a:t>
            </a:r>
            <a:r>
              <a:rPr kumimoji="0" lang="en-US" altLang="zh-CN" sz="2400">
                <a:latin typeface="黑体" panose="02010609060101010101" pitchFamily="49" charset="-122"/>
                <a:ea typeface="黑体" panose="02010609060101010101" pitchFamily="49" charset="-122"/>
              </a:rPr>
              <a:t>2</a:t>
            </a:r>
            <a:r>
              <a:rPr kumimoji="0" lang="zh-CN" altLang="en-US" sz="2400">
                <a:latin typeface="黑体" panose="02010609060101010101" pitchFamily="49" charset="-122"/>
                <a:ea typeface="黑体" panose="02010609060101010101" pitchFamily="49" charset="-122"/>
              </a:rPr>
              <a:t>个序列</a:t>
            </a:r>
            <a:r>
              <a:rPr kumimoji="0" lang="en-US" altLang="zh-CN" sz="2400">
                <a:latin typeface="黑体" panose="02010609060101010101" pitchFamily="49" charset="-122"/>
                <a:ea typeface="黑体" panose="02010609060101010101" pitchFamily="49" charset="-122"/>
              </a:rPr>
              <a:t>X={x</a:t>
            </a:r>
            <a:r>
              <a:rPr kumimoji="0" lang="en-US" altLang="zh-CN" sz="2400" baseline="-25000">
                <a:latin typeface="黑体" panose="02010609060101010101" pitchFamily="49" charset="-122"/>
                <a:ea typeface="黑体" panose="02010609060101010101" pitchFamily="49" charset="-122"/>
              </a:rPr>
              <a:t>1</a:t>
            </a:r>
            <a:r>
              <a:rPr kumimoji="0" lang="en-US" altLang="zh-CN" sz="2400">
                <a:latin typeface="黑体" panose="02010609060101010101" pitchFamily="49" charset="-122"/>
                <a:ea typeface="黑体" panose="02010609060101010101" pitchFamily="49" charset="-122"/>
              </a:rPr>
              <a:t>,x</a:t>
            </a:r>
            <a:r>
              <a:rPr kumimoji="0" lang="en-US" altLang="zh-CN" sz="2400" baseline="-25000">
                <a:latin typeface="黑体" panose="02010609060101010101" pitchFamily="49" charset="-122"/>
                <a:ea typeface="黑体" panose="02010609060101010101" pitchFamily="49" charset="-122"/>
              </a:rPr>
              <a:t>2</a:t>
            </a:r>
            <a:r>
              <a:rPr kumimoji="0" lang="en-US" altLang="zh-CN" sz="2400">
                <a:latin typeface="黑体" panose="02010609060101010101" pitchFamily="49" charset="-122"/>
                <a:ea typeface="黑体" panose="02010609060101010101" pitchFamily="49" charset="-122"/>
              </a:rPr>
              <a:t>,</a:t>
            </a:r>
            <a:r>
              <a:rPr kumimoji="0" lang="en-US" altLang="zh-CN" sz="2400">
                <a:latin typeface="Arial" panose="020B0604020202020204" pitchFamily="34" charset="0"/>
                <a:ea typeface="黑体" panose="02010609060101010101" pitchFamily="49" charset="-122"/>
              </a:rPr>
              <a:t>…</a:t>
            </a:r>
            <a:r>
              <a:rPr kumimoji="0" lang="en-US" altLang="zh-CN" sz="2400">
                <a:latin typeface="黑体" panose="02010609060101010101" pitchFamily="49" charset="-122"/>
                <a:ea typeface="黑体" panose="02010609060101010101" pitchFamily="49" charset="-122"/>
              </a:rPr>
              <a:t>,x</a:t>
            </a:r>
            <a:r>
              <a:rPr kumimoji="0" lang="en-US" altLang="zh-CN" sz="2400" baseline="-25000">
                <a:latin typeface="黑体" panose="02010609060101010101" pitchFamily="49" charset="-122"/>
                <a:ea typeface="黑体" panose="02010609060101010101" pitchFamily="49" charset="-122"/>
              </a:rPr>
              <a:t>m</a:t>
            </a:r>
            <a:r>
              <a:rPr kumimoji="0" lang="en-US" altLang="zh-CN" sz="2400">
                <a:latin typeface="黑体" panose="02010609060101010101" pitchFamily="49" charset="-122"/>
                <a:ea typeface="黑体" panose="02010609060101010101" pitchFamily="49" charset="-122"/>
              </a:rPr>
              <a:t>}</a:t>
            </a:r>
            <a:r>
              <a:rPr kumimoji="0" lang="zh-CN" altLang="en-US" sz="2400">
                <a:latin typeface="黑体" panose="02010609060101010101" pitchFamily="49" charset="-122"/>
                <a:ea typeface="黑体" panose="02010609060101010101" pitchFamily="49" charset="-122"/>
              </a:rPr>
              <a:t>和</a:t>
            </a:r>
            <a:r>
              <a:rPr kumimoji="0" lang="en-US" altLang="zh-CN" sz="2400">
                <a:latin typeface="黑体" panose="02010609060101010101" pitchFamily="49" charset="-122"/>
                <a:ea typeface="黑体" panose="02010609060101010101" pitchFamily="49" charset="-122"/>
              </a:rPr>
              <a:t>Y={y</a:t>
            </a:r>
            <a:r>
              <a:rPr kumimoji="0" lang="en-US" altLang="zh-CN" sz="2400" baseline="-25000">
                <a:latin typeface="黑体" panose="02010609060101010101" pitchFamily="49" charset="-122"/>
                <a:ea typeface="黑体" panose="02010609060101010101" pitchFamily="49" charset="-122"/>
              </a:rPr>
              <a:t>1</a:t>
            </a:r>
            <a:r>
              <a:rPr kumimoji="0" lang="en-US" altLang="zh-CN" sz="2400">
                <a:latin typeface="黑体" panose="02010609060101010101" pitchFamily="49" charset="-122"/>
                <a:ea typeface="黑体" panose="02010609060101010101" pitchFamily="49" charset="-122"/>
              </a:rPr>
              <a:t>,y</a:t>
            </a:r>
            <a:r>
              <a:rPr kumimoji="0" lang="en-US" altLang="zh-CN" sz="2400" baseline="-25000">
                <a:latin typeface="黑体" panose="02010609060101010101" pitchFamily="49" charset="-122"/>
                <a:ea typeface="黑体" panose="02010609060101010101" pitchFamily="49" charset="-122"/>
              </a:rPr>
              <a:t>2</a:t>
            </a:r>
            <a:r>
              <a:rPr kumimoji="0" lang="en-US" altLang="zh-CN" sz="2400">
                <a:latin typeface="黑体" panose="02010609060101010101" pitchFamily="49" charset="-122"/>
                <a:ea typeface="黑体" panose="02010609060101010101" pitchFamily="49" charset="-122"/>
              </a:rPr>
              <a:t>,</a:t>
            </a:r>
            <a:r>
              <a:rPr kumimoji="0" lang="en-US" altLang="zh-CN" sz="2400">
                <a:latin typeface="Arial" panose="020B0604020202020204" pitchFamily="34" charset="0"/>
                <a:ea typeface="黑体" panose="02010609060101010101" pitchFamily="49" charset="-122"/>
              </a:rPr>
              <a:t>…</a:t>
            </a:r>
            <a:r>
              <a:rPr kumimoji="0" lang="en-US" altLang="zh-CN" sz="2400">
                <a:latin typeface="黑体" panose="02010609060101010101" pitchFamily="49" charset="-122"/>
                <a:ea typeface="黑体" panose="02010609060101010101" pitchFamily="49" charset="-122"/>
              </a:rPr>
              <a:t>,y</a:t>
            </a:r>
            <a:r>
              <a:rPr kumimoji="0" lang="en-US" altLang="zh-CN" sz="2400" baseline="-25000">
                <a:latin typeface="黑体" panose="02010609060101010101" pitchFamily="49" charset="-122"/>
                <a:ea typeface="黑体" panose="02010609060101010101" pitchFamily="49" charset="-122"/>
              </a:rPr>
              <a:t>n</a:t>
            </a:r>
            <a:r>
              <a:rPr kumimoji="0" lang="en-US" altLang="zh-CN" sz="2400">
                <a:latin typeface="黑体" panose="02010609060101010101" pitchFamily="49" charset="-122"/>
                <a:ea typeface="黑体" panose="02010609060101010101" pitchFamily="49" charset="-122"/>
              </a:rPr>
              <a:t>}</a:t>
            </a:r>
            <a:r>
              <a:rPr kumimoji="0" lang="zh-CN" altLang="en-US" sz="2400">
                <a:latin typeface="黑体" panose="02010609060101010101" pitchFamily="49" charset="-122"/>
                <a:ea typeface="黑体" panose="02010609060101010101" pitchFamily="49" charset="-122"/>
              </a:rPr>
              <a:t>，找出</a:t>
            </a:r>
            <a:r>
              <a:rPr kumimoji="0" lang="en-US" altLang="zh-CN" sz="2400">
                <a:latin typeface="黑体" panose="02010609060101010101" pitchFamily="49" charset="-122"/>
                <a:ea typeface="黑体" panose="02010609060101010101" pitchFamily="49" charset="-122"/>
              </a:rPr>
              <a:t>X</a:t>
            </a:r>
            <a:r>
              <a:rPr kumimoji="0" lang="zh-CN" altLang="en-US" sz="2400">
                <a:latin typeface="黑体" panose="02010609060101010101" pitchFamily="49" charset="-122"/>
                <a:ea typeface="黑体" panose="02010609060101010101" pitchFamily="49" charset="-122"/>
              </a:rPr>
              <a:t>和</a:t>
            </a:r>
            <a:r>
              <a:rPr kumimoji="0" lang="en-US" altLang="zh-CN" sz="2400">
                <a:latin typeface="黑体" panose="02010609060101010101" pitchFamily="49" charset="-122"/>
                <a:ea typeface="黑体" panose="02010609060101010101" pitchFamily="49" charset="-122"/>
              </a:rPr>
              <a:t>Y</a:t>
            </a:r>
            <a:r>
              <a:rPr kumimoji="0" lang="zh-CN" altLang="en-US" sz="2400">
                <a:latin typeface="黑体" panose="02010609060101010101" pitchFamily="49" charset="-122"/>
                <a:ea typeface="黑体" panose="02010609060101010101" pitchFamily="49" charset="-122"/>
              </a:rPr>
              <a:t>的最长公共子序列。</a:t>
            </a:r>
            <a:r>
              <a:rPr kumimoji="0" lang="zh-CN" altLang="en-US" sz="2400">
                <a:latin typeface="Arial" panose="020B0604020202020204" pitchFamily="34" charset="0"/>
                <a:ea typeface="楷体_GB2312" panose="02010609030101010101" pitchFamily="49" charset="-122"/>
              </a:rPr>
              <a:t> </a:t>
            </a:r>
          </a:p>
        </p:txBody>
      </p:sp>
    </p:spTree>
  </p:cSld>
  <p:clrMapOvr>
    <a:masterClrMapping/>
  </p:clrMapOvr>
  <p:transition>
    <p:rand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7DEB3871-3DE3-4C11-92BF-A92406590035}"/>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58D3FAD5-F76B-4D8D-B986-7560D1C11B94}" type="slidenum">
              <a:rPr lang="zh-CN" altLang="en-US">
                <a:solidFill>
                  <a:schemeClr val="tx1"/>
                </a:solidFill>
                <a:latin typeface="Times New Roman" panose="02020603050405020304" pitchFamily="18" charset="0"/>
                <a:ea typeface="宋体" panose="02010600030101010101" pitchFamily="2" charset="-122"/>
              </a:rPr>
              <a:pPr eaLnBrk="1" hangingPunct="1"/>
              <a:t>96</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89122" name="Rectangle 2">
            <a:extLst>
              <a:ext uri="{FF2B5EF4-FFF2-40B4-BE49-F238E27FC236}">
                <a16:creationId xmlns:a16="http://schemas.microsoft.com/office/drawing/2014/main" id="{6FE114D7-8FD4-4B28-9653-6FB2F6C1B013}"/>
              </a:ext>
            </a:extLst>
          </p:cNvPr>
          <p:cNvSpPr>
            <a:spLocks noGrp="1" noChangeArrowheads="1"/>
          </p:cNvSpPr>
          <p:nvPr>
            <p:ph type="title"/>
          </p:nvPr>
        </p:nvSpPr>
        <p:spPr>
          <a:xfrm>
            <a:off x="762000" y="381000"/>
            <a:ext cx="7772400" cy="1143000"/>
          </a:xfrm>
        </p:spPr>
        <p:txBody>
          <a:bodyPr/>
          <a:lstStyle/>
          <a:p>
            <a:pPr eaLnBrk="1" hangingPunct="1">
              <a:defRPr/>
            </a:pPr>
            <a:r>
              <a:rPr lang="zh-CN" altLang="en-US" sz="4000">
                <a:effectLst>
                  <a:outerShdw blurRad="38100" dist="38100" dir="2700000" algn="tl">
                    <a:srgbClr val="C0C0C0"/>
                  </a:outerShdw>
                </a:effectLst>
                <a:ea typeface="黑体" pitchFamily="2" charset="-122"/>
              </a:rPr>
              <a:t>最长公共子序列的结构</a:t>
            </a:r>
          </a:p>
        </p:txBody>
      </p:sp>
      <p:sp>
        <p:nvSpPr>
          <p:cNvPr id="178180" name="Text Box 3">
            <a:extLst>
              <a:ext uri="{FF2B5EF4-FFF2-40B4-BE49-F238E27FC236}">
                <a16:creationId xmlns:a16="http://schemas.microsoft.com/office/drawing/2014/main" id="{86953400-68C5-4856-AF43-B4E2D76A6C34}"/>
              </a:ext>
            </a:extLst>
          </p:cNvPr>
          <p:cNvSpPr txBox="1">
            <a:spLocks noChangeArrowheads="1"/>
          </p:cNvSpPr>
          <p:nvPr/>
        </p:nvSpPr>
        <p:spPr bwMode="auto">
          <a:xfrm>
            <a:off x="228600" y="1600200"/>
            <a:ext cx="8589963"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设序列</a:t>
            </a:r>
            <a:r>
              <a:rPr lang="en-US" altLang="zh-CN" sz="2400">
                <a:solidFill>
                  <a:schemeClr val="tx1"/>
                </a:solidFill>
                <a:ea typeface="楷体_GB2312" panose="02010609030101010101" pitchFamily="49" charset="-122"/>
              </a:rPr>
              <a:t>X={x</a:t>
            </a:r>
            <a:r>
              <a:rPr lang="en-US" altLang="zh-CN" sz="2400" baseline="-25000">
                <a:solidFill>
                  <a:schemeClr val="tx1"/>
                </a:solidFill>
                <a:ea typeface="楷体_GB2312" panose="02010609030101010101" pitchFamily="49" charset="-122"/>
              </a:rPr>
              <a:t>1</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2</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m</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Y={y</a:t>
            </a:r>
            <a:r>
              <a:rPr lang="en-US" altLang="zh-CN" sz="2400" baseline="-25000">
                <a:solidFill>
                  <a:schemeClr val="tx1"/>
                </a:solidFill>
                <a:ea typeface="楷体_GB2312" panose="02010609030101010101" pitchFamily="49" charset="-122"/>
              </a:rPr>
              <a:t>1</a:t>
            </a:r>
            <a:r>
              <a:rPr lang="en-US" altLang="zh-CN" sz="2400">
                <a:solidFill>
                  <a:schemeClr val="tx1"/>
                </a:solidFill>
                <a:ea typeface="楷体_GB2312" panose="02010609030101010101" pitchFamily="49" charset="-122"/>
              </a:rPr>
              <a:t>,y</a:t>
            </a:r>
            <a:r>
              <a:rPr lang="en-US" altLang="zh-CN" sz="2400" baseline="-25000">
                <a:solidFill>
                  <a:schemeClr val="tx1"/>
                </a:solidFill>
                <a:ea typeface="楷体_GB2312" panose="02010609030101010101" pitchFamily="49" charset="-122"/>
              </a:rPr>
              <a:t>2</a:t>
            </a:r>
            <a:r>
              <a:rPr lang="en-US" altLang="zh-CN" sz="2400">
                <a:solidFill>
                  <a:schemeClr val="tx1"/>
                </a:solidFill>
                <a:ea typeface="楷体_GB2312" panose="02010609030101010101" pitchFamily="49" charset="-122"/>
              </a:rPr>
              <a:t>,…,y</a:t>
            </a:r>
            <a:r>
              <a:rPr lang="en-US" altLang="zh-CN" sz="2400" baseline="-25000">
                <a:solidFill>
                  <a:schemeClr val="tx1"/>
                </a:solidFill>
                <a:ea typeface="楷体_GB2312" panose="02010609030101010101" pitchFamily="49" charset="-122"/>
              </a:rPr>
              <a:t>n</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的最长公共子序列为</a:t>
            </a:r>
            <a:r>
              <a:rPr lang="en-US" altLang="zh-CN" sz="2400">
                <a:solidFill>
                  <a:schemeClr val="tx1"/>
                </a:solidFill>
                <a:ea typeface="楷体_GB2312" panose="02010609030101010101" pitchFamily="49" charset="-122"/>
              </a:rPr>
              <a:t>Z={z</a:t>
            </a:r>
            <a:r>
              <a:rPr lang="en-US" altLang="zh-CN" sz="2400" baseline="-25000">
                <a:solidFill>
                  <a:schemeClr val="tx1"/>
                </a:solidFill>
                <a:ea typeface="楷体_GB2312" panose="02010609030101010101" pitchFamily="49" charset="-122"/>
              </a:rPr>
              <a:t>1</a:t>
            </a:r>
            <a:r>
              <a:rPr lang="en-US" altLang="zh-CN" sz="2400">
                <a:solidFill>
                  <a:schemeClr val="tx1"/>
                </a:solidFill>
                <a:ea typeface="楷体_GB2312" panose="02010609030101010101" pitchFamily="49" charset="-122"/>
              </a:rPr>
              <a:t>,z</a:t>
            </a:r>
            <a:r>
              <a:rPr lang="en-US" altLang="zh-CN" sz="2400" baseline="-25000">
                <a:solidFill>
                  <a:schemeClr val="tx1"/>
                </a:solidFill>
                <a:ea typeface="楷体_GB2312" panose="02010609030101010101" pitchFamily="49" charset="-122"/>
              </a:rPr>
              <a:t>2</a:t>
            </a:r>
            <a:r>
              <a:rPr lang="en-US" altLang="zh-CN" sz="2400">
                <a:solidFill>
                  <a:schemeClr val="tx1"/>
                </a:solidFill>
                <a:ea typeface="楷体_GB2312" panose="02010609030101010101" pitchFamily="49" charset="-122"/>
              </a:rPr>
              <a:t>,…,z</a:t>
            </a:r>
            <a:r>
              <a:rPr lang="en-US" altLang="zh-CN" sz="2400" baseline="-25000">
                <a:solidFill>
                  <a:schemeClr val="tx1"/>
                </a:solidFill>
                <a:ea typeface="楷体_GB2312" panose="02010609030101010101" pitchFamily="49" charset="-122"/>
              </a:rPr>
              <a:t>k</a:t>
            </a:r>
            <a:r>
              <a:rPr lang="en-US" altLang="zh-CN" sz="2400">
                <a:solidFill>
                  <a:schemeClr val="tx1"/>
                </a:solidFill>
                <a:ea typeface="楷体_GB2312" panose="02010609030101010101" pitchFamily="49" charset="-122"/>
              </a:rPr>
              <a:t>} </a:t>
            </a:r>
            <a:r>
              <a:rPr lang="zh-CN" altLang="en-US" sz="2400">
                <a:solidFill>
                  <a:schemeClr val="tx1"/>
                </a:solidFill>
                <a:ea typeface="楷体_GB2312" panose="02010609030101010101" pitchFamily="49" charset="-122"/>
              </a:rPr>
              <a:t>，则</a:t>
            </a:r>
          </a:p>
          <a:p>
            <a:pPr algn="l" eaLnBrk="1" hangingPunct="1"/>
            <a:r>
              <a:rPr lang="en-US" altLang="zh-CN" sz="2400">
                <a:solidFill>
                  <a:schemeClr val="tx1"/>
                </a:solidFill>
                <a:ea typeface="楷体_GB2312" panose="02010609030101010101" pitchFamily="49" charset="-122"/>
              </a:rPr>
              <a:t>(1)</a:t>
            </a:r>
            <a:r>
              <a:rPr lang="zh-CN" altLang="en-US" sz="2400">
                <a:solidFill>
                  <a:schemeClr val="tx1"/>
                </a:solidFill>
                <a:ea typeface="楷体_GB2312" panose="02010609030101010101" pitchFamily="49" charset="-122"/>
              </a:rPr>
              <a:t>若</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m</a:t>
            </a:r>
            <a:r>
              <a:rPr lang="en-US" altLang="zh-CN" sz="2400">
                <a:solidFill>
                  <a:schemeClr val="tx1"/>
                </a:solidFill>
                <a:ea typeface="楷体_GB2312" panose="02010609030101010101" pitchFamily="49" charset="-122"/>
              </a:rPr>
              <a:t>=y</a:t>
            </a:r>
            <a:r>
              <a:rPr lang="en-US" altLang="zh-CN" sz="2400" baseline="-250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，则</a:t>
            </a:r>
            <a:r>
              <a:rPr lang="en-US" altLang="zh-CN" sz="2400">
                <a:solidFill>
                  <a:schemeClr val="tx1"/>
                </a:solidFill>
                <a:ea typeface="楷体_GB2312" panose="02010609030101010101" pitchFamily="49" charset="-122"/>
              </a:rPr>
              <a:t>z</a:t>
            </a:r>
            <a:r>
              <a:rPr lang="en-US" altLang="zh-CN" sz="2400" baseline="-25000">
                <a:solidFill>
                  <a:schemeClr val="tx1"/>
                </a:solidFill>
                <a:ea typeface="楷体_GB2312" panose="02010609030101010101" pitchFamily="49" charset="-122"/>
              </a:rPr>
              <a:t>k</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m</a:t>
            </a:r>
            <a:r>
              <a:rPr lang="en-US" altLang="zh-CN" sz="2400">
                <a:solidFill>
                  <a:schemeClr val="tx1"/>
                </a:solidFill>
                <a:ea typeface="楷体_GB2312" panose="02010609030101010101" pitchFamily="49" charset="-122"/>
              </a:rPr>
              <a:t>=y</a:t>
            </a:r>
            <a:r>
              <a:rPr lang="en-US" altLang="zh-CN" sz="2400" baseline="-250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，且</a:t>
            </a:r>
            <a:r>
              <a:rPr lang="en-US" altLang="zh-CN" sz="2400">
                <a:solidFill>
                  <a:schemeClr val="tx1"/>
                </a:solidFill>
                <a:ea typeface="楷体_GB2312" panose="02010609030101010101" pitchFamily="49" charset="-122"/>
              </a:rPr>
              <a:t>z</a:t>
            </a:r>
            <a:r>
              <a:rPr lang="en-US" altLang="zh-CN" sz="2400" baseline="-25000">
                <a:solidFill>
                  <a:schemeClr val="tx1"/>
                </a:solidFill>
                <a:ea typeface="楷体_GB2312" panose="02010609030101010101" pitchFamily="49" charset="-122"/>
              </a:rPr>
              <a:t>k-1</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m-1</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y</a:t>
            </a:r>
            <a:r>
              <a:rPr lang="en-US" altLang="zh-CN" sz="2400" baseline="-25000">
                <a:solidFill>
                  <a:schemeClr val="tx1"/>
                </a:solidFill>
                <a:ea typeface="楷体_GB2312" panose="02010609030101010101" pitchFamily="49" charset="-122"/>
              </a:rPr>
              <a:t>n-1</a:t>
            </a:r>
            <a:r>
              <a:rPr lang="zh-CN" altLang="en-US" sz="2400">
                <a:solidFill>
                  <a:schemeClr val="tx1"/>
                </a:solidFill>
                <a:ea typeface="楷体_GB2312" panose="02010609030101010101" pitchFamily="49" charset="-122"/>
              </a:rPr>
              <a:t>的最长公共子序列。</a:t>
            </a:r>
          </a:p>
          <a:p>
            <a:pPr algn="l" eaLnBrk="1" hangingPunct="1"/>
            <a:r>
              <a:rPr lang="en-US" altLang="zh-CN" sz="2400">
                <a:solidFill>
                  <a:schemeClr val="tx1"/>
                </a:solidFill>
                <a:ea typeface="楷体_GB2312" panose="02010609030101010101" pitchFamily="49" charset="-122"/>
              </a:rPr>
              <a:t>(2)</a:t>
            </a:r>
            <a:r>
              <a:rPr lang="zh-CN" altLang="en-US" sz="2400">
                <a:solidFill>
                  <a:schemeClr val="tx1"/>
                </a:solidFill>
                <a:ea typeface="楷体_GB2312" panose="02010609030101010101" pitchFamily="49" charset="-122"/>
              </a:rPr>
              <a:t>若</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m</a:t>
            </a:r>
            <a:r>
              <a:rPr lang="en-US" altLang="zh-CN" sz="2400">
                <a:solidFill>
                  <a:schemeClr val="tx1"/>
                </a:solidFill>
                <a:ea typeface="楷体_GB2312" panose="02010609030101010101" pitchFamily="49" charset="-122"/>
              </a:rPr>
              <a:t>≠y</a:t>
            </a:r>
            <a:r>
              <a:rPr lang="en-US" altLang="zh-CN" sz="2400" baseline="-250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且</a:t>
            </a:r>
            <a:r>
              <a:rPr lang="en-US" altLang="zh-CN" sz="2400">
                <a:solidFill>
                  <a:schemeClr val="tx1"/>
                </a:solidFill>
                <a:ea typeface="楷体_GB2312" panose="02010609030101010101" pitchFamily="49" charset="-122"/>
              </a:rPr>
              <a:t>z</a:t>
            </a:r>
            <a:r>
              <a:rPr lang="en-US" altLang="zh-CN" sz="2400" baseline="-25000">
                <a:solidFill>
                  <a:schemeClr val="tx1"/>
                </a:solidFill>
                <a:ea typeface="楷体_GB2312" panose="02010609030101010101" pitchFamily="49" charset="-122"/>
              </a:rPr>
              <a:t>k</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m</a:t>
            </a:r>
            <a:r>
              <a:rPr lang="zh-CN" altLang="en-US" sz="2400">
                <a:solidFill>
                  <a:schemeClr val="tx1"/>
                </a:solidFill>
                <a:ea typeface="楷体_GB2312" panose="02010609030101010101" pitchFamily="49" charset="-122"/>
              </a:rPr>
              <a:t>，则</a:t>
            </a:r>
            <a:r>
              <a:rPr lang="en-US" altLang="zh-CN" sz="2400">
                <a:solidFill>
                  <a:schemeClr val="tx1"/>
                </a:solidFill>
                <a:ea typeface="楷体_GB2312" panose="02010609030101010101" pitchFamily="49" charset="-122"/>
              </a:rPr>
              <a:t>Z</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m-1</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Y</a:t>
            </a:r>
            <a:r>
              <a:rPr lang="zh-CN" altLang="en-US" sz="2400">
                <a:solidFill>
                  <a:schemeClr val="tx1"/>
                </a:solidFill>
                <a:ea typeface="楷体_GB2312" panose="02010609030101010101" pitchFamily="49" charset="-122"/>
              </a:rPr>
              <a:t>的最长公共子序列。</a:t>
            </a:r>
          </a:p>
          <a:p>
            <a:pPr algn="l" eaLnBrk="1" hangingPunct="1"/>
            <a:r>
              <a:rPr lang="en-US" altLang="zh-CN" sz="2400">
                <a:solidFill>
                  <a:schemeClr val="tx1"/>
                </a:solidFill>
                <a:ea typeface="楷体_GB2312" panose="02010609030101010101" pitchFamily="49" charset="-122"/>
              </a:rPr>
              <a:t>(3)</a:t>
            </a:r>
            <a:r>
              <a:rPr lang="zh-CN" altLang="en-US" sz="2400">
                <a:solidFill>
                  <a:schemeClr val="tx1"/>
                </a:solidFill>
                <a:ea typeface="楷体_GB2312" panose="02010609030101010101" pitchFamily="49" charset="-122"/>
              </a:rPr>
              <a:t>若</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m</a:t>
            </a:r>
            <a:r>
              <a:rPr lang="en-US" altLang="zh-CN" sz="2400">
                <a:solidFill>
                  <a:schemeClr val="tx1"/>
                </a:solidFill>
                <a:ea typeface="楷体_GB2312" panose="02010609030101010101" pitchFamily="49" charset="-122"/>
              </a:rPr>
              <a:t>≠y</a:t>
            </a:r>
            <a:r>
              <a:rPr lang="en-US" altLang="zh-CN" sz="2400" baseline="-250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且</a:t>
            </a:r>
            <a:r>
              <a:rPr lang="en-US" altLang="zh-CN" sz="2400">
                <a:solidFill>
                  <a:schemeClr val="tx1"/>
                </a:solidFill>
                <a:ea typeface="楷体_GB2312" panose="02010609030101010101" pitchFamily="49" charset="-122"/>
              </a:rPr>
              <a:t>z</a:t>
            </a:r>
            <a:r>
              <a:rPr lang="en-US" altLang="zh-CN" sz="2400" baseline="-25000">
                <a:solidFill>
                  <a:schemeClr val="tx1"/>
                </a:solidFill>
                <a:ea typeface="楷体_GB2312" panose="02010609030101010101" pitchFamily="49" charset="-122"/>
              </a:rPr>
              <a:t>k</a:t>
            </a:r>
            <a:r>
              <a:rPr lang="en-US" altLang="zh-CN" sz="2400">
                <a:solidFill>
                  <a:schemeClr val="tx1"/>
                </a:solidFill>
                <a:ea typeface="楷体_GB2312" panose="02010609030101010101" pitchFamily="49" charset="-122"/>
              </a:rPr>
              <a:t>≠y</a:t>
            </a:r>
            <a:r>
              <a:rPr lang="en-US" altLang="zh-CN" sz="2400" baseline="-25000">
                <a:solidFill>
                  <a:schemeClr val="tx1"/>
                </a:solidFill>
                <a:ea typeface="楷体_GB2312" panose="02010609030101010101" pitchFamily="49" charset="-122"/>
              </a:rPr>
              <a:t>n</a:t>
            </a:r>
            <a:r>
              <a:rPr lang="zh-CN" altLang="en-US" sz="2400">
                <a:solidFill>
                  <a:schemeClr val="tx1"/>
                </a:solidFill>
                <a:ea typeface="楷体_GB2312" panose="02010609030101010101" pitchFamily="49" charset="-122"/>
              </a:rPr>
              <a:t>，则</a:t>
            </a:r>
            <a:r>
              <a:rPr lang="en-US" altLang="zh-CN" sz="2400">
                <a:solidFill>
                  <a:schemeClr val="tx1"/>
                </a:solidFill>
                <a:ea typeface="楷体_GB2312" panose="02010609030101010101" pitchFamily="49" charset="-122"/>
              </a:rPr>
              <a:t>Z</a:t>
            </a:r>
            <a:r>
              <a:rPr lang="zh-CN" altLang="en-US" sz="2400">
                <a:solidFill>
                  <a:schemeClr val="tx1"/>
                </a:solidFill>
                <a:ea typeface="楷体_GB2312" panose="02010609030101010101" pitchFamily="49" charset="-122"/>
              </a:rPr>
              <a:t>是</a:t>
            </a:r>
            <a:r>
              <a:rPr lang="en-US" altLang="zh-CN" sz="2400">
                <a:solidFill>
                  <a:schemeClr val="tx1"/>
                </a:solidFill>
                <a:ea typeface="楷体_GB2312" panose="02010609030101010101" pitchFamily="49" charset="-122"/>
              </a:rPr>
              <a:t>X</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y</a:t>
            </a:r>
            <a:r>
              <a:rPr lang="en-US" altLang="zh-CN" sz="2400" baseline="-25000">
                <a:solidFill>
                  <a:schemeClr val="tx1"/>
                </a:solidFill>
                <a:ea typeface="楷体_GB2312" panose="02010609030101010101" pitchFamily="49" charset="-122"/>
              </a:rPr>
              <a:t>n-1</a:t>
            </a:r>
            <a:r>
              <a:rPr lang="zh-CN" altLang="en-US" sz="2400">
                <a:solidFill>
                  <a:schemeClr val="tx1"/>
                </a:solidFill>
                <a:ea typeface="楷体_GB2312" panose="02010609030101010101" pitchFamily="49" charset="-122"/>
              </a:rPr>
              <a:t>的最长公共子序列。</a:t>
            </a:r>
          </a:p>
        </p:txBody>
      </p:sp>
      <p:sp>
        <p:nvSpPr>
          <p:cNvPr id="178181" name="Rectangle 4">
            <a:extLst>
              <a:ext uri="{FF2B5EF4-FFF2-40B4-BE49-F238E27FC236}">
                <a16:creationId xmlns:a16="http://schemas.microsoft.com/office/drawing/2014/main" id="{71661F43-D576-43F4-B851-3C45BC18B7B0}"/>
              </a:ext>
            </a:extLst>
          </p:cNvPr>
          <p:cNvSpPr>
            <a:spLocks noChangeArrowheads="1"/>
          </p:cNvSpPr>
          <p:nvPr/>
        </p:nvSpPr>
        <p:spPr bwMode="auto">
          <a:xfrm>
            <a:off x="250825" y="3860800"/>
            <a:ext cx="8496300" cy="1187450"/>
          </a:xfrm>
          <a:prstGeom prst="rect">
            <a:avLst/>
          </a:prstGeom>
          <a:solidFill>
            <a:srgbClr val="FFCC00"/>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zh-CN" altLang="en-US" sz="2400">
                <a:solidFill>
                  <a:schemeClr val="tx1"/>
                </a:solidFill>
                <a:ea typeface="楷体_GB2312" panose="02010609030101010101" pitchFamily="49" charset="-122"/>
              </a:rPr>
              <a:t>由此可见，</a:t>
            </a:r>
            <a:r>
              <a:rPr kumimoji="1" lang="en-US" altLang="zh-CN" sz="2400">
                <a:solidFill>
                  <a:schemeClr val="tx1"/>
                </a:solidFill>
                <a:ea typeface="楷体_GB2312" panose="02010609030101010101" pitchFamily="49" charset="-122"/>
              </a:rPr>
              <a:t>2</a:t>
            </a:r>
            <a:r>
              <a:rPr kumimoji="1" lang="zh-CN" altLang="en-US" sz="2400">
                <a:solidFill>
                  <a:schemeClr val="tx1"/>
                </a:solidFill>
                <a:ea typeface="楷体_GB2312" panose="02010609030101010101" pitchFamily="49" charset="-122"/>
              </a:rPr>
              <a:t>个序列的最长公共子序列包含了这</a:t>
            </a:r>
            <a:r>
              <a:rPr kumimoji="1" lang="en-US" altLang="zh-CN" sz="2400">
                <a:solidFill>
                  <a:schemeClr val="tx1"/>
                </a:solidFill>
                <a:ea typeface="楷体_GB2312" panose="02010609030101010101" pitchFamily="49" charset="-122"/>
              </a:rPr>
              <a:t>2</a:t>
            </a:r>
            <a:r>
              <a:rPr kumimoji="1" lang="zh-CN" altLang="en-US" sz="2400">
                <a:solidFill>
                  <a:schemeClr val="tx1"/>
                </a:solidFill>
                <a:ea typeface="楷体_GB2312" panose="02010609030101010101" pitchFamily="49" charset="-122"/>
              </a:rPr>
              <a:t>个序列的前缀的最长公共子序列。因此，最长公共子序列问题具有</a:t>
            </a:r>
            <a:r>
              <a:rPr kumimoji="1" lang="zh-CN" altLang="en-US" sz="2400" b="1">
                <a:solidFill>
                  <a:schemeClr val="tx1"/>
                </a:solidFill>
                <a:ea typeface="黑体" panose="02010609060101010101" pitchFamily="49" charset="-122"/>
              </a:rPr>
              <a:t>最优子结构性质</a:t>
            </a:r>
            <a:r>
              <a:rPr kumimoji="1" lang="zh-CN" altLang="en-US" sz="2400">
                <a:solidFill>
                  <a:schemeClr val="tx1"/>
                </a:solidFill>
                <a:ea typeface="楷体_GB2312" panose="02010609030101010101" pitchFamily="49" charset="-122"/>
              </a:rPr>
              <a:t>。 </a:t>
            </a:r>
          </a:p>
        </p:txBody>
      </p:sp>
    </p:spTree>
  </p:cSld>
  <p:clrMapOvr>
    <a:masterClrMapping/>
  </p:clrMapOvr>
  <p:transition>
    <p:random/>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27712B31-69B2-4CAC-860E-64F113FCDB57}"/>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429A0561-3ED4-4011-B607-C1643229BD25}" type="slidenum">
              <a:rPr lang="zh-CN" altLang="en-US">
                <a:solidFill>
                  <a:schemeClr val="tx1"/>
                </a:solidFill>
                <a:latin typeface="Times New Roman" panose="02020603050405020304" pitchFamily="18" charset="0"/>
                <a:ea typeface="宋体" panose="02010600030101010101" pitchFamily="2" charset="-122"/>
              </a:rPr>
              <a:pPr eaLnBrk="1" hangingPunct="1"/>
              <a:t>97</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90146" name="Rectangle 2">
            <a:extLst>
              <a:ext uri="{FF2B5EF4-FFF2-40B4-BE49-F238E27FC236}">
                <a16:creationId xmlns:a16="http://schemas.microsoft.com/office/drawing/2014/main" id="{1CCF9200-3DBA-49B9-9A06-57368BBB70E5}"/>
              </a:ext>
            </a:extLst>
          </p:cNvPr>
          <p:cNvSpPr>
            <a:spLocks noGrp="1" noChangeArrowheads="1"/>
          </p:cNvSpPr>
          <p:nvPr>
            <p:ph type="title"/>
          </p:nvPr>
        </p:nvSpPr>
        <p:spPr>
          <a:xfrm>
            <a:off x="762000" y="228600"/>
            <a:ext cx="7772400" cy="1143000"/>
          </a:xfrm>
        </p:spPr>
        <p:txBody>
          <a:bodyPr/>
          <a:lstStyle/>
          <a:p>
            <a:pPr eaLnBrk="1" hangingPunct="1">
              <a:defRPr/>
            </a:pPr>
            <a:r>
              <a:rPr lang="zh-CN" altLang="en-US" sz="4000">
                <a:effectLst>
                  <a:outerShdw blurRad="38100" dist="38100" dir="2700000" algn="tl">
                    <a:srgbClr val="C0C0C0"/>
                  </a:outerShdw>
                </a:effectLst>
                <a:ea typeface="黑体" pitchFamily="2" charset="-122"/>
              </a:rPr>
              <a:t>子问题的递归结构</a:t>
            </a:r>
          </a:p>
        </p:txBody>
      </p:sp>
      <p:sp>
        <p:nvSpPr>
          <p:cNvPr id="31749" name="Rectangle 3">
            <a:extLst>
              <a:ext uri="{FF2B5EF4-FFF2-40B4-BE49-F238E27FC236}">
                <a16:creationId xmlns:a16="http://schemas.microsoft.com/office/drawing/2014/main" id="{4F708CD5-4064-4820-AD0D-0BF41E53C213}"/>
              </a:ext>
            </a:extLst>
          </p:cNvPr>
          <p:cNvSpPr>
            <a:spLocks noGrp="1" noChangeArrowheads="1"/>
          </p:cNvSpPr>
          <p:nvPr>
            <p:ph type="body" idx="1"/>
          </p:nvPr>
        </p:nvSpPr>
        <p:spPr/>
        <p:txBody>
          <a:bodyPr/>
          <a:lstStyle/>
          <a:p>
            <a:pPr eaLnBrk="1" hangingPunct="1"/>
            <a:endParaRPr lang="zh-CN" altLang="en-US"/>
          </a:p>
        </p:txBody>
      </p:sp>
      <p:sp>
        <p:nvSpPr>
          <p:cNvPr id="31750" name="Text Box 4">
            <a:extLst>
              <a:ext uri="{FF2B5EF4-FFF2-40B4-BE49-F238E27FC236}">
                <a16:creationId xmlns:a16="http://schemas.microsoft.com/office/drawing/2014/main" id="{12567032-602D-4906-8BDD-9FA40465725A}"/>
              </a:ext>
            </a:extLst>
          </p:cNvPr>
          <p:cNvSpPr txBox="1">
            <a:spLocks noChangeArrowheads="1"/>
          </p:cNvSpPr>
          <p:nvPr/>
        </p:nvSpPr>
        <p:spPr bwMode="auto">
          <a:xfrm>
            <a:off x="303213" y="1216025"/>
            <a:ext cx="8372475" cy="1917700"/>
          </a:xfrm>
          <a:prstGeom prst="rect">
            <a:avLst/>
          </a:prstGeom>
          <a:solidFill>
            <a:srgbClr val="FFCC00"/>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由最长公共子序列问题的最优子结构性质建立子问题最优值的递归关系。用</a:t>
            </a:r>
            <a:r>
              <a:rPr lang="en-US" altLang="zh-CN" sz="2400">
                <a:solidFill>
                  <a:schemeClr val="tx1"/>
                </a:solidFill>
                <a:ea typeface="楷体_GB2312" panose="02010609030101010101" pitchFamily="49" charset="-122"/>
              </a:rPr>
              <a:t>c[i][j]</a:t>
            </a:r>
            <a:r>
              <a:rPr lang="zh-CN" altLang="en-US" sz="2400">
                <a:solidFill>
                  <a:schemeClr val="tx1"/>
                </a:solidFill>
                <a:ea typeface="楷体_GB2312" panose="02010609030101010101" pitchFamily="49" charset="-122"/>
              </a:rPr>
              <a:t>记录序列和的最长公共子序列的长度。其中， </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i</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1</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2</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i</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a:t>
            </a:r>
            <a:r>
              <a:rPr lang="en-US" altLang="zh-CN" sz="2400">
                <a:solidFill>
                  <a:schemeClr val="tx1"/>
                </a:solidFill>
                <a:ea typeface="楷体_GB2312" panose="02010609030101010101" pitchFamily="49" charset="-122"/>
              </a:rPr>
              <a:t>Yj={y</a:t>
            </a:r>
            <a:r>
              <a:rPr lang="en-US" altLang="zh-CN" sz="2400" baseline="-25000">
                <a:solidFill>
                  <a:schemeClr val="tx1"/>
                </a:solidFill>
                <a:ea typeface="楷体_GB2312" panose="02010609030101010101" pitchFamily="49" charset="-122"/>
              </a:rPr>
              <a:t>1</a:t>
            </a:r>
            <a:r>
              <a:rPr lang="en-US" altLang="zh-CN" sz="2400">
                <a:solidFill>
                  <a:schemeClr val="tx1"/>
                </a:solidFill>
                <a:ea typeface="楷体_GB2312" panose="02010609030101010101" pitchFamily="49" charset="-122"/>
              </a:rPr>
              <a:t>,y</a:t>
            </a:r>
            <a:r>
              <a:rPr lang="en-US" altLang="zh-CN" sz="2400" baseline="-25000">
                <a:solidFill>
                  <a:schemeClr val="tx1"/>
                </a:solidFill>
                <a:ea typeface="楷体_GB2312" panose="02010609030101010101" pitchFamily="49" charset="-122"/>
              </a:rPr>
              <a:t>2</a:t>
            </a:r>
            <a:r>
              <a:rPr lang="en-US" altLang="zh-CN" sz="2400">
                <a:solidFill>
                  <a:schemeClr val="tx1"/>
                </a:solidFill>
                <a:ea typeface="楷体_GB2312" panose="02010609030101010101" pitchFamily="49" charset="-122"/>
              </a:rPr>
              <a:t>,…,y</a:t>
            </a:r>
            <a:r>
              <a:rPr lang="en-US" altLang="zh-CN" sz="2400" baseline="-25000">
                <a:solidFill>
                  <a:schemeClr val="tx1"/>
                </a:solidFill>
                <a:ea typeface="楷体_GB2312" panose="02010609030101010101" pitchFamily="49" charset="-122"/>
              </a:rPr>
              <a:t>j</a:t>
            </a:r>
            <a:r>
              <a:rPr lang="en-US" altLang="zh-CN" sz="2400">
                <a:solidFill>
                  <a:schemeClr val="tx1"/>
                </a:solidFill>
                <a:ea typeface="楷体_GB2312" panose="02010609030101010101" pitchFamily="49" charset="-122"/>
              </a:rPr>
              <a:t>}</a:t>
            </a:r>
            <a:r>
              <a:rPr lang="zh-CN" altLang="en-US" sz="2400">
                <a:solidFill>
                  <a:schemeClr val="tx1"/>
                </a:solidFill>
                <a:ea typeface="楷体_GB2312" panose="02010609030101010101" pitchFamily="49" charset="-122"/>
              </a:rPr>
              <a:t>。当</a:t>
            </a:r>
            <a:r>
              <a:rPr lang="en-US" altLang="zh-CN" sz="2400">
                <a:solidFill>
                  <a:schemeClr val="tx1"/>
                </a:solidFill>
                <a:ea typeface="楷体_GB2312" panose="02010609030101010101" pitchFamily="49" charset="-122"/>
              </a:rPr>
              <a:t>i=0</a:t>
            </a:r>
            <a:r>
              <a:rPr lang="zh-CN" altLang="en-US" sz="2400">
                <a:solidFill>
                  <a:schemeClr val="tx1"/>
                </a:solidFill>
                <a:ea typeface="楷体_GB2312" panose="02010609030101010101" pitchFamily="49" charset="-122"/>
              </a:rPr>
              <a:t>或</a:t>
            </a:r>
            <a:r>
              <a:rPr lang="en-US" altLang="zh-CN" sz="2400">
                <a:solidFill>
                  <a:schemeClr val="tx1"/>
                </a:solidFill>
                <a:ea typeface="楷体_GB2312" panose="02010609030101010101" pitchFamily="49" charset="-122"/>
              </a:rPr>
              <a:t>j=0</a:t>
            </a:r>
            <a:r>
              <a:rPr lang="zh-CN" altLang="en-US" sz="2400">
                <a:solidFill>
                  <a:schemeClr val="tx1"/>
                </a:solidFill>
                <a:ea typeface="楷体_GB2312" panose="02010609030101010101" pitchFamily="49" charset="-122"/>
              </a:rPr>
              <a:t>时，空序列是</a:t>
            </a:r>
            <a:r>
              <a:rPr lang="en-US" altLang="zh-CN" sz="2400">
                <a:solidFill>
                  <a:schemeClr val="tx1"/>
                </a:solidFill>
                <a:ea typeface="楷体_GB2312" panose="02010609030101010101" pitchFamily="49" charset="-122"/>
              </a:rPr>
              <a:t>X</a:t>
            </a:r>
            <a:r>
              <a:rPr lang="en-US" altLang="zh-CN" sz="2400" baseline="-25000">
                <a:solidFill>
                  <a:schemeClr val="tx1"/>
                </a:solidFill>
                <a:ea typeface="楷体_GB2312" panose="02010609030101010101" pitchFamily="49" charset="-122"/>
              </a:rPr>
              <a:t>i</a:t>
            </a:r>
            <a:r>
              <a:rPr lang="zh-CN" altLang="en-US" sz="2400">
                <a:solidFill>
                  <a:schemeClr val="tx1"/>
                </a:solidFill>
                <a:ea typeface="楷体_GB2312" panose="02010609030101010101" pitchFamily="49" charset="-122"/>
              </a:rPr>
              <a:t>和</a:t>
            </a:r>
            <a:r>
              <a:rPr lang="en-US" altLang="zh-CN" sz="2400">
                <a:solidFill>
                  <a:schemeClr val="tx1"/>
                </a:solidFill>
                <a:ea typeface="楷体_GB2312" panose="02010609030101010101" pitchFamily="49" charset="-122"/>
              </a:rPr>
              <a:t>Y</a:t>
            </a:r>
            <a:r>
              <a:rPr lang="en-US" altLang="zh-CN" sz="2400" baseline="-25000">
                <a:solidFill>
                  <a:schemeClr val="tx1"/>
                </a:solidFill>
                <a:ea typeface="楷体_GB2312" panose="02010609030101010101" pitchFamily="49" charset="-122"/>
              </a:rPr>
              <a:t>j</a:t>
            </a:r>
            <a:r>
              <a:rPr lang="zh-CN" altLang="en-US" sz="2400">
                <a:solidFill>
                  <a:schemeClr val="tx1"/>
                </a:solidFill>
                <a:ea typeface="楷体_GB2312" panose="02010609030101010101" pitchFamily="49" charset="-122"/>
              </a:rPr>
              <a:t>的最长公共子序列。故此时</a:t>
            </a:r>
            <a:r>
              <a:rPr lang="en-US" altLang="zh-CN" sz="2400">
                <a:solidFill>
                  <a:schemeClr val="tx1"/>
                </a:solidFill>
                <a:ea typeface="楷体_GB2312" panose="02010609030101010101" pitchFamily="49" charset="-122"/>
              </a:rPr>
              <a:t>C[i][j]=0</a:t>
            </a:r>
            <a:r>
              <a:rPr lang="zh-CN" altLang="en-US" sz="2400">
                <a:solidFill>
                  <a:schemeClr val="tx1"/>
                </a:solidFill>
                <a:ea typeface="楷体_GB2312" panose="02010609030101010101" pitchFamily="49" charset="-122"/>
              </a:rPr>
              <a:t>。其他情况下，由最优子结构性质可建立递归关系如下：</a:t>
            </a:r>
          </a:p>
        </p:txBody>
      </p:sp>
      <p:graphicFrame>
        <p:nvGraphicFramePr>
          <p:cNvPr id="31746" name="Object 5">
            <a:extLst>
              <a:ext uri="{FF2B5EF4-FFF2-40B4-BE49-F238E27FC236}">
                <a16:creationId xmlns:a16="http://schemas.microsoft.com/office/drawing/2014/main" id="{E70712FF-1626-48E7-BC17-0284A4B4AD4A}"/>
              </a:ext>
            </a:extLst>
          </p:cNvPr>
          <p:cNvGraphicFramePr>
            <a:graphicFrameLocks noChangeAspect="1"/>
          </p:cNvGraphicFramePr>
          <p:nvPr/>
        </p:nvGraphicFramePr>
        <p:xfrm>
          <a:off x="395288" y="3716338"/>
          <a:ext cx="8027987" cy="1736725"/>
        </p:xfrm>
        <a:graphic>
          <a:graphicData uri="http://schemas.openxmlformats.org/presentationml/2006/ole">
            <mc:AlternateContent xmlns:mc="http://schemas.openxmlformats.org/markup-compatibility/2006">
              <mc:Choice xmlns:v="urn:schemas-microsoft-com:vml" Requires="v">
                <p:oleObj spid="_x0000_s31752" name="公式" r:id="rId3" imgW="3390900" imgH="736600" progId="Equation.3">
                  <p:embed/>
                </p:oleObj>
              </mc:Choice>
              <mc:Fallback>
                <p:oleObj name="公式" r:id="rId3" imgW="3390900" imgH="736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716338"/>
                        <a:ext cx="8027987" cy="173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0B3524D4-6454-40C4-9684-0A7A06D392CB}"/>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2D1AE66B-F1B8-48BC-819B-6D232D39A9BC}" type="slidenum">
              <a:rPr lang="zh-CN" altLang="en-US">
                <a:solidFill>
                  <a:schemeClr val="tx1"/>
                </a:solidFill>
                <a:latin typeface="Times New Roman" panose="02020603050405020304" pitchFamily="18" charset="0"/>
                <a:ea typeface="宋体" panose="02010600030101010101" pitchFamily="2" charset="-122"/>
              </a:rPr>
              <a:pPr eaLnBrk="1" hangingPunct="1"/>
              <a:t>98</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91170" name="Rectangle 2">
            <a:extLst>
              <a:ext uri="{FF2B5EF4-FFF2-40B4-BE49-F238E27FC236}">
                <a16:creationId xmlns:a16="http://schemas.microsoft.com/office/drawing/2014/main" id="{F4DAEE54-4EF1-4DDA-A2B7-EC331ABE9527}"/>
              </a:ext>
            </a:extLst>
          </p:cNvPr>
          <p:cNvSpPr>
            <a:spLocks noGrp="1" noChangeArrowheads="1"/>
          </p:cNvSpPr>
          <p:nvPr>
            <p:ph type="title"/>
          </p:nvPr>
        </p:nvSpPr>
        <p:spPr>
          <a:xfrm>
            <a:off x="914400" y="0"/>
            <a:ext cx="7772400" cy="1143000"/>
          </a:xfrm>
        </p:spPr>
        <p:txBody>
          <a:bodyPr/>
          <a:lstStyle/>
          <a:p>
            <a:pPr eaLnBrk="1" hangingPunct="1">
              <a:defRPr/>
            </a:pPr>
            <a:r>
              <a:rPr lang="zh-CN" altLang="en-US" sz="4000">
                <a:effectLst>
                  <a:outerShdw blurRad="38100" dist="38100" dir="2700000" algn="tl">
                    <a:srgbClr val="C0C0C0"/>
                  </a:outerShdw>
                </a:effectLst>
                <a:ea typeface="黑体" pitchFamily="2" charset="-122"/>
              </a:rPr>
              <a:t>计算最优值</a:t>
            </a:r>
          </a:p>
        </p:txBody>
      </p:sp>
      <p:sp>
        <p:nvSpPr>
          <p:cNvPr id="179204" name="Text Box 3">
            <a:extLst>
              <a:ext uri="{FF2B5EF4-FFF2-40B4-BE49-F238E27FC236}">
                <a16:creationId xmlns:a16="http://schemas.microsoft.com/office/drawing/2014/main" id="{80C30AB9-59D6-4621-B251-4C9F765DE92E}"/>
              </a:ext>
            </a:extLst>
          </p:cNvPr>
          <p:cNvSpPr txBox="1">
            <a:spLocks noChangeArrowheads="1"/>
          </p:cNvSpPr>
          <p:nvPr/>
        </p:nvSpPr>
        <p:spPr bwMode="auto">
          <a:xfrm>
            <a:off x="338138" y="836613"/>
            <a:ext cx="88058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400">
                <a:solidFill>
                  <a:schemeClr val="tx1"/>
                </a:solidFill>
                <a:ea typeface="楷体_GB2312" panose="02010609030101010101" pitchFamily="49" charset="-122"/>
              </a:rPr>
              <a:t>由于在所考虑的子问题空间中，总共有</a:t>
            </a:r>
            <a:r>
              <a:rPr lang="en-US" altLang="zh-CN" sz="2400">
                <a:solidFill>
                  <a:schemeClr val="tx1"/>
                </a:solidFill>
                <a:ea typeface="楷体_GB2312" panose="02010609030101010101" pitchFamily="49" charset="-122"/>
              </a:rPr>
              <a:t>θ(mn)</a:t>
            </a:r>
            <a:r>
              <a:rPr lang="zh-CN" altLang="en-US" sz="2400">
                <a:solidFill>
                  <a:schemeClr val="tx1"/>
                </a:solidFill>
                <a:ea typeface="楷体_GB2312" panose="02010609030101010101" pitchFamily="49" charset="-122"/>
              </a:rPr>
              <a:t>个不同的子问题，因此，用动态规划算法自底向上地计算最优值能提高算法的效率。 </a:t>
            </a:r>
          </a:p>
        </p:txBody>
      </p:sp>
      <p:sp>
        <p:nvSpPr>
          <p:cNvPr id="179205" name="Rectangle 4">
            <a:extLst>
              <a:ext uri="{FF2B5EF4-FFF2-40B4-BE49-F238E27FC236}">
                <a16:creationId xmlns:a16="http://schemas.microsoft.com/office/drawing/2014/main" id="{226520ED-35AC-4CC7-9C31-EA9B9811C7C1}"/>
              </a:ext>
            </a:extLst>
          </p:cNvPr>
          <p:cNvSpPr>
            <a:spLocks noChangeArrowheads="1"/>
          </p:cNvSpPr>
          <p:nvPr/>
        </p:nvSpPr>
        <p:spPr bwMode="auto">
          <a:xfrm>
            <a:off x="250825" y="1989138"/>
            <a:ext cx="381635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kumimoji="1" lang="en-US" altLang="zh-CN" sz="2000" b="1">
                <a:solidFill>
                  <a:schemeClr val="tx1"/>
                </a:solidFill>
                <a:ea typeface="楷体_GB2312" panose="02010609030101010101" pitchFamily="49" charset="-122"/>
              </a:rPr>
              <a:t>Algorithm</a:t>
            </a:r>
            <a:r>
              <a:rPr kumimoji="1" lang="en-US" altLang="zh-CN" sz="2000">
                <a:solidFill>
                  <a:schemeClr val="tx1"/>
                </a:solidFill>
                <a:ea typeface="楷体_GB2312" panose="02010609030101010101" pitchFamily="49" charset="-122"/>
              </a:rPr>
              <a:t> </a:t>
            </a:r>
            <a:r>
              <a:rPr kumimoji="1" lang="en-US" altLang="zh-CN" sz="2000" b="1">
                <a:solidFill>
                  <a:schemeClr val="tx1"/>
                </a:solidFill>
                <a:ea typeface="楷体_GB2312" panose="02010609030101010101" pitchFamily="49" charset="-122"/>
              </a:rPr>
              <a:t>lcsLength</a:t>
            </a:r>
            <a:r>
              <a:rPr kumimoji="1" lang="en-US" altLang="zh-CN" sz="2000">
                <a:solidFill>
                  <a:schemeClr val="tx1"/>
                </a:solidFill>
                <a:ea typeface="楷体_GB2312" panose="02010609030101010101" pitchFamily="49" charset="-122"/>
              </a:rPr>
              <a:t>(x,y,b)</a:t>
            </a:r>
          </a:p>
          <a:p>
            <a:pPr algn="l" eaLnBrk="1" hangingPunct="1"/>
            <a:r>
              <a:rPr kumimoji="1" lang="en-US" altLang="zh-CN" sz="2000">
                <a:solidFill>
                  <a:schemeClr val="tx1"/>
                </a:solidFill>
                <a:ea typeface="楷体_GB2312" panose="02010609030101010101" pitchFamily="49" charset="-122"/>
              </a:rPr>
              <a:t>1: m</a:t>
            </a:r>
            <a:r>
              <a:rPr kumimoji="1" lang="en-US" altLang="zh-CN" sz="2000">
                <a:solidFill>
                  <a:schemeClr val="tx1"/>
                </a:solidFill>
                <a:ea typeface="楷体_GB2312" panose="02010609030101010101" pitchFamily="49" charset="-122"/>
                <a:sym typeface="Wingdings" panose="05000000000000000000" pitchFamily="2" charset="2"/>
              </a:rPr>
              <a:t></a:t>
            </a:r>
            <a:r>
              <a:rPr kumimoji="1" lang="en-US" altLang="zh-CN" sz="2000">
                <a:solidFill>
                  <a:schemeClr val="tx1"/>
                </a:solidFill>
                <a:ea typeface="楷体_GB2312" panose="02010609030101010101" pitchFamily="49" charset="-122"/>
              </a:rPr>
              <a:t>x.length-1;</a:t>
            </a:r>
          </a:p>
          <a:p>
            <a:pPr algn="l" eaLnBrk="1" hangingPunct="1"/>
            <a:r>
              <a:rPr kumimoji="1" lang="en-US" altLang="zh-CN" sz="2000">
                <a:solidFill>
                  <a:schemeClr val="tx1"/>
                </a:solidFill>
                <a:ea typeface="楷体_GB2312" panose="02010609030101010101" pitchFamily="49" charset="-122"/>
              </a:rPr>
              <a:t>2: n</a:t>
            </a:r>
            <a:r>
              <a:rPr kumimoji="1" lang="en-US" altLang="zh-CN" sz="2000">
                <a:solidFill>
                  <a:schemeClr val="tx1"/>
                </a:solidFill>
                <a:ea typeface="楷体_GB2312" panose="02010609030101010101" pitchFamily="49" charset="-122"/>
                <a:sym typeface="Wingdings" panose="05000000000000000000" pitchFamily="2" charset="2"/>
              </a:rPr>
              <a:t></a:t>
            </a:r>
            <a:r>
              <a:rPr kumimoji="1" lang="en-US" altLang="zh-CN" sz="2000">
                <a:solidFill>
                  <a:schemeClr val="tx1"/>
                </a:solidFill>
                <a:ea typeface="楷体_GB2312" panose="02010609030101010101" pitchFamily="49" charset="-122"/>
              </a:rPr>
              <a:t>y.length-1;</a:t>
            </a:r>
          </a:p>
          <a:p>
            <a:pPr algn="l" eaLnBrk="1" hangingPunct="1"/>
            <a:r>
              <a:rPr kumimoji="1" lang="en-US" altLang="zh-CN" sz="2000">
                <a:solidFill>
                  <a:schemeClr val="tx1"/>
                </a:solidFill>
                <a:ea typeface="楷体_GB2312" panose="02010609030101010101" pitchFamily="49" charset="-122"/>
              </a:rPr>
              <a:t>3: c[i][0]=0; c[0][i]=0;</a:t>
            </a:r>
          </a:p>
          <a:p>
            <a:pPr algn="l" eaLnBrk="1" hangingPunct="1"/>
            <a:r>
              <a:rPr kumimoji="1" lang="en-US" altLang="zh-CN" sz="2000">
                <a:solidFill>
                  <a:schemeClr val="tx1"/>
                </a:solidFill>
                <a:ea typeface="楷体_GB2312" panose="02010609030101010101" pitchFamily="49" charset="-122"/>
              </a:rPr>
              <a:t>4: </a:t>
            </a:r>
            <a:r>
              <a:rPr kumimoji="1" lang="en-US" altLang="zh-CN" sz="2000" b="1">
                <a:solidFill>
                  <a:schemeClr val="tx1"/>
                </a:solidFill>
                <a:ea typeface="楷体_GB2312" panose="02010609030101010101" pitchFamily="49" charset="-122"/>
              </a:rPr>
              <a:t>for</a:t>
            </a:r>
            <a:r>
              <a:rPr kumimoji="1" lang="en-US" altLang="zh-CN" sz="2000">
                <a:solidFill>
                  <a:schemeClr val="tx1"/>
                </a:solidFill>
                <a:ea typeface="楷体_GB2312" panose="02010609030101010101" pitchFamily="49" charset="-122"/>
              </a:rPr>
              <a:t> (int i = 1; i &lt;= m; i++)</a:t>
            </a:r>
          </a:p>
          <a:p>
            <a:pPr algn="l" eaLnBrk="1" hangingPunct="1"/>
            <a:r>
              <a:rPr kumimoji="1" lang="en-US" altLang="zh-CN" sz="2000">
                <a:solidFill>
                  <a:schemeClr val="tx1"/>
                </a:solidFill>
                <a:ea typeface="楷体_GB2312" panose="02010609030101010101" pitchFamily="49" charset="-122"/>
              </a:rPr>
              <a:t>5:    </a:t>
            </a:r>
            <a:r>
              <a:rPr kumimoji="1" lang="en-US" altLang="zh-CN" sz="2000" b="1">
                <a:solidFill>
                  <a:schemeClr val="tx1"/>
                </a:solidFill>
                <a:ea typeface="楷体_GB2312" panose="02010609030101010101" pitchFamily="49" charset="-122"/>
              </a:rPr>
              <a:t>for</a:t>
            </a:r>
            <a:r>
              <a:rPr kumimoji="1" lang="en-US" altLang="zh-CN" sz="2000">
                <a:solidFill>
                  <a:schemeClr val="tx1"/>
                </a:solidFill>
                <a:ea typeface="楷体_GB2312" panose="02010609030101010101" pitchFamily="49" charset="-122"/>
              </a:rPr>
              <a:t> (int j = 1; j &lt;= n; j++) </a:t>
            </a:r>
          </a:p>
          <a:p>
            <a:pPr algn="l" eaLnBrk="1" hangingPunct="1"/>
            <a:r>
              <a:rPr kumimoji="1" lang="en-US" altLang="zh-CN" sz="2000">
                <a:solidFill>
                  <a:schemeClr val="tx1"/>
                </a:solidFill>
                <a:ea typeface="楷体_GB2312" panose="02010609030101010101" pitchFamily="49" charset="-122"/>
              </a:rPr>
              <a:t>6:       </a:t>
            </a:r>
            <a:r>
              <a:rPr kumimoji="1" lang="en-US" altLang="zh-CN" sz="2000" b="1">
                <a:solidFill>
                  <a:schemeClr val="tx1"/>
                </a:solidFill>
                <a:ea typeface="楷体_GB2312" panose="02010609030101010101" pitchFamily="49" charset="-122"/>
              </a:rPr>
              <a:t>if</a:t>
            </a:r>
            <a:r>
              <a:rPr kumimoji="1" lang="en-US" altLang="zh-CN" sz="2000">
                <a:solidFill>
                  <a:schemeClr val="tx1"/>
                </a:solidFill>
                <a:ea typeface="楷体_GB2312" panose="02010609030101010101" pitchFamily="49" charset="-122"/>
              </a:rPr>
              <a:t> (x[i]==y[j]) </a:t>
            </a:r>
          </a:p>
          <a:p>
            <a:pPr algn="l" eaLnBrk="1" hangingPunct="1"/>
            <a:r>
              <a:rPr kumimoji="1" lang="en-US" altLang="zh-CN" sz="2000">
                <a:solidFill>
                  <a:schemeClr val="tx1"/>
                </a:solidFill>
                <a:ea typeface="楷体_GB2312" panose="02010609030101010101" pitchFamily="49" charset="-122"/>
              </a:rPr>
              <a:t>7:           c[i][j]=c[i-1][j-1]+1;</a:t>
            </a:r>
          </a:p>
          <a:p>
            <a:pPr algn="l" eaLnBrk="1" hangingPunct="1"/>
            <a:r>
              <a:rPr kumimoji="1" lang="en-US" altLang="zh-CN" sz="2000">
                <a:solidFill>
                  <a:schemeClr val="tx1"/>
                </a:solidFill>
                <a:ea typeface="楷体_GB2312" panose="02010609030101010101" pitchFamily="49" charset="-122"/>
              </a:rPr>
              <a:t>8:           b[i][j]=1;</a:t>
            </a:r>
          </a:p>
          <a:p>
            <a:pPr algn="l" eaLnBrk="1" hangingPunct="1"/>
            <a:r>
              <a:rPr kumimoji="1" lang="en-US" altLang="zh-CN" sz="2000">
                <a:solidFill>
                  <a:schemeClr val="tx1"/>
                </a:solidFill>
                <a:ea typeface="楷体_GB2312" panose="02010609030101010101" pitchFamily="49" charset="-122"/>
              </a:rPr>
              <a:t>9:        </a:t>
            </a:r>
            <a:r>
              <a:rPr kumimoji="1" lang="en-US" altLang="zh-CN" sz="2000" b="1">
                <a:solidFill>
                  <a:schemeClr val="tx1"/>
                </a:solidFill>
                <a:ea typeface="楷体_GB2312" panose="02010609030101010101" pitchFamily="49" charset="-122"/>
              </a:rPr>
              <a:t>else if</a:t>
            </a:r>
            <a:r>
              <a:rPr kumimoji="1" lang="en-US" altLang="zh-CN" sz="2000">
                <a:solidFill>
                  <a:schemeClr val="tx1"/>
                </a:solidFill>
                <a:ea typeface="楷体_GB2312" panose="02010609030101010101" pitchFamily="49" charset="-122"/>
              </a:rPr>
              <a:t> (c[i-1][j]&gt;=c[i][j-1]) </a:t>
            </a:r>
          </a:p>
          <a:p>
            <a:pPr algn="l" eaLnBrk="1" hangingPunct="1"/>
            <a:r>
              <a:rPr kumimoji="1" lang="en-US" altLang="zh-CN" sz="2000">
                <a:solidFill>
                  <a:schemeClr val="tx1"/>
                </a:solidFill>
                <a:ea typeface="楷体_GB2312" panose="02010609030101010101" pitchFamily="49" charset="-122"/>
              </a:rPr>
              <a:t>10:          c[i][j]=c[i-1][j];</a:t>
            </a:r>
          </a:p>
          <a:p>
            <a:pPr algn="l" eaLnBrk="1" hangingPunct="1"/>
            <a:r>
              <a:rPr kumimoji="1" lang="en-US" altLang="zh-CN" sz="2000">
                <a:solidFill>
                  <a:schemeClr val="tx1"/>
                </a:solidFill>
                <a:ea typeface="楷体_GB2312" panose="02010609030101010101" pitchFamily="49" charset="-122"/>
              </a:rPr>
              <a:t>11:          b[i][j]=2;</a:t>
            </a:r>
          </a:p>
          <a:p>
            <a:pPr algn="l" eaLnBrk="1" hangingPunct="1"/>
            <a:r>
              <a:rPr kumimoji="1" lang="en-US" altLang="zh-CN" sz="2000">
                <a:solidFill>
                  <a:schemeClr val="tx1"/>
                </a:solidFill>
                <a:ea typeface="楷体_GB2312" panose="02010609030101010101" pitchFamily="49" charset="-122"/>
              </a:rPr>
              <a:t>12:      </a:t>
            </a:r>
            <a:r>
              <a:rPr kumimoji="1" lang="en-US" altLang="zh-CN" sz="2000" b="1">
                <a:solidFill>
                  <a:schemeClr val="tx1"/>
                </a:solidFill>
                <a:ea typeface="楷体_GB2312" panose="02010609030101010101" pitchFamily="49" charset="-122"/>
              </a:rPr>
              <a:t>else </a:t>
            </a:r>
          </a:p>
          <a:p>
            <a:pPr algn="l" eaLnBrk="1" hangingPunct="1"/>
            <a:r>
              <a:rPr kumimoji="1" lang="en-US" altLang="zh-CN" sz="2000">
                <a:solidFill>
                  <a:schemeClr val="tx1"/>
                </a:solidFill>
                <a:ea typeface="楷体_GB2312" panose="02010609030101010101" pitchFamily="49" charset="-122"/>
              </a:rPr>
              <a:t>13:           c[i][j]=c[i][j-1];</a:t>
            </a:r>
          </a:p>
          <a:p>
            <a:pPr algn="l" eaLnBrk="1" hangingPunct="1"/>
            <a:r>
              <a:rPr kumimoji="1" lang="en-US" altLang="zh-CN" sz="2000">
                <a:solidFill>
                  <a:schemeClr val="tx1"/>
                </a:solidFill>
                <a:ea typeface="楷体_GB2312" panose="02010609030101010101" pitchFamily="49" charset="-122"/>
              </a:rPr>
              <a:t>14:           b[i][j]=3;</a:t>
            </a:r>
          </a:p>
        </p:txBody>
      </p:sp>
      <p:sp>
        <p:nvSpPr>
          <p:cNvPr id="179206" name="Text Box 5">
            <a:extLst>
              <a:ext uri="{FF2B5EF4-FFF2-40B4-BE49-F238E27FC236}">
                <a16:creationId xmlns:a16="http://schemas.microsoft.com/office/drawing/2014/main" id="{0376D62D-C621-4553-87CD-079F1B5A55A8}"/>
              </a:ext>
            </a:extLst>
          </p:cNvPr>
          <p:cNvSpPr txBox="1">
            <a:spLocks noChangeArrowheads="1"/>
          </p:cNvSpPr>
          <p:nvPr/>
        </p:nvSpPr>
        <p:spPr bwMode="auto">
          <a:xfrm>
            <a:off x="4114800" y="2133600"/>
            <a:ext cx="4702175"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000" b="1">
                <a:solidFill>
                  <a:schemeClr val="tx1"/>
                </a:solidFill>
                <a:ea typeface="黑体" panose="02010609060101010101" pitchFamily="49" charset="-122"/>
              </a:rPr>
              <a:t>构造最长公共子序列</a:t>
            </a:r>
            <a:endParaRPr lang="en-US" altLang="zh-CN" sz="2000" b="1">
              <a:solidFill>
                <a:schemeClr val="tx1"/>
              </a:solidFill>
              <a:ea typeface="黑体" panose="02010609060101010101" pitchFamily="49" charset="-122"/>
            </a:endParaRPr>
          </a:p>
          <a:p>
            <a:pPr algn="l" eaLnBrk="1" hangingPunct="1"/>
            <a:r>
              <a:rPr lang="en-US" altLang="zh-CN" sz="2000" b="1">
                <a:solidFill>
                  <a:schemeClr val="tx1"/>
                </a:solidFill>
                <a:ea typeface="楷体_GB2312" panose="02010609030101010101" pitchFamily="49" charset="-122"/>
              </a:rPr>
              <a:t>Algorithm lcs</a:t>
            </a:r>
            <a:r>
              <a:rPr lang="en-US" altLang="zh-CN" sz="2000">
                <a:solidFill>
                  <a:schemeClr val="tx1"/>
                </a:solidFill>
                <a:ea typeface="楷体_GB2312" panose="02010609030101010101" pitchFamily="49" charset="-122"/>
              </a:rPr>
              <a:t>(int i,int j,char [] x,int [][] b)</a:t>
            </a:r>
          </a:p>
          <a:p>
            <a:pPr algn="l" eaLnBrk="1" hangingPunct="1"/>
            <a:r>
              <a:rPr lang="en-US" altLang="zh-CN" sz="2000">
                <a:solidFill>
                  <a:schemeClr val="tx1"/>
                </a:solidFill>
                <a:ea typeface="楷体_GB2312" panose="02010609030101010101" pitchFamily="49" charset="-122"/>
              </a:rPr>
              <a:t>   {</a:t>
            </a:r>
          </a:p>
          <a:p>
            <a:pPr algn="l" eaLnBrk="1" hangingPunct="1"/>
            <a:r>
              <a:rPr lang="en-US" altLang="zh-CN"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 if</a:t>
            </a:r>
            <a:r>
              <a:rPr lang="en-US" altLang="zh-CN" sz="2000">
                <a:solidFill>
                  <a:schemeClr val="tx1"/>
                </a:solidFill>
                <a:ea typeface="楷体_GB2312" panose="02010609030101010101" pitchFamily="49" charset="-122"/>
              </a:rPr>
              <a:t> (i ==0 || j==0) </a:t>
            </a:r>
            <a:r>
              <a:rPr lang="en-US" altLang="zh-CN" sz="2000" b="1">
                <a:solidFill>
                  <a:schemeClr val="tx1"/>
                </a:solidFill>
                <a:ea typeface="楷体_GB2312" panose="02010609030101010101" pitchFamily="49" charset="-122"/>
              </a:rPr>
              <a:t>return</a:t>
            </a:r>
            <a:r>
              <a:rPr lang="en-US" altLang="zh-CN" sz="2000">
                <a:solidFill>
                  <a:schemeClr val="tx1"/>
                </a:solidFill>
                <a:ea typeface="楷体_GB2312" panose="02010609030101010101" pitchFamily="49" charset="-122"/>
              </a:rPr>
              <a:t>;</a:t>
            </a:r>
          </a:p>
          <a:p>
            <a:pPr algn="l" eaLnBrk="1" hangingPunct="1"/>
            <a:r>
              <a:rPr lang="en-US" altLang="zh-CN"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if</a:t>
            </a:r>
            <a:r>
              <a:rPr lang="en-US" altLang="zh-CN" sz="2000">
                <a:solidFill>
                  <a:schemeClr val="tx1"/>
                </a:solidFill>
                <a:ea typeface="楷体_GB2312" panose="02010609030101010101" pitchFamily="49" charset="-122"/>
              </a:rPr>
              <a:t> (b[i][j]== 1){</a:t>
            </a:r>
          </a:p>
          <a:p>
            <a:pPr algn="l" eaLnBrk="1" hangingPunct="1"/>
            <a:r>
              <a:rPr lang="en-US" altLang="zh-CN"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lcs</a:t>
            </a:r>
            <a:r>
              <a:rPr lang="en-US" altLang="zh-CN" sz="2000">
                <a:solidFill>
                  <a:schemeClr val="tx1"/>
                </a:solidFill>
                <a:ea typeface="楷体_GB2312" panose="02010609030101010101" pitchFamily="49" charset="-122"/>
              </a:rPr>
              <a:t>(i-1,j-1,x,b);</a:t>
            </a:r>
          </a:p>
          <a:p>
            <a:pPr algn="l" eaLnBrk="1" hangingPunct="1"/>
            <a:r>
              <a:rPr lang="en-US" altLang="zh-CN" sz="2000">
                <a:solidFill>
                  <a:schemeClr val="tx1"/>
                </a:solidFill>
                <a:ea typeface="楷体_GB2312" panose="02010609030101010101" pitchFamily="49" charset="-122"/>
              </a:rPr>
              <a:t>        System.out.</a:t>
            </a:r>
            <a:r>
              <a:rPr lang="en-US" altLang="zh-CN" sz="2000" b="1">
                <a:solidFill>
                  <a:schemeClr val="tx1"/>
                </a:solidFill>
                <a:ea typeface="楷体_GB2312" panose="02010609030101010101" pitchFamily="49" charset="-122"/>
              </a:rPr>
              <a:t>print</a:t>
            </a:r>
            <a:r>
              <a:rPr lang="en-US" altLang="zh-CN" sz="2000">
                <a:solidFill>
                  <a:schemeClr val="tx1"/>
                </a:solidFill>
                <a:ea typeface="楷体_GB2312" panose="02010609030101010101" pitchFamily="49" charset="-122"/>
              </a:rPr>
              <a:t>(x[i]);</a:t>
            </a:r>
          </a:p>
          <a:p>
            <a:pPr algn="l" eaLnBrk="1" hangingPunct="1"/>
            <a:r>
              <a:rPr lang="en-US" altLang="zh-CN" sz="2000">
                <a:solidFill>
                  <a:schemeClr val="tx1"/>
                </a:solidFill>
                <a:ea typeface="楷体_GB2312" panose="02010609030101010101" pitchFamily="49" charset="-122"/>
              </a:rPr>
              <a:t>        }</a:t>
            </a:r>
          </a:p>
          <a:p>
            <a:pPr algn="l" eaLnBrk="1" hangingPunct="1"/>
            <a:r>
              <a:rPr lang="en-US" altLang="zh-CN"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else if</a:t>
            </a:r>
            <a:r>
              <a:rPr lang="en-US" altLang="zh-CN" sz="2000">
                <a:solidFill>
                  <a:schemeClr val="tx1"/>
                </a:solidFill>
                <a:ea typeface="楷体_GB2312" panose="02010609030101010101" pitchFamily="49" charset="-122"/>
              </a:rPr>
              <a:t> (b[i][j]== 2) </a:t>
            </a:r>
            <a:r>
              <a:rPr lang="en-US" altLang="zh-CN" sz="2000" b="1">
                <a:solidFill>
                  <a:schemeClr val="tx1"/>
                </a:solidFill>
                <a:ea typeface="楷体_GB2312" panose="02010609030101010101" pitchFamily="49" charset="-122"/>
              </a:rPr>
              <a:t>lcs</a:t>
            </a:r>
            <a:r>
              <a:rPr lang="en-US" altLang="zh-CN" sz="2000">
                <a:solidFill>
                  <a:schemeClr val="tx1"/>
                </a:solidFill>
                <a:ea typeface="楷体_GB2312" panose="02010609030101010101" pitchFamily="49" charset="-122"/>
              </a:rPr>
              <a:t>(i-1,j,x,b);</a:t>
            </a:r>
          </a:p>
          <a:p>
            <a:pPr algn="l" eaLnBrk="1" hangingPunct="1"/>
            <a:r>
              <a:rPr lang="en-US" altLang="zh-CN" sz="2000">
                <a:solidFill>
                  <a:schemeClr val="tx1"/>
                </a:solidFill>
                <a:ea typeface="楷体_GB2312" panose="02010609030101010101" pitchFamily="49" charset="-122"/>
              </a:rPr>
              <a:t>        </a:t>
            </a:r>
            <a:r>
              <a:rPr lang="en-US" altLang="zh-CN" sz="2000" b="1">
                <a:solidFill>
                  <a:schemeClr val="tx1"/>
                </a:solidFill>
                <a:ea typeface="楷体_GB2312" panose="02010609030101010101" pitchFamily="49" charset="-122"/>
              </a:rPr>
              <a:t>else lcs</a:t>
            </a:r>
            <a:r>
              <a:rPr lang="en-US" altLang="zh-CN" sz="2000">
                <a:solidFill>
                  <a:schemeClr val="tx1"/>
                </a:solidFill>
                <a:ea typeface="楷体_GB2312" panose="02010609030101010101" pitchFamily="49" charset="-122"/>
              </a:rPr>
              <a:t>(i,j-1,x,b);</a:t>
            </a:r>
          </a:p>
          <a:p>
            <a:pPr algn="l" eaLnBrk="1" hangingPunct="1"/>
            <a:r>
              <a:rPr lang="en-US" altLang="zh-CN" sz="2000">
                <a:solidFill>
                  <a:schemeClr val="tx1"/>
                </a:solidFill>
                <a:ea typeface="楷体_GB2312" panose="02010609030101010101" pitchFamily="49" charset="-122"/>
              </a:rPr>
              <a:t>   }</a:t>
            </a:r>
            <a:endParaRPr lang="zh-CN" altLang="en-US" sz="2000">
              <a:solidFill>
                <a:schemeClr val="tx1"/>
              </a:solidFill>
              <a:ea typeface="楷体_GB2312" panose="02010609030101010101" pitchFamily="49" charset="-122"/>
            </a:endParaRPr>
          </a:p>
        </p:txBody>
      </p:sp>
    </p:spTree>
  </p:cSld>
  <p:clrMapOvr>
    <a:masterClrMapping/>
  </p:clrMapOvr>
  <p:transition>
    <p:random/>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4322854D-762B-49FC-AD19-C040784D485B}"/>
              </a:ext>
            </a:extLst>
          </p:cNvPr>
          <p:cNvSpPr>
            <a:spLocks noGrp="1"/>
          </p:cNvSpPr>
          <p:nvPr>
            <p:ph type="sldNum" sz="quarter" idx="12"/>
          </p:nvPr>
        </p:nvSpPr>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fld id="{EBCA0C53-51C5-41F7-AB97-82D74DAF596D}" type="slidenum">
              <a:rPr lang="zh-CN" altLang="en-US">
                <a:solidFill>
                  <a:schemeClr val="tx1"/>
                </a:solidFill>
                <a:latin typeface="Times New Roman" panose="02020603050405020304" pitchFamily="18" charset="0"/>
                <a:ea typeface="宋体" panose="02010600030101010101" pitchFamily="2" charset="-122"/>
              </a:rPr>
              <a:pPr eaLnBrk="1" hangingPunct="1"/>
              <a:t>99</a:t>
            </a:fld>
            <a:endParaRPr lang="en-US" altLang="zh-CN">
              <a:solidFill>
                <a:schemeClr val="tx1"/>
              </a:solidFill>
              <a:latin typeface="Times New Roman" panose="02020603050405020304" pitchFamily="18" charset="0"/>
              <a:ea typeface="宋体" panose="02010600030101010101" pitchFamily="2" charset="-122"/>
            </a:endParaRPr>
          </a:p>
        </p:txBody>
      </p:sp>
      <p:sp>
        <p:nvSpPr>
          <p:cNvPr id="392194" name="Rectangle 2">
            <a:extLst>
              <a:ext uri="{FF2B5EF4-FFF2-40B4-BE49-F238E27FC236}">
                <a16:creationId xmlns:a16="http://schemas.microsoft.com/office/drawing/2014/main" id="{F01DCE10-76B7-48DD-9C1E-A29D92431E92}"/>
              </a:ext>
            </a:extLst>
          </p:cNvPr>
          <p:cNvSpPr>
            <a:spLocks noGrp="1" noChangeArrowheads="1"/>
          </p:cNvSpPr>
          <p:nvPr>
            <p:ph type="title"/>
          </p:nvPr>
        </p:nvSpPr>
        <p:spPr>
          <a:xfrm>
            <a:off x="685800" y="304800"/>
            <a:ext cx="7772400" cy="1143000"/>
          </a:xfrm>
        </p:spPr>
        <p:txBody>
          <a:bodyPr/>
          <a:lstStyle/>
          <a:p>
            <a:pPr eaLnBrk="1" hangingPunct="1">
              <a:defRPr/>
            </a:pPr>
            <a:r>
              <a:rPr lang="zh-CN" altLang="en-US" sz="4000">
                <a:effectLst>
                  <a:outerShdw blurRad="38100" dist="38100" dir="2700000" algn="tl">
                    <a:srgbClr val="C0C0C0"/>
                  </a:outerShdw>
                </a:effectLst>
                <a:ea typeface="黑体" pitchFamily="2" charset="-122"/>
              </a:rPr>
              <a:t>算法的改进</a:t>
            </a:r>
          </a:p>
        </p:txBody>
      </p:sp>
      <p:sp>
        <p:nvSpPr>
          <p:cNvPr id="180228" name="Text Box 3">
            <a:extLst>
              <a:ext uri="{FF2B5EF4-FFF2-40B4-BE49-F238E27FC236}">
                <a16:creationId xmlns:a16="http://schemas.microsoft.com/office/drawing/2014/main" id="{534E99CB-DF38-4419-8BAB-E269D3116EC2}"/>
              </a:ext>
            </a:extLst>
          </p:cNvPr>
          <p:cNvSpPr txBox="1">
            <a:spLocks noChangeArrowheads="1"/>
          </p:cNvSpPr>
          <p:nvPr/>
        </p:nvSpPr>
        <p:spPr bwMode="auto">
          <a:xfrm>
            <a:off x="304800" y="1447800"/>
            <a:ext cx="8516938" cy="4789488"/>
          </a:xfrm>
          <a:prstGeom prst="rect">
            <a:avLst/>
          </a:prstGeom>
          <a:solidFill>
            <a:srgbClr val="FFCC00"/>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algn="l" eaLnBrk="1" hangingPunct="1">
              <a:buFontTx/>
              <a:buChar char="•"/>
            </a:pPr>
            <a:r>
              <a:rPr lang="zh-CN" altLang="en-US" sz="2800">
                <a:solidFill>
                  <a:schemeClr val="tx1"/>
                </a:solidFill>
                <a:ea typeface="楷体_GB2312" panose="02010609030101010101" pitchFamily="49" charset="-122"/>
              </a:rPr>
              <a:t>在算法</a:t>
            </a:r>
            <a:r>
              <a:rPr lang="en-US" altLang="zh-CN" sz="2800" b="1">
                <a:solidFill>
                  <a:schemeClr val="tx1"/>
                </a:solidFill>
                <a:ea typeface="楷体_GB2312" panose="02010609030101010101" pitchFamily="49" charset="-122"/>
              </a:rPr>
              <a:t>lcsLength</a:t>
            </a:r>
            <a:r>
              <a:rPr lang="zh-CN" altLang="en-US" sz="2800">
                <a:solidFill>
                  <a:schemeClr val="tx1"/>
                </a:solidFill>
                <a:ea typeface="楷体_GB2312" panose="02010609030101010101" pitchFamily="49" charset="-122"/>
              </a:rPr>
              <a:t>和</a:t>
            </a:r>
            <a:r>
              <a:rPr lang="en-US" altLang="zh-CN" sz="2800" b="1">
                <a:solidFill>
                  <a:schemeClr val="tx1"/>
                </a:solidFill>
                <a:ea typeface="楷体_GB2312" panose="02010609030101010101" pitchFamily="49" charset="-122"/>
              </a:rPr>
              <a:t>lcs</a:t>
            </a:r>
            <a:r>
              <a:rPr lang="zh-CN" altLang="en-US" sz="2800">
                <a:solidFill>
                  <a:schemeClr val="tx1"/>
                </a:solidFill>
                <a:ea typeface="楷体_GB2312" panose="02010609030101010101" pitchFamily="49" charset="-122"/>
              </a:rPr>
              <a:t>中，可进一步将数组</a:t>
            </a:r>
            <a:r>
              <a:rPr lang="en-US" altLang="zh-CN" sz="2800">
                <a:solidFill>
                  <a:schemeClr val="tx1"/>
                </a:solidFill>
                <a:ea typeface="楷体_GB2312" panose="02010609030101010101" pitchFamily="49" charset="-122"/>
              </a:rPr>
              <a:t>b</a:t>
            </a:r>
            <a:r>
              <a:rPr lang="zh-CN" altLang="en-US" sz="2800">
                <a:solidFill>
                  <a:schemeClr val="tx1"/>
                </a:solidFill>
                <a:ea typeface="楷体_GB2312" panose="02010609030101010101" pitchFamily="49" charset="-122"/>
              </a:rPr>
              <a:t>省去。事实上，数组元素</a:t>
            </a:r>
            <a:r>
              <a:rPr lang="en-US" altLang="zh-CN" sz="2800">
                <a:solidFill>
                  <a:schemeClr val="tx1"/>
                </a:solidFill>
                <a:ea typeface="楷体_GB2312" panose="02010609030101010101" pitchFamily="49" charset="-122"/>
              </a:rPr>
              <a:t>c[i][j]</a:t>
            </a:r>
            <a:r>
              <a:rPr lang="zh-CN" altLang="en-US" sz="2800">
                <a:solidFill>
                  <a:schemeClr val="tx1"/>
                </a:solidFill>
                <a:ea typeface="楷体_GB2312" panose="02010609030101010101" pitchFamily="49" charset="-122"/>
              </a:rPr>
              <a:t>的值仅由</a:t>
            </a:r>
            <a:r>
              <a:rPr lang="en-US" altLang="zh-CN" sz="2800">
                <a:solidFill>
                  <a:schemeClr val="tx1"/>
                </a:solidFill>
                <a:ea typeface="楷体_GB2312" panose="02010609030101010101" pitchFamily="49" charset="-122"/>
              </a:rPr>
              <a:t>c[i-1][j-1]</a:t>
            </a:r>
            <a:r>
              <a:rPr lang="zh-CN" altLang="en-US" sz="2800">
                <a:solidFill>
                  <a:schemeClr val="tx1"/>
                </a:solidFill>
                <a:ea typeface="楷体_GB2312" panose="02010609030101010101" pitchFamily="49" charset="-122"/>
              </a:rPr>
              <a:t>，</a:t>
            </a:r>
            <a:r>
              <a:rPr lang="en-US" altLang="zh-CN" sz="2800">
                <a:solidFill>
                  <a:schemeClr val="tx1"/>
                </a:solidFill>
                <a:ea typeface="楷体_GB2312" panose="02010609030101010101" pitchFamily="49" charset="-122"/>
              </a:rPr>
              <a:t>c[i-1][j]</a:t>
            </a:r>
            <a:r>
              <a:rPr lang="zh-CN" altLang="en-US" sz="2800">
                <a:solidFill>
                  <a:schemeClr val="tx1"/>
                </a:solidFill>
                <a:ea typeface="楷体_GB2312" panose="02010609030101010101" pitchFamily="49" charset="-122"/>
              </a:rPr>
              <a:t>和</a:t>
            </a:r>
            <a:r>
              <a:rPr lang="en-US" altLang="zh-CN" sz="2800">
                <a:solidFill>
                  <a:schemeClr val="tx1"/>
                </a:solidFill>
                <a:ea typeface="楷体_GB2312" panose="02010609030101010101" pitchFamily="49" charset="-122"/>
              </a:rPr>
              <a:t>c[i][j-1]</a:t>
            </a:r>
            <a:r>
              <a:rPr lang="zh-CN" altLang="en-US" sz="2800">
                <a:solidFill>
                  <a:schemeClr val="tx1"/>
                </a:solidFill>
                <a:ea typeface="楷体_GB2312" panose="02010609030101010101" pitchFamily="49" charset="-122"/>
              </a:rPr>
              <a:t>这</a:t>
            </a:r>
            <a:r>
              <a:rPr lang="en-US" altLang="zh-CN" sz="2800">
                <a:solidFill>
                  <a:schemeClr val="tx1"/>
                </a:solidFill>
                <a:ea typeface="楷体_GB2312" panose="02010609030101010101" pitchFamily="49" charset="-122"/>
              </a:rPr>
              <a:t>3</a:t>
            </a:r>
            <a:r>
              <a:rPr lang="zh-CN" altLang="en-US" sz="2800">
                <a:solidFill>
                  <a:schemeClr val="tx1"/>
                </a:solidFill>
                <a:ea typeface="楷体_GB2312" panose="02010609030101010101" pitchFamily="49" charset="-122"/>
              </a:rPr>
              <a:t>个数组元素的值所确定。对于给定的数组元素</a:t>
            </a:r>
            <a:r>
              <a:rPr lang="en-US" altLang="zh-CN" sz="2800">
                <a:solidFill>
                  <a:schemeClr val="tx1"/>
                </a:solidFill>
                <a:ea typeface="楷体_GB2312" panose="02010609030101010101" pitchFamily="49" charset="-122"/>
              </a:rPr>
              <a:t>c[i][j]</a:t>
            </a:r>
            <a:r>
              <a:rPr lang="zh-CN" altLang="en-US" sz="2800">
                <a:solidFill>
                  <a:schemeClr val="tx1"/>
                </a:solidFill>
                <a:ea typeface="楷体_GB2312" panose="02010609030101010101" pitchFamily="49" charset="-122"/>
              </a:rPr>
              <a:t>，可以不借助于数组</a:t>
            </a:r>
            <a:r>
              <a:rPr lang="en-US" altLang="zh-CN" sz="2800">
                <a:solidFill>
                  <a:schemeClr val="tx1"/>
                </a:solidFill>
                <a:ea typeface="楷体_GB2312" panose="02010609030101010101" pitchFamily="49" charset="-122"/>
              </a:rPr>
              <a:t>b</a:t>
            </a:r>
            <a:r>
              <a:rPr lang="zh-CN" altLang="en-US" sz="2800">
                <a:solidFill>
                  <a:schemeClr val="tx1"/>
                </a:solidFill>
                <a:ea typeface="楷体_GB2312" panose="02010609030101010101" pitchFamily="49" charset="-122"/>
              </a:rPr>
              <a:t>而仅借助于</a:t>
            </a:r>
            <a:r>
              <a:rPr lang="en-US" altLang="zh-CN" sz="2800">
                <a:solidFill>
                  <a:schemeClr val="tx1"/>
                </a:solidFill>
                <a:ea typeface="楷体_GB2312" panose="02010609030101010101" pitchFamily="49" charset="-122"/>
              </a:rPr>
              <a:t>c</a:t>
            </a:r>
            <a:r>
              <a:rPr lang="zh-CN" altLang="en-US" sz="2800">
                <a:solidFill>
                  <a:schemeClr val="tx1"/>
                </a:solidFill>
                <a:ea typeface="楷体_GB2312" panose="02010609030101010101" pitchFamily="49" charset="-122"/>
              </a:rPr>
              <a:t>本身在时间内确定</a:t>
            </a:r>
            <a:r>
              <a:rPr lang="en-US" altLang="zh-CN" sz="2800">
                <a:solidFill>
                  <a:schemeClr val="tx1"/>
                </a:solidFill>
                <a:ea typeface="楷体_GB2312" panose="02010609030101010101" pitchFamily="49" charset="-122"/>
              </a:rPr>
              <a:t>c[i][j]</a:t>
            </a:r>
            <a:r>
              <a:rPr lang="zh-CN" altLang="en-US" sz="2800">
                <a:solidFill>
                  <a:schemeClr val="tx1"/>
                </a:solidFill>
                <a:ea typeface="楷体_GB2312" panose="02010609030101010101" pitchFamily="49" charset="-122"/>
              </a:rPr>
              <a:t>的值是由</a:t>
            </a:r>
            <a:r>
              <a:rPr lang="en-US" altLang="zh-CN" sz="2800">
                <a:solidFill>
                  <a:schemeClr val="tx1"/>
                </a:solidFill>
                <a:ea typeface="楷体_GB2312" panose="02010609030101010101" pitchFamily="49" charset="-122"/>
              </a:rPr>
              <a:t>c[i-1][j-1]</a:t>
            </a:r>
            <a:r>
              <a:rPr lang="zh-CN" altLang="en-US" sz="2800">
                <a:solidFill>
                  <a:schemeClr val="tx1"/>
                </a:solidFill>
                <a:ea typeface="楷体_GB2312" panose="02010609030101010101" pitchFamily="49" charset="-122"/>
              </a:rPr>
              <a:t>，</a:t>
            </a:r>
            <a:r>
              <a:rPr lang="en-US" altLang="zh-CN" sz="2800">
                <a:solidFill>
                  <a:schemeClr val="tx1"/>
                </a:solidFill>
                <a:ea typeface="楷体_GB2312" panose="02010609030101010101" pitchFamily="49" charset="-122"/>
              </a:rPr>
              <a:t>c[i-1][j]</a:t>
            </a:r>
            <a:r>
              <a:rPr lang="zh-CN" altLang="en-US" sz="2800">
                <a:solidFill>
                  <a:schemeClr val="tx1"/>
                </a:solidFill>
                <a:ea typeface="楷体_GB2312" panose="02010609030101010101" pitchFamily="49" charset="-122"/>
              </a:rPr>
              <a:t>和</a:t>
            </a:r>
            <a:r>
              <a:rPr lang="en-US" altLang="zh-CN" sz="2800">
                <a:solidFill>
                  <a:schemeClr val="tx1"/>
                </a:solidFill>
                <a:ea typeface="楷体_GB2312" panose="02010609030101010101" pitchFamily="49" charset="-122"/>
              </a:rPr>
              <a:t>c[i][j-1]</a:t>
            </a:r>
            <a:r>
              <a:rPr lang="zh-CN" altLang="en-US" sz="2800">
                <a:solidFill>
                  <a:schemeClr val="tx1"/>
                </a:solidFill>
                <a:ea typeface="楷体_GB2312" panose="02010609030101010101" pitchFamily="49" charset="-122"/>
              </a:rPr>
              <a:t>中哪一个值所确定的。</a:t>
            </a:r>
          </a:p>
          <a:p>
            <a:pPr algn="l" eaLnBrk="1" hangingPunct="1">
              <a:buFontTx/>
              <a:buChar char="•"/>
            </a:pPr>
            <a:r>
              <a:rPr lang="zh-CN" altLang="en-US" sz="2800">
                <a:solidFill>
                  <a:schemeClr val="tx1"/>
                </a:solidFill>
                <a:ea typeface="楷体_GB2312" panose="02010609030101010101" pitchFamily="49" charset="-122"/>
              </a:rPr>
              <a:t>如果只需要计算最长公共子序列的长度，则算法的空间需求可大大减少。事实上，在计算</a:t>
            </a:r>
            <a:r>
              <a:rPr lang="en-US" altLang="zh-CN" sz="2800">
                <a:solidFill>
                  <a:schemeClr val="tx1"/>
                </a:solidFill>
                <a:ea typeface="楷体_GB2312" panose="02010609030101010101" pitchFamily="49" charset="-122"/>
              </a:rPr>
              <a:t>c[i][j]</a:t>
            </a:r>
            <a:r>
              <a:rPr lang="zh-CN" altLang="en-US" sz="2800">
                <a:solidFill>
                  <a:schemeClr val="tx1"/>
                </a:solidFill>
                <a:ea typeface="楷体_GB2312" panose="02010609030101010101" pitchFamily="49" charset="-122"/>
              </a:rPr>
              <a:t>时，只用到数组</a:t>
            </a:r>
            <a:r>
              <a:rPr lang="en-US" altLang="zh-CN" sz="2800">
                <a:solidFill>
                  <a:schemeClr val="tx1"/>
                </a:solidFill>
                <a:ea typeface="楷体_GB2312" panose="02010609030101010101" pitchFamily="49" charset="-122"/>
              </a:rPr>
              <a:t>c</a:t>
            </a:r>
            <a:r>
              <a:rPr lang="zh-CN" altLang="en-US" sz="2800">
                <a:solidFill>
                  <a:schemeClr val="tx1"/>
                </a:solidFill>
                <a:ea typeface="楷体_GB2312" panose="02010609030101010101" pitchFamily="49" charset="-122"/>
              </a:rPr>
              <a:t>的第</a:t>
            </a:r>
            <a:r>
              <a:rPr lang="en-US" altLang="zh-CN" sz="2800">
                <a:solidFill>
                  <a:schemeClr val="tx1"/>
                </a:solidFill>
                <a:ea typeface="楷体_GB2312" panose="02010609030101010101" pitchFamily="49" charset="-122"/>
              </a:rPr>
              <a:t>i</a:t>
            </a:r>
            <a:r>
              <a:rPr lang="zh-CN" altLang="en-US" sz="2800">
                <a:solidFill>
                  <a:schemeClr val="tx1"/>
                </a:solidFill>
                <a:ea typeface="楷体_GB2312" panose="02010609030101010101" pitchFamily="49" charset="-122"/>
              </a:rPr>
              <a:t>行和第</a:t>
            </a:r>
            <a:r>
              <a:rPr lang="en-US" altLang="zh-CN" sz="2800">
                <a:solidFill>
                  <a:schemeClr val="tx1"/>
                </a:solidFill>
                <a:ea typeface="楷体_GB2312" panose="02010609030101010101" pitchFamily="49" charset="-122"/>
              </a:rPr>
              <a:t>i-1</a:t>
            </a:r>
            <a:r>
              <a:rPr lang="zh-CN" altLang="en-US" sz="2800">
                <a:solidFill>
                  <a:schemeClr val="tx1"/>
                </a:solidFill>
                <a:ea typeface="楷体_GB2312" panose="02010609030101010101" pitchFamily="49" charset="-122"/>
              </a:rPr>
              <a:t>行。因此，用</a:t>
            </a:r>
            <a:r>
              <a:rPr lang="en-US" altLang="zh-CN" sz="2800">
                <a:solidFill>
                  <a:schemeClr val="tx1"/>
                </a:solidFill>
                <a:ea typeface="楷体_GB2312" panose="02010609030101010101" pitchFamily="49" charset="-122"/>
              </a:rPr>
              <a:t>2</a:t>
            </a:r>
            <a:r>
              <a:rPr lang="zh-CN" altLang="en-US" sz="2800">
                <a:solidFill>
                  <a:schemeClr val="tx1"/>
                </a:solidFill>
                <a:ea typeface="楷体_GB2312" panose="02010609030101010101" pitchFamily="49" charset="-122"/>
              </a:rPr>
              <a:t>行的数组空间就可以计算出最长公共子序列的长度。进一步的分析还可将空间需求减至</a:t>
            </a:r>
            <a:r>
              <a:rPr lang="en-US" altLang="zh-CN" sz="2800">
                <a:solidFill>
                  <a:schemeClr val="tx1"/>
                </a:solidFill>
                <a:ea typeface="楷体_GB2312" panose="02010609030101010101" pitchFamily="49" charset="-122"/>
              </a:rPr>
              <a:t>O(min(m,n))</a:t>
            </a:r>
            <a:r>
              <a:rPr lang="zh-CN" altLang="en-US" sz="2800">
                <a:solidFill>
                  <a:schemeClr val="tx1"/>
                </a:solidFill>
                <a:ea typeface="楷体_GB2312" panose="02010609030101010101" pitchFamily="49" charset="-122"/>
              </a:rPr>
              <a:t>。</a:t>
            </a:r>
          </a:p>
        </p:txBody>
      </p:sp>
    </p:spTree>
  </p:cSld>
  <p:clrMapOvr>
    <a:masterClrMapping/>
  </p:clrMapOvr>
  <p:transition>
    <p:random/>
  </p:transition>
</p:sld>
</file>

<file path=ppt/theme/theme1.xml><?xml version="1.0" encoding="utf-8"?>
<a:theme xmlns:a="http://schemas.openxmlformats.org/drawingml/2006/main" name="清华版教材展示">
  <a:themeElements>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清华版教材展示">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rgbClr val="00FFFF"/>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2"/>
            </a:solidFill>
            <a:effectLst/>
            <a:latin typeface="Arial" charset="0"/>
            <a:ea typeface="华文行楷"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rgbClr val="00FFFF"/>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2"/>
            </a:solidFill>
            <a:effectLst/>
            <a:latin typeface="Arial" charset="0"/>
            <a:ea typeface="华文行楷" pitchFamily="2" charset="-122"/>
          </a:defRPr>
        </a:defPPr>
      </a:lstStyle>
    </a:lnDef>
  </a:objectDefaults>
  <a:extraClrSchemeLst>
    <a:extraClrScheme>
      <a:clrScheme name="清华版教材展示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清华版教材展示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清华版教材展示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清华版教材展示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清华版教材展示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清华版教材展示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Data\Microsoft\Templates\清华版教材展示.pot</Template>
  <TotalTime>1049</TotalTime>
  <Words>43897</Words>
  <Application>Microsoft Office PowerPoint</Application>
  <PresentationFormat>全屏显示(4:3)</PresentationFormat>
  <Paragraphs>3734</Paragraphs>
  <Slides>356</Slides>
  <Notes>8</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356</vt:i4>
      </vt:variant>
    </vt:vector>
  </HeadingPairs>
  <TitlesOfParts>
    <vt:vector size="371" baseType="lpstr">
      <vt:lpstr>Arial</vt:lpstr>
      <vt:lpstr>华文行楷</vt:lpstr>
      <vt:lpstr>Times New Roman</vt:lpstr>
      <vt:lpstr>宋体</vt:lpstr>
      <vt:lpstr>楷体_GB2312</vt:lpstr>
      <vt:lpstr>黑体</vt:lpstr>
      <vt:lpstr>Symbol</vt:lpstr>
      <vt:lpstr>Arial Rounded MT Bold</vt:lpstr>
      <vt:lpstr>Wingdings</vt:lpstr>
      <vt:lpstr>Verdana</vt:lpstr>
      <vt:lpstr>Tahoma</vt:lpstr>
      <vt:lpstr>清华版教材展示</vt:lpstr>
      <vt:lpstr>Microsoft 公式 3.0</vt:lpstr>
      <vt:lpstr>Microsoft 数式 3.0</vt:lpstr>
      <vt:lpstr>画笔图片</vt:lpstr>
      <vt:lpstr> 中国计算机学会 “21世纪大学本科计算机专业系列教材”  算法设计与分析</vt:lpstr>
      <vt:lpstr>主要内容介绍</vt:lpstr>
      <vt:lpstr>主要内容介绍（续）</vt:lpstr>
      <vt:lpstr>第1章 算法引论</vt:lpstr>
      <vt:lpstr>1.1 算法与程序</vt:lpstr>
      <vt:lpstr>1.2 表达算法的抽象机制</vt:lpstr>
      <vt:lpstr>1.2 表达算法的抽象机制</vt:lpstr>
      <vt:lpstr>1.3 描述算法</vt:lpstr>
      <vt:lpstr>1.3 描述算法</vt:lpstr>
      <vt:lpstr>1.3 描述算法</vt:lpstr>
      <vt:lpstr>1.3 描述算法</vt:lpstr>
      <vt:lpstr>1.3 描述算法</vt:lpstr>
      <vt:lpstr>1.3 描述算法</vt:lpstr>
      <vt:lpstr>1.3 描述算法</vt:lpstr>
      <vt:lpstr>1.3 描述算法</vt:lpstr>
      <vt:lpstr>1.3 描述算法</vt:lpstr>
      <vt:lpstr>1.3 描述算法</vt:lpstr>
      <vt:lpstr>1.3 描述算法</vt:lpstr>
      <vt:lpstr>1.4 算法复杂性分析</vt:lpstr>
      <vt:lpstr>1.4 算法复杂性分析</vt:lpstr>
      <vt:lpstr>1.4 算法复杂性分析</vt:lpstr>
      <vt:lpstr>1.4 算法复杂性分析</vt:lpstr>
      <vt:lpstr>第2章  递归与分治策略</vt:lpstr>
      <vt:lpstr>算法总体思想</vt:lpstr>
      <vt:lpstr>PowerPoint 演示文稿</vt:lpstr>
      <vt:lpstr>PowerPoint 演示文稿</vt:lpstr>
      <vt:lpstr>PowerPoint 演示文稿</vt:lpstr>
      <vt:lpstr>2.1  递归的概念</vt:lpstr>
      <vt:lpstr>2.1  递归的概念</vt:lpstr>
      <vt:lpstr>2.1  递归的概念</vt:lpstr>
      <vt:lpstr>PowerPoint 演示文稿</vt:lpstr>
      <vt:lpstr>2.1  递归的概念</vt:lpstr>
      <vt:lpstr>PowerPoint 演示文稿</vt:lpstr>
      <vt:lpstr>PowerPoint 演示文稿</vt:lpstr>
      <vt:lpstr>PowerPoint 演示文稿</vt:lpstr>
      <vt:lpstr>2.1  递归的概念</vt:lpstr>
      <vt:lpstr>2.1  递归的概念</vt:lpstr>
      <vt:lpstr>PowerPoint 演示文稿</vt:lpstr>
      <vt:lpstr>PowerPoint 演示文稿</vt:lpstr>
      <vt:lpstr>PowerPoint 演示文稿</vt:lpstr>
      <vt:lpstr>2.1  递归的概念</vt:lpstr>
      <vt:lpstr>PowerPoint 演示文稿</vt:lpstr>
      <vt:lpstr>递归小结</vt:lpstr>
      <vt:lpstr>递归小结</vt:lpstr>
      <vt:lpstr>分治法的适用条件</vt:lpstr>
      <vt:lpstr>分治法的基本步骤</vt:lpstr>
      <vt:lpstr>分治法的复杂性分析</vt:lpstr>
      <vt:lpstr>二分搜索技术</vt:lpstr>
      <vt:lpstr>PowerPoint 演示文稿</vt:lpstr>
      <vt:lpstr>大整数的乘法</vt:lpstr>
      <vt:lpstr>PowerPoint 演示文稿</vt:lpstr>
      <vt:lpstr>PowerPoint 演示文稿</vt:lpstr>
      <vt:lpstr>Strassen矩阵乘法</vt:lpstr>
      <vt:lpstr>PowerPoint 演示文稿</vt:lpstr>
      <vt:lpstr>PowerPoint 演示文稿</vt:lpstr>
      <vt:lpstr>PowerPoint 演示文稿</vt:lpstr>
      <vt:lpstr>棋盘覆盖</vt:lpstr>
      <vt:lpstr>PowerPoint 演示文稿</vt:lpstr>
      <vt:lpstr>PowerPoint 演示文稿</vt:lpstr>
      <vt:lpstr>合并排序</vt:lpstr>
      <vt:lpstr>PowerPoint 演示文稿</vt:lpstr>
      <vt:lpstr>PowerPoint 演示文稿</vt:lpstr>
      <vt:lpstr>快速排序</vt:lpstr>
      <vt:lpstr>PowerPoint 演示文稿</vt:lpstr>
      <vt:lpstr>PowerPoint 演示文稿</vt:lpstr>
      <vt:lpstr>线性时间选择</vt:lpstr>
      <vt:lpstr>PowerPoint 演示文稿</vt:lpstr>
      <vt:lpstr>PowerPoint 演示文稿</vt:lpstr>
      <vt:lpstr>PowerPoint 演示文稿</vt:lpstr>
      <vt:lpstr>最接近点对问题</vt:lpstr>
      <vt:lpstr>PowerPoint 演示文稿</vt:lpstr>
      <vt:lpstr>PowerPoint 演示文稿</vt:lpstr>
      <vt:lpstr>PowerPoint 演示文稿</vt:lpstr>
      <vt:lpstr>PowerPoint 演示文稿</vt:lpstr>
      <vt:lpstr>PowerPoint 演示文稿</vt:lpstr>
      <vt:lpstr>PowerPoint 演示文稿</vt:lpstr>
      <vt:lpstr>循环赛日程表</vt:lpstr>
      <vt:lpstr>第3章  动态规划</vt:lpstr>
      <vt:lpstr>PowerPoint 演示文稿</vt:lpstr>
      <vt:lpstr>算法总体思想</vt:lpstr>
      <vt:lpstr>PowerPoint 演示文稿</vt:lpstr>
      <vt:lpstr>PowerPoint 演示文稿</vt:lpstr>
      <vt:lpstr>动态规划基本步骤</vt:lpstr>
      <vt:lpstr>完全加括号的矩阵连乘积</vt:lpstr>
      <vt:lpstr>矩阵连乘问题</vt:lpstr>
      <vt:lpstr>PowerPoint 演示文稿</vt:lpstr>
      <vt:lpstr>PowerPoint 演示文稿</vt:lpstr>
      <vt:lpstr>分析最优解的结构</vt:lpstr>
      <vt:lpstr>建立递归关系</vt:lpstr>
      <vt:lpstr>计算最优值</vt:lpstr>
      <vt:lpstr>用动态规划法求最优解</vt:lpstr>
      <vt:lpstr>动态规划算法的基本要素</vt:lpstr>
      <vt:lpstr>PowerPoint 演示文稿</vt:lpstr>
      <vt:lpstr>PowerPoint 演示文稿</vt:lpstr>
      <vt:lpstr>最长公共子序列</vt:lpstr>
      <vt:lpstr>最长公共子序列的结构</vt:lpstr>
      <vt:lpstr>子问题的递归结构</vt:lpstr>
      <vt:lpstr>计算最优值</vt:lpstr>
      <vt:lpstr>算法的改进</vt:lpstr>
      <vt:lpstr>凸多边形最优三角剖分</vt:lpstr>
      <vt:lpstr>三角剖分的结构及其相关问题</vt:lpstr>
      <vt:lpstr>最优子结构性质</vt:lpstr>
      <vt:lpstr>最优三角剖分的递归结构</vt:lpstr>
      <vt:lpstr>多边形游戏</vt:lpstr>
      <vt:lpstr>最优子结构性质</vt:lpstr>
      <vt:lpstr>图像压缩</vt:lpstr>
      <vt:lpstr>PowerPoint 演示文稿</vt:lpstr>
      <vt:lpstr>电路布线</vt:lpstr>
      <vt:lpstr>PowerPoint 演示文稿</vt:lpstr>
      <vt:lpstr>流水作业调度</vt:lpstr>
      <vt:lpstr>PowerPoint 演示文稿</vt:lpstr>
      <vt:lpstr>Johnson不等式</vt:lpstr>
      <vt:lpstr>流水作业调度的Johnson法则</vt:lpstr>
      <vt:lpstr>算法描述</vt:lpstr>
      <vt:lpstr>0-1背包问题</vt:lpstr>
      <vt:lpstr>PowerPoint 演示文稿</vt:lpstr>
      <vt:lpstr>算法改进</vt:lpstr>
      <vt:lpstr>典型例子（一）</vt:lpstr>
      <vt:lpstr>算法改进</vt:lpstr>
      <vt:lpstr>典型例子（二）</vt:lpstr>
      <vt:lpstr>算法复杂度分析</vt:lpstr>
      <vt:lpstr>最优二叉搜索树</vt:lpstr>
      <vt:lpstr>二叉查找树的期望耗费</vt:lpstr>
      <vt:lpstr>二叉查找树的期望耗费示例</vt:lpstr>
      <vt:lpstr>最优二叉搜索树</vt:lpstr>
      <vt:lpstr>第4章  贪心算法</vt:lpstr>
      <vt:lpstr>第4章  贪心算法</vt:lpstr>
      <vt:lpstr>第4章  贪心算法</vt:lpstr>
      <vt:lpstr>4.1 活动安排问题 </vt:lpstr>
      <vt:lpstr>4.1 活动安排问题</vt:lpstr>
      <vt:lpstr>4.1 活动安排问题</vt:lpstr>
      <vt:lpstr>4.1 活动安排问题</vt:lpstr>
      <vt:lpstr>4.1 活动安排问题</vt:lpstr>
      <vt:lpstr>4.1 活动安排问题 </vt:lpstr>
      <vt:lpstr>4.1 活动安排问题</vt:lpstr>
      <vt:lpstr>4.2 贪心算法的基本要素</vt:lpstr>
      <vt:lpstr>4.2 贪心算法的基本要素</vt:lpstr>
      <vt:lpstr>4.2 贪心算法的基本要素</vt:lpstr>
      <vt:lpstr>4.2 贪心算法的基本要素</vt:lpstr>
      <vt:lpstr>4.2 贪心算法的基本要素</vt:lpstr>
      <vt:lpstr>4.2 贪心算法的基本要素</vt:lpstr>
      <vt:lpstr>4.2 贪心算法的基本要素</vt:lpstr>
      <vt:lpstr>4.2 贪心算法的基本要素</vt:lpstr>
      <vt:lpstr>4.2 贪心算法的基本要素</vt:lpstr>
      <vt:lpstr>4.3 最优装载</vt:lpstr>
      <vt:lpstr>4.3 最优装载</vt:lpstr>
      <vt:lpstr>4.3 最优装载</vt:lpstr>
      <vt:lpstr>4.4 哈夫曼编码</vt:lpstr>
      <vt:lpstr>4.4 哈夫曼编码</vt:lpstr>
      <vt:lpstr>4.4 哈夫曼编码</vt:lpstr>
      <vt:lpstr>4.4 哈夫曼编码</vt:lpstr>
      <vt:lpstr>4.4 哈夫曼编码</vt:lpstr>
      <vt:lpstr>4.5 单源最短路径</vt:lpstr>
      <vt:lpstr>4.5 单源最短路径</vt:lpstr>
      <vt:lpstr>4.5 单源最短路径</vt:lpstr>
      <vt:lpstr>4.5 单源最短路径</vt:lpstr>
      <vt:lpstr>4.5 单源最短路径</vt:lpstr>
      <vt:lpstr>4.6 最小生成树 </vt:lpstr>
      <vt:lpstr>4.6 最小生成树</vt:lpstr>
      <vt:lpstr>4.6 最小生成树</vt:lpstr>
      <vt:lpstr>4.6 最小生成树</vt:lpstr>
      <vt:lpstr>4.6 最小生成树</vt:lpstr>
      <vt:lpstr>4.6 最小生成树</vt:lpstr>
      <vt:lpstr>4.6 最小生成树</vt:lpstr>
      <vt:lpstr>4.6 最小生成树</vt:lpstr>
      <vt:lpstr>4.6 最小生成树</vt:lpstr>
      <vt:lpstr>4.7 多机调度问题</vt:lpstr>
      <vt:lpstr>4.7 多机调度问题</vt:lpstr>
      <vt:lpstr>4.7 多机调度问题</vt:lpstr>
      <vt:lpstr>4.8 贪心算法的理论基础</vt:lpstr>
      <vt:lpstr>4.8 贪心算法的理论基础</vt:lpstr>
      <vt:lpstr>4.8 贪心算法的理论基础</vt:lpstr>
      <vt:lpstr>4.8 贪心算法的理论基础</vt:lpstr>
      <vt:lpstr>4.8 贪心算法的理论基础</vt:lpstr>
      <vt:lpstr>4.8 贪心算法的理论基础</vt:lpstr>
      <vt:lpstr>4.8 贪心算法的理论基础</vt:lpstr>
      <vt:lpstr>4.8 贪心算法的理论基础</vt:lpstr>
      <vt:lpstr>4.8 贪心算法的理论基础</vt:lpstr>
      <vt:lpstr>4.8 贪心算法的理论基础</vt:lpstr>
      <vt:lpstr>4.8 贪心算法的理论基础</vt:lpstr>
      <vt:lpstr>4.8 贪心算法的理论基础</vt:lpstr>
      <vt:lpstr>4.8 贪心算法的理论基础</vt:lpstr>
      <vt:lpstr>4.8 贪心算法的理论基础</vt:lpstr>
      <vt:lpstr>第5章  回溯法</vt:lpstr>
      <vt:lpstr>回溯法</vt:lpstr>
      <vt:lpstr>问题的解空间</vt:lpstr>
      <vt:lpstr>生成问题状态的基本方法</vt:lpstr>
      <vt:lpstr>回溯法的基本思想</vt:lpstr>
      <vt:lpstr>递归回溯</vt:lpstr>
      <vt:lpstr>迭代回溯</vt:lpstr>
      <vt:lpstr>子集树与排列树</vt:lpstr>
      <vt:lpstr>装载问题</vt:lpstr>
      <vt:lpstr>PowerPoint 演示文稿</vt:lpstr>
      <vt:lpstr>批处理作业调度</vt:lpstr>
      <vt:lpstr>PowerPoint 演示文稿</vt:lpstr>
      <vt:lpstr>符号三角形问题</vt:lpstr>
      <vt:lpstr>PowerPoint 演示文稿</vt:lpstr>
      <vt:lpstr>n后问题</vt:lpstr>
      <vt:lpstr>PowerPoint 演示文稿</vt:lpstr>
      <vt:lpstr>0-1背包问题</vt:lpstr>
      <vt:lpstr>最大团问题</vt:lpstr>
      <vt:lpstr>PowerPoint 演示文稿</vt:lpstr>
      <vt:lpstr>进一步改进算法的建议</vt:lpstr>
      <vt:lpstr>图的m着色问题</vt:lpstr>
      <vt:lpstr>PowerPoint 演示文稿</vt:lpstr>
      <vt:lpstr>旅行售货员问题</vt:lpstr>
      <vt:lpstr>圆排列问题</vt:lpstr>
      <vt:lpstr>PowerPoint 演示文稿</vt:lpstr>
      <vt:lpstr>连续邮资问题</vt:lpstr>
      <vt:lpstr>PowerPoint 演示文稿</vt:lpstr>
      <vt:lpstr>回溯法效率分析</vt:lpstr>
      <vt:lpstr>重排原理</vt:lpstr>
      <vt:lpstr>第六章    分支限界法</vt:lpstr>
      <vt:lpstr>第六章    分支限界法</vt:lpstr>
      <vt:lpstr>6.1 分支限界法的基本思想</vt:lpstr>
      <vt:lpstr>6.1 分支限界法的基本思想</vt:lpstr>
      <vt:lpstr>6.1 分支限界法的基本思想</vt:lpstr>
      <vt:lpstr>6.2 单源最短路径问题</vt:lpstr>
      <vt:lpstr>6.2 单源最短路径问题</vt:lpstr>
      <vt:lpstr>6.2 单源最短路径问题</vt:lpstr>
      <vt:lpstr>6.2 单源最短路径问题</vt:lpstr>
      <vt:lpstr>6.2 单源最短路径问题</vt:lpstr>
      <vt:lpstr>6.3 装载问题</vt:lpstr>
      <vt:lpstr>6.3 装载问题</vt:lpstr>
      <vt:lpstr>6.3 装载问题</vt:lpstr>
      <vt:lpstr>6.3 装载问题</vt:lpstr>
      <vt:lpstr>6.3 装载问题</vt:lpstr>
      <vt:lpstr>6.3 装载问题</vt:lpstr>
      <vt:lpstr>6.3 装载问题</vt:lpstr>
      <vt:lpstr>6.3 装载问题</vt:lpstr>
      <vt:lpstr>6.4 布线问题</vt:lpstr>
      <vt:lpstr>6.4 布线问题</vt:lpstr>
      <vt:lpstr>6.4 布线问题</vt:lpstr>
      <vt:lpstr>6.5    0-1背包问题</vt:lpstr>
      <vt:lpstr>6.5    0-1背包问题</vt:lpstr>
      <vt:lpstr>6.5    0-1背包问题</vt:lpstr>
      <vt:lpstr>6.6 最大团问题</vt:lpstr>
      <vt:lpstr>6.6 最大团问题</vt:lpstr>
      <vt:lpstr>6.6 最大团问题</vt:lpstr>
      <vt:lpstr>6.6 最大团问题</vt:lpstr>
      <vt:lpstr>6.7 旅行售货员问题</vt:lpstr>
      <vt:lpstr>6.7 旅行售货员问题</vt:lpstr>
      <vt:lpstr>6.7 旅行售货员问题</vt:lpstr>
      <vt:lpstr>6.7 旅行售货员问题</vt:lpstr>
      <vt:lpstr>6.8 电路板排列问题</vt:lpstr>
      <vt:lpstr>6.8 电路板排列问题</vt:lpstr>
      <vt:lpstr>6.8 电路板排列问题</vt:lpstr>
      <vt:lpstr>6.8 电路板排列问题</vt:lpstr>
      <vt:lpstr>6.9 批处理作业问题</vt:lpstr>
      <vt:lpstr>6.9 批处理作业问题</vt:lpstr>
      <vt:lpstr>6.9 批处理作业问题</vt:lpstr>
      <vt:lpstr>6.9 批处理作业问题</vt:lpstr>
      <vt:lpstr>6.9 批处理作业问题</vt:lpstr>
      <vt:lpstr>第7章  概率算法</vt:lpstr>
      <vt:lpstr>随机数</vt:lpstr>
      <vt:lpstr>数值概率算法 </vt:lpstr>
      <vt:lpstr>用随机投点法计算值</vt:lpstr>
      <vt:lpstr>计算定积分</vt:lpstr>
      <vt:lpstr>解非线性方程组</vt:lpstr>
      <vt:lpstr>舍伍德(Sherwood)算法</vt:lpstr>
      <vt:lpstr>舍伍德(Sherwood)算法</vt:lpstr>
      <vt:lpstr>跳跃表</vt:lpstr>
      <vt:lpstr>PowerPoint 演示文稿</vt:lpstr>
      <vt:lpstr>PowerPoint 演示文稿</vt:lpstr>
      <vt:lpstr>PowerPoint 演示文稿</vt:lpstr>
      <vt:lpstr>拉斯维加斯( Las Vegas )算法</vt:lpstr>
      <vt:lpstr>n后问题</vt:lpstr>
      <vt:lpstr>整数因子分解</vt:lpstr>
      <vt:lpstr>Pollard算法</vt:lpstr>
      <vt:lpstr>蒙特卡罗(Monte Carlo)算法</vt:lpstr>
      <vt:lpstr>PowerPoint 演示文稿</vt:lpstr>
      <vt:lpstr>主元素问题</vt:lpstr>
      <vt:lpstr>素数测试</vt:lpstr>
      <vt:lpstr>第8章 NP完全性理论</vt:lpstr>
      <vt:lpstr>8.1 计算模型</vt:lpstr>
      <vt:lpstr>8.1.1  随机存取机RAM</vt:lpstr>
      <vt:lpstr>8.1.1  随机存取机RAM</vt:lpstr>
      <vt:lpstr>8.1.1  随机存取机RAM</vt:lpstr>
      <vt:lpstr>8.1.2  随机存取存储程序机RASP</vt:lpstr>
      <vt:lpstr>8.1.3  RAM模型的变形与简化</vt:lpstr>
      <vt:lpstr>8.1.3  RAM模型的变形与简化</vt:lpstr>
      <vt:lpstr>8.1.3  RAM模型的变形与简化</vt:lpstr>
      <vt:lpstr>8.1.3  RAM模型的变形与简化</vt:lpstr>
      <vt:lpstr>8.1.3  RAM模型的变形与简化</vt:lpstr>
      <vt:lpstr>8.1.3  RAM模型的变形与简化</vt:lpstr>
      <vt:lpstr>8.1.3  RAM模型的变形与简化</vt:lpstr>
      <vt:lpstr>8.1.4  图灵机</vt:lpstr>
      <vt:lpstr>8.1.4  图灵机</vt:lpstr>
      <vt:lpstr>8.1.4  图灵机</vt:lpstr>
      <vt:lpstr>8.1.5  图灵机模型与RAM模型的关系</vt:lpstr>
      <vt:lpstr>8.1.6  问题变换与计算复杂性归约</vt:lpstr>
      <vt:lpstr>8.1.6  问题变换与计算复杂性归约</vt:lpstr>
      <vt:lpstr>8.1.6  问题变换与计算复杂性归约</vt:lpstr>
      <vt:lpstr>8.2  P类与NP类问题</vt:lpstr>
      <vt:lpstr>8.2.1  非确定性图灵机</vt:lpstr>
      <vt:lpstr>8.2.2  P类与NP类语言</vt:lpstr>
      <vt:lpstr>8.2.2  P类与NP类语言</vt:lpstr>
      <vt:lpstr>8.2.2  P类与NP类语言</vt:lpstr>
      <vt:lpstr>8.2.3  多项式时间验证</vt:lpstr>
      <vt:lpstr>8.3 NP完全问题</vt:lpstr>
      <vt:lpstr>8.3.1  多项式时间变换</vt:lpstr>
      <vt:lpstr>8.3.1  多项式时间变换</vt:lpstr>
      <vt:lpstr>8.3.2  Cook定理</vt:lpstr>
      <vt:lpstr>8.4  一些典型的NP完全问题</vt:lpstr>
      <vt:lpstr>8.4.1  合取范式的可满足性问题 （CNF-SAT）</vt:lpstr>
      <vt:lpstr>8.4.2 3元合取范式的可满足性问题 （3-SAT）</vt:lpstr>
      <vt:lpstr>8.4.3  团问题CLIQUE </vt:lpstr>
      <vt:lpstr>8.4.4  顶点覆盖问题  （VERTEX-COVER） </vt:lpstr>
      <vt:lpstr>8.4.5  子集和问题  （SUBSET-SUM） </vt:lpstr>
      <vt:lpstr>8.4.6  哈密顿回路问题  （HAM-CYCLE） </vt:lpstr>
      <vt:lpstr>8.4.7  旅行售货员问题TSP</vt:lpstr>
      <vt:lpstr>第9章  近似算法</vt:lpstr>
      <vt:lpstr>第9章  近似算法</vt:lpstr>
      <vt:lpstr>9.1 近似算法的性能</vt:lpstr>
      <vt:lpstr>9.2  顶点覆盖问题的近似算法</vt:lpstr>
      <vt:lpstr>9.2  顶点覆盖问题的近似算法</vt:lpstr>
      <vt:lpstr>9.3  旅行售货员问题近似算法</vt:lpstr>
      <vt:lpstr>9.3.1  具有三角不等式性质的   旅行售货员问题</vt:lpstr>
      <vt:lpstr>9.3.1  具有三角不等式性质的  旅行售货员问题举例</vt:lpstr>
      <vt:lpstr>9.3.2  一般的旅行售货员问题</vt:lpstr>
      <vt:lpstr>9.4  集合覆盖问题的近似算法</vt:lpstr>
      <vt:lpstr>9.4  集合覆盖问题的近似算法</vt:lpstr>
      <vt:lpstr>9.4  集合覆盖问题的近似算法</vt:lpstr>
      <vt:lpstr>9.5  子集合问题的近似算法</vt:lpstr>
      <vt:lpstr>9.5.1  子集合问题的指数时间算法</vt:lpstr>
      <vt:lpstr>9.5.2  子集合问题的完全多项式 时间近似格式</vt:lpstr>
      <vt:lpstr>9.5.2  子集合问题的完全多项式 时间近似格式</vt:lpstr>
      <vt:lpstr>第10章  算法优化策略</vt:lpstr>
      <vt:lpstr>算法设计策略的比较与选择 </vt:lpstr>
      <vt:lpstr>最大子段和问题 </vt:lpstr>
      <vt:lpstr>简单算法</vt:lpstr>
      <vt:lpstr>分治算法</vt:lpstr>
      <vt:lpstr>动态规划算法</vt:lpstr>
      <vt:lpstr>最大子矩阵和问题</vt:lpstr>
      <vt:lpstr>最大m子段和问题</vt:lpstr>
      <vt:lpstr>动态规划加速原理 </vt:lpstr>
      <vt:lpstr>货物储运问题</vt:lpstr>
      <vt:lpstr>四边形不等式</vt:lpstr>
      <vt:lpstr>PowerPoint 演示文稿</vt:lpstr>
      <vt:lpstr>问题的算法特征</vt:lpstr>
      <vt:lpstr>贪心策略</vt:lpstr>
      <vt:lpstr>相同层序定理</vt:lpstr>
      <vt:lpstr>算 法</vt:lpstr>
      <vt:lpstr>优化数据结构 </vt:lpstr>
      <vt:lpstr>带权区间最短路问题</vt:lpstr>
      <vt:lpstr>PowerPoint 演示文稿</vt:lpstr>
      <vt:lpstr>带权区间图的最短路算法</vt:lpstr>
      <vt:lpstr>实现方案1</vt:lpstr>
      <vt:lpstr>实现方案2</vt:lpstr>
      <vt:lpstr>优化搜索策略 </vt:lpstr>
      <vt:lpstr>最短加法链问题</vt:lpstr>
      <vt:lpstr>回溯法</vt:lpstr>
      <vt:lpstr>迭代搜索法</vt:lpstr>
      <vt:lpstr>剪枝函数</vt:lpstr>
      <vt:lpstr>最短加法链长的上界</vt:lpstr>
      <vt:lpstr>优化算法</vt:lpstr>
    </vt:vector>
  </TitlesOfParts>
  <Company>tup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NEC</dc:creator>
  <cp:lastModifiedBy>幽弥狂</cp:lastModifiedBy>
  <cp:revision>90</cp:revision>
  <cp:lastPrinted>1601-01-01T00:00:00Z</cp:lastPrinted>
  <dcterms:created xsi:type="dcterms:W3CDTF">2003-05-27T06:14:28Z</dcterms:created>
  <dcterms:modified xsi:type="dcterms:W3CDTF">2019-09-13T12:21:07Z</dcterms:modified>
</cp:coreProperties>
</file>