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>
      <p:cViewPr varScale="1">
        <p:scale>
          <a:sx n="81" d="100"/>
          <a:sy n="81" d="100"/>
        </p:scale>
        <p:origin x="119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91409"/>
            <a:ext cx="4000500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976" y="384047"/>
            <a:ext cx="87645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514" y="112800"/>
            <a:ext cx="6494970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6708" y="2696334"/>
            <a:ext cx="7137400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67675" y="6577074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9958" y="6577074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jp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://cs.nju.edu.cn/yuhua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jpg"/><Relationship Id="rId4" Type="http://schemas.openxmlformats.org/officeDocument/2006/relationships/image" Target="../media/image64.jp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nju.edu.cn/yuhuang" TargetMode="Externa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png"/><Relationship Id="rId1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3.png"/><Relationship Id="rId5" Type="http://schemas.openxmlformats.org/officeDocument/2006/relationships/image" Target="../media/image32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jpg"/><Relationship Id="rId7" Type="http://schemas.openxmlformats.org/officeDocument/2006/relationships/hyperlink" Target="http://book.douban.com/doulist/1155824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jp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goh.net/" TargetMode="External"/><Relationship Id="rId7" Type="http://schemas.openxmlformats.org/officeDocument/2006/relationships/image" Target="../media/image58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Introduction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-5" dirty="0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sz="4800" b="1" i="1" spc="-25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4800" b="1" i="1" spc="-5" dirty="0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425" dirty="0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sz="2400" b="1" i="1" spc="17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b="1" i="1" spc="375" dirty="0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sz="1800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sz="18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sz="1800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8932" y="3589019"/>
            <a:ext cx="4651247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59223" y="3681083"/>
            <a:ext cx="4149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897"/>
                </a:solidFill>
                <a:latin typeface="Calibri"/>
                <a:cs typeface="Calibri"/>
              </a:rPr>
              <a:t>[1] Model of</a:t>
            </a:r>
            <a:r>
              <a:rPr sz="3000" b="1" spc="-4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F5897"/>
                </a:solidFill>
                <a:latin typeface="Calibri"/>
                <a:cs typeface="Calibri"/>
              </a:rPr>
              <a:t>Computation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3452" y="0"/>
            <a:ext cx="389077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8215" y="0"/>
            <a:ext cx="1130807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699516"/>
            <a:ext cx="607161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3570" marR="5080" indent="93853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Algorithm </a:t>
            </a:r>
            <a:r>
              <a:rPr dirty="0"/>
              <a:t>–  </a:t>
            </a:r>
            <a:r>
              <a:rPr spc="-5" dirty="0"/>
              <a:t>Design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648737"/>
            <a:ext cx="6516370" cy="45339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-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 spirit of computing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24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Model of</a:t>
            </a:r>
            <a:r>
              <a:rPr sz="2400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computation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example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25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Greatest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common</a:t>
            </a:r>
            <a:r>
              <a:rPr sz="2400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divisor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15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Sequential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&amp;</a:t>
            </a:r>
            <a:r>
              <a:rPr sz="3000" b="1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24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Correctness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15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20" dirty="0">
                <a:solidFill>
                  <a:srgbClr val="3E3E3E"/>
                </a:solidFill>
                <a:latin typeface="Palatino Linotype"/>
                <a:cs typeface="Palatino Linotype"/>
              </a:rPr>
              <a:t>Worst-case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/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average-case cost</a:t>
            </a:r>
            <a:r>
              <a:rPr sz="24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32" y="384047"/>
            <a:ext cx="817321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602" y="532767"/>
            <a:ext cx="7372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 and</a:t>
            </a:r>
            <a:r>
              <a:rPr spc="-45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8069580" cy="170116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r>
              <a:rPr sz="3000" b="1" spc="-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Why the computer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seems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to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able to do</a:t>
            </a:r>
            <a:r>
              <a:rPr sz="2400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anything?</a:t>
            </a:r>
            <a:endParaRPr sz="2400">
              <a:latin typeface="Palatino Linotype"/>
              <a:cs typeface="Palatino Linotype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Scientific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computing, document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processing,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games,  EBooks, Movies,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games,</a:t>
            </a:r>
            <a:r>
              <a:rPr sz="2000" spc="-8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1691" y="5006339"/>
            <a:ext cx="1912620" cy="1461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0647" y="5035296"/>
            <a:ext cx="1799843" cy="1348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9123" y="5033771"/>
            <a:ext cx="1803400" cy="1351915"/>
          </a:xfrm>
          <a:custGeom>
            <a:avLst/>
            <a:gdLst/>
            <a:ahLst/>
            <a:cxnLst/>
            <a:rect l="l" t="t" r="r" b="b"/>
            <a:pathLst>
              <a:path w="1803400" h="1351914">
                <a:moveTo>
                  <a:pt x="0" y="0"/>
                </a:moveTo>
                <a:lnTo>
                  <a:pt x="1802892" y="0"/>
                </a:lnTo>
                <a:lnTo>
                  <a:pt x="1802892" y="1351788"/>
                </a:lnTo>
                <a:lnTo>
                  <a:pt x="0" y="135178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1392" y="4981955"/>
            <a:ext cx="1912619" cy="1510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348" y="5010911"/>
            <a:ext cx="1799843" cy="1397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8824" y="5009388"/>
            <a:ext cx="1803400" cy="1400810"/>
          </a:xfrm>
          <a:custGeom>
            <a:avLst/>
            <a:gdLst/>
            <a:ahLst/>
            <a:cxnLst/>
            <a:rect l="l" t="t" r="r" b="b"/>
            <a:pathLst>
              <a:path w="1803400" h="1400810">
                <a:moveTo>
                  <a:pt x="0" y="0"/>
                </a:moveTo>
                <a:lnTo>
                  <a:pt x="1802892" y="0"/>
                </a:lnTo>
                <a:lnTo>
                  <a:pt x="1802892" y="1400556"/>
                </a:lnTo>
                <a:lnTo>
                  <a:pt x="0" y="140055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2707" y="3720083"/>
            <a:ext cx="2705099" cy="882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1664" y="3749040"/>
            <a:ext cx="2592323" cy="7696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0140" y="3747515"/>
            <a:ext cx="2595880" cy="772795"/>
          </a:xfrm>
          <a:custGeom>
            <a:avLst/>
            <a:gdLst/>
            <a:ahLst/>
            <a:cxnLst/>
            <a:rect l="l" t="t" r="r" b="b"/>
            <a:pathLst>
              <a:path w="2595879" h="772795">
                <a:moveTo>
                  <a:pt x="0" y="0"/>
                </a:moveTo>
                <a:lnTo>
                  <a:pt x="2595371" y="0"/>
                </a:lnTo>
                <a:lnTo>
                  <a:pt x="2595371" y="772667"/>
                </a:lnTo>
                <a:lnTo>
                  <a:pt x="0" y="77266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8003" y="5096268"/>
            <a:ext cx="1912619" cy="12831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6959" y="5125211"/>
            <a:ext cx="1799843" cy="1170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435" y="5123688"/>
            <a:ext cx="1803400" cy="1173480"/>
          </a:xfrm>
          <a:custGeom>
            <a:avLst/>
            <a:gdLst/>
            <a:ahLst/>
            <a:cxnLst/>
            <a:rect l="l" t="t" r="r" b="b"/>
            <a:pathLst>
              <a:path w="1803400" h="1173479">
                <a:moveTo>
                  <a:pt x="0" y="0"/>
                </a:moveTo>
                <a:lnTo>
                  <a:pt x="1802891" y="0"/>
                </a:lnTo>
                <a:lnTo>
                  <a:pt x="1802891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1055" y="3688079"/>
            <a:ext cx="2705099" cy="947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011" y="3717035"/>
            <a:ext cx="2592323" cy="835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18488" y="3715511"/>
            <a:ext cx="2595880" cy="838200"/>
          </a:xfrm>
          <a:custGeom>
            <a:avLst/>
            <a:gdLst/>
            <a:ahLst/>
            <a:cxnLst/>
            <a:rect l="l" t="t" r="r" b="b"/>
            <a:pathLst>
              <a:path w="2595879" h="838200">
                <a:moveTo>
                  <a:pt x="0" y="0"/>
                </a:moveTo>
                <a:lnTo>
                  <a:pt x="2595372" y="0"/>
                </a:lnTo>
                <a:lnTo>
                  <a:pt x="2595372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32" y="384047"/>
            <a:ext cx="817321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602" y="532767"/>
            <a:ext cx="7372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 and</a:t>
            </a:r>
            <a:r>
              <a:rPr spc="-45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928609" cy="13963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r>
              <a:rPr sz="3000" b="1" spc="-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What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can /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cannot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efficiently done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by a</a:t>
            </a:r>
            <a:r>
              <a:rPr sz="2400" spc="5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computer?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manage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millions of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songs vs. music</a:t>
            </a:r>
            <a:r>
              <a:rPr sz="2000" spc="-8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composition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2103" y="3973067"/>
            <a:ext cx="1362455" cy="1798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9620" y="5814695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4" y="0"/>
                </a:lnTo>
              </a:path>
            </a:pathLst>
          </a:custGeom>
          <a:ln w="39369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8822" y="3948429"/>
            <a:ext cx="0" cy="1846580"/>
          </a:xfrm>
          <a:custGeom>
            <a:avLst/>
            <a:gdLst/>
            <a:ahLst/>
            <a:cxnLst/>
            <a:rect l="l" t="t" r="r" b="b"/>
            <a:pathLst>
              <a:path h="1846579">
                <a:moveTo>
                  <a:pt x="0" y="0"/>
                </a:moveTo>
                <a:lnTo>
                  <a:pt x="0" y="184658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9620" y="3929379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4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7841" y="3948988"/>
            <a:ext cx="0" cy="1846580"/>
          </a:xfrm>
          <a:custGeom>
            <a:avLst/>
            <a:gdLst/>
            <a:ahLst/>
            <a:cxnLst/>
            <a:rect l="l" t="t" r="r" b="b"/>
            <a:pathLst>
              <a:path h="1846579">
                <a:moveTo>
                  <a:pt x="0" y="0"/>
                </a:moveTo>
                <a:lnTo>
                  <a:pt x="0" y="1846478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0826" y="5775959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011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7227" y="3975100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4510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0826" y="3968750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011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3035" y="3968495"/>
            <a:ext cx="2522219" cy="1801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7128" y="5808979"/>
            <a:ext cx="2611120" cy="0"/>
          </a:xfrm>
          <a:custGeom>
            <a:avLst/>
            <a:gdLst/>
            <a:ahLst/>
            <a:cxnLst/>
            <a:rect l="l" t="t" r="r" b="b"/>
            <a:pathLst>
              <a:path w="2611120">
                <a:moveTo>
                  <a:pt x="0" y="0"/>
                </a:moveTo>
                <a:lnTo>
                  <a:pt x="2610612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6330" y="3944620"/>
            <a:ext cx="0" cy="1845310"/>
          </a:xfrm>
          <a:custGeom>
            <a:avLst/>
            <a:gdLst/>
            <a:ahLst/>
            <a:cxnLst/>
            <a:rect l="l" t="t" r="r" b="b"/>
            <a:pathLst>
              <a:path h="1845310">
                <a:moveTo>
                  <a:pt x="0" y="0"/>
                </a:moveTo>
                <a:lnTo>
                  <a:pt x="0" y="184531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7128" y="3925570"/>
            <a:ext cx="2611120" cy="0"/>
          </a:xfrm>
          <a:custGeom>
            <a:avLst/>
            <a:gdLst/>
            <a:ahLst/>
            <a:cxnLst/>
            <a:rect l="l" t="t" r="r" b="b"/>
            <a:pathLst>
              <a:path w="2611120">
                <a:moveTo>
                  <a:pt x="0" y="0"/>
                </a:moveTo>
                <a:lnTo>
                  <a:pt x="2610612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68537" y="3944416"/>
            <a:ext cx="0" cy="1845310"/>
          </a:xfrm>
          <a:custGeom>
            <a:avLst/>
            <a:gdLst/>
            <a:ahLst/>
            <a:cxnLst/>
            <a:rect l="l" t="t" r="r" b="b"/>
            <a:pathLst>
              <a:path h="1845310">
                <a:moveTo>
                  <a:pt x="0" y="0"/>
                </a:moveTo>
                <a:lnTo>
                  <a:pt x="0" y="1844954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8334" y="5769609"/>
            <a:ext cx="2508250" cy="0"/>
          </a:xfrm>
          <a:custGeom>
            <a:avLst/>
            <a:gdLst/>
            <a:ahLst/>
            <a:cxnLst/>
            <a:rect l="l" t="t" r="r" b="b"/>
            <a:pathLst>
              <a:path w="2508250">
                <a:moveTo>
                  <a:pt x="0" y="0"/>
                </a:moveTo>
                <a:lnTo>
                  <a:pt x="250819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4735" y="3970020"/>
            <a:ext cx="0" cy="179323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3239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8334" y="3963670"/>
            <a:ext cx="2508250" cy="0"/>
          </a:xfrm>
          <a:custGeom>
            <a:avLst/>
            <a:gdLst/>
            <a:ahLst/>
            <a:cxnLst/>
            <a:rect l="l" t="t" r="r" b="b"/>
            <a:pathLst>
              <a:path w="2508250">
                <a:moveTo>
                  <a:pt x="0" y="0"/>
                </a:moveTo>
                <a:lnTo>
                  <a:pt x="250819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0132" y="3970020"/>
            <a:ext cx="0" cy="1793875"/>
          </a:xfrm>
          <a:custGeom>
            <a:avLst/>
            <a:gdLst/>
            <a:ahLst/>
            <a:cxnLst/>
            <a:rect l="l" t="t" r="r" b="b"/>
            <a:pathLst>
              <a:path h="1793875">
                <a:moveTo>
                  <a:pt x="0" y="0"/>
                </a:moveTo>
                <a:lnTo>
                  <a:pt x="0" y="1793747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752" y="3787139"/>
            <a:ext cx="3025138" cy="2164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268" y="5994400"/>
            <a:ext cx="3150235" cy="0"/>
          </a:xfrm>
          <a:custGeom>
            <a:avLst/>
            <a:gdLst/>
            <a:ahLst/>
            <a:cxnLst/>
            <a:rect l="l" t="t" r="r" b="b"/>
            <a:pathLst>
              <a:path w="3150235">
                <a:moveTo>
                  <a:pt x="0" y="0"/>
                </a:moveTo>
                <a:lnTo>
                  <a:pt x="3150108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9470" y="3763009"/>
            <a:ext cx="0" cy="2212340"/>
          </a:xfrm>
          <a:custGeom>
            <a:avLst/>
            <a:gdLst/>
            <a:ahLst/>
            <a:cxnLst/>
            <a:rect l="l" t="t" r="r" b="b"/>
            <a:pathLst>
              <a:path h="2212340">
                <a:moveTo>
                  <a:pt x="0" y="0"/>
                </a:moveTo>
                <a:lnTo>
                  <a:pt x="0" y="221234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268" y="3743959"/>
            <a:ext cx="3150235" cy="0"/>
          </a:xfrm>
          <a:custGeom>
            <a:avLst/>
            <a:gdLst/>
            <a:ahLst/>
            <a:cxnLst/>
            <a:rect l="l" t="t" r="r" b="b"/>
            <a:pathLst>
              <a:path w="3150235">
                <a:moveTo>
                  <a:pt x="0" y="0"/>
                </a:moveTo>
                <a:lnTo>
                  <a:pt x="3150108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51173" y="3763060"/>
            <a:ext cx="0" cy="2212340"/>
          </a:xfrm>
          <a:custGeom>
            <a:avLst/>
            <a:gdLst/>
            <a:ahLst/>
            <a:cxnLst/>
            <a:rect l="l" t="t" r="r" b="b"/>
            <a:pathLst>
              <a:path h="2212340">
                <a:moveTo>
                  <a:pt x="0" y="0"/>
                </a:moveTo>
                <a:lnTo>
                  <a:pt x="0" y="2212238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1474" y="59563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7695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875" y="3788409"/>
            <a:ext cx="0" cy="2161540"/>
          </a:xfrm>
          <a:custGeom>
            <a:avLst/>
            <a:gdLst/>
            <a:ahLst/>
            <a:cxnLst/>
            <a:rect l="l" t="t" r="r" b="b"/>
            <a:pathLst>
              <a:path h="2161540">
                <a:moveTo>
                  <a:pt x="0" y="0"/>
                </a:moveTo>
                <a:lnTo>
                  <a:pt x="0" y="2161540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1474" y="3782059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7695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12768" y="3788664"/>
            <a:ext cx="0" cy="2161540"/>
          </a:xfrm>
          <a:custGeom>
            <a:avLst/>
            <a:gdLst/>
            <a:ahLst/>
            <a:cxnLst/>
            <a:rect l="l" t="t" r="r" b="b"/>
            <a:pathLst>
              <a:path h="2161540">
                <a:moveTo>
                  <a:pt x="0" y="0"/>
                </a:moveTo>
                <a:lnTo>
                  <a:pt x="0" y="2161032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32" y="384047"/>
            <a:ext cx="817321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602" y="532767"/>
            <a:ext cx="7372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 and</a:t>
            </a:r>
            <a:r>
              <a:rPr spc="-45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4687570" cy="38068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Computing</a:t>
            </a:r>
            <a:endParaRPr sz="3000">
              <a:latin typeface="Palatino Linotype"/>
              <a:cs typeface="Palatino Linotype"/>
            </a:endParaRPr>
          </a:p>
          <a:p>
            <a:pPr marL="756285" marR="1098550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Encoding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everything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into </a:t>
            </a:r>
            <a:r>
              <a:rPr sz="24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`0’s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sz="2400" spc="4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`1’s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Operations 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sz="24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’1’s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sz="2400" spc="4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‘0’s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Decoding the </a:t>
            </a:r>
            <a:r>
              <a:rPr sz="24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’1’s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sz="2400" spc="4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‘0’s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40" dirty="0">
                <a:solidFill>
                  <a:srgbClr val="3E3E3E"/>
                </a:solidFill>
                <a:latin typeface="Palatino Linotype"/>
                <a:cs typeface="Palatino Linotype"/>
              </a:rPr>
              <a:t>Turing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machine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abstract/logical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computer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6791" y="1880616"/>
            <a:ext cx="1799843" cy="207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4308" y="3996690"/>
            <a:ext cx="1925320" cy="0"/>
          </a:xfrm>
          <a:custGeom>
            <a:avLst/>
            <a:gdLst/>
            <a:ahLst/>
            <a:cxnLst/>
            <a:rect l="l" t="t" r="r" b="b"/>
            <a:pathLst>
              <a:path w="1925320">
                <a:moveTo>
                  <a:pt x="0" y="0"/>
                </a:moveTo>
                <a:lnTo>
                  <a:pt x="1924812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3510" y="1856739"/>
            <a:ext cx="0" cy="2120900"/>
          </a:xfrm>
          <a:custGeom>
            <a:avLst/>
            <a:gdLst/>
            <a:ahLst/>
            <a:cxnLst/>
            <a:rect l="l" t="t" r="r" b="b"/>
            <a:pathLst>
              <a:path h="2120900">
                <a:moveTo>
                  <a:pt x="0" y="0"/>
                </a:moveTo>
                <a:lnTo>
                  <a:pt x="0" y="212090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4308" y="1837689"/>
            <a:ext cx="1925320" cy="0"/>
          </a:xfrm>
          <a:custGeom>
            <a:avLst/>
            <a:gdLst/>
            <a:ahLst/>
            <a:cxnLst/>
            <a:rect l="l" t="t" r="r" b="b"/>
            <a:pathLst>
              <a:path w="1925320">
                <a:moveTo>
                  <a:pt x="0" y="0"/>
                </a:moveTo>
                <a:lnTo>
                  <a:pt x="1924812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9917" y="1856536"/>
            <a:ext cx="0" cy="2120900"/>
          </a:xfrm>
          <a:custGeom>
            <a:avLst/>
            <a:gdLst/>
            <a:ahLst/>
            <a:cxnLst/>
            <a:rect l="l" t="t" r="r" b="b"/>
            <a:pathLst>
              <a:path h="2120900">
                <a:moveTo>
                  <a:pt x="0" y="0"/>
                </a:moveTo>
                <a:lnTo>
                  <a:pt x="0" y="2120798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5514" y="3958590"/>
            <a:ext cx="1822450" cy="0"/>
          </a:xfrm>
          <a:custGeom>
            <a:avLst/>
            <a:gdLst/>
            <a:ahLst/>
            <a:cxnLst/>
            <a:rect l="l" t="t" r="r" b="b"/>
            <a:pathLst>
              <a:path w="1822450">
                <a:moveTo>
                  <a:pt x="0" y="0"/>
                </a:moveTo>
                <a:lnTo>
                  <a:pt x="182239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1915" y="1882139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0"/>
                </a:moveTo>
                <a:lnTo>
                  <a:pt x="0" y="2070100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5514" y="1875789"/>
            <a:ext cx="1822450" cy="0"/>
          </a:xfrm>
          <a:custGeom>
            <a:avLst/>
            <a:gdLst/>
            <a:ahLst/>
            <a:cxnLst/>
            <a:rect l="l" t="t" r="r" b="b"/>
            <a:pathLst>
              <a:path w="1822450">
                <a:moveTo>
                  <a:pt x="0" y="0"/>
                </a:moveTo>
                <a:lnTo>
                  <a:pt x="182239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1513" y="1882139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0"/>
                </a:moveTo>
                <a:lnTo>
                  <a:pt x="0" y="2069592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1362" y="4694690"/>
            <a:ext cx="2821261" cy="123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0135" y="6066154"/>
            <a:ext cx="3152140" cy="0"/>
          </a:xfrm>
          <a:custGeom>
            <a:avLst/>
            <a:gdLst/>
            <a:ahLst/>
            <a:cxnLst/>
            <a:rect l="l" t="t" r="r" b="b"/>
            <a:pathLst>
              <a:path w="3152140">
                <a:moveTo>
                  <a:pt x="0" y="0"/>
                </a:moveTo>
                <a:lnTo>
                  <a:pt x="3151632" y="0"/>
                </a:lnTo>
              </a:path>
            </a:pathLst>
          </a:custGeom>
          <a:ln w="3937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9338" y="4592320"/>
            <a:ext cx="0" cy="1454150"/>
          </a:xfrm>
          <a:custGeom>
            <a:avLst/>
            <a:gdLst/>
            <a:ahLst/>
            <a:cxnLst/>
            <a:rect l="l" t="t" r="r" b="b"/>
            <a:pathLst>
              <a:path h="1454150">
                <a:moveTo>
                  <a:pt x="0" y="0"/>
                </a:moveTo>
                <a:lnTo>
                  <a:pt x="0" y="1454149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0135" y="4573270"/>
            <a:ext cx="3152140" cy="0"/>
          </a:xfrm>
          <a:custGeom>
            <a:avLst/>
            <a:gdLst/>
            <a:ahLst/>
            <a:cxnLst/>
            <a:rect l="l" t="t" r="r" b="b"/>
            <a:pathLst>
              <a:path w="3152140">
                <a:moveTo>
                  <a:pt x="0" y="0"/>
                </a:moveTo>
                <a:lnTo>
                  <a:pt x="3151632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92565" y="4592116"/>
            <a:ext cx="0" cy="1455420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481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1342" y="6027420"/>
            <a:ext cx="3049270" cy="0"/>
          </a:xfrm>
          <a:custGeom>
            <a:avLst/>
            <a:gdLst/>
            <a:ahLst/>
            <a:cxnLst/>
            <a:rect l="l" t="t" r="r" b="b"/>
            <a:pathLst>
              <a:path w="3049270">
                <a:moveTo>
                  <a:pt x="0" y="0"/>
                </a:moveTo>
                <a:lnTo>
                  <a:pt x="304921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7743" y="4617720"/>
            <a:ext cx="0" cy="1403350"/>
          </a:xfrm>
          <a:custGeom>
            <a:avLst/>
            <a:gdLst/>
            <a:ahLst/>
            <a:cxnLst/>
            <a:rect l="l" t="t" r="r" b="b"/>
            <a:pathLst>
              <a:path h="1403350">
                <a:moveTo>
                  <a:pt x="0" y="0"/>
                </a:moveTo>
                <a:lnTo>
                  <a:pt x="0" y="1403349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1342" y="4611370"/>
            <a:ext cx="3049270" cy="0"/>
          </a:xfrm>
          <a:custGeom>
            <a:avLst/>
            <a:gdLst/>
            <a:ahLst/>
            <a:cxnLst/>
            <a:rect l="l" t="t" r="r" b="b"/>
            <a:pathLst>
              <a:path w="3049270">
                <a:moveTo>
                  <a:pt x="0" y="0"/>
                </a:moveTo>
                <a:lnTo>
                  <a:pt x="304921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54161" y="4617720"/>
            <a:ext cx="0" cy="1403985"/>
          </a:xfrm>
          <a:custGeom>
            <a:avLst/>
            <a:gdLst/>
            <a:ahLst/>
            <a:cxnLst/>
            <a:rect l="l" t="t" r="r" b="b"/>
            <a:pathLst>
              <a:path h="1403985">
                <a:moveTo>
                  <a:pt x="0" y="0"/>
                </a:moveTo>
                <a:lnTo>
                  <a:pt x="0" y="1403603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946" y="532767"/>
            <a:ext cx="79635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in Everyday Life</a:t>
            </a:r>
          </a:p>
        </p:txBody>
      </p:sp>
      <p:sp>
        <p:nvSpPr>
          <p:cNvPr id="3" name="object 3"/>
          <p:cNvSpPr/>
          <p:nvPr/>
        </p:nvSpPr>
        <p:spPr>
          <a:xfrm>
            <a:off x="1260348" y="2921507"/>
            <a:ext cx="5399531" cy="3372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2827" y="2362200"/>
            <a:ext cx="5399531" cy="3360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2155" y="1700783"/>
            <a:ext cx="5399531" cy="3369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2051" y="384047"/>
            <a:ext cx="37368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3022" y="532767"/>
            <a:ext cx="2936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ith</a:t>
            </a:r>
            <a:r>
              <a:rPr dirty="0"/>
              <a:t>m</a:t>
            </a:r>
          </a:p>
        </p:txBody>
      </p:sp>
      <p:sp>
        <p:nvSpPr>
          <p:cNvPr id="4" name="object 4"/>
          <p:cNvSpPr/>
          <p:nvPr/>
        </p:nvSpPr>
        <p:spPr>
          <a:xfrm>
            <a:off x="970788" y="2068067"/>
            <a:ext cx="1921763" cy="1802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3914140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732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7506" y="2043429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66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303" y="2024379"/>
            <a:ext cx="2047239" cy="0"/>
          </a:xfrm>
          <a:custGeom>
            <a:avLst/>
            <a:gdLst/>
            <a:ahLst/>
            <a:cxnLst/>
            <a:rect l="l" t="t" r="r" b="b"/>
            <a:pathLst>
              <a:path w="2047239">
                <a:moveTo>
                  <a:pt x="0" y="0"/>
                </a:moveTo>
                <a:lnTo>
                  <a:pt x="2046732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5833" y="2043988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05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9510" y="3876040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1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911" y="2070100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0"/>
                </a:moveTo>
                <a:lnTo>
                  <a:pt x="0" y="1799589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9510" y="2063750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319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7428" y="2069592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844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7063" y="2058923"/>
            <a:ext cx="1802891" cy="1802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4579" y="3905250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59">
                <a:moveTo>
                  <a:pt x="0" y="0"/>
                </a:moveTo>
                <a:lnTo>
                  <a:pt x="1927860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3782" y="2034539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66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4579" y="2015489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59">
                <a:moveTo>
                  <a:pt x="0" y="0"/>
                </a:moveTo>
                <a:lnTo>
                  <a:pt x="1927860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73237" y="2034844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05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5786" y="3867150"/>
            <a:ext cx="1825625" cy="0"/>
          </a:xfrm>
          <a:custGeom>
            <a:avLst/>
            <a:gdLst/>
            <a:ahLst/>
            <a:cxnLst/>
            <a:rect l="l" t="t" r="r" b="b"/>
            <a:pathLst>
              <a:path w="1825625">
                <a:moveTo>
                  <a:pt x="0" y="0"/>
                </a:moveTo>
                <a:lnTo>
                  <a:pt x="1825447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2187" y="2059939"/>
            <a:ext cx="0" cy="1800860"/>
          </a:xfrm>
          <a:custGeom>
            <a:avLst/>
            <a:gdLst/>
            <a:ahLst/>
            <a:cxnLst/>
            <a:rect l="l" t="t" r="r" b="b"/>
            <a:pathLst>
              <a:path h="1800860">
                <a:moveTo>
                  <a:pt x="0" y="0"/>
                </a:moveTo>
                <a:lnTo>
                  <a:pt x="0" y="1800860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5786" y="2053589"/>
            <a:ext cx="1825625" cy="0"/>
          </a:xfrm>
          <a:custGeom>
            <a:avLst/>
            <a:gdLst/>
            <a:ahLst/>
            <a:cxnLst/>
            <a:rect l="l" t="t" r="r" b="b"/>
            <a:pathLst>
              <a:path w="1825625">
                <a:moveTo>
                  <a:pt x="0" y="0"/>
                </a:moveTo>
                <a:lnTo>
                  <a:pt x="1825447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34832" y="2060448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844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6975" y="2058923"/>
            <a:ext cx="2656331" cy="1802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4492" y="3905250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299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3694" y="2034539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66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4492" y="2015489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299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6589" y="2034844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05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698" y="3867150"/>
            <a:ext cx="2679065" cy="0"/>
          </a:xfrm>
          <a:custGeom>
            <a:avLst/>
            <a:gdLst/>
            <a:ahLst/>
            <a:cxnLst/>
            <a:rect l="l" t="t" r="r" b="b"/>
            <a:pathLst>
              <a:path w="2679065">
                <a:moveTo>
                  <a:pt x="0" y="0"/>
                </a:moveTo>
                <a:lnTo>
                  <a:pt x="2678887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2099" y="2059939"/>
            <a:ext cx="0" cy="1800860"/>
          </a:xfrm>
          <a:custGeom>
            <a:avLst/>
            <a:gdLst/>
            <a:ahLst/>
            <a:cxnLst/>
            <a:rect l="l" t="t" r="r" b="b"/>
            <a:pathLst>
              <a:path h="1800860">
                <a:moveTo>
                  <a:pt x="0" y="0"/>
                </a:moveTo>
                <a:lnTo>
                  <a:pt x="0" y="1800860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5698" y="2053589"/>
            <a:ext cx="2679065" cy="0"/>
          </a:xfrm>
          <a:custGeom>
            <a:avLst/>
            <a:gdLst/>
            <a:ahLst/>
            <a:cxnLst/>
            <a:rect l="l" t="t" r="r" b="b"/>
            <a:pathLst>
              <a:path w="2679065">
                <a:moveTo>
                  <a:pt x="0" y="0"/>
                </a:moveTo>
                <a:lnTo>
                  <a:pt x="2678887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8184" y="2060448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844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4895" y="4369307"/>
            <a:ext cx="1947671" cy="1802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72411" y="6215379"/>
            <a:ext cx="2072639" cy="0"/>
          </a:xfrm>
          <a:custGeom>
            <a:avLst/>
            <a:gdLst/>
            <a:ahLst/>
            <a:cxnLst/>
            <a:rect l="l" t="t" r="r" b="b"/>
            <a:pathLst>
              <a:path w="2072639">
                <a:moveTo>
                  <a:pt x="0" y="0"/>
                </a:moveTo>
                <a:lnTo>
                  <a:pt x="2072639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1614" y="4344670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659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2411" y="4325620"/>
            <a:ext cx="2072639" cy="0"/>
          </a:xfrm>
          <a:custGeom>
            <a:avLst/>
            <a:gdLst/>
            <a:ahLst/>
            <a:cxnLst/>
            <a:rect l="l" t="t" r="r" b="b"/>
            <a:pathLst>
              <a:path w="2072639">
                <a:moveTo>
                  <a:pt x="0" y="0"/>
                </a:moveTo>
                <a:lnTo>
                  <a:pt x="2072639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5849" y="4345228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05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3618" y="6177279"/>
            <a:ext cx="1970405" cy="0"/>
          </a:xfrm>
          <a:custGeom>
            <a:avLst/>
            <a:gdLst/>
            <a:ahLst/>
            <a:cxnLst/>
            <a:rect l="l" t="t" r="r" b="b"/>
            <a:pathLst>
              <a:path w="1970404">
                <a:moveTo>
                  <a:pt x="0" y="0"/>
                </a:moveTo>
                <a:lnTo>
                  <a:pt x="1970227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30019" y="4371340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0"/>
                </a:moveTo>
                <a:lnTo>
                  <a:pt x="0" y="1799590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23618" y="4364990"/>
            <a:ext cx="1970405" cy="0"/>
          </a:xfrm>
          <a:custGeom>
            <a:avLst/>
            <a:gdLst/>
            <a:ahLst/>
            <a:cxnLst/>
            <a:rect l="l" t="t" r="r" b="b"/>
            <a:pathLst>
              <a:path w="1970404">
                <a:moveTo>
                  <a:pt x="0" y="0"/>
                </a:moveTo>
                <a:lnTo>
                  <a:pt x="1970227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87444" y="4370832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844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9347" y="4401311"/>
            <a:ext cx="2403335" cy="1802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26864" y="6247129"/>
            <a:ext cx="2528570" cy="0"/>
          </a:xfrm>
          <a:custGeom>
            <a:avLst/>
            <a:gdLst/>
            <a:ahLst/>
            <a:cxnLst/>
            <a:rect l="l" t="t" r="r" b="b"/>
            <a:pathLst>
              <a:path w="2528570">
                <a:moveTo>
                  <a:pt x="0" y="0"/>
                </a:moveTo>
                <a:lnTo>
                  <a:pt x="2528316" y="0"/>
                </a:lnTo>
              </a:path>
            </a:pathLst>
          </a:custGeom>
          <a:ln w="381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46066" y="4377690"/>
            <a:ext cx="0" cy="1850389"/>
          </a:xfrm>
          <a:custGeom>
            <a:avLst/>
            <a:gdLst/>
            <a:ahLst/>
            <a:cxnLst/>
            <a:rect l="l" t="t" r="r" b="b"/>
            <a:pathLst>
              <a:path h="1850389">
                <a:moveTo>
                  <a:pt x="0" y="0"/>
                </a:moveTo>
                <a:lnTo>
                  <a:pt x="0" y="185039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6864" y="4358004"/>
            <a:ext cx="2528570" cy="0"/>
          </a:xfrm>
          <a:custGeom>
            <a:avLst/>
            <a:gdLst/>
            <a:ahLst/>
            <a:cxnLst/>
            <a:rect l="l" t="t" r="r" b="b"/>
            <a:pathLst>
              <a:path w="2528570">
                <a:moveTo>
                  <a:pt x="0" y="0"/>
                </a:moveTo>
                <a:lnTo>
                  <a:pt x="2528316" y="0"/>
                </a:lnTo>
              </a:path>
            </a:pathLst>
          </a:custGeom>
          <a:ln w="39369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35977" y="4377232"/>
            <a:ext cx="0" cy="1851660"/>
          </a:xfrm>
          <a:custGeom>
            <a:avLst/>
            <a:gdLst/>
            <a:ahLst/>
            <a:cxnLst/>
            <a:rect l="l" t="t" r="r" b="b"/>
            <a:pathLst>
              <a:path h="1851660">
                <a:moveTo>
                  <a:pt x="0" y="0"/>
                </a:moveTo>
                <a:lnTo>
                  <a:pt x="0" y="1851050"/>
                </a:lnTo>
              </a:path>
            </a:pathLst>
          </a:custGeom>
          <a:ln w="38404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8070" y="6209029"/>
            <a:ext cx="2426335" cy="0"/>
          </a:xfrm>
          <a:custGeom>
            <a:avLst/>
            <a:gdLst/>
            <a:ahLst/>
            <a:cxnLst/>
            <a:rect l="l" t="t" r="r" b="b"/>
            <a:pathLst>
              <a:path w="2426334">
                <a:moveTo>
                  <a:pt x="0" y="0"/>
                </a:moveTo>
                <a:lnTo>
                  <a:pt x="2425903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4471" y="4403090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0"/>
                </a:moveTo>
                <a:lnTo>
                  <a:pt x="0" y="1799590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8070" y="4396740"/>
            <a:ext cx="2426335" cy="0"/>
          </a:xfrm>
          <a:custGeom>
            <a:avLst/>
            <a:gdLst/>
            <a:ahLst/>
            <a:cxnLst/>
            <a:rect l="l" t="t" r="r" b="b"/>
            <a:pathLst>
              <a:path w="2426334">
                <a:moveTo>
                  <a:pt x="0" y="0"/>
                </a:moveTo>
                <a:lnTo>
                  <a:pt x="2425903" y="0"/>
                </a:lnTo>
              </a:path>
            </a:pathLst>
          </a:custGeom>
          <a:ln w="1270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7572" y="4402835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844"/>
                </a:lnTo>
              </a:path>
            </a:pathLst>
          </a:custGeom>
          <a:ln w="12801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08632" y="2417064"/>
            <a:ext cx="5123687" cy="3099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02405" y="3182772"/>
            <a:ext cx="4536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5080" indent="-44704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latin typeface="Calibri"/>
                <a:cs typeface="Calibri"/>
              </a:rPr>
              <a:t>Rebuild </a:t>
            </a:r>
            <a:r>
              <a:rPr sz="4800" b="1" dirty="0">
                <a:latin typeface="Calibri"/>
                <a:cs typeface="Calibri"/>
              </a:rPr>
              <a:t>the</a:t>
            </a:r>
            <a:r>
              <a:rPr sz="4800" b="1" spc="-75" dirty="0">
                <a:latin typeface="Calibri"/>
                <a:cs typeface="Calibri"/>
              </a:rPr>
              <a:t> </a:t>
            </a:r>
            <a:r>
              <a:rPr sz="4800" b="1" spc="-15" dirty="0">
                <a:latin typeface="Calibri"/>
                <a:cs typeface="Calibri"/>
              </a:rPr>
              <a:t>world  </a:t>
            </a:r>
            <a:r>
              <a:rPr sz="4800" b="1" spc="-5" dirty="0">
                <a:latin typeface="Calibri"/>
                <a:cs typeface="Calibri"/>
              </a:rPr>
              <a:t>with </a:t>
            </a:r>
            <a:r>
              <a:rPr sz="4800" b="1" dirty="0">
                <a:latin typeface="Calibri"/>
                <a:cs typeface="Calibri"/>
              </a:rPr>
              <a:t>0s </a:t>
            </a:r>
            <a:r>
              <a:rPr sz="4800" b="1" spc="-5" dirty="0">
                <a:latin typeface="Calibri"/>
                <a:cs typeface="Calibri"/>
              </a:rPr>
              <a:t>and</a:t>
            </a:r>
            <a:r>
              <a:rPr sz="4800" b="1" spc="-50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1s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2051" y="384047"/>
            <a:ext cx="37368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3022" y="532767"/>
            <a:ext cx="2936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ith</a:t>
            </a:r>
            <a:r>
              <a:rPr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646034" cy="40627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is the spirit of</a:t>
            </a:r>
            <a:r>
              <a:rPr sz="3000" b="1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computing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85" dirty="0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solve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specific problem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(so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called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sz="2400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algorithmic  problem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Combination of basic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in a precise and elegant</a:t>
            </a:r>
            <a:r>
              <a:rPr sz="2000" spc="-5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way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Essential</a:t>
            </a:r>
            <a:r>
              <a:rPr sz="3000" b="1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issues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Model of</a:t>
            </a:r>
            <a:r>
              <a:rPr sz="2400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computation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r>
              <a:rPr sz="2400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r>
              <a:rPr sz="2400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0363" y="3593591"/>
            <a:ext cx="1805939" cy="2388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5435" y="3788664"/>
            <a:ext cx="1217675" cy="1799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596" y="384047"/>
            <a:ext cx="722528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566" y="532767"/>
            <a:ext cx="6425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 of</a:t>
            </a:r>
            <a:r>
              <a:rPr spc="-55" dirty="0"/>
              <a:t> </a:t>
            </a:r>
            <a:r>
              <a:rPr spc="-5" dirty="0"/>
              <a:t>Computation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947025" cy="40811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 marL="756285" marR="1174750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Why the algorithms </a:t>
            </a:r>
            <a:r>
              <a:rPr sz="2400" spc="-20" dirty="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learn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can run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almost  everywhere?</a:t>
            </a:r>
            <a:endParaRPr sz="2400">
              <a:latin typeface="Palatino Linotype"/>
              <a:cs typeface="Palatino Linotype"/>
            </a:endParaRPr>
          </a:p>
          <a:p>
            <a:pPr marL="756285" marR="10477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Why the algorithms </a:t>
            </a:r>
            <a:r>
              <a:rPr sz="2400" spc="-20" dirty="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learn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can be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implemented in  any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language?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Machine-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language- independent  algorithms, running 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abstract</a:t>
            </a:r>
            <a:r>
              <a:rPr sz="3000" b="1" spc="4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machine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Turing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machine:</a:t>
            </a:r>
            <a:r>
              <a:rPr sz="2400" spc="4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over-qualify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RAM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model: simple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but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powerful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6690" y="596645"/>
            <a:ext cx="576580" cy="469900"/>
          </a:xfrm>
          <a:custGeom>
            <a:avLst/>
            <a:gdLst/>
            <a:ahLst/>
            <a:cxnLst/>
            <a:rect l="l" t="t" r="r" b="b"/>
            <a:pathLst>
              <a:path w="576579" h="469900">
                <a:moveTo>
                  <a:pt x="0" y="0"/>
                </a:moveTo>
                <a:lnTo>
                  <a:pt x="576072" y="0"/>
                </a:lnTo>
                <a:lnTo>
                  <a:pt x="576072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761" y="596645"/>
            <a:ext cx="576580" cy="469900"/>
          </a:xfrm>
          <a:custGeom>
            <a:avLst/>
            <a:gdLst/>
            <a:ahLst/>
            <a:cxnLst/>
            <a:rect l="l" t="t" r="r" b="b"/>
            <a:pathLst>
              <a:path w="576579" h="469900">
                <a:moveTo>
                  <a:pt x="0" y="0"/>
                </a:moveTo>
                <a:lnTo>
                  <a:pt x="576072" y="0"/>
                </a:lnTo>
                <a:lnTo>
                  <a:pt x="576072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8834" y="596645"/>
            <a:ext cx="576580" cy="469900"/>
          </a:xfrm>
          <a:custGeom>
            <a:avLst/>
            <a:gdLst/>
            <a:ahLst/>
            <a:cxnLst/>
            <a:rect l="l" t="t" r="r" b="b"/>
            <a:pathLst>
              <a:path w="576579" h="469900">
                <a:moveTo>
                  <a:pt x="0" y="0"/>
                </a:moveTo>
                <a:lnTo>
                  <a:pt x="576072" y="0"/>
                </a:lnTo>
                <a:lnTo>
                  <a:pt x="576072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06140" y="582168"/>
          <a:ext cx="2348230" cy="49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950" spc="7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950" spc="7" baseline="-21367" dirty="0">
                          <a:latin typeface="Calibri"/>
                          <a:cs typeface="Calibri"/>
                        </a:rPr>
                        <a:t>2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950" spc="7" baseline="-21367" dirty="0">
                          <a:latin typeface="Calibri"/>
                          <a:cs typeface="Calibri"/>
                        </a:rPr>
                        <a:t>n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90899" y="492927"/>
            <a:ext cx="10928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Read-only 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2022" y="5482590"/>
            <a:ext cx="576580" cy="467995"/>
          </a:xfrm>
          <a:custGeom>
            <a:avLst/>
            <a:gdLst/>
            <a:ahLst/>
            <a:cxnLst/>
            <a:rect l="l" t="t" r="r" b="b"/>
            <a:pathLst>
              <a:path w="576580" h="467995">
                <a:moveTo>
                  <a:pt x="0" y="0"/>
                </a:moveTo>
                <a:lnTo>
                  <a:pt x="576072" y="0"/>
                </a:lnTo>
                <a:lnTo>
                  <a:pt x="576072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8094" y="5482590"/>
            <a:ext cx="576580" cy="467995"/>
          </a:xfrm>
          <a:custGeom>
            <a:avLst/>
            <a:gdLst/>
            <a:ahLst/>
            <a:cxnLst/>
            <a:rect l="l" t="t" r="r" b="b"/>
            <a:pathLst>
              <a:path w="576579" h="467995">
                <a:moveTo>
                  <a:pt x="0" y="0"/>
                </a:moveTo>
                <a:lnTo>
                  <a:pt x="576071" y="0"/>
                </a:lnTo>
                <a:lnTo>
                  <a:pt x="576071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71472" y="5468111"/>
          <a:ext cx="2224405" cy="497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868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950" spc="7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950" spc="7" baseline="-21367" dirty="0">
                          <a:latin typeface="Calibri"/>
                          <a:cs typeface="Calibri"/>
                        </a:rPr>
                        <a:t>2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076B4"/>
                      </a:solidFill>
                      <a:prstDash val="solid"/>
                    </a:lnL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957223" y="5481132"/>
            <a:ext cx="201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2229" y="1989582"/>
            <a:ext cx="1440180" cy="2091055"/>
          </a:xfrm>
          <a:custGeom>
            <a:avLst/>
            <a:gdLst/>
            <a:ahLst/>
            <a:cxnLst/>
            <a:rect l="l" t="t" r="r" b="b"/>
            <a:pathLst>
              <a:path w="1440179" h="2091054">
                <a:moveTo>
                  <a:pt x="0" y="0"/>
                </a:moveTo>
                <a:lnTo>
                  <a:pt x="1440180" y="0"/>
                </a:lnTo>
                <a:lnTo>
                  <a:pt x="1440180" y="2090927"/>
                </a:lnTo>
                <a:lnTo>
                  <a:pt x="0" y="2090927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80991" y="2819149"/>
            <a:ext cx="1078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3740" y="822960"/>
            <a:ext cx="1296911" cy="123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1558" y="1115828"/>
            <a:ext cx="963294" cy="875030"/>
          </a:xfrm>
          <a:custGeom>
            <a:avLst/>
            <a:gdLst/>
            <a:ahLst/>
            <a:cxnLst/>
            <a:rect l="l" t="t" r="r" b="b"/>
            <a:pathLst>
              <a:path w="963295" h="875030">
                <a:moveTo>
                  <a:pt x="0" y="874407"/>
                </a:moveTo>
                <a:lnTo>
                  <a:pt x="0" y="649376"/>
                </a:lnTo>
                <a:lnTo>
                  <a:pt x="963041" y="649376"/>
                </a:lnTo>
                <a:lnTo>
                  <a:pt x="963041" y="0"/>
                </a:lnTo>
              </a:path>
            </a:pathLst>
          </a:custGeom>
          <a:ln w="50292">
            <a:solidFill>
              <a:srgbClr val="75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6574" y="1115823"/>
            <a:ext cx="176530" cy="151130"/>
          </a:xfrm>
          <a:custGeom>
            <a:avLst/>
            <a:gdLst/>
            <a:ahLst/>
            <a:cxnLst/>
            <a:rect l="l" t="t" r="r" b="b"/>
            <a:pathLst>
              <a:path w="176529" h="151130">
                <a:moveTo>
                  <a:pt x="0" y="150875"/>
                </a:moveTo>
                <a:lnTo>
                  <a:pt x="88023" y="0"/>
                </a:lnTo>
                <a:lnTo>
                  <a:pt x="176022" y="150888"/>
                </a:lnTo>
              </a:path>
            </a:pathLst>
          </a:custGeom>
          <a:ln w="50292">
            <a:solidFill>
              <a:srgbClr val="75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6014" y="2457450"/>
            <a:ext cx="1359535" cy="467995"/>
          </a:xfrm>
          <a:custGeom>
            <a:avLst/>
            <a:gdLst/>
            <a:ahLst/>
            <a:cxnLst/>
            <a:rect l="l" t="t" r="r" b="b"/>
            <a:pathLst>
              <a:path w="1359534" h="467994">
                <a:moveTo>
                  <a:pt x="0" y="0"/>
                </a:moveTo>
                <a:lnTo>
                  <a:pt x="1359408" y="0"/>
                </a:lnTo>
                <a:lnTo>
                  <a:pt x="1359408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7538" y="2925317"/>
            <a:ext cx="1358265" cy="467995"/>
          </a:xfrm>
          <a:custGeom>
            <a:avLst/>
            <a:gdLst/>
            <a:ahLst/>
            <a:cxnLst/>
            <a:rect l="l" t="t" r="r" b="b"/>
            <a:pathLst>
              <a:path w="1358265" h="467995">
                <a:moveTo>
                  <a:pt x="0" y="0"/>
                </a:moveTo>
                <a:lnTo>
                  <a:pt x="1357884" y="0"/>
                </a:lnTo>
                <a:lnTo>
                  <a:pt x="1357884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32047" y="1875468"/>
            <a:ext cx="200660" cy="1901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r</a:t>
            </a:r>
            <a:r>
              <a:rPr sz="1950" spc="15" baseline="-21367" dirty="0">
                <a:latin typeface="Calibri"/>
                <a:cs typeface="Calibri"/>
              </a:rPr>
              <a:t>0 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1950" spc="15" baseline="-21367" dirty="0">
                <a:latin typeface="Calibri"/>
                <a:cs typeface="Calibri"/>
              </a:rPr>
              <a:t>1 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1950" spc="15" baseline="-21367" dirty="0">
                <a:latin typeface="Calibri"/>
                <a:cs typeface="Calibri"/>
              </a:rPr>
              <a:t>2 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1950" spc="22" baseline="-21367" dirty="0">
                <a:latin typeface="Calibri"/>
                <a:cs typeface="Calibri"/>
              </a:rPr>
              <a:t>3</a:t>
            </a:r>
            <a:endParaRPr sz="1950" baseline="-21367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31535" y="1973579"/>
          <a:ext cx="1403350" cy="233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  <a:lnB w="38100">
                      <a:solidFill>
                        <a:srgbClr val="6076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" marB="0" vert="vert">
                    <a:lnL w="38100">
                      <a:solidFill>
                        <a:srgbClr val="6076B4"/>
                      </a:solidFill>
                      <a:prstDash val="solid"/>
                    </a:lnL>
                    <a:lnR w="38100">
                      <a:solidFill>
                        <a:srgbClr val="6076B4"/>
                      </a:solidFill>
                      <a:prstDash val="solid"/>
                    </a:lnR>
                    <a:lnT w="38100">
                      <a:solidFill>
                        <a:srgbClr val="6076B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7027003" y="2036078"/>
            <a:ext cx="1343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Accu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2222" y="1472946"/>
            <a:ext cx="8641080" cy="3540760"/>
          </a:xfrm>
          <a:custGeom>
            <a:avLst/>
            <a:gdLst/>
            <a:ahLst/>
            <a:cxnLst/>
            <a:rect l="l" t="t" r="r" b="b"/>
            <a:pathLst>
              <a:path w="8641080" h="3540760">
                <a:moveTo>
                  <a:pt x="0" y="0"/>
                </a:moveTo>
                <a:lnTo>
                  <a:pt x="8641080" y="0"/>
                </a:lnTo>
                <a:lnTo>
                  <a:pt x="8641080" y="3540252"/>
                </a:lnTo>
                <a:lnTo>
                  <a:pt x="0" y="35402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6842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50910" y="4381360"/>
            <a:ext cx="911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emo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630" y="2568701"/>
            <a:ext cx="1358265" cy="641985"/>
          </a:xfrm>
          <a:custGeom>
            <a:avLst/>
            <a:gdLst/>
            <a:ahLst/>
            <a:cxnLst/>
            <a:rect l="l" t="t" r="r" b="b"/>
            <a:pathLst>
              <a:path w="1358264" h="641985">
                <a:moveTo>
                  <a:pt x="0" y="0"/>
                </a:moveTo>
                <a:lnTo>
                  <a:pt x="1357883" y="0"/>
                </a:lnTo>
                <a:lnTo>
                  <a:pt x="1357883" y="641603"/>
                </a:lnTo>
                <a:lnTo>
                  <a:pt x="0" y="64160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8630" y="2568701"/>
            <a:ext cx="1358265" cy="641985"/>
          </a:xfrm>
          <a:prstGeom prst="rect">
            <a:avLst/>
          </a:prstGeom>
          <a:ln w="28955">
            <a:solidFill>
              <a:srgbClr val="6076B4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76860" marR="233679" indent="-38735">
              <a:lnSpc>
                <a:spcPts val="2400"/>
              </a:lnSpc>
              <a:spcBef>
                <a:spcPts val="70"/>
              </a:spcBef>
            </a:pP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ion  </a:t>
            </a:r>
            <a:r>
              <a:rPr sz="2000" spc="-10" dirty="0">
                <a:latin typeface="Calibri"/>
                <a:cs typeface="Calibri"/>
              </a:rPr>
              <a:t>counter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83079" y="2647188"/>
            <a:ext cx="1085087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6514" y="2890266"/>
            <a:ext cx="725170" cy="0"/>
          </a:xfrm>
          <a:custGeom>
            <a:avLst/>
            <a:gdLst/>
            <a:ahLst/>
            <a:cxnLst/>
            <a:rect l="l" t="t" r="r" b="b"/>
            <a:pathLst>
              <a:path w="725169">
                <a:moveTo>
                  <a:pt x="0" y="0"/>
                </a:moveTo>
                <a:lnTo>
                  <a:pt x="724750" y="0"/>
                </a:lnTo>
              </a:path>
            </a:pathLst>
          </a:custGeom>
          <a:ln w="50292">
            <a:solidFill>
              <a:srgbClr val="75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0374" y="2802247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30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75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8667" y="4061459"/>
            <a:ext cx="533399" cy="1709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21558" y="4080509"/>
            <a:ext cx="4445" cy="1351280"/>
          </a:xfrm>
          <a:custGeom>
            <a:avLst/>
            <a:gdLst/>
            <a:ahLst/>
            <a:cxnLst/>
            <a:rect l="l" t="t" r="r" b="b"/>
            <a:pathLst>
              <a:path w="4445" h="1351279">
                <a:moveTo>
                  <a:pt x="0" y="0"/>
                </a:moveTo>
                <a:lnTo>
                  <a:pt x="4203" y="1351191"/>
                </a:lnTo>
              </a:path>
            </a:pathLst>
          </a:custGeom>
          <a:ln w="50292">
            <a:solidFill>
              <a:srgbClr val="75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7285" y="5280558"/>
            <a:ext cx="176530" cy="151765"/>
          </a:xfrm>
          <a:custGeom>
            <a:avLst/>
            <a:gdLst/>
            <a:ahLst/>
            <a:cxnLst/>
            <a:rect l="l" t="t" r="r" b="b"/>
            <a:pathLst>
              <a:path w="176529" h="151764">
                <a:moveTo>
                  <a:pt x="176022" y="0"/>
                </a:moveTo>
                <a:lnTo>
                  <a:pt x="88468" y="151142"/>
                </a:lnTo>
                <a:lnTo>
                  <a:pt x="0" y="533"/>
                </a:lnTo>
              </a:path>
            </a:pathLst>
          </a:custGeom>
          <a:ln w="50292">
            <a:solidFill>
              <a:srgbClr val="75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6468" y="5389471"/>
            <a:ext cx="12528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Write-only  </a:t>
            </a: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99060"/>
            <a:ext cx="3185160" cy="1039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32755" y="209712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RAM</a:t>
            </a:r>
            <a:r>
              <a:rPr sz="3600" spc="-60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Model</a:t>
            </a:r>
            <a:endParaRPr sz="3600"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4940" y="0"/>
            <a:ext cx="644651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3432" y="699516"/>
            <a:ext cx="451408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5879" y="112800"/>
            <a:ext cx="5491480" cy="149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01065" marR="5080" indent="-889000">
              <a:lnSpc>
                <a:spcPct val="100600"/>
              </a:lnSpc>
              <a:spcBef>
                <a:spcPts val="65"/>
              </a:spcBef>
              <a:tabLst>
                <a:tab pos="1247775" algn="l"/>
                <a:tab pos="2919730" algn="l"/>
              </a:tabLst>
            </a:pPr>
            <a:r>
              <a:rPr spc="-5" dirty="0"/>
              <a:t>The	</a:t>
            </a:r>
            <a:r>
              <a:rPr dirty="0"/>
              <a:t>RAM	</a:t>
            </a:r>
            <a:r>
              <a:rPr spc="-5" dirty="0"/>
              <a:t>Model</a:t>
            </a:r>
            <a:r>
              <a:rPr spc="-65" dirty="0"/>
              <a:t> </a:t>
            </a:r>
            <a:r>
              <a:rPr spc="-5" dirty="0"/>
              <a:t>of  Computation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581265" cy="24714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sz="30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simple operation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takes one time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step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E.g., key comparison,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+/-,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memory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access,</a:t>
            </a:r>
            <a:r>
              <a:rPr sz="2400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400">
              <a:latin typeface="Palatino Linotype"/>
              <a:cs typeface="Palatino Linotype"/>
            </a:endParaRPr>
          </a:p>
          <a:p>
            <a:pPr marL="355600" marR="138366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Non-simple operations should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be 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decomposed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Loop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42305"/>
            <a:ext cx="4337050" cy="22517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Subroutine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Memory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Memory access is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simple  operation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Unlimited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memory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3267" y="4061340"/>
            <a:ext cx="3123791" cy="18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9482" y="5549366"/>
            <a:ext cx="186321" cy="1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3532" y="4082288"/>
            <a:ext cx="3051919" cy="1728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3537" y="4082311"/>
            <a:ext cx="3052445" cy="1729105"/>
          </a:xfrm>
          <a:custGeom>
            <a:avLst/>
            <a:gdLst/>
            <a:ahLst/>
            <a:cxnLst/>
            <a:rect l="l" t="t" r="r" b="b"/>
            <a:pathLst>
              <a:path w="3052445" h="1729104">
                <a:moveTo>
                  <a:pt x="277736" y="569260"/>
                </a:moveTo>
                <a:lnTo>
                  <a:pt x="273422" y="526443"/>
                </a:lnTo>
                <a:lnTo>
                  <a:pt x="275479" y="484423"/>
                </a:lnTo>
                <a:lnTo>
                  <a:pt x="283600" y="443511"/>
                </a:lnTo>
                <a:lnTo>
                  <a:pt x="297479" y="404018"/>
                </a:lnTo>
                <a:lnTo>
                  <a:pt x="316810" y="366254"/>
                </a:lnTo>
                <a:lnTo>
                  <a:pt x="341287" y="330529"/>
                </a:lnTo>
                <a:lnTo>
                  <a:pt x="370605" y="297155"/>
                </a:lnTo>
                <a:lnTo>
                  <a:pt x="404456" y="266441"/>
                </a:lnTo>
                <a:lnTo>
                  <a:pt x="442535" y="238698"/>
                </a:lnTo>
                <a:lnTo>
                  <a:pt x="484535" y="214237"/>
                </a:lnTo>
                <a:lnTo>
                  <a:pt x="530152" y="193368"/>
                </a:lnTo>
                <a:lnTo>
                  <a:pt x="579078" y="176401"/>
                </a:lnTo>
                <a:lnTo>
                  <a:pt x="631007" y="163648"/>
                </a:lnTo>
                <a:lnTo>
                  <a:pt x="685634" y="155418"/>
                </a:lnTo>
                <a:lnTo>
                  <a:pt x="738528" y="152167"/>
                </a:lnTo>
                <a:lnTo>
                  <a:pt x="791238" y="153453"/>
                </a:lnTo>
                <a:lnTo>
                  <a:pt x="843289" y="159202"/>
                </a:lnTo>
                <a:lnTo>
                  <a:pt x="894203" y="169342"/>
                </a:lnTo>
                <a:lnTo>
                  <a:pt x="943504" y="183798"/>
                </a:lnTo>
                <a:lnTo>
                  <a:pt x="990714" y="202497"/>
                </a:lnTo>
                <a:lnTo>
                  <a:pt x="1017699" y="168903"/>
                </a:lnTo>
                <a:lnTo>
                  <a:pt x="1049508" y="139116"/>
                </a:lnTo>
                <a:lnTo>
                  <a:pt x="1085534" y="113278"/>
                </a:lnTo>
                <a:lnTo>
                  <a:pt x="1125171" y="91534"/>
                </a:lnTo>
                <a:lnTo>
                  <a:pt x="1167813" y="74025"/>
                </a:lnTo>
                <a:lnTo>
                  <a:pt x="1212854" y="60897"/>
                </a:lnTo>
                <a:lnTo>
                  <a:pt x="1259688" y="52291"/>
                </a:lnTo>
                <a:lnTo>
                  <a:pt x="1307708" y="48352"/>
                </a:lnTo>
                <a:lnTo>
                  <a:pt x="1356308" y="49222"/>
                </a:lnTo>
                <a:lnTo>
                  <a:pt x="1404882" y="55046"/>
                </a:lnTo>
                <a:lnTo>
                  <a:pt x="1452823" y="65966"/>
                </a:lnTo>
                <a:lnTo>
                  <a:pt x="1499527" y="82126"/>
                </a:lnTo>
                <a:lnTo>
                  <a:pt x="1545570" y="104462"/>
                </a:lnTo>
                <a:lnTo>
                  <a:pt x="1586966" y="131694"/>
                </a:lnTo>
                <a:lnTo>
                  <a:pt x="1612871" y="98563"/>
                </a:lnTo>
                <a:lnTo>
                  <a:pt x="1644467" y="69838"/>
                </a:lnTo>
                <a:lnTo>
                  <a:pt x="1680902" y="45740"/>
                </a:lnTo>
                <a:lnTo>
                  <a:pt x="1721327" y="26487"/>
                </a:lnTo>
                <a:lnTo>
                  <a:pt x="1764892" y="12300"/>
                </a:lnTo>
                <a:lnTo>
                  <a:pt x="1810744" y="3398"/>
                </a:lnTo>
                <a:lnTo>
                  <a:pt x="1858036" y="0"/>
                </a:lnTo>
                <a:lnTo>
                  <a:pt x="1905915" y="2325"/>
                </a:lnTo>
                <a:lnTo>
                  <a:pt x="1953531" y="10595"/>
                </a:lnTo>
                <a:lnTo>
                  <a:pt x="2000034" y="25027"/>
                </a:lnTo>
                <a:lnTo>
                  <a:pt x="2058833" y="54577"/>
                </a:lnTo>
                <a:lnTo>
                  <a:pt x="2107450" y="93632"/>
                </a:lnTo>
                <a:lnTo>
                  <a:pt x="2143029" y="65742"/>
                </a:lnTo>
                <a:lnTo>
                  <a:pt x="2182514" y="42730"/>
                </a:lnTo>
                <a:lnTo>
                  <a:pt x="2225160" y="24643"/>
                </a:lnTo>
                <a:lnTo>
                  <a:pt x="2270219" y="11530"/>
                </a:lnTo>
                <a:lnTo>
                  <a:pt x="2316945" y="3438"/>
                </a:lnTo>
                <a:lnTo>
                  <a:pt x="2364589" y="413"/>
                </a:lnTo>
                <a:lnTo>
                  <a:pt x="2412405" y="2505"/>
                </a:lnTo>
                <a:lnTo>
                  <a:pt x="2459645" y="9759"/>
                </a:lnTo>
                <a:lnTo>
                  <a:pt x="2505563" y="22224"/>
                </a:lnTo>
                <a:lnTo>
                  <a:pt x="2549412" y="39946"/>
                </a:lnTo>
                <a:lnTo>
                  <a:pt x="2590444" y="62975"/>
                </a:lnTo>
                <a:lnTo>
                  <a:pt x="2632135" y="95342"/>
                </a:lnTo>
                <a:lnTo>
                  <a:pt x="2665750" y="132463"/>
                </a:lnTo>
                <a:lnTo>
                  <a:pt x="2690633" y="173460"/>
                </a:lnTo>
                <a:lnTo>
                  <a:pt x="2706128" y="217457"/>
                </a:lnTo>
                <a:lnTo>
                  <a:pt x="2758705" y="231797"/>
                </a:lnTo>
                <a:lnTo>
                  <a:pt x="2806797" y="251420"/>
                </a:lnTo>
                <a:lnTo>
                  <a:pt x="2849994" y="275775"/>
                </a:lnTo>
                <a:lnTo>
                  <a:pt x="2887888" y="304308"/>
                </a:lnTo>
                <a:lnTo>
                  <a:pt x="2920070" y="336468"/>
                </a:lnTo>
                <a:lnTo>
                  <a:pt x="2946132" y="371701"/>
                </a:lnTo>
                <a:lnTo>
                  <a:pt x="2965664" y="409455"/>
                </a:lnTo>
                <a:lnTo>
                  <a:pt x="2978258" y="449178"/>
                </a:lnTo>
                <a:lnTo>
                  <a:pt x="2983506" y="490317"/>
                </a:lnTo>
                <a:lnTo>
                  <a:pt x="2980998" y="532319"/>
                </a:lnTo>
                <a:lnTo>
                  <a:pt x="2970326" y="574632"/>
                </a:lnTo>
                <a:lnTo>
                  <a:pt x="2953092" y="612859"/>
                </a:lnTo>
                <a:lnTo>
                  <a:pt x="2984498" y="648485"/>
                </a:lnTo>
                <a:lnTo>
                  <a:pt x="3009842" y="685866"/>
                </a:lnTo>
                <a:lnTo>
                  <a:pt x="3029190" y="724612"/>
                </a:lnTo>
                <a:lnTo>
                  <a:pt x="3042608" y="764338"/>
                </a:lnTo>
                <a:lnTo>
                  <a:pt x="3050162" y="804654"/>
                </a:lnTo>
                <a:lnTo>
                  <a:pt x="3051918" y="845173"/>
                </a:lnTo>
                <a:lnTo>
                  <a:pt x="3047942" y="885506"/>
                </a:lnTo>
                <a:lnTo>
                  <a:pt x="3038300" y="925266"/>
                </a:lnTo>
                <a:lnTo>
                  <a:pt x="3023058" y="964064"/>
                </a:lnTo>
                <a:lnTo>
                  <a:pt x="3002282" y="1001513"/>
                </a:lnTo>
                <a:lnTo>
                  <a:pt x="2976038" y="1037224"/>
                </a:lnTo>
                <a:lnTo>
                  <a:pt x="2944392" y="1070810"/>
                </a:lnTo>
                <a:lnTo>
                  <a:pt x="2907410" y="1101883"/>
                </a:lnTo>
                <a:lnTo>
                  <a:pt x="2865158" y="1130054"/>
                </a:lnTo>
                <a:lnTo>
                  <a:pt x="2824695" y="1151573"/>
                </a:lnTo>
                <a:lnTo>
                  <a:pt x="2781757" y="1169709"/>
                </a:lnTo>
                <a:lnTo>
                  <a:pt x="2736700" y="1184346"/>
                </a:lnTo>
                <a:lnTo>
                  <a:pt x="2689879" y="1195369"/>
                </a:lnTo>
                <a:lnTo>
                  <a:pt x="2641650" y="1202660"/>
                </a:lnTo>
                <a:lnTo>
                  <a:pt x="2637481" y="1245342"/>
                </a:lnTo>
                <a:lnTo>
                  <a:pt x="2626202" y="1286233"/>
                </a:lnTo>
                <a:lnTo>
                  <a:pt x="2608304" y="1324961"/>
                </a:lnTo>
                <a:lnTo>
                  <a:pt x="2584277" y="1361156"/>
                </a:lnTo>
                <a:lnTo>
                  <a:pt x="2554611" y="1394444"/>
                </a:lnTo>
                <a:lnTo>
                  <a:pt x="2519795" y="1424454"/>
                </a:lnTo>
                <a:lnTo>
                  <a:pt x="2480322" y="1450814"/>
                </a:lnTo>
                <a:lnTo>
                  <a:pt x="2436680" y="1473153"/>
                </a:lnTo>
                <a:lnTo>
                  <a:pt x="2389360" y="1491098"/>
                </a:lnTo>
                <a:lnTo>
                  <a:pt x="2338852" y="1504277"/>
                </a:lnTo>
                <a:lnTo>
                  <a:pt x="2285647" y="1512319"/>
                </a:lnTo>
                <a:lnTo>
                  <a:pt x="2230234" y="1514851"/>
                </a:lnTo>
                <a:lnTo>
                  <a:pt x="2174183" y="1511517"/>
                </a:lnTo>
                <a:lnTo>
                  <a:pt x="2119509" y="1502334"/>
                </a:lnTo>
                <a:lnTo>
                  <a:pt x="2066978" y="1487471"/>
                </a:lnTo>
                <a:lnTo>
                  <a:pt x="2017356" y="1467099"/>
                </a:lnTo>
                <a:lnTo>
                  <a:pt x="1999637" y="1504918"/>
                </a:lnTo>
                <a:lnTo>
                  <a:pt x="1977223" y="1540328"/>
                </a:lnTo>
                <a:lnTo>
                  <a:pt x="1950474" y="1573177"/>
                </a:lnTo>
                <a:lnTo>
                  <a:pt x="1919754" y="1603317"/>
                </a:lnTo>
                <a:lnTo>
                  <a:pt x="1885425" y="1630597"/>
                </a:lnTo>
                <a:lnTo>
                  <a:pt x="1847849" y="1654867"/>
                </a:lnTo>
                <a:lnTo>
                  <a:pt x="1807389" y="1675978"/>
                </a:lnTo>
                <a:lnTo>
                  <a:pt x="1764407" y="1693778"/>
                </a:lnTo>
                <a:lnTo>
                  <a:pt x="1719266" y="1708119"/>
                </a:lnTo>
                <a:lnTo>
                  <a:pt x="1672327" y="1718849"/>
                </a:lnTo>
                <a:lnTo>
                  <a:pt x="1623952" y="1725819"/>
                </a:lnTo>
                <a:lnTo>
                  <a:pt x="1574506" y="1728879"/>
                </a:lnTo>
                <a:lnTo>
                  <a:pt x="1524348" y="1727879"/>
                </a:lnTo>
                <a:lnTo>
                  <a:pt x="1473843" y="1722669"/>
                </a:lnTo>
                <a:lnTo>
                  <a:pt x="1423352" y="1713098"/>
                </a:lnTo>
                <a:lnTo>
                  <a:pt x="1371852" y="1698480"/>
                </a:lnTo>
                <a:lnTo>
                  <a:pt x="1323178" y="1679515"/>
                </a:lnTo>
                <a:lnTo>
                  <a:pt x="1277761" y="1656453"/>
                </a:lnTo>
                <a:lnTo>
                  <a:pt x="1236032" y="1629541"/>
                </a:lnTo>
                <a:lnTo>
                  <a:pt x="1198422" y="1599026"/>
                </a:lnTo>
                <a:lnTo>
                  <a:pt x="1165364" y="1565156"/>
                </a:lnTo>
                <a:lnTo>
                  <a:pt x="1119119" y="1584427"/>
                </a:lnTo>
                <a:lnTo>
                  <a:pt x="1071592" y="1599927"/>
                </a:lnTo>
                <a:lnTo>
                  <a:pt x="1023097" y="1611716"/>
                </a:lnTo>
                <a:lnTo>
                  <a:pt x="973946" y="1619855"/>
                </a:lnTo>
                <a:lnTo>
                  <a:pt x="924454" y="1624404"/>
                </a:lnTo>
                <a:lnTo>
                  <a:pt x="874934" y="1625423"/>
                </a:lnTo>
                <a:lnTo>
                  <a:pt x="825697" y="1622973"/>
                </a:lnTo>
                <a:lnTo>
                  <a:pt x="777059" y="1617114"/>
                </a:lnTo>
                <a:lnTo>
                  <a:pt x="729332" y="1607907"/>
                </a:lnTo>
                <a:lnTo>
                  <a:pt x="682828" y="1595412"/>
                </a:lnTo>
                <a:lnTo>
                  <a:pt x="637863" y="1579690"/>
                </a:lnTo>
                <a:lnTo>
                  <a:pt x="594748" y="1560800"/>
                </a:lnTo>
                <a:lnTo>
                  <a:pt x="553796" y="1538804"/>
                </a:lnTo>
                <a:lnTo>
                  <a:pt x="515322" y="1513761"/>
                </a:lnTo>
                <a:lnTo>
                  <a:pt x="479638" y="1485733"/>
                </a:lnTo>
                <a:lnTo>
                  <a:pt x="447057" y="1454779"/>
                </a:lnTo>
                <a:lnTo>
                  <a:pt x="417893" y="1420960"/>
                </a:lnTo>
                <a:lnTo>
                  <a:pt x="412140" y="1413366"/>
                </a:lnTo>
                <a:lnTo>
                  <a:pt x="356645" y="1414538"/>
                </a:lnTo>
                <a:lnTo>
                  <a:pt x="303291" y="1408284"/>
                </a:lnTo>
                <a:lnTo>
                  <a:pt x="253042" y="1395191"/>
                </a:lnTo>
                <a:lnTo>
                  <a:pt x="206863" y="1375845"/>
                </a:lnTo>
                <a:lnTo>
                  <a:pt x="165717" y="1350832"/>
                </a:lnTo>
                <a:lnTo>
                  <a:pt x="130569" y="1320736"/>
                </a:lnTo>
                <a:lnTo>
                  <a:pt x="102382" y="1286146"/>
                </a:lnTo>
                <a:lnTo>
                  <a:pt x="82122" y="1247646"/>
                </a:lnTo>
                <a:lnTo>
                  <a:pt x="70751" y="1205822"/>
                </a:lnTo>
                <a:lnTo>
                  <a:pt x="70244" y="1154187"/>
                </a:lnTo>
                <a:lnTo>
                  <a:pt x="84059" y="1104259"/>
                </a:lnTo>
                <a:lnTo>
                  <a:pt x="111455" y="1057766"/>
                </a:lnTo>
                <a:lnTo>
                  <a:pt x="151688" y="1016440"/>
                </a:lnTo>
                <a:lnTo>
                  <a:pt x="106633" y="991532"/>
                </a:lnTo>
                <a:lnTo>
                  <a:pt x="69075" y="961667"/>
                </a:lnTo>
                <a:lnTo>
                  <a:pt x="39323" y="927764"/>
                </a:lnTo>
                <a:lnTo>
                  <a:pt x="17687" y="890743"/>
                </a:lnTo>
                <a:lnTo>
                  <a:pt x="4476" y="851522"/>
                </a:lnTo>
                <a:lnTo>
                  <a:pt x="0" y="811022"/>
                </a:lnTo>
                <a:lnTo>
                  <a:pt x="4568" y="770159"/>
                </a:lnTo>
                <a:lnTo>
                  <a:pt x="18489" y="729855"/>
                </a:lnTo>
                <a:lnTo>
                  <a:pt x="42075" y="691028"/>
                </a:lnTo>
                <a:lnTo>
                  <a:pt x="75945" y="654564"/>
                </a:lnTo>
                <a:lnTo>
                  <a:pt x="117466" y="624055"/>
                </a:lnTo>
                <a:lnTo>
                  <a:pt x="165361" y="600140"/>
                </a:lnTo>
                <a:lnTo>
                  <a:pt x="218355" y="583457"/>
                </a:lnTo>
                <a:lnTo>
                  <a:pt x="275170" y="574645"/>
                </a:lnTo>
                <a:lnTo>
                  <a:pt x="277736" y="56926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8498" y="5092021"/>
            <a:ext cx="179070" cy="32384"/>
          </a:xfrm>
          <a:custGeom>
            <a:avLst/>
            <a:gdLst/>
            <a:ahLst/>
            <a:cxnLst/>
            <a:rect l="l" t="t" r="r" b="b"/>
            <a:pathLst>
              <a:path w="179070" h="32385">
                <a:moveTo>
                  <a:pt x="178727" y="31889"/>
                </a:moveTo>
                <a:lnTo>
                  <a:pt x="132080" y="31948"/>
                </a:lnTo>
                <a:lnTo>
                  <a:pt x="86220" y="26560"/>
                </a:lnTo>
                <a:lnTo>
                  <a:pt x="41931" y="15864"/>
                </a:lnTo>
                <a:lnTo>
                  <a:pt x="0" y="0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6714" y="5472831"/>
            <a:ext cx="78740" cy="15875"/>
          </a:xfrm>
          <a:custGeom>
            <a:avLst/>
            <a:gdLst/>
            <a:ahLst/>
            <a:cxnLst/>
            <a:rect l="l" t="t" r="r" b="b"/>
            <a:pathLst>
              <a:path w="78739" h="15875">
                <a:moveTo>
                  <a:pt x="78206" y="0"/>
                </a:moveTo>
                <a:lnTo>
                  <a:pt x="59178" y="5296"/>
                </a:lnTo>
                <a:lnTo>
                  <a:pt x="39760" y="9613"/>
                </a:lnTo>
                <a:lnTo>
                  <a:pt x="20013" y="12940"/>
                </a:lnTo>
                <a:lnTo>
                  <a:pt x="0" y="15265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602" y="5570887"/>
            <a:ext cx="47625" cy="69850"/>
          </a:xfrm>
          <a:custGeom>
            <a:avLst/>
            <a:gdLst/>
            <a:ahLst/>
            <a:cxnLst/>
            <a:rect l="l" t="t" r="r" b="b"/>
            <a:pathLst>
              <a:path w="47625" h="69850">
                <a:moveTo>
                  <a:pt x="47116" y="69608"/>
                </a:moveTo>
                <a:lnTo>
                  <a:pt x="33550" y="52953"/>
                </a:lnTo>
                <a:lnTo>
                  <a:pt x="21158" y="35775"/>
                </a:lnTo>
                <a:lnTo>
                  <a:pt x="9965" y="18112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1194" y="5466913"/>
            <a:ext cx="19050" cy="76835"/>
          </a:xfrm>
          <a:custGeom>
            <a:avLst/>
            <a:gdLst/>
            <a:ahLst/>
            <a:cxnLst/>
            <a:rect l="l" t="t" r="r" b="b"/>
            <a:pathLst>
              <a:path w="19050" h="76835">
                <a:moveTo>
                  <a:pt x="18821" y="0"/>
                </a:moveTo>
                <a:lnTo>
                  <a:pt x="16077" y="19367"/>
                </a:lnTo>
                <a:lnTo>
                  <a:pt x="12020" y="38579"/>
                </a:lnTo>
                <a:lnTo>
                  <a:pt x="6659" y="57596"/>
                </a:lnTo>
                <a:lnTo>
                  <a:pt x="0" y="76377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4094" y="4994981"/>
            <a:ext cx="229870" cy="285750"/>
          </a:xfrm>
          <a:custGeom>
            <a:avLst/>
            <a:gdLst/>
            <a:ahLst/>
            <a:cxnLst/>
            <a:rect l="l" t="t" r="r" b="b"/>
            <a:pathLst>
              <a:path w="229870" h="285750">
                <a:moveTo>
                  <a:pt x="0" y="0"/>
                </a:moveTo>
                <a:lnTo>
                  <a:pt x="50514" y="22539"/>
                </a:lnTo>
                <a:lnTo>
                  <a:pt x="95687" y="49951"/>
                </a:lnTo>
                <a:lnTo>
                  <a:pt x="135069" y="81677"/>
                </a:lnTo>
                <a:lnTo>
                  <a:pt x="168213" y="117159"/>
                </a:lnTo>
                <a:lnTo>
                  <a:pt x="194668" y="155836"/>
                </a:lnTo>
                <a:lnTo>
                  <a:pt x="213985" y="197151"/>
                </a:lnTo>
                <a:lnTo>
                  <a:pt x="225716" y="240544"/>
                </a:lnTo>
                <a:lnTo>
                  <a:pt x="229412" y="285457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3044" y="4690943"/>
            <a:ext cx="102235" cy="107314"/>
          </a:xfrm>
          <a:custGeom>
            <a:avLst/>
            <a:gdLst/>
            <a:ahLst/>
            <a:cxnLst/>
            <a:rect l="l" t="t" r="r" b="b"/>
            <a:pathLst>
              <a:path w="102234" h="107314">
                <a:moveTo>
                  <a:pt x="102146" y="0"/>
                </a:moveTo>
                <a:lnTo>
                  <a:pt x="82751" y="30054"/>
                </a:lnTo>
                <a:lnTo>
                  <a:pt x="59088" y="58089"/>
                </a:lnTo>
                <a:lnTo>
                  <a:pt x="31417" y="83839"/>
                </a:lnTo>
                <a:lnTo>
                  <a:pt x="0" y="107035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0079" y="4293763"/>
            <a:ext cx="5715" cy="50800"/>
          </a:xfrm>
          <a:custGeom>
            <a:avLst/>
            <a:gdLst/>
            <a:ahLst/>
            <a:cxnLst/>
            <a:rect l="l" t="t" r="r" b="b"/>
            <a:pathLst>
              <a:path w="5715" h="50800">
                <a:moveTo>
                  <a:pt x="0" y="0"/>
                </a:moveTo>
                <a:lnTo>
                  <a:pt x="2531" y="12557"/>
                </a:lnTo>
                <a:lnTo>
                  <a:pt x="4275" y="25184"/>
                </a:lnTo>
                <a:lnTo>
                  <a:pt x="5231" y="37858"/>
                </a:lnTo>
                <a:lnTo>
                  <a:pt x="5397" y="50558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7719" y="4170331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0" y="64465"/>
                </a:moveTo>
                <a:lnTo>
                  <a:pt x="10783" y="47288"/>
                </a:lnTo>
                <a:lnTo>
                  <a:pt x="23134" y="30775"/>
                </a:lnTo>
                <a:lnTo>
                  <a:pt x="37002" y="14991"/>
                </a:lnTo>
                <a:lnTo>
                  <a:pt x="52336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8274" y="4209917"/>
            <a:ext cx="25400" cy="55880"/>
          </a:xfrm>
          <a:custGeom>
            <a:avLst/>
            <a:gdLst/>
            <a:ahLst/>
            <a:cxnLst/>
            <a:rect l="l" t="t" r="r" b="b"/>
            <a:pathLst>
              <a:path w="25400" h="55879">
                <a:moveTo>
                  <a:pt x="0" y="55600"/>
                </a:moveTo>
                <a:lnTo>
                  <a:pt x="4650" y="41267"/>
                </a:lnTo>
                <a:lnTo>
                  <a:pt x="10436" y="27195"/>
                </a:lnTo>
                <a:lnTo>
                  <a:pt x="17341" y="13425"/>
                </a:lnTo>
                <a:lnTo>
                  <a:pt x="25349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3891" y="4284403"/>
            <a:ext cx="92075" cy="53975"/>
          </a:xfrm>
          <a:custGeom>
            <a:avLst/>
            <a:gdLst/>
            <a:ahLst/>
            <a:cxnLst/>
            <a:rect l="l" t="t" r="r" b="b"/>
            <a:pathLst>
              <a:path w="92075" h="53975">
                <a:moveTo>
                  <a:pt x="0" y="0"/>
                </a:moveTo>
                <a:lnTo>
                  <a:pt x="24487" y="11855"/>
                </a:lnTo>
                <a:lnTo>
                  <a:pt x="47977" y="24822"/>
                </a:lnTo>
                <a:lnTo>
                  <a:pt x="70405" y="38865"/>
                </a:lnTo>
                <a:lnTo>
                  <a:pt x="91706" y="53949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1281" y="4651585"/>
            <a:ext cx="16510" cy="57150"/>
          </a:xfrm>
          <a:custGeom>
            <a:avLst/>
            <a:gdLst/>
            <a:ahLst/>
            <a:cxnLst/>
            <a:rect l="l" t="t" r="r" b="b"/>
            <a:pathLst>
              <a:path w="16510" h="57150">
                <a:moveTo>
                  <a:pt x="16014" y="56756"/>
                </a:moveTo>
                <a:lnTo>
                  <a:pt x="10919" y="42757"/>
                </a:lnTo>
                <a:lnTo>
                  <a:pt x="6550" y="28621"/>
                </a:lnTo>
                <a:lnTo>
                  <a:pt x="2909" y="14363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92074" y="4324543"/>
            <a:ext cx="1116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marR="93980" algn="ctr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Palatino Linotype"/>
                <a:cs typeface="Palatino Linotype"/>
              </a:rPr>
              <a:t>T</a:t>
            </a:r>
            <a:r>
              <a:rPr sz="1800" spc="-5" dirty="0">
                <a:latin typeface="Palatino Linotype"/>
                <a:cs typeface="Palatino Linotype"/>
              </a:rPr>
              <a:t>r</a:t>
            </a:r>
            <a:r>
              <a:rPr sz="1800" dirty="0">
                <a:latin typeface="Palatino Linotype"/>
                <a:cs typeface="Palatino Linotype"/>
              </a:rPr>
              <a:t>adeoff:  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sz="1800" spc="5" dirty="0">
                <a:solidFill>
                  <a:srgbClr val="FF0000"/>
                </a:solidFill>
                <a:latin typeface="Palatino Linotype"/>
                <a:cs typeface="Palatino Linotype"/>
              </a:rPr>
              <a:t>cc</a:t>
            </a:r>
            <a:r>
              <a:rPr sz="1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sz="1800" spc="5" dirty="0">
                <a:solidFill>
                  <a:srgbClr val="FF0000"/>
                </a:solidFill>
                <a:latin typeface="Palatino Linotype"/>
                <a:cs typeface="Palatino Linotype"/>
              </a:rPr>
              <a:t>cy  </a:t>
            </a:r>
            <a:r>
              <a:rPr sz="1800" dirty="0">
                <a:latin typeface="Palatino Linotype"/>
                <a:cs typeface="Palatino Linotype"/>
              </a:rPr>
              <a:t>vs.</a:t>
            </a:r>
            <a:endParaRPr sz="18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2F5897"/>
                </a:solidFill>
                <a:latin typeface="Palatino Linotype"/>
                <a:cs typeface="Palatino Linotype"/>
              </a:rPr>
              <a:t>ease of</a:t>
            </a:r>
            <a:r>
              <a:rPr sz="1800" spc="-80" dirty="0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2F5897"/>
                </a:solidFill>
                <a:latin typeface="Palatino Linotype"/>
                <a:cs typeface="Palatino Linotype"/>
              </a:rPr>
              <a:t>use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2" y="384047"/>
            <a:ext cx="632917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622" y="532767"/>
            <a:ext cx="5528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spc="-75" dirty="0"/>
              <a:t> </a:t>
            </a:r>
            <a:r>
              <a:rPr spc="-5" dirty="0"/>
              <a:t>Information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950488"/>
            <a:ext cx="198501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Syllabus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40" dirty="0">
                <a:solidFill>
                  <a:srgbClr val="3E3E3E"/>
                </a:solidFill>
                <a:latin typeface="Palatino Linotype"/>
                <a:cs typeface="Palatino Linotype"/>
              </a:rPr>
              <a:t>Textbook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35" dirty="0">
                <a:solidFill>
                  <a:srgbClr val="3E3E3E"/>
                </a:solidFill>
                <a:latin typeface="Palatino Linotype"/>
                <a:cs typeface="Palatino Linotype"/>
              </a:rPr>
              <a:t>Website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3664" y="384047"/>
            <a:ext cx="537514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4634" y="532767"/>
            <a:ext cx="457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Further</a:t>
            </a:r>
            <a:r>
              <a:rPr spc="-55" dirty="0"/>
              <a:t> </a:t>
            </a:r>
            <a:r>
              <a:rPr spc="-5" dirty="0"/>
              <a:t>Reading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6387" y="1632272"/>
            <a:ext cx="8663940" cy="470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“哼，</a:t>
            </a:r>
            <a:r>
              <a:rPr sz="2000" spc="-15" dirty="0">
                <a:latin typeface="宋体"/>
                <a:cs typeface="宋体"/>
              </a:rPr>
              <a:t>你</a:t>
            </a:r>
            <a:r>
              <a:rPr sz="2000" dirty="0">
                <a:latin typeface="宋体"/>
                <a:cs typeface="宋体"/>
              </a:rPr>
              <a:t>让</a:t>
            </a:r>
            <a:r>
              <a:rPr sz="2000" spc="-15" dirty="0">
                <a:latin typeface="宋体"/>
                <a:cs typeface="宋体"/>
              </a:rPr>
              <a:t>他</a:t>
            </a:r>
            <a:r>
              <a:rPr sz="2000" dirty="0">
                <a:latin typeface="宋体"/>
                <a:cs typeface="宋体"/>
              </a:rPr>
              <a:t>们成楔</a:t>
            </a:r>
            <a:r>
              <a:rPr sz="2000" spc="-15" dirty="0">
                <a:latin typeface="宋体"/>
                <a:cs typeface="宋体"/>
              </a:rPr>
              <a:t>形</a:t>
            </a:r>
            <a:r>
              <a:rPr sz="2000" dirty="0">
                <a:latin typeface="宋体"/>
                <a:cs typeface="宋体"/>
              </a:rPr>
              <a:t>攻</a:t>
            </a:r>
            <a:r>
              <a:rPr sz="2000" spc="-15" dirty="0">
                <a:latin typeface="宋体"/>
                <a:cs typeface="宋体"/>
              </a:rPr>
              <a:t>击</a:t>
            </a:r>
            <a:r>
              <a:rPr sz="2000" dirty="0">
                <a:latin typeface="宋体"/>
                <a:cs typeface="宋体"/>
              </a:rPr>
              <a:t>队形不</a:t>
            </a:r>
            <a:r>
              <a:rPr sz="2000" spc="-15" dirty="0">
                <a:latin typeface="宋体"/>
                <a:cs typeface="宋体"/>
              </a:rPr>
              <a:t>就</a:t>
            </a:r>
            <a:r>
              <a:rPr sz="2000" dirty="0">
                <a:latin typeface="宋体"/>
                <a:cs typeface="宋体"/>
              </a:rPr>
              <a:t>行</a:t>
            </a:r>
            <a:r>
              <a:rPr sz="2000" spc="-15" dirty="0">
                <a:latin typeface="宋体"/>
                <a:cs typeface="宋体"/>
              </a:rPr>
              <a:t>了</a:t>
            </a:r>
            <a:r>
              <a:rPr sz="2000" dirty="0">
                <a:latin typeface="宋体"/>
                <a:cs typeface="宋体"/>
              </a:rPr>
              <a:t>？”秦</a:t>
            </a:r>
            <a:r>
              <a:rPr sz="2000" spc="-15" dirty="0">
                <a:latin typeface="宋体"/>
                <a:cs typeface="宋体"/>
              </a:rPr>
              <a:t>始</a:t>
            </a:r>
            <a:r>
              <a:rPr sz="2000" dirty="0">
                <a:latin typeface="宋体"/>
                <a:cs typeface="宋体"/>
              </a:rPr>
              <a:t>皇</a:t>
            </a:r>
            <a:r>
              <a:rPr sz="2000" spc="-15" dirty="0">
                <a:latin typeface="宋体"/>
                <a:cs typeface="宋体"/>
              </a:rPr>
              <a:t>轻</a:t>
            </a:r>
            <a:r>
              <a:rPr sz="2000" dirty="0">
                <a:latin typeface="宋体"/>
                <a:cs typeface="宋体"/>
              </a:rPr>
              <a:t>蔑地看</a:t>
            </a:r>
            <a:r>
              <a:rPr sz="2000" spc="-15" dirty="0">
                <a:latin typeface="宋体"/>
                <a:cs typeface="宋体"/>
              </a:rPr>
              <a:t>着</a:t>
            </a:r>
            <a:r>
              <a:rPr sz="2000" dirty="0">
                <a:latin typeface="宋体"/>
                <a:cs typeface="宋体"/>
              </a:rPr>
              <a:t>冯</a:t>
            </a:r>
            <a:r>
              <a:rPr sz="2000" spc="-15" dirty="0">
                <a:latin typeface="宋体"/>
                <a:cs typeface="宋体"/>
              </a:rPr>
              <a:t>·</a:t>
            </a:r>
            <a:r>
              <a:rPr sz="2000" dirty="0">
                <a:latin typeface="宋体"/>
                <a:cs typeface="宋体"/>
              </a:rPr>
              <a:t>诺伊曼。 牛顿不</a:t>
            </a:r>
            <a:r>
              <a:rPr sz="2000" spc="-15" dirty="0">
                <a:latin typeface="宋体"/>
                <a:cs typeface="宋体"/>
              </a:rPr>
              <a:t>知</a:t>
            </a:r>
            <a:r>
              <a:rPr sz="2000" dirty="0">
                <a:latin typeface="宋体"/>
                <a:cs typeface="宋体"/>
              </a:rPr>
              <a:t>从</a:t>
            </a:r>
            <a:r>
              <a:rPr sz="2000" spc="-15" dirty="0">
                <a:latin typeface="宋体"/>
                <a:cs typeface="宋体"/>
              </a:rPr>
              <a:t>什</a:t>
            </a:r>
            <a:r>
              <a:rPr sz="2000" dirty="0">
                <a:latin typeface="宋体"/>
                <a:cs typeface="宋体"/>
              </a:rPr>
              <a:t>么地方</a:t>
            </a:r>
            <a:r>
              <a:rPr sz="2000" spc="-15" dirty="0">
                <a:latin typeface="宋体"/>
                <a:cs typeface="宋体"/>
              </a:rPr>
              <a:t>掏</a:t>
            </a:r>
            <a:r>
              <a:rPr sz="2000" dirty="0">
                <a:latin typeface="宋体"/>
                <a:cs typeface="宋体"/>
              </a:rPr>
              <a:t>出</a:t>
            </a:r>
            <a:r>
              <a:rPr sz="2000" spc="-15" dirty="0">
                <a:latin typeface="宋体"/>
                <a:cs typeface="宋体"/>
              </a:rPr>
              <a:t>六</a:t>
            </a:r>
            <a:r>
              <a:rPr sz="2000" dirty="0">
                <a:latin typeface="宋体"/>
                <a:cs typeface="宋体"/>
              </a:rPr>
              <a:t>面小旗</a:t>
            </a:r>
            <a:r>
              <a:rPr sz="2000" spc="-15" dirty="0">
                <a:latin typeface="宋体"/>
                <a:cs typeface="宋体"/>
              </a:rPr>
              <a:t>．</a:t>
            </a:r>
            <a:r>
              <a:rPr sz="2000" dirty="0">
                <a:latin typeface="宋体"/>
                <a:cs typeface="宋体"/>
              </a:rPr>
              <a:t>三</a:t>
            </a:r>
            <a:r>
              <a:rPr sz="2000" spc="-15" dirty="0">
                <a:latin typeface="宋体"/>
                <a:cs typeface="宋体"/>
              </a:rPr>
              <a:t>白</a:t>
            </a:r>
            <a:r>
              <a:rPr sz="2000" dirty="0">
                <a:latin typeface="宋体"/>
                <a:cs typeface="宋体"/>
              </a:rPr>
              <a:t>三黑，</a:t>
            </a:r>
            <a:r>
              <a:rPr sz="2000" spc="-15" dirty="0">
                <a:latin typeface="宋体"/>
                <a:cs typeface="宋体"/>
              </a:rPr>
              <a:t>冯</a:t>
            </a:r>
            <a:r>
              <a:rPr sz="2000" dirty="0">
                <a:latin typeface="宋体"/>
                <a:cs typeface="宋体"/>
              </a:rPr>
              <a:t>·</a:t>
            </a:r>
            <a:r>
              <a:rPr sz="2000" spc="-15" dirty="0">
                <a:latin typeface="宋体"/>
                <a:cs typeface="宋体"/>
              </a:rPr>
              <a:t>诺</a:t>
            </a:r>
            <a:r>
              <a:rPr sz="2000" dirty="0">
                <a:latin typeface="宋体"/>
                <a:cs typeface="宋体"/>
              </a:rPr>
              <a:t>伊曼接</a:t>
            </a:r>
            <a:r>
              <a:rPr sz="2000" spc="-15" dirty="0">
                <a:latin typeface="宋体"/>
                <a:cs typeface="宋体"/>
              </a:rPr>
              <a:t>过</a:t>
            </a:r>
            <a:r>
              <a:rPr sz="2000" dirty="0">
                <a:latin typeface="宋体"/>
                <a:cs typeface="宋体"/>
              </a:rPr>
              <a:t>来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给三名 士兵，</a:t>
            </a:r>
            <a:r>
              <a:rPr sz="2000" spc="-15" dirty="0">
                <a:latin typeface="宋体"/>
                <a:cs typeface="宋体"/>
              </a:rPr>
              <a:t>每</a:t>
            </a:r>
            <a:r>
              <a:rPr sz="2000" dirty="0">
                <a:latin typeface="宋体"/>
                <a:cs typeface="宋体"/>
              </a:rPr>
              <a:t>人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白一黑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说</a:t>
            </a:r>
            <a:r>
              <a:rPr sz="2000" spc="-5" dirty="0">
                <a:latin typeface="宋体"/>
                <a:cs typeface="宋体"/>
              </a:rPr>
              <a:t>：“</a:t>
            </a:r>
            <a:r>
              <a:rPr sz="2000" dirty="0">
                <a:latin typeface="宋体"/>
                <a:cs typeface="宋体"/>
              </a:rPr>
              <a:t>白色</a:t>
            </a:r>
            <a:r>
              <a:rPr sz="2000" spc="-15" dirty="0">
                <a:latin typeface="宋体"/>
                <a:cs typeface="宋体"/>
              </a:rPr>
              <a:t>代</a:t>
            </a:r>
            <a:r>
              <a:rPr sz="2000" dirty="0">
                <a:latin typeface="宋体"/>
                <a:cs typeface="宋体"/>
              </a:rPr>
              <a:t>表</a:t>
            </a:r>
            <a:r>
              <a:rPr sz="2000" spc="-5" dirty="0">
                <a:latin typeface="宋体"/>
                <a:cs typeface="宋体"/>
              </a:rPr>
              <a:t>0，</a:t>
            </a:r>
            <a:r>
              <a:rPr sz="2000" dirty="0">
                <a:latin typeface="宋体"/>
                <a:cs typeface="宋体"/>
              </a:rPr>
              <a:t>黑色</a:t>
            </a:r>
            <a:r>
              <a:rPr sz="2000" spc="-15" dirty="0">
                <a:latin typeface="宋体"/>
                <a:cs typeface="宋体"/>
              </a:rPr>
              <a:t>代</a:t>
            </a:r>
            <a:r>
              <a:rPr sz="2000" dirty="0">
                <a:latin typeface="宋体"/>
                <a:cs typeface="宋体"/>
              </a:rPr>
              <a:t>表</a:t>
            </a:r>
            <a:r>
              <a:rPr sz="2000" spc="-10" dirty="0">
                <a:latin typeface="宋体"/>
                <a:cs typeface="宋体"/>
              </a:rPr>
              <a:t>1</a:t>
            </a:r>
            <a:r>
              <a:rPr sz="2000" dirty="0">
                <a:latin typeface="宋体"/>
                <a:cs typeface="宋体"/>
              </a:rPr>
              <a:t>。好，</a:t>
            </a:r>
            <a:r>
              <a:rPr sz="2000" spc="-15" dirty="0">
                <a:latin typeface="宋体"/>
                <a:cs typeface="宋体"/>
              </a:rPr>
              <a:t>现</a:t>
            </a:r>
            <a:r>
              <a:rPr sz="2000" dirty="0">
                <a:latin typeface="宋体"/>
                <a:cs typeface="宋体"/>
              </a:rPr>
              <a:t>在</a:t>
            </a:r>
            <a:r>
              <a:rPr sz="2000" spc="-15" dirty="0">
                <a:latin typeface="宋体"/>
                <a:cs typeface="宋体"/>
              </a:rPr>
              <a:t>听</a:t>
            </a:r>
            <a:r>
              <a:rPr sz="2000" dirty="0">
                <a:latin typeface="宋体"/>
                <a:cs typeface="宋体"/>
              </a:rPr>
              <a:t>我说，</a:t>
            </a:r>
            <a:r>
              <a:rPr sz="2000" spc="-15" dirty="0">
                <a:latin typeface="宋体"/>
                <a:cs typeface="宋体"/>
              </a:rPr>
              <a:t>出</a:t>
            </a:r>
            <a:r>
              <a:rPr sz="2000" dirty="0">
                <a:latin typeface="宋体"/>
                <a:cs typeface="宋体"/>
              </a:rPr>
              <a:t>，  你转身</a:t>
            </a:r>
            <a:r>
              <a:rPr sz="2000" spc="-15" dirty="0">
                <a:latin typeface="宋体"/>
                <a:cs typeface="宋体"/>
              </a:rPr>
              <a:t>看</a:t>
            </a:r>
            <a:r>
              <a:rPr sz="2000" dirty="0">
                <a:latin typeface="宋体"/>
                <a:cs typeface="宋体"/>
              </a:rPr>
              <a:t>着</a:t>
            </a:r>
            <a:r>
              <a:rPr sz="2000" spc="-15" dirty="0">
                <a:latin typeface="宋体"/>
                <a:cs typeface="宋体"/>
              </a:rPr>
              <a:t>入</a:t>
            </a:r>
            <a:r>
              <a:rPr sz="2000" spc="-10" dirty="0">
                <a:latin typeface="宋体"/>
                <a:cs typeface="宋体"/>
              </a:rPr>
              <a:t>1</a:t>
            </a:r>
            <a:r>
              <a:rPr sz="2000" dirty="0">
                <a:latin typeface="宋体"/>
                <a:cs typeface="宋体"/>
              </a:rPr>
              <a:t>和入</a:t>
            </a:r>
            <a:r>
              <a:rPr sz="2000" spc="-5" dirty="0">
                <a:latin typeface="宋体"/>
                <a:cs typeface="宋体"/>
              </a:rPr>
              <a:t>2，</a:t>
            </a:r>
            <a:r>
              <a:rPr sz="2000" dirty="0">
                <a:latin typeface="宋体"/>
                <a:cs typeface="宋体"/>
              </a:rPr>
              <a:t>如</a:t>
            </a:r>
            <a:r>
              <a:rPr sz="2000" spc="-15" dirty="0">
                <a:latin typeface="宋体"/>
                <a:cs typeface="宋体"/>
              </a:rPr>
              <a:t>果</a:t>
            </a:r>
            <a:r>
              <a:rPr sz="2000" dirty="0">
                <a:latin typeface="宋体"/>
                <a:cs typeface="宋体"/>
              </a:rPr>
              <a:t>他们都</a:t>
            </a:r>
            <a:r>
              <a:rPr sz="2000" spc="-15" dirty="0">
                <a:latin typeface="宋体"/>
                <a:cs typeface="宋体"/>
              </a:rPr>
              <a:t>举</a:t>
            </a:r>
            <a:r>
              <a:rPr sz="2000" dirty="0">
                <a:latin typeface="宋体"/>
                <a:cs typeface="宋体"/>
              </a:rPr>
              <a:t>黑</a:t>
            </a:r>
            <a:r>
              <a:rPr sz="2000" spc="-15" dirty="0">
                <a:latin typeface="宋体"/>
                <a:cs typeface="宋体"/>
              </a:rPr>
              <a:t>旗</a:t>
            </a:r>
            <a:r>
              <a:rPr sz="2000" dirty="0">
                <a:latin typeface="宋体"/>
                <a:cs typeface="宋体"/>
              </a:rPr>
              <a:t>，你就</a:t>
            </a:r>
            <a:r>
              <a:rPr sz="2000" spc="-15" dirty="0">
                <a:latin typeface="宋体"/>
                <a:cs typeface="宋体"/>
              </a:rPr>
              <a:t>举</a:t>
            </a:r>
            <a:r>
              <a:rPr sz="2000" dirty="0">
                <a:latin typeface="宋体"/>
                <a:cs typeface="宋体"/>
              </a:rPr>
              <a:t>黑</a:t>
            </a:r>
            <a:r>
              <a:rPr sz="2000" spc="-15" dirty="0">
                <a:latin typeface="宋体"/>
                <a:cs typeface="宋体"/>
              </a:rPr>
              <a:t>旗</a:t>
            </a:r>
            <a:r>
              <a:rPr sz="2000" dirty="0">
                <a:latin typeface="宋体"/>
                <a:cs typeface="宋体"/>
              </a:rPr>
              <a:t>，其他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情</a:t>
            </a:r>
            <a:r>
              <a:rPr sz="2000" spc="-15" dirty="0">
                <a:latin typeface="宋体"/>
                <a:cs typeface="宋体"/>
              </a:rPr>
              <a:t>况</a:t>
            </a:r>
            <a:r>
              <a:rPr sz="2000" dirty="0">
                <a:latin typeface="宋体"/>
                <a:cs typeface="宋体"/>
              </a:rPr>
              <a:t>你都举 白旗，</a:t>
            </a:r>
            <a:r>
              <a:rPr sz="2000" spc="-15" dirty="0">
                <a:latin typeface="宋体"/>
                <a:cs typeface="宋体"/>
              </a:rPr>
              <a:t>这</a:t>
            </a:r>
            <a:r>
              <a:rPr sz="2000" dirty="0">
                <a:latin typeface="宋体"/>
                <a:cs typeface="宋体"/>
              </a:rPr>
              <a:t>种</a:t>
            </a:r>
            <a:r>
              <a:rPr sz="2000" spc="-15" dirty="0">
                <a:latin typeface="宋体"/>
                <a:cs typeface="宋体"/>
              </a:rPr>
              <a:t>情</a:t>
            </a:r>
            <a:r>
              <a:rPr sz="2000" dirty="0">
                <a:latin typeface="宋体"/>
                <a:cs typeface="宋体"/>
              </a:rPr>
              <a:t>况有三</a:t>
            </a:r>
            <a:r>
              <a:rPr sz="2000" spc="-15" dirty="0">
                <a:latin typeface="宋体"/>
                <a:cs typeface="宋体"/>
              </a:rPr>
              <a:t>种</a:t>
            </a:r>
            <a:r>
              <a:rPr sz="2000" dirty="0">
                <a:latin typeface="宋体"/>
                <a:cs typeface="宋体"/>
              </a:rPr>
              <a:t>：</a:t>
            </a:r>
            <a:r>
              <a:rPr sz="2000" spc="-15" dirty="0">
                <a:latin typeface="宋体"/>
                <a:cs typeface="宋体"/>
              </a:rPr>
              <a:t>入</a:t>
            </a:r>
            <a:r>
              <a:rPr sz="2000" spc="-10" dirty="0">
                <a:latin typeface="宋体"/>
                <a:cs typeface="宋体"/>
              </a:rPr>
              <a:t>l</a:t>
            </a:r>
            <a:r>
              <a:rPr sz="2000" dirty="0">
                <a:latin typeface="宋体"/>
                <a:cs typeface="宋体"/>
              </a:rPr>
              <a:t>白，入</a:t>
            </a:r>
            <a:r>
              <a:rPr sz="2000" spc="-10" dirty="0">
                <a:latin typeface="宋体"/>
                <a:cs typeface="宋体"/>
              </a:rPr>
              <a:t>2</a:t>
            </a:r>
            <a:r>
              <a:rPr sz="2000" dirty="0">
                <a:latin typeface="宋体"/>
                <a:cs typeface="宋体"/>
              </a:rPr>
              <a:t>黑</a:t>
            </a:r>
            <a:r>
              <a:rPr sz="2000" spc="-15" dirty="0">
                <a:latin typeface="宋体"/>
                <a:cs typeface="宋体"/>
              </a:rPr>
              <a:t>；</a:t>
            </a:r>
            <a:r>
              <a:rPr sz="2000" dirty="0">
                <a:latin typeface="宋体"/>
                <a:cs typeface="宋体"/>
              </a:rPr>
              <a:t>入</a:t>
            </a:r>
            <a:r>
              <a:rPr sz="2000" spc="-10" dirty="0">
                <a:latin typeface="宋体"/>
                <a:cs typeface="宋体"/>
              </a:rPr>
              <a:t>l</a:t>
            </a:r>
            <a:r>
              <a:rPr sz="2000" dirty="0">
                <a:latin typeface="宋体"/>
                <a:cs typeface="宋体"/>
              </a:rPr>
              <a:t>黑，入</a:t>
            </a:r>
            <a:r>
              <a:rPr sz="2000" spc="-10" dirty="0">
                <a:latin typeface="宋体"/>
                <a:cs typeface="宋体"/>
              </a:rPr>
              <a:t>2</a:t>
            </a:r>
            <a:r>
              <a:rPr sz="2000" spc="-15" dirty="0">
                <a:latin typeface="宋体"/>
                <a:cs typeface="宋体"/>
              </a:rPr>
              <a:t>白</a:t>
            </a:r>
            <a:r>
              <a:rPr sz="2000" dirty="0">
                <a:latin typeface="宋体"/>
                <a:cs typeface="宋体"/>
              </a:rPr>
              <a:t>；入</a:t>
            </a:r>
            <a:r>
              <a:rPr sz="2000" spc="-10" dirty="0">
                <a:latin typeface="宋体"/>
                <a:cs typeface="宋体"/>
              </a:rPr>
              <a:t>1</a:t>
            </a:r>
            <a:r>
              <a:rPr sz="2000" dirty="0">
                <a:latin typeface="宋体"/>
                <a:cs typeface="宋体"/>
              </a:rPr>
              <a:t>、入</a:t>
            </a:r>
            <a:r>
              <a:rPr sz="2000" spc="-10" dirty="0">
                <a:latin typeface="宋体"/>
                <a:cs typeface="宋体"/>
              </a:rPr>
              <a:t>2</a:t>
            </a:r>
            <a:r>
              <a:rPr sz="2000" spc="-15" dirty="0">
                <a:latin typeface="宋体"/>
                <a:cs typeface="宋体"/>
              </a:rPr>
              <a:t>都</a:t>
            </a:r>
            <a:r>
              <a:rPr sz="2000" dirty="0">
                <a:latin typeface="宋体"/>
                <a:cs typeface="宋体"/>
              </a:rPr>
              <a:t>是白。”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宋体"/>
                <a:cs typeface="宋体"/>
              </a:rPr>
              <a:t>“不需</a:t>
            </a:r>
            <a:r>
              <a:rPr sz="2000" spc="-15" dirty="0">
                <a:latin typeface="宋体"/>
                <a:cs typeface="宋体"/>
              </a:rPr>
              <a:t>要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我</a:t>
            </a:r>
            <a:r>
              <a:rPr sz="2000" dirty="0">
                <a:latin typeface="宋体"/>
                <a:cs typeface="宋体"/>
              </a:rPr>
              <a:t>们组建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千</a:t>
            </a:r>
            <a:r>
              <a:rPr sz="2000" spc="-15" dirty="0">
                <a:latin typeface="宋体"/>
                <a:cs typeface="宋体"/>
              </a:rPr>
              <a:t>万</a:t>
            </a:r>
            <a:r>
              <a:rPr sz="2000" dirty="0">
                <a:latin typeface="宋体"/>
                <a:cs typeface="宋体"/>
              </a:rPr>
              <a:t>个这样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门</a:t>
            </a:r>
            <a:r>
              <a:rPr sz="2000" spc="-15" dirty="0">
                <a:latin typeface="宋体"/>
                <a:cs typeface="宋体"/>
              </a:rPr>
              <a:t>部</a:t>
            </a:r>
            <a:r>
              <a:rPr sz="2000" dirty="0">
                <a:latin typeface="宋体"/>
                <a:cs typeface="宋体"/>
              </a:rPr>
              <a:t>件，再</a:t>
            </a:r>
            <a:r>
              <a:rPr sz="2000" spc="-15" dirty="0">
                <a:latin typeface="宋体"/>
                <a:cs typeface="宋体"/>
              </a:rPr>
              <a:t>将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spc="-15" dirty="0">
                <a:latin typeface="宋体"/>
                <a:cs typeface="宋体"/>
              </a:rPr>
              <a:t>些</a:t>
            </a:r>
            <a:r>
              <a:rPr sz="2000" dirty="0">
                <a:latin typeface="宋体"/>
                <a:cs typeface="宋体"/>
              </a:rPr>
              <a:t>部件组</a:t>
            </a:r>
            <a:r>
              <a:rPr sz="2000" spc="-15" dirty="0">
                <a:latin typeface="宋体"/>
                <a:cs typeface="宋体"/>
              </a:rPr>
              <a:t>合</a:t>
            </a:r>
            <a:r>
              <a:rPr sz="2000" dirty="0">
                <a:latin typeface="宋体"/>
                <a:cs typeface="宋体"/>
              </a:rPr>
              <a:t>成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个系统，  这个系</a:t>
            </a:r>
            <a:r>
              <a:rPr sz="2000" spc="-15" dirty="0">
                <a:latin typeface="宋体"/>
                <a:cs typeface="宋体"/>
              </a:rPr>
              <a:t>统</a:t>
            </a:r>
            <a:r>
              <a:rPr sz="2000" dirty="0">
                <a:latin typeface="宋体"/>
                <a:cs typeface="宋体"/>
              </a:rPr>
              <a:t>就</a:t>
            </a:r>
            <a:r>
              <a:rPr sz="2000" spc="-15" dirty="0">
                <a:latin typeface="宋体"/>
                <a:cs typeface="宋体"/>
              </a:rPr>
              <a:t>能</a:t>
            </a:r>
            <a:r>
              <a:rPr sz="2000" dirty="0">
                <a:latin typeface="宋体"/>
                <a:cs typeface="宋体"/>
              </a:rPr>
              <a:t>进行我</a:t>
            </a:r>
            <a:r>
              <a:rPr sz="2000" spc="-15" dirty="0">
                <a:latin typeface="宋体"/>
                <a:cs typeface="宋体"/>
              </a:rPr>
              <a:t>们</a:t>
            </a:r>
            <a:r>
              <a:rPr sz="2000" dirty="0">
                <a:latin typeface="宋体"/>
                <a:cs typeface="宋体"/>
              </a:rPr>
              <a:t>所</a:t>
            </a:r>
            <a:r>
              <a:rPr sz="2000" spc="-15" dirty="0">
                <a:latin typeface="宋体"/>
                <a:cs typeface="宋体"/>
              </a:rPr>
              <a:t>需</a:t>
            </a:r>
            <a:r>
              <a:rPr sz="2000" dirty="0">
                <a:latin typeface="宋体"/>
                <a:cs typeface="宋体"/>
              </a:rPr>
              <a:t>要的运</a:t>
            </a:r>
            <a:r>
              <a:rPr sz="2000" spc="-15" dirty="0">
                <a:latin typeface="宋体"/>
                <a:cs typeface="宋体"/>
              </a:rPr>
              <a:t>算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解</a:t>
            </a:r>
            <a:r>
              <a:rPr sz="2000" dirty="0">
                <a:latin typeface="宋体"/>
                <a:cs typeface="宋体"/>
              </a:rPr>
              <a:t>出那些</a:t>
            </a:r>
            <a:r>
              <a:rPr sz="2000" spc="-15" dirty="0">
                <a:latin typeface="宋体"/>
                <a:cs typeface="宋体"/>
              </a:rPr>
              <a:t>预</a:t>
            </a:r>
            <a:r>
              <a:rPr sz="2000" dirty="0">
                <a:latin typeface="宋体"/>
                <a:cs typeface="宋体"/>
              </a:rPr>
              <a:t>测</a:t>
            </a:r>
            <a:r>
              <a:rPr sz="2000" spc="-15" dirty="0">
                <a:latin typeface="宋体"/>
                <a:cs typeface="宋体"/>
              </a:rPr>
              <a:t>太</a:t>
            </a:r>
            <a:r>
              <a:rPr sz="2000" dirty="0">
                <a:latin typeface="宋体"/>
                <a:cs typeface="宋体"/>
              </a:rPr>
              <a:t>阳运行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微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方程。 这个系</a:t>
            </a:r>
            <a:r>
              <a:rPr sz="2000" spc="-15" dirty="0">
                <a:latin typeface="宋体"/>
                <a:cs typeface="宋体"/>
              </a:rPr>
              <a:t>统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我</a:t>
            </a:r>
            <a:r>
              <a:rPr sz="2000" dirty="0">
                <a:latin typeface="宋体"/>
                <a:cs typeface="宋体"/>
              </a:rPr>
              <a:t>们把它</a:t>
            </a:r>
            <a:r>
              <a:rPr sz="2000" spc="-15" dirty="0">
                <a:latin typeface="宋体"/>
                <a:cs typeface="宋体"/>
              </a:rPr>
              <a:t>叫</a:t>
            </a:r>
            <a:r>
              <a:rPr sz="2000" dirty="0">
                <a:latin typeface="宋体"/>
                <a:cs typeface="宋体"/>
              </a:rPr>
              <a:t>做</a:t>
            </a:r>
            <a:r>
              <a:rPr sz="2000" spc="-5" dirty="0">
                <a:latin typeface="宋体"/>
                <a:cs typeface="宋体"/>
              </a:rPr>
              <a:t>……</a:t>
            </a:r>
            <a:r>
              <a:rPr sz="2000" dirty="0">
                <a:latin typeface="宋体"/>
                <a:cs typeface="宋体"/>
              </a:rPr>
              <a:t>嗯，</a:t>
            </a:r>
            <a:r>
              <a:rPr sz="2000" spc="-15" dirty="0">
                <a:latin typeface="宋体"/>
                <a:cs typeface="宋体"/>
              </a:rPr>
              <a:t>叫</a:t>
            </a:r>
            <a:r>
              <a:rPr sz="2000" dirty="0">
                <a:latin typeface="宋体"/>
                <a:cs typeface="宋体"/>
              </a:rPr>
              <a:t>做</a:t>
            </a:r>
            <a:r>
              <a:rPr sz="2000" spc="-5" dirty="0">
                <a:latin typeface="宋体"/>
                <a:cs typeface="宋体"/>
              </a:rPr>
              <a:t>……”</a:t>
            </a:r>
            <a:endParaRPr sz="2000">
              <a:latin typeface="宋体"/>
              <a:cs typeface="宋体"/>
            </a:endParaRPr>
          </a:p>
          <a:p>
            <a:pPr marL="139065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“计算机</a:t>
            </a:r>
            <a:r>
              <a:rPr sz="2000" spc="-15" dirty="0">
                <a:latin typeface="宋体"/>
                <a:cs typeface="宋体"/>
              </a:rPr>
              <a:t>。</a:t>
            </a:r>
            <a:r>
              <a:rPr sz="2000" dirty="0">
                <a:latin typeface="宋体"/>
                <a:cs typeface="宋体"/>
              </a:rPr>
              <a:t>”汪淼</a:t>
            </a:r>
            <a:r>
              <a:rPr sz="2000" spc="-15" dirty="0">
                <a:latin typeface="宋体"/>
                <a:cs typeface="宋体"/>
              </a:rPr>
              <a:t>说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131445" indent="126364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“啊——</a:t>
            </a:r>
            <a:r>
              <a:rPr sz="2000" spc="-15" dirty="0">
                <a:latin typeface="宋体"/>
                <a:cs typeface="宋体"/>
              </a:rPr>
              <a:t>好</a:t>
            </a:r>
            <a:r>
              <a:rPr sz="2000" dirty="0">
                <a:latin typeface="宋体"/>
                <a:cs typeface="宋体"/>
              </a:rPr>
              <a:t>！”冯</a:t>
            </a:r>
            <a:r>
              <a:rPr sz="2000" spc="-15" dirty="0">
                <a:latin typeface="宋体"/>
                <a:cs typeface="宋体"/>
              </a:rPr>
              <a:t>·</a:t>
            </a:r>
            <a:r>
              <a:rPr sz="2000" dirty="0">
                <a:latin typeface="宋体"/>
                <a:cs typeface="宋体"/>
              </a:rPr>
              <a:t>诺</a:t>
            </a:r>
            <a:r>
              <a:rPr sz="2000" spc="-15" dirty="0">
                <a:latin typeface="宋体"/>
                <a:cs typeface="宋体"/>
              </a:rPr>
              <a:t>伊</a:t>
            </a:r>
            <a:r>
              <a:rPr sz="2000" dirty="0">
                <a:latin typeface="宋体"/>
                <a:cs typeface="宋体"/>
              </a:rPr>
              <a:t>曼对汪</a:t>
            </a:r>
            <a:r>
              <a:rPr sz="2000" spc="-15" dirty="0">
                <a:latin typeface="宋体"/>
                <a:cs typeface="宋体"/>
              </a:rPr>
              <a:t>淼</a:t>
            </a:r>
            <a:r>
              <a:rPr sz="2000" dirty="0">
                <a:latin typeface="宋体"/>
                <a:cs typeface="宋体"/>
              </a:rPr>
              <a:t>竖</a:t>
            </a:r>
            <a:r>
              <a:rPr sz="2000" spc="-15" dirty="0">
                <a:latin typeface="宋体"/>
                <a:cs typeface="宋体"/>
              </a:rPr>
              <a:t>起</a:t>
            </a:r>
            <a:r>
              <a:rPr sz="2000" dirty="0">
                <a:latin typeface="宋体"/>
                <a:cs typeface="宋体"/>
              </a:rPr>
              <a:t>一根指</a:t>
            </a:r>
            <a:r>
              <a:rPr sz="2000" spc="-15" dirty="0">
                <a:latin typeface="宋体"/>
                <a:cs typeface="宋体"/>
              </a:rPr>
              <a:t>头</a:t>
            </a:r>
            <a:r>
              <a:rPr sz="2000" spc="-5" dirty="0">
                <a:latin typeface="宋体"/>
                <a:cs typeface="宋体"/>
              </a:rPr>
              <a:t>，“</a:t>
            </a:r>
            <a:r>
              <a:rPr sz="2000" dirty="0">
                <a:latin typeface="宋体"/>
                <a:cs typeface="宋体"/>
              </a:rPr>
              <a:t>计算机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spc="-15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名字好，  整个系</a:t>
            </a:r>
            <a:r>
              <a:rPr sz="2000" spc="-15" dirty="0">
                <a:latin typeface="宋体"/>
                <a:cs typeface="宋体"/>
              </a:rPr>
              <a:t>统</a:t>
            </a:r>
            <a:r>
              <a:rPr sz="2000" dirty="0">
                <a:latin typeface="宋体"/>
                <a:cs typeface="宋体"/>
              </a:rPr>
              <a:t>实</a:t>
            </a:r>
            <a:r>
              <a:rPr sz="2000" spc="-15" dirty="0">
                <a:latin typeface="宋体"/>
                <a:cs typeface="宋体"/>
              </a:rPr>
              <a:t>际</a:t>
            </a:r>
            <a:r>
              <a:rPr sz="2000" dirty="0">
                <a:latin typeface="宋体"/>
                <a:cs typeface="宋体"/>
              </a:rPr>
              <a:t>上就是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dirty="0">
                <a:latin typeface="宋体"/>
                <a:cs typeface="宋体"/>
              </a:rPr>
              <a:t>部</a:t>
            </a:r>
            <a:r>
              <a:rPr sz="2000" spc="-15" dirty="0">
                <a:latin typeface="宋体"/>
                <a:cs typeface="宋体"/>
              </a:rPr>
              <a:t>庞</a:t>
            </a:r>
            <a:r>
              <a:rPr sz="2000" dirty="0">
                <a:latin typeface="宋体"/>
                <a:cs typeface="宋体"/>
              </a:rPr>
              <a:t>大的机</a:t>
            </a:r>
            <a:r>
              <a:rPr sz="2000" spc="-15" dirty="0">
                <a:latin typeface="宋体"/>
                <a:cs typeface="宋体"/>
              </a:rPr>
              <a:t>器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是</a:t>
            </a:r>
            <a:r>
              <a:rPr sz="2000" dirty="0">
                <a:latin typeface="宋体"/>
                <a:cs typeface="宋体"/>
              </a:rPr>
              <a:t>有史以</a:t>
            </a:r>
            <a:r>
              <a:rPr sz="2000" spc="-15" dirty="0">
                <a:latin typeface="宋体"/>
                <a:cs typeface="宋体"/>
              </a:rPr>
              <a:t>来</a:t>
            </a:r>
            <a:r>
              <a:rPr sz="2000" dirty="0">
                <a:latin typeface="宋体"/>
                <a:cs typeface="宋体"/>
              </a:rPr>
              <a:t>最</a:t>
            </a:r>
            <a:r>
              <a:rPr sz="2000" spc="-15" dirty="0">
                <a:latin typeface="宋体"/>
                <a:cs typeface="宋体"/>
              </a:rPr>
              <a:t>复</a:t>
            </a:r>
            <a:r>
              <a:rPr sz="2000" dirty="0">
                <a:latin typeface="宋体"/>
                <a:cs typeface="宋体"/>
              </a:rPr>
              <a:t>杂的机</a:t>
            </a:r>
            <a:r>
              <a:rPr sz="2000" spc="-15" dirty="0">
                <a:latin typeface="宋体"/>
                <a:cs typeface="宋体"/>
              </a:rPr>
              <a:t>器</a:t>
            </a:r>
            <a:r>
              <a:rPr sz="2000" dirty="0">
                <a:latin typeface="宋体"/>
                <a:cs typeface="宋体"/>
              </a:rPr>
              <a:t>！”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1764"/>
              </a:spcBef>
            </a:pPr>
            <a:r>
              <a:rPr sz="1800" b="1" dirty="0">
                <a:solidFill>
                  <a:srgbClr val="2F5897"/>
                </a:solidFill>
                <a:latin typeface="宋体"/>
                <a:cs typeface="宋体"/>
              </a:rPr>
              <a:t>刘慈欣，《三体、牛顿、</a:t>
            </a:r>
            <a:r>
              <a:rPr sz="1800" b="1" spc="-5" dirty="0">
                <a:solidFill>
                  <a:srgbClr val="2F5897"/>
                </a:solidFill>
                <a:latin typeface="宋体"/>
                <a:cs typeface="宋体"/>
              </a:rPr>
              <a:t>冯</a:t>
            </a:r>
            <a:r>
              <a:rPr sz="1800" b="1" spc="5" dirty="0">
                <a:solidFill>
                  <a:srgbClr val="2F5897"/>
                </a:solidFill>
                <a:latin typeface="Palatino Linotype"/>
                <a:cs typeface="Palatino Linotype"/>
              </a:rPr>
              <a:t>·</a:t>
            </a:r>
            <a:r>
              <a:rPr sz="1800" b="1" dirty="0">
                <a:solidFill>
                  <a:srgbClr val="2F5897"/>
                </a:solidFill>
                <a:latin typeface="宋体"/>
                <a:cs typeface="宋体"/>
              </a:rPr>
              <a:t>诺依曼、秦始皇、三日连</a:t>
            </a:r>
            <a:r>
              <a:rPr sz="1800" b="1" spc="-5" dirty="0">
                <a:solidFill>
                  <a:srgbClr val="2F5897"/>
                </a:solidFill>
                <a:latin typeface="宋体"/>
                <a:cs typeface="宋体"/>
              </a:rPr>
              <a:t>珠</a:t>
            </a:r>
            <a:r>
              <a:rPr sz="1800" b="1" dirty="0">
                <a:solidFill>
                  <a:srgbClr val="2F5897"/>
                </a:solidFill>
                <a:latin typeface="宋体"/>
                <a:cs typeface="宋体"/>
              </a:rPr>
              <a:t>》，《三体》第一部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064" y="384047"/>
            <a:ext cx="735634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4034" y="532767"/>
            <a:ext cx="6555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To </a:t>
            </a:r>
            <a:r>
              <a:rPr spc="-5" dirty="0"/>
              <a:t>Create </a:t>
            </a:r>
            <a:r>
              <a:rPr dirty="0"/>
              <a:t>an</a:t>
            </a:r>
            <a:r>
              <a:rPr spc="1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950709" cy="35540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design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Composition of simple operations, to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solve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an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algorithmic</a:t>
            </a:r>
            <a:r>
              <a:rPr sz="2400" spc="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analysis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Amount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work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done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/ memory</a:t>
            </a:r>
            <a:r>
              <a:rPr sz="2400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used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 the </a:t>
            </a:r>
            <a:r>
              <a:rPr sz="20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worst/average</a:t>
            </a:r>
            <a:r>
              <a:rPr sz="20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Advanced</a:t>
            </a:r>
            <a:r>
              <a:rPr sz="2400" spc="-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issues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25" dirty="0">
                <a:solidFill>
                  <a:srgbClr val="3E3E3E"/>
                </a:solidFill>
                <a:latin typeface="Palatino Linotype"/>
                <a:cs typeface="Palatino Linotype"/>
              </a:rPr>
              <a:t>Optimality,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approximation ratio,</a:t>
            </a:r>
            <a:r>
              <a:rPr sz="2000" spc="-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3" y="384047"/>
            <a:ext cx="71567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094" y="532767"/>
            <a:ext cx="6355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by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954520" cy="29286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Algorithmic Problem</a:t>
            </a:r>
            <a:r>
              <a:rPr sz="30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Find the greatest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common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divisor of 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non- 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negative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integers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sz="2400" spc="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E3E3E"/>
              </a:buClr>
              <a:buFont typeface="Courier New"/>
              <a:buChar char="o"/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Algorithmic Problem</a:t>
            </a:r>
            <a:r>
              <a:rPr sz="30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specific key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stored in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array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E[1..n]?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3980" y="0"/>
            <a:ext cx="6568438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2051" y="699516"/>
            <a:ext cx="37368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790700" marR="5080" indent="-133858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Probably the Oldest  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444264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6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Euclid</a:t>
            </a:r>
            <a:r>
              <a:rPr sz="3600" b="1" spc="-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6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660" y="3473196"/>
            <a:ext cx="3262883" cy="1560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40" y="3592067"/>
            <a:ext cx="3243071" cy="1388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" y="3500628"/>
            <a:ext cx="3168395" cy="1466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" y="3500631"/>
            <a:ext cx="3168650" cy="1466215"/>
          </a:xfrm>
          <a:custGeom>
            <a:avLst/>
            <a:gdLst/>
            <a:ahLst/>
            <a:cxnLst/>
            <a:rect l="l" t="t" r="r" b="b"/>
            <a:pathLst>
              <a:path w="3168650" h="1466214">
                <a:moveTo>
                  <a:pt x="0" y="244347"/>
                </a:moveTo>
                <a:lnTo>
                  <a:pt x="4964" y="195103"/>
                </a:lnTo>
                <a:lnTo>
                  <a:pt x="19202" y="149236"/>
                </a:lnTo>
                <a:lnTo>
                  <a:pt x="41730" y="107730"/>
                </a:lnTo>
                <a:lnTo>
                  <a:pt x="71567" y="71567"/>
                </a:lnTo>
                <a:lnTo>
                  <a:pt x="107730" y="41730"/>
                </a:lnTo>
                <a:lnTo>
                  <a:pt x="149236" y="19202"/>
                </a:lnTo>
                <a:lnTo>
                  <a:pt x="195103" y="4964"/>
                </a:lnTo>
                <a:lnTo>
                  <a:pt x="244347" y="0"/>
                </a:lnTo>
                <a:lnTo>
                  <a:pt x="2924048" y="0"/>
                </a:lnTo>
                <a:lnTo>
                  <a:pt x="2973292" y="4964"/>
                </a:lnTo>
                <a:lnTo>
                  <a:pt x="3019159" y="19202"/>
                </a:lnTo>
                <a:lnTo>
                  <a:pt x="3060665" y="41730"/>
                </a:lnTo>
                <a:lnTo>
                  <a:pt x="3096828" y="71567"/>
                </a:lnTo>
                <a:lnTo>
                  <a:pt x="3126665" y="107730"/>
                </a:lnTo>
                <a:lnTo>
                  <a:pt x="3149193" y="149236"/>
                </a:lnTo>
                <a:lnTo>
                  <a:pt x="3163431" y="195103"/>
                </a:lnTo>
                <a:lnTo>
                  <a:pt x="3168396" y="244347"/>
                </a:lnTo>
                <a:lnTo>
                  <a:pt x="3168396" y="1221727"/>
                </a:lnTo>
                <a:lnTo>
                  <a:pt x="3163431" y="1270972"/>
                </a:lnTo>
                <a:lnTo>
                  <a:pt x="3149193" y="1316840"/>
                </a:lnTo>
                <a:lnTo>
                  <a:pt x="3126665" y="1358348"/>
                </a:lnTo>
                <a:lnTo>
                  <a:pt x="3096828" y="1394513"/>
                </a:lnTo>
                <a:lnTo>
                  <a:pt x="3060665" y="1424353"/>
                </a:lnTo>
                <a:lnTo>
                  <a:pt x="3019159" y="1446884"/>
                </a:lnTo>
                <a:lnTo>
                  <a:pt x="2973292" y="1461123"/>
                </a:lnTo>
                <a:lnTo>
                  <a:pt x="2924048" y="1466087"/>
                </a:lnTo>
                <a:lnTo>
                  <a:pt x="244347" y="1466087"/>
                </a:lnTo>
                <a:lnTo>
                  <a:pt x="195103" y="1461123"/>
                </a:lnTo>
                <a:lnTo>
                  <a:pt x="149236" y="1446884"/>
                </a:lnTo>
                <a:lnTo>
                  <a:pt x="107730" y="1424353"/>
                </a:lnTo>
                <a:lnTo>
                  <a:pt x="71567" y="1394513"/>
                </a:lnTo>
                <a:lnTo>
                  <a:pt x="41730" y="1358348"/>
                </a:lnTo>
                <a:lnTo>
                  <a:pt x="19202" y="1316840"/>
                </a:lnTo>
                <a:lnTo>
                  <a:pt x="4964" y="1270972"/>
                </a:lnTo>
                <a:lnTo>
                  <a:pt x="0" y="1221727"/>
                </a:lnTo>
                <a:lnTo>
                  <a:pt x="0" y="244347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5836" y="3656971"/>
            <a:ext cx="2856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Find the </a:t>
            </a:r>
            <a:r>
              <a:rPr sz="1800" spc="-15" dirty="0">
                <a:latin typeface="Calibri"/>
                <a:cs typeface="Calibri"/>
              </a:rPr>
              <a:t>greatest </a:t>
            </a:r>
            <a:r>
              <a:rPr sz="1800" spc="-5" dirty="0">
                <a:latin typeface="Calibri"/>
                <a:cs typeface="Calibri"/>
              </a:rPr>
              <a:t>common  divisor of </a:t>
            </a:r>
            <a:r>
              <a:rPr sz="1800" spc="-10" dirty="0">
                <a:latin typeface="Calibri"/>
                <a:cs typeface="Calibri"/>
              </a:rPr>
              <a:t>two non-negative  </a:t>
            </a:r>
            <a:r>
              <a:rPr sz="1800" spc="-15" dirty="0">
                <a:latin typeface="Calibri"/>
                <a:cs typeface="Calibri"/>
              </a:rPr>
              <a:t>integers </a:t>
            </a:r>
            <a:r>
              <a:rPr sz="1800" i="1" dirty="0">
                <a:latin typeface="Calibri"/>
                <a:cs typeface="Calibri"/>
              </a:rPr>
              <a:t>m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8408" y="1992788"/>
            <a:ext cx="410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Specification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8408" y="2327148"/>
            <a:ext cx="4104640" cy="814069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90805" marR="693420">
              <a:lnSpc>
                <a:spcPct val="100000"/>
              </a:lnSpc>
              <a:spcBef>
                <a:spcPts val="919"/>
              </a:spcBef>
              <a:tabLst>
                <a:tab pos="1005205" algn="l"/>
                <a:tab pos="1027430" algn="l"/>
              </a:tabLst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Input:	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non-negative integer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m, n 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Output:		gcd(m,</a:t>
            </a:r>
            <a:r>
              <a:rPr sz="18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0375" y="6589774"/>
            <a:ext cx="109791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  <a:tabLst>
                <a:tab pos="944880" algn="l"/>
              </a:tabLst>
            </a:pPr>
            <a:r>
              <a:rPr sz="1200" dirty="0">
                <a:solidFill>
                  <a:srgbClr val="595958"/>
                </a:solidFill>
                <a:latin typeface="Palatino Linotype"/>
                <a:cs typeface="Palatino Linotype"/>
              </a:rPr>
              <a:t>2015/2/28	23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571" y="6521090"/>
            <a:ext cx="3769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 (LADA)</a:t>
            </a:r>
            <a:r>
              <a:rPr sz="1200" spc="-5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7071" y="3476244"/>
            <a:ext cx="4104640" cy="338455"/>
          </a:xfrm>
          <a:prstGeom prst="rect">
            <a:avLst/>
          </a:prstGeom>
          <a:solidFill>
            <a:srgbClr val="182C4B"/>
          </a:solidFill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Euclid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7071" y="3814571"/>
            <a:ext cx="4104640" cy="1126490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135890" rIns="0" bIns="0" rtlCol="0">
            <a:spAutoFit/>
          </a:bodyPr>
          <a:lstStyle/>
          <a:p>
            <a:pPr marL="91440" marR="713740">
              <a:lnSpc>
                <a:spcPct val="100000"/>
              </a:lnSpc>
              <a:spcBef>
                <a:spcPts val="1070"/>
              </a:spcBef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[E1]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divides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m,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the remainder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-&gt; r 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[E2] if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r = 0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then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return</a:t>
            </a:r>
            <a:r>
              <a:rPr sz="1800" spc="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[E3]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 -&gt; m;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r-&gt;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n;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goto</a:t>
            </a:r>
            <a:r>
              <a:rPr sz="1800" spc="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8408" y="5300471"/>
            <a:ext cx="4104640" cy="338455"/>
          </a:xfrm>
          <a:prstGeom prst="rect">
            <a:avLst/>
          </a:prstGeom>
          <a:solidFill>
            <a:srgbClr val="182C4B"/>
          </a:solidFill>
        </p:spPr>
        <p:txBody>
          <a:bodyPr vert="horz" wrap="square" lIns="0" tIns="171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Euclid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algorithm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recursive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8408" y="5638800"/>
            <a:ext cx="4104640" cy="1030605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889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Euclid(m,n)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[E1] if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n=0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then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return</a:t>
            </a:r>
            <a:r>
              <a:rPr sz="1800" spc="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[E2] else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return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Euclid(n,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m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mod</a:t>
            </a:r>
            <a:r>
              <a:rPr sz="1800" spc="7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2872" y="384047"/>
            <a:ext cx="585673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3842" y="532767"/>
            <a:ext cx="5057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Sequential</a:t>
            </a:r>
            <a:r>
              <a:rPr spc="-30" dirty="0"/>
              <a:t> </a:t>
            </a:r>
            <a:r>
              <a:rPr dirty="0"/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726922" y="2878830"/>
            <a:ext cx="3238533" cy="1540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2900172"/>
            <a:ext cx="3168395" cy="1464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904" y="2900177"/>
            <a:ext cx="3168650" cy="1464945"/>
          </a:xfrm>
          <a:custGeom>
            <a:avLst/>
            <a:gdLst/>
            <a:ahLst/>
            <a:cxnLst/>
            <a:rect l="l" t="t" r="r" b="b"/>
            <a:pathLst>
              <a:path w="3168650" h="1464945">
                <a:moveTo>
                  <a:pt x="0" y="244093"/>
                </a:moveTo>
                <a:lnTo>
                  <a:pt x="4959" y="194900"/>
                </a:lnTo>
                <a:lnTo>
                  <a:pt x="19181" y="149081"/>
                </a:lnTo>
                <a:lnTo>
                  <a:pt x="41687" y="107618"/>
                </a:lnTo>
                <a:lnTo>
                  <a:pt x="71493" y="71493"/>
                </a:lnTo>
                <a:lnTo>
                  <a:pt x="107618" y="41687"/>
                </a:lnTo>
                <a:lnTo>
                  <a:pt x="149081" y="19181"/>
                </a:lnTo>
                <a:lnTo>
                  <a:pt x="194900" y="4959"/>
                </a:lnTo>
                <a:lnTo>
                  <a:pt x="244094" y="0"/>
                </a:lnTo>
                <a:lnTo>
                  <a:pt x="2924302" y="0"/>
                </a:lnTo>
                <a:lnTo>
                  <a:pt x="2973495" y="4959"/>
                </a:lnTo>
                <a:lnTo>
                  <a:pt x="3019314" y="19181"/>
                </a:lnTo>
                <a:lnTo>
                  <a:pt x="3060777" y="41687"/>
                </a:lnTo>
                <a:lnTo>
                  <a:pt x="3096902" y="71493"/>
                </a:lnTo>
                <a:lnTo>
                  <a:pt x="3126708" y="107618"/>
                </a:lnTo>
                <a:lnTo>
                  <a:pt x="3149214" y="149081"/>
                </a:lnTo>
                <a:lnTo>
                  <a:pt x="3163436" y="194900"/>
                </a:lnTo>
                <a:lnTo>
                  <a:pt x="3168396" y="244093"/>
                </a:lnTo>
                <a:lnTo>
                  <a:pt x="3168396" y="1220457"/>
                </a:lnTo>
                <a:lnTo>
                  <a:pt x="3163436" y="1269651"/>
                </a:lnTo>
                <a:lnTo>
                  <a:pt x="3149214" y="1315472"/>
                </a:lnTo>
                <a:lnTo>
                  <a:pt x="3126708" y="1356937"/>
                </a:lnTo>
                <a:lnTo>
                  <a:pt x="3096902" y="1393064"/>
                </a:lnTo>
                <a:lnTo>
                  <a:pt x="3060777" y="1422872"/>
                </a:lnTo>
                <a:lnTo>
                  <a:pt x="3019314" y="1445380"/>
                </a:lnTo>
                <a:lnTo>
                  <a:pt x="2973495" y="1459604"/>
                </a:lnTo>
                <a:lnTo>
                  <a:pt x="2924302" y="1464563"/>
                </a:lnTo>
                <a:lnTo>
                  <a:pt x="244094" y="1464563"/>
                </a:lnTo>
                <a:lnTo>
                  <a:pt x="194900" y="1459604"/>
                </a:lnTo>
                <a:lnTo>
                  <a:pt x="149081" y="1445380"/>
                </a:lnTo>
                <a:lnTo>
                  <a:pt x="107618" y="1422872"/>
                </a:lnTo>
                <a:lnTo>
                  <a:pt x="71493" y="1393064"/>
                </a:lnTo>
                <a:lnTo>
                  <a:pt x="41687" y="1356937"/>
                </a:lnTo>
                <a:lnTo>
                  <a:pt x="19181" y="1315472"/>
                </a:lnTo>
                <a:lnTo>
                  <a:pt x="4959" y="1269651"/>
                </a:lnTo>
                <a:lnTo>
                  <a:pt x="0" y="1220457"/>
                </a:lnTo>
                <a:lnTo>
                  <a:pt x="0" y="244093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836" y="3193140"/>
            <a:ext cx="2219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Search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20" dirty="0">
                <a:latin typeface="Calibri"/>
                <a:cs typeface="Calibri"/>
              </a:rPr>
              <a:t>array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788408" y="1988820"/>
            <a:ext cx="4104640" cy="338455"/>
          </a:xfrm>
          <a:prstGeom prst="rect">
            <a:avLst/>
          </a:prstGeom>
          <a:solidFill>
            <a:srgbClr val="182C4B"/>
          </a:solidFill>
        </p:spPr>
        <p:txBody>
          <a:bodyPr vert="horz" wrap="square" lIns="0" tIns="165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Specification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408" y="2327148"/>
            <a:ext cx="4104640" cy="814069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005"/>
              </a:lnSpc>
              <a:tabLst>
                <a:tab pos="1005205" algn="l"/>
              </a:tabLst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Input:	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K,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E[1..n]</a:t>
            </a:r>
            <a:endParaRPr sz="1800">
              <a:latin typeface="Calibri"/>
              <a:cs typeface="Calibri"/>
            </a:endParaRPr>
          </a:p>
          <a:p>
            <a:pPr marL="90805" marR="334010">
              <a:lnSpc>
                <a:spcPct val="100000"/>
              </a:lnSpc>
              <a:tabLst>
                <a:tab pos="1027430" algn="l"/>
              </a:tabLst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Output:	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Location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K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(1,2,…,n; -1: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K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is  not in</a:t>
            </a:r>
            <a:r>
              <a:rPr sz="18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E[])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7071" y="3476244"/>
            <a:ext cx="4104640" cy="338455"/>
          </a:xfrm>
          <a:prstGeom prst="rect">
            <a:avLst/>
          </a:prstGeom>
          <a:solidFill>
            <a:srgbClr val="182C4B"/>
          </a:solidFill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Sequential searchEuclid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7071" y="3814571"/>
            <a:ext cx="4104640" cy="2278380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26669" rIns="0" bIns="0" rtlCol="0">
            <a:spAutoFit/>
          </a:bodyPr>
          <a:lstStyle/>
          <a:p>
            <a:pPr marL="300355" marR="1007110" indent="-209550">
              <a:lnSpc>
                <a:spcPct val="100000"/>
              </a:lnSpc>
              <a:spcBef>
                <a:spcPts val="209"/>
              </a:spcBef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Int seqSearch(int[] E, int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n,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int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K) 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int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ans,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 index;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ans=-1;</a:t>
            </a:r>
            <a:endParaRPr sz="1800">
              <a:latin typeface="Calibri"/>
              <a:cs typeface="Calibri"/>
            </a:endParaRPr>
          </a:p>
          <a:p>
            <a:pPr marL="510540" marR="791210" indent="-210185">
              <a:lnSpc>
                <a:spcPct val="100000"/>
              </a:lnSpc>
            </a:pPr>
            <a:r>
              <a:rPr sz="1800" spc="-15" dirty="0">
                <a:solidFill>
                  <a:srgbClr val="002060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(index=1; index&lt;=n; index++)  if</a:t>
            </a:r>
            <a:r>
              <a:rPr sz="18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(K==E[index])</a:t>
            </a:r>
            <a:endParaRPr sz="1800">
              <a:latin typeface="Calibri"/>
              <a:cs typeface="Calibri"/>
            </a:endParaRPr>
          </a:p>
          <a:p>
            <a:pPr marL="719455" marR="2378075">
              <a:lnSpc>
                <a:spcPct val="100000"/>
              </a:lnSpc>
            </a:pP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ans=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nd</a:t>
            </a:r>
            <a:r>
              <a:rPr sz="1800" spc="-2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x; 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break;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</a:pPr>
            <a:r>
              <a:rPr sz="1800" spc="-15" dirty="0">
                <a:solidFill>
                  <a:srgbClr val="002060"/>
                </a:solidFill>
                <a:latin typeface="Calibri"/>
                <a:cs typeface="Calibri"/>
              </a:rPr>
              <a:t>Return</a:t>
            </a:r>
            <a:r>
              <a:rPr sz="1800" spc="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ans;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7632" y="384047"/>
            <a:ext cx="588568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570" y="532767"/>
            <a:ext cx="5085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65" dirty="0"/>
              <a:t> </a:t>
            </a:r>
            <a:r>
              <a:rPr spc="-5" dirty="0"/>
              <a:t>Design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Criteria</a:t>
            </a: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Defining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correctness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Main</a:t>
            </a:r>
            <a:r>
              <a:rPr dirty="0"/>
              <a:t> </a:t>
            </a:r>
            <a:r>
              <a:rPr spc="-5" dirty="0"/>
              <a:t>challenge</a:t>
            </a: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 proving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correctness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Our strategy</a:t>
            </a: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Mathematical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induction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0035" y="1845564"/>
            <a:ext cx="4104640" cy="337185"/>
          </a:xfrm>
          <a:prstGeom prst="rect">
            <a:avLst/>
          </a:prstGeom>
          <a:solidFill>
            <a:srgbClr val="182C4B"/>
          </a:solidFill>
        </p:spPr>
        <p:txBody>
          <a:bodyPr vert="horz" wrap="square" lIns="0" tIns="158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Specification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035" y="2182367"/>
            <a:ext cx="4104640" cy="815340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90805" marR="693420">
              <a:lnSpc>
                <a:spcPct val="100000"/>
              </a:lnSpc>
              <a:spcBef>
                <a:spcPts val="930"/>
              </a:spcBef>
              <a:tabLst>
                <a:tab pos="1005205" algn="l"/>
                <a:tab pos="1028065" algn="l"/>
              </a:tabLst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Input:	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non-negative integer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m, n 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Output:		gcd(m,</a:t>
            </a:r>
            <a:r>
              <a:rPr sz="18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035" y="3240023"/>
            <a:ext cx="4104640" cy="422275"/>
          </a:xfrm>
          <a:prstGeom prst="rect">
            <a:avLst/>
          </a:prstGeom>
          <a:solidFill>
            <a:srgbClr val="182C4B"/>
          </a:solidFill>
        </p:spPr>
        <p:txBody>
          <a:bodyPr vert="horz" wrap="square" lIns="0" tIns="590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6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challenge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0035" y="3662171"/>
            <a:ext cx="4104640" cy="1018540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82550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The output is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always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correct, </a:t>
            </a:r>
            <a:r>
              <a:rPr sz="1800" spc="-15" dirty="0">
                <a:solidFill>
                  <a:srgbClr val="002060"/>
                </a:solidFill>
                <a:latin typeface="Calibri"/>
                <a:cs typeface="Calibri"/>
              </a:rPr>
              <a:t>for</a:t>
            </a:r>
            <a:r>
              <a:rPr sz="1800" spc="4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legal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input.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Infinite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possible</a:t>
            </a:r>
            <a:r>
              <a:rPr sz="1800" spc="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inputs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035" y="4940808"/>
            <a:ext cx="4104640" cy="338455"/>
          </a:xfrm>
          <a:prstGeom prst="rect">
            <a:avLst/>
          </a:prstGeom>
          <a:solidFill>
            <a:srgbClr val="182C4B"/>
          </a:solidFill>
        </p:spPr>
        <p:txBody>
          <a:bodyPr vert="horz" wrap="square" lIns="0" tIns="165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Mathematical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0035" y="5279135"/>
            <a:ext cx="4104640" cy="814069"/>
          </a:xfrm>
          <a:prstGeom prst="rect">
            <a:avLst/>
          </a:prstGeom>
          <a:solidFill>
            <a:srgbClr val="DFE4F0"/>
          </a:solidFill>
        </p:spPr>
        <p:txBody>
          <a:bodyPr vert="horz" wrap="square" lIns="0" tIns="11747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20" dirty="0">
                <a:solidFill>
                  <a:srgbClr val="002060"/>
                </a:solidFill>
                <a:latin typeface="Calibri"/>
                <a:cs typeface="Calibri"/>
              </a:rPr>
              <a:t>Weak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principle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Strong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principle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5712" y="384047"/>
            <a:ext cx="613105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682" y="532767"/>
            <a:ext cx="5330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 </a:t>
            </a:r>
            <a:r>
              <a:rPr spc="-95" dirty="0"/>
              <a:t>Your</a:t>
            </a:r>
            <a:r>
              <a:rPr spc="-75" dirty="0"/>
              <a:t> </a:t>
            </a:r>
            <a:r>
              <a:rPr dirty="0"/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4548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Mathematical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induction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1080" y="2683764"/>
            <a:ext cx="7100315" cy="1402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2708" y="2709672"/>
            <a:ext cx="6948170" cy="448309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711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6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Weak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Principle of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Mathematical</a:t>
            </a: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2708" y="3157727"/>
            <a:ext cx="6948170" cy="847725"/>
          </a:xfrm>
          <a:prstGeom prst="rect">
            <a:avLst/>
          </a:prstGeom>
          <a:solidFill>
            <a:srgbClr val="E9E0D7"/>
          </a:solidFill>
        </p:spPr>
        <p:txBody>
          <a:bodyPr vert="horz" wrap="square" lIns="0" tIns="133985" rIns="0" bIns="0" rtlCol="0">
            <a:spAutoFit/>
          </a:bodyPr>
          <a:lstStyle/>
          <a:p>
            <a:pPr marL="377825" marR="266700" indent="-28638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p(b) is true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p(n-1) </a:t>
            </a:r>
            <a:r>
              <a:rPr sz="1800" dirty="0">
                <a:latin typeface="Calibri"/>
                <a:cs typeface="Calibri"/>
              </a:rPr>
              <a:t>=&gt; </a:t>
            </a:r>
            <a:r>
              <a:rPr sz="1800" spc="-5" dirty="0">
                <a:latin typeface="Calibri"/>
                <a:cs typeface="Calibri"/>
              </a:rPr>
              <a:t>p(n) is true 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n&gt;b, </a:t>
            </a:r>
            <a:r>
              <a:rPr sz="1800" spc="-5" dirty="0">
                <a:latin typeface="Calibri"/>
                <a:cs typeface="Calibri"/>
              </a:rPr>
              <a:t>then p(n) is true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spc="-15" dirty="0">
                <a:latin typeface="Calibri"/>
                <a:cs typeface="Calibri"/>
              </a:rPr>
              <a:t>integers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n&gt;=b.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1080" y="4338827"/>
            <a:ext cx="7100315" cy="1763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2708" y="4364735"/>
            <a:ext cx="6948170" cy="4495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723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Strong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Principle of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Mathematical</a:t>
            </a:r>
            <a:r>
              <a:rPr sz="18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092708" y="4814315"/>
            <a:ext cx="6948170" cy="1207135"/>
          </a:xfrm>
          <a:prstGeom prst="rect">
            <a:avLst/>
          </a:prstGeom>
          <a:solidFill>
            <a:srgbClr val="E9E0D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377825" marR="311785" indent="-286385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p(b) is true,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{p(b)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p(b+1)  </a:t>
            </a:r>
            <a:r>
              <a:rPr sz="1800" dirty="0">
                <a:latin typeface="Calibri"/>
                <a:cs typeface="Calibri"/>
              </a:rPr>
              <a:t>and … and </a:t>
            </a:r>
            <a:r>
              <a:rPr sz="1800" spc="-5" dirty="0">
                <a:latin typeface="Calibri"/>
                <a:cs typeface="Calibri"/>
              </a:rPr>
              <a:t>p(n-1) </a:t>
            </a:r>
            <a:r>
              <a:rPr sz="1800" dirty="0">
                <a:latin typeface="Calibri"/>
                <a:cs typeface="Calibri"/>
              </a:rPr>
              <a:t>=&gt; </a:t>
            </a:r>
            <a:r>
              <a:rPr sz="1800" spc="-5" dirty="0">
                <a:latin typeface="Calibri"/>
                <a:cs typeface="Calibri"/>
              </a:rPr>
              <a:t>p(n)} is true,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n&gt;b, </a:t>
            </a:r>
            <a:r>
              <a:rPr sz="1800" spc="-5" dirty="0">
                <a:latin typeface="Calibri"/>
                <a:cs typeface="Calibri"/>
              </a:rPr>
              <a:t>then p(n) is true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all  </a:t>
            </a:r>
            <a:r>
              <a:rPr sz="1800" spc="-15" dirty="0">
                <a:latin typeface="Calibri"/>
                <a:cs typeface="Calibri"/>
              </a:rPr>
              <a:t>integers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n&gt;=b.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0176" y="0"/>
            <a:ext cx="495451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3104" y="699516"/>
            <a:ext cx="6714742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4074" y="112800"/>
            <a:ext cx="5913755" cy="149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956944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Correctness of  the Euclid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object 5"/>
          <p:cNvSpPr/>
          <p:nvPr/>
        </p:nvSpPr>
        <p:spPr>
          <a:xfrm>
            <a:off x="1086612" y="5710494"/>
            <a:ext cx="4462271" cy="728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5567" y="5733288"/>
            <a:ext cx="4392167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5567" y="5733289"/>
            <a:ext cx="4392295" cy="647700"/>
          </a:xfrm>
          <a:custGeom>
            <a:avLst/>
            <a:gdLst/>
            <a:ahLst/>
            <a:cxnLst/>
            <a:rect l="l" t="t" r="r" b="b"/>
            <a:pathLst>
              <a:path w="4392295" h="647700">
                <a:moveTo>
                  <a:pt x="0" y="107949"/>
                </a:moveTo>
                <a:lnTo>
                  <a:pt x="8483" y="65933"/>
                </a:lnTo>
                <a:lnTo>
                  <a:pt x="31619" y="31619"/>
                </a:lnTo>
                <a:lnTo>
                  <a:pt x="65933" y="8483"/>
                </a:lnTo>
                <a:lnTo>
                  <a:pt x="107950" y="0"/>
                </a:lnTo>
                <a:lnTo>
                  <a:pt x="4284218" y="0"/>
                </a:lnTo>
                <a:lnTo>
                  <a:pt x="4326234" y="8483"/>
                </a:lnTo>
                <a:lnTo>
                  <a:pt x="4360548" y="31619"/>
                </a:lnTo>
                <a:lnTo>
                  <a:pt x="4383684" y="65933"/>
                </a:lnTo>
                <a:lnTo>
                  <a:pt x="4392168" y="107949"/>
                </a:lnTo>
                <a:lnTo>
                  <a:pt x="4392168" y="539749"/>
                </a:lnTo>
                <a:lnTo>
                  <a:pt x="4383684" y="581766"/>
                </a:lnTo>
                <a:lnTo>
                  <a:pt x="4360548" y="616080"/>
                </a:lnTo>
                <a:lnTo>
                  <a:pt x="4326234" y="639216"/>
                </a:lnTo>
                <a:lnTo>
                  <a:pt x="4284218" y="647699"/>
                </a:lnTo>
                <a:lnTo>
                  <a:pt x="107950" y="647699"/>
                </a:lnTo>
                <a:lnTo>
                  <a:pt x="65933" y="639216"/>
                </a:lnTo>
                <a:lnTo>
                  <a:pt x="31619" y="616080"/>
                </a:lnTo>
                <a:lnTo>
                  <a:pt x="8483" y="581766"/>
                </a:lnTo>
                <a:lnTo>
                  <a:pt x="0" y="539749"/>
                </a:lnTo>
                <a:lnTo>
                  <a:pt x="0" y="107949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691409"/>
            <a:ext cx="6500495" cy="4500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Induction on</a:t>
            </a:r>
            <a:r>
              <a:rPr sz="3000" b="1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Base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n = 0: for any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m, Euclid(m,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0) =</a:t>
            </a:r>
            <a:r>
              <a:rPr sz="2000" spc="-10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m;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n = 1: for any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m, Euclid(m,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1) =</a:t>
            </a:r>
            <a:r>
              <a:rPr sz="2000" spc="-1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1;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n = 2:</a:t>
            </a:r>
            <a:r>
              <a:rPr sz="20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Assumption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For any 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n&lt;=N</a:t>
            </a:r>
            <a:r>
              <a:rPr sz="1950" spc="7" baseline="-21367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Euclid(m, n)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sz="2000" spc="-9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correct;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Induction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Euclid(m, 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1950" spc="7" baseline="-21367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+1)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= Euclid(N</a:t>
            </a:r>
            <a:r>
              <a:rPr sz="1950" baseline="-21367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+1, m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mod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(N</a:t>
            </a:r>
            <a:r>
              <a:rPr sz="1950" baseline="-21367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r>
              <a:rPr sz="2000" spc="-14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);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8496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C395E"/>
                </a:solidFill>
                <a:latin typeface="Calibri"/>
                <a:cs typeface="Calibri"/>
              </a:rPr>
              <a:t>gcd(m, N</a:t>
            </a:r>
            <a:r>
              <a:rPr sz="1800" b="1" spc="-7" baseline="-20833" dirty="0">
                <a:solidFill>
                  <a:srgbClr val="2C395E"/>
                </a:solidFill>
                <a:latin typeface="Calibri"/>
                <a:cs typeface="Calibri"/>
              </a:rPr>
              <a:t>0</a:t>
            </a:r>
            <a:r>
              <a:rPr sz="1800" b="1" spc="-5" dirty="0">
                <a:solidFill>
                  <a:srgbClr val="2C395E"/>
                </a:solidFill>
                <a:latin typeface="Calibri"/>
                <a:cs typeface="Calibri"/>
              </a:rPr>
              <a:t>+1) </a:t>
            </a:r>
            <a:r>
              <a:rPr sz="1800" b="1" dirty="0">
                <a:solidFill>
                  <a:srgbClr val="2C395E"/>
                </a:solidFill>
                <a:latin typeface="Calibri"/>
                <a:cs typeface="Calibri"/>
              </a:rPr>
              <a:t>= </a:t>
            </a:r>
            <a:r>
              <a:rPr sz="1800" b="1" spc="-5" dirty="0">
                <a:solidFill>
                  <a:srgbClr val="2C395E"/>
                </a:solidFill>
                <a:latin typeface="Calibri"/>
                <a:cs typeface="Calibri"/>
              </a:rPr>
              <a:t>gcd(N</a:t>
            </a:r>
            <a:r>
              <a:rPr sz="1800" b="1" spc="-7" baseline="-20833" dirty="0">
                <a:solidFill>
                  <a:srgbClr val="2C395E"/>
                </a:solidFill>
                <a:latin typeface="Calibri"/>
                <a:cs typeface="Calibri"/>
              </a:rPr>
              <a:t>0</a:t>
            </a:r>
            <a:r>
              <a:rPr sz="1800" b="1" spc="-5" dirty="0">
                <a:solidFill>
                  <a:srgbClr val="2C395E"/>
                </a:solidFill>
                <a:latin typeface="Calibri"/>
                <a:cs typeface="Calibri"/>
              </a:rPr>
              <a:t>+1, </a:t>
            </a:r>
            <a:r>
              <a:rPr sz="1800" b="1" dirty="0">
                <a:solidFill>
                  <a:srgbClr val="2C395E"/>
                </a:solidFill>
                <a:latin typeface="Calibri"/>
                <a:cs typeface="Calibri"/>
              </a:rPr>
              <a:t>m </a:t>
            </a:r>
            <a:r>
              <a:rPr sz="1800" b="1" spc="-5" dirty="0">
                <a:solidFill>
                  <a:srgbClr val="2C395E"/>
                </a:solidFill>
                <a:latin typeface="Calibri"/>
                <a:cs typeface="Calibri"/>
              </a:rPr>
              <a:t>mod (N</a:t>
            </a:r>
            <a:r>
              <a:rPr sz="1800" b="1" spc="-7" baseline="-20833" dirty="0">
                <a:solidFill>
                  <a:srgbClr val="2C395E"/>
                </a:solidFill>
                <a:latin typeface="Calibri"/>
                <a:cs typeface="Calibri"/>
              </a:rPr>
              <a:t>0</a:t>
            </a:r>
            <a:r>
              <a:rPr sz="1800" b="1" spc="-5" dirty="0">
                <a:solidFill>
                  <a:srgbClr val="2C395E"/>
                </a:solidFill>
                <a:latin typeface="Calibri"/>
                <a:cs typeface="Calibri"/>
              </a:rPr>
              <a:t>+1)</a:t>
            </a:r>
            <a:r>
              <a:rPr sz="1800" b="1" spc="-10" dirty="0">
                <a:solidFill>
                  <a:srgbClr val="2C395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C395E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6827" y="5172455"/>
            <a:ext cx="830579" cy="618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2453" y="5440066"/>
            <a:ext cx="465455" cy="263525"/>
          </a:xfrm>
          <a:custGeom>
            <a:avLst/>
            <a:gdLst/>
            <a:ahLst/>
            <a:cxnLst/>
            <a:rect l="l" t="t" r="r" b="b"/>
            <a:pathLst>
              <a:path w="465454" h="263525">
                <a:moveTo>
                  <a:pt x="0" y="263499"/>
                </a:moveTo>
                <a:lnTo>
                  <a:pt x="465455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3248" y="5437813"/>
            <a:ext cx="175260" cy="153670"/>
          </a:xfrm>
          <a:custGeom>
            <a:avLst/>
            <a:gdLst/>
            <a:ahLst/>
            <a:cxnLst/>
            <a:rect l="l" t="t" r="r" b="b"/>
            <a:pathLst>
              <a:path w="175260" h="153670">
                <a:moveTo>
                  <a:pt x="86728" y="153174"/>
                </a:moveTo>
                <a:lnTo>
                  <a:pt x="174663" y="2247"/>
                </a:lnTo>
                <a:lnTo>
                  <a:pt x="0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7339" y="4613147"/>
            <a:ext cx="4431791" cy="1356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0774" y="465810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76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5971" y="4555235"/>
            <a:ext cx="688847" cy="652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0498" y="4831571"/>
            <a:ext cx="325120" cy="291465"/>
          </a:xfrm>
          <a:custGeom>
            <a:avLst/>
            <a:gdLst/>
            <a:ahLst/>
            <a:cxnLst/>
            <a:rect l="l" t="t" r="r" b="b"/>
            <a:pathLst>
              <a:path w="325120" h="291464">
                <a:moveTo>
                  <a:pt x="324713" y="291350"/>
                </a:moveTo>
                <a:lnTo>
                  <a:pt x="0" y="0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0486" y="4831567"/>
            <a:ext cx="171450" cy="166370"/>
          </a:xfrm>
          <a:custGeom>
            <a:avLst/>
            <a:gdLst/>
            <a:ahLst/>
            <a:cxnLst/>
            <a:rect l="l" t="t" r="r" b="b"/>
            <a:pathLst>
              <a:path w="171450" h="166370">
                <a:moveTo>
                  <a:pt x="53517" y="166268"/>
                </a:moveTo>
                <a:lnTo>
                  <a:pt x="0" y="0"/>
                </a:lnTo>
                <a:lnTo>
                  <a:pt x="171081" y="35255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544" y="0"/>
            <a:ext cx="744778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7395" y="699516"/>
            <a:ext cx="356615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76425" marR="5080" indent="-186436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Notes on Mathematical  Induction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943356" y="2755391"/>
            <a:ext cx="7289290" cy="2770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1747" y="2781300"/>
            <a:ext cx="7056120" cy="6146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21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“Notes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Structured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Programming”, 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E.W.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Dijkstra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31747" y="3395471"/>
            <a:ext cx="7056120" cy="2049780"/>
          </a:xfrm>
          <a:prstGeom prst="rect">
            <a:avLst/>
          </a:prstGeom>
          <a:solidFill>
            <a:srgbClr val="E9E0D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 marR="138430">
              <a:lnSpc>
                <a:spcPct val="995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mentioned </a:t>
            </a:r>
            <a:r>
              <a:rPr sz="2000" b="1" spc="-20" dirty="0">
                <a:solidFill>
                  <a:srgbClr val="FF0000"/>
                </a:solidFill>
                <a:latin typeface="Trebuchet MS"/>
                <a:cs typeface="Trebuchet MS"/>
              </a:rPr>
              <a:t>mathematical </a:t>
            </a:r>
            <a:r>
              <a:rPr sz="2000" b="1" spc="-55" dirty="0">
                <a:solidFill>
                  <a:srgbClr val="FF0000"/>
                </a:solidFill>
                <a:latin typeface="Trebuchet MS"/>
                <a:cs typeface="Trebuchet MS"/>
              </a:rPr>
              <a:t>induction </a:t>
            </a:r>
            <a:r>
              <a:rPr sz="2000" spc="-20" dirty="0">
                <a:latin typeface="Calibri"/>
                <a:cs typeface="Calibri"/>
              </a:rPr>
              <a:t>explicitly, </a:t>
            </a:r>
            <a:r>
              <a:rPr sz="2000" spc="-5" dirty="0">
                <a:latin typeface="Calibri"/>
                <a:cs typeface="Calibri"/>
              </a:rPr>
              <a:t>because it  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spc="-15" dirty="0">
                <a:latin typeface="Calibri"/>
                <a:cs typeface="Calibri"/>
              </a:rPr>
              <a:t>pattern </a:t>
            </a:r>
            <a:r>
              <a:rPr sz="2000" spc="-5" dirty="0">
                <a:latin typeface="Calibri"/>
                <a:cs typeface="Calibri"/>
              </a:rPr>
              <a:t>of reasoning that </a:t>
            </a:r>
            <a:r>
              <a:rPr sz="2000" dirty="0">
                <a:latin typeface="Calibri"/>
                <a:cs typeface="Calibri"/>
              </a:rPr>
              <a:t>I am </a:t>
            </a:r>
            <a:r>
              <a:rPr sz="2000" spc="-15" dirty="0">
                <a:latin typeface="Calibri"/>
                <a:cs typeface="Calibri"/>
              </a:rPr>
              <a:t>aware </a:t>
            </a:r>
            <a:r>
              <a:rPr sz="2000" spc="-45" dirty="0">
                <a:latin typeface="Calibri"/>
                <a:cs typeface="Calibri"/>
              </a:rPr>
              <a:t>of,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eventually  </a:t>
            </a:r>
            <a:r>
              <a:rPr sz="2000" spc="-5" dirty="0">
                <a:latin typeface="Calibri"/>
                <a:cs typeface="Calibri"/>
              </a:rPr>
              <a:t>enables </a:t>
            </a:r>
            <a:r>
              <a:rPr sz="2000" dirty="0">
                <a:latin typeface="Calibri"/>
                <a:cs typeface="Calibri"/>
              </a:rPr>
              <a:t>us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cope with loops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recursive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1" y="384047"/>
            <a:ext cx="63276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622" y="532767"/>
            <a:ext cx="5526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4581525" cy="398970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Criteria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Performance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 metrics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0" dirty="0">
                <a:solidFill>
                  <a:srgbClr val="3E3E3E"/>
                </a:solidFill>
                <a:latin typeface="Palatino Linotype"/>
                <a:cs typeface="Palatino Linotype"/>
              </a:rPr>
              <a:t>Worst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Best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case?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35" dirty="0">
                <a:solidFill>
                  <a:srgbClr val="3E3E3E"/>
                </a:solidFill>
                <a:latin typeface="Palatino Linotype"/>
                <a:cs typeface="Palatino Linotype"/>
              </a:rPr>
              <a:t>Average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Average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cost?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Advanced</a:t>
            </a:r>
            <a:r>
              <a:rPr sz="3000" b="1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topics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Lower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bound, </a:t>
            </a:r>
            <a:r>
              <a:rPr sz="24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optimality,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…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9795" y="384047"/>
            <a:ext cx="32613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0766" y="532767"/>
            <a:ext cx="2459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Syll</a:t>
            </a:r>
            <a:r>
              <a:rPr dirty="0"/>
              <a:t>a</a:t>
            </a:r>
            <a:r>
              <a:rPr spc="-5" dirty="0"/>
              <a:t>bus</a:t>
            </a:r>
          </a:p>
        </p:txBody>
      </p:sp>
      <p:sp>
        <p:nvSpPr>
          <p:cNvPr id="4" name="object 4"/>
          <p:cNvSpPr/>
          <p:nvPr/>
        </p:nvSpPr>
        <p:spPr>
          <a:xfrm>
            <a:off x="1074419" y="1783083"/>
            <a:ext cx="6995159" cy="4526280"/>
          </a:xfrm>
          <a:custGeom>
            <a:avLst/>
            <a:gdLst/>
            <a:ahLst/>
            <a:cxnLst/>
            <a:rect l="l" t="t" r="r" b="b"/>
            <a:pathLst>
              <a:path w="6995159" h="4526280">
                <a:moveTo>
                  <a:pt x="4732020" y="0"/>
                </a:moveTo>
                <a:lnTo>
                  <a:pt x="4732020" y="1131569"/>
                </a:lnTo>
                <a:lnTo>
                  <a:pt x="0" y="1131569"/>
                </a:lnTo>
                <a:lnTo>
                  <a:pt x="0" y="3394709"/>
                </a:lnTo>
                <a:lnTo>
                  <a:pt x="4732020" y="3394709"/>
                </a:lnTo>
                <a:lnTo>
                  <a:pt x="4732020" y="4526280"/>
                </a:lnTo>
                <a:lnTo>
                  <a:pt x="6995159" y="2263139"/>
                </a:lnTo>
                <a:lnTo>
                  <a:pt x="4732020" y="0"/>
                </a:lnTo>
                <a:close/>
              </a:path>
            </a:pathLst>
          </a:custGeom>
          <a:solidFill>
            <a:srgbClr val="D3D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854" y="3141731"/>
            <a:ext cx="2468880" cy="1811020"/>
          </a:xfrm>
          <a:custGeom>
            <a:avLst/>
            <a:gdLst/>
            <a:ahLst/>
            <a:cxnLst/>
            <a:rect l="l" t="t" r="r" b="b"/>
            <a:pathLst>
              <a:path w="2468880" h="1811020">
                <a:moveTo>
                  <a:pt x="2167128" y="0"/>
                </a:moveTo>
                <a:lnTo>
                  <a:pt x="301752" y="0"/>
                </a:lnTo>
                <a:lnTo>
                  <a:pt x="252807" y="3949"/>
                </a:lnTo>
                <a:lnTo>
                  <a:pt x="206376" y="15382"/>
                </a:lnTo>
                <a:lnTo>
                  <a:pt x="163081" y="33679"/>
                </a:lnTo>
                <a:lnTo>
                  <a:pt x="123542" y="58218"/>
                </a:lnTo>
                <a:lnTo>
                  <a:pt x="88382" y="88377"/>
                </a:lnTo>
                <a:lnTo>
                  <a:pt x="58221" y="123537"/>
                </a:lnTo>
                <a:lnTo>
                  <a:pt x="33681" y="163075"/>
                </a:lnTo>
                <a:lnTo>
                  <a:pt x="15383" y="206371"/>
                </a:lnTo>
                <a:lnTo>
                  <a:pt x="3949" y="252804"/>
                </a:lnTo>
                <a:lnTo>
                  <a:pt x="0" y="301751"/>
                </a:lnTo>
                <a:lnTo>
                  <a:pt x="0" y="1508747"/>
                </a:lnTo>
                <a:lnTo>
                  <a:pt x="3949" y="1557695"/>
                </a:lnTo>
                <a:lnTo>
                  <a:pt x="15383" y="1604129"/>
                </a:lnTo>
                <a:lnTo>
                  <a:pt x="33681" y="1647426"/>
                </a:lnTo>
                <a:lnTo>
                  <a:pt x="58221" y="1686966"/>
                </a:lnTo>
                <a:lnTo>
                  <a:pt x="88382" y="1722127"/>
                </a:lnTo>
                <a:lnTo>
                  <a:pt x="123542" y="1752289"/>
                </a:lnTo>
                <a:lnTo>
                  <a:pt x="163081" y="1776829"/>
                </a:lnTo>
                <a:lnTo>
                  <a:pt x="206376" y="1795128"/>
                </a:lnTo>
                <a:lnTo>
                  <a:pt x="252807" y="1806562"/>
                </a:lnTo>
                <a:lnTo>
                  <a:pt x="301752" y="1810512"/>
                </a:lnTo>
                <a:lnTo>
                  <a:pt x="2167128" y="1810512"/>
                </a:lnTo>
                <a:lnTo>
                  <a:pt x="2216072" y="1806562"/>
                </a:lnTo>
                <a:lnTo>
                  <a:pt x="2262503" y="1795128"/>
                </a:lnTo>
                <a:lnTo>
                  <a:pt x="2305798" y="1776829"/>
                </a:lnTo>
                <a:lnTo>
                  <a:pt x="2345337" y="1752289"/>
                </a:lnTo>
                <a:lnTo>
                  <a:pt x="2380497" y="1722127"/>
                </a:lnTo>
                <a:lnTo>
                  <a:pt x="2410658" y="1686966"/>
                </a:lnTo>
                <a:lnTo>
                  <a:pt x="2435198" y="1647426"/>
                </a:lnTo>
                <a:lnTo>
                  <a:pt x="2453496" y="1604129"/>
                </a:lnTo>
                <a:lnTo>
                  <a:pt x="2464930" y="1557695"/>
                </a:lnTo>
                <a:lnTo>
                  <a:pt x="2468880" y="1508747"/>
                </a:lnTo>
                <a:lnTo>
                  <a:pt x="2468880" y="301751"/>
                </a:lnTo>
                <a:lnTo>
                  <a:pt x="2464930" y="252804"/>
                </a:lnTo>
                <a:lnTo>
                  <a:pt x="2453496" y="206371"/>
                </a:lnTo>
                <a:lnTo>
                  <a:pt x="2435198" y="163075"/>
                </a:lnTo>
                <a:lnTo>
                  <a:pt x="2410658" y="123537"/>
                </a:lnTo>
                <a:lnTo>
                  <a:pt x="2380497" y="88377"/>
                </a:lnTo>
                <a:lnTo>
                  <a:pt x="2345337" y="58218"/>
                </a:lnTo>
                <a:lnTo>
                  <a:pt x="2305798" y="33679"/>
                </a:lnTo>
                <a:lnTo>
                  <a:pt x="2262503" y="15382"/>
                </a:lnTo>
                <a:lnTo>
                  <a:pt x="2216072" y="3949"/>
                </a:lnTo>
                <a:lnTo>
                  <a:pt x="2167128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854" y="3141731"/>
            <a:ext cx="2468880" cy="1811020"/>
          </a:xfrm>
          <a:custGeom>
            <a:avLst/>
            <a:gdLst/>
            <a:ahLst/>
            <a:cxnLst/>
            <a:rect l="l" t="t" r="r" b="b"/>
            <a:pathLst>
              <a:path w="2468880" h="1811020">
                <a:moveTo>
                  <a:pt x="0" y="301751"/>
                </a:moveTo>
                <a:lnTo>
                  <a:pt x="3949" y="252804"/>
                </a:lnTo>
                <a:lnTo>
                  <a:pt x="15383" y="206371"/>
                </a:lnTo>
                <a:lnTo>
                  <a:pt x="33681" y="163075"/>
                </a:lnTo>
                <a:lnTo>
                  <a:pt x="58221" y="123537"/>
                </a:lnTo>
                <a:lnTo>
                  <a:pt x="88382" y="88377"/>
                </a:lnTo>
                <a:lnTo>
                  <a:pt x="123542" y="58218"/>
                </a:lnTo>
                <a:lnTo>
                  <a:pt x="163081" y="33679"/>
                </a:lnTo>
                <a:lnTo>
                  <a:pt x="206376" y="15382"/>
                </a:lnTo>
                <a:lnTo>
                  <a:pt x="252807" y="3949"/>
                </a:lnTo>
                <a:lnTo>
                  <a:pt x="301752" y="0"/>
                </a:lnTo>
                <a:lnTo>
                  <a:pt x="2167128" y="0"/>
                </a:lnTo>
                <a:lnTo>
                  <a:pt x="2216072" y="3949"/>
                </a:lnTo>
                <a:lnTo>
                  <a:pt x="2262503" y="15382"/>
                </a:lnTo>
                <a:lnTo>
                  <a:pt x="2305798" y="33679"/>
                </a:lnTo>
                <a:lnTo>
                  <a:pt x="2345337" y="58218"/>
                </a:lnTo>
                <a:lnTo>
                  <a:pt x="2380497" y="88377"/>
                </a:lnTo>
                <a:lnTo>
                  <a:pt x="2410658" y="123537"/>
                </a:lnTo>
                <a:lnTo>
                  <a:pt x="2435198" y="163075"/>
                </a:lnTo>
                <a:lnTo>
                  <a:pt x="2453496" y="206371"/>
                </a:lnTo>
                <a:lnTo>
                  <a:pt x="2464930" y="252804"/>
                </a:lnTo>
                <a:lnTo>
                  <a:pt x="2468880" y="301751"/>
                </a:lnTo>
                <a:lnTo>
                  <a:pt x="2468880" y="1508747"/>
                </a:lnTo>
                <a:lnTo>
                  <a:pt x="2464930" y="1557695"/>
                </a:lnTo>
                <a:lnTo>
                  <a:pt x="2453496" y="1604129"/>
                </a:lnTo>
                <a:lnTo>
                  <a:pt x="2435198" y="1647426"/>
                </a:lnTo>
                <a:lnTo>
                  <a:pt x="2410658" y="1686966"/>
                </a:lnTo>
                <a:lnTo>
                  <a:pt x="2380497" y="1722127"/>
                </a:lnTo>
                <a:lnTo>
                  <a:pt x="2345337" y="1752289"/>
                </a:lnTo>
                <a:lnTo>
                  <a:pt x="2305798" y="1776829"/>
                </a:lnTo>
                <a:lnTo>
                  <a:pt x="2262503" y="1795128"/>
                </a:lnTo>
                <a:lnTo>
                  <a:pt x="2216072" y="1806562"/>
                </a:lnTo>
                <a:lnTo>
                  <a:pt x="2167128" y="1810512"/>
                </a:lnTo>
                <a:lnTo>
                  <a:pt x="301752" y="1810512"/>
                </a:lnTo>
                <a:lnTo>
                  <a:pt x="252807" y="1806562"/>
                </a:lnTo>
                <a:lnTo>
                  <a:pt x="206376" y="1795128"/>
                </a:lnTo>
                <a:lnTo>
                  <a:pt x="163081" y="1776829"/>
                </a:lnTo>
                <a:lnTo>
                  <a:pt x="123542" y="1752289"/>
                </a:lnTo>
                <a:lnTo>
                  <a:pt x="88382" y="1722127"/>
                </a:lnTo>
                <a:lnTo>
                  <a:pt x="58221" y="1686966"/>
                </a:lnTo>
                <a:lnTo>
                  <a:pt x="33681" y="1647426"/>
                </a:lnTo>
                <a:lnTo>
                  <a:pt x="15383" y="1604129"/>
                </a:lnTo>
                <a:lnTo>
                  <a:pt x="3949" y="1557695"/>
                </a:lnTo>
                <a:lnTo>
                  <a:pt x="0" y="1508747"/>
                </a:lnTo>
                <a:lnTo>
                  <a:pt x="0" y="301751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1254" y="3652488"/>
            <a:ext cx="1758314" cy="7321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81940">
              <a:lnSpc>
                <a:spcPct val="101299"/>
              </a:lnSpc>
              <a:spcBef>
                <a:spcPts val="65"/>
              </a:spcBef>
            </a:pP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Model of  </a:t>
            </a:r>
            <a:r>
              <a:rPr sz="23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3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utation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8321" y="3141731"/>
            <a:ext cx="2468880" cy="1811020"/>
          </a:xfrm>
          <a:custGeom>
            <a:avLst/>
            <a:gdLst/>
            <a:ahLst/>
            <a:cxnLst/>
            <a:rect l="l" t="t" r="r" b="b"/>
            <a:pathLst>
              <a:path w="2468879" h="1811020">
                <a:moveTo>
                  <a:pt x="2167128" y="0"/>
                </a:moveTo>
                <a:lnTo>
                  <a:pt x="301752" y="0"/>
                </a:lnTo>
                <a:lnTo>
                  <a:pt x="252807" y="3949"/>
                </a:lnTo>
                <a:lnTo>
                  <a:pt x="206376" y="15382"/>
                </a:lnTo>
                <a:lnTo>
                  <a:pt x="163081" y="33679"/>
                </a:lnTo>
                <a:lnTo>
                  <a:pt x="123542" y="58218"/>
                </a:lnTo>
                <a:lnTo>
                  <a:pt x="88382" y="88377"/>
                </a:lnTo>
                <a:lnTo>
                  <a:pt x="58221" y="123537"/>
                </a:lnTo>
                <a:lnTo>
                  <a:pt x="33681" y="163075"/>
                </a:lnTo>
                <a:lnTo>
                  <a:pt x="15383" y="206371"/>
                </a:lnTo>
                <a:lnTo>
                  <a:pt x="3949" y="252804"/>
                </a:lnTo>
                <a:lnTo>
                  <a:pt x="0" y="301751"/>
                </a:lnTo>
                <a:lnTo>
                  <a:pt x="0" y="1508747"/>
                </a:lnTo>
                <a:lnTo>
                  <a:pt x="3949" y="1557695"/>
                </a:lnTo>
                <a:lnTo>
                  <a:pt x="15383" y="1604129"/>
                </a:lnTo>
                <a:lnTo>
                  <a:pt x="33681" y="1647426"/>
                </a:lnTo>
                <a:lnTo>
                  <a:pt x="58221" y="1686966"/>
                </a:lnTo>
                <a:lnTo>
                  <a:pt x="88382" y="1722127"/>
                </a:lnTo>
                <a:lnTo>
                  <a:pt x="123542" y="1752289"/>
                </a:lnTo>
                <a:lnTo>
                  <a:pt x="163081" y="1776829"/>
                </a:lnTo>
                <a:lnTo>
                  <a:pt x="206376" y="1795128"/>
                </a:lnTo>
                <a:lnTo>
                  <a:pt x="252807" y="1806562"/>
                </a:lnTo>
                <a:lnTo>
                  <a:pt x="301752" y="1810512"/>
                </a:lnTo>
                <a:lnTo>
                  <a:pt x="2167128" y="1810512"/>
                </a:lnTo>
                <a:lnTo>
                  <a:pt x="2216072" y="1806562"/>
                </a:lnTo>
                <a:lnTo>
                  <a:pt x="2262503" y="1795128"/>
                </a:lnTo>
                <a:lnTo>
                  <a:pt x="2305798" y="1776829"/>
                </a:lnTo>
                <a:lnTo>
                  <a:pt x="2345337" y="1752289"/>
                </a:lnTo>
                <a:lnTo>
                  <a:pt x="2380497" y="1722127"/>
                </a:lnTo>
                <a:lnTo>
                  <a:pt x="2410658" y="1686966"/>
                </a:lnTo>
                <a:lnTo>
                  <a:pt x="2435198" y="1647426"/>
                </a:lnTo>
                <a:lnTo>
                  <a:pt x="2453496" y="1604129"/>
                </a:lnTo>
                <a:lnTo>
                  <a:pt x="2464930" y="1557695"/>
                </a:lnTo>
                <a:lnTo>
                  <a:pt x="2468880" y="1508747"/>
                </a:lnTo>
                <a:lnTo>
                  <a:pt x="2468880" y="301751"/>
                </a:lnTo>
                <a:lnTo>
                  <a:pt x="2464930" y="252804"/>
                </a:lnTo>
                <a:lnTo>
                  <a:pt x="2453496" y="206371"/>
                </a:lnTo>
                <a:lnTo>
                  <a:pt x="2435198" y="163075"/>
                </a:lnTo>
                <a:lnTo>
                  <a:pt x="2410658" y="123537"/>
                </a:lnTo>
                <a:lnTo>
                  <a:pt x="2380497" y="88377"/>
                </a:lnTo>
                <a:lnTo>
                  <a:pt x="2345337" y="58218"/>
                </a:lnTo>
                <a:lnTo>
                  <a:pt x="2305798" y="33679"/>
                </a:lnTo>
                <a:lnTo>
                  <a:pt x="2262503" y="15382"/>
                </a:lnTo>
                <a:lnTo>
                  <a:pt x="2216072" y="3949"/>
                </a:lnTo>
                <a:lnTo>
                  <a:pt x="2167128" y="0"/>
                </a:lnTo>
                <a:close/>
              </a:path>
            </a:pathLst>
          </a:custGeom>
          <a:solidFill>
            <a:srgbClr val="448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8321" y="3141731"/>
            <a:ext cx="2468880" cy="1811020"/>
          </a:xfrm>
          <a:custGeom>
            <a:avLst/>
            <a:gdLst/>
            <a:ahLst/>
            <a:cxnLst/>
            <a:rect l="l" t="t" r="r" b="b"/>
            <a:pathLst>
              <a:path w="2468879" h="1811020">
                <a:moveTo>
                  <a:pt x="0" y="301751"/>
                </a:moveTo>
                <a:lnTo>
                  <a:pt x="3949" y="252804"/>
                </a:lnTo>
                <a:lnTo>
                  <a:pt x="15383" y="206371"/>
                </a:lnTo>
                <a:lnTo>
                  <a:pt x="33681" y="163075"/>
                </a:lnTo>
                <a:lnTo>
                  <a:pt x="58221" y="123537"/>
                </a:lnTo>
                <a:lnTo>
                  <a:pt x="88382" y="88377"/>
                </a:lnTo>
                <a:lnTo>
                  <a:pt x="123542" y="58218"/>
                </a:lnTo>
                <a:lnTo>
                  <a:pt x="163081" y="33679"/>
                </a:lnTo>
                <a:lnTo>
                  <a:pt x="206376" y="15382"/>
                </a:lnTo>
                <a:lnTo>
                  <a:pt x="252807" y="3949"/>
                </a:lnTo>
                <a:lnTo>
                  <a:pt x="301752" y="0"/>
                </a:lnTo>
                <a:lnTo>
                  <a:pt x="2167128" y="0"/>
                </a:lnTo>
                <a:lnTo>
                  <a:pt x="2216072" y="3949"/>
                </a:lnTo>
                <a:lnTo>
                  <a:pt x="2262503" y="15382"/>
                </a:lnTo>
                <a:lnTo>
                  <a:pt x="2305798" y="33679"/>
                </a:lnTo>
                <a:lnTo>
                  <a:pt x="2345337" y="58218"/>
                </a:lnTo>
                <a:lnTo>
                  <a:pt x="2380497" y="88377"/>
                </a:lnTo>
                <a:lnTo>
                  <a:pt x="2410658" y="123537"/>
                </a:lnTo>
                <a:lnTo>
                  <a:pt x="2435198" y="163075"/>
                </a:lnTo>
                <a:lnTo>
                  <a:pt x="2453496" y="206371"/>
                </a:lnTo>
                <a:lnTo>
                  <a:pt x="2464930" y="252804"/>
                </a:lnTo>
                <a:lnTo>
                  <a:pt x="2468880" y="301751"/>
                </a:lnTo>
                <a:lnTo>
                  <a:pt x="2468880" y="1508747"/>
                </a:lnTo>
                <a:lnTo>
                  <a:pt x="2464930" y="1557695"/>
                </a:lnTo>
                <a:lnTo>
                  <a:pt x="2453496" y="1604129"/>
                </a:lnTo>
                <a:lnTo>
                  <a:pt x="2435198" y="1647426"/>
                </a:lnTo>
                <a:lnTo>
                  <a:pt x="2410658" y="1686966"/>
                </a:lnTo>
                <a:lnTo>
                  <a:pt x="2380497" y="1722127"/>
                </a:lnTo>
                <a:lnTo>
                  <a:pt x="2345337" y="1752289"/>
                </a:lnTo>
                <a:lnTo>
                  <a:pt x="2305798" y="1776829"/>
                </a:lnTo>
                <a:lnTo>
                  <a:pt x="2262503" y="1795128"/>
                </a:lnTo>
                <a:lnTo>
                  <a:pt x="2216072" y="1806562"/>
                </a:lnTo>
                <a:lnTo>
                  <a:pt x="2167128" y="1810512"/>
                </a:lnTo>
                <a:lnTo>
                  <a:pt x="301752" y="1810512"/>
                </a:lnTo>
                <a:lnTo>
                  <a:pt x="252807" y="1806562"/>
                </a:lnTo>
                <a:lnTo>
                  <a:pt x="206376" y="1795128"/>
                </a:lnTo>
                <a:lnTo>
                  <a:pt x="163081" y="1776829"/>
                </a:lnTo>
                <a:lnTo>
                  <a:pt x="123542" y="1752289"/>
                </a:lnTo>
                <a:lnTo>
                  <a:pt x="88382" y="1722127"/>
                </a:lnTo>
                <a:lnTo>
                  <a:pt x="58221" y="1686966"/>
                </a:lnTo>
                <a:lnTo>
                  <a:pt x="33681" y="1647426"/>
                </a:lnTo>
                <a:lnTo>
                  <a:pt x="15383" y="1604129"/>
                </a:lnTo>
                <a:lnTo>
                  <a:pt x="3949" y="1557695"/>
                </a:lnTo>
                <a:lnTo>
                  <a:pt x="0" y="1508747"/>
                </a:lnTo>
                <a:lnTo>
                  <a:pt x="0" y="301751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60598" y="3297839"/>
            <a:ext cx="1423670" cy="14408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2540" algn="ctr">
              <a:lnSpc>
                <a:spcPct val="101200"/>
              </a:lnSpc>
              <a:spcBef>
                <a:spcPts val="70"/>
              </a:spcBef>
            </a:pP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Algorithm  design &amp;  analysis  te</a:t>
            </a:r>
            <a:r>
              <a:rPr sz="23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hni</a:t>
            </a:r>
            <a:r>
              <a:rPr sz="2300" spc="5" dirty="0">
                <a:solidFill>
                  <a:srgbClr val="FFFFFF"/>
                </a:solidFill>
                <a:latin typeface="Palatino Linotype"/>
                <a:cs typeface="Palatino Linotype"/>
              </a:rPr>
              <a:t>q</a:t>
            </a: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ues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9790" y="3141731"/>
            <a:ext cx="2468880" cy="1811020"/>
          </a:xfrm>
          <a:custGeom>
            <a:avLst/>
            <a:gdLst/>
            <a:ahLst/>
            <a:cxnLst/>
            <a:rect l="l" t="t" r="r" b="b"/>
            <a:pathLst>
              <a:path w="2468879" h="1811020">
                <a:moveTo>
                  <a:pt x="2167128" y="0"/>
                </a:moveTo>
                <a:lnTo>
                  <a:pt x="301752" y="0"/>
                </a:lnTo>
                <a:lnTo>
                  <a:pt x="252807" y="3949"/>
                </a:lnTo>
                <a:lnTo>
                  <a:pt x="206376" y="15382"/>
                </a:lnTo>
                <a:lnTo>
                  <a:pt x="163081" y="33679"/>
                </a:lnTo>
                <a:lnTo>
                  <a:pt x="123542" y="58218"/>
                </a:lnTo>
                <a:lnTo>
                  <a:pt x="88382" y="88377"/>
                </a:lnTo>
                <a:lnTo>
                  <a:pt x="58221" y="123537"/>
                </a:lnTo>
                <a:lnTo>
                  <a:pt x="33681" y="163075"/>
                </a:lnTo>
                <a:lnTo>
                  <a:pt x="15383" y="206371"/>
                </a:lnTo>
                <a:lnTo>
                  <a:pt x="3949" y="252804"/>
                </a:lnTo>
                <a:lnTo>
                  <a:pt x="0" y="301751"/>
                </a:lnTo>
                <a:lnTo>
                  <a:pt x="0" y="1508747"/>
                </a:lnTo>
                <a:lnTo>
                  <a:pt x="3949" y="1557695"/>
                </a:lnTo>
                <a:lnTo>
                  <a:pt x="15383" y="1604129"/>
                </a:lnTo>
                <a:lnTo>
                  <a:pt x="33681" y="1647426"/>
                </a:lnTo>
                <a:lnTo>
                  <a:pt x="58221" y="1686966"/>
                </a:lnTo>
                <a:lnTo>
                  <a:pt x="88382" y="1722127"/>
                </a:lnTo>
                <a:lnTo>
                  <a:pt x="123542" y="1752289"/>
                </a:lnTo>
                <a:lnTo>
                  <a:pt x="163081" y="1776829"/>
                </a:lnTo>
                <a:lnTo>
                  <a:pt x="206376" y="1795128"/>
                </a:lnTo>
                <a:lnTo>
                  <a:pt x="252807" y="1806562"/>
                </a:lnTo>
                <a:lnTo>
                  <a:pt x="301752" y="1810512"/>
                </a:lnTo>
                <a:lnTo>
                  <a:pt x="2167128" y="1810512"/>
                </a:lnTo>
                <a:lnTo>
                  <a:pt x="2216072" y="1806562"/>
                </a:lnTo>
                <a:lnTo>
                  <a:pt x="2262503" y="1795128"/>
                </a:lnTo>
                <a:lnTo>
                  <a:pt x="2305798" y="1776829"/>
                </a:lnTo>
                <a:lnTo>
                  <a:pt x="2345337" y="1752289"/>
                </a:lnTo>
                <a:lnTo>
                  <a:pt x="2380497" y="1722127"/>
                </a:lnTo>
                <a:lnTo>
                  <a:pt x="2410658" y="1686966"/>
                </a:lnTo>
                <a:lnTo>
                  <a:pt x="2435198" y="1647426"/>
                </a:lnTo>
                <a:lnTo>
                  <a:pt x="2453496" y="1604129"/>
                </a:lnTo>
                <a:lnTo>
                  <a:pt x="2464930" y="1557695"/>
                </a:lnTo>
                <a:lnTo>
                  <a:pt x="2468880" y="1508747"/>
                </a:lnTo>
                <a:lnTo>
                  <a:pt x="2468880" y="301751"/>
                </a:lnTo>
                <a:lnTo>
                  <a:pt x="2464930" y="252804"/>
                </a:lnTo>
                <a:lnTo>
                  <a:pt x="2453496" y="206371"/>
                </a:lnTo>
                <a:lnTo>
                  <a:pt x="2435198" y="163075"/>
                </a:lnTo>
                <a:lnTo>
                  <a:pt x="2410658" y="123537"/>
                </a:lnTo>
                <a:lnTo>
                  <a:pt x="2380497" y="88377"/>
                </a:lnTo>
                <a:lnTo>
                  <a:pt x="2345337" y="58218"/>
                </a:lnTo>
                <a:lnTo>
                  <a:pt x="2305798" y="33679"/>
                </a:lnTo>
                <a:lnTo>
                  <a:pt x="2262503" y="15382"/>
                </a:lnTo>
                <a:lnTo>
                  <a:pt x="2216072" y="3949"/>
                </a:lnTo>
                <a:lnTo>
                  <a:pt x="2167128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9790" y="3141731"/>
            <a:ext cx="2468880" cy="1811020"/>
          </a:xfrm>
          <a:custGeom>
            <a:avLst/>
            <a:gdLst/>
            <a:ahLst/>
            <a:cxnLst/>
            <a:rect l="l" t="t" r="r" b="b"/>
            <a:pathLst>
              <a:path w="2468879" h="1811020">
                <a:moveTo>
                  <a:pt x="0" y="301751"/>
                </a:moveTo>
                <a:lnTo>
                  <a:pt x="3949" y="252804"/>
                </a:lnTo>
                <a:lnTo>
                  <a:pt x="15383" y="206371"/>
                </a:lnTo>
                <a:lnTo>
                  <a:pt x="33681" y="163075"/>
                </a:lnTo>
                <a:lnTo>
                  <a:pt x="58221" y="123537"/>
                </a:lnTo>
                <a:lnTo>
                  <a:pt x="88382" y="88377"/>
                </a:lnTo>
                <a:lnTo>
                  <a:pt x="123542" y="58218"/>
                </a:lnTo>
                <a:lnTo>
                  <a:pt x="163081" y="33679"/>
                </a:lnTo>
                <a:lnTo>
                  <a:pt x="206376" y="15382"/>
                </a:lnTo>
                <a:lnTo>
                  <a:pt x="252807" y="3949"/>
                </a:lnTo>
                <a:lnTo>
                  <a:pt x="301752" y="0"/>
                </a:lnTo>
                <a:lnTo>
                  <a:pt x="2167128" y="0"/>
                </a:lnTo>
                <a:lnTo>
                  <a:pt x="2216072" y="3949"/>
                </a:lnTo>
                <a:lnTo>
                  <a:pt x="2262503" y="15382"/>
                </a:lnTo>
                <a:lnTo>
                  <a:pt x="2305798" y="33679"/>
                </a:lnTo>
                <a:lnTo>
                  <a:pt x="2345337" y="58218"/>
                </a:lnTo>
                <a:lnTo>
                  <a:pt x="2380497" y="88377"/>
                </a:lnTo>
                <a:lnTo>
                  <a:pt x="2410658" y="123537"/>
                </a:lnTo>
                <a:lnTo>
                  <a:pt x="2435198" y="163075"/>
                </a:lnTo>
                <a:lnTo>
                  <a:pt x="2453496" y="206371"/>
                </a:lnTo>
                <a:lnTo>
                  <a:pt x="2464930" y="252804"/>
                </a:lnTo>
                <a:lnTo>
                  <a:pt x="2468880" y="301751"/>
                </a:lnTo>
                <a:lnTo>
                  <a:pt x="2468880" y="1508747"/>
                </a:lnTo>
                <a:lnTo>
                  <a:pt x="2464930" y="1557695"/>
                </a:lnTo>
                <a:lnTo>
                  <a:pt x="2453496" y="1604129"/>
                </a:lnTo>
                <a:lnTo>
                  <a:pt x="2435198" y="1647426"/>
                </a:lnTo>
                <a:lnTo>
                  <a:pt x="2410658" y="1686966"/>
                </a:lnTo>
                <a:lnTo>
                  <a:pt x="2380497" y="1722127"/>
                </a:lnTo>
                <a:lnTo>
                  <a:pt x="2345337" y="1752289"/>
                </a:lnTo>
                <a:lnTo>
                  <a:pt x="2305798" y="1776829"/>
                </a:lnTo>
                <a:lnTo>
                  <a:pt x="2262503" y="1795128"/>
                </a:lnTo>
                <a:lnTo>
                  <a:pt x="2216072" y="1806562"/>
                </a:lnTo>
                <a:lnTo>
                  <a:pt x="2167128" y="1810512"/>
                </a:lnTo>
                <a:lnTo>
                  <a:pt x="301752" y="1810512"/>
                </a:lnTo>
                <a:lnTo>
                  <a:pt x="252807" y="1806562"/>
                </a:lnTo>
                <a:lnTo>
                  <a:pt x="206376" y="1795128"/>
                </a:lnTo>
                <a:lnTo>
                  <a:pt x="163081" y="1776829"/>
                </a:lnTo>
                <a:lnTo>
                  <a:pt x="123542" y="1752289"/>
                </a:lnTo>
                <a:lnTo>
                  <a:pt x="88382" y="1722127"/>
                </a:lnTo>
                <a:lnTo>
                  <a:pt x="58221" y="1686966"/>
                </a:lnTo>
                <a:lnTo>
                  <a:pt x="33681" y="1647426"/>
                </a:lnTo>
                <a:lnTo>
                  <a:pt x="15383" y="1604129"/>
                </a:lnTo>
                <a:lnTo>
                  <a:pt x="3949" y="1557695"/>
                </a:lnTo>
                <a:lnTo>
                  <a:pt x="0" y="1508747"/>
                </a:lnTo>
                <a:lnTo>
                  <a:pt x="0" y="301751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94358" y="3652488"/>
            <a:ext cx="1758314" cy="7321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5575" marR="5080" indent="-143510">
              <a:lnSpc>
                <a:spcPct val="101299"/>
              </a:lnSpc>
              <a:spcBef>
                <a:spcPts val="65"/>
              </a:spcBef>
            </a:pPr>
            <a:r>
              <a:rPr sz="23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23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2300" dirty="0">
                <a:solidFill>
                  <a:srgbClr val="FFFFFF"/>
                </a:solidFill>
                <a:latin typeface="Palatino Linotype"/>
                <a:cs typeface="Palatino Linotype"/>
              </a:rPr>
              <a:t>utation  complexity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1" y="384047"/>
            <a:ext cx="63276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622" y="532767"/>
            <a:ext cx="5526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414259" cy="32981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How to</a:t>
            </a:r>
            <a:r>
              <a:rPr sz="30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measure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Not too</a:t>
            </a:r>
            <a:r>
              <a:rPr sz="2400" spc="2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general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Giving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essential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indication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comparison of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algorithms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Not too</a:t>
            </a:r>
            <a:r>
              <a:rPr sz="2400" spc="2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precise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Machine</a:t>
            </a:r>
            <a:r>
              <a:rPr sz="20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independent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Language</a:t>
            </a:r>
            <a:r>
              <a:rPr sz="2000" spc="-4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independent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Programming paradigm</a:t>
            </a:r>
            <a:r>
              <a:rPr sz="20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independent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Implementation</a:t>
            </a:r>
            <a:r>
              <a:rPr sz="2000" spc="-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independent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1" y="384047"/>
            <a:ext cx="63276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622" y="532767"/>
            <a:ext cx="5526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5149215" cy="23742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Criteria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Critical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operation</a:t>
            </a:r>
            <a:endParaRPr sz="24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How many critical operation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are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conducted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example</a:t>
            </a:r>
            <a:endParaRPr sz="30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9883" y="4430762"/>
          <a:ext cx="5673725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Algorithmic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76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Sorting,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selection,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82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matching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6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Comparison (of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keys)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Graph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traversal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C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node/edge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Matrix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multiplication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6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Multiplication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048755" y="1882140"/>
            <a:ext cx="2645663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3808" y="1917192"/>
            <a:ext cx="2520695" cy="1694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9235" y="1912620"/>
            <a:ext cx="2529840" cy="1704339"/>
          </a:xfrm>
          <a:custGeom>
            <a:avLst/>
            <a:gdLst/>
            <a:ahLst/>
            <a:cxnLst/>
            <a:rect l="l" t="t" r="r" b="b"/>
            <a:pathLst>
              <a:path w="2529840" h="1704339">
                <a:moveTo>
                  <a:pt x="0" y="0"/>
                </a:moveTo>
                <a:lnTo>
                  <a:pt x="2529840" y="0"/>
                </a:lnTo>
                <a:lnTo>
                  <a:pt x="2529840" y="1703832"/>
                </a:lnTo>
                <a:lnTo>
                  <a:pt x="0" y="17038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2F5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1" y="384047"/>
            <a:ext cx="63276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622" y="532767"/>
            <a:ext cx="5526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434580" cy="14655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Amount of work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done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59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usually depends on size of the input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sz="2400" spc="-56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Palatino Linotype"/>
                <a:cs typeface="Palatino Linotype"/>
              </a:rPr>
              <a:t>usually does not depend on size of the input only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8435" y="4204715"/>
            <a:ext cx="2039111" cy="1175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5679" y="4232147"/>
            <a:ext cx="1944623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5679" y="4232151"/>
            <a:ext cx="1945005" cy="1080770"/>
          </a:xfrm>
          <a:custGeom>
            <a:avLst/>
            <a:gdLst/>
            <a:ahLst/>
            <a:cxnLst/>
            <a:rect l="l" t="t" r="r" b="b"/>
            <a:pathLst>
              <a:path w="1945004" h="1080770">
                <a:moveTo>
                  <a:pt x="0" y="180086"/>
                </a:moveTo>
                <a:lnTo>
                  <a:pt x="6433" y="132209"/>
                </a:lnTo>
                <a:lnTo>
                  <a:pt x="24588" y="89189"/>
                </a:lnTo>
                <a:lnTo>
                  <a:pt x="52747" y="52743"/>
                </a:lnTo>
                <a:lnTo>
                  <a:pt x="89195" y="24585"/>
                </a:lnTo>
                <a:lnTo>
                  <a:pt x="132213" y="6432"/>
                </a:lnTo>
                <a:lnTo>
                  <a:pt x="180086" y="0"/>
                </a:lnTo>
                <a:lnTo>
                  <a:pt x="1764538" y="0"/>
                </a:lnTo>
                <a:lnTo>
                  <a:pt x="1812410" y="6432"/>
                </a:lnTo>
                <a:lnTo>
                  <a:pt x="1855428" y="24585"/>
                </a:lnTo>
                <a:lnTo>
                  <a:pt x="1891876" y="52743"/>
                </a:lnTo>
                <a:lnTo>
                  <a:pt x="1920035" y="89189"/>
                </a:lnTo>
                <a:lnTo>
                  <a:pt x="1938190" y="132209"/>
                </a:lnTo>
                <a:lnTo>
                  <a:pt x="1944624" y="180086"/>
                </a:lnTo>
                <a:lnTo>
                  <a:pt x="1944624" y="900417"/>
                </a:lnTo>
                <a:lnTo>
                  <a:pt x="1938190" y="948294"/>
                </a:lnTo>
                <a:lnTo>
                  <a:pt x="1920035" y="991316"/>
                </a:lnTo>
                <a:lnTo>
                  <a:pt x="1891876" y="1027766"/>
                </a:lnTo>
                <a:lnTo>
                  <a:pt x="1855428" y="1055927"/>
                </a:lnTo>
                <a:lnTo>
                  <a:pt x="1812410" y="1074082"/>
                </a:lnTo>
                <a:lnTo>
                  <a:pt x="1764538" y="1080516"/>
                </a:lnTo>
                <a:lnTo>
                  <a:pt x="180086" y="1080516"/>
                </a:lnTo>
                <a:lnTo>
                  <a:pt x="132213" y="1074082"/>
                </a:lnTo>
                <a:lnTo>
                  <a:pt x="89195" y="1055927"/>
                </a:lnTo>
                <a:lnTo>
                  <a:pt x="52747" y="1027766"/>
                </a:lnTo>
                <a:lnTo>
                  <a:pt x="24588" y="991316"/>
                </a:lnTo>
                <a:lnTo>
                  <a:pt x="6433" y="948294"/>
                </a:lnTo>
                <a:lnTo>
                  <a:pt x="0" y="900417"/>
                </a:lnTo>
                <a:lnTo>
                  <a:pt x="0" y="180086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81686" y="4438134"/>
            <a:ext cx="10534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ori</a:t>
            </a:r>
            <a:r>
              <a:rPr sz="2000" dirty="0">
                <a:latin typeface="Calibri"/>
                <a:cs typeface="Calibri"/>
              </a:rPr>
              <a:t>thm 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6627" y="4678679"/>
            <a:ext cx="1319783" cy="358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3872" y="4712208"/>
            <a:ext cx="1223771" cy="251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3872" y="4712208"/>
            <a:ext cx="1224280" cy="251460"/>
          </a:xfrm>
          <a:custGeom>
            <a:avLst/>
            <a:gdLst/>
            <a:ahLst/>
            <a:cxnLst/>
            <a:rect l="l" t="t" r="r" b="b"/>
            <a:pathLst>
              <a:path w="1224280" h="251460">
                <a:moveTo>
                  <a:pt x="0" y="62864"/>
                </a:moveTo>
                <a:lnTo>
                  <a:pt x="1098042" y="62864"/>
                </a:lnTo>
                <a:lnTo>
                  <a:pt x="1098042" y="0"/>
                </a:lnTo>
                <a:lnTo>
                  <a:pt x="1223772" y="125729"/>
                </a:lnTo>
                <a:lnTo>
                  <a:pt x="1098042" y="251459"/>
                </a:lnTo>
                <a:lnTo>
                  <a:pt x="1098042" y="188594"/>
                </a:lnTo>
                <a:lnTo>
                  <a:pt x="0" y="188594"/>
                </a:lnTo>
                <a:lnTo>
                  <a:pt x="0" y="62864"/>
                </a:lnTo>
                <a:close/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2428" y="4094852"/>
            <a:ext cx="116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7503" y="4666500"/>
            <a:ext cx="1319771" cy="359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4747" y="4700016"/>
            <a:ext cx="1223771" cy="252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4747" y="4700015"/>
            <a:ext cx="1224280" cy="253365"/>
          </a:xfrm>
          <a:custGeom>
            <a:avLst/>
            <a:gdLst/>
            <a:ahLst/>
            <a:cxnLst/>
            <a:rect l="l" t="t" r="r" b="b"/>
            <a:pathLst>
              <a:path w="1224279" h="253364">
                <a:moveTo>
                  <a:pt x="0" y="63245"/>
                </a:moveTo>
                <a:lnTo>
                  <a:pt x="1097280" y="63245"/>
                </a:lnTo>
                <a:lnTo>
                  <a:pt x="1097280" y="0"/>
                </a:lnTo>
                <a:lnTo>
                  <a:pt x="1223772" y="126491"/>
                </a:lnTo>
                <a:lnTo>
                  <a:pt x="1097280" y="252983"/>
                </a:lnTo>
                <a:lnTo>
                  <a:pt x="1097280" y="189737"/>
                </a:lnTo>
                <a:lnTo>
                  <a:pt x="0" y="189737"/>
                </a:lnTo>
                <a:lnTo>
                  <a:pt x="0" y="63245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58397" y="4107844"/>
            <a:ext cx="20631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f(n)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Amount of </a:t>
            </a:r>
            <a:r>
              <a:rPr sz="1800" spc="-10" dirty="0">
                <a:latin typeface="Calibri"/>
                <a:cs typeface="Calibri"/>
              </a:rPr>
              <a:t>work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3836" y="384047"/>
            <a:ext cx="24399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7751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0444" y="384047"/>
            <a:ext cx="537667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4806" y="532767"/>
            <a:ext cx="6393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Worst-case</a:t>
            </a:r>
            <a:r>
              <a:rPr spc="-80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790469"/>
            <a:ext cx="3685540" cy="281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W(n)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E3E3E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Upper bound of</a:t>
            </a:r>
            <a:r>
              <a:rPr sz="24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For any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possible</a:t>
            </a:r>
            <a:r>
              <a:rPr sz="2000" spc="-6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input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505"/>
              </a:lnSpc>
              <a:spcBef>
                <a:spcPts val="153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95" dirty="0">
                <a:solidFill>
                  <a:srgbClr val="3E3E3E"/>
                </a:solidFill>
                <a:latin typeface="Cambria Math"/>
                <a:cs typeface="Cambria Math"/>
              </a:rPr>
              <a:t>𝑊𝑊(𝑛𝑛)</a:t>
            </a:r>
            <a:r>
              <a:rPr sz="2400" spc="13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max </a:t>
            </a:r>
            <a:r>
              <a:rPr sz="2400" spc="-350" dirty="0">
                <a:solidFill>
                  <a:srgbClr val="3E3E3E"/>
                </a:solidFill>
                <a:latin typeface="Cambria Math"/>
                <a:cs typeface="Cambria Math"/>
              </a:rPr>
              <a:t>𝑓𝑓(𝐼𝐼)</a:t>
            </a:r>
            <a:endParaRPr sz="2400">
              <a:latin typeface="Cambria Math"/>
              <a:cs typeface="Cambria Math"/>
            </a:endParaRPr>
          </a:p>
          <a:p>
            <a:pPr marL="631190" algn="ctr">
              <a:lnSpc>
                <a:spcPts val="1725"/>
              </a:lnSpc>
            </a:pPr>
            <a:r>
              <a:rPr sz="1750" spc="-375" dirty="0">
                <a:solidFill>
                  <a:srgbClr val="3E3E3E"/>
                </a:solidFill>
                <a:latin typeface="Cambria Math"/>
                <a:cs typeface="Cambria Math"/>
              </a:rPr>
              <a:t>𝐼𝐼∈𝐷𝐷</a:t>
            </a:r>
            <a:r>
              <a:rPr sz="2175" spc="-562" baseline="-13409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endParaRPr sz="2175" baseline="-13409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748" y="384047"/>
            <a:ext cx="30860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083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3531" y="384047"/>
            <a:ext cx="537667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1718" y="532767"/>
            <a:ext cx="70396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Average-case</a:t>
            </a:r>
            <a:r>
              <a:rPr spc="-100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3197860" cy="102679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A(n)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Palatino Linotype"/>
                <a:cs typeface="Palatino Linotype"/>
              </a:rPr>
              <a:t>Weighted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average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5741" y="2871320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4" y="0"/>
                </a:moveTo>
                <a:lnTo>
                  <a:pt x="285191" y="11455"/>
                </a:lnTo>
                <a:lnTo>
                  <a:pt x="301533" y="18551"/>
                </a:lnTo>
                <a:lnTo>
                  <a:pt x="315587" y="28371"/>
                </a:lnTo>
                <a:lnTo>
                  <a:pt x="344120" y="73880"/>
                </a:lnTo>
                <a:lnTo>
                  <a:pt x="352450" y="115661"/>
                </a:lnTo>
                <a:lnTo>
                  <a:pt x="353491" y="139750"/>
                </a:lnTo>
                <a:lnTo>
                  <a:pt x="352446" y="164649"/>
                </a:lnTo>
                <a:lnTo>
                  <a:pt x="344078" y="207587"/>
                </a:lnTo>
                <a:lnTo>
                  <a:pt x="315599" y="253828"/>
                </a:lnTo>
                <a:lnTo>
                  <a:pt x="285635" y="270865"/>
                </a:lnTo>
                <a:lnTo>
                  <a:pt x="289204" y="282321"/>
                </a:lnTo>
                <a:lnTo>
                  <a:pt x="327713" y="264263"/>
                </a:lnTo>
                <a:lnTo>
                  <a:pt x="356031" y="232994"/>
                </a:lnTo>
                <a:lnTo>
                  <a:pt x="373440" y="191111"/>
                </a:lnTo>
                <a:lnTo>
                  <a:pt x="379247" y="141236"/>
                </a:lnTo>
                <a:lnTo>
                  <a:pt x="377792" y="115357"/>
                </a:lnTo>
                <a:lnTo>
                  <a:pt x="366147" y="69479"/>
                </a:lnTo>
                <a:lnTo>
                  <a:pt x="343046" y="32129"/>
                </a:lnTo>
                <a:lnTo>
                  <a:pt x="309671" y="7391"/>
                </a:lnTo>
                <a:lnTo>
                  <a:pt x="289204" y="0"/>
                </a:lnTo>
                <a:close/>
              </a:path>
              <a:path w="379730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8673" y="2871320"/>
            <a:ext cx="324485" cy="282575"/>
          </a:xfrm>
          <a:custGeom>
            <a:avLst/>
            <a:gdLst/>
            <a:ahLst/>
            <a:cxnLst/>
            <a:rect l="l" t="t" r="r" b="b"/>
            <a:pathLst>
              <a:path w="324485" h="282575">
                <a:moveTo>
                  <a:pt x="234340" y="0"/>
                </a:moveTo>
                <a:lnTo>
                  <a:pt x="230327" y="11455"/>
                </a:lnTo>
                <a:lnTo>
                  <a:pt x="246669" y="18551"/>
                </a:lnTo>
                <a:lnTo>
                  <a:pt x="260723" y="28371"/>
                </a:lnTo>
                <a:lnTo>
                  <a:pt x="289256" y="73880"/>
                </a:lnTo>
                <a:lnTo>
                  <a:pt x="297586" y="115661"/>
                </a:lnTo>
                <a:lnTo>
                  <a:pt x="298627" y="139750"/>
                </a:lnTo>
                <a:lnTo>
                  <a:pt x="297582" y="164649"/>
                </a:lnTo>
                <a:lnTo>
                  <a:pt x="289214" y="207587"/>
                </a:lnTo>
                <a:lnTo>
                  <a:pt x="260735" y="253828"/>
                </a:lnTo>
                <a:lnTo>
                  <a:pt x="230771" y="270865"/>
                </a:lnTo>
                <a:lnTo>
                  <a:pt x="234340" y="282321"/>
                </a:lnTo>
                <a:lnTo>
                  <a:pt x="272849" y="264263"/>
                </a:lnTo>
                <a:lnTo>
                  <a:pt x="301167" y="232994"/>
                </a:lnTo>
                <a:lnTo>
                  <a:pt x="318576" y="191111"/>
                </a:lnTo>
                <a:lnTo>
                  <a:pt x="324383" y="141236"/>
                </a:lnTo>
                <a:lnTo>
                  <a:pt x="322926" y="115357"/>
                </a:lnTo>
                <a:lnTo>
                  <a:pt x="311278" y="69479"/>
                </a:lnTo>
                <a:lnTo>
                  <a:pt x="288182" y="32129"/>
                </a:lnTo>
                <a:lnTo>
                  <a:pt x="254807" y="7391"/>
                </a:lnTo>
                <a:lnTo>
                  <a:pt x="234340" y="0"/>
                </a:lnTo>
                <a:close/>
              </a:path>
              <a:path w="324485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3" y="274944"/>
                </a:lnTo>
                <a:lnTo>
                  <a:pt x="90030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2883" y="2857269"/>
            <a:ext cx="187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solidFill>
                  <a:srgbClr val="3E3E3E"/>
                </a:solidFill>
                <a:latin typeface="Cambria Math"/>
                <a:cs typeface="Cambria Math"/>
              </a:rPr>
              <a:t>= </a:t>
            </a:r>
            <a:r>
              <a:rPr sz="3600" spc="-390" baseline="16203" dirty="0">
                <a:solidFill>
                  <a:srgbClr val="3E3E3E"/>
                </a:solidFill>
                <a:latin typeface="Cambria Math"/>
                <a:cs typeface="Cambria Math"/>
              </a:rPr>
              <a:t>∑</a:t>
            </a:r>
            <a:r>
              <a:rPr sz="1750" spc="-260" dirty="0">
                <a:solidFill>
                  <a:srgbClr val="3E3E3E"/>
                </a:solidFill>
                <a:latin typeface="Cambria Math"/>
                <a:cs typeface="Cambria Math"/>
              </a:rPr>
              <a:t>𝐼𝐼∈𝐷𝐷(𝑛𝑛) </a:t>
            </a:r>
            <a:r>
              <a:rPr sz="3600" baseline="13888" dirty="0">
                <a:solidFill>
                  <a:srgbClr val="3E3E3E"/>
                </a:solidFill>
                <a:latin typeface="Cambria Math"/>
                <a:cs typeface="Cambria Math"/>
              </a:rPr>
              <a:t>Pr</a:t>
            </a:r>
            <a:r>
              <a:rPr sz="3600" spc="22" baseline="13888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600" spc="-682" baseline="13888" dirty="0">
                <a:solidFill>
                  <a:srgbClr val="3E3E3E"/>
                </a:solidFill>
                <a:latin typeface="Cambria Math"/>
                <a:cs typeface="Cambria Math"/>
              </a:rPr>
              <a:t>𝐼𝐼</a:t>
            </a:r>
            <a:endParaRPr sz="3600" baseline="13888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2781069"/>
            <a:ext cx="361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3048000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𝐴𝐴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	</a:t>
            </a: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	</a:t>
            </a: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𝑓</a:t>
            </a:r>
            <a:r>
              <a:rPr sz="2400" spc="-1130" dirty="0">
                <a:solidFill>
                  <a:srgbClr val="3E3E3E"/>
                </a:solidFill>
                <a:latin typeface="Cambria Math"/>
                <a:cs typeface="Cambria Math"/>
              </a:rPr>
              <a:t>𝑓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(</a:t>
            </a: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𝐼</a:t>
            </a:r>
            <a:r>
              <a:rPr sz="2400" spc="-1115" dirty="0">
                <a:solidFill>
                  <a:srgbClr val="3E3E3E"/>
                </a:solidFill>
                <a:latin typeface="Cambria Math"/>
                <a:cs typeface="Cambria Math"/>
              </a:rPr>
              <a:t>𝐼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177308"/>
            <a:ext cx="6948805" cy="13950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special</a:t>
            </a:r>
            <a:r>
              <a:rPr sz="3000" b="1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30" dirty="0">
                <a:solidFill>
                  <a:srgbClr val="3E3E3E"/>
                </a:solidFill>
                <a:latin typeface="Palatino Linotype"/>
                <a:cs typeface="Palatino Linotype"/>
              </a:rPr>
              <a:t>Average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35" dirty="0">
                <a:solidFill>
                  <a:srgbClr val="3E3E3E"/>
                </a:solidFill>
                <a:latin typeface="Palatino Linotype"/>
                <a:cs typeface="Palatino Linotype"/>
              </a:rPr>
              <a:t>Total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cost of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inputs, averaged </a:t>
            </a:r>
            <a:r>
              <a:rPr sz="20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 input</a:t>
            </a:r>
            <a:r>
              <a:rPr sz="2000" spc="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size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5005" y="4825088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4" y="0"/>
                </a:moveTo>
                <a:lnTo>
                  <a:pt x="285191" y="11455"/>
                </a:lnTo>
                <a:lnTo>
                  <a:pt x="301533" y="18551"/>
                </a:lnTo>
                <a:lnTo>
                  <a:pt x="315587" y="28371"/>
                </a:lnTo>
                <a:lnTo>
                  <a:pt x="344120" y="73880"/>
                </a:lnTo>
                <a:lnTo>
                  <a:pt x="352450" y="115661"/>
                </a:lnTo>
                <a:lnTo>
                  <a:pt x="353491" y="139750"/>
                </a:lnTo>
                <a:lnTo>
                  <a:pt x="352446" y="164649"/>
                </a:lnTo>
                <a:lnTo>
                  <a:pt x="344078" y="207587"/>
                </a:lnTo>
                <a:lnTo>
                  <a:pt x="315599" y="253828"/>
                </a:lnTo>
                <a:lnTo>
                  <a:pt x="285635" y="270865"/>
                </a:lnTo>
                <a:lnTo>
                  <a:pt x="289204" y="282321"/>
                </a:lnTo>
                <a:lnTo>
                  <a:pt x="327713" y="264263"/>
                </a:lnTo>
                <a:lnTo>
                  <a:pt x="356031" y="232994"/>
                </a:lnTo>
                <a:lnTo>
                  <a:pt x="373440" y="191111"/>
                </a:lnTo>
                <a:lnTo>
                  <a:pt x="379247" y="141236"/>
                </a:lnTo>
                <a:lnTo>
                  <a:pt x="377792" y="115357"/>
                </a:lnTo>
                <a:lnTo>
                  <a:pt x="366147" y="69479"/>
                </a:lnTo>
                <a:lnTo>
                  <a:pt x="343046" y="32129"/>
                </a:lnTo>
                <a:lnTo>
                  <a:pt x="309671" y="7391"/>
                </a:lnTo>
                <a:lnTo>
                  <a:pt x="289204" y="0"/>
                </a:lnTo>
                <a:close/>
              </a:path>
              <a:path w="379730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3139" y="4734836"/>
            <a:ext cx="222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1310" algn="l"/>
                <a:tab pos="1983105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𝐴𝐴𝑣𝑣</a:t>
            </a:r>
            <a:r>
              <a:rPr sz="2400" spc="-1310" dirty="0">
                <a:solidFill>
                  <a:srgbClr val="3E3E3E"/>
                </a:solidFill>
                <a:latin typeface="Cambria Math"/>
                <a:cs typeface="Cambria Math"/>
              </a:rPr>
              <a:t>𝑣</a:t>
            </a:r>
            <a:r>
              <a:rPr sz="2400" spc="-1315" dirty="0">
                <a:solidFill>
                  <a:srgbClr val="3E3E3E"/>
                </a:solidFill>
                <a:latin typeface="Cambria Math"/>
                <a:cs typeface="Cambria Math"/>
              </a:rPr>
              <a:t>𝑣</a:t>
            </a:r>
            <a:r>
              <a:rPr sz="2400" spc="-1355" dirty="0">
                <a:solidFill>
                  <a:srgbClr val="3E3E3E"/>
                </a:solidFill>
                <a:latin typeface="Cambria Math"/>
                <a:cs typeface="Cambria Math"/>
              </a:rPr>
              <a:t>𝑣</a:t>
            </a:r>
            <a:r>
              <a:rPr sz="2400" spc="-1360" dirty="0">
                <a:solidFill>
                  <a:srgbClr val="3E3E3E"/>
                </a:solidFill>
                <a:latin typeface="Cambria Math"/>
                <a:cs typeface="Cambria Math"/>
              </a:rPr>
              <a:t>𝑣</a:t>
            </a:r>
            <a:r>
              <a:rPr sz="2400" spc="-1190" dirty="0">
                <a:solidFill>
                  <a:srgbClr val="3E3E3E"/>
                </a:solidFill>
                <a:latin typeface="Cambria Math"/>
                <a:cs typeface="Cambria Math"/>
              </a:rPr>
              <a:t>𝑣𝑣𝑣𝑣𝑣</a:t>
            </a:r>
            <a:r>
              <a:rPr sz="2400" spc="-1180" dirty="0">
                <a:solidFill>
                  <a:srgbClr val="3E3E3E"/>
                </a:solidFill>
                <a:latin typeface="Cambria Math"/>
                <a:cs typeface="Cambria Math"/>
              </a:rPr>
              <a:t>𝑣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	</a:t>
            </a: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7267" y="4966233"/>
            <a:ext cx="637540" cy="0"/>
          </a:xfrm>
          <a:custGeom>
            <a:avLst/>
            <a:gdLst/>
            <a:ahLst/>
            <a:cxnLst/>
            <a:rect l="l" t="t" r="r" b="b"/>
            <a:pathLst>
              <a:path w="637539">
                <a:moveTo>
                  <a:pt x="0" y="0"/>
                </a:moveTo>
                <a:lnTo>
                  <a:pt x="637032" y="0"/>
                </a:lnTo>
              </a:path>
            </a:pathLst>
          </a:custGeom>
          <a:ln w="1981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29076" y="4638824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3E3E3E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1523" y="5040125"/>
            <a:ext cx="294640" cy="206375"/>
          </a:xfrm>
          <a:custGeom>
            <a:avLst/>
            <a:gdLst/>
            <a:ahLst/>
            <a:cxnLst/>
            <a:rect l="l" t="t" r="r" b="b"/>
            <a:pathLst>
              <a:path w="294639" h="206375">
                <a:moveTo>
                  <a:pt x="228295" y="0"/>
                </a:moveTo>
                <a:lnTo>
                  <a:pt x="225361" y="8369"/>
                </a:lnTo>
                <a:lnTo>
                  <a:pt x="237291" y="13545"/>
                </a:lnTo>
                <a:lnTo>
                  <a:pt x="247551" y="20712"/>
                </a:lnTo>
                <a:lnTo>
                  <a:pt x="268381" y="53929"/>
                </a:lnTo>
                <a:lnTo>
                  <a:pt x="275234" y="102019"/>
                </a:lnTo>
                <a:lnTo>
                  <a:pt x="274470" y="120195"/>
                </a:lnTo>
                <a:lnTo>
                  <a:pt x="263004" y="164706"/>
                </a:lnTo>
                <a:lnTo>
                  <a:pt x="225691" y="197739"/>
                </a:lnTo>
                <a:lnTo>
                  <a:pt x="228295" y="206095"/>
                </a:lnTo>
                <a:lnTo>
                  <a:pt x="267669" y="182701"/>
                </a:lnTo>
                <a:lnTo>
                  <a:pt x="289791" y="139512"/>
                </a:lnTo>
                <a:lnTo>
                  <a:pt x="294030" y="103098"/>
                </a:lnTo>
                <a:lnTo>
                  <a:pt x="292966" y="84210"/>
                </a:lnTo>
                <a:lnTo>
                  <a:pt x="277025" y="36118"/>
                </a:lnTo>
                <a:lnTo>
                  <a:pt x="243235" y="5393"/>
                </a:lnTo>
                <a:lnTo>
                  <a:pt x="228295" y="0"/>
                </a:lnTo>
                <a:close/>
              </a:path>
              <a:path w="294639" h="206375">
                <a:moveTo>
                  <a:pt x="65722" y="0"/>
                </a:moveTo>
                <a:lnTo>
                  <a:pt x="26422" y="23452"/>
                </a:lnTo>
                <a:lnTo>
                  <a:pt x="4249" y="66751"/>
                </a:lnTo>
                <a:lnTo>
                  <a:pt x="0" y="103098"/>
                </a:lnTo>
                <a:lnTo>
                  <a:pt x="1059" y="122036"/>
                </a:lnTo>
                <a:lnTo>
                  <a:pt x="16941" y="170078"/>
                </a:lnTo>
                <a:lnTo>
                  <a:pt x="50737" y="200709"/>
                </a:lnTo>
                <a:lnTo>
                  <a:pt x="65722" y="206095"/>
                </a:lnTo>
                <a:lnTo>
                  <a:pt x="68338" y="197739"/>
                </a:lnTo>
                <a:lnTo>
                  <a:pt x="56591" y="192532"/>
                </a:lnTo>
                <a:lnTo>
                  <a:pt x="46456" y="185294"/>
                </a:lnTo>
                <a:lnTo>
                  <a:pt x="25670" y="151537"/>
                </a:lnTo>
                <a:lnTo>
                  <a:pt x="18796" y="102019"/>
                </a:lnTo>
                <a:lnTo>
                  <a:pt x="19560" y="84433"/>
                </a:lnTo>
                <a:lnTo>
                  <a:pt x="31013" y="41008"/>
                </a:lnTo>
                <a:lnTo>
                  <a:pt x="68656" y="8369"/>
                </a:lnTo>
                <a:lnTo>
                  <a:pt x="6572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74531" y="4971023"/>
            <a:ext cx="6648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395" dirty="0">
                <a:solidFill>
                  <a:srgbClr val="3E3E3E"/>
                </a:solidFill>
                <a:latin typeface="Cambria Math"/>
                <a:cs typeface="Cambria Math"/>
              </a:rPr>
              <a:t>|𝐷𝐷</a:t>
            </a:r>
            <a:r>
              <a:rPr sz="1750" spc="34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1750" spc="-440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1750" spc="33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1750" dirty="0">
                <a:solidFill>
                  <a:srgbClr val="3E3E3E"/>
                </a:solidFill>
                <a:latin typeface="Cambria Math"/>
                <a:cs typeface="Cambria Math"/>
              </a:rPr>
              <a:t>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963415" y="4722645"/>
            <a:ext cx="24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9823" y="4893332"/>
            <a:ext cx="7537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90" dirty="0">
                <a:solidFill>
                  <a:srgbClr val="3E3E3E"/>
                </a:solidFill>
                <a:latin typeface="Cambria Math"/>
                <a:cs typeface="Cambria Math"/>
              </a:rPr>
              <a:t>𝐼𝐼∈𝐷𝐷(𝑛𝑛)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8588" y="4734836"/>
            <a:ext cx="58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𝑓</a:t>
            </a:r>
            <a:r>
              <a:rPr sz="2400" spc="-1130" dirty="0">
                <a:solidFill>
                  <a:srgbClr val="3E3E3E"/>
                </a:solidFill>
                <a:latin typeface="Cambria Math"/>
                <a:cs typeface="Cambria Math"/>
              </a:rPr>
              <a:t>𝑓</a:t>
            </a:r>
            <a:r>
              <a:rPr sz="2400" spc="10" dirty="0">
                <a:solidFill>
                  <a:srgbClr val="3E3E3E"/>
                </a:solidFill>
                <a:latin typeface="Cambria Math"/>
                <a:cs typeface="Cambria Math"/>
              </a:rPr>
              <a:t>(</a:t>
            </a:r>
            <a:r>
              <a:rPr sz="2400" spc="-1200" dirty="0">
                <a:solidFill>
                  <a:srgbClr val="3E3E3E"/>
                </a:solidFill>
                <a:latin typeface="Cambria Math"/>
                <a:cs typeface="Cambria Math"/>
              </a:rPr>
              <a:t>𝐼</a:t>
            </a:r>
            <a:r>
              <a:rPr sz="2400" spc="-1130" dirty="0">
                <a:solidFill>
                  <a:srgbClr val="3E3E3E"/>
                </a:solidFill>
                <a:latin typeface="Cambria Math"/>
                <a:cs typeface="Cambria Math"/>
              </a:rPr>
              <a:t>𝐼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967" y="0"/>
            <a:ext cx="308609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9059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1752" y="0"/>
            <a:ext cx="3532630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7731" y="699516"/>
            <a:ext cx="155447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6203" y="699516"/>
            <a:ext cx="355853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9938" y="112800"/>
            <a:ext cx="5042535" cy="149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91210" marR="5080" indent="-779145">
              <a:lnSpc>
                <a:spcPct val="100600"/>
              </a:lnSpc>
              <a:spcBef>
                <a:spcPts val="65"/>
              </a:spcBef>
            </a:pPr>
            <a:r>
              <a:rPr spc="-30" dirty="0"/>
              <a:t>Average-case</a:t>
            </a:r>
            <a:r>
              <a:rPr spc="-110" dirty="0"/>
              <a:t> </a:t>
            </a:r>
            <a:r>
              <a:rPr spc="-5" dirty="0"/>
              <a:t>Cost  of</a:t>
            </a:r>
            <a:r>
              <a:rPr spc="-15" dirty="0"/>
              <a:t> </a:t>
            </a:r>
            <a:r>
              <a:rPr i="1" spc="-5" dirty="0">
                <a:latin typeface="Palatino Linotype"/>
                <a:cs typeface="Palatino Linotype"/>
              </a:rPr>
              <a:t>SeqSearch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91409"/>
            <a:ext cx="3390900" cy="102679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Case 1: K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is in</a:t>
            </a:r>
            <a:r>
              <a:rPr sz="3000" b="1" spc="-7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E[]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Assumptions: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6488" y="4053357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16763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1408" y="3777764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solidFill>
                  <a:srgbClr val="3E3E3E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Assuming </a:t>
            </a:r>
            <a:r>
              <a:rPr spc="-5" dirty="0"/>
              <a:t>that </a:t>
            </a:r>
            <a:r>
              <a:rPr dirty="0"/>
              <a:t>K is in</a:t>
            </a:r>
            <a:r>
              <a:rPr spc="-65" dirty="0"/>
              <a:t> </a:t>
            </a:r>
            <a:r>
              <a:rPr dirty="0"/>
              <a:t>E[]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Assuming </a:t>
            </a:r>
            <a:r>
              <a:rPr spc="-5" dirty="0"/>
              <a:t>no </a:t>
            </a:r>
            <a:r>
              <a:rPr dirty="0"/>
              <a:t>same entries in</a:t>
            </a:r>
            <a:r>
              <a:rPr spc="-70" dirty="0"/>
              <a:t> </a:t>
            </a:r>
            <a:r>
              <a:rPr dirty="0"/>
              <a:t>E[]</a:t>
            </a:r>
          </a:p>
          <a:p>
            <a:pPr marL="469900" marR="5080" indent="-457200">
              <a:lnSpc>
                <a:spcPts val="2920"/>
              </a:lnSpc>
              <a:spcBef>
                <a:spcPts val="1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Each </a:t>
            </a:r>
            <a:r>
              <a:rPr spc="-5" dirty="0"/>
              <a:t>possible input </a:t>
            </a:r>
            <a:r>
              <a:rPr dirty="0"/>
              <a:t>appears </a:t>
            </a:r>
            <a:r>
              <a:rPr spc="-5" dirty="0"/>
              <a:t>with </a:t>
            </a:r>
            <a:r>
              <a:rPr dirty="0"/>
              <a:t>equality </a:t>
            </a:r>
            <a:r>
              <a:rPr spc="-5" dirty="0"/>
              <a:t>(thus, </a:t>
            </a:r>
            <a:r>
              <a:rPr dirty="0"/>
              <a:t>K in </a:t>
            </a:r>
            <a:r>
              <a:rPr spc="-5" dirty="0"/>
              <a:t>the </a:t>
            </a:r>
            <a:r>
              <a:rPr spc="5" dirty="0"/>
              <a:t>i</a:t>
            </a:r>
            <a:r>
              <a:rPr sz="1950" spc="7" baseline="25641" dirty="0"/>
              <a:t>th </a:t>
            </a:r>
            <a:r>
              <a:rPr sz="1300" spc="5" dirty="0"/>
              <a:t> </a:t>
            </a:r>
            <a:r>
              <a:rPr sz="2000" spc="-5" dirty="0"/>
              <a:t>location with probability</a:t>
            </a:r>
            <a:r>
              <a:rPr sz="2000" spc="-30" dirty="0"/>
              <a:t> </a:t>
            </a:r>
            <a:r>
              <a:rPr sz="2175" spc="-352" baseline="-38314" dirty="0">
                <a:latin typeface="Cambria Math"/>
                <a:cs typeface="Cambria Math"/>
              </a:rPr>
              <a:t>𝑛𝑛</a:t>
            </a:r>
            <a:r>
              <a:rPr sz="2000" spc="-235" dirty="0"/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419" y="4733312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48012" y="4812845"/>
            <a:ext cx="4029386" cy="1483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967" y="0"/>
            <a:ext cx="3086099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9059" y="0"/>
            <a:ext cx="1028699" cy="1266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1752" y="0"/>
            <a:ext cx="3532630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7731" y="627888"/>
            <a:ext cx="155447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6203" y="627888"/>
            <a:ext cx="3558539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9938" y="40792"/>
            <a:ext cx="5042535" cy="149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91210" marR="5080" indent="-779145">
              <a:lnSpc>
                <a:spcPct val="100600"/>
              </a:lnSpc>
              <a:spcBef>
                <a:spcPts val="65"/>
              </a:spcBef>
            </a:pPr>
            <a:r>
              <a:rPr spc="-30" dirty="0"/>
              <a:t>Average-case</a:t>
            </a:r>
            <a:r>
              <a:rPr spc="-110" dirty="0"/>
              <a:t> </a:t>
            </a:r>
            <a:r>
              <a:rPr spc="-5" dirty="0"/>
              <a:t>Cost  of</a:t>
            </a:r>
            <a:r>
              <a:rPr spc="-15" dirty="0"/>
              <a:t> </a:t>
            </a:r>
            <a:r>
              <a:rPr i="1" spc="-5" dirty="0">
                <a:latin typeface="Palatino Linotype"/>
                <a:cs typeface="Palatino Linotype"/>
              </a:rPr>
              <a:t>SeqSearch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89504"/>
            <a:ext cx="6562725" cy="191897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Case 2: K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may (or may not)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sz="3000" b="1" spc="-6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E[]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Assume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is in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E[]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with probability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q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0080" y="4558284"/>
            <a:ext cx="3843527" cy="1679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7712" y="4586249"/>
            <a:ext cx="3748769" cy="15841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7713" y="4586332"/>
            <a:ext cx="3749040" cy="1584325"/>
          </a:xfrm>
          <a:custGeom>
            <a:avLst/>
            <a:gdLst/>
            <a:ahLst/>
            <a:cxnLst/>
            <a:rect l="l" t="t" r="r" b="b"/>
            <a:pathLst>
              <a:path w="3749040" h="1584325">
                <a:moveTo>
                  <a:pt x="340701" y="521523"/>
                </a:moveTo>
                <a:lnTo>
                  <a:pt x="335628" y="487162"/>
                </a:lnTo>
                <a:lnTo>
                  <a:pt x="336583" y="453333"/>
                </a:lnTo>
                <a:lnTo>
                  <a:pt x="343314" y="420227"/>
                </a:lnTo>
                <a:lnTo>
                  <a:pt x="373095" y="356946"/>
                </a:lnTo>
                <a:lnTo>
                  <a:pt x="422957" y="298844"/>
                </a:lnTo>
                <a:lnTo>
                  <a:pt x="454788" y="272211"/>
                </a:lnTo>
                <a:lnTo>
                  <a:pt x="490884" y="247445"/>
                </a:lnTo>
                <a:lnTo>
                  <a:pt x="530992" y="224736"/>
                </a:lnTo>
                <a:lnTo>
                  <a:pt x="574861" y="204274"/>
                </a:lnTo>
                <a:lnTo>
                  <a:pt x="622239" y="186251"/>
                </a:lnTo>
                <a:lnTo>
                  <a:pt x="672875" y="170856"/>
                </a:lnTo>
                <a:lnTo>
                  <a:pt x="726515" y="158281"/>
                </a:lnTo>
                <a:lnTo>
                  <a:pt x="782909" y="148716"/>
                </a:lnTo>
                <a:lnTo>
                  <a:pt x="841804" y="142352"/>
                </a:lnTo>
                <a:lnTo>
                  <a:pt x="890538" y="139725"/>
                </a:lnTo>
                <a:lnTo>
                  <a:pt x="939227" y="139447"/>
                </a:lnTo>
                <a:lnTo>
                  <a:pt x="987626" y="141488"/>
                </a:lnTo>
                <a:lnTo>
                  <a:pt x="1035486" y="145819"/>
                </a:lnTo>
                <a:lnTo>
                  <a:pt x="1082560" y="152413"/>
                </a:lnTo>
                <a:lnTo>
                  <a:pt x="1128601" y="161240"/>
                </a:lnTo>
                <a:lnTo>
                  <a:pt x="1173362" y="172272"/>
                </a:lnTo>
                <a:lnTo>
                  <a:pt x="1216594" y="185481"/>
                </a:lnTo>
                <a:lnTo>
                  <a:pt x="1244630" y="158890"/>
                </a:lnTo>
                <a:lnTo>
                  <a:pt x="1277097" y="134847"/>
                </a:lnTo>
                <a:lnTo>
                  <a:pt x="1313527" y="113435"/>
                </a:lnTo>
                <a:lnTo>
                  <a:pt x="1353451" y="94736"/>
                </a:lnTo>
                <a:lnTo>
                  <a:pt x="1396399" y="78834"/>
                </a:lnTo>
                <a:lnTo>
                  <a:pt x="1441904" y="65810"/>
                </a:lnTo>
                <a:lnTo>
                  <a:pt x="1489495" y="55749"/>
                </a:lnTo>
                <a:lnTo>
                  <a:pt x="1538704" y="48733"/>
                </a:lnTo>
                <a:lnTo>
                  <a:pt x="1589061" y="44843"/>
                </a:lnTo>
                <a:lnTo>
                  <a:pt x="1640098" y="44164"/>
                </a:lnTo>
                <a:lnTo>
                  <a:pt x="1691346" y="46779"/>
                </a:lnTo>
                <a:lnTo>
                  <a:pt x="1742336" y="52769"/>
                </a:lnTo>
                <a:lnTo>
                  <a:pt x="1792597" y="62217"/>
                </a:lnTo>
                <a:lnTo>
                  <a:pt x="1841663" y="75207"/>
                </a:lnTo>
                <a:lnTo>
                  <a:pt x="1898235" y="95665"/>
                </a:lnTo>
                <a:lnTo>
                  <a:pt x="1949092" y="120610"/>
                </a:lnTo>
                <a:lnTo>
                  <a:pt x="1977719" y="92849"/>
                </a:lnTo>
                <a:lnTo>
                  <a:pt x="2012201" y="68409"/>
                </a:lnTo>
                <a:lnTo>
                  <a:pt x="2051754" y="47443"/>
                </a:lnTo>
                <a:lnTo>
                  <a:pt x="2095593" y="30102"/>
                </a:lnTo>
                <a:lnTo>
                  <a:pt x="2142933" y="16535"/>
                </a:lnTo>
                <a:lnTo>
                  <a:pt x="2192989" y="6895"/>
                </a:lnTo>
                <a:lnTo>
                  <a:pt x="2244975" y="1333"/>
                </a:lnTo>
                <a:lnTo>
                  <a:pt x="2298108" y="0"/>
                </a:lnTo>
                <a:lnTo>
                  <a:pt x="2351602" y="3046"/>
                </a:lnTo>
                <a:lnTo>
                  <a:pt x="2404672" y="10623"/>
                </a:lnTo>
                <a:lnTo>
                  <a:pt x="2456533" y="22883"/>
                </a:lnTo>
                <a:lnTo>
                  <a:pt x="2494055" y="35254"/>
                </a:lnTo>
                <a:lnTo>
                  <a:pt x="2560364" y="66840"/>
                </a:lnTo>
                <a:lnTo>
                  <a:pt x="2588499" y="85748"/>
                </a:lnTo>
                <a:lnTo>
                  <a:pt x="2625148" y="63835"/>
                </a:lnTo>
                <a:lnTo>
                  <a:pt x="2665335" y="45117"/>
                </a:lnTo>
                <a:lnTo>
                  <a:pt x="2708503" y="29621"/>
                </a:lnTo>
                <a:lnTo>
                  <a:pt x="2754098" y="17373"/>
                </a:lnTo>
                <a:lnTo>
                  <a:pt x="2801562" y="8399"/>
                </a:lnTo>
                <a:lnTo>
                  <a:pt x="2850340" y="2725"/>
                </a:lnTo>
                <a:lnTo>
                  <a:pt x="2899875" y="379"/>
                </a:lnTo>
                <a:lnTo>
                  <a:pt x="2949612" y="1386"/>
                </a:lnTo>
                <a:lnTo>
                  <a:pt x="2998994" y="5772"/>
                </a:lnTo>
                <a:lnTo>
                  <a:pt x="3047466" y="13565"/>
                </a:lnTo>
                <a:lnTo>
                  <a:pt x="3094471" y="24790"/>
                </a:lnTo>
                <a:lnTo>
                  <a:pt x="3139453" y="39474"/>
                </a:lnTo>
                <a:lnTo>
                  <a:pt x="3181856" y="57643"/>
                </a:lnTo>
                <a:lnTo>
                  <a:pt x="3233075" y="87301"/>
                </a:lnTo>
                <a:lnTo>
                  <a:pt x="3274372" y="121314"/>
                </a:lnTo>
                <a:lnTo>
                  <a:pt x="3304939" y="158881"/>
                </a:lnTo>
                <a:lnTo>
                  <a:pt x="3323969" y="199197"/>
                </a:lnTo>
                <a:lnTo>
                  <a:pt x="3383382" y="211047"/>
                </a:lnTo>
                <a:lnTo>
                  <a:pt x="3438200" y="227000"/>
                </a:lnTo>
                <a:lnTo>
                  <a:pt x="3488035" y="246668"/>
                </a:lnTo>
                <a:lnTo>
                  <a:pt x="3532501" y="269659"/>
                </a:lnTo>
                <a:lnTo>
                  <a:pt x="3571212" y="295584"/>
                </a:lnTo>
                <a:lnTo>
                  <a:pt x="3603780" y="324053"/>
                </a:lnTo>
                <a:lnTo>
                  <a:pt x="3629819" y="354675"/>
                </a:lnTo>
                <a:lnTo>
                  <a:pt x="3660763" y="420823"/>
                </a:lnTo>
                <a:lnTo>
                  <a:pt x="3664894" y="455568"/>
                </a:lnTo>
                <a:lnTo>
                  <a:pt x="3660950" y="490907"/>
                </a:lnTo>
                <a:lnTo>
                  <a:pt x="3644045" y="535358"/>
                </a:lnTo>
                <a:lnTo>
                  <a:pt x="3627372" y="561465"/>
                </a:lnTo>
                <a:lnTo>
                  <a:pt x="3663614" y="591876"/>
                </a:lnTo>
                <a:lnTo>
                  <a:pt x="3693364" y="623708"/>
                </a:lnTo>
                <a:lnTo>
                  <a:pt x="3716688" y="656673"/>
                </a:lnTo>
                <a:lnTo>
                  <a:pt x="3744323" y="724843"/>
                </a:lnTo>
                <a:lnTo>
                  <a:pt x="3748766" y="759470"/>
                </a:lnTo>
                <a:lnTo>
                  <a:pt x="3747046" y="794073"/>
                </a:lnTo>
                <a:lnTo>
                  <a:pt x="3725383" y="862051"/>
                </a:lnTo>
                <a:lnTo>
                  <a:pt x="3705573" y="894847"/>
                </a:lnTo>
                <a:lnTo>
                  <a:pt x="3679863" y="926463"/>
                </a:lnTo>
                <a:lnTo>
                  <a:pt x="3648321" y="956609"/>
                </a:lnTo>
                <a:lnTo>
                  <a:pt x="3611012" y="984997"/>
                </a:lnTo>
                <a:lnTo>
                  <a:pt x="3568003" y="1011337"/>
                </a:lnTo>
                <a:lnTo>
                  <a:pt x="3519358" y="1035340"/>
                </a:lnTo>
                <a:lnTo>
                  <a:pt x="3478156" y="1051981"/>
                </a:lnTo>
                <a:lnTo>
                  <a:pt x="3434792" y="1066483"/>
                </a:lnTo>
                <a:lnTo>
                  <a:pt x="3389518" y="1078783"/>
                </a:lnTo>
                <a:lnTo>
                  <a:pt x="3342588" y="1088821"/>
                </a:lnTo>
                <a:lnTo>
                  <a:pt x="3294255" y="1096534"/>
                </a:lnTo>
                <a:lnTo>
                  <a:pt x="3244771" y="1101862"/>
                </a:lnTo>
                <a:lnTo>
                  <a:pt x="3240929" y="1135473"/>
                </a:lnTo>
                <a:lnTo>
                  <a:pt x="3214183" y="1198973"/>
                </a:lnTo>
                <a:lnTo>
                  <a:pt x="3164551" y="1256080"/>
                </a:lnTo>
                <a:lnTo>
                  <a:pt x="3132101" y="1281699"/>
                </a:lnTo>
                <a:lnTo>
                  <a:pt x="3095067" y="1305075"/>
                </a:lnTo>
                <a:lnTo>
                  <a:pt x="3053829" y="1325995"/>
                </a:lnTo>
                <a:lnTo>
                  <a:pt x="3008765" y="1344242"/>
                </a:lnTo>
                <a:lnTo>
                  <a:pt x="2960254" y="1359604"/>
                </a:lnTo>
                <a:lnTo>
                  <a:pt x="2908677" y="1371864"/>
                </a:lnTo>
                <a:lnTo>
                  <a:pt x="2854413" y="1380808"/>
                </a:lnTo>
                <a:lnTo>
                  <a:pt x="2797839" y="1386223"/>
                </a:lnTo>
                <a:lnTo>
                  <a:pt x="2739337" y="1387892"/>
                </a:lnTo>
                <a:lnTo>
                  <a:pt x="2684146" y="1385886"/>
                </a:lnTo>
                <a:lnTo>
                  <a:pt x="2629918" y="1380427"/>
                </a:lnTo>
                <a:lnTo>
                  <a:pt x="2577133" y="1371597"/>
                </a:lnTo>
                <a:lnTo>
                  <a:pt x="2526273" y="1359478"/>
                </a:lnTo>
                <a:lnTo>
                  <a:pt x="2477818" y="1344153"/>
                </a:lnTo>
                <a:lnTo>
                  <a:pt x="2458922" y="1374838"/>
                </a:lnTo>
                <a:lnTo>
                  <a:pt x="2407836" y="1430995"/>
                </a:lnTo>
                <a:lnTo>
                  <a:pt x="2376259" y="1456279"/>
                </a:lnTo>
                <a:lnTo>
                  <a:pt x="2341067" y="1479573"/>
                </a:lnTo>
                <a:lnTo>
                  <a:pt x="2302565" y="1500783"/>
                </a:lnTo>
                <a:lnTo>
                  <a:pt x="2261060" y="1519815"/>
                </a:lnTo>
                <a:lnTo>
                  <a:pt x="2216858" y="1536574"/>
                </a:lnTo>
                <a:lnTo>
                  <a:pt x="2170263" y="1550966"/>
                </a:lnTo>
                <a:lnTo>
                  <a:pt x="2121582" y="1562896"/>
                </a:lnTo>
                <a:lnTo>
                  <a:pt x="2071121" y="1572269"/>
                </a:lnTo>
                <a:lnTo>
                  <a:pt x="2019185" y="1578992"/>
                </a:lnTo>
                <a:lnTo>
                  <a:pt x="1966080" y="1582970"/>
                </a:lnTo>
                <a:lnTo>
                  <a:pt x="1912112" y="1584108"/>
                </a:lnTo>
                <a:lnTo>
                  <a:pt x="1857587" y="1582312"/>
                </a:lnTo>
                <a:lnTo>
                  <a:pt x="1802811" y="1577488"/>
                </a:lnTo>
                <a:lnTo>
                  <a:pt x="1748089" y="1569540"/>
                </a:lnTo>
                <a:lnTo>
                  <a:pt x="1693663" y="1558308"/>
                </a:lnTo>
                <a:lnTo>
                  <a:pt x="1641728" y="1544127"/>
                </a:lnTo>
                <a:lnTo>
                  <a:pt x="1592620" y="1527140"/>
                </a:lnTo>
                <a:lnTo>
                  <a:pt x="1546673" y="1507489"/>
                </a:lnTo>
                <a:lnTo>
                  <a:pt x="1504222" y="1485317"/>
                </a:lnTo>
                <a:lnTo>
                  <a:pt x="1465602" y="1460766"/>
                </a:lnTo>
                <a:lnTo>
                  <a:pt x="1431148" y="1433980"/>
                </a:lnTo>
                <a:lnTo>
                  <a:pt x="1382969" y="1449211"/>
                </a:lnTo>
                <a:lnTo>
                  <a:pt x="1333610" y="1461939"/>
                </a:lnTo>
                <a:lnTo>
                  <a:pt x="1283308" y="1472199"/>
                </a:lnTo>
                <a:lnTo>
                  <a:pt x="1232300" y="1480025"/>
                </a:lnTo>
                <a:lnTo>
                  <a:pt x="1180821" y="1485449"/>
                </a:lnTo>
                <a:lnTo>
                  <a:pt x="1129107" y="1488508"/>
                </a:lnTo>
                <a:lnTo>
                  <a:pt x="1077397" y="1489233"/>
                </a:lnTo>
                <a:lnTo>
                  <a:pt x="1025924" y="1487661"/>
                </a:lnTo>
                <a:lnTo>
                  <a:pt x="974927" y="1483823"/>
                </a:lnTo>
                <a:lnTo>
                  <a:pt x="924640" y="1477755"/>
                </a:lnTo>
                <a:lnTo>
                  <a:pt x="875301" y="1469491"/>
                </a:lnTo>
                <a:lnTo>
                  <a:pt x="827147" y="1459064"/>
                </a:lnTo>
                <a:lnTo>
                  <a:pt x="780412" y="1446508"/>
                </a:lnTo>
                <a:lnTo>
                  <a:pt x="735334" y="1431858"/>
                </a:lnTo>
                <a:lnTo>
                  <a:pt x="692148" y="1415147"/>
                </a:lnTo>
                <a:lnTo>
                  <a:pt x="651092" y="1396410"/>
                </a:lnTo>
                <a:lnTo>
                  <a:pt x="612402" y="1375680"/>
                </a:lnTo>
                <a:lnTo>
                  <a:pt x="576313" y="1352992"/>
                </a:lnTo>
                <a:lnTo>
                  <a:pt x="543063" y="1328378"/>
                </a:lnTo>
                <a:lnTo>
                  <a:pt x="512887" y="1301875"/>
                </a:lnTo>
                <a:lnTo>
                  <a:pt x="505813" y="1294915"/>
                </a:lnTo>
                <a:lnTo>
                  <a:pt x="449872" y="1296317"/>
                </a:lnTo>
                <a:lnTo>
                  <a:pt x="395547" y="1293098"/>
                </a:lnTo>
                <a:lnTo>
                  <a:pt x="343488" y="1285553"/>
                </a:lnTo>
                <a:lnTo>
                  <a:pt x="294343" y="1273977"/>
                </a:lnTo>
                <a:lnTo>
                  <a:pt x="248761" y="1258662"/>
                </a:lnTo>
                <a:lnTo>
                  <a:pt x="207390" y="1239904"/>
                </a:lnTo>
                <a:lnTo>
                  <a:pt x="170881" y="1217997"/>
                </a:lnTo>
                <a:lnTo>
                  <a:pt x="139880" y="1193234"/>
                </a:lnTo>
                <a:lnTo>
                  <a:pt x="97002" y="1136321"/>
                </a:lnTo>
                <a:lnTo>
                  <a:pt x="85796" y="1057450"/>
                </a:lnTo>
                <a:lnTo>
                  <a:pt x="102764" y="1011704"/>
                </a:lnTo>
                <a:lnTo>
                  <a:pt x="136419" y="969107"/>
                </a:lnTo>
                <a:lnTo>
                  <a:pt x="185849" y="931251"/>
                </a:lnTo>
                <a:lnTo>
                  <a:pt x="135628" y="910927"/>
                </a:lnTo>
                <a:lnTo>
                  <a:pt x="92835" y="886857"/>
                </a:lnTo>
                <a:lnTo>
                  <a:pt x="57747" y="859654"/>
                </a:lnTo>
                <a:lnTo>
                  <a:pt x="30642" y="829933"/>
                </a:lnTo>
                <a:lnTo>
                  <a:pt x="1491" y="765390"/>
                </a:lnTo>
                <a:lnTo>
                  <a:pt x="0" y="731797"/>
                </a:lnTo>
                <a:lnTo>
                  <a:pt x="7601" y="698140"/>
                </a:lnTo>
                <a:lnTo>
                  <a:pt x="51191" y="633093"/>
                </a:lnTo>
                <a:lnTo>
                  <a:pt x="85170" y="604887"/>
                </a:lnTo>
                <a:lnTo>
                  <a:pt x="125859" y="580403"/>
                </a:lnTo>
                <a:lnTo>
                  <a:pt x="172349" y="559979"/>
                </a:lnTo>
                <a:lnTo>
                  <a:pt x="223734" y="543953"/>
                </a:lnTo>
                <a:lnTo>
                  <a:pt x="279103" y="532664"/>
                </a:lnTo>
                <a:lnTo>
                  <a:pt x="337551" y="526451"/>
                </a:lnTo>
                <a:lnTo>
                  <a:pt x="340701" y="521523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7580" y="5511415"/>
            <a:ext cx="219710" cy="29845"/>
          </a:xfrm>
          <a:custGeom>
            <a:avLst/>
            <a:gdLst/>
            <a:ahLst/>
            <a:cxnLst/>
            <a:rect l="l" t="t" r="r" b="b"/>
            <a:pathLst>
              <a:path w="219710" h="29845">
                <a:moveTo>
                  <a:pt x="219570" y="29210"/>
                </a:moveTo>
                <a:lnTo>
                  <a:pt x="162266" y="29262"/>
                </a:lnTo>
                <a:lnTo>
                  <a:pt x="105927" y="24325"/>
                </a:lnTo>
                <a:lnTo>
                  <a:pt x="51517" y="14527"/>
                </a:lnTo>
                <a:lnTo>
                  <a:pt x="0" y="0"/>
                </a:lnTo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4813" y="5860322"/>
            <a:ext cx="96520" cy="14604"/>
          </a:xfrm>
          <a:custGeom>
            <a:avLst/>
            <a:gdLst/>
            <a:ahLst/>
            <a:cxnLst/>
            <a:rect l="l" t="t" r="r" b="b"/>
            <a:pathLst>
              <a:path w="96520" h="14604">
                <a:moveTo>
                  <a:pt x="96062" y="0"/>
                </a:moveTo>
                <a:lnTo>
                  <a:pt x="72687" y="4851"/>
                </a:lnTo>
                <a:lnTo>
                  <a:pt x="48831" y="8805"/>
                </a:lnTo>
                <a:lnTo>
                  <a:pt x="24575" y="11853"/>
                </a:lnTo>
                <a:lnTo>
                  <a:pt x="0" y="13982"/>
                </a:lnTo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0762" y="5950149"/>
            <a:ext cx="58419" cy="64135"/>
          </a:xfrm>
          <a:custGeom>
            <a:avLst/>
            <a:gdLst/>
            <a:ahLst/>
            <a:cxnLst/>
            <a:rect l="l" t="t" r="r" b="b"/>
            <a:pathLst>
              <a:path w="58420" h="64135">
                <a:moveTo>
                  <a:pt x="57886" y="63779"/>
                </a:moveTo>
                <a:lnTo>
                  <a:pt x="41215" y="48523"/>
                </a:lnTo>
                <a:lnTo>
                  <a:pt x="25990" y="32785"/>
                </a:lnTo>
                <a:lnTo>
                  <a:pt x="12241" y="16598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75916" y="5854899"/>
            <a:ext cx="23495" cy="70485"/>
          </a:xfrm>
          <a:custGeom>
            <a:avLst/>
            <a:gdLst/>
            <a:ahLst/>
            <a:cxnLst/>
            <a:rect l="l" t="t" r="r" b="b"/>
            <a:pathLst>
              <a:path w="23495" h="70485">
                <a:moveTo>
                  <a:pt x="23113" y="0"/>
                </a:moveTo>
                <a:lnTo>
                  <a:pt x="19741" y="17736"/>
                </a:lnTo>
                <a:lnTo>
                  <a:pt x="14757" y="35336"/>
                </a:lnTo>
                <a:lnTo>
                  <a:pt x="8172" y="52761"/>
                </a:lnTo>
                <a:lnTo>
                  <a:pt x="0" y="6997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8592" y="5422489"/>
            <a:ext cx="281940" cy="261620"/>
          </a:xfrm>
          <a:custGeom>
            <a:avLst/>
            <a:gdLst/>
            <a:ahLst/>
            <a:cxnLst/>
            <a:rect l="l" t="t" r="r" b="b"/>
            <a:pathLst>
              <a:path w="281940" h="261620">
                <a:moveTo>
                  <a:pt x="0" y="0"/>
                </a:moveTo>
                <a:lnTo>
                  <a:pt x="55473" y="18128"/>
                </a:lnTo>
                <a:lnTo>
                  <a:pt x="105811" y="39829"/>
                </a:lnTo>
                <a:lnTo>
                  <a:pt x="150626" y="64742"/>
                </a:lnTo>
                <a:lnTo>
                  <a:pt x="189530" y="92509"/>
                </a:lnTo>
                <a:lnTo>
                  <a:pt x="222136" y="122768"/>
                </a:lnTo>
                <a:lnTo>
                  <a:pt x="248056" y="155162"/>
                </a:lnTo>
                <a:lnTo>
                  <a:pt x="266903" y="189328"/>
                </a:lnTo>
                <a:lnTo>
                  <a:pt x="278288" y="224909"/>
                </a:lnTo>
                <a:lnTo>
                  <a:pt x="281825" y="261543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97822" y="5143927"/>
            <a:ext cx="125730" cy="98425"/>
          </a:xfrm>
          <a:custGeom>
            <a:avLst/>
            <a:gdLst/>
            <a:ahLst/>
            <a:cxnLst/>
            <a:rect l="l" t="t" r="r" b="b"/>
            <a:pathLst>
              <a:path w="125729" h="98425">
                <a:moveTo>
                  <a:pt x="125501" y="0"/>
                </a:moveTo>
                <a:lnTo>
                  <a:pt x="101669" y="27533"/>
                </a:lnTo>
                <a:lnTo>
                  <a:pt x="72599" y="53220"/>
                </a:lnTo>
                <a:lnTo>
                  <a:pt x="38604" y="76814"/>
                </a:lnTo>
                <a:lnTo>
                  <a:pt x="0" y="98069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22207" y="4780022"/>
            <a:ext cx="6985" cy="46355"/>
          </a:xfrm>
          <a:custGeom>
            <a:avLst/>
            <a:gdLst/>
            <a:ahLst/>
            <a:cxnLst/>
            <a:rect l="l" t="t" r="r" b="b"/>
            <a:pathLst>
              <a:path w="6984" h="46354">
                <a:moveTo>
                  <a:pt x="0" y="0"/>
                </a:moveTo>
                <a:lnTo>
                  <a:pt x="3109" y="11505"/>
                </a:lnTo>
                <a:lnTo>
                  <a:pt x="5251" y="23072"/>
                </a:lnTo>
                <a:lnTo>
                  <a:pt x="6422" y="34682"/>
                </a:lnTo>
                <a:lnTo>
                  <a:pt x="6616" y="46316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20786" y="4666928"/>
            <a:ext cx="64769" cy="59690"/>
          </a:xfrm>
          <a:custGeom>
            <a:avLst/>
            <a:gdLst/>
            <a:ahLst/>
            <a:cxnLst/>
            <a:rect l="l" t="t" r="r" b="b"/>
            <a:pathLst>
              <a:path w="64770" h="59689">
                <a:moveTo>
                  <a:pt x="0" y="59067"/>
                </a:moveTo>
                <a:lnTo>
                  <a:pt x="13243" y="43330"/>
                </a:lnTo>
                <a:lnTo>
                  <a:pt x="28414" y="28200"/>
                </a:lnTo>
                <a:lnTo>
                  <a:pt x="45450" y="13737"/>
                </a:lnTo>
                <a:lnTo>
                  <a:pt x="64287" y="0"/>
                </a:lnTo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9504" y="4703199"/>
            <a:ext cx="31750" cy="51435"/>
          </a:xfrm>
          <a:custGeom>
            <a:avLst/>
            <a:gdLst/>
            <a:ahLst/>
            <a:cxnLst/>
            <a:rect l="l" t="t" r="r" b="b"/>
            <a:pathLst>
              <a:path w="31750" h="51435">
                <a:moveTo>
                  <a:pt x="0" y="50952"/>
                </a:moveTo>
                <a:lnTo>
                  <a:pt x="5706" y="37813"/>
                </a:lnTo>
                <a:lnTo>
                  <a:pt x="12811" y="24918"/>
                </a:lnTo>
                <a:lnTo>
                  <a:pt x="21291" y="12302"/>
                </a:lnTo>
                <a:lnTo>
                  <a:pt x="31127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3854" y="4771449"/>
            <a:ext cx="113030" cy="49530"/>
          </a:xfrm>
          <a:custGeom>
            <a:avLst/>
            <a:gdLst/>
            <a:ahLst/>
            <a:cxnLst/>
            <a:rect l="l" t="t" r="r" b="b"/>
            <a:pathLst>
              <a:path w="113029" h="49529">
                <a:moveTo>
                  <a:pt x="0" y="0"/>
                </a:moveTo>
                <a:lnTo>
                  <a:pt x="30083" y="10862"/>
                </a:lnTo>
                <a:lnTo>
                  <a:pt x="58942" y="22742"/>
                </a:lnTo>
                <a:lnTo>
                  <a:pt x="86498" y="35608"/>
                </a:lnTo>
                <a:lnTo>
                  <a:pt x="112674" y="49428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8430" y="5107872"/>
            <a:ext cx="19685" cy="52069"/>
          </a:xfrm>
          <a:custGeom>
            <a:avLst/>
            <a:gdLst/>
            <a:ahLst/>
            <a:cxnLst/>
            <a:rect l="l" t="t" r="r" b="b"/>
            <a:pathLst>
              <a:path w="19685" h="52070">
                <a:moveTo>
                  <a:pt x="19659" y="51993"/>
                </a:moveTo>
                <a:lnTo>
                  <a:pt x="13405" y="39170"/>
                </a:lnTo>
                <a:lnTo>
                  <a:pt x="8039" y="26220"/>
                </a:lnTo>
                <a:lnTo>
                  <a:pt x="3568" y="13158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48853" y="5034248"/>
            <a:ext cx="237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62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C395E"/>
                </a:solidFill>
                <a:latin typeface="Calibri"/>
                <a:cs typeface="Calibri"/>
              </a:rPr>
              <a:t>How to </a:t>
            </a:r>
            <a:r>
              <a:rPr sz="1800" spc="-20" dirty="0">
                <a:solidFill>
                  <a:srgbClr val="2C395E"/>
                </a:solidFill>
                <a:latin typeface="Calibri"/>
                <a:cs typeface="Calibri"/>
              </a:rPr>
              <a:t>make  </a:t>
            </a:r>
            <a:r>
              <a:rPr sz="1800" spc="-5" dirty="0">
                <a:solidFill>
                  <a:srgbClr val="2C395E"/>
                </a:solidFill>
                <a:latin typeface="Calibri"/>
                <a:cs typeface="Calibri"/>
              </a:rPr>
              <a:t>reasonable</a:t>
            </a:r>
            <a:r>
              <a:rPr sz="1800" spc="-55" dirty="0">
                <a:solidFill>
                  <a:srgbClr val="2C395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C395E"/>
                </a:solidFill>
                <a:latin typeface="Calibri"/>
                <a:cs typeface="Calibri"/>
              </a:rPr>
              <a:t>assumptions?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00397" y="3317748"/>
            <a:ext cx="6065549" cy="9797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1" y="384047"/>
            <a:ext cx="63276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622" y="532767"/>
            <a:ext cx="5526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103109" cy="23437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Advanced</a:t>
            </a:r>
            <a:r>
              <a:rPr sz="3000" b="1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topics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Lower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bound</a:t>
            </a:r>
            <a:r>
              <a:rPr sz="2400" spc="-4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(Selection)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Optimality </a:t>
            </a:r>
            <a:r>
              <a:rPr sz="2400" spc="-35" dirty="0">
                <a:solidFill>
                  <a:srgbClr val="3E3E3E"/>
                </a:solidFill>
                <a:latin typeface="Palatino Linotype"/>
                <a:cs typeface="Palatino Linotype"/>
              </a:rPr>
              <a:t>(Greedy,</a:t>
            </a:r>
            <a:r>
              <a:rPr sz="2400" spc="-4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DP)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Computation</a:t>
            </a:r>
            <a:r>
              <a:rPr sz="2400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complexity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Approximate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/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online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/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randomized</a:t>
            </a:r>
            <a:r>
              <a:rPr sz="2400" spc="6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i="1" spc="710" dirty="0">
                <a:latin typeface="Palatino Linotype"/>
                <a:cs typeface="Palatino Linotype"/>
              </a:rPr>
              <a:t>Thank</a:t>
            </a:r>
            <a:r>
              <a:rPr sz="6400" i="1" spc="445" dirty="0">
                <a:latin typeface="Palatino Linotype"/>
                <a:cs typeface="Palatino Linotype"/>
              </a:rPr>
              <a:t> </a:t>
            </a:r>
            <a:r>
              <a:rPr sz="6400" i="1" spc="360" dirty="0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b="1" i="1" spc="-585" dirty="0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sz="6400" b="1" i="1" spc="-95" dirty="0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sz="6400" b="1" i="1" spc="615" dirty="0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sz="6400" b="1" i="1" spc="1610" dirty="0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marL="2639060" algn="ctr">
              <a:lnSpc>
                <a:spcPct val="100000"/>
              </a:lnSpc>
              <a:spcBef>
                <a:spcPts val="6584"/>
              </a:spcBef>
            </a:pPr>
            <a:r>
              <a:rPr sz="1700" b="1" i="1" spc="300" dirty="0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sz="1700" b="1" i="1" spc="105" dirty="0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sz="1700" b="1" i="1" spc="270" dirty="0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marL="2642235" algn="ctr">
              <a:lnSpc>
                <a:spcPct val="100000"/>
              </a:lnSpc>
              <a:spcBef>
                <a:spcPts val="640"/>
              </a:spcBef>
            </a:pPr>
            <a:r>
              <a:rPr sz="1700" spc="-5" dirty="0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9795" y="384047"/>
            <a:ext cx="32613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0766" y="532767"/>
            <a:ext cx="2459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Syll</a:t>
            </a:r>
            <a:r>
              <a:rPr dirty="0"/>
              <a:t>a</a:t>
            </a:r>
            <a:r>
              <a:rPr spc="-5" dirty="0"/>
              <a:t>bus</a:t>
            </a:r>
          </a:p>
        </p:txBody>
      </p:sp>
      <p:sp>
        <p:nvSpPr>
          <p:cNvPr id="4" name="object 4"/>
          <p:cNvSpPr/>
          <p:nvPr/>
        </p:nvSpPr>
        <p:spPr>
          <a:xfrm>
            <a:off x="488441" y="2134364"/>
            <a:ext cx="1727200" cy="719455"/>
          </a:xfrm>
          <a:custGeom>
            <a:avLst/>
            <a:gdLst/>
            <a:ahLst/>
            <a:cxnLst/>
            <a:rect l="l" t="t" r="r" b="b"/>
            <a:pathLst>
              <a:path w="1727200" h="719455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6804" y="0"/>
                </a:lnTo>
                <a:lnTo>
                  <a:pt x="1653466" y="9420"/>
                </a:lnTo>
                <a:lnTo>
                  <a:pt x="1691574" y="35112"/>
                </a:lnTo>
                <a:lnTo>
                  <a:pt x="1717269" y="73219"/>
                </a:lnTo>
                <a:lnTo>
                  <a:pt x="1726692" y="119887"/>
                </a:lnTo>
                <a:lnTo>
                  <a:pt x="1726692" y="599440"/>
                </a:lnTo>
                <a:lnTo>
                  <a:pt x="1717269" y="646102"/>
                </a:lnTo>
                <a:lnTo>
                  <a:pt x="1691574" y="684210"/>
                </a:lnTo>
                <a:lnTo>
                  <a:pt x="1653466" y="709905"/>
                </a:lnTo>
                <a:lnTo>
                  <a:pt x="1606804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8490" y="2158631"/>
            <a:ext cx="9855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Model</a:t>
            </a:r>
            <a:r>
              <a:rPr sz="2000" b="1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213" y="2463532"/>
            <a:ext cx="1410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Computation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28138" y="2134364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5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0" y="9420"/>
                </a:lnTo>
                <a:lnTo>
                  <a:pt x="1693098" y="35112"/>
                </a:lnTo>
                <a:lnTo>
                  <a:pt x="1718793" y="73219"/>
                </a:lnTo>
                <a:lnTo>
                  <a:pt x="1728216" y="119887"/>
                </a:lnTo>
                <a:lnTo>
                  <a:pt x="1728216" y="599440"/>
                </a:lnTo>
                <a:lnTo>
                  <a:pt x="1718793" y="646102"/>
                </a:lnTo>
                <a:lnTo>
                  <a:pt x="1693098" y="684210"/>
                </a:lnTo>
                <a:lnTo>
                  <a:pt x="1654990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0178" y="2311031"/>
            <a:ext cx="1322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3E3E3E"/>
                </a:solidFill>
                <a:latin typeface="Calibri"/>
                <a:cs typeface="Calibri"/>
              </a:rPr>
              <a:t>Asymptotics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9170" y="2134364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5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0" y="9420"/>
                </a:lnTo>
                <a:lnTo>
                  <a:pt x="1693098" y="35112"/>
                </a:lnTo>
                <a:lnTo>
                  <a:pt x="1718793" y="73219"/>
                </a:lnTo>
                <a:lnTo>
                  <a:pt x="1728216" y="119887"/>
                </a:lnTo>
                <a:lnTo>
                  <a:pt x="1728216" y="599440"/>
                </a:lnTo>
                <a:lnTo>
                  <a:pt x="1718793" y="646102"/>
                </a:lnTo>
                <a:lnTo>
                  <a:pt x="1693098" y="684210"/>
                </a:lnTo>
                <a:lnTo>
                  <a:pt x="1654990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19989" y="2311031"/>
            <a:ext cx="1062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3E3E3E"/>
                </a:solidFill>
                <a:latin typeface="Calibri"/>
                <a:cs typeface="Calibri"/>
              </a:rPr>
              <a:t>Recursion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9133" y="2093250"/>
            <a:ext cx="1845577" cy="841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8678" y="2134364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5">
                <a:moveTo>
                  <a:pt x="1608328" y="0"/>
                </a:moveTo>
                <a:lnTo>
                  <a:pt x="119888" y="0"/>
                </a:lnTo>
                <a:lnTo>
                  <a:pt x="73225" y="9420"/>
                </a:lnTo>
                <a:lnTo>
                  <a:pt x="35117" y="35112"/>
                </a:lnTo>
                <a:lnTo>
                  <a:pt x="9422" y="73219"/>
                </a:lnTo>
                <a:lnTo>
                  <a:pt x="0" y="119887"/>
                </a:lnTo>
                <a:lnTo>
                  <a:pt x="0" y="599440"/>
                </a:lnTo>
                <a:lnTo>
                  <a:pt x="9422" y="646102"/>
                </a:lnTo>
                <a:lnTo>
                  <a:pt x="35117" y="684210"/>
                </a:lnTo>
                <a:lnTo>
                  <a:pt x="73225" y="709905"/>
                </a:lnTo>
                <a:lnTo>
                  <a:pt x="119888" y="719328"/>
                </a:lnTo>
                <a:lnTo>
                  <a:pt x="1608328" y="719328"/>
                </a:lnTo>
                <a:lnTo>
                  <a:pt x="1654996" y="709905"/>
                </a:lnTo>
                <a:lnTo>
                  <a:pt x="1693103" y="684210"/>
                </a:lnTo>
                <a:lnTo>
                  <a:pt x="1718795" y="646102"/>
                </a:lnTo>
                <a:lnTo>
                  <a:pt x="1728216" y="599440"/>
                </a:lnTo>
                <a:lnTo>
                  <a:pt x="1728216" y="119887"/>
                </a:lnTo>
                <a:lnTo>
                  <a:pt x="1718795" y="73219"/>
                </a:lnTo>
                <a:lnTo>
                  <a:pt x="1693103" y="35112"/>
                </a:lnTo>
                <a:lnTo>
                  <a:pt x="1654996" y="9420"/>
                </a:lnTo>
                <a:lnTo>
                  <a:pt x="1608328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8678" y="2134364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5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6" y="9420"/>
                </a:lnTo>
                <a:lnTo>
                  <a:pt x="1693103" y="35112"/>
                </a:lnTo>
                <a:lnTo>
                  <a:pt x="1718795" y="73219"/>
                </a:lnTo>
                <a:lnTo>
                  <a:pt x="1728216" y="119887"/>
                </a:lnTo>
                <a:lnTo>
                  <a:pt x="1728216" y="599440"/>
                </a:lnTo>
                <a:lnTo>
                  <a:pt x="1718795" y="646102"/>
                </a:lnTo>
                <a:lnTo>
                  <a:pt x="1693103" y="684210"/>
                </a:lnTo>
                <a:lnTo>
                  <a:pt x="1654996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01534" y="2311031"/>
            <a:ext cx="1021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2F5897"/>
                </a:solidFill>
                <a:latin typeface="Calibri"/>
                <a:cs typeface="Calibri"/>
              </a:rPr>
              <a:t>Tutorial</a:t>
            </a:r>
            <a:r>
              <a:rPr sz="2000" b="1" spc="-8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5897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7105" y="3629408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0" y="9420"/>
                </a:lnTo>
                <a:lnTo>
                  <a:pt x="1693098" y="35112"/>
                </a:lnTo>
                <a:lnTo>
                  <a:pt x="1718793" y="73219"/>
                </a:lnTo>
                <a:lnTo>
                  <a:pt x="1728216" y="119887"/>
                </a:lnTo>
                <a:lnTo>
                  <a:pt x="1728216" y="599439"/>
                </a:lnTo>
                <a:lnTo>
                  <a:pt x="1718793" y="646102"/>
                </a:lnTo>
                <a:lnTo>
                  <a:pt x="1693098" y="684210"/>
                </a:lnTo>
                <a:lnTo>
                  <a:pt x="1654990" y="709905"/>
                </a:lnTo>
                <a:lnTo>
                  <a:pt x="1608328" y="719327"/>
                </a:lnTo>
                <a:lnTo>
                  <a:pt x="119888" y="719327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9438" y="3806302"/>
            <a:ext cx="781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So</a:t>
            </a: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9170" y="3637028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0" y="9420"/>
                </a:lnTo>
                <a:lnTo>
                  <a:pt x="1693098" y="35112"/>
                </a:lnTo>
                <a:lnTo>
                  <a:pt x="1718793" y="73219"/>
                </a:lnTo>
                <a:lnTo>
                  <a:pt x="1728216" y="119887"/>
                </a:lnTo>
                <a:lnTo>
                  <a:pt x="1728216" y="599440"/>
                </a:lnTo>
                <a:lnTo>
                  <a:pt x="1718793" y="646102"/>
                </a:lnTo>
                <a:lnTo>
                  <a:pt x="1693098" y="684210"/>
                </a:lnTo>
                <a:lnTo>
                  <a:pt x="1654990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3517" y="3813895"/>
            <a:ext cx="995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le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ct</a:t>
            </a: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77050" y="3637028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6" y="9420"/>
                </a:lnTo>
                <a:lnTo>
                  <a:pt x="1693103" y="35112"/>
                </a:lnTo>
                <a:lnTo>
                  <a:pt x="1718795" y="73219"/>
                </a:lnTo>
                <a:lnTo>
                  <a:pt x="1728216" y="119887"/>
                </a:lnTo>
                <a:lnTo>
                  <a:pt x="1728216" y="599440"/>
                </a:lnTo>
                <a:lnTo>
                  <a:pt x="1718795" y="646102"/>
                </a:lnTo>
                <a:lnTo>
                  <a:pt x="1693103" y="684210"/>
                </a:lnTo>
                <a:lnTo>
                  <a:pt x="1654996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15841" y="3813895"/>
            <a:ext cx="1050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Se</a:t>
            </a:r>
            <a:r>
              <a:rPr sz="2000" b="1" spc="-10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ch</a:t>
            </a: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2685" y="3588322"/>
            <a:ext cx="1845578" cy="84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2229" y="3629408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1608328" y="0"/>
                </a:moveTo>
                <a:lnTo>
                  <a:pt x="119888" y="0"/>
                </a:lnTo>
                <a:lnTo>
                  <a:pt x="73225" y="9420"/>
                </a:lnTo>
                <a:lnTo>
                  <a:pt x="35117" y="35112"/>
                </a:lnTo>
                <a:lnTo>
                  <a:pt x="9422" y="73219"/>
                </a:lnTo>
                <a:lnTo>
                  <a:pt x="0" y="119887"/>
                </a:lnTo>
                <a:lnTo>
                  <a:pt x="0" y="599439"/>
                </a:lnTo>
                <a:lnTo>
                  <a:pt x="9422" y="646102"/>
                </a:lnTo>
                <a:lnTo>
                  <a:pt x="35117" y="684210"/>
                </a:lnTo>
                <a:lnTo>
                  <a:pt x="73225" y="709905"/>
                </a:lnTo>
                <a:lnTo>
                  <a:pt x="119888" y="719327"/>
                </a:lnTo>
                <a:lnTo>
                  <a:pt x="1608328" y="719327"/>
                </a:lnTo>
                <a:lnTo>
                  <a:pt x="1654990" y="709905"/>
                </a:lnTo>
                <a:lnTo>
                  <a:pt x="1693098" y="684210"/>
                </a:lnTo>
                <a:lnTo>
                  <a:pt x="1718793" y="646102"/>
                </a:lnTo>
                <a:lnTo>
                  <a:pt x="1728216" y="599439"/>
                </a:lnTo>
                <a:lnTo>
                  <a:pt x="1728216" y="119887"/>
                </a:lnTo>
                <a:lnTo>
                  <a:pt x="1718793" y="73219"/>
                </a:lnTo>
                <a:lnTo>
                  <a:pt x="1693098" y="35112"/>
                </a:lnTo>
                <a:lnTo>
                  <a:pt x="1654990" y="9420"/>
                </a:lnTo>
                <a:lnTo>
                  <a:pt x="1608328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2229" y="3629408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119887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6" y="9420"/>
                </a:lnTo>
                <a:lnTo>
                  <a:pt x="1693103" y="35112"/>
                </a:lnTo>
                <a:lnTo>
                  <a:pt x="1718795" y="73219"/>
                </a:lnTo>
                <a:lnTo>
                  <a:pt x="1728216" y="119887"/>
                </a:lnTo>
                <a:lnTo>
                  <a:pt x="1728216" y="599439"/>
                </a:lnTo>
                <a:lnTo>
                  <a:pt x="1718795" y="646102"/>
                </a:lnTo>
                <a:lnTo>
                  <a:pt x="1693103" y="684210"/>
                </a:lnTo>
                <a:lnTo>
                  <a:pt x="1654996" y="709905"/>
                </a:lnTo>
                <a:lnTo>
                  <a:pt x="1608328" y="719327"/>
                </a:lnTo>
                <a:lnTo>
                  <a:pt x="119888" y="719327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54649" y="3806302"/>
            <a:ext cx="1021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2F5897"/>
                </a:solidFill>
                <a:latin typeface="Calibri"/>
                <a:cs typeface="Calibri"/>
              </a:rPr>
              <a:t>Tutorial</a:t>
            </a:r>
            <a:r>
              <a:rPr sz="2000" b="1" spc="-8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5897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882" y="4955447"/>
            <a:ext cx="1844069" cy="842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441" y="4996435"/>
            <a:ext cx="1727200" cy="721360"/>
          </a:xfrm>
          <a:custGeom>
            <a:avLst/>
            <a:gdLst/>
            <a:ahLst/>
            <a:cxnLst/>
            <a:rect l="l" t="t" r="r" b="b"/>
            <a:pathLst>
              <a:path w="1727200" h="721360">
                <a:moveTo>
                  <a:pt x="1606550" y="0"/>
                </a:moveTo>
                <a:lnTo>
                  <a:pt x="120142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600710"/>
                </a:lnTo>
                <a:lnTo>
                  <a:pt x="9440" y="647471"/>
                </a:lnTo>
                <a:lnTo>
                  <a:pt x="35186" y="685660"/>
                </a:lnTo>
                <a:lnTo>
                  <a:pt x="73375" y="711409"/>
                </a:lnTo>
                <a:lnTo>
                  <a:pt x="120142" y="720852"/>
                </a:lnTo>
                <a:lnTo>
                  <a:pt x="1606550" y="720852"/>
                </a:lnTo>
                <a:lnTo>
                  <a:pt x="1653316" y="711409"/>
                </a:lnTo>
                <a:lnTo>
                  <a:pt x="1691505" y="685660"/>
                </a:lnTo>
                <a:lnTo>
                  <a:pt x="1717251" y="647471"/>
                </a:lnTo>
                <a:lnTo>
                  <a:pt x="1726692" y="600710"/>
                </a:lnTo>
                <a:lnTo>
                  <a:pt x="1726692" y="120142"/>
                </a:lnTo>
                <a:lnTo>
                  <a:pt x="1717251" y="73375"/>
                </a:lnTo>
                <a:lnTo>
                  <a:pt x="1691505" y="35186"/>
                </a:lnTo>
                <a:lnTo>
                  <a:pt x="1653316" y="9440"/>
                </a:lnTo>
                <a:lnTo>
                  <a:pt x="1606550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1" y="4996435"/>
            <a:ext cx="1727200" cy="721360"/>
          </a:xfrm>
          <a:custGeom>
            <a:avLst/>
            <a:gdLst/>
            <a:ahLst/>
            <a:cxnLst/>
            <a:rect l="l" t="t" r="r" b="b"/>
            <a:pathLst>
              <a:path w="1727200" h="721360">
                <a:moveTo>
                  <a:pt x="0" y="120142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6550" y="0"/>
                </a:lnTo>
                <a:lnTo>
                  <a:pt x="1653316" y="9440"/>
                </a:lnTo>
                <a:lnTo>
                  <a:pt x="1691505" y="35186"/>
                </a:lnTo>
                <a:lnTo>
                  <a:pt x="1717251" y="73375"/>
                </a:lnTo>
                <a:lnTo>
                  <a:pt x="1726692" y="120142"/>
                </a:lnTo>
                <a:lnTo>
                  <a:pt x="1726692" y="600710"/>
                </a:lnTo>
                <a:lnTo>
                  <a:pt x="1717251" y="647471"/>
                </a:lnTo>
                <a:lnTo>
                  <a:pt x="1691505" y="685660"/>
                </a:lnTo>
                <a:lnTo>
                  <a:pt x="1653316" y="711409"/>
                </a:lnTo>
                <a:lnTo>
                  <a:pt x="1606550" y="720852"/>
                </a:lnTo>
                <a:lnTo>
                  <a:pt x="120142" y="720852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0202" y="5174455"/>
            <a:ext cx="1021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2F5897"/>
                </a:solidFill>
                <a:latin typeface="Calibri"/>
                <a:cs typeface="Calibri"/>
              </a:rPr>
              <a:t>Tutorial</a:t>
            </a:r>
            <a:r>
              <a:rPr sz="2000" b="1" spc="-8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5897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0835" y="4948427"/>
            <a:ext cx="1863851" cy="85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7515" y="4953000"/>
            <a:ext cx="1705355" cy="923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08653" y="4996435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1608074" y="0"/>
                </a:moveTo>
                <a:lnTo>
                  <a:pt x="120142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600710"/>
                </a:lnTo>
                <a:lnTo>
                  <a:pt x="9440" y="647471"/>
                </a:lnTo>
                <a:lnTo>
                  <a:pt x="35186" y="685660"/>
                </a:lnTo>
                <a:lnTo>
                  <a:pt x="73375" y="711409"/>
                </a:lnTo>
                <a:lnTo>
                  <a:pt x="120142" y="720852"/>
                </a:lnTo>
                <a:lnTo>
                  <a:pt x="1608074" y="720852"/>
                </a:lnTo>
                <a:lnTo>
                  <a:pt x="1654840" y="711409"/>
                </a:lnTo>
                <a:lnTo>
                  <a:pt x="1693029" y="685660"/>
                </a:lnTo>
                <a:lnTo>
                  <a:pt x="1718775" y="647471"/>
                </a:lnTo>
                <a:lnTo>
                  <a:pt x="1728216" y="600710"/>
                </a:lnTo>
                <a:lnTo>
                  <a:pt x="1728216" y="120142"/>
                </a:lnTo>
                <a:lnTo>
                  <a:pt x="1718775" y="73375"/>
                </a:lnTo>
                <a:lnTo>
                  <a:pt x="1693029" y="35186"/>
                </a:lnTo>
                <a:lnTo>
                  <a:pt x="1654840" y="9440"/>
                </a:lnTo>
                <a:lnTo>
                  <a:pt x="1608074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8653" y="4996435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2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2"/>
                </a:lnTo>
                <a:lnTo>
                  <a:pt x="1728216" y="600710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2"/>
                </a:lnTo>
                <a:lnTo>
                  <a:pt x="120142" y="720852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30110" y="5022055"/>
            <a:ext cx="12846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20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15540" y="4954501"/>
            <a:ext cx="1845577" cy="838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27392" y="5717032"/>
            <a:ext cx="1400554" cy="159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5085" y="4996435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1608074" y="0"/>
                </a:moveTo>
                <a:lnTo>
                  <a:pt x="120142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600710"/>
                </a:lnTo>
                <a:lnTo>
                  <a:pt x="9440" y="647471"/>
                </a:lnTo>
                <a:lnTo>
                  <a:pt x="35186" y="685660"/>
                </a:lnTo>
                <a:lnTo>
                  <a:pt x="73375" y="711409"/>
                </a:lnTo>
                <a:lnTo>
                  <a:pt x="120142" y="720852"/>
                </a:lnTo>
                <a:lnTo>
                  <a:pt x="1608074" y="720852"/>
                </a:lnTo>
                <a:lnTo>
                  <a:pt x="1654840" y="711409"/>
                </a:lnTo>
                <a:lnTo>
                  <a:pt x="1693029" y="685660"/>
                </a:lnTo>
                <a:lnTo>
                  <a:pt x="1718775" y="647471"/>
                </a:lnTo>
                <a:lnTo>
                  <a:pt x="1728216" y="600710"/>
                </a:lnTo>
                <a:lnTo>
                  <a:pt x="1728216" y="120142"/>
                </a:lnTo>
                <a:lnTo>
                  <a:pt x="1718775" y="73375"/>
                </a:lnTo>
                <a:lnTo>
                  <a:pt x="1693029" y="35186"/>
                </a:lnTo>
                <a:lnTo>
                  <a:pt x="1654840" y="9440"/>
                </a:lnTo>
                <a:lnTo>
                  <a:pt x="160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65085" y="4996435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2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2"/>
                </a:lnTo>
                <a:lnTo>
                  <a:pt x="1728216" y="600710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2"/>
                </a:lnTo>
                <a:lnTo>
                  <a:pt x="120142" y="720852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09969" y="5022055"/>
            <a:ext cx="10356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979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 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exam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71699" y="2250947"/>
            <a:ext cx="722375" cy="533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5133" y="2494026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864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7119" y="240600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30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92" y="2250947"/>
            <a:ext cx="722375" cy="533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626" y="2494026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864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7611" y="240600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2919" y="2250947"/>
            <a:ext cx="742188" cy="533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56353" y="2494026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57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7727" y="240600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73950" y="2250947"/>
            <a:ext cx="742188" cy="533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17385" y="2494026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57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760" y="240600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688" y="2449067"/>
            <a:ext cx="8804147" cy="18303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8525" y="2494026"/>
            <a:ext cx="8668385" cy="1495425"/>
          </a:xfrm>
          <a:custGeom>
            <a:avLst/>
            <a:gdLst/>
            <a:ahLst/>
            <a:cxnLst/>
            <a:rect l="l" t="t" r="r" b="b"/>
            <a:pathLst>
              <a:path w="8668385" h="1495425">
                <a:moveTo>
                  <a:pt x="8439264" y="0"/>
                </a:moveTo>
                <a:lnTo>
                  <a:pt x="8667851" y="0"/>
                </a:lnTo>
                <a:lnTo>
                  <a:pt x="8667851" y="747636"/>
                </a:lnTo>
                <a:lnTo>
                  <a:pt x="0" y="747636"/>
                </a:lnTo>
                <a:lnTo>
                  <a:pt x="0" y="1495272"/>
                </a:lnTo>
                <a:lnTo>
                  <a:pt x="178790" y="149527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6435" y="390127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0" y="176022"/>
                </a:moveTo>
                <a:lnTo>
                  <a:pt x="150876" y="88023"/>
                </a:lnTo>
                <a:lnTo>
                  <a:pt x="12" y="0"/>
                </a:lnTo>
              </a:path>
            </a:pathLst>
          </a:custGeom>
          <a:ln w="50291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887" y="3745991"/>
            <a:ext cx="717803" cy="5333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5322" y="398907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32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02064" y="3901050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30" h="176529">
                <a:moveTo>
                  <a:pt x="12" y="0"/>
                </a:moveTo>
                <a:lnTo>
                  <a:pt x="150888" y="88023"/>
                </a:lnTo>
                <a:lnTo>
                  <a:pt x="0" y="176021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7011" y="3753611"/>
            <a:ext cx="768095" cy="533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30446" y="3989070"/>
            <a:ext cx="408940" cy="6985"/>
          </a:xfrm>
          <a:custGeom>
            <a:avLst/>
            <a:gdLst/>
            <a:ahLst/>
            <a:cxnLst/>
            <a:rect l="l" t="t" r="r" b="b"/>
            <a:pathLst>
              <a:path w="408939" h="6985">
                <a:moveTo>
                  <a:pt x="0" y="0"/>
                </a:moveTo>
                <a:lnTo>
                  <a:pt x="408673" y="6769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86800" y="3905332"/>
            <a:ext cx="152400" cy="176530"/>
          </a:xfrm>
          <a:custGeom>
            <a:avLst/>
            <a:gdLst/>
            <a:ahLst/>
            <a:cxnLst/>
            <a:rect l="l" t="t" r="r" b="b"/>
            <a:pathLst>
              <a:path w="152400" h="176529">
                <a:moveTo>
                  <a:pt x="2921" y="0"/>
                </a:moveTo>
                <a:lnTo>
                  <a:pt x="152311" y="90500"/>
                </a:lnTo>
                <a:lnTo>
                  <a:pt x="0" y="175996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73951" y="3753611"/>
            <a:ext cx="670559" cy="533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17385" y="3996690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248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76752" y="3908669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024" y="3951732"/>
            <a:ext cx="8709658" cy="1694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9847" y="3996690"/>
            <a:ext cx="8575040" cy="1360805"/>
          </a:xfrm>
          <a:custGeom>
            <a:avLst/>
            <a:gdLst/>
            <a:ahLst/>
            <a:cxnLst/>
            <a:rect l="l" t="t" r="r" b="b"/>
            <a:pathLst>
              <a:path w="8575040" h="1360804">
                <a:moveTo>
                  <a:pt x="8346109" y="0"/>
                </a:moveTo>
                <a:lnTo>
                  <a:pt x="8574709" y="0"/>
                </a:lnTo>
                <a:lnTo>
                  <a:pt x="8574709" y="680275"/>
                </a:lnTo>
                <a:lnTo>
                  <a:pt x="0" y="680275"/>
                </a:lnTo>
                <a:lnTo>
                  <a:pt x="0" y="1360563"/>
                </a:lnTo>
                <a:lnTo>
                  <a:pt x="178803" y="1360563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7773" y="5269228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0" y="176022"/>
                </a:moveTo>
                <a:lnTo>
                  <a:pt x="150876" y="88023"/>
                </a:lnTo>
                <a:lnTo>
                  <a:pt x="12" y="0"/>
                </a:lnTo>
              </a:path>
            </a:pathLst>
          </a:custGeom>
          <a:ln w="50291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71700" y="5114556"/>
            <a:ext cx="1802891" cy="5333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15133" y="5357621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4">
                <a:moveTo>
                  <a:pt x="0" y="0"/>
                </a:moveTo>
                <a:lnTo>
                  <a:pt x="1442986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07239" y="5269601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12" y="0"/>
                </a:moveTo>
                <a:lnTo>
                  <a:pt x="150888" y="88023"/>
                </a:lnTo>
                <a:lnTo>
                  <a:pt x="0" y="176021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93435" y="5114556"/>
            <a:ext cx="2039110" cy="5333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36870" y="5357621"/>
            <a:ext cx="1678939" cy="0"/>
          </a:xfrm>
          <a:custGeom>
            <a:avLst/>
            <a:gdLst/>
            <a:ahLst/>
            <a:cxnLst/>
            <a:rect l="l" t="t" r="r" b="b"/>
            <a:pathLst>
              <a:path w="1678940">
                <a:moveTo>
                  <a:pt x="0" y="0"/>
                </a:moveTo>
                <a:lnTo>
                  <a:pt x="1678406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64388" y="5269601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12" y="0"/>
                </a:moveTo>
                <a:lnTo>
                  <a:pt x="150888" y="88023"/>
                </a:lnTo>
                <a:lnTo>
                  <a:pt x="0" y="176021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9795" y="384047"/>
            <a:ext cx="32613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0766" y="532767"/>
            <a:ext cx="2459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Syll</a:t>
            </a:r>
            <a:r>
              <a:rPr dirty="0"/>
              <a:t>a</a:t>
            </a:r>
            <a:r>
              <a:rPr spc="-5" dirty="0"/>
              <a:t>bus</a:t>
            </a:r>
          </a:p>
        </p:txBody>
      </p:sp>
      <p:sp>
        <p:nvSpPr>
          <p:cNvPr id="4" name="object 4"/>
          <p:cNvSpPr/>
          <p:nvPr/>
        </p:nvSpPr>
        <p:spPr>
          <a:xfrm>
            <a:off x="488441" y="2294383"/>
            <a:ext cx="1727200" cy="721360"/>
          </a:xfrm>
          <a:custGeom>
            <a:avLst/>
            <a:gdLst/>
            <a:ahLst/>
            <a:cxnLst/>
            <a:rect l="l" t="t" r="r" b="b"/>
            <a:pathLst>
              <a:path w="1727200" h="721360">
                <a:moveTo>
                  <a:pt x="0" y="120141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6550" y="0"/>
                </a:lnTo>
                <a:lnTo>
                  <a:pt x="1653316" y="9440"/>
                </a:lnTo>
                <a:lnTo>
                  <a:pt x="1691505" y="35186"/>
                </a:lnTo>
                <a:lnTo>
                  <a:pt x="1717251" y="73375"/>
                </a:lnTo>
                <a:lnTo>
                  <a:pt x="1726692" y="120141"/>
                </a:lnTo>
                <a:lnTo>
                  <a:pt x="1726692" y="600709"/>
                </a:lnTo>
                <a:lnTo>
                  <a:pt x="1717251" y="647471"/>
                </a:lnTo>
                <a:lnTo>
                  <a:pt x="1691505" y="685660"/>
                </a:lnTo>
                <a:lnTo>
                  <a:pt x="1653316" y="711409"/>
                </a:lnTo>
                <a:lnTo>
                  <a:pt x="1606550" y="720851"/>
                </a:lnTo>
                <a:lnTo>
                  <a:pt x="120142" y="720851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7466" y="2351548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3E3E3E"/>
                </a:solidFill>
                <a:latin typeface="Calibri"/>
                <a:cs typeface="Calibri"/>
              </a:rPr>
              <a:t>G</a:t>
            </a:r>
            <a:r>
              <a:rPr sz="1800" b="1" spc="-4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3E3E3E"/>
                </a:solidFill>
                <a:latin typeface="Calibri"/>
                <a:cs typeface="Calibri"/>
              </a:rPr>
              <a:t>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622" y="2625868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E3E3E"/>
                </a:solidFill>
                <a:latin typeface="Calibri"/>
                <a:cs typeface="Calibri"/>
              </a:rPr>
              <a:t>traversal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8592" y="2254355"/>
            <a:ext cx="1845578" cy="840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8138" y="2294383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1608074" y="0"/>
                </a:moveTo>
                <a:lnTo>
                  <a:pt x="120142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1"/>
                </a:lnTo>
                <a:lnTo>
                  <a:pt x="0" y="600709"/>
                </a:lnTo>
                <a:lnTo>
                  <a:pt x="9440" y="647471"/>
                </a:lnTo>
                <a:lnTo>
                  <a:pt x="35186" y="685660"/>
                </a:lnTo>
                <a:lnTo>
                  <a:pt x="73375" y="711409"/>
                </a:lnTo>
                <a:lnTo>
                  <a:pt x="120142" y="720851"/>
                </a:lnTo>
                <a:lnTo>
                  <a:pt x="1608074" y="720851"/>
                </a:lnTo>
                <a:lnTo>
                  <a:pt x="1654840" y="711409"/>
                </a:lnTo>
                <a:lnTo>
                  <a:pt x="1693029" y="685660"/>
                </a:lnTo>
                <a:lnTo>
                  <a:pt x="1718775" y="647471"/>
                </a:lnTo>
                <a:lnTo>
                  <a:pt x="1728216" y="600709"/>
                </a:lnTo>
                <a:lnTo>
                  <a:pt x="1728216" y="120141"/>
                </a:lnTo>
                <a:lnTo>
                  <a:pt x="1718775" y="73375"/>
                </a:lnTo>
                <a:lnTo>
                  <a:pt x="1693029" y="35186"/>
                </a:lnTo>
                <a:lnTo>
                  <a:pt x="1654840" y="9440"/>
                </a:lnTo>
                <a:lnTo>
                  <a:pt x="1608074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8138" y="2294383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1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1"/>
                </a:lnTo>
                <a:lnTo>
                  <a:pt x="1728216" y="600709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1"/>
                </a:lnTo>
                <a:lnTo>
                  <a:pt x="120142" y="720851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81054" y="2471944"/>
            <a:ext cx="1021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2F5897"/>
                </a:solidFill>
                <a:latin typeface="Calibri"/>
                <a:cs typeface="Calibri"/>
              </a:rPr>
              <a:t>Tutorial</a:t>
            </a:r>
            <a:r>
              <a:rPr sz="2000" b="1" spc="-8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5897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9170" y="2294383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1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1"/>
                </a:lnTo>
                <a:lnTo>
                  <a:pt x="1728216" y="600709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1"/>
                </a:lnTo>
                <a:lnTo>
                  <a:pt x="120142" y="720851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63688" y="2263156"/>
            <a:ext cx="1175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813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3E3E3E"/>
                </a:solidFill>
                <a:latin typeface="Calibri"/>
                <a:cs typeface="Calibri"/>
              </a:rPr>
              <a:t>Graph  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3E3E3E"/>
                </a:solidFill>
                <a:latin typeface="Calibri"/>
                <a:cs typeface="Calibri"/>
              </a:rPr>
              <a:t>p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m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600" b="1" spc="-30" dirty="0">
                <a:solidFill>
                  <a:srgbClr val="3E3E3E"/>
                </a:solidFill>
                <a:latin typeface="Calibri"/>
                <a:cs typeface="Calibri"/>
              </a:rPr>
              <a:t>z</a:t>
            </a:r>
            <a:r>
              <a:rPr sz="1600" b="1" spc="-1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3870" y="2750833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M</a:t>
            </a:r>
            <a:r>
              <a:rPr sz="1600" b="1" spc="-2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48678" y="2294383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1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1"/>
                </a:lnTo>
                <a:lnTo>
                  <a:pt x="1728216" y="600709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1"/>
                </a:lnTo>
                <a:lnTo>
                  <a:pt x="120142" y="720851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23929" y="2263156"/>
            <a:ext cx="1175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813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3E3E3E"/>
                </a:solidFill>
                <a:latin typeface="Calibri"/>
                <a:cs typeface="Calibri"/>
              </a:rPr>
              <a:t>Graph  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1600" b="1" spc="-25" dirty="0">
                <a:solidFill>
                  <a:srgbClr val="3E3E3E"/>
                </a:solidFill>
                <a:latin typeface="Calibri"/>
                <a:cs typeface="Calibri"/>
              </a:rPr>
              <a:t>p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m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600" b="1" spc="-30" dirty="0">
                <a:solidFill>
                  <a:srgbClr val="3E3E3E"/>
                </a:solidFill>
                <a:latin typeface="Calibri"/>
                <a:cs typeface="Calibri"/>
              </a:rPr>
              <a:t>z</a:t>
            </a:r>
            <a:r>
              <a:rPr sz="1600" b="1" spc="-1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1600" b="1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3E3E3E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3050" y="2750833"/>
            <a:ext cx="1160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E3E3E"/>
                </a:solidFill>
                <a:latin typeface="Calibri"/>
                <a:cs typeface="Calibri"/>
              </a:rPr>
              <a:t>Shortest</a:t>
            </a:r>
            <a:r>
              <a:rPr sz="1600" b="1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E3E3E"/>
                </a:solidFill>
                <a:latin typeface="Calibri"/>
                <a:cs typeface="Calibri"/>
              </a:rPr>
              <a:t>Path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7561" y="3748327"/>
            <a:ext cx="1845578" cy="842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105" y="3789427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1608074" y="0"/>
                </a:moveTo>
                <a:lnTo>
                  <a:pt x="120142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600710"/>
                </a:lnTo>
                <a:lnTo>
                  <a:pt x="9440" y="647471"/>
                </a:lnTo>
                <a:lnTo>
                  <a:pt x="35186" y="685660"/>
                </a:lnTo>
                <a:lnTo>
                  <a:pt x="73375" y="711409"/>
                </a:lnTo>
                <a:lnTo>
                  <a:pt x="120142" y="720852"/>
                </a:lnTo>
                <a:lnTo>
                  <a:pt x="1608074" y="720852"/>
                </a:lnTo>
                <a:lnTo>
                  <a:pt x="1654840" y="711409"/>
                </a:lnTo>
                <a:lnTo>
                  <a:pt x="1693029" y="685660"/>
                </a:lnTo>
                <a:lnTo>
                  <a:pt x="1718775" y="647471"/>
                </a:lnTo>
                <a:lnTo>
                  <a:pt x="1728216" y="600710"/>
                </a:lnTo>
                <a:lnTo>
                  <a:pt x="1728216" y="120142"/>
                </a:lnTo>
                <a:lnTo>
                  <a:pt x="1718775" y="73375"/>
                </a:lnTo>
                <a:lnTo>
                  <a:pt x="1693029" y="35186"/>
                </a:lnTo>
                <a:lnTo>
                  <a:pt x="1654840" y="9440"/>
                </a:lnTo>
                <a:lnTo>
                  <a:pt x="1608074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105" y="3789427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2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2"/>
                </a:lnTo>
                <a:lnTo>
                  <a:pt x="1728216" y="600710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2"/>
                </a:lnTo>
                <a:lnTo>
                  <a:pt x="120142" y="720852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9042" y="3967215"/>
            <a:ext cx="1021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2F5897"/>
                </a:solidFill>
                <a:latin typeface="Calibri"/>
                <a:cs typeface="Calibri"/>
              </a:rPr>
              <a:t>Tutorial</a:t>
            </a:r>
            <a:r>
              <a:rPr sz="2000" b="1" spc="-8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5897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39625" y="3755731"/>
            <a:ext cx="1845566" cy="843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9170" y="3797047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1608074" y="0"/>
                </a:moveTo>
                <a:lnTo>
                  <a:pt x="120142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600710"/>
                </a:lnTo>
                <a:lnTo>
                  <a:pt x="9440" y="647471"/>
                </a:lnTo>
                <a:lnTo>
                  <a:pt x="35186" y="685660"/>
                </a:lnTo>
                <a:lnTo>
                  <a:pt x="73375" y="711409"/>
                </a:lnTo>
                <a:lnTo>
                  <a:pt x="120142" y="720852"/>
                </a:lnTo>
                <a:lnTo>
                  <a:pt x="1608074" y="720852"/>
                </a:lnTo>
                <a:lnTo>
                  <a:pt x="1654840" y="711409"/>
                </a:lnTo>
                <a:lnTo>
                  <a:pt x="1693029" y="685660"/>
                </a:lnTo>
                <a:lnTo>
                  <a:pt x="1718775" y="647471"/>
                </a:lnTo>
                <a:lnTo>
                  <a:pt x="1728216" y="600710"/>
                </a:lnTo>
                <a:lnTo>
                  <a:pt x="1728216" y="120142"/>
                </a:lnTo>
                <a:lnTo>
                  <a:pt x="1718775" y="73375"/>
                </a:lnTo>
                <a:lnTo>
                  <a:pt x="1693029" y="35186"/>
                </a:lnTo>
                <a:lnTo>
                  <a:pt x="1654840" y="9440"/>
                </a:lnTo>
                <a:lnTo>
                  <a:pt x="1608074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9170" y="3797047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2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2"/>
                </a:lnTo>
                <a:lnTo>
                  <a:pt x="1728216" y="600710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2"/>
                </a:lnTo>
                <a:lnTo>
                  <a:pt x="120142" y="720852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41293" y="3974809"/>
            <a:ext cx="1021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2F5897"/>
                </a:solidFill>
                <a:latin typeface="Calibri"/>
                <a:cs typeface="Calibri"/>
              </a:rPr>
              <a:t>Tutorial</a:t>
            </a:r>
            <a:r>
              <a:rPr sz="2000" b="1" spc="-8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5897"/>
                </a:solidFill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7050" y="3797047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2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2"/>
                </a:lnTo>
                <a:lnTo>
                  <a:pt x="1728216" y="600710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2"/>
                </a:lnTo>
                <a:lnTo>
                  <a:pt x="120142" y="720852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18533" y="3822409"/>
            <a:ext cx="644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ri</a:t>
            </a: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38596" y="4127309"/>
            <a:ext cx="1003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E3E3E"/>
                </a:solidFill>
                <a:latin typeface="Calibri"/>
                <a:cs typeface="Calibri"/>
              </a:rPr>
              <a:t>matching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02229" y="3789427"/>
            <a:ext cx="1728470" cy="721360"/>
          </a:xfrm>
          <a:custGeom>
            <a:avLst/>
            <a:gdLst/>
            <a:ahLst/>
            <a:cxnLst/>
            <a:rect l="l" t="t" r="r" b="b"/>
            <a:pathLst>
              <a:path w="1728470" h="721360">
                <a:moveTo>
                  <a:pt x="0" y="120142"/>
                </a:moveTo>
                <a:lnTo>
                  <a:pt x="9440" y="73375"/>
                </a:lnTo>
                <a:lnTo>
                  <a:pt x="35186" y="35186"/>
                </a:lnTo>
                <a:lnTo>
                  <a:pt x="73375" y="9440"/>
                </a:lnTo>
                <a:lnTo>
                  <a:pt x="120142" y="0"/>
                </a:lnTo>
                <a:lnTo>
                  <a:pt x="1608074" y="0"/>
                </a:lnTo>
                <a:lnTo>
                  <a:pt x="1654840" y="9440"/>
                </a:lnTo>
                <a:lnTo>
                  <a:pt x="1693029" y="35186"/>
                </a:lnTo>
                <a:lnTo>
                  <a:pt x="1718775" y="73375"/>
                </a:lnTo>
                <a:lnTo>
                  <a:pt x="1728216" y="120142"/>
                </a:lnTo>
                <a:lnTo>
                  <a:pt x="1728216" y="600710"/>
                </a:lnTo>
                <a:lnTo>
                  <a:pt x="1718775" y="647471"/>
                </a:lnTo>
                <a:lnTo>
                  <a:pt x="1693029" y="685660"/>
                </a:lnTo>
                <a:lnTo>
                  <a:pt x="1654840" y="711409"/>
                </a:lnTo>
                <a:lnTo>
                  <a:pt x="1608074" y="720852"/>
                </a:lnTo>
                <a:lnTo>
                  <a:pt x="120142" y="720852"/>
                </a:lnTo>
                <a:lnTo>
                  <a:pt x="73375" y="711409"/>
                </a:lnTo>
                <a:lnTo>
                  <a:pt x="35186" y="685660"/>
                </a:lnTo>
                <a:lnTo>
                  <a:pt x="9440" y="647471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92749" y="3814815"/>
            <a:ext cx="944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E3E3E"/>
                </a:solidFill>
                <a:latin typeface="Calibri"/>
                <a:cs typeface="Calibri"/>
              </a:rPr>
              <a:t>Dynamic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9769" y="4119716"/>
            <a:ext cx="1450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E3E3E"/>
                </a:solidFill>
                <a:latin typeface="Calibri"/>
                <a:cs typeface="Calibri"/>
              </a:rPr>
              <a:t>programming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8441" y="5157980"/>
            <a:ext cx="1727200" cy="719455"/>
          </a:xfrm>
          <a:custGeom>
            <a:avLst/>
            <a:gdLst/>
            <a:ahLst/>
            <a:cxnLst/>
            <a:rect l="l" t="t" r="r" b="b"/>
            <a:pathLst>
              <a:path w="1727200" h="719454">
                <a:moveTo>
                  <a:pt x="0" y="119888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6804" y="0"/>
                </a:lnTo>
                <a:lnTo>
                  <a:pt x="1653466" y="9420"/>
                </a:lnTo>
                <a:lnTo>
                  <a:pt x="1691574" y="35112"/>
                </a:lnTo>
                <a:lnTo>
                  <a:pt x="1717269" y="73219"/>
                </a:lnTo>
                <a:lnTo>
                  <a:pt x="1726692" y="119888"/>
                </a:lnTo>
                <a:lnTo>
                  <a:pt x="1726692" y="599440"/>
                </a:lnTo>
                <a:lnTo>
                  <a:pt x="1717269" y="646102"/>
                </a:lnTo>
                <a:lnTo>
                  <a:pt x="1691574" y="684210"/>
                </a:lnTo>
                <a:lnTo>
                  <a:pt x="1653466" y="709905"/>
                </a:lnTo>
                <a:lnTo>
                  <a:pt x="1606804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8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9094" y="5335367"/>
            <a:ext cx="4641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3E3E"/>
                </a:solidFill>
                <a:latin typeface="Calibri"/>
                <a:cs typeface="Calibri"/>
              </a:rPr>
              <a:t>NPC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53355" y="5109971"/>
            <a:ext cx="1863839" cy="854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0035" y="5113020"/>
            <a:ext cx="1705355" cy="923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21173" y="5157980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1608328" y="0"/>
                </a:moveTo>
                <a:lnTo>
                  <a:pt x="119888" y="0"/>
                </a:lnTo>
                <a:lnTo>
                  <a:pt x="73225" y="9420"/>
                </a:lnTo>
                <a:lnTo>
                  <a:pt x="35117" y="35112"/>
                </a:lnTo>
                <a:lnTo>
                  <a:pt x="9422" y="73219"/>
                </a:lnTo>
                <a:lnTo>
                  <a:pt x="0" y="119888"/>
                </a:lnTo>
                <a:lnTo>
                  <a:pt x="0" y="599440"/>
                </a:lnTo>
                <a:lnTo>
                  <a:pt x="9422" y="646102"/>
                </a:lnTo>
                <a:lnTo>
                  <a:pt x="35117" y="684210"/>
                </a:lnTo>
                <a:lnTo>
                  <a:pt x="73225" y="709905"/>
                </a:lnTo>
                <a:lnTo>
                  <a:pt x="119888" y="719328"/>
                </a:lnTo>
                <a:lnTo>
                  <a:pt x="1608328" y="719328"/>
                </a:lnTo>
                <a:lnTo>
                  <a:pt x="1654990" y="709905"/>
                </a:lnTo>
                <a:lnTo>
                  <a:pt x="1693098" y="684210"/>
                </a:lnTo>
                <a:lnTo>
                  <a:pt x="1718793" y="646102"/>
                </a:lnTo>
                <a:lnTo>
                  <a:pt x="1728216" y="599440"/>
                </a:lnTo>
                <a:lnTo>
                  <a:pt x="1728216" y="119888"/>
                </a:lnTo>
                <a:lnTo>
                  <a:pt x="1718793" y="73219"/>
                </a:lnTo>
                <a:lnTo>
                  <a:pt x="1693098" y="35112"/>
                </a:lnTo>
                <a:lnTo>
                  <a:pt x="1654990" y="9420"/>
                </a:lnTo>
                <a:lnTo>
                  <a:pt x="1608328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21173" y="5157980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119888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0" y="9420"/>
                </a:lnTo>
                <a:lnTo>
                  <a:pt x="1693098" y="35112"/>
                </a:lnTo>
                <a:lnTo>
                  <a:pt x="1718793" y="73219"/>
                </a:lnTo>
                <a:lnTo>
                  <a:pt x="1728216" y="119888"/>
                </a:lnTo>
                <a:lnTo>
                  <a:pt x="1728216" y="599440"/>
                </a:lnTo>
                <a:lnTo>
                  <a:pt x="1718793" y="646102"/>
                </a:lnTo>
                <a:lnTo>
                  <a:pt x="1693098" y="684210"/>
                </a:lnTo>
                <a:lnTo>
                  <a:pt x="1654990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8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43010" y="5182967"/>
            <a:ext cx="12846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20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27504" y="5117925"/>
            <a:ext cx="1845577" cy="8390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77050" y="5157980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1608328" y="0"/>
                </a:moveTo>
                <a:lnTo>
                  <a:pt x="119888" y="0"/>
                </a:lnTo>
                <a:lnTo>
                  <a:pt x="73225" y="9420"/>
                </a:lnTo>
                <a:lnTo>
                  <a:pt x="35117" y="35112"/>
                </a:lnTo>
                <a:lnTo>
                  <a:pt x="9422" y="73219"/>
                </a:lnTo>
                <a:lnTo>
                  <a:pt x="0" y="119888"/>
                </a:lnTo>
                <a:lnTo>
                  <a:pt x="0" y="599440"/>
                </a:lnTo>
                <a:lnTo>
                  <a:pt x="9422" y="646102"/>
                </a:lnTo>
                <a:lnTo>
                  <a:pt x="35117" y="684210"/>
                </a:lnTo>
                <a:lnTo>
                  <a:pt x="73225" y="709905"/>
                </a:lnTo>
                <a:lnTo>
                  <a:pt x="119888" y="719328"/>
                </a:lnTo>
                <a:lnTo>
                  <a:pt x="1608328" y="719328"/>
                </a:lnTo>
                <a:lnTo>
                  <a:pt x="1654996" y="709905"/>
                </a:lnTo>
                <a:lnTo>
                  <a:pt x="1693103" y="684210"/>
                </a:lnTo>
                <a:lnTo>
                  <a:pt x="1718795" y="646102"/>
                </a:lnTo>
                <a:lnTo>
                  <a:pt x="1728216" y="599440"/>
                </a:lnTo>
                <a:lnTo>
                  <a:pt x="1728216" y="119888"/>
                </a:lnTo>
                <a:lnTo>
                  <a:pt x="1718795" y="73219"/>
                </a:lnTo>
                <a:lnTo>
                  <a:pt x="1693103" y="35112"/>
                </a:lnTo>
                <a:lnTo>
                  <a:pt x="1654996" y="9420"/>
                </a:lnTo>
                <a:lnTo>
                  <a:pt x="1608328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77050" y="5157980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119888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6" y="9420"/>
                </a:lnTo>
                <a:lnTo>
                  <a:pt x="1693103" y="35112"/>
                </a:lnTo>
                <a:lnTo>
                  <a:pt x="1718795" y="73219"/>
                </a:lnTo>
                <a:lnTo>
                  <a:pt x="1728216" y="119888"/>
                </a:lnTo>
                <a:lnTo>
                  <a:pt x="1728216" y="599440"/>
                </a:lnTo>
                <a:lnTo>
                  <a:pt x="1718795" y="646102"/>
                </a:lnTo>
                <a:lnTo>
                  <a:pt x="1693103" y="684210"/>
                </a:lnTo>
                <a:lnTo>
                  <a:pt x="1654996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8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164025" y="5335367"/>
            <a:ext cx="1152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exam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71699" y="2410967"/>
            <a:ext cx="722375" cy="533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5133" y="265404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864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27119" y="256602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30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192" y="2410967"/>
            <a:ext cx="722375" cy="533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626" y="265404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864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7611" y="256602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12919" y="2410967"/>
            <a:ext cx="742188" cy="533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56353" y="265404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57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87727" y="256602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3950" y="2410967"/>
            <a:ext cx="742188" cy="533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17385" y="265404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57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48760" y="256602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30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0688" y="2609088"/>
            <a:ext cx="8804147" cy="18303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8525" y="2654045"/>
            <a:ext cx="8668385" cy="1495425"/>
          </a:xfrm>
          <a:custGeom>
            <a:avLst/>
            <a:gdLst/>
            <a:ahLst/>
            <a:cxnLst/>
            <a:rect l="l" t="t" r="r" b="b"/>
            <a:pathLst>
              <a:path w="8668385" h="1495425">
                <a:moveTo>
                  <a:pt x="8439264" y="0"/>
                </a:moveTo>
                <a:lnTo>
                  <a:pt x="8667851" y="0"/>
                </a:lnTo>
                <a:lnTo>
                  <a:pt x="8667851" y="747636"/>
                </a:lnTo>
                <a:lnTo>
                  <a:pt x="0" y="747636"/>
                </a:lnTo>
                <a:lnTo>
                  <a:pt x="0" y="1495272"/>
                </a:lnTo>
                <a:lnTo>
                  <a:pt x="178790" y="149527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6435" y="4061296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0" y="176021"/>
                </a:moveTo>
                <a:lnTo>
                  <a:pt x="150876" y="88023"/>
                </a:lnTo>
                <a:lnTo>
                  <a:pt x="12" y="0"/>
                </a:lnTo>
              </a:path>
            </a:pathLst>
          </a:custGeom>
          <a:ln w="50291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51887" y="3906011"/>
            <a:ext cx="717803" cy="533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95322" y="414909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32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2064" y="4061069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30" h="176529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7011" y="3913631"/>
            <a:ext cx="768095" cy="5333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30446" y="4149090"/>
            <a:ext cx="408940" cy="6985"/>
          </a:xfrm>
          <a:custGeom>
            <a:avLst/>
            <a:gdLst/>
            <a:ahLst/>
            <a:cxnLst/>
            <a:rect l="l" t="t" r="r" b="b"/>
            <a:pathLst>
              <a:path w="408939" h="6985">
                <a:moveTo>
                  <a:pt x="0" y="0"/>
                </a:moveTo>
                <a:lnTo>
                  <a:pt x="408673" y="6769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86800" y="4065351"/>
            <a:ext cx="152400" cy="176530"/>
          </a:xfrm>
          <a:custGeom>
            <a:avLst/>
            <a:gdLst/>
            <a:ahLst/>
            <a:cxnLst/>
            <a:rect l="l" t="t" r="r" b="b"/>
            <a:pathLst>
              <a:path w="152400" h="176529">
                <a:moveTo>
                  <a:pt x="2921" y="0"/>
                </a:moveTo>
                <a:lnTo>
                  <a:pt x="152311" y="90500"/>
                </a:lnTo>
                <a:lnTo>
                  <a:pt x="0" y="175996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73951" y="3913631"/>
            <a:ext cx="670559" cy="533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17385" y="4156709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248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76752" y="4068690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12" y="0"/>
                </a:moveTo>
                <a:lnTo>
                  <a:pt x="150888" y="88023"/>
                </a:lnTo>
                <a:lnTo>
                  <a:pt x="0" y="176022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2024" y="4111751"/>
            <a:ext cx="8709658" cy="1694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9847" y="4156709"/>
            <a:ext cx="8575040" cy="1360805"/>
          </a:xfrm>
          <a:custGeom>
            <a:avLst/>
            <a:gdLst/>
            <a:ahLst/>
            <a:cxnLst/>
            <a:rect l="l" t="t" r="r" b="b"/>
            <a:pathLst>
              <a:path w="8575040" h="1360804">
                <a:moveTo>
                  <a:pt x="8346109" y="0"/>
                </a:moveTo>
                <a:lnTo>
                  <a:pt x="8574709" y="0"/>
                </a:lnTo>
                <a:lnTo>
                  <a:pt x="8574709" y="680275"/>
                </a:lnTo>
                <a:lnTo>
                  <a:pt x="0" y="680275"/>
                </a:lnTo>
                <a:lnTo>
                  <a:pt x="0" y="1360563"/>
                </a:lnTo>
                <a:lnTo>
                  <a:pt x="178803" y="1360563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7773" y="5429248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0" y="176021"/>
                </a:moveTo>
                <a:lnTo>
                  <a:pt x="150876" y="88023"/>
                </a:lnTo>
                <a:lnTo>
                  <a:pt x="12" y="0"/>
                </a:lnTo>
              </a:path>
            </a:pathLst>
          </a:custGeom>
          <a:ln w="50291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71700" y="5274576"/>
            <a:ext cx="722375" cy="533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15133" y="5517641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864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7119" y="5429622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30" h="176529">
                <a:moveTo>
                  <a:pt x="12" y="0"/>
                </a:moveTo>
                <a:lnTo>
                  <a:pt x="150888" y="88023"/>
                </a:lnTo>
                <a:lnTo>
                  <a:pt x="0" y="176021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12920" y="5274576"/>
            <a:ext cx="775715" cy="5333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56353" y="5517641"/>
            <a:ext cx="415290" cy="0"/>
          </a:xfrm>
          <a:custGeom>
            <a:avLst/>
            <a:gdLst/>
            <a:ahLst/>
            <a:cxnLst/>
            <a:rect l="l" t="t" r="r" b="b"/>
            <a:pathLst>
              <a:path w="415289">
                <a:moveTo>
                  <a:pt x="0" y="0"/>
                </a:moveTo>
                <a:lnTo>
                  <a:pt x="415036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20507" y="5429622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12" y="0"/>
                </a:moveTo>
                <a:lnTo>
                  <a:pt x="150888" y="88023"/>
                </a:lnTo>
                <a:lnTo>
                  <a:pt x="0" y="176021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60320" y="5109971"/>
            <a:ext cx="1863851" cy="8549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28138" y="5157980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1608328" y="0"/>
                </a:moveTo>
                <a:lnTo>
                  <a:pt x="119888" y="0"/>
                </a:lnTo>
                <a:lnTo>
                  <a:pt x="73225" y="9420"/>
                </a:lnTo>
                <a:lnTo>
                  <a:pt x="35117" y="35112"/>
                </a:lnTo>
                <a:lnTo>
                  <a:pt x="9422" y="73219"/>
                </a:lnTo>
                <a:lnTo>
                  <a:pt x="0" y="119888"/>
                </a:lnTo>
                <a:lnTo>
                  <a:pt x="0" y="599440"/>
                </a:lnTo>
                <a:lnTo>
                  <a:pt x="9422" y="646102"/>
                </a:lnTo>
                <a:lnTo>
                  <a:pt x="35117" y="684210"/>
                </a:lnTo>
                <a:lnTo>
                  <a:pt x="73225" y="709905"/>
                </a:lnTo>
                <a:lnTo>
                  <a:pt x="119888" y="719328"/>
                </a:lnTo>
                <a:lnTo>
                  <a:pt x="1608328" y="719328"/>
                </a:lnTo>
                <a:lnTo>
                  <a:pt x="1654990" y="709905"/>
                </a:lnTo>
                <a:lnTo>
                  <a:pt x="1693098" y="684210"/>
                </a:lnTo>
                <a:lnTo>
                  <a:pt x="1718793" y="646102"/>
                </a:lnTo>
                <a:lnTo>
                  <a:pt x="1728216" y="599440"/>
                </a:lnTo>
                <a:lnTo>
                  <a:pt x="1728216" y="119888"/>
                </a:lnTo>
                <a:lnTo>
                  <a:pt x="1718793" y="73219"/>
                </a:lnTo>
                <a:lnTo>
                  <a:pt x="1693098" y="35112"/>
                </a:lnTo>
                <a:lnTo>
                  <a:pt x="1654990" y="9420"/>
                </a:lnTo>
                <a:lnTo>
                  <a:pt x="1608328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28138" y="5157980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119888"/>
                </a:moveTo>
                <a:lnTo>
                  <a:pt x="9422" y="73219"/>
                </a:lnTo>
                <a:lnTo>
                  <a:pt x="35117" y="35112"/>
                </a:lnTo>
                <a:lnTo>
                  <a:pt x="73225" y="9420"/>
                </a:lnTo>
                <a:lnTo>
                  <a:pt x="119888" y="0"/>
                </a:lnTo>
                <a:lnTo>
                  <a:pt x="1608328" y="0"/>
                </a:lnTo>
                <a:lnTo>
                  <a:pt x="1654990" y="9420"/>
                </a:lnTo>
                <a:lnTo>
                  <a:pt x="1693098" y="35112"/>
                </a:lnTo>
                <a:lnTo>
                  <a:pt x="1718793" y="73219"/>
                </a:lnTo>
                <a:lnTo>
                  <a:pt x="1728216" y="119888"/>
                </a:lnTo>
                <a:lnTo>
                  <a:pt x="1728216" y="599440"/>
                </a:lnTo>
                <a:lnTo>
                  <a:pt x="1718793" y="646102"/>
                </a:lnTo>
                <a:lnTo>
                  <a:pt x="1693098" y="684210"/>
                </a:lnTo>
                <a:lnTo>
                  <a:pt x="1654990" y="709905"/>
                </a:lnTo>
                <a:lnTo>
                  <a:pt x="1608328" y="719328"/>
                </a:lnTo>
                <a:lnTo>
                  <a:pt x="119888" y="719328"/>
                </a:lnTo>
                <a:lnTo>
                  <a:pt x="73225" y="709905"/>
                </a:lnTo>
                <a:lnTo>
                  <a:pt x="35117" y="684210"/>
                </a:lnTo>
                <a:lnTo>
                  <a:pt x="9422" y="646102"/>
                </a:lnTo>
                <a:lnTo>
                  <a:pt x="0" y="599440"/>
                </a:lnTo>
                <a:lnTo>
                  <a:pt x="0" y="119888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981054" y="5335367"/>
            <a:ext cx="1021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2F5897"/>
                </a:solidFill>
                <a:latin typeface="Calibri"/>
                <a:cs typeface="Calibri"/>
              </a:rPr>
              <a:t>Tutorial</a:t>
            </a:r>
            <a:r>
              <a:rPr sz="2000" b="1" spc="-80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5897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505956" y="5274576"/>
            <a:ext cx="637030" cy="5333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49390" y="5517641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469" y="0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75977" y="5429622"/>
            <a:ext cx="151130" cy="176530"/>
          </a:xfrm>
          <a:custGeom>
            <a:avLst/>
            <a:gdLst/>
            <a:ahLst/>
            <a:cxnLst/>
            <a:rect l="l" t="t" r="r" b="b"/>
            <a:pathLst>
              <a:path w="151129" h="176529">
                <a:moveTo>
                  <a:pt x="12" y="0"/>
                </a:moveTo>
                <a:lnTo>
                  <a:pt x="150888" y="88023"/>
                </a:lnTo>
                <a:lnTo>
                  <a:pt x="0" y="176021"/>
                </a:lnTo>
              </a:path>
            </a:pathLst>
          </a:custGeom>
          <a:ln w="50292">
            <a:solidFill>
              <a:srgbClr val="638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1008" y="384047"/>
            <a:ext cx="36804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978" y="532767"/>
            <a:ext cx="2878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T</a:t>
            </a:r>
            <a:r>
              <a:rPr dirty="0"/>
              <a:t>ex</a:t>
            </a:r>
            <a:r>
              <a:rPr spc="-5" dirty="0"/>
              <a:t>tbooks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4429125" cy="27457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Course outline:</a:t>
            </a:r>
            <a:r>
              <a:rPr sz="3000" b="1" spc="-2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LADA</a:t>
            </a:r>
            <a:endParaRPr sz="3000">
              <a:latin typeface="Palatino Linotype"/>
              <a:cs typeface="Palatino Linotype"/>
            </a:endParaRPr>
          </a:p>
          <a:p>
            <a:pPr marL="756285" marR="91440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ectures on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lgorithm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esign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nalysis</a:t>
            </a:r>
            <a:r>
              <a:rPr sz="2400" spc="-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(slides)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Course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contents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Introduction to</a:t>
            </a:r>
            <a:r>
              <a:rPr sz="2400" spc="-8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Algorithms  (CLRS)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3223" y="2577096"/>
            <a:ext cx="2679191" cy="2993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2179" y="2606039"/>
            <a:ext cx="2566415" cy="2880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0655" y="2604516"/>
            <a:ext cx="2569845" cy="2883535"/>
          </a:xfrm>
          <a:custGeom>
            <a:avLst/>
            <a:gdLst/>
            <a:ahLst/>
            <a:cxnLst/>
            <a:rect l="l" t="t" r="r" b="b"/>
            <a:pathLst>
              <a:path w="2569845" h="2883535">
                <a:moveTo>
                  <a:pt x="0" y="0"/>
                </a:moveTo>
                <a:lnTo>
                  <a:pt x="2569463" y="0"/>
                </a:lnTo>
                <a:lnTo>
                  <a:pt x="2569463" y="2883408"/>
                </a:lnTo>
                <a:lnTo>
                  <a:pt x="0" y="28834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1008" y="384047"/>
            <a:ext cx="36804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978" y="532767"/>
            <a:ext cx="2878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T</a:t>
            </a:r>
            <a:r>
              <a:rPr dirty="0"/>
              <a:t>ex</a:t>
            </a:r>
            <a:r>
              <a:rPr spc="-5" dirty="0"/>
              <a:t>tbooks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844290" cy="19050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Further</a:t>
            </a:r>
            <a:r>
              <a:rPr sz="30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reading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Algorithms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A7A8A7"/>
                </a:solidFill>
                <a:latin typeface="Palatino Linotype"/>
                <a:cs typeface="Palatino Linotype"/>
              </a:rPr>
              <a:t>Computer</a:t>
            </a:r>
            <a:r>
              <a:rPr sz="2400" spc="-114" dirty="0">
                <a:solidFill>
                  <a:srgbClr val="A7A8A7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A7A8A7"/>
                </a:solidFill>
                <a:latin typeface="Palatino Linotype"/>
                <a:cs typeface="Palatino Linotype"/>
              </a:rPr>
              <a:t>Algorithms</a:t>
            </a:r>
            <a:r>
              <a:rPr sz="2400" spc="-7" baseline="24305" dirty="0">
                <a:solidFill>
                  <a:srgbClr val="A7A8A7"/>
                </a:solidFill>
                <a:latin typeface="Palatino Linotype"/>
                <a:cs typeface="Palatino Linotype"/>
              </a:rPr>
              <a:t>*</a:t>
            </a:r>
            <a:endParaRPr sz="2400" baseline="24305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0564" y="4035552"/>
            <a:ext cx="1645919" cy="216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5455" y="4020311"/>
            <a:ext cx="1674875" cy="2159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6611" y="4006595"/>
            <a:ext cx="1828799" cy="2273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5567" y="4035552"/>
            <a:ext cx="1716023" cy="2161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4044" y="4034028"/>
            <a:ext cx="1719580" cy="2164080"/>
          </a:xfrm>
          <a:custGeom>
            <a:avLst/>
            <a:gdLst/>
            <a:ahLst/>
            <a:cxnLst/>
            <a:rect l="l" t="t" r="r" b="b"/>
            <a:pathLst>
              <a:path w="1719580" h="2164079">
                <a:moveTo>
                  <a:pt x="0" y="0"/>
                </a:moveTo>
                <a:lnTo>
                  <a:pt x="1719072" y="0"/>
                </a:lnTo>
                <a:lnTo>
                  <a:pt x="1719072" y="2164080"/>
                </a:lnTo>
                <a:lnTo>
                  <a:pt x="0" y="21640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16634" y="1693824"/>
            <a:ext cx="350266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3395">
              <a:lnSpc>
                <a:spcPct val="115300"/>
              </a:lnSpc>
              <a:spcBef>
                <a:spcPts val="100"/>
              </a:spcBef>
            </a:pPr>
            <a:r>
              <a:rPr sz="1500" dirty="0">
                <a:solidFill>
                  <a:srgbClr val="3E3E3E"/>
                </a:solidFill>
                <a:latin typeface="Palatino Linotype"/>
                <a:cs typeface="Palatino Linotype"/>
              </a:rPr>
              <a:t>See the </a:t>
            </a:r>
            <a:r>
              <a:rPr sz="15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“douban list” for more info:  </a:t>
            </a:r>
            <a:r>
              <a:rPr sz="1500" spc="-5" dirty="0">
                <a:solidFill>
                  <a:srgbClr val="FF0000"/>
                </a:solidFill>
                <a:latin typeface="Palatino Linotype"/>
                <a:cs typeface="Palatino Linotype"/>
                <a:hlinkClick r:id="rId7"/>
              </a:rPr>
              <a:t>http://book.douban.com/doulist/1155824/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3020" y="2389644"/>
            <a:ext cx="3604259" cy="11048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1976" y="2418588"/>
            <a:ext cx="3491483" cy="992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0452" y="2417064"/>
            <a:ext cx="3495040" cy="995680"/>
          </a:xfrm>
          <a:custGeom>
            <a:avLst/>
            <a:gdLst/>
            <a:ahLst/>
            <a:cxnLst/>
            <a:rect l="l" t="t" r="r" b="b"/>
            <a:pathLst>
              <a:path w="3495040" h="995679">
                <a:moveTo>
                  <a:pt x="0" y="0"/>
                </a:moveTo>
                <a:lnTo>
                  <a:pt x="3494532" y="0"/>
                </a:lnTo>
                <a:lnTo>
                  <a:pt x="3494532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1051" y="384047"/>
            <a:ext cx="44988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1991" y="532767"/>
            <a:ext cx="36976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75" dirty="0"/>
              <a:t> </a:t>
            </a:r>
            <a:r>
              <a:rPr spc="-5" dirty="0"/>
              <a:t>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2018664" cy="329437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Exercises</a:t>
            </a:r>
            <a:endParaRPr sz="3000">
              <a:latin typeface="Palatino Linotype"/>
              <a:cs typeface="Palatino Linotype"/>
            </a:endParaRPr>
          </a:p>
          <a:p>
            <a:pPr marL="756285" marR="12509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Course 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ont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nts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E3E3E"/>
              </a:buClr>
              <a:buFont typeface="Courier New"/>
              <a:buChar char="o"/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ro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ms</a:t>
            </a:r>
            <a:endParaRPr sz="3000">
              <a:latin typeface="Palatino Linotype"/>
              <a:cs typeface="Palatino Linotype"/>
            </a:endParaRPr>
          </a:p>
          <a:p>
            <a:pPr marL="756285" marR="10985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Pr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400" spc="5" dirty="0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em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solving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4411" y="2680716"/>
            <a:ext cx="2569463" cy="3712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3368" y="2709672"/>
            <a:ext cx="2456687" cy="3599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1844" y="2708148"/>
            <a:ext cx="2459990" cy="3602990"/>
          </a:xfrm>
          <a:custGeom>
            <a:avLst/>
            <a:gdLst/>
            <a:ahLst/>
            <a:cxnLst/>
            <a:rect l="l" t="t" r="r" b="b"/>
            <a:pathLst>
              <a:path w="2459990" h="3602990">
                <a:moveTo>
                  <a:pt x="0" y="0"/>
                </a:moveTo>
                <a:lnTo>
                  <a:pt x="2459736" y="0"/>
                </a:lnTo>
                <a:lnTo>
                  <a:pt x="2459736" y="3602736"/>
                </a:lnTo>
                <a:lnTo>
                  <a:pt x="0" y="36027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8935" y="2680716"/>
            <a:ext cx="2657855" cy="3712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7891" y="2709672"/>
            <a:ext cx="2545079" cy="3599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6367" y="2708148"/>
            <a:ext cx="2548255" cy="3602990"/>
          </a:xfrm>
          <a:custGeom>
            <a:avLst/>
            <a:gdLst/>
            <a:ahLst/>
            <a:cxnLst/>
            <a:rect l="l" t="t" r="r" b="b"/>
            <a:pathLst>
              <a:path w="2548254" h="3602990">
                <a:moveTo>
                  <a:pt x="0" y="0"/>
                </a:moveTo>
                <a:lnTo>
                  <a:pt x="2548128" y="0"/>
                </a:lnTo>
                <a:lnTo>
                  <a:pt x="2548128" y="3602736"/>
                </a:lnTo>
                <a:lnTo>
                  <a:pt x="0" y="36027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8935" y="1816607"/>
            <a:ext cx="5234939" cy="720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7891" y="1845564"/>
            <a:ext cx="5122163" cy="6080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6367" y="1844039"/>
            <a:ext cx="5125720" cy="611505"/>
          </a:xfrm>
          <a:custGeom>
            <a:avLst/>
            <a:gdLst/>
            <a:ahLst/>
            <a:cxnLst/>
            <a:rect l="l" t="t" r="r" b="b"/>
            <a:pathLst>
              <a:path w="5125720" h="611505">
                <a:moveTo>
                  <a:pt x="0" y="0"/>
                </a:moveTo>
                <a:lnTo>
                  <a:pt x="5125212" y="0"/>
                </a:lnTo>
                <a:lnTo>
                  <a:pt x="5125212" y="611124"/>
                </a:lnTo>
                <a:lnTo>
                  <a:pt x="0" y="61112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40" y="384047"/>
            <a:ext cx="33192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1778" y="532767"/>
            <a:ext cx="2518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Websites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267" y="1635912"/>
            <a:ext cx="37928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897"/>
                </a:solidFill>
                <a:latin typeface="Palatino Linotype"/>
                <a:cs typeface="Palatino Linotype"/>
              </a:rPr>
              <a:t>QQ group: </a:t>
            </a:r>
            <a:r>
              <a:rPr sz="3000" b="1" dirty="0">
                <a:solidFill>
                  <a:srgbClr val="FF0000"/>
                </a:solidFill>
                <a:latin typeface="Palatino Linotype"/>
                <a:cs typeface="Palatino Linotype"/>
              </a:rPr>
              <a:t>2105</a:t>
            </a:r>
            <a:r>
              <a:rPr sz="3000" b="1" spc="-7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FF0000"/>
                </a:solidFill>
                <a:latin typeface="Palatino Linotype"/>
                <a:cs typeface="Palatino Linotype"/>
              </a:rPr>
              <a:t>15746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5243" y="5821519"/>
            <a:ext cx="2786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5897"/>
                </a:solidFill>
                <a:latin typeface="Palatino Linotype"/>
                <a:cs typeface="Palatino Linotype"/>
              </a:rPr>
              <a:t>QA site:</a:t>
            </a:r>
            <a:r>
              <a:rPr sz="2000" b="1" spc="-75" dirty="0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Palatino Linotype"/>
                <a:cs typeface="Palatino Linotype"/>
                <a:hlinkClick r:id="rId3"/>
              </a:rPr>
              <a:t>http://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  <a:hlinkClick r:id="rId3"/>
              </a:rPr>
              <a:t>bigoh.net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3356" y="2461259"/>
            <a:ext cx="2191511" cy="2993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" y="2490216"/>
            <a:ext cx="2078735" cy="2880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0788" y="2488692"/>
            <a:ext cx="2082164" cy="2883535"/>
          </a:xfrm>
          <a:custGeom>
            <a:avLst/>
            <a:gdLst/>
            <a:ahLst/>
            <a:cxnLst/>
            <a:rect l="l" t="t" r="r" b="b"/>
            <a:pathLst>
              <a:path w="2082164" h="2883535">
                <a:moveTo>
                  <a:pt x="0" y="0"/>
                </a:moveTo>
                <a:lnTo>
                  <a:pt x="2081783" y="0"/>
                </a:lnTo>
                <a:lnTo>
                  <a:pt x="2081783" y="2883408"/>
                </a:lnTo>
                <a:lnTo>
                  <a:pt x="0" y="28834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4671" y="2461259"/>
            <a:ext cx="3563110" cy="2993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3628" y="2490216"/>
            <a:ext cx="3450335" cy="2880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2103" y="2488692"/>
            <a:ext cx="3453765" cy="2883535"/>
          </a:xfrm>
          <a:custGeom>
            <a:avLst/>
            <a:gdLst/>
            <a:ahLst/>
            <a:cxnLst/>
            <a:rect l="l" t="t" r="r" b="b"/>
            <a:pathLst>
              <a:path w="3453765" h="2883535">
                <a:moveTo>
                  <a:pt x="0" y="0"/>
                </a:moveTo>
                <a:lnTo>
                  <a:pt x="3453384" y="0"/>
                </a:lnTo>
                <a:lnTo>
                  <a:pt x="3453384" y="2883408"/>
                </a:lnTo>
                <a:lnTo>
                  <a:pt x="0" y="28834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FDC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2015/2/28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1912</Words>
  <Application>Microsoft Office PowerPoint</Application>
  <PresentationFormat>全屏显示(4:3)</PresentationFormat>
  <Paragraphs>425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宋体</vt:lpstr>
      <vt:lpstr>Arial</vt:lpstr>
      <vt:lpstr>Calibri</vt:lpstr>
      <vt:lpstr>Cambria Math</vt:lpstr>
      <vt:lpstr>Courier New</vt:lpstr>
      <vt:lpstr>Palatino Linotype</vt:lpstr>
      <vt:lpstr>Times New Roman</vt:lpstr>
      <vt:lpstr>Trebuchet MS</vt:lpstr>
      <vt:lpstr>Office Theme</vt:lpstr>
      <vt:lpstr>Introduction to</vt:lpstr>
      <vt:lpstr>Course Information</vt:lpstr>
      <vt:lpstr>Syllabus</vt:lpstr>
      <vt:lpstr>Syllabus</vt:lpstr>
      <vt:lpstr>Syllabus</vt:lpstr>
      <vt:lpstr>Textbooks</vt:lpstr>
      <vt:lpstr>Textbooks</vt:lpstr>
      <vt:lpstr>Problem Sets</vt:lpstr>
      <vt:lpstr>Websites</vt:lpstr>
      <vt:lpstr>Algorithm –  Design &amp; Analysis</vt:lpstr>
      <vt:lpstr>Computer and Computing</vt:lpstr>
      <vt:lpstr>Computer and Computing</vt:lpstr>
      <vt:lpstr>Computer and Computing</vt:lpstr>
      <vt:lpstr>Computing in Everyday Life</vt:lpstr>
      <vt:lpstr>Algorithm</vt:lpstr>
      <vt:lpstr>Algorithm</vt:lpstr>
      <vt:lpstr>Model of Computation</vt:lpstr>
      <vt:lpstr>RAM Model</vt:lpstr>
      <vt:lpstr>The RAM Model of  Computation</vt:lpstr>
      <vt:lpstr>Further Reading</vt:lpstr>
      <vt:lpstr>To Create an Algorithm</vt:lpstr>
      <vt:lpstr>Algorithm by Example</vt:lpstr>
      <vt:lpstr>Probably the Oldest  Algorithm</vt:lpstr>
      <vt:lpstr>Sequential Search</vt:lpstr>
      <vt:lpstr>Algorithm Design</vt:lpstr>
      <vt:lpstr>For Your Reference</vt:lpstr>
      <vt:lpstr>Correctness of  the Euclid Algorithm</vt:lpstr>
      <vt:lpstr>Notes on Mathematical  Induction</vt:lpstr>
      <vt:lpstr>Algorithm Analysis</vt:lpstr>
      <vt:lpstr>Algorithm Analysis</vt:lpstr>
      <vt:lpstr>Algorithm Analysis</vt:lpstr>
      <vt:lpstr>Algorithm Analysis</vt:lpstr>
      <vt:lpstr>Worst-case Complexity</vt:lpstr>
      <vt:lpstr>Average-case Complexity</vt:lpstr>
      <vt:lpstr>Average-case Cost  of SeqSearch</vt:lpstr>
      <vt:lpstr>Average-case Cost  of SeqSearch</vt:lpstr>
      <vt:lpstr>Algorithm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2010工作汇报</dc:title>
  <dc:creator>yangyiling</dc:creator>
  <cp:lastModifiedBy>幽弥狂</cp:lastModifiedBy>
  <cp:revision>1</cp:revision>
  <dcterms:created xsi:type="dcterms:W3CDTF">2019-09-27T15:20:45Z</dcterms:created>
  <dcterms:modified xsi:type="dcterms:W3CDTF">2019-09-27T15:20:51Z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2015-02-28T00:00:00Z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