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868" y="112800"/>
            <a:ext cx="7188263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990" y="1570727"/>
            <a:ext cx="7448550" cy="1544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4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43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63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4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43.png"/><Relationship Id="rId5" Type="http://schemas.openxmlformats.org/officeDocument/2006/relationships/image" Target="../media/image1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jpg"/><Relationship Id="rId7" Type="http://schemas.openxmlformats.org/officeDocument/2006/relationships/image" Target="../media/image35.png"/><Relationship Id="rId8" Type="http://schemas.openxmlformats.org/officeDocument/2006/relationships/image" Target="../media/image3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3995" y="3589019"/>
            <a:ext cx="2202179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38871" y="3589019"/>
            <a:ext cx="644651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6219" y="3589019"/>
            <a:ext cx="1203959" cy="87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14287" y="3681083"/>
            <a:ext cx="24949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[10]</a:t>
            </a:r>
            <a:r>
              <a:rPr dirty="0" sz="3000" spc="-6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Union-Find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9" y="3788660"/>
            <a:ext cx="8191500" cy="2708275"/>
          </a:xfrm>
          <a:custGeom>
            <a:avLst/>
            <a:gdLst/>
            <a:ahLst/>
            <a:cxnLst/>
            <a:rect l="l" t="t" r="r" b="b"/>
            <a:pathLst>
              <a:path w="8191500" h="2708275">
                <a:moveTo>
                  <a:pt x="7740129" y="0"/>
                </a:moveTo>
                <a:lnTo>
                  <a:pt x="451370" y="0"/>
                </a:lnTo>
                <a:lnTo>
                  <a:pt x="402188" y="2648"/>
                </a:lnTo>
                <a:lnTo>
                  <a:pt x="354540" y="10410"/>
                </a:lnTo>
                <a:lnTo>
                  <a:pt x="308701" y="23010"/>
                </a:lnTo>
                <a:lnTo>
                  <a:pt x="264947" y="40173"/>
                </a:lnTo>
                <a:lnTo>
                  <a:pt x="223553" y="61624"/>
                </a:lnTo>
                <a:lnTo>
                  <a:pt x="184795" y="87087"/>
                </a:lnTo>
                <a:lnTo>
                  <a:pt x="148948" y="116287"/>
                </a:lnTo>
                <a:lnTo>
                  <a:pt x="116287" y="148948"/>
                </a:lnTo>
                <a:lnTo>
                  <a:pt x="87087" y="184795"/>
                </a:lnTo>
                <a:lnTo>
                  <a:pt x="61624" y="223553"/>
                </a:lnTo>
                <a:lnTo>
                  <a:pt x="40173" y="264947"/>
                </a:lnTo>
                <a:lnTo>
                  <a:pt x="23010" y="308701"/>
                </a:lnTo>
                <a:lnTo>
                  <a:pt x="10410" y="354540"/>
                </a:lnTo>
                <a:lnTo>
                  <a:pt x="2648" y="402188"/>
                </a:lnTo>
                <a:lnTo>
                  <a:pt x="0" y="451370"/>
                </a:lnTo>
                <a:lnTo>
                  <a:pt x="0" y="2256790"/>
                </a:lnTo>
                <a:lnTo>
                  <a:pt x="2648" y="2305969"/>
                </a:lnTo>
                <a:lnTo>
                  <a:pt x="10410" y="2353616"/>
                </a:lnTo>
                <a:lnTo>
                  <a:pt x="23010" y="2399453"/>
                </a:lnTo>
                <a:lnTo>
                  <a:pt x="40173" y="2443205"/>
                </a:lnTo>
                <a:lnTo>
                  <a:pt x="61624" y="2484597"/>
                </a:lnTo>
                <a:lnTo>
                  <a:pt x="87087" y="2523355"/>
                </a:lnTo>
                <a:lnTo>
                  <a:pt x="116287" y="2559201"/>
                </a:lnTo>
                <a:lnTo>
                  <a:pt x="148948" y="2591862"/>
                </a:lnTo>
                <a:lnTo>
                  <a:pt x="184795" y="2621061"/>
                </a:lnTo>
                <a:lnTo>
                  <a:pt x="223553" y="2646523"/>
                </a:lnTo>
                <a:lnTo>
                  <a:pt x="264947" y="2667974"/>
                </a:lnTo>
                <a:lnTo>
                  <a:pt x="308701" y="2685137"/>
                </a:lnTo>
                <a:lnTo>
                  <a:pt x="354540" y="2697737"/>
                </a:lnTo>
                <a:lnTo>
                  <a:pt x="402188" y="2705499"/>
                </a:lnTo>
                <a:lnTo>
                  <a:pt x="451370" y="2708148"/>
                </a:lnTo>
                <a:lnTo>
                  <a:pt x="7740129" y="2708148"/>
                </a:lnTo>
                <a:lnTo>
                  <a:pt x="7789311" y="2705499"/>
                </a:lnTo>
                <a:lnTo>
                  <a:pt x="7836959" y="2697737"/>
                </a:lnTo>
                <a:lnTo>
                  <a:pt x="7882798" y="2685137"/>
                </a:lnTo>
                <a:lnTo>
                  <a:pt x="7926552" y="2667974"/>
                </a:lnTo>
                <a:lnTo>
                  <a:pt x="7967946" y="2646523"/>
                </a:lnTo>
                <a:lnTo>
                  <a:pt x="8006704" y="2621061"/>
                </a:lnTo>
                <a:lnTo>
                  <a:pt x="8042551" y="2591862"/>
                </a:lnTo>
                <a:lnTo>
                  <a:pt x="8075212" y="2559201"/>
                </a:lnTo>
                <a:lnTo>
                  <a:pt x="8104412" y="2523355"/>
                </a:lnTo>
                <a:lnTo>
                  <a:pt x="8129875" y="2484597"/>
                </a:lnTo>
                <a:lnTo>
                  <a:pt x="8151326" y="2443205"/>
                </a:lnTo>
                <a:lnTo>
                  <a:pt x="8168489" y="2399453"/>
                </a:lnTo>
                <a:lnTo>
                  <a:pt x="8181089" y="2353616"/>
                </a:lnTo>
                <a:lnTo>
                  <a:pt x="8188851" y="2305969"/>
                </a:lnTo>
                <a:lnTo>
                  <a:pt x="8191500" y="2256790"/>
                </a:lnTo>
                <a:lnTo>
                  <a:pt x="8191500" y="451370"/>
                </a:lnTo>
                <a:lnTo>
                  <a:pt x="8188851" y="402188"/>
                </a:lnTo>
                <a:lnTo>
                  <a:pt x="8181089" y="354540"/>
                </a:lnTo>
                <a:lnTo>
                  <a:pt x="8168489" y="308701"/>
                </a:lnTo>
                <a:lnTo>
                  <a:pt x="8151326" y="264947"/>
                </a:lnTo>
                <a:lnTo>
                  <a:pt x="8129875" y="223553"/>
                </a:lnTo>
                <a:lnTo>
                  <a:pt x="8104412" y="184795"/>
                </a:lnTo>
                <a:lnTo>
                  <a:pt x="8075212" y="148948"/>
                </a:lnTo>
                <a:lnTo>
                  <a:pt x="8042551" y="116287"/>
                </a:lnTo>
                <a:lnTo>
                  <a:pt x="8006704" y="87087"/>
                </a:lnTo>
                <a:lnTo>
                  <a:pt x="7967946" y="61624"/>
                </a:lnTo>
                <a:lnTo>
                  <a:pt x="7926552" y="40173"/>
                </a:lnTo>
                <a:lnTo>
                  <a:pt x="7882798" y="23010"/>
                </a:lnTo>
                <a:lnTo>
                  <a:pt x="7836959" y="10410"/>
                </a:lnTo>
                <a:lnTo>
                  <a:pt x="7789311" y="2648"/>
                </a:lnTo>
                <a:lnTo>
                  <a:pt x="7740129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1700085"/>
            <a:ext cx="7840345" cy="201993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4965" marR="5080" indent="-342265">
              <a:lnSpc>
                <a:spcPts val="2960"/>
              </a:lnSpc>
              <a:spcBef>
                <a:spcPts val="33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he </a:t>
            </a:r>
            <a:r>
              <a:rPr dirty="0" sz="2600" spc="5" b="1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of basic operations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processing a  sequence of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1900" spc="-5" b="1">
                <a:solidFill>
                  <a:srgbClr val="0000CC"/>
                </a:solidFill>
                <a:latin typeface="Palatino Linotype"/>
                <a:cs typeface="Palatino Linotype"/>
              </a:rPr>
              <a:t>MAKE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and/or </a:t>
            </a:r>
            <a:r>
              <a:rPr dirty="0" sz="1900" spc="-10" b="1">
                <a:solidFill>
                  <a:srgbClr val="0000CC"/>
                </a:solidFill>
                <a:latin typeface="Palatino Linotype"/>
                <a:cs typeface="Palatino Linotype"/>
              </a:rPr>
              <a:t>IS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instructions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on a set 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600" spc="-2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elements.</a:t>
            </a:r>
            <a:endParaRPr sz="2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An Example:</a:t>
            </a:r>
            <a:r>
              <a:rPr dirty="0" sz="2600" spc="-10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={1,2,3,4,5}</a:t>
            </a:r>
            <a:endParaRPr sz="2600">
              <a:latin typeface="Palatino Linotype"/>
              <a:cs typeface="Palatino Linotype"/>
            </a:endParaRPr>
          </a:p>
          <a:p>
            <a:pPr marL="356870">
              <a:lnSpc>
                <a:spcPct val="100000"/>
              </a:lnSpc>
              <a:spcBef>
                <a:spcPts val="425"/>
              </a:spcBef>
              <a:tabLst>
                <a:tab pos="2042160" algn="l"/>
              </a:tabLst>
            </a:pPr>
            <a:r>
              <a:rPr dirty="0" sz="2200" spc="-5">
                <a:solidFill>
                  <a:srgbClr val="818181"/>
                </a:solidFill>
                <a:latin typeface="Courier New"/>
                <a:cs typeface="Courier New"/>
              </a:rPr>
              <a:t>o</a:t>
            </a:r>
            <a:r>
              <a:rPr dirty="0" sz="2200" spc="105">
                <a:solidFill>
                  <a:srgbClr val="818181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818181"/>
                </a:solidFill>
                <a:latin typeface="Palatino Linotype"/>
                <a:cs typeface="Palatino Linotype"/>
              </a:rPr>
              <a:t>0.</a:t>
            </a:r>
            <a:r>
              <a:rPr dirty="0" sz="2200" spc="-5">
                <a:solidFill>
                  <a:srgbClr val="818181"/>
                </a:solidFill>
                <a:latin typeface="Palatino Linotype"/>
                <a:cs typeface="Palatino Linotype"/>
              </a:rPr>
              <a:t> [create]	{{1}, {2}, {3}, {4},</a:t>
            </a:r>
            <a:r>
              <a:rPr dirty="0" sz="2200" spc="45">
                <a:solidFill>
                  <a:srgbClr val="818181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818181"/>
                </a:solidFill>
                <a:latin typeface="Palatino Linotype"/>
                <a:cs typeface="Palatino Linotype"/>
              </a:rPr>
              <a:t>{5}}</a:t>
            </a:r>
            <a:endParaRPr sz="22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1313" y="3826599"/>
          <a:ext cx="5498465" cy="267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385"/>
                <a:gridCol w="903605"/>
                <a:gridCol w="2402839"/>
              </a:tblGrid>
              <a:tr h="11459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1.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dirty="0" sz="1800" spc="12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4?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2.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dirty="0" sz="1800" spc="12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5?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3.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MAKE</a:t>
                      </a:r>
                      <a:r>
                        <a:rPr dirty="0" sz="1800" spc="15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5.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No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200" spc="-1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No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{{1}, {2},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{3,5},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{4}}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3855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4.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MAKE</a:t>
                      </a:r>
                      <a:r>
                        <a:rPr dirty="0" sz="1800" spc="15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5.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{{1},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{2,3,5},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{4}}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</a:tr>
              <a:tr h="3855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5.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dirty="0" sz="1800" spc="17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3?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6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Yes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55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6.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MAKE</a:t>
                      </a:r>
                      <a:r>
                        <a:rPr dirty="0" sz="1800" spc="15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1.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{{1,4},</a:t>
                      </a:r>
                      <a:r>
                        <a:rPr dirty="0" sz="2200" spc="-1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{2,3,5}}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</a:tr>
              <a:tr h="374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7. 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dirty="0" sz="1800" spc="17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4?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200" spc="-10">
                          <a:solidFill>
                            <a:srgbClr val="3E3E3E"/>
                          </a:solidFill>
                          <a:latin typeface="Palatino Linotype"/>
                          <a:cs typeface="Palatino Linotype"/>
                        </a:rPr>
                        <a:t>No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30324" y="0"/>
            <a:ext cx="563575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3183" y="699516"/>
            <a:ext cx="233476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1944" y="699516"/>
            <a:ext cx="392582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31263" y="112800"/>
            <a:ext cx="467995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5560" marR="5080" indent="-22860">
              <a:lnSpc>
                <a:spcPct val="100600"/>
              </a:lnSpc>
              <a:spcBef>
                <a:spcPts val="65"/>
              </a:spcBef>
            </a:pPr>
            <a:r>
              <a:rPr dirty="0"/>
              <a:t>Im</a:t>
            </a:r>
            <a:r>
              <a:rPr dirty="0" spc="-5"/>
              <a:t>pl</a:t>
            </a:r>
            <a:r>
              <a:rPr dirty="0"/>
              <a:t>eme</a:t>
            </a:r>
            <a:r>
              <a:rPr dirty="0" spc="-5"/>
              <a:t>nt</a:t>
            </a:r>
            <a:r>
              <a:rPr dirty="0"/>
              <a:t>a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/>
              <a:t>:  </a:t>
            </a:r>
            <a:r>
              <a:rPr dirty="0" spc="-5"/>
              <a:t>How to</a:t>
            </a:r>
            <a:r>
              <a:rPr dirty="0" spc="-30"/>
              <a:t> </a:t>
            </a:r>
            <a:r>
              <a:rPr dirty="0" spc="-5"/>
              <a:t>Measure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348" y="0"/>
            <a:ext cx="258470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0044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2735" y="0"/>
            <a:ext cx="4050790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6523" y="699516"/>
            <a:ext cx="5327903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41755" marR="5080" indent="-2654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Union-Find </a:t>
            </a:r>
            <a:r>
              <a:rPr dirty="0"/>
              <a:t>based  </a:t>
            </a:r>
            <a:r>
              <a:rPr dirty="0" spc="-5"/>
              <a:t>Implementation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1691409"/>
            <a:ext cx="8008620" cy="45745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matrix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cell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a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Randomly delete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union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cells</a:t>
            </a:r>
            <a:endParaRPr sz="2400">
              <a:latin typeface="Palatino Linotype"/>
              <a:cs typeface="Palatino Linotype"/>
            </a:endParaRPr>
          </a:p>
          <a:p>
            <a:pPr lvl="1" marL="756285" marR="56896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Loop until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inlet and outlet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one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equivalent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class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Kruskal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node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a set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Choose the least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(u,v)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whether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 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equivalent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class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not, add the edge and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union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</a:t>
            </a:r>
            <a:r>
              <a:rPr dirty="0" sz="2400" spc="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272" y="384047"/>
            <a:ext cx="78364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211" y="532767"/>
            <a:ext cx="7035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Implementation:</a:t>
            </a:r>
            <a:r>
              <a:rPr dirty="0" spc="-35"/>
              <a:t> </a:t>
            </a:r>
            <a:r>
              <a:rPr dirty="0" spc="-5"/>
              <a:t>Choices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3516"/>
            <a:ext cx="8054340" cy="4234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Matrix </a:t>
            </a:r>
            <a:r>
              <a:rPr dirty="0" sz="2200" spc="-5" b="1">
                <a:solidFill>
                  <a:srgbClr val="CC3300"/>
                </a:solidFill>
                <a:latin typeface="Palatino Linotype"/>
                <a:cs typeface="Palatino Linotype"/>
              </a:rPr>
              <a:t>(relation</a:t>
            </a:r>
            <a:r>
              <a:rPr dirty="0" sz="2200" spc="5" b="1">
                <a:solidFill>
                  <a:srgbClr val="CC33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CC3300"/>
                </a:solidFill>
                <a:latin typeface="Palatino Linotype"/>
                <a:cs typeface="Palatino Linotype"/>
              </a:rPr>
              <a:t>matrix)</a:t>
            </a:r>
            <a:endParaRPr sz="2200">
              <a:latin typeface="Palatino Linotype"/>
              <a:cs typeface="Palatino Linotype"/>
            </a:endParaRPr>
          </a:p>
          <a:p>
            <a:pPr lvl="1" marL="704215" marR="289560" indent="-347345">
              <a:lnSpc>
                <a:spcPts val="2860"/>
              </a:lnSpc>
              <a:spcBef>
                <a:spcPts val="165"/>
              </a:spcBef>
              <a:buFont typeface="Courier New"/>
              <a:buChar char="o"/>
              <a:tabLst>
                <a:tab pos="70485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 in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and worst-case cost in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(mainly  for row copying for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MAKE).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200" spc="-5" b="1">
                <a:solidFill>
                  <a:srgbClr val="CC3300"/>
                </a:solidFill>
                <a:latin typeface="Palatino Linotype"/>
                <a:cs typeface="Palatino Linotype"/>
              </a:rPr>
              <a:t>(for equivalence class</a:t>
            </a:r>
            <a:r>
              <a:rPr dirty="0" sz="2200" spc="30" b="1">
                <a:solidFill>
                  <a:srgbClr val="CC33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CC3300"/>
                </a:solidFill>
                <a:latin typeface="Palatino Linotype"/>
                <a:cs typeface="Palatino Linotype"/>
              </a:rPr>
              <a:t>id)</a:t>
            </a:r>
            <a:endParaRPr sz="2200">
              <a:latin typeface="Palatino Linotype"/>
              <a:cs typeface="Palatino Linotype"/>
            </a:endParaRPr>
          </a:p>
          <a:p>
            <a:pPr lvl="1" marL="704215" marR="389890" indent="-347345">
              <a:lnSpc>
                <a:spcPts val="2860"/>
              </a:lnSpc>
              <a:spcBef>
                <a:spcPts val="160"/>
              </a:spcBef>
              <a:buFont typeface="Courier New"/>
              <a:buChar char="o"/>
              <a:tabLst>
                <a:tab pos="70485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 in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and worst-case cost in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(mainly  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change for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MAKE).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</a:t>
            </a:r>
            <a:endParaRPr sz="2800">
              <a:latin typeface="Palatino Linotype"/>
              <a:cs typeface="Palatino Linotype"/>
            </a:endParaRPr>
          </a:p>
          <a:p>
            <a:pPr lvl="1" marL="704215" marR="272415" indent="-34734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70485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object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type Union-Find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collection of disjoint  sets</a:t>
            </a:r>
            <a:endParaRPr sz="2400">
              <a:latin typeface="Palatino Linotype"/>
              <a:cs typeface="Palatino Linotype"/>
            </a:endParaRPr>
          </a:p>
          <a:p>
            <a:pPr lvl="1" marL="704215" marR="5080" indent="-347345">
              <a:lnSpc>
                <a:spcPct val="100000"/>
              </a:lnSpc>
              <a:buFont typeface="Courier New"/>
              <a:buChar char="o"/>
              <a:tabLst>
                <a:tab pos="70485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no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traverse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through all the elements in  one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set.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0219" y="384047"/>
            <a:ext cx="25847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8915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1608" y="384047"/>
            <a:ext cx="365912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190" y="532767"/>
            <a:ext cx="48202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Union-Find</a:t>
            </a:r>
            <a:r>
              <a:rPr dirty="0" spc="-35"/>
              <a:t> </a:t>
            </a:r>
            <a:r>
              <a:rPr dirty="0" spc="-5"/>
              <a:t>ADT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576139"/>
            <a:ext cx="7809230" cy="420243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Constructor: </a:t>
            </a:r>
            <a:r>
              <a:rPr dirty="0" sz="2800" spc="-5" b="1">
                <a:solidFill>
                  <a:srgbClr val="2F5897"/>
                </a:solidFill>
                <a:latin typeface="Palatino Linotype"/>
                <a:cs typeface="Palatino Linotype"/>
              </a:rPr>
              <a:t>Union-Find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create(int</a:t>
            </a:r>
            <a:r>
              <a:rPr dirty="0" sz="2400" spc="9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n)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ts val="2735"/>
              </a:lnSpc>
              <a:spcBef>
                <a:spcPts val="118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sets=create(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refers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newly created group of sets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{1}, {2}, ...,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{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}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18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800" spc="-2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singletons)</a:t>
            </a:r>
            <a:endParaRPr sz="1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Access Function: </a:t>
            </a:r>
            <a:r>
              <a:rPr dirty="0" sz="2800" spc="-5" b="1">
                <a:solidFill>
                  <a:srgbClr val="2F5897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find(UnionFind sets,</a:t>
            </a:r>
            <a:r>
              <a:rPr dirty="0" sz="2400" spc="10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2F5897"/>
                </a:solidFill>
                <a:latin typeface="Palatino Linotype"/>
                <a:cs typeface="Palatino Linotype"/>
              </a:rPr>
              <a:t>e)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4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find(sets,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)=&lt;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e&gt;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Manipulation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Procedures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dirty="0" sz="2400" spc="-5">
                <a:solidFill>
                  <a:srgbClr val="2F5897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2F5897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void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makeSet(UnionFind sets,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int </a:t>
            </a:r>
            <a:r>
              <a:rPr dirty="0" sz="2400" i="1">
                <a:solidFill>
                  <a:srgbClr val="2F5897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solidFill>
                  <a:srgbClr val="2F5897"/>
                </a:solidFill>
                <a:latin typeface="Courier New"/>
                <a:cs typeface="Courier New"/>
              </a:rPr>
              <a:t>o</a:t>
            </a:r>
            <a:r>
              <a:rPr dirty="0" sz="2400" spc="-590">
                <a:solidFill>
                  <a:srgbClr val="2F5897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void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union(UnionFind sets,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int </a:t>
            </a:r>
            <a:r>
              <a:rPr dirty="0" sz="2400" i="1">
                <a:solidFill>
                  <a:srgbClr val="2F5897"/>
                </a:solidFill>
                <a:latin typeface="Palatino Linotype"/>
                <a:cs typeface="Palatino Linotype"/>
              </a:rPr>
              <a:t>s</a:t>
            </a:r>
            <a:r>
              <a:rPr dirty="0" sz="2400">
                <a:solidFill>
                  <a:srgbClr val="2F5897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int </a:t>
            </a:r>
            <a:r>
              <a:rPr dirty="0" sz="2400" i="1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dirty="0" sz="24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2388" y="3960876"/>
            <a:ext cx="2746235" cy="2365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77711" y="3886200"/>
            <a:ext cx="2743200" cy="2362200"/>
          </a:xfrm>
          <a:custGeom>
            <a:avLst/>
            <a:gdLst/>
            <a:ahLst/>
            <a:cxnLst/>
            <a:rect l="l" t="t" r="r" b="b"/>
            <a:pathLst>
              <a:path w="2743200" h="2362200">
                <a:moveTo>
                  <a:pt x="0" y="0"/>
                </a:moveTo>
                <a:lnTo>
                  <a:pt x="2743199" y="0"/>
                </a:lnTo>
                <a:lnTo>
                  <a:pt x="2743199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2988" y="3960876"/>
            <a:ext cx="2365247" cy="2441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0711" y="3886200"/>
            <a:ext cx="2362200" cy="2438400"/>
          </a:xfrm>
          <a:custGeom>
            <a:avLst/>
            <a:gdLst/>
            <a:ahLst/>
            <a:cxnLst/>
            <a:rect l="l" t="t" r="r" b="b"/>
            <a:pathLst>
              <a:path w="2362200" h="2438400">
                <a:moveTo>
                  <a:pt x="0" y="0"/>
                </a:moveTo>
                <a:lnTo>
                  <a:pt x="2362200" y="0"/>
                </a:lnTo>
                <a:lnTo>
                  <a:pt x="23622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5388" y="2360676"/>
            <a:ext cx="5413247" cy="1146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0711" y="2438400"/>
            <a:ext cx="5410200" cy="1143000"/>
          </a:xfrm>
          <a:custGeom>
            <a:avLst/>
            <a:gdLst/>
            <a:ahLst/>
            <a:cxnLst/>
            <a:rect l="l" t="t" r="r" b="b"/>
            <a:pathLst>
              <a:path w="5410200" h="1143000">
                <a:moveTo>
                  <a:pt x="0" y="0"/>
                </a:moveTo>
                <a:lnTo>
                  <a:pt x="5410199" y="0"/>
                </a:lnTo>
                <a:lnTo>
                  <a:pt x="54101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710632"/>
            <a:ext cx="2033270" cy="9772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IS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</a:t>
            </a:r>
            <a:r>
              <a:rPr dirty="0" sz="28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baseline="-21021" sz="2775" spc="284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7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=find(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5407" y="2912132"/>
            <a:ext cx="81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735348"/>
            <a:ext cx="164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844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=find(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01004"/>
            <a:ext cx="2572385" cy="97599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)?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FF0000"/>
                </a:solidFill>
                <a:latin typeface="Palatino Linotype"/>
                <a:cs typeface="Palatino Linotype"/>
              </a:rPr>
              <a:t>MAKE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1021" sz="27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</a:t>
            </a:r>
            <a:r>
              <a:rPr dirty="0" sz="28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1021" sz="277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baseline="-21021" sz="2775" spc="30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4125236"/>
            <a:ext cx="157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84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=find(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4289453"/>
            <a:ext cx="1732914" cy="11049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r" marR="340995">
              <a:lnSpc>
                <a:spcPct val="100000"/>
              </a:lnSpc>
              <a:spcBef>
                <a:spcPts val="195"/>
              </a:spcBef>
            </a:pPr>
            <a:r>
              <a:rPr dirty="0" sz="16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9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=find(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1091" y="1928876"/>
            <a:ext cx="2820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implementation 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by</a:t>
            </a:r>
            <a:r>
              <a:rPr dirty="0" sz="2000" spc="-6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35" b="1">
                <a:solidFill>
                  <a:srgbClr val="2F5897"/>
                </a:solidFill>
                <a:latin typeface="Times New Roman"/>
                <a:cs typeface="Times New Roman"/>
              </a:rPr>
              <a:t>inTree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0311" y="2971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7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5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53711" y="2971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7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5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25511" y="2971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7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5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34911" y="2971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7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5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58911" y="2971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7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5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149890" y="2998724"/>
            <a:ext cx="1022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87873" y="312496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16673" y="31249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82711" y="2502431"/>
            <a:ext cx="3909060" cy="7359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dirty="0" sz="2000">
                <a:latin typeface="Times New Roman"/>
                <a:cs typeface="Times New Roman"/>
              </a:rPr>
              <a:t>create(n):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sequence of</a:t>
            </a:r>
            <a:r>
              <a:rPr dirty="0" sz="2000" spc="-1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makeNode</a:t>
            </a:r>
            <a:endParaRPr sz="20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25"/>
              </a:spcBef>
              <a:tabLst>
                <a:tab pos="761365" algn="l"/>
                <a:tab pos="1204595" algn="l"/>
                <a:tab pos="2742565" algn="l"/>
                <a:tab pos="3033395" algn="l"/>
                <a:tab pos="3656965" algn="l"/>
              </a:tabLst>
            </a:pP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35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i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35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5" i="1">
                <a:latin typeface="Times New Roman"/>
                <a:cs typeface="Times New Roman"/>
              </a:rPr>
              <a:t>n</a:t>
            </a:r>
            <a:r>
              <a:rPr dirty="0" sz="1400" i="1">
                <a:latin typeface="Times New Roman"/>
                <a:cs typeface="Times New Roman"/>
              </a:rPr>
              <a:t>-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72711" y="40386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29911" y="45720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53711" y="51816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15711" y="5638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06711" y="5665723"/>
            <a:ext cx="116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baseline="-21604" sz="1350" spc="15">
                <a:latin typeface="Times New Roman"/>
                <a:cs typeface="Times New Roman"/>
              </a:rPr>
              <a:t>j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5377" y="5432310"/>
            <a:ext cx="440690" cy="283210"/>
          </a:xfrm>
          <a:custGeom>
            <a:avLst/>
            <a:gdLst/>
            <a:ahLst/>
            <a:cxnLst/>
            <a:rect l="l" t="t" r="r" b="b"/>
            <a:pathLst>
              <a:path w="440689" h="283210">
                <a:moveTo>
                  <a:pt x="440334" y="28268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21937" y="5398009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89" h="73660">
                <a:moveTo>
                  <a:pt x="0" y="0"/>
                </a:moveTo>
                <a:lnTo>
                  <a:pt x="43535" y="73228"/>
                </a:lnTo>
                <a:lnTo>
                  <a:pt x="84708" y="9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06111" y="4938407"/>
            <a:ext cx="60960" cy="243204"/>
          </a:xfrm>
          <a:custGeom>
            <a:avLst/>
            <a:gdLst/>
            <a:ahLst/>
            <a:cxnLst/>
            <a:rect l="l" t="t" r="r" b="b"/>
            <a:pathLst>
              <a:path w="60960" h="243204">
                <a:moveTo>
                  <a:pt x="0" y="243192"/>
                </a:moveTo>
                <a:lnTo>
                  <a:pt x="607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26870" y="4876805"/>
            <a:ext cx="74295" cy="83185"/>
          </a:xfrm>
          <a:custGeom>
            <a:avLst/>
            <a:gdLst/>
            <a:ahLst/>
            <a:cxnLst/>
            <a:rect l="l" t="t" r="r" b="b"/>
            <a:pathLst>
              <a:path w="74295" h="83185">
                <a:moveTo>
                  <a:pt x="55435" y="0"/>
                </a:moveTo>
                <a:lnTo>
                  <a:pt x="0" y="64681"/>
                </a:lnTo>
                <a:lnTo>
                  <a:pt x="73926" y="83159"/>
                </a:lnTo>
                <a:lnTo>
                  <a:pt x="55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46219" y="4312107"/>
            <a:ext cx="260350" cy="260350"/>
          </a:xfrm>
          <a:custGeom>
            <a:avLst/>
            <a:gdLst/>
            <a:ahLst/>
            <a:cxnLst/>
            <a:rect l="l" t="t" r="r" b="b"/>
            <a:pathLst>
              <a:path w="260350" h="260350">
                <a:moveTo>
                  <a:pt x="259892" y="2598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01311" y="4267201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0"/>
                </a:moveTo>
                <a:lnTo>
                  <a:pt x="26936" y="80822"/>
                </a:lnTo>
                <a:lnTo>
                  <a:pt x="80822" y="269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263711" y="4065523"/>
            <a:ext cx="114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54111" y="4824476"/>
            <a:ext cx="10102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nd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baseline="-21367" sz="1950" spc="7">
                <a:latin typeface="Times New Roman"/>
                <a:cs typeface="Times New Roman"/>
              </a:rPr>
              <a:t>j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=u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0198" y="5586472"/>
            <a:ext cx="10502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parent</a:t>
            </a:r>
            <a:r>
              <a:rPr dirty="0" baseline="25641" sz="195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(s</a:t>
            </a:r>
            <a:r>
              <a:rPr dirty="0" baseline="-21367" sz="1950">
                <a:solidFill>
                  <a:srgbClr val="0000C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87311" y="44196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15911" y="42672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43256" y="0"/>
                </a:moveTo>
                <a:lnTo>
                  <a:pt x="97974" y="7342"/>
                </a:lnTo>
                <a:lnTo>
                  <a:pt x="58649" y="27786"/>
                </a:lnTo>
                <a:lnTo>
                  <a:pt x="27639" y="58962"/>
                </a:lnTo>
                <a:lnTo>
                  <a:pt x="7303" y="98496"/>
                </a:lnTo>
                <a:lnTo>
                  <a:pt x="0" y="144018"/>
                </a:lnTo>
                <a:lnTo>
                  <a:pt x="7303" y="189539"/>
                </a:lnTo>
                <a:lnTo>
                  <a:pt x="27639" y="229073"/>
                </a:lnTo>
                <a:lnTo>
                  <a:pt x="58649" y="260249"/>
                </a:lnTo>
                <a:lnTo>
                  <a:pt x="97974" y="280693"/>
                </a:lnTo>
                <a:lnTo>
                  <a:pt x="143256" y="288036"/>
                </a:lnTo>
                <a:lnTo>
                  <a:pt x="188537" y="280693"/>
                </a:lnTo>
                <a:lnTo>
                  <a:pt x="227862" y="260249"/>
                </a:lnTo>
                <a:lnTo>
                  <a:pt x="258872" y="229073"/>
                </a:lnTo>
                <a:lnTo>
                  <a:pt x="279208" y="189539"/>
                </a:lnTo>
                <a:lnTo>
                  <a:pt x="286512" y="144018"/>
                </a:lnTo>
                <a:lnTo>
                  <a:pt x="279208" y="98496"/>
                </a:lnTo>
                <a:lnTo>
                  <a:pt x="258872" y="58962"/>
                </a:lnTo>
                <a:lnTo>
                  <a:pt x="227862" y="27786"/>
                </a:lnTo>
                <a:lnTo>
                  <a:pt x="188537" y="7342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15911" y="42672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01711" y="50292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30311" y="4876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43256" y="0"/>
                </a:moveTo>
                <a:lnTo>
                  <a:pt x="97974" y="7342"/>
                </a:lnTo>
                <a:lnTo>
                  <a:pt x="58649" y="27786"/>
                </a:lnTo>
                <a:lnTo>
                  <a:pt x="27639" y="58962"/>
                </a:lnTo>
                <a:lnTo>
                  <a:pt x="7303" y="98496"/>
                </a:lnTo>
                <a:lnTo>
                  <a:pt x="0" y="144018"/>
                </a:lnTo>
                <a:lnTo>
                  <a:pt x="7303" y="189539"/>
                </a:lnTo>
                <a:lnTo>
                  <a:pt x="27639" y="229073"/>
                </a:lnTo>
                <a:lnTo>
                  <a:pt x="58649" y="260249"/>
                </a:lnTo>
                <a:lnTo>
                  <a:pt x="97974" y="280693"/>
                </a:lnTo>
                <a:lnTo>
                  <a:pt x="143256" y="288036"/>
                </a:lnTo>
                <a:lnTo>
                  <a:pt x="188537" y="280693"/>
                </a:lnTo>
                <a:lnTo>
                  <a:pt x="227862" y="260249"/>
                </a:lnTo>
                <a:lnTo>
                  <a:pt x="258872" y="229073"/>
                </a:lnTo>
                <a:lnTo>
                  <a:pt x="279208" y="189539"/>
                </a:lnTo>
                <a:lnTo>
                  <a:pt x="286512" y="144018"/>
                </a:lnTo>
                <a:lnTo>
                  <a:pt x="279208" y="98496"/>
                </a:lnTo>
                <a:lnTo>
                  <a:pt x="258872" y="58962"/>
                </a:lnTo>
                <a:lnTo>
                  <a:pt x="227862" y="27786"/>
                </a:lnTo>
                <a:lnTo>
                  <a:pt x="188537" y="7342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30311" y="487680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8"/>
                </a:moveTo>
                <a:lnTo>
                  <a:pt x="7303" y="98496"/>
                </a:lnTo>
                <a:lnTo>
                  <a:pt x="27639" y="58962"/>
                </a:lnTo>
                <a:lnTo>
                  <a:pt x="58649" y="27786"/>
                </a:lnTo>
                <a:lnTo>
                  <a:pt x="97974" y="7342"/>
                </a:lnTo>
                <a:lnTo>
                  <a:pt x="143256" y="0"/>
                </a:lnTo>
                <a:lnTo>
                  <a:pt x="188537" y="7342"/>
                </a:lnTo>
                <a:lnTo>
                  <a:pt x="227862" y="27786"/>
                </a:lnTo>
                <a:lnTo>
                  <a:pt x="258872" y="58962"/>
                </a:lnTo>
                <a:lnTo>
                  <a:pt x="279208" y="98496"/>
                </a:lnTo>
                <a:lnTo>
                  <a:pt x="286512" y="144018"/>
                </a:lnTo>
                <a:lnTo>
                  <a:pt x="279208" y="189539"/>
                </a:lnTo>
                <a:lnTo>
                  <a:pt x="258872" y="229073"/>
                </a:lnTo>
                <a:lnTo>
                  <a:pt x="227862" y="260249"/>
                </a:lnTo>
                <a:lnTo>
                  <a:pt x="188537" y="280693"/>
                </a:lnTo>
                <a:lnTo>
                  <a:pt x="143256" y="288036"/>
                </a:lnTo>
                <a:lnTo>
                  <a:pt x="97974" y="280693"/>
                </a:lnTo>
                <a:lnTo>
                  <a:pt x="58649" y="260249"/>
                </a:lnTo>
                <a:lnTo>
                  <a:pt x="27639" y="229073"/>
                </a:lnTo>
                <a:lnTo>
                  <a:pt x="7303" y="189539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97343" y="4531017"/>
            <a:ext cx="633095" cy="422275"/>
          </a:xfrm>
          <a:custGeom>
            <a:avLst/>
            <a:gdLst/>
            <a:ahLst/>
            <a:cxnLst/>
            <a:rect l="l" t="t" r="r" b="b"/>
            <a:pathLst>
              <a:path w="633095" h="422275">
                <a:moveTo>
                  <a:pt x="632968" y="42198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44510" y="4495793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90" h="74295">
                <a:moveTo>
                  <a:pt x="0" y="0"/>
                </a:moveTo>
                <a:lnTo>
                  <a:pt x="42265" y="73977"/>
                </a:lnTo>
                <a:lnTo>
                  <a:pt x="84531" y="10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077711" y="4138579"/>
            <a:ext cx="274320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0"/>
              </a:spcBef>
              <a:tabLst>
                <a:tab pos="1157605" algn="l"/>
              </a:tabLst>
            </a:pPr>
            <a:r>
              <a:rPr dirty="0" baseline="-27777" sz="2400" spc="-7" i="1">
                <a:latin typeface="Times New Roman"/>
                <a:cs typeface="Times New Roman"/>
              </a:rPr>
              <a:t>u	</a:t>
            </a:r>
            <a:r>
              <a:rPr dirty="0" sz="2000">
                <a:latin typeface="Times New Roman"/>
                <a:cs typeface="Times New Roman"/>
              </a:rPr>
              <a:t>union(t,u)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r" marR="835660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setParent(</a:t>
            </a:r>
            <a:r>
              <a:rPr dirty="0" sz="2000" spc="-5" i="1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916" y="384047"/>
            <a:ext cx="2638043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01951" y="384047"/>
            <a:ext cx="2587751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63695" y="384047"/>
            <a:ext cx="1028699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66388" y="384047"/>
            <a:ext cx="3200399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40779" y="384047"/>
            <a:ext cx="2609087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23859" y="384047"/>
            <a:ext cx="1028699" cy="1374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90950" y="532767"/>
            <a:ext cx="81629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Union-Find (as</a:t>
            </a:r>
            <a:r>
              <a:rPr dirty="0" spc="-85"/>
              <a:t> </a:t>
            </a:r>
            <a:r>
              <a:rPr dirty="0" spc="-55"/>
              <a:t>inTree)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7967" y="384047"/>
            <a:ext cx="25847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6663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9355" y="384047"/>
            <a:ext cx="464362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8938" y="532767"/>
            <a:ext cx="58045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Union-Find</a:t>
            </a:r>
            <a:r>
              <a:rPr dirty="0" spc="-25"/>
              <a:t> </a:t>
            </a:r>
            <a:r>
              <a:rPr dirty="0" spc="-5"/>
              <a:t>Program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740" y="1523491"/>
            <a:ext cx="8395970" cy="402590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union-find program of length</a:t>
            </a:r>
            <a:r>
              <a:rPr dirty="0" sz="30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ts val="2735"/>
              </a:lnSpc>
              <a:spcBef>
                <a:spcPts val="12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5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(a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create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followed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by)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sequence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 and/or find operations interspersed in any</a:t>
            </a:r>
            <a:r>
              <a:rPr dirty="0" sz="2400" spc="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324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 program is considered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input,  the object for which the analysis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30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conducted.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ts val="342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measure: number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accesses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endParaRPr sz="3000">
              <a:latin typeface="Palatino Linotype"/>
              <a:cs typeface="Palatino Linotype"/>
            </a:endParaRPr>
          </a:p>
          <a:p>
            <a:pPr marL="355600">
              <a:lnSpc>
                <a:spcPts val="3420"/>
              </a:lnSpc>
            </a:pP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parent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400" spc="-5">
                <a:solidFill>
                  <a:srgbClr val="0000CC"/>
                </a:solidFill>
                <a:latin typeface="Courier New"/>
                <a:cs typeface="Courier New"/>
              </a:rPr>
              <a:t>o</a:t>
            </a:r>
            <a:r>
              <a:rPr dirty="0" sz="2400" spc="-59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assignments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for union operations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560567"/>
            <a:ext cx="4074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Courier New"/>
                <a:cs typeface="Courier New"/>
              </a:rPr>
              <a:t>o</a:t>
            </a:r>
            <a:r>
              <a:rPr dirty="0" sz="2400" spc="-65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lookups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for find operations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2659" y="5263895"/>
            <a:ext cx="234695" cy="797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84570" y="5301234"/>
            <a:ext cx="135890" cy="683260"/>
          </a:xfrm>
          <a:custGeom>
            <a:avLst/>
            <a:gdLst/>
            <a:ahLst/>
            <a:cxnLst/>
            <a:rect l="l" t="t" r="r" b="b"/>
            <a:pathLst>
              <a:path w="135889" h="683260">
                <a:moveTo>
                  <a:pt x="0" y="0"/>
                </a:moveTo>
                <a:lnTo>
                  <a:pt x="26396" y="4493"/>
                </a:lnTo>
                <a:lnTo>
                  <a:pt x="47953" y="16748"/>
                </a:lnTo>
                <a:lnTo>
                  <a:pt x="62488" y="34922"/>
                </a:lnTo>
                <a:lnTo>
                  <a:pt x="67818" y="57175"/>
                </a:lnTo>
                <a:lnTo>
                  <a:pt x="67818" y="284200"/>
                </a:lnTo>
                <a:lnTo>
                  <a:pt x="73147" y="306453"/>
                </a:lnTo>
                <a:lnTo>
                  <a:pt x="87682" y="324627"/>
                </a:lnTo>
                <a:lnTo>
                  <a:pt x="109239" y="336882"/>
                </a:lnTo>
                <a:lnTo>
                  <a:pt x="135636" y="341375"/>
                </a:lnTo>
                <a:lnTo>
                  <a:pt x="109239" y="345869"/>
                </a:lnTo>
                <a:lnTo>
                  <a:pt x="87682" y="358124"/>
                </a:lnTo>
                <a:lnTo>
                  <a:pt x="73147" y="376298"/>
                </a:lnTo>
                <a:lnTo>
                  <a:pt x="67818" y="398551"/>
                </a:lnTo>
                <a:lnTo>
                  <a:pt x="67818" y="625576"/>
                </a:lnTo>
                <a:lnTo>
                  <a:pt x="62488" y="647829"/>
                </a:lnTo>
                <a:lnTo>
                  <a:pt x="47953" y="666003"/>
                </a:lnTo>
                <a:lnTo>
                  <a:pt x="26396" y="678258"/>
                </a:lnTo>
                <a:lnTo>
                  <a:pt x="0" y="682751"/>
                </a:lnTo>
              </a:path>
            </a:pathLst>
          </a:custGeom>
          <a:ln w="28956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56037" y="5409765"/>
            <a:ext cx="1863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dirty="0" sz="24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4876800"/>
            <a:ext cx="4191000" cy="789940"/>
          </a:xfrm>
          <a:custGeom>
            <a:avLst/>
            <a:gdLst/>
            <a:ahLst/>
            <a:cxnLst/>
            <a:rect l="l" t="t" r="r" b="b"/>
            <a:pathLst>
              <a:path w="4191000" h="789939">
                <a:moveTo>
                  <a:pt x="0" y="0"/>
                </a:moveTo>
                <a:lnTo>
                  <a:pt x="4191000" y="0"/>
                </a:lnTo>
                <a:lnTo>
                  <a:pt x="4191000" y="789432"/>
                </a:lnTo>
                <a:lnTo>
                  <a:pt x="0" y="789432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58640" y="4870898"/>
            <a:ext cx="1972310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+(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-1)+(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+1)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29509"/>
            <a:ext cx="8145780" cy="1263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Assuming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lookup/assignment take</a:t>
            </a:r>
            <a:r>
              <a:rPr dirty="0" sz="24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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(1).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Each makeSet or union does one assignment, and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each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does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 lookups, where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depth of the</a:t>
            </a:r>
            <a:r>
              <a:rPr dirty="0" sz="24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3276600"/>
            <a:ext cx="2133600" cy="3350260"/>
          </a:xfrm>
          <a:custGeom>
            <a:avLst/>
            <a:gdLst/>
            <a:ahLst/>
            <a:cxnLst/>
            <a:rect l="l" t="t" r="r" b="b"/>
            <a:pathLst>
              <a:path w="2133600" h="3350259">
                <a:moveTo>
                  <a:pt x="0" y="0"/>
                </a:moveTo>
                <a:lnTo>
                  <a:pt x="2133600" y="0"/>
                </a:lnTo>
                <a:lnTo>
                  <a:pt x="2133600" y="3349752"/>
                </a:lnTo>
                <a:lnTo>
                  <a:pt x="0" y="3349752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3292855"/>
            <a:ext cx="167893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Palatino Linotype"/>
                <a:cs typeface="Palatino Linotype"/>
              </a:rPr>
              <a:t>Union(1,2)</a:t>
            </a:r>
            <a:endParaRPr sz="2000">
              <a:latin typeface="Palatino Linotype"/>
              <a:cs typeface="Palatino Linotype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Palatino Linotype"/>
                <a:cs typeface="Palatino Linotype"/>
              </a:rPr>
              <a:t>Union(2,3)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512103"/>
            <a:ext cx="20167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Palatino Linotype"/>
                <a:cs typeface="Palatino Linotype"/>
              </a:rPr>
              <a:t>n-1.</a:t>
            </a:r>
            <a:r>
              <a:rPr dirty="0" sz="2000" spc="459">
                <a:latin typeface="Palatino Linotype"/>
                <a:cs typeface="Palatino Linotype"/>
              </a:rPr>
              <a:t> </a:t>
            </a:r>
            <a:r>
              <a:rPr dirty="0" sz="2000" spc="-10">
                <a:latin typeface="Palatino Linotype"/>
                <a:cs typeface="Palatino Linotype"/>
              </a:rPr>
              <a:t>Union(n-1,n)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spc="-5">
                <a:latin typeface="Palatino Linotype"/>
                <a:cs typeface="Palatino Linotype"/>
              </a:rPr>
              <a:t>n.	</a:t>
            </a:r>
            <a:r>
              <a:rPr dirty="0" sz="2000">
                <a:latin typeface="Palatino Linotype"/>
                <a:cs typeface="Palatino Linotype"/>
              </a:rPr>
              <a:t>Find(1)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579569"/>
            <a:ext cx="1457960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dirty="0" sz="2000" spc="-5">
                <a:latin typeface="Palatino Linotype"/>
                <a:cs typeface="Palatino Linotype"/>
              </a:rPr>
              <a:t>m.	</a:t>
            </a:r>
            <a:r>
              <a:rPr dirty="0" sz="2000">
                <a:latin typeface="Palatino Linotype"/>
                <a:cs typeface="Palatino Linotype"/>
              </a:rPr>
              <a:t>Find(1)</a:t>
            </a:r>
            <a:endParaRPr sz="2000">
              <a:latin typeface="Palatino Linotype"/>
              <a:cs typeface="Palatino Linotype"/>
            </a:endParaRPr>
          </a:p>
          <a:p>
            <a:pPr marL="4572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Example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9561" y="403936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9561" y="525856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88740" y="3300476"/>
            <a:ext cx="289941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 sequence of </a:t>
            </a:r>
            <a:r>
              <a:rPr dirty="0" sz="2000" i="1">
                <a:latin typeface="Times New Roman"/>
                <a:cs typeface="Times New Roman"/>
              </a:rPr>
              <a:t>Union 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chain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length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-1, 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tree </a:t>
            </a:r>
            <a:r>
              <a:rPr dirty="0" sz="2000">
                <a:latin typeface="Times New Roman"/>
                <a:cs typeface="Times New Roman"/>
              </a:rPr>
              <a:t>with the  </a:t>
            </a:r>
            <a:r>
              <a:rPr dirty="0" sz="2000" spc="-5">
                <a:latin typeface="Times New Roman"/>
                <a:cs typeface="Times New Roman"/>
              </a:rPr>
              <a:t>largest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height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9336" y="3810000"/>
            <a:ext cx="1240790" cy="730250"/>
          </a:xfrm>
          <a:custGeom>
            <a:avLst/>
            <a:gdLst/>
            <a:ahLst/>
            <a:cxnLst/>
            <a:rect l="l" t="t" r="r" b="b"/>
            <a:pathLst>
              <a:path w="1240789" h="730250">
                <a:moveTo>
                  <a:pt x="1240663" y="0"/>
                </a:moveTo>
                <a:lnTo>
                  <a:pt x="0" y="729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4603" y="4500522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46355" y="0"/>
                </a:moveTo>
                <a:lnTo>
                  <a:pt x="0" y="71475"/>
                </a:lnTo>
                <a:lnTo>
                  <a:pt x="84988" y="65671"/>
                </a:lnTo>
                <a:lnTo>
                  <a:pt x="46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31540" y="5967476"/>
            <a:ext cx="163258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Find</a:t>
            </a:r>
            <a:r>
              <a:rPr dirty="0" sz="2000">
                <a:latin typeface="Times New Roman"/>
                <a:cs typeface="Times New Roman"/>
              </a:rPr>
              <a:t>(1) needs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array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lookups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1153" y="6036157"/>
            <a:ext cx="1082040" cy="288925"/>
          </a:xfrm>
          <a:custGeom>
            <a:avLst/>
            <a:gdLst/>
            <a:ahLst/>
            <a:cxnLst/>
            <a:rect l="l" t="t" r="r" b="b"/>
            <a:pathLst>
              <a:path w="1082039" h="288925">
                <a:moveTo>
                  <a:pt x="1081646" y="28844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09802" y="6002628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19" h="73660">
                <a:moveTo>
                  <a:pt x="83439" y="0"/>
                </a:moveTo>
                <a:lnTo>
                  <a:pt x="0" y="17170"/>
                </a:lnTo>
                <a:lnTo>
                  <a:pt x="63804" y="73621"/>
                </a:lnTo>
                <a:lnTo>
                  <a:pt x="83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49440" y="5057647"/>
            <a:ext cx="96329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800" spc="-1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mn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112" y="0"/>
            <a:ext cx="243992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10027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12720" y="0"/>
            <a:ext cx="568451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67967" y="699516"/>
            <a:ext cx="2584703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6663" y="699516"/>
            <a:ext cx="102869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9355" y="699516"/>
            <a:ext cx="4643627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97050" y="112800"/>
            <a:ext cx="654812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4175" marR="5080" indent="-372110">
              <a:lnSpc>
                <a:spcPct val="100600"/>
              </a:lnSpc>
              <a:spcBef>
                <a:spcPts val="65"/>
              </a:spcBef>
            </a:pPr>
            <a:r>
              <a:rPr dirty="0" spc="-40"/>
              <a:t>Worst-case </a:t>
            </a:r>
            <a:r>
              <a:rPr dirty="0" spc="-5"/>
              <a:t>Analysis for  Union-Find</a:t>
            </a:r>
            <a:r>
              <a:rPr dirty="0" spc="25"/>
              <a:t> </a:t>
            </a:r>
            <a:r>
              <a:rPr dirty="0" spc="-5"/>
              <a:t>Program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2889504"/>
            <a:ext cx="3657600" cy="2362200"/>
          </a:xfrm>
          <a:custGeom>
            <a:avLst/>
            <a:gdLst/>
            <a:ahLst/>
            <a:cxnLst/>
            <a:rect l="l" t="t" r="r" b="b"/>
            <a:pathLst>
              <a:path w="3657600" h="2362200">
                <a:moveTo>
                  <a:pt x="0" y="0"/>
                </a:moveTo>
                <a:lnTo>
                  <a:pt x="3657600" y="0"/>
                </a:lnTo>
                <a:lnTo>
                  <a:pt x="36576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93748" y="0"/>
            <a:ext cx="571195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97024" y="699516"/>
            <a:ext cx="494842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4718" y="112800"/>
            <a:ext cx="475297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15595" marR="5080" indent="-303530">
              <a:lnSpc>
                <a:spcPct val="100600"/>
              </a:lnSpc>
              <a:spcBef>
                <a:spcPts val="65"/>
              </a:spcBef>
            </a:pPr>
            <a:r>
              <a:rPr dirty="0" spc="-50"/>
              <a:t>Weighted </a:t>
            </a:r>
            <a:r>
              <a:rPr dirty="0" spc="-5"/>
              <a:t>Union:  for Short</a:t>
            </a:r>
            <a:r>
              <a:rPr dirty="0" spc="-25"/>
              <a:t> </a:t>
            </a:r>
            <a:r>
              <a:rPr dirty="0" spc="-75"/>
              <a:t>Trees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793516"/>
            <a:ext cx="72898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union: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have the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with </a:t>
            </a:r>
            <a:r>
              <a:rPr dirty="0" sz="28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2F5897"/>
                </a:solidFill>
                <a:latin typeface="Palatino Linotype"/>
                <a:cs typeface="Palatino Linotype"/>
              </a:rPr>
              <a:t>fewer nodes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subtree.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wUnion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012" y="3023616"/>
            <a:ext cx="2895600" cy="1838325"/>
          </a:xfrm>
          <a:custGeom>
            <a:avLst/>
            <a:gdLst/>
            <a:ahLst/>
            <a:cxnLst/>
            <a:rect l="l" t="t" r="r" b="b"/>
            <a:pathLst>
              <a:path w="2895600" h="1838325">
                <a:moveTo>
                  <a:pt x="0" y="0"/>
                </a:moveTo>
                <a:lnTo>
                  <a:pt x="2895600" y="0"/>
                </a:lnTo>
                <a:lnTo>
                  <a:pt x="2895600" y="1837944"/>
                </a:lnTo>
                <a:lnTo>
                  <a:pt x="0" y="1837944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7012" y="3041967"/>
            <a:ext cx="2895600" cy="175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90170" marR="577215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keep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5" i="1">
                <a:latin typeface="Calibri"/>
                <a:cs typeface="Calibri"/>
              </a:rPr>
              <a:t>Union </a:t>
            </a:r>
            <a:r>
              <a:rPr dirty="0" sz="1800" spc="-10">
                <a:latin typeface="Calibri"/>
                <a:cs typeface="Calibri"/>
              </a:rPr>
              <a:t>valid,  </a:t>
            </a:r>
            <a:r>
              <a:rPr dirty="0" sz="1800" spc="-5">
                <a:latin typeface="Calibri"/>
                <a:cs typeface="Calibri"/>
              </a:rPr>
              <a:t>each </a:t>
            </a:r>
            <a:r>
              <a:rPr dirty="0" sz="1800" spc="-5" i="1">
                <a:latin typeface="Calibri"/>
                <a:cs typeface="Calibri"/>
              </a:rPr>
              <a:t>Union </a:t>
            </a:r>
            <a:r>
              <a:rPr dirty="0" sz="1800" spc="-10">
                <a:latin typeface="Calibri"/>
                <a:cs typeface="Calibri"/>
              </a:rPr>
              <a:t>operation </a:t>
            </a:r>
            <a:r>
              <a:rPr dirty="0" sz="1800" spc="-5">
                <a:latin typeface="Calibri"/>
                <a:cs typeface="Calibri"/>
              </a:rPr>
              <a:t>is  </a:t>
            </a:r>
            <a:r>
              <a:rPr dirty="0" sz="1800" spc="-10">
                <a:latin typeface="Calibri"/>
                <a:cs typeface="Calibri"/>
              </a:rPr>
              <a:t>replaced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by:</a:t>
            </a:r>
            <a:endParaRPr sz="1800">
              <a:latin typeface="Calibri"/>
              <a:cs typeface="Calibri"/>
            </a:endParaRPr>
          </a:p>
          <a:p>
            <a:pPr algn="just" marL="984885" marR="982344" indent="59055">
              <a:lnSpc>
                <a:spcPct val="110000"/>
              </a:lnSpc>
            </a:pPr>
            <a:r>
              <a:rPr dirty="0" sz="1800" spc="-5" i="1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=find(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);  </a:t>
            </a:r>
            <a:r>
              <a:rPr dirty="0" sz="1800" spc="-5" i="1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=find(</a:t>
            </a:r>
            <a:r>
              <a:rPr dirty="0" sz="1800" spc="-5" i="1">
                <a:latin typeface="Calibri"/>
                <a:cs typeface="Calibri"/>
              </a:rPr>
              <a:t>j</a:t>
            </a:r>
            <a:r>
              <a:rPr dirty="0" sz="1800" spc="-5">
                <a:latin typeface="Calibri"/>
                <a:cs typeface="Calibri"/>
              </a:rPr>
              <a:t>); 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5">
                <a:latin typeface="Calibri"/>
                <a:cs typeface="Calibri"/>
              </a:rPr>
              <a:t>io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t,u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8491" y="5391108"/>
            <a:ext cx="1796414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order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i="1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)  </a:t>
            </a:r>
            <a:r>
              <a:rPr dirty="0" sz="2000" spc="-5">
                <a:latin typeface="Calibri"/>
                <a:cs typeface="Calibri"/>
              </a:rPr>
              <a:t>satisfying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10">
                <a:latin typeface="Calibri"/>
                <a:cs typeface="Calibri"/>
              </a:rPr>
              <a:t>requirement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6713" y="4769967"/>
            <a:ext cx="603885" cy="622300"/>
          </a:xfrm>
          <a:custGeom>
            <a:avLst/>
            <a:gdLst/>
            <a:ahLst/>
            <a:cxnLst/>
            <a:rect l="l" t="t" r="r" b="b"/>
            <a:pathLst>
              <a:path w="603885" h="622300">
                <a:moveTo>
                  <a:pt x="603478" y="621944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2490" y="4724403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0" y="0"/>
                </a:moveTo>
                <a:lnTo>
                  <a:pt x="25717" y="81216"/>
                </a:lnTo>
                <a:lnTo>
                  <a:pt x="80403" y="28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3684" y="3127248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15484" y="381304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48884" y="427024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1883" y="427024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72883" y="358444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20752" y="3152775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9676" y="4295775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6352" y="3838575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670" y="4281601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20284" y="3468954"/>
            <a:ext cx="481965" cy="344170"/>
          </a:xfrm>
          <a:custGeom>
            <a:avLst/>
            <a:gdLst/>
            <a:ahLst/>
            <a:cxnLst/>
            <a:rect l="l" t="t" r="r" b="b"/>
            <a:pathLst>
              <a:path w="481964" h="344170">
                <a:moveTo>
                  <a:pt x="0" y="344093"/>
                </a:moveTo>
                <a:lnTo>
                  <a:pt x="4817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69528" y="3432045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84150" y="0"/>
                </a:moveTo>
                <a:lnTo>
                  <a:pt x="0" y="13296"/>
                </a:lnTo>
                <a:lnTo>
                  <a:pt x="44297" y="75298"/>
                </a:lnTo>
                <a:lnTo>
                  <a:pt x="84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01284" y="3567201"/>
            <a:ext cx="281305" cy="703580"/>
          </a:xfrm>
          <a:custGeom>
            <a:avLst/>
            <a:gdLst/>
            <a:ahLst/>
            <a:cxnLst/>
            <a:rect l="l" t="t" r="r" b="b"/>
            <a:pathLst>
              <a:path w="281304" h="703579">
                <a:moveTo>
                  <a:pt x="0" y="703046"/>
                </a:moveTo>
                <a:lnTo>
                  <a:pt x="2812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42411" y="3508247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63677" y="0"/>
                </a:moveTo>
                <a:lnTo>
                  <a:pt x="0" y="56603"/>
                </a:lnTo>
                <a:lnTo>
                  <a:pt x="70751" y="84899"/>
                </a:lnTo>
                <a:lnTo>
                  <a:pt x="63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98146" y="3557828"/>
            <a:ext cx="570230" cy="712470"/>
          </a:xfrm>
          <a:custGeom>
            <a:avLst/>
            <a:gdLst/>
            <a:ahLst/>
            <a:cxnLst/>
            <a:rect l="l" t="t" r="r" b="b"/>
            <a:pathLst>
              <a:path w="570229" h="712470">
                <a:moveTo>
                  <a:pt x="569937" y="71241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58486" y="3508251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0" y="0"/>
                </a:moveTo>
                <a:lnTo>
                  <a:pt x="17843" y="83299"/>
                </a:lnTo>
                <a:lnTo>
                  <a:pt x="77342" y="3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94361" y="3377552"/>
            <a:ext cx="779145" cy="283210"/>
          </a:xfrm>
          <a:custGeom>
            <a:avLst/>
            <a:gdLst/>
            <a:ahLst/>
            <a:cxnLst/>
            <a:rect l="l" t="t" r="r" b="b"/>
            <a:pathLst>
              <a:path w="779145" h="283210">
                <a:moveTo>
                  <a:pt x="778522" y="2830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34687" y="3346081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84632" y="0"/>
                </a:moveTo>
                <a:lnTo>
                  <a:pt x="0" y="9766"/>
                </a:lnTo>
                <a:lnTo>
                  <a:pt x="58585" y="71615"/>
                </a:lnTo>
                <a:lnTo>
                  <a:pt x="8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06846" y="419480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73065" y="4667313"/>
            <a:ext cx="2284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Tree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wUnion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49440" y="3129051"/>
            <a:ext cx="1293495" cy="75247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Not the</a:t>
            </a:r>
            <a:r>
              <a:rPr dirty="0" sz="1800" spc="-4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CC"/>
                </a:solidFill>
                <a:latin typeface="Calibri"/>
                <a:cs typeface="Calibri"/>
              </a:rPr>
              <a:t>worst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700"/>
              </a:spcBef>
            </a:pPr>
            <a:r>
              <a:rPr dirty="0" sz="180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9937" y="3218179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000CC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ase!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52515" y="5544311"/>
            <a:ext cx="2627375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20511" y="6268465"/>
            <a:ext cx="2520695" cy="176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06796" y="5498465"/>
            <a:ext cx="2566670" cy="769620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2000" spc="-10">
                <a:latin typeface="Calibri"/>
                <a:cs typeface="Calibri"/>
              </a:rPr>
              <a:t>Cost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program:</a:t>
            </a:r>
            <a:endParaRPr sz="20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+3(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-1)+2(</a:t>
            </a:r>
            <a:r>
              <a:rPr dirty="0" sz="2000" i="1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+1)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59988"/>
            <a:ext cx="8056880" cy="10528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37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fter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any sequence of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Union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instructions,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implemented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wUnion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any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 has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will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have height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80539"/>
            <a:ext cx="4055110" cy="29057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 by induction on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7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base case: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=1,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height is</a:t>
            </a:r>
            <a:r>
              <a:rPr dirty="0" sz="2000" spc="-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0.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7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inductive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hypothesis:</a:t>
            </a:r>
            <a:endParaRPr sz="2000">
              <a:latin typeface="Palatino Linotype"/>
              <a:cs typeface="Palatino Linotype"/>
            </a:endParaRPr>
          </a:p>
          <a:p>
            <a:pPr lvl="2" marL="1181100" indent="-2540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1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1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1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 spc="1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9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dirty="0" sz="2000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h=max(h1, h2+1),</a:t>
            </a:r>
            <a:r>
              <a:rPr dirty="0" sz="2000" spc="-2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k=k1+k2</a:t>
            </a:r>
            <a:endParaRPr sz="2000">
              <a:latin typeface="Palatino Linotype"/>
              <a:cs typeface="Palatino Linotype"/>
            </a:endParaRPr>
          </a:p>
          <a:p>
            <a:pPr lvl="2" marL="1181100" indent="-2540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</a:t>
            </a:r>
            <a:r>
              <a:rPr dirty="0" sz="2000" spc="-1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  <a:p>
            <a:pPr lvl="2" marL="1181100" marR="236220" indent="-254000">
              <a:lnSpc>
                <a:spcPct val="11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+1,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note: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/2  so,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+1</a:t>
            </a:r>
            <a:r>
              <a:rPr dirty="0" sz="2000" spc="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+1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1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4484" y="2776726"/>
            <a:ext cx="3645535" cy="3825240"/>
          </a:xfrm>
          <a:custGeom>
            <a:avLst/>
            <a:gdLst/>
            <a:ahLst/>
            <a:cxnLst/>
            <a:rect l="l" t="t" r="r" b="b"/>
            <a:pathLst>
              <a:path w="3645534" h="3825240">
                <a:moveTo>
                  <a:pt x="3037827" y="0"/>
                </a:moveTo>
                <a:lnTo>
                  <a:pt x="607580" y="0"/>
                </a:lnTo>
                <a:lnTo>
                  <a:pt x="560098" y="1827"/>
                </a:lnTo>
                <a:lnTo>
                  <a:pt x="513615" y="7221"/>
                </a:lnTo>
                <a:lnTo>
                  <a:pt x="468267" y="16046"/>
                </a:lnTo>
                <a:lnTo>
                  <a:pt x="424188" y="28166"/>
                </a:lnTo>
                <a:lnTo>
                  <a:pt x="381515" y="43448"/>
                </a:lnTo>
                <a:lnTo>
                  <a:pt x="340381" y="61754"/>
                </a:lnTo>
                <a:lnTo>
                  <a:pt x="300922" y="82952"/>
                </a:lnTo>
                <a:lnTo>
                  <a:pt x="263273" y="106904"/>
                </a:lnTo>
                <a:lnTo>
                  <a:pt x="227569" y="133478"/>
                </a:lnTo>
                <a:lnTo>
                  <a:pt x="193945" y="162536"/>
                </a:lnTo>
                <a:lnTo>
                  <a:pt x="162536" y="193945"/>
                </a:lnTo>
                <a:lnTo>
                  <a:pt x="133478" y="227569"/>
                </a:lnTo>
                <a:lnTo>
                  <a:pt x="106904" y="263273"/>
                </a:lnTo>
                <a:lnTo>
                  <a:pt x="82952" y="300922"/>
                </a:lnTo>
                <a:lnTo>
                  <a:pt x="61754" y="340381"/>
                </a:lnTo>
                <a:lnTo>
                  <a:pt x="43448" y="381515"/>
                </a:lnTo>
                <a:lnTo>
                  <a:pt x="28166" y="424188"/>
                </a:lnTo>
                <a:lnTo>
                  <a:pt x="16046" y="468267"/>
                </a:lnTo>
                <a:lnTo>
                  <a:pt x="7221" y="513615"/>
                </a:lnTo>
                <a:lnTo>
                  <a:pt x="1827" y="560098"/>
                </a:lnTo>
                <a:lnTo>
                  <a:pt x="0" y="607580"/>
                </a:lnTo>
                <a:lnTo>
                  <a:pt x="0" y="3217659"/>
                </a:lnTo>
                <a:lnTo>
                  <a:pt x="1827" y="3265141"/>
                </a:lnTo>
                <a:lnTo>
                  <a:pt x="7221" y="3311624"/>
                </a:lnTo>
                <a:lnTo>
                  <a:pt x="16046" y="3356972"/>
                </a:lnTo>
                <a:lnTo>
                  <a:pt x="28166" y="3401051"/>
                </a:lnTo>
                <a:lnTo>
                  <a:pt x="43448" y="3443724"/>
                </a:lnTo>
                <a:lnTo>
                  <a:pt x="61754" y="3484858"/>
                </a:lnTo>
                <a:lnTo>
                  <a:pt x="82952" y="3524317"/>
                </a:lnTo>
                <a:lnTo>
                  <a:pt x="106904" y="3561966"/>
                </a:lnTo>
                <a:lnTo>
                  <a:pt x="133478" y="3597670"/>
                </a:lnTo>
                <a:lnTo>
                  <a:pt x="162536" y="3631294"/>
                </a:lnTo>
                <a:lnTo>
                  <a:pt x="193945" y="3662703"/>
                </a:lnTo>
                <a:lnTo>
                  <a:pt x="227569" y="3691761"/>
                </a:lnTo>
                <a:lnTo>
                  <a:pt x="263273" y="3718335"/>
                </a:lnTo>
                <a:lnTo>
                  <a:pt x="300922" y="3742287"/>
                </a:lnTo>
                <a:lnTo>
                  <a:pt x="340381" y="3763485"/>
                </a:lnTo>
                <a:lnTo>
                  <a:pt x="381515" y="3781791"/>
                </a:lnTo>
                <a:lnTo>
                  <a:pt x="424188" y="3797073"/>
                </a:lnTo>
                <a:lnTo>
                  <a:pt x="468267" y="3809193"/>
                </a:lnTo>
                <a:lnTo>
                  <a:pt x="513615" y="3818018"/>
                </a:lnTo>
                <a:lnTo>
                  <a:pt x="560098" y="3823412"/>
                </a:lnTo>
                <a:lnTo>
                  <a:pt x="607580" y="3825240"/>
                </a:lnTo>
                <a:lnTo>
                  <a:pt x="3037827" y="3825240"/>
                </a:lnTo>
                <a:lnTo>
                  <a:pt x="3085309" y="3823412"/>
                </a:lnTo>
                <a:lnTo>
                  <a:pt x="3131792" y="3818018"/>
                </a:lnTo>
                <a:lnTo>
                  <a:pt x="3177140" y="3809193"/>
                </a:lnTo>
                <a:lnTo>
                  <a:pt x="3221219" y="3797073"/>
                </a:lnTo>
                <a:lnTo>
                  <a:pt x="3263892" y="3781791"/>
                </a:lnTo>
                <a:lnTo>
                  <a:pt x="3305026" y="3763485"/>
                </a:lnTo>
                <a:lnTo>
                  <a:pt x="3344485" y="3742287"/>
                </a:lnTo>
                <a:lnTo>
                  <a:pt x="3382134" y="3718335"/>
                </a:lnTo>
                <a:lnTo>
                  <a:pt x="3417838" y="3691761"/>
                </a:lnTo>
                <a:lnTo>
                  <a:pt x="3451462" y="3662703"/>
                </a:lnTo>
                <a:lnTo>
                  <a:pt x="3482871" y="3631294"/>
                </a:lnTo>
                <a:lnTo>
                  <a:pt x="3511929" y="3597670"/>
                </a:lnTo>
                <a:lnTo>
                  <a:pt x="3538503" y="3561966"/>
                </a:lnTo>
                <a:lnTo>
                  <a:pt x="3562455" y="3524317"/>
                </a:lnTo>
                <a:lnTo>
                  <a:pt x="3583653" y="3484858"/>
                </a:lnTo>
                <a:lnTo>
                  <a:pt x="3601959" y="3443724"/>
                </a:lnTo>
                <a:lnTo>
                  <a:pt x="3617241" y="3401051"/>
                </a:lnTo>
                <a:lnTo>
                  <a:pt x="3629361" y="3356972"/>
                </a:lnTo>
                <a:lnTo>
                  <a:pt x="3638186" y="3311624"/>
                </a:lnTo>
                <a:lnTo>
                  <a:pt x="3643580" y="3265141"/>
                </a:lnTo>
                <a:lnTo>
                  <a:pt x="3645408" y="3217659"/>
                </a:lnTo>
                <a:lnTo>
                  <a:pt x="3645408" y="607580"/>
                </a:lnTo>
                <a:lnTo>
                  <a:pt x="3643580" y="560098"/>
                </a:lnTo>
                <a:lnTo>
                  <a:pt x="3638186" y="513615"/>
                </a:lnTo>
                <a:lnTo>
                  <a:pt x="3629361" y="468267"/>
                </a:lnTo>
                <a:lnTo>
                  <a:pt x="3617241" y="424188"/>
                </a:lnTo>
                <a:lnTo>
                  <a:pt x="3601959" y="381515"/>
                </a:lnTo>
                <a:lnTo>
                  <a:pt x="3583653" y="340381"/>
                </a:lnTo>
                <a:lnTo>
                  <a:pt x="3562455" y="300922"/>
                </a:lnTo>
                <a:lnTo>
                  <a:pt x="3538503" y="263273"/>
                </a:lnTo>
                <a:lnTo>
                  <a:pt x="3511929" y="227569"/>
                </a:lnTo>
                <a:lnTo>
                  <a:pt x="3482871" y="193945"/>
                </a:lnTo>
                <a:lnTo>
                  <a:pt x="3451462" y="162536"/>
                </a:lnTo>
                <a:lnTo>
                  <a:pt x="3417838" y="133478"/>
                </a:lnTo>
                <a:lnTo>
                  <a:pt x="3382134" y="106904"/>
                </a:lnTo>
                <a:lnTo>
                  <a:pt x="3344485" y="82952"/>
                </a:lnTo>
                <a:lnTo>
                  <a:pt x="3305026" y="61754"/>
                </a:lnTo>
                <a:lnTo>
                  <a:pt x="3263892" y="43448"/>
                </a:lnTo>
                <a:lnTo>
                  <a:pt x="3221219" y="28166"/>
                </a:lnTo>
                <a:lnTo>
                  <a:pt x="3177140" y="16046"/>
                </a:lnTo>
                <a:lnTo>
                  <a:pt x="3131792" y="7221"/>
                </a:lnTo>
                <a:lnTo>
                  <a:pt x="3085309" y="1827"/>
                </a:lnTo>
                <a:lnTo>
                  <a:pt x="3037827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60264" y="3192779"/>
            <a:ext cx="990600" cy="2286000"/>
          </a:xfrm>
          <a:custGeom>
            <a:avLst/>
            <a:gdLst/>
            <a:ahLst/>
            <a:cxnLst/>
            <a:rect l="l" t="t" r="r" b="b"/>
            <a:pathLst>
              <a:path w="990600" h="2286000">
                <a:moveTo>
                  <a:pt x="990600" y="0"/>
                </a:moveTo>
                <a:lnTo>
                  <a:pt x="0" y="2286000"/>
                </a:lnTo>
                <a:lnTo>
                  <a:pt x="990600" y="2286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264" y="3192779"/>
            <a:ext cx="990600" cy="2286000"/>
          </a:xfrm>
          <a:custGeom>
            <a:avLst/>
            <a:gdLst/>
            <a:ahLst/>
            <a:cxnLst/>
            <a:rect l="l" t="t" r="r" b="b"/>
            <a:pathLst>
              <a:path w="990600" h="2286000">
                <a:moveTo>
                  <a:pt x="990600" y="2286000"/>
                </a:moveTo>
                <a:lnTo>
                  <a:pt x="990600" y="0"/>
                </a:lnTo>
                <a:lnTo>
                  <a:pt x="0" y="2286000"/>
                </a:lnTo>
                <a:lnTo>
                  <a:pt x="990600" y="2286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5928" y="384047"/>
            <a:ext cx="87706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6866" y="532767"/>
            <a:ext cx="7970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Upper Bound of </a:t>
            </a:r>
            <a:r>
              <a:rPr dirty="0" spc="-90"/>
              <a:t>Tree</a:t>
            </a:r>
            <a:r>
              <a:rPr dirty="0" spc="-20"/>
              <a:t> </a:t>
            </a:r>
            <a:r>
              <a:rPr dirty="0" spc="-5"/>
              <a:t>Height</a:t>
            </a:r>
          </a:p>
        </p:txBody>
      </p:sp>
      <p:sp>
        <p:nvSpPr>
          <p:cNvPr id="9" name="object 9"/>
          <p:cNvSpPr/>
          <p:nvPr/>
        </p:nvSpPr>
        <p:spPr>
          <a:xfrm>
            <a:off x="5922264" y="2964179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587" y="6424"/>
                </a:lnTo>
                <a:lnTo>
                  <a:pt x="89447" y="24553"/>
                </a:lnTo>
                <a:lnTo>
                  <a:pt x="52897" y="52673"/>
                </a:lnTo>
                <a:lnTo>
                  <a:pt x="24657" y="89069"/>
                </a:lnTo>
                <a:lnTo>
                  <a:pt x="6451" y="132027"/>
                </a:lnTo>
                <a:lnTo>
                  <a:pt x="0" y="179832"/>
                </a:lnTo>
                <a:lnTo>
                  <a:pt x="6451" y="227636"/>
                </a:lnTo>
                <a:lnTo>
                  <a:pt x="24657" y="270594"/>
                </a:lnTo>
                <a:lnTo>
                  <a:pt x="52897" y="306990"/>
                </a:lnTo>
                <a:lnTo>
                  <a:pt x="89447" y="335110"/>
                </a:lnTo>
                <a:lnTo>
                  <a:pt x="132587" y="353239"/>
                </a:lnTo>
                <a:lnTo>
                  <a:pt x="180594" y="359664"/>
                </a:lnTo>
                <a:lnTo>
                  <a:pt x="228600" y="353239"/>
                </a:lnTo>
                <a:lnTo>
                  <a:pt x="271740" y="335110"/>
                </a:lnTo>
                <a:lnTo>
                  <a:pt x="308290" y="306990"/>
                </a:lnTo>
                <a:lnTo>
                  <a:pt x="336530" y="270594"/>
                </a:lnTo>
                <a:lnTo>
                  <a:pt x="354736" y="227636"/>
                </a:lnTo>
                <a:lnTo>
                  <a:pt x="361188" y="179832"/>
                </a:lnTo>
                <a:lnTo>
                  <a:pt x="354736" y="132027"/>
                </a:lnTo>
                <a:lnTo>
                  <a:pt x="336530" y="89069"/>
                </a:lnTo>
                <a:lnTo>
                  <a:pt x="308290" y="52673"/>
                </a:lnTo>
                <a:lnTo>
                  <a:pt x="271740" y="24553"/>
                </a:lnTo>
                <a:lnTo>
                  <a:pt x="228600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22264" y="2964179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5264" y="3573779"/>
            <a:ext cx="990600" cy="2514600"/>
          </a:xfrm>
          <a:custGeom>
            <a:avLst/>
            <a:gdLst/>
            <a:ahLst/>
            <a:cxnLst/>
            <a:rect l="l" t="t" r="r" b="b"/>
            <a:pathLst>
              <a:path w="990600" h="2514600">
                <a:moveTo>
                  <a:pt x="0" y="0"/>
                </a:moveTo>
                <a:lnTo>
                  <a:pt x="0" y="2514600"/>
                </a:lnTo>
                <a:lnTo>
                  <a:pt x="99060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65264" y="3573779"/>
            <a:ext cx="990600" cy="2514600"/>
          </a:xfrm>
          <a:custGeom>
            <a:avLst/>
            <a:gdLst/>
            <a:ahLst/>
            <a:cxnLst/>
            <a:rect l="l" t="t" r="r" b="b"/>
            <a:pathLst>
              <a:path w="990600" h="2514600">
                <a:moveTo>
                  <a:pt x="0" y="2514600"/>
                </a:moveTo>
                <a:lnTo>
                  <a:pt x="0" y="0"/>
                </a:lnTo>
                <a:lnTo>
                  <a:pt x="990600" y="251460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12864" y="3421379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4" y="0"/>
                </a:moveTo>
                <a:lnTo>
                  <a:pt x="132587" y="6424"/>
                </a:lnTo>
                <a:lnTo>
                  <a:pt x="89447" y="24553"/>
                </a:lnTo>
                <a:lnTo>
                  <a:pt x="52897" y="52673"/>
                </a:lnTo>
                <a:lnTo>
                  <a:pt x="24657" y="89069"/>
                </a:lnTo>
                <a:lnTo>
                  <a:pt x="6451" y="132027"/>
                </a:lnTo>
                <a:lnTo>
                  <a:pt x="0" y="179832"/>
                </a:lnTo>
                <a:lnTo>
                  <a:pt x="6451" y="227636"/>
                </a:lnTo>
                <a:lnTo>
                  <a:pt x="24657" y="270594"/>
                </a:lnTo>
                <a:lnTo>
                  <a:pt x="52897" y="306990"/>
                </a:lnTo>
                <a:lnTo>
                  <a:pt x="89447" y="335110"/>
                </a:lnTo>
                <a:lnTo>
                  <a:pt x="132587" y="353239"/>
                </a:lnTo>
                <a:lnTo>
                  <a:pt x="180594" y="359664"/>
                </a:lnTo>
                <a:lnTo>
                  <a:pt x="228600" y="353239"/>
                </a:lnTo>
                <a:lnTo>
                  <a:pt x="271740" y="335110"/>
                </a:lnTo>
                <a:lnTo>
                  <a:pt x="308290" y="306990"/>
                </a:lnTo>
                <a:lnTo>
                  <a:pt x="336530" y="270594"/>
                </a:lnTo>
                <a:lnTo>
                  <a:pt x="354736" y="227636"/>
                </a:lnTo>
                <a:lnTo>
                  <a:pt x="361188" y="179832"/>
                </a:lnTo>
                <a:lnTo>
                  <a:pt x="354736" y="132027"/>
                </a:lnTo>
                <a:lnTo>
                  <a:pt x="336530" y="89069"/>
                </a:lnTo>
                <a:lnTo>
                  <a:pt x="308290" y="52673"/>
                </a:lnTo>
                <a:lnTo>
                  <a:pt x="271740" y="24553"/>
                </a:lnTo>
                <a:lnTo>
                  <a:pt x="228600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12864" y="3421379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57111" y="3226435"/>
            <a:ext cx="556260" cy="347345"/>
          </a:xfrm>
          <a:custGeom>
            <a:avLst/>
            <a:gdLst/>
            <a:ahLst/>
            <a:cxnLst/>
            <a:rect l="l" t="t" r="r" b="b"/>
            <a:pathLst>
              <a:path w="556259" h="347345">
                <a:moveTo>
                  <a:pt x="555751" y="34734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3260" y="3192781"/>
            <a:ext cx="85090" cy="73025"/>
          </a:xfrm>
          <a:custGeom>
            <a:avLst/>
            <a:gdLst/>
            <a:ahLst/>
            <a:cxnLst/>
            <a:rect l="l" t="t" r="r" b="b"/>
            <a:pathLst>
              <a:path w="85089" h="73025">
                <a:moveTo>
                  <a:pt x="0" y="0"/>
                </a:moveTo>
                <a:lnTo>
                  <a:pt x="44424" y="72694"/>
                </a:lnTo>
                <a:lnTo>
                  <a:pt x="84810" y="80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91239" y="359886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5217731" y="37314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3391" y="3873182"/>
            <a:ext cx="8439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89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nodes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height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h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1252" y="359886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7743" y="37314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3404" y="3873182"/>
            <a:ext cx="8439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89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nodes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height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h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7902" y="2989262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68425" y="344646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48539" y="5165762"/>
            <a:ext cx="7677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2F5897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algn="ctr" marL="12700" marR="5080" indent="-1270">
              <a:lnSpc>
                <a:spcPct val="100000"/>
              </a:lnSpc>
            </a:pPr>
            <a:r>
              <a:rPr dirty="0" sz="1800" i="1">
                <a:solidFill>
                  <a:srgbClr val="2F5897"/>
                </a:solidFill>
                <a:latin typeface="Times New Roman"/>
                <a:cs typeface="Times New Roman"/>
              </a:rPr>
              <a:t>k </a:t>
            </a:r>
            <a:r>
              <a:rPr dirty="0" sz="1800" spc="-5">
                <a:solidFill>
                  <a:srgbClr val="2F5897"/>
                </a:solidFill>
                <a:latin typeface="Times New Roman"/>
                <a:cs typeface="Times New Roman"/>
              </a:rPr>
              <a:t>nodes  </a:t>
            </a:r>
            <a:r>
              <a:rPr dirty="0" sz="1800">
                <a:solidFill>
                  <a:srgbClr val="2F5897"/>
                </a:solidFill>
                <a:latin typeface="Times New Roman"/>
                <a:cs typeface="Times New Roman"/>
              </a:rPr>
              <a:t>height</a:t>
            </a:r>
            <a:r>
              <a:rPr dirty="0" sz="1800" spc="-114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2F5897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75282"/>
            <a:ext cx="8100059" cy="45288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 program 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size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set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elements,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performs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O(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link operations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worst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case  if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straight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used.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Proof:</a:t>
            </a:r>
            <a:endParaRPr sz="2400">
              <a:latin typeface="Palatino Linotype"/>
              <a:cs typeface="Palatino Linotype"/>
            </a:endParaRPr>
          </a:p>
          <a:p>
            <a:pPr lvl="1" marL="756285" marR="163195" indent="-286385">
              <a:lnSpc>
                <a:spcPts val="2620"/>
              </a:lnSpc>
              <a:spcBef>
                <a:spcPts val="8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done, building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with  height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+1.</a:t>
            </a:r>
            <a:endParaRPr sz="2400">
              <a:latin typeface="Palatino Linotype"/>
              <a:cs typeface="Palatino Linotype"/>
            </a:endParaRPr>
          </a:p>
          <a:p>
            <a:pPr lvl="1" marL="756285" marR="67310" indent="-286385">
              <a:lnSpc>
                <a:spcPct val="88300"/>
              </a:lnSpc>
              <a:spcBef>
                <a:spcPts val="8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costs in </a:t>
            </a:r>
            <a:r>
              <a:rPr dirty="0" sz="2500" spc="-20" i="1">
                <a:solidFill>
                  <a:srgbClr val="3E3E3E"/>
                </a:solidFill>
                <a:latin typeface="Symbol"/>
                <a:cs typeface="Symbol"/>
              </a:rPr>
              <a:t>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(1),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upper bound on the  cost of any combination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wUnion/find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  is the cost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 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operations, that is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500" spc="-75" i="1">
                <a:solidFill>
                  <a:srgbClr val="3E3E3E"/>
                </a:solidFill>
                <a:latin typeface="Symbol"/>
                <a:cs typeface="Symbol"/>
              </a:rPr>
              <a:t></a:t>
            </a:r>
            <a:r>
              <a:rPr dirty="0" sz="2500" spc="-75" i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783590">
              <a:lnSpc>
                <a:spcPct val="100000"/>
              </a:lnSpc>
              <a:spcBef>
                <a:spcPts val="560"/>
              </a:spcBef>
            </a:pPr>
            <a:r>
              <a:rPr dirty="0" sz="22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There do exist programs requiring </a:t>
            </a:r>
            <a:r>
              <a:rPr dirty="0" sz="2200" spc="-5" b="1">
                <a:solidFill>
                  <a:srgbClr val="2F5897"/>
                </a:solidFill>
                <a:latin typeface="Symbol"/>
                <a:cs typeface="Symbol"/>
              </a:rPr>
              <a:t></a:t>
            </a:r>
            <a:r>
              <a:rPr dirty="0" sz="22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(n+(m-n)logn)</a:t>
            </a:r>
            <a:r>
              <a:rPr dirty="0" sz="2200" spc="8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 b="1" i="1">
                <a:solidFill>
                  <a:srgbClr val="2F5897"/>
                </a:solidFill>
                <a:latin typeface="Palatino Linotype"/>
                <a:cs typeface="Palatino Linotype"/>
              </a:rPr>
              <a:t>steps.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6128" y="0"/>
            <a:ext cx="571957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7967" y="699516"/>
            <a:ext cx="25847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6663" y="699516"/>
            <a:ext cx="10286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9355" y="699516"/>
            <a:ext cx="2272284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5632" y="699516"/>
            <a:ext cx="3197351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68938" y="112800"/>
            <a:ext cx="580390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1815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Upper Bound </a:t>
            </a:r>
            <a:r>
              <a:rPr dirty="0" spc="-10"/>
              <a:t>for  </a:t>
            </a:r>
            <a:r>
              <a:rPr dirty="0" spc="-5"/>
              <a:t>Union-Find</a:t>
            </a:r>
            <a:r>
              <a:rPr dirty="0" spc="-35"/>
              <a:t> </a:t>
            </a:r>
            <a:r>
              <a:rPr dirty="0" spc="-5"/>
              <a:t>Program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5755640" cy="43186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Basic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idea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Collision handling for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Closed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address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address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Amortized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Array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doubling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Stack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counter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344" y="384047"/>
            <a:ext cx="59222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282" y="532767"/>
            <a:ext cx="51219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Path</a:t>
            </a:r>
            <a:r>
              <a:rPr dirty="0" spc="-60"/>
              <a:t> </a:t>
            </a:r>
            <a:r>
              <a:rPr dirty="0" spc="-5"/>
              <a:t>Compression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5335087" y="4037514"/>
            <a:ext cx="2436495" cy="1327785"/>
          </a:xfrm>
          <a:custGeom>
            <a:avLst/>
            <a:gdLst/>
            <a:ahLst/>
            <a:cxnLst/>
            <a:rect l="l" t="t" r="r" b="b"/>
            <a:pathLst>
              <a:path w="2436495" h="1327785">
                <a:moveTo>
                  <a:pt x="1252603" y="0"/>
                </a:moveTo>
                <a:lnTo>
                  <a:pt x="1191769" y="1607"/>
                </a:lnTo>
                <a:lnTo>
                  <a:pt x="1130999" y="4836"/>
                </a:lnTo>
                <a:lnTo>
                  <a:pt x="1071063" y="9630"/>
                </a:lnTo>
                <a:lnTo>
                  <a:pt x="1012031" y="15948"/>
                </a:lnTo>
                <a:lnTo>
                  <a:pt x="953971" y="23749"/>
                </a:lnTo>
                <a:lnTo>
                  <a:pt x="896950" y="32994"/>
                </a:lnTo>
                <a:lnTo>
                  <a:pt x="841039" y="43640"/>
                </a:lnTo>
                <a:lnTo>
                  <a:pt x="786303" y="55648"/>
                </a:lnTo>
                <a:lnTo>
                  <a:pt x="732813" y="68977"/>
                </a:lnTo>
                <a:lnTo>
                  <a:pt x="680636" y="83586"/>
                </a:lnTo>
                <a:lnTo>
                  <a:pt x="629840" y="99434"/>
                </a:lnTo>
                <a:lnTo>
                  <a:pt x="580494" y="116480"/>
                </a:lnTo>
                <a:lnTo>
                  <a:pt x="532666" y="134684"/>
                </a:lnTo>
                <a:lnTo>
                  <a:pt x="486424" y="154006"/>
                </a:lnTo>
                <a:lnTo>
                  <a:pt x="441837" y="174404"/>
                </a:lnTo>
                <a:lnTo>
                  <a:pt x="398973" y="195837"/>
                </a:lnTo>
                <a:lnTo>
                  <a:pt x="357900" y="218266"/>
                </a:lnTo>
                <a:lnTo>
                  <a:pt x="318686" y="241649"/>
                </a:lnTo>
                <a:lnTo>
                  <a:pt x="281400" y="265945"/>
                </a:lnTo>
                <a:lnTo>
                  <a:pt x="246110" y="291114"/>
                </a:lnTo>
                <a:lnTo>
                  <a:pt x="212885" y="317115"/>
                </a:lnTo>
                <a:lnTo>
                  <a:pt x="181792" y="343908"/>
                </a:lnTo>
                <a:lnTo>
                  <a:pt x="152900" y="371451"/>
                </a:lnTo>
                <a:lnTo>
                  <a:pt x="126277" y="399704"/>
                </a:lnTo>
                <a:lnTo>
                  <a:pt x="80112" y="458177"/>
                </a:lnTo>
                <a:lnTo>
                  <a:pt x="43843" y="519002"/>
                </a:lnTo>
                <a:lnTo>
                  <a:pt x="18016" y="581852"/>
                </a:lnTo>
                <a:lnTo>
                  <a:pt x="3178" y="646401"/>
                </a:lnTo>
                <a:lnTo>
                  <a:pt x="0" y="713798"/>
                </a:lnTo>
                <a:lnTo>
                  <a:pt x="2680" y="745319"/>
                </a:lnTo>
                <a:lnTo>
                  <a:pt x="16977" y="809664"/>
                </a:lnTo>
                <a:lnTo>
                  <a:pt x="42377" y="871582"/>
                </a:lnTo>
                <a:lnTo>
                  <a:pt x="78311" y="930793"/>
                </a:lnTo>
                <a:lnTo>
                  <a:pt x="124208" y="987014"/>
                </a:lnTo>
                <a:lnTo>
                  <a:pt x="179497" y="1039965"/>
                </a:lnTo>
                <a:lnTo>
                  <a:pt x="210486" y="1065127"/>
                </a:lnTo>
                <a:lnTo>
                  <a:pt x="243609" y="1089365"/>
                </a:lnTo>
                <a:lnTo>
                  <a:pt x="278795" y="1112645"/>
                </a:lnTo>
                <a:lnTo>
                  <a:pt x="315972" y="1134931"/>
                </a:lnTo>
                <a:lnTo>
                  <a:pt x="355070" y="1156189"/>
                </a:lnTo>
                <a:lnTo>
                  <a:pt x="396016" y="1176383"/>
                </a:lnTo>
                <a:lnTo>
                  <a:pt x="438741" y="1195478"/>
                </a:lnTo>
                <a:lnTo>
                  <a:pt x="483172" y="1213439"/>
                </a:lnTo>
                <a:lnTo>
                  <a:pt x="529238" y="1230231"/>
                </a:lnTo>
                <a:lnTo>
                  <a:pt x="576868" y="1245819"/>
                </a:lnTo>
                <a:lnTo>
                  <a:pt x="625990" y="1260167"/>
                </a:lnTo>
                <a:lnTo>
                  <a:pt x="676533" y="1273240"/>
                </a:lnTo>
                <a:lnTo>
                  <a:pt x="728427" y="1285004"/>
                </a:lnTo>
                <a:lnTo>
                  <a:pt x="781599" y="1295422"/>
                </a:lnTo>
                <a:lnTo>
                  <a:pt x="835978" y="1304460"/>
                </a:lnTo>
                <a:lnTo>
                  <a:pt x="891494" y="1312083"/>
                </a:lnTo>
                <a:lnTo>
                  <a:pt x="948074" y="1318255"/>
                </a:lnTo>
                <a:lnTo>
                  <a:pt x="1005647" y="1322942"/>
                </a:lnTo>
                <a:lnTo>
                  <a:pt x="1064143" y="1326108"/>
                </a:lnTo>
                <a:lnTo>
                  <a:pt x="1123489" y="1327717"/>
                </a:lnTo>
                <a:lnTo>
                  <a:pt x="1183615" y="1327736"/>
                </a:lnTo>
                <a:lnTo>
                  <a:pt x="1244449" y="1326128"/>
                </a:lnTo>
                <a:lnTo>
                  <a:pt x="1305219" y="1322899"/>
                </a:lnTo>
                <a:lnTo>
                  <a:pt x="1365155" y="1318104"/>
                </a:lnTo>
                <a:lnTo>
                  <a:pt x="1424187" y="1311785"/>
                </a:lnTo>
                <a:lnTo>
                  <a:pt x="1482247" y="1303982"/>
                </a:lnTo>
                <a:lnTo>
                  <a:pt x="1539268" y="1294737"/>
                </a:lnTo>
                <a:lnTo>
                  <a:pt x="1595179" y="1284090"/>
                </a:lnTo>
                <a:lnTo>
                  <a:pt x="1649915" y="1272081"/>
                </a:lnTo>
                <a:lnTo>
                  <a:pt x="1703405" y="1258752"/>
                </a:lnTo>
                <a:lnTo>
                  <a:pt x="1755582" y="1244142"/>
                </a:lnTo>
                <a:lnTo>
                  <a:pt x="1806378" y="1228294"/>
                </a:lnTo>
                <a:lnTo>
                  <a:pt x="1855724" y="1211247"/>
                </a:lnTo>
                <a:lnTo>
                  <a:pt x="1903552" y="1193042"/>
                </a:lnTo>
                <a:lnTo>
                  <a:pt x="1949794" y="1173721"/>
                </a:lnTo>
                <a:lnTo>
                  <a:pt x="1994381" y="1153322"/>
                </a:lnTo>
                <a:lnTo>
                  <a:pt x="2037245" y="1131889"/>
                </a:lnTo>
                <a:lnTo>
                  <a:pt x="2078318" y="1109460"/>
                </a:lnTo>
                <a:lnTo>
                  <a:pt x="2117532" y="1086077"/>
                </a:lnTo>
                <a:lnTo>
                  <a:pt x="2154818" y="1061781"/>
                </a:lnTo>
                <a:lnTo>
                  <a:pt x="2190108" y="1036612"/>
                </a:lnTo>
                <a:lnTo>
                  <a:pt x="2223333" y="1010611"/>
                </a:lnTo>
                <a:lnTo>
                  <a:pt x="2254426" y="983819"/>
                </a:lnTo>
                <a:lnTo>
                  <a:pt x="2283318" y="956276"/>
                </a:lnTo>
                <a:lnTo>
                  <a:pt x="2309941" y="928023"/>
                </a:lnTo>
                <a:lnTo>
                  <a:pt x="2356106" y="869551"/>
                </a:lnTo>
                <a:lnTo>
                  <a:pt x="2392375" y="808728"/>
                </a:lnTo>
                <a:lnTo>
                  <a:pt x="2418202" y="745880"/>
                </a:lnTo>
                <a:lnTo>
                  <a:pt x="2433040" y="681332"/>
                </a:lnTo>
                <a:lnTo>
                  <a:pt x="2436218" y="613934"/>
                </a:lnTo>
                <a:lnTo>
                  <a:pt x="2433539" y="582416"/>
                </a:lnTo>
                <a:lnTo>
                  <a:pt x="2419244" y="518072"/>
                </a:lnTo>
                <a:lnTo>
                  <a:pt x="2393845" y="456153"/>
                </a:lnTo>
                <a:lnTo>
                  <a:pt x="2357912" y="396943"/>
                </a:lnTo>
                <a:lnTo>
                  <a:pt x="2312015" y="340721"/>
                </a:lnTo>
                <a:lnTo>
                  <a:pt x="2256726" y="287770"/>
                </a:lnTo>
                <a:lnTo>
                  <a:pt x="2225738" y="262609"/>
                </a:lnTo>
                <a:lnTo>
                  <a:pt x="2192615" y="238371"/>
                </a:lnTo>
                <a:lnTo>
                  <a:pt x="2157429" y="215091"/>
                </a:lnTo>
                <a:lnTo>
                  <a:pt x="2120251" y="192805"/>
                </a:lnTo>
                <a:lnTo>
                  <a:pt x="2081153" y="171547"/>
                </a:lnTo>
                <a:lnTo>
                  <a:pt x="2040206" y="151353"/>
                </a:lnTo>
                <a:lnTo>
                  <a:pt x="1997481" y="132257"/>
                </a:lnTo>
                <a:lnTo>
                  <a:pt x="1953050" y="114296"/>
                </a:lnTo>
                <a:lnTo>
                  <a:pt x="1906984" y="97504"/>
                </a:lnTo>
                <a:lnTo>
                  <a:pt x="1859354" y="81917"/>
                </a:lnTo>
                <a:lnTo>
                  <a:pt x="1810231" y="67569"/>
                </a:lnTo>
                <a:lnTo>
                  <a:pt x="1759687" y="54495"/>
                </a:lnTo>
                <a:lnTo>
                  <a:pt x="1707793" y="42732"/>
                </a:lnTo>
                <a:lnTo>
                  <a:pt x="1654621" y="32314"/>
                </a:lnTo>
                <a:lnTo>
                  <a:pt x="1600241" y="23275"/>
                </a:lnTo>
                <a:lnTo>
                  <a:pt x="1544725" y="15653"/>
                </a:lnTo>
                <a:lnTo>
                  <a:pt x="1488145" y="9480"/>
                </a:lnTo>
                <a:lnTo>
                  <a:pt x="1430571" y="4794"/>
                </a:lnTo>
                <a:lnTo>
                  <a:pt x="1372076" y="1628"/>
                </a:lnTo>
                <a:lnTo>
                  <a:pt x="1312729" y="18"/>
                </a:lnTo>
                <a:lnTo>
                  <a:pt x="12526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9192" y="2776149"/>
            <a:ext cx="2094864" cy="1821814"/>
          </a:xfrm>
          <a:custGeom>
            <a:avLst/>
            <a:gdLst/>
            <a:ahLst/>
            <a:cxnLst/>
            <a:rect l="l" t="t" r="r" b="b"/>
            <a:pathLst>
              <a:path w="2094864" h="1821814">
                <a:moveTo>
                  <a:pt x="1595975" y="0"/>
                </a:moveTo>
                <a:lnTo>
                  <a:pt x="1553807" y="1365"/>
                </a:lnTo>
                <a:lnTo>
                  <a:pt x="1510589" y="4694"/>
                </a:lnTo>
                <a:lnTo>
                  <a:pt x="1466400" y="9972"/>
                </a:lnTo>
                <a:lnTo>
                  <a:pt x="1421318" y="17188"/>
                </a:lnTo>
                <a:lnTo>
                  <a:pt x="1375421" y="26328"/>
                </a:lnTo>
                <a:lnTo>
                  <a:pt x="1328789" y="37381"/>
                </a:lnTo>
                <a:lnTo>
                  <a:pt x="1281499" y="50333"/>
                </a:lnTo>
                <a:lnTo>
                  <a:pt x="1233631" y="65173"/>
                </a:lnTo>
                <a:lnTo>
                  <a:pt x="1185262" y="81887"/>
                </a:lnTo>
                <a:lnTo>
                  <a:pt x="1136471" y="100463"/>
                </a:lnTo>
                <a:lnTo>
                  <a:pt x="1087337" y="120888"/>
                </a:lnTo>
                <a:lnTo>
                  <a:pt x="1037938" y="143151"/>
                </a:lnTo>
                <a:lnTo>
                  <a:pt x="988353" y="167237"/>
                </a:lnTo>
                <a:lnTo>
                  <a:pt x="938660" y="193136"/>
                </a:lnTo>
                <a:lnTo>
                  <a:pt x="888937" y="220833"/>
                </a:lnTo>
                <a:lnTo>
                  <a:pt x="839264" y="250317"/>
                </a:lnTo>
                <a:lnTo>
                  <a:pt x="789718" y="281576"/>
                </a:lnTo>
                <a:lnTo>
                  <a:pt x="740379" y="314595"/>
                </a:lnTo>
                <a:lnTo>
                  <a:pt x="691324" y="349364"/>
                </a:lnTo>
                <a:lnTo>
                  <a:pt x="642632" y="385869"/>
                </a:lnTo>
                <a:lnTo>
                  <a:pt x="594931" y="423658"/>
                </a:lnTo>
                <a:lnTo>
                  <a:pt x="548816" y="462241"/>
                </a:lnTo>
                <a:lnTo>
                  <a:pt x="504320" y="501544"/>
                </a:lnTo>
                <a:lnTo>
                  <a:pt x="461474" y="541495"/>
                </a:lnTo>
                <a:lnTo>
                  <a:pt x="420312" y="582021"/>
                </a:lnTo>
                <a:lnTo>
                  <a:pt x="380865" y="623050"/>
                </a:lnTo>
                <a:lnTo>
                  <a:pt x="343165" y="664509"/>
                </a:lnTo>
                <a:lnTo>
                  <a:pt x="307245" y="706324"/>
                </a:lnTo>
                <a:lnTo>
                  <a:pt x="273136" y="748425"/>
                </a:lnTo>
                <a:lnTo>
                  <a:pt x="240871" y="790736"/>
                </a:lnTo>
                <a:lnTo>
                  <a:pt x="210482" y="833187"/>
                </a:lnTo>
                <a:lnTo>
                  <a:pt x="182001" y="875704"/>
                </a:lnTo>
                <a:lnTo>
                  <a:pt x="155460" y="918215"/>
                </a:lnTo>
                <a:lnTo>
                  <a:pt x="130891" y="960647"/>
                </a:lnTo>
                <a:lnTo>
                  <a:pt x="108327" y="1002926"/>
                </a:lnTo>
                <a:lnTo>
                  <a:pt x="87799" y="1044981"/>
                </a:lnTo>
                <a:lnTo>
                  <a:pt x="69340" y="1086739"/>
                </a:lnTo>
                <a:lnTo>
                  <a:pt x="52982" y="1128127"/>
                </a:lnTo>
                <a:lnTo>
                  <a:pt x="38757" y="1169072"/>
                </a:lnTo>
                <a:lnTo>
                  <a:pt x="26697" y="1209501"/>
                </a:lnTo>
                <a:lnTo>
                  <a:pt x="16834" y="1249343"/>
                </a:lnTo>
                <a:lnTo>
                  <a:pt x="9201" y="1288523"/>
                </a:lnTo>
                <a:lnTo>
                  <a:pt x="3829" y="1326970"/>
                </a:lnTo>
                <a:lnTo>
                  <a:pt x="0" y="1401372"/>
                </a:lnTo>
                <a:lnTo>
                  <a:pt x="1605" y="1437182"/>
                </a:lnTo>
                <a:lnTo>
                  <a:pt x="12020" y="1505656"/>
                </a:lnTo>
                <a:lnTo>
                  <a:pt x="32252" y="1569450"/>
                </a:lnTo>
                <a:lnTo>
                  <a:pt x="62559" y="1627983"/>
                </a:lnTo>
                <a:lnTo>
                  <a:pt x="102947" y="1680385"/>
                </a:lnTo>
                <a:lnTo>
                  <a:pt x="151831" y="1724600"/>
                </a:lnTo>
                <a:lnTo>
                  <a:pt x="208369" y="1760412"/>
                </a:lnTo>
                <a:lnTo>
                  <a:pt x="271932" y="1787921"/>
                </a:lnTo>
                <a:lnTo>
                  <a:pt x="341893" y="1807229"/>
                </a:lnTo>
                <a:lnTo>
                  <a:pt x="417623" y="1818435"/>
                </a:lnTo>
                <a:lnTo>
                  <a:pt x="457456" y="1821032"/>
                </a:lnTo>
                <a:lnTo>
                  <a:pt x="498495" y="1821641"/>
                </a:lnTo>
                <a:lnTo>
                  <a:pt x="540663" y="1820275"/>
                </a:lnTo>
                <a:lnTo>
                  <a:pt x="583881" y="1816946"/>
                </a:lnTo>
                <a:lnTo>
                  <a:pt x="628070" y="1811668"/>
                </a:lnTo>
                <a:lnTo>
                  <a:pt x="673152" y="1804452"/>
                </a:lnTo>
                <a:lnTo>
                  <a:pt x="719048" y="1795311"/>
                </a:lnTo>
                <a:lnTo>
                  <a:pt x="765681" y="1784258"/>
                </a:lnTo>
                <a:lnTo>
                  <a:pt x="812970" y="1771305"/>
                </a:lnTo>
                <a:lnTo>
                  <a:pt x="860839" y="1756465"/>
                </a:lnTo>
                <a:lnTo>
                  <a:pt x="909208" y="1739751"/>
                </a:lnTo>
                <a:lnTo>
                  <a:pt x="957999" y="1721175"/>
                </a:lnTo>
                <a:lnTo>
                  <a:pt x="1007133" y="1700749"/>
                </a:lnTo>
                <a:lnTo>
                  <a:pt x="1056532" y="1678486"/>
                </a:lnTo>
                <a:lnTo>
                  <a:pt x="1106117" y="1654399"/>
                </a:lnTo>
                <a:lnTo>
                  <a:pt x="1155810" y="1628500"/>
                </a:lnTo>
                <a:lnTo>
                  <a:pt x="1205533" y="1600803"/>
                </a:lnTo>
                <a:lnTo>
                  <a:pt x="1255206" y="1571318"/>
                </a:lnTo>
                <a:lnTo>
                  <a:pt x="1304752" y="1540060"/>
                </a:lnTo>
                <a:lnTo>
                  <a:pt x="1354091" y="1507040"/>
                </a:lnTo>
                <a:lnTo>
                  <a:pt x="1403146" y="1472271"/>
                </a:lnTo>
                <a:lnTo>
                  <a:pt x="1451838" y="1435766"/>
                </a:lnTo>
                <a:lnTo>
                  <a:pt x="1499539" y="1397977"/>
                </a:lnTo>
                <a:lnTo>
                  <a:pt x="1545654" y="1359394"/>
                </a:lnTo>
                <a:lnTo>
                  <a:pt x="1590150" y="1320091"/>
                </a:lnTo>
                <a:lnTo>
                  <a:pt x="1632995" y="1280140"/>
                </a:lnTo>
                <a:lnTo>
                  <a:pt x="1674158" y="1239614"/>
                </a:lnTo>
                <a:lnTo>
                  <a:pt x="1713605" y="1198585"/>
                </a:lnTo>
                <a:lnTo>
                  <a:pt x="1751305" y="1157126"/>
                </a:lnTo>
                <a:lnTo>
                  <a:pt x="1787225" y="1115311"/>
                </a:lnTo>
                <a:lnTo>
                  <a:pt x="1821334" y="1073210"/>
                </a:lnTo>
                <a:lnTo>
                  <a:pt x="1853599" y="1030899"/>
                </a:lnTo>
                <a:lnTo>
                  <a:pt x="1883988" y="988448"/>
                </a:lnTo>
                <a:lnTo>
                  <a:pt x="1912469" y="945931"/>
                </a:lnTo>
                <a:lnTo>
                  <a:pt x="1939010" y="903420"/>
                </a:lnTo>
                <a:lnTo>
                  <a:pt x="1963579" y="860988"/>
                </a:lnTo>
                <a:lnTo>
                  <a:pt x="1986143" y="818709"/>
                </a:lnTo>
                <a:lnTo>
                  <a:pt x="2006671" y="776654"/>
                </a:lnTo>
                <a:lnTo>
                  <a:pt x="2025130" y="734896"/>
                </a:lnTo>
                <a:lnTo>
                  <a:pt x="2041488" y="693508"/>
                </a:lnTo>
                <a:lnTo>
                  <a:pt x="2055713" y="652563"/>
                </a:lnTo>
                <a:lnTo>
                  <a:pt x="2067773" y="612134"/>
                </a:lnTo>
                <a:lnTo>
                  <a:pt x="2077635" y="572292"/>
                </a:lnTo>
                <a:lnTo>
                  <a:pt x="2085269" y="533112"/>
                </a:lnTo>
                <a:lnTo>
                  <a:pt x="2090640" y="494665"/>
                </a:lnTo>
                <a:lnTo>
                  <a:pt x="2094470" y="420263"/>
                </a:lnTo>
                <a:lnTo>
                  <a:pt x="2092864" y="384453"/>
                </a:lnTo>
                <a:lnTo>
                  <a:pt x="2082450" y="315979"/>
                </a:lnTo>
                <a:lnTo>
                  <a:pt x="2062218" y="252185"/>
                </a:lnTo>
                <a:lnTo>
                  <a:pt x="2031910" y="193652"/>
                </a:lnTo>
                <a:lnTo>
                  <a:pt x="1991523" y="141251"/>
                </a:lnTo>
                <a:lnTo>
                  <a:pt x="1942639" y="97038"/>
                </a:lnTo>
                <a:lnTo>
                  <a:pt x="1886101" y="61228"/>
                </a:lnTo>
                <a:lnTo>
                  <a:pt x="1822538" y="33719"/>
                </a:lnTo>
                <a:lnTo>
                  <a:pt x="1752577" y="14411"/>
                </a:lnTo>
                <a:lnTo>
                  <a:pt x="1676847" y="3205"/>
                </a:lnTo>
                <a:lnTo>
                  <a:pt x="1637014" y="609"/>
                </a:lnTo>
                <a:lnTo>
                  <a:pt x="15959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48600" y="4419600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1295400"/>
                </a:moveTo>
                <a:lnTo>
                  <a:pt x="457200" y="0"/>
                </a:lnTo>
                <a:lnTo>
                  <a:pt x="914400" y="1295400"/>
                </a:lnTo>
                <a:lnTo>
                  <a:pt x="0" y="1295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2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38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44196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9400" y="2895600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1295400"/>
                </a:moveTo>
                <a:lnTo>
                  <a:pt x="457200" y="0"/>
                </a:lnTo>
                <a:lnTo>
                  <a:pt x="914400" y="1295400"/>
                </a:lnTo>
                <a:lnTo>
                  <a:pt x="0" y="1295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6000" y="2895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400" y="35052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39624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2819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76627" y="19766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1227" y="2738627"/>
            <a:ext cx="225551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5827" y="28148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48628" y="35006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57627" y="28148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48027" y="3348228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4627" y="38816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2228" y="4338828"/>
            <a:ext cx="22555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25028" y="43388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0428" y="4415028"/>
            <a:ext cx="22555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2428" y="44150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34428" y="44150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" y="2164727"/>
            <a:ext cx="1163955" cy="654685"/>
          </a:xfrm>
          <a:custGeom>
            <a:avLst/>
            <a:gdLst/>
            <a:ahLst/>
            <a:cxnLst/>
            <a:rect l="l" t="t" r="r" b="b"/>
            <a:pathLst>
              <a:path w="1163955" h="654685">
                <a:moveTo>
                  <a:pt x="0" y="654672"/>
                </a:moveTo>
                <a:lnTo>
                  <a:pt x="1163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72305" y="2133606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85090" y="0"/>
                </a:moveTo>
                <a:lnTo>
                  <a:pt x="0" y="4152"/>
                </a:lnTo>
                <a:lnTo>
                  <a:pt x="37363" y="70561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47800" y="3569652"/>
            <a:ext cx="295910" cy="393065"/>
          </a:xfrm>
          <a:custGeom>
            <a:avLst/>
            <a:gdLst/>
            <a:ahLst/>
            <a:cxnLst/>
            <a:rect l="l" t="t" r="r" b="b"/>
            <a:pathLst>
              <a:path w="295910" h="393064">
                <a:moveTo>
                  <a:pt x="0" y="392747"/>
                </a:moveTo>
                <a:lnTo>
                  <a:pt x="2955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5297" y="351891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76263" y="0"/>
                </a:moveTo>
                <a:lnTo>
                  <a:pt x="0" y="37973"/>
                </a:lnTo>
                <a:lnTo>
                  <a:pt x="60883" y="83794"/>
                </a:lnTo>
                <a:lnTo>
                  <a:pt x="76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62911" y="3064281"/>
            <a:ext cx="355600" cy="296545"/>
          </a:xfrm>
          <a:custGeom>
            <a:avLst/>
            <a:gdLst/>
            <a:ahLst/>
            <a:cxnLst/>
            <a:rect l="l" t="t" r="r" b="b"/>
            <a:pathLst>
              <a:path w="355600" h="296545">
                <a:moveTo>
                  <a:pt x="0" y="296138"/>
                </a:moveTo>
                <a:lnTo>
                  <a:pt x="35509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83851" y="302361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82918" y="0"/>
                </a:moveTo>
                <a:lnTo>
                  <a:pt x="0" y="19545"/>
                </a:lnTo>
                <a:lnTo>
                  <a:pt x="48806" y="78066"/>
                </a:lnTo>
                <a:lnTo>
                  <a:pt x="8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59393" y="2191626"/>
            <a:ext cx="279400" cy="628015"/>
          </a:xfrm>
          <a:custGeom>
            <a:avLst/>
            <a:gdLst/>
            <a:ahLst/>
            <a:cxnLst/>
            <a:rect l="l" t="t" r="r" b="b"/>
            <a:pathLst>
              <a:path w="279400" h="628014">
                <a:moveTo>
                  <a:pt x="279006" y="62777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29727" y="2133603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3873" y="0"/>
                </a:moveTo>
                <a:lnTo>
                  <a:pt x="0" y="85102"/>
                </a:lnTo>
                <a:lnTo>
                  <a:pt x="69634" y="54152"/>
                </a:lnTo>
                <a:lnTo>
                  <a:pt x="3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0130" y="2172322"/>
            <a:ext cx="940435" cy="723900"/>
          </a:xfrm>
          <a:custGeom>
            <a:avLst/>
            <a:gdLst/>
            <a:ahLst/>
            <a:cxnLst/>
            <a:rect l="l" t="t" r="r" b="b"/>
            <a:pathLst>
              <a:path w="940435" h="723900">
                <a:moveTo>
                  <a:pt x="940269" y="72327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09803" y="2133603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19" h="76835">
                <a:moveTo>
                  <a:pt x="0" y="0"/>
                </a:moveTo>
                <a:lnTo>
                  <a:pt x="37160" y="76657"/>
                </a:lnTo>
                <a:lnTo>
                  <a:pt x="83616" y="16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05400" y="3687178"/>
            <a:ext cx="1391920" cy="732790"/>
          </a:xfrm>
          <a:custGeom>
            <a:avLst/>
            <a:gdLst/>
            <a:ahLst/>
            <a:cxnLst/>
            <a:rect l="l" t="t" r="r" b="b"/>
            <a:pathLst>
              <a:path w="1391920" h="732789">
                <a:moveTo>
                  <a:pt x="0" y="732421"/>
                </a:moveTo>
                <a:lnTo>
                  <a:pt x="13916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8021" y="3657605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85178" y="0"/>
                </a:moveTo>
                <a:lnTo>
                  <a:pt x="0" y="1777"/>
                </a:lnTo>
                <a:lnTo>
                  <a:pt x="35496" y="69202"/>
                </a:lnTo>
                <a:lnTo>
                  <a:pt x="85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8594" y="3685997"/>
            <a:ext cx="1467485" cy="734060"/>
          </a:xfrm>
          <a:custGeom>
            <a:avLst/>
            <a:gdLst/>
            <a:ahLst/>
            <a:cxnLst/>
            <a:rect l="l" t="t" r="r" b="b"/>
            <a:pathLst>
              <a:path w="1467484" h="734060">
                <a:moveTo>
                  <a:pt x="1467205" y="73360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81796" y="3657597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0" y="0"/>
                </a:moveTo>
                <a:lnTo>
                  <a:pt x="51117" y="68160"/>
                </a:lnTo>
                <a:lnTo>
                  <a:pt x="85204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67400" y="3702507"/>
            <a:ext cx="717550" cy="717550"/>
          </a:xfrm>
          <a:custGeom>
            <a:avLst/>
            <a:gdLst/>
            <a:ahLst/>
            <a:cxnLst/>
            <a:rect l="l" t="t" r="r" b="b"/>
            <a:pathLst>
              <a:path w="717550" h="717550">
                <a:moveTo>
                  <a:pt x="0" y="717092"/>
                </a:moveTo>
                <a:lnTo>
                  <a:pt x="7170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48577" y="3657601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22" y="0"/>
                </a:moveTo>
                <a:lnTo>
                  <a:pt x="0" y="26949"/>
                </a:lnTo>
                <a:lnTo>
                  <a:pt x="53886" y="80822"/>
                </a:lnTo>
                <a:lnTo>
                  <a:pt x="80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29400" y="3796906"/>
            <a:ext cx="69215" cy="622935"/>
          </a:xfrm>
          <a:custGeom>
            <a:avLst/>
            <a:gdLst/>
            <a:ahLst/>
            <a:cxnLst/>
            <a:rect l="l" t="t" r="r" b="b"/>
            <a:pathLst>
              <a:path w="69215" h="622935">
                <a:moveTo>
                  <a:pt x="0" y="622693"/>
                </a:moveTo>
                <a:lnTo>
                  <a:pt x="691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59325" y="3733806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46278" y="0"/>
                </a:moveTo>
                <a:lnTo>
                  <a:pt x="0" y="71526"/>
                </a:lnTo>
                <a:lnTo>
                  <a:pt x="75730" y="79933"/>
                </a:lnTo>
                <a:lnTo>
                  <a:pt x="46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23989" y="3781259"/>
            <a:ext cx="567690" cy="638810"/>
          </a:xfrm>
          <a:custGeom>
            <a:avLst/>
            <a:gdLst/>
            <a:ahLst/>
            <a:cxnLst/>
            <a:rect l="l" t="t" r="r" b="b"/>
            <a:pathLst>
              <a:path w="567690" h="638810">
                <a:moveTo>
                  <a:pt x="567410" y="63834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81796" y="3733794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0" y="0"/>
                </a:moveTo>
                <a:lnTo>
                  <a:pt x="22148" y="82270"/>
                </a:lnTo>
                <a:lnTo>
                  <a:pt x="79108" y="316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089140" y="4291076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1045" y="4291076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89048" y="4367173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516" y="2609032"/>
            <a:ext cx="1289685" cy="14795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algn="ctr" marR="19050">
              <a:lnSpc>
                <a:spcPct val="100000"/>
              </a:lnSpc>
              <a:spcBef>
                <a:spcPts val="625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65803" y="2506979"/>
            <a:ext cx="1906523" cy="1187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13368" y="2534576"/>
            <a:ext cx="1811823" cy="1091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13365" y="2534949"/>
            <a:ext cx="1812289" cy="1091565"/>
          </a:xfrm>
          <a:custGeom>
            <a:avLst/>
            <a:gdLst/>
            <a:ahLst/>
            <a:cxnLst/>
            <a:rect l="l" t="t" r="r" b="b"/>
            <a:pathLst>
              <a:path w="1812289" h="1091564">
                <a:moveTo>
                  <a:pt x="1078280" y="154951"/>
                </a:moveTo>
                <a:lnTo>
                  <a:pt x="1031344" y="152773"/>
                </a:lnTo>
                <a:lnTo>
                  <a:pt x="984562" y="154152"/>
                </a:lnTo>
                <a:lnTo>
                  <a:pt x="938075" y="158995"/>
                </a:lnTo>
                <a:lnTo>
                  <a:pt x="892023" y="167210"/>
                </a:lnTo>
                <a:lnTo>
                  <a:pt x="846548" y="178706"/>
                </a:lnTo>
                <a:lnTo>
                  <a:pt x="801788" y="193391"/>
                </a:lnTo>
                <a:lnTo>
                  <a:pt x="757885" y="211172"/>
                </a:lnTo>
                <a:lnTo>
                  <a:pt x="714980" y="231957"/>
                </a:lnTo>
                <a:lnTo>
                  <a:pt x="673211" y="255656"/>
                </a:lnTo>
                <a:lnTo>
                  <a:pt x="632720" y="282174"/>
                </a:lnTo>
                <a:lnTo>
                  <a:pt x="593647" y="311422"/>
                </a:lnTo>
                <a:lnTo>
                  <a:pt x="556133" y="343306"/>
                </a:lnTo>
                <a:lnTo>
                  <a:pt x="520317" y="377735"/>
                </a:lnTo>
                <a:lnTo>
                  <a:pt x="486340" y="414616"/>
                </a:lnTo>
                <a:lnTo>
                  <a:pt x="454343" y="453859"/>
                </a:lnTo>
                <a:lnTo>
                  <a:pt x="424466" y="495370"/>
                </a:lnTo>
                <a:lnTo>
                  <a:pt x="396849" y="539059"/>
                </a:lnTo>
                <a:lnTo>
                  <a:pt x="371633" y="584832"/>
                </a:lnTo>
                <a:lnTo>
                  <a:pt x="348957" y="632598"/>
                </a:lnTo>
                <a:lnTo>
                  <a:pt x="0" y="479664"/>
                </a:lnTo>
                <a:lnTo>
                  <a:pt x="22351" y="432499"/>
                </a:lnTo>
                <a:lnTo>
                  <a:pt x="47081" y="387405"/>
                </a:lnTo>
                <a:lnTo>
                  <a:pt x="74052" y="344448"/>
                </a:lnTo>
                <a:lnTo>
                  <a:pt x="103129" y="303692"/>
                </a:lnTo>
                <a:lnTo>
                  <a:pt x="134175" y="265200"/>
                </a:lnTo>
                <a:lnTo>
                  <a:pt x="167052" y="229038"/>
                </a:lnTo>
                <a:lnTo>
                  <a:pt x="201626" y="195268"/>
                </a:lnTo>
                <a:lnTo>
                  <a:pt x="237759" y="163955"/>
                </a:lnTo>
                <a:lnTo>
                  <a:pt x="275314" y="135163"/>
                </a:lnTo>
                <a:lnTo>
                  <a:pt x="314156" y="108956"/>
                </a:lnTo>
                <a:lnTo>
                  <a:pt x="354147" y="85398"/>
                </a:lnTo>
                <a:lnTo>
                  <a:pt x="395152" y="64554"/>
                </a:lnTo>
                <a:lnTo>
                  <a:pt x="437034" y="46487"/>
                </a:lnTo>
                <a:lnTo>
                  <a:pt x="479655" y="31261"/>
                </a:lnTo>
                <a:lnTo>
                  <a:pt x="522881" y="18941"/>
                </a:lnTo>
                <a:lnTo>
                  <a:pt x="566574" y="9591"/>
                </a:lnTo>
                <a:lnTo>
                  <a:pt x="610597" y="3275"/>
                </a:lnTo>
                <a:lnTo>
                  <a:pt x="654815" y="56"/>
                </a:lnTo>
                <a:lnTo>
                  <a:pt x="699091" y="0"/>
                </a:lnTo>
                <a:lnTo>
                  <a:pt x="743288" y="3169"/>
                </a:lnTo>
                <a:lnTo>
                  <a:pt x="787270" y="9628"/>
                </a:lnTo>
                <a:lnTo>
                  <a:pt x="830900" y="19442"/>
                </a:lnTo>
                <a:lnTo>
                  <a:pt x="874041" y="32674"/>
                </a:lnTo>
                <a:lnTo>
                  <a:pt x="916559" y="49388"/>
                </a:lnTo>
                <a:lnTo>
                  <a:pt x="1265504" y="202322"/>
                </a:lnTo>
                <a:lnTo>
                  <a:pt x="1307607" y="222813"/>
                </a:lnTo>
                <a:lnTo>
                  <a:pt x="1347600" y="246379"/>
                </a:lnTo>
                <a:lnTo>
                  <a:pt x="1385405" y="272872"/>
                </a:lnTo>
                <a:lnTo>
                  <a:pt x="1420944" y="302141"/>
                </a:lnTo>
                <a:lnTo>
                  <a:pt x="1454140" y="334038"/>
                </a:lnTo>
                <a:lnTo>
                  <a:pt x="1484917" y="368414"/>
                </a:lnTo>
                <a:lnTo>
                  <a:pt x="1513196" y="405118"/>
                </a:lnTo>
                <a:lnTo>
                  <a:pt x="1538901" y="444003"/>
                </a:lnTo>
                <a:lnTo>
                  <a:pt x="1561953" y="484919"/>
                </a:lnTo>
                <a:lnTo>
                  <a:pt x="1582277" y="527716"/>
                </a:lnTo>
                <a:lnTo>
                  <a:pt x="1599794" y="572246"/>
                </a:lnTo>
                <a:lnTo>
                  <a:pt x="1614428" y="618360"/>
                </a:lnTo>
                <a:lnTo>
                  <a:pt x="1626101" y="665907"/>
                </a:lnTo>
                <a:lnTo>
                  <a:pt x="1634736" y="714739"/>
                </a:lnTo>
                <a:lnTo>
                  <a:pt x="1640255" y="764708"/>
                </a:lnTo>
                <a:lnTo>
                  <a:pt x="1642581" y="815663"/>
                </a:lnTo>
                <a:lnTo>
                  <a:pt x="1641638" y="867455"/>
                </a:lnTo>
                <a:lnTo>
                  <a:pt x="1637347" y="919935"/>
                </a:lnTo>
                <a:lnTo>
                  <a:pt x="1811820" y="996402"/>
                </a:lnTo>
                <a:lnTo>
                  <a:pt x="1395831" y="1091411"/>
                </a:lnTo>
                <a:lnTo>
                  <a:pt x="1113904" y="690535"/>
                </a:lnTo>
                <a:lnTo>
                  <a:pt x="1288389" y="767002"/>
                </a:lnTo>
                <a:lnTo>
                  <a:pt x="1292680" y="714519"/>
                </a:lnTo>
                <a:lnTo>
                  <a:pt x="1293623" y="662726"/>
                </a:lnTo>
                <a:lnTo>
                  <a:pt x="1291297" y="611770"/>
                </a:lnTo>
                <a:lnTo>
                  <a:pt x="1285778" y="561801"/>
                </a:lnTo>
                <a:lnTo>
                  <a:pt x="1277143" y="512968"/>
                </a:lnTo>
                <a:lnTo>
                  <a:pt x="1265471" y="465421"/>
                </a:lnTo>
                <a:lnTo>
                  <a:pt x="1250837" y="419307"/>
                </a:lnTo>
                <a:lnTo>
                  <a:pt x="1233320" y="374778"/>
                </a:lnTo>
                <a:lnTo>
                  <a:pt x="1212997" y="331981"/>
                </a:lnTo>
                <a:lnTo>
                  <a:pt x="1189945" y="291066"/>
                </a:lnTo>
                <a:lnTo>
                  <a:pt x="1164241" y="252182"/>
                </a:lnTo>
                <a:lnTo>
                  <a:pt x="1135963" y="215478"/>
                </a:lnTo>
                <a:lnTo>
                  <a:pt x="1105187" y="181103"/>
                </a:lnTo>
                <a:lnTo>
                  <a:pt x="1071992" y="149206"/>
                </a:lnTo>
                <a:lnTo>
                  <a:pt x="1036454" y="119938"/>
                </a:lnTo>
                <a:lnTo>
                  <a:pt x="998651" y="93446"/>
                </a:lnTo>
                <a:lnTo>
                  <a:pt x="958660" y="69879"/>
                </a:lnTo>
                <a:lnTo>
                  <a:pt x="916559" y="49388"/>
                </a:lnTo>
              </a:path>
            </a:pathLst>
          </a:custGeom>
          <a:ln w="9525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412740" y="2308352"/>
            <a:ext cx="2081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Path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compressed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9400" y="2962098"/>
            <a:ext cx="1409065" cy="1689735"/>
          </a:xfrm>
          <a:custGeom>
            <a:avLst/>
            <a:gdLst/>
            <a:ahLst/>
            <a:cxnLst/>
            <a:rect l="l" t="t" r="r" b="b"/>
            <a:pathLst>
              <a:path w="1409064" h="1689735">
                <a:moveTo>
                  <a:pt x="238094" y="531054"/>
                </a:moveTo>
                <a:lnTo>
                  <a:pt x="272397" y="482075"/>
                </a:lnTo>
                <a:lnTo>
                  <a:pt x="307946" y="435126"/>
                </a:lnTo>
                <a:lnTo>
                  <a:pt x="344625" y="390263"/>
                </a:lnTo>
                <a:lnTo>
                  <a:pt x="382316" y="347539"/>
                </a:lnTo>
                <a:lnTo>
                  <a:pt x="420905" y="307011"/>
                </a:lnTo>
                <a:lnTo>
                  <a:pt x="460274" y="268733"/>
                </a:lnTo>
                <a:lnTo>
                  <a:pt x="500306" y="232761"/>
                </a:lnTo>
                <a:lnTo>
                  <a:pt x="540887" y="199149"/>
                </a:lnTo>
                <a:lnTo>
                  <a:pt x="581898" y="167953"/>
                </a:lnTo>
                <a:lnTo>
                  <a:pt x="623224" y="139228"/>
                </a:lnTo>
                <a:lnTo>
                  <a:pt x="664747" y="113029"/>
                </a:lnTo>
                <a:lnTo>
                  <a:pt x="706353" y="89411"/>
                </a:lnTo>
                <a:lnTo>
                  <a:pt x="747923" y="68430"/>
                </a:lnTo>
                <a:lnTo>
                  <a:pt x="789343" y="50139"/>
                </a:lnTo>
                <a:lnTo>
                  <a:pt x="830494" y="34595"/>
                </a:lnTo>
                <a:lnTo>
                  <a:pt x="871262" y="21853"/>
                </a:lnTo>
                <a:lnTo>
                  <a:pt x="911528" y="11967"/>
                </a:lnTo>
                <a:lnTo>
                  <a:pt x="951178" y="4992"/>
                </a:lnTo>
                <a:lnTo>
                  <a:pt x="990094" y="985"/>
                </a:lnTo>
                <a:lnTo>
                  <a:pt x="1028160" y="0"/>
                </a:lnTo>
                <a:lnTo>
                  <a:pt x="1065260" y="2091"/>
                </a:lnTo>
                <a:lnTo>
                  <a:pt x="1136095" y="15726"/>
                </a:lnTo>
                <a:lnTo>
                  <a:pt x="1201666" y="42330"/>
                </a:lnTo>
                <a:lnTo>
                  <a:pt x="1260631" y="82023"/>
                </a:lnTo>
                <a:lnTo>
                  <a:pt x="1309956" y="132762"/>
                </a:lnTo>
                <a:lnTo>
                  <a:pt x="1349246" y="193259"/>
                </a:lnTo>
                <a:lnTo>
                  <a:pt x="1378560" y="262483"/>
                </a:lnTo>
                <a:lnTo>
                  <a:pt x="1389493" y="300047"/>
                </a:lnTo>
                <a:lnTo>
                  <a:pt x="1397954" y="339407"/>
                </a:lnTo>
                <a:lnTo>
                  <a:pt x="1403949" y="380434"/>
                </a:lnTo>
                <a:lnTo>
                  <a:pt x="1407486" y="423000"/>
                </a:lnTo>
                <a:lnTo>
                  <a:pt x="1408573" y="466976"/>
                </a:lnTo>
                <a:lnTo>
                  <a:pt x="1407215" y="512234"/>
                </a:lnTo>
                <a:lnTo>
                  <a:pt x="1403421" y="558645"/>
                </a:lnTo>
                <a:lnTo>
                  <a:pt x="1397198" y="606081"/>
                </a:lnTo>
                <a:lnTo>
                  <a:pt x="1388553" y="654412"/>
                </a:lnTo>
                <a:lnTo>
                  <a:pt x="1377493" y="703510"/>
                </a:lnTo>
                <a:lnTo>
                  <a:pt x="1364025" y="753246"/>
                </a:lnTo>
                <a:lnTo>
                  <a:pt x="1348157" y="803493"/>
                </a:lnTo>
                <a:lnTo>
                  <a:pt x="1329896" y="854120"/>
                </a:lnTo>
                <a:lnTo>
                  <a:pt x="1309249" y="905001"/>
                </a:lnTo>
                <a:lnTo>
                  <a:pt x="1286223" y="956005"/>
                </a:lnTo>
                <a:lnTo>
                  <a:pt x="1260826" y="1007004"/>
                </a:lnTo>
                <a:lnTo>
                  <a:pt x="1233065" y="1057870"/>
                </a:lnTo>
                <a:lnTo>
                  <a:pt x="1202946" y="1108475"/>
                </a:lnTo>
                <a:lnTo>
                  <a:pt x="1170478" y="1158688"/>
                </a:lnTo>
                <a:lnTo>
                  <a:pt x="1136176" y="1207666"/>
                </a:lnTo>
                <a:lnTo>
                  <a:pt x="1100629" y="1254613"/>
                </a:lnTo>
                <a:lnTo>
                  <a:pt x="1063951" y="1299476"/>
                </a:lnTo>
                <a:lnTo>
                  <a:pt x="1026261" y="1342198"/>
                </a:lnTo>
                <a:lnTo>
                  <a:pt x="987673" y="1382725"/>
                </a:lnTo>
                <a:lnTo>
                  <a:pt x="948305" y="1421002"/>
                </a:lnTo>
                <a:lnTo>
                  <a:pt x="908273" y="1456974"/>
                </a:lnTo>
                <a:lnTo>
                  <a:pt x="867694" y="1490585"/>
                </a:lnTo>
                <a:lnTo>
                  <a:pt x="826683" y="1521780"/>
                </a:lnTo>
                <a:lnTo>
                  <a:pt x="785358" y="1550504"/>
                </a:lnTo>
                <a:lnTo>
                  <a:pt x="743834" y="1576703"/>
                </a:lnTo>
                <a:lnTo>
                  <a:pt x="702229" y="1600320"/>
                </a:lnTo>
                <a:lnTo>
                  <a:pt x="660658" y="1621302"/>
                </a:lnTo>
                <a:lnTo>
                  <a:pt x="619239" y="1639592"/>
                </a:lnTo>
                <a:lnTo>
                  <a:pt x="578087" y="1655136"/>
                </a:lnTo>
                <a:lnTo>
                  <a:pt x="537320" y="1667878"/>
                </a:lnTo>
                <a:lnTo>
                  <a:pt x="497052" y="1677764"/>
                </a:lnTo>
                <a:lnTo>
                  <a:pt x="457402" y="1684738"/>
                </a:lnTo>
                <a:lnTo>
                  <a:pt x="418485" y="1688745"/>
                </a:lnTo>
                <a:lnTo>
                  <a:pt x="380418" y="1689730"/>
                </a:lnTo>
                <a:lnTo>
                  <a:pt x="343318" y="1687639"/>
                </a:lnTo>
                <a:lnTo>
                  <a:pt x="272481" y="1674004"/>
                </a:lnTo>
                <a:lnTo>
                  <a:pt x="206907" y="1647400"/>
                </a:lnTo>
                <a:lnTo>
                  <a:pt x="147941" y="1607708"/>
                </a:lnTo>
                <a:lnTo>
                  <a:pt x="98616" y="1556971"/>
                </a:lnTo>
                <a:lnTo>
                  <a:pt x="59326" y="1496477"/>
                </a:lnTo>
                <a:lnTo>
                  <a:pt x="30012" y="1427254"/>
                </a:lnTo>
                <a:lnTo>
                  <a:pt x="19079" y="1389691"/>
                </a:lnTo>
                <a:lnTo>
                  <a:pt x="10618" y="1350332"/>
                </a:lnTo>
                <a:lnTo>
                  <a:pt x="4623" y="1309306"/>
                </a:lnTo>
                <a:lnTo>
                  <a:pt x="1086" y="1266740"/>
                </a:lnTo>
                <a:lnTo>
                  <a:pt x="0" y="1222764"/>
                </a:lnTo>
                <a:lnTo>
                  <a:pt x="1357" y="1177506"/>
                </a:lnTo>
                <a:lnTo>
                  <a:pt x="5151" y="1131096"/>
                </a:lnTo>
                <a:lnTo>
                  <a:pt x="11374" y="1083661"/>
                </a:lnTo>
                <a:lnTo>
                  <a:pt x="20019" y="1035330"/>
                </a:lnTo>
                <a:lnTo>
                  <a:pt x="31079" y="986232"/>
                </a:lnTo>
                <a:lnTo>
                  <a:pt x="44547" y="936496"/>
                </a:lnTo>
                <a:lnTo>
                  <a:pt x="60415" y="886249"/>
                </a:lnTo>
                <a:lnTo>
                  <a:pt x="78676" y="835622"/>
                </a:lnTo>
                <a:lnTo>
                  <a:pt x="99323" y="784742"/>
                </a:lnTo>
                <a:lnTo>
                  <a:pt x="122349" y="733738"/>
                </a:lnTo>
                <a:lnTo>
                  <a:pt x="147746" y="682738"/>
                </a:lnTo>
                <a:lnTo>
                  <a:pt x="175508" y="631872"/>
                </a:lnTo>
                <a:lnTo>
                  <a:pt x="205626" y="581268"/>
                </a:lnTo>
                <a:lnTo>
                  <a:pt x="238094" y="531054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983739" y="5072189"/>
            <a:ext cx="2233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Change </a:t>
            </a:r>
            <a:r>
              <a:rPr dirty="0" sz="2400">
                <a:latin typeface="Times New Roman"/>
                <a:cs typeface="Times New Roman"/>
              </a:rPr>
              <a:t>their  </a:t>
            </a:r>
            <a:r>
              <a:rPr dirty="0" sz="2400" spc="-5">
                <a:latin typeface="Times New Roman"/>
                <a:cs typeface="Times New Roman"/>
              </a:rPr>
              <a:t>parents </a:t>
            </a:r>
            <a:r>
              <a:rPr dirty="0" sz="2400">
                <a:latin typeface="Times New Roman"/>
                <a:cs typeface="Times New Roman"/>
              </a:rPr>
              <a:t>to the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37715" y="4327664"/>
            <a:ext cx="808990" cy="767080"/>
          </a:xfrm>
          <a:custGeom>
            <a:avLst/>
            <a:gdLst/>
            <a:ahLst/>
            <a:cxnLst/>
            <a:rect l="l" t="t" r="r" b="b"/>
            <a:pathLst>
              <a:path w="808989" h="767079">
                <a:moveTo>
                  <a:pt x="808888" y="767067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91641" y="4283959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4" h="80645">
                <a:moveTo>
                  <a:pt x="0" y="0"/>
                </a:moveTo>
                <a:lnTo>
                  <a:pt x="29070" y="80086"/>
                </a:lnTo>
                <a:lnTo>
                  <a:pt x="81508" y="2480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323" y="384047"/>
            <a:ext cx="85283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4" y="532767"/>
            <a:ext cx="77266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Challenges for the</a:t>
            </a:r>
            <a:r>
              <a:rPr dirty="0" spc="-35"/>
              <a:t> </a:t>
            </a:r>
            <a:r>
              <a:rPr dirty="0" spc="-5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5335087" y="4037514"/>
            <a:ext cx="2436495" cy="1327785"/>
          </a:xfrm>
          <a:custGeom>
            <a:avLst/>
            <a:gdLst/>
            <a:ahLst/>
            <a:cxnLst/>
            <a:rect l="l" t="t" r="r" b="b"/>
            <a:pathLst>
              <a:path w="2436495" h="1327785">
                <a:moveTo>
                  <a:pt x="1252603" y="0"/>
                </a:moveTo>
                <a:lnTo>
                  <a:pt x="1191769" y="1607"/>
                </a:lnTo>
                <a:lnTo>
                  <a:pt x="1130999" y="4836"/>
                </a:lnTo>
                <a:lnTo>
                  <a:pt x="1071063" y="9630"/>
                </a:lnTo>
                <a:lnTo>
                  <a:pt x="1012031" y="15948"/>
                </a:lnTo>
                <a:lnTo>
                  <a:pt x="953971" y="23749"/>
                </a:lnTo>
                <a:lnTo>
                  <a:pt x="896950" y="32994"/>
                </a:lnTo>
                <a:lnTo>
                  <a:pt x="841039" y="43640"/>
                </a:lnTo>
                <a:lnTo>
                  <a:pt x="786303" y="55648"/>
                </a:lnTo>
                <a:lnTo>
                  <a:pt x="732813" y="68977"/>
                </a:lnTo>
                <a:lnTo>
                  <a:pt x="680636" y="83586"/>
                </a:lnTo>
                <a:lnTo>
                  <a:pt x="629840" y="99434"/>
                </a:lnTo>
                <a:lnTo>
                  <a:pt x="580494" y="116480"/>
                </a:lnTo>
                <a:lnTo>
                  <a:pt x="532666" y="134684"/>
                </a:lnTo>
                <a:lnTo>
                  <a:pt x="486424" y="154006"/>
                </a:lnTo>
                <a:lnTo>
                  <a:pt x="441837" y="174404"/>
                </a:lnTo>
                <a:lnTo>
                  <a:pt x="398973" y="195837"/>
                </a:lnTo>
                <a:lnTo>
                  <a:pt x="357900" y="218266"/>
                </a:lnTo>
                <a:lnTo>
                  <a:pt x="318686" y="241649"/>
                </a:lnTo>
                <a:lnTo>
                  <a:pt x="281400" y="265945"/>
                </a:lnTo>
                <a:lnTo>
                  <a:pt x="246110" y="291114"/>
                </a:lnTo>
                <a:lnTo>
                  <a:pt x="212885" y="317115"/>
                </a:lnTo>
                <a:lnTo>
                  <a:pt x="181792" y="343908"/>
                </a:lnTo>
                <a:lnTo>
                  <a:pt x="152900" y="371451"/>
                </a:lnTo>
                <a:lnTo>
                  <a:pt x="126277" y="399704"/>
                </a:lnTo>
                <a:lnTo>
                  <a:pt x="80112" y="458177"/>
                </a:lnTo>
                <a:lnTo>
                  <a:pt x="43843" y="519002"/>
                </a:lnTo>
                <a:lnTo>
                  <a:pt x="18016" y="581852"/>
                </a:lnTo>
                <a:lnTo>
                  <a:pt x="3178" y="646401"/>
                </a:lnTo>
                <a:lnTo>
                  <a:pt x="0" y="713798"/>
                </a:lnTo>
                <a:lnTo>
                  <a:pt x="2680" y="745319"/>
                </a:lnTo>
                <a:lnTo>
                  <a:pt x="16977" y="809664"/>
                </a:lnTo>
                <a:lnTo>
                  <a:pt x="42377" y="871582"/>
                </a:lnTo>
                <a:lnTo>
                  <a:pt x="78311" y="930793"/>
                </a:lnTo>
                <a:lnTo>
                  <a:pt x="124208" y="987014"/>
                </a:lnTo>
                <a:lnTo>
                  <a:pt x="179497" y="1039965"/>
                </a:lnTo>
                <a:lnTo>
                  <a:pt x="210486" y="1065127"/>
                </a:lnTo>
                <a:lnTo>
                  <a:pt x="243609" y="1089365"/>
                </a:lnTo>
                <a:lnTo>
                  <a:pt x="278795" y="1112645"/>
                </a:lnTo>
                <a:lnTo>
                  <a:pt x="315972" y="1134931"/>
                </a:lnTo>
                <a:lnTo>
                  <a:pt x="355070" y="1156189"/>
                </a:lnTo>
                <a:lnTo>
                  <a:pt x="396016" y="1176383"/>
                </a:lnTo>
                <a:lnTo>
                  <a:pt x="438741" y="1195478"/>
                </a:lnTo>
                <a:lnTo>
                  <a:pt x="483172" y="1213439"/>
                </a:lnTo>
                <a:lnTo>
                  <a:pt x="529238" y="1230231"/>
                </a:lnTo>
                <a:lnTo>
                  <a:pt x="576868" y="1245819"/>
                </a:lnTo>
                <a:lnTo>
                  <a:pt x="625990" y="1260167"/>
                </a:lnTo>
                <a:lnTo>
                  <a:pt x="676533" y="1273240"/>
                </a:lnTo>
                <a:lnTo>
                  <a:pt x="728427" y="1285004"/>
                </a:lnTo>
                <a:lnTo>
                  <a:pt x="781599" y="1295422"/>
                </a:lnTo>
                <a:lnTo>
                  <a:pt x="835978" y="1304460"/>
                </a:lnTo>
                <a:lnTo>
                  <a:pt x="891494" y="1312083"/>
                </a:lnTo>
                <a:lnTo>
                  <a:pt x="948074" y="1318255"/>
                </a:lnTo>
                <a:lnTo>
                  <a:pt x="1005647" y="1322942"/>
                </a:lnTo>
                <a:lnTo>
                  <a:pt x="1064143" y="1326108"/>
                </a:lnTo>
                <a:lnTo>
                  <a:pt x="1123489" y="1327717"/>
                </a:lnTo>
                <a:lnTo>
                  <a:pt x="1183615" y="1327736"/>
                </a:lnTo>
                <a:lnTo>
                  <a:pt x="1244449" y="1326128"/>
                </a:lnTo>
                <a:lnTo>
                  <a:pt x="1305219" y="1322899"/>
                </a:lnTo>
                <a:lnTo>
                  <a:pt x="1365155" y="1318104"/>
                </a:lnTo>
                <a:lnTo>
                  <a:pt x="1424187" y="1311785"/>
                </a:lnTo>
                <a:lnTo>
                  <a:pt x="1482247" y="1303982"/>
                </a:lnTo>
                <a:lnTo>
                  <a:pt x="1539268" y="1294737"/>
                </a:lnTo>
                <a:lnTo>
                  <a:pt x="1595179" y="1284090"/>
                </a:lnTo>
                <a:lnTo>
                  <a:pt x="1649915" y="1272081"/>
                </a:lnTo>
                <a:lnTo>
                  <a:pt x="1703405" y="1258752"/>
                </a:lnTo>
                <a:lnTo>
                  <a:pt x="1755582" y="1244142"/>
                </a:lnTo>
                <a:lnTo>
                  <a:pt x="1806378" y="1228294"/>
                </a:lnTo>
                <a:lnTo>
                  <a:pt x="1855724" y="1211247"/>
                </a:lnTo>
                <a:lnTo>
                  <a:pt x="1903552" y="1193042"/>
                </a:lnTo>
                <a:lnTo>
                  <a:pt x="1949794" y="1173721"/>
                </a:lnTo>
                <a:lnTo>
                  <a:pt x="1994381" y="1153322"/>
                </a:lnTo>
                <a:lnTo>
                  <a:pt x="2037245" y="1131889"/>
                </a:lnTo>
                <a:lnTo>
                  <a:pt x="2078318" y="1109460"/>
                </a:lnTo>
                <a:lnTo>
                  <a:pt x="2117532" y="1086077"/>
                </a:lnTo>
                <a:lnTo>
                  <a:pt x="2154818" y="1061781"/>
                </a:lnTo>
                <a:lnTo>
                  <a:pt x="2190108" y="1036612"/>
                </a:lnTo>
                <a:lnTo>
                  <a:pt x="2223333" y="1010611"/>
                </a:lnTo>
                <a:lnTo>
                  <a:pt x="2254426" y="983819"/>
                </a:lnTo>
                <a:lnTo>
                  <a:pt x="2283318" y="956276"/>
                </a:lnTo>
                <a:lnTo>
                  <a:pt x="2309941" y="928023"/>
                </a:lnTo>
                <a:lnTo>
                  <a:pt x="2356106" y="869551"/>
                </a:lnTo>
                <a:lnTo>
                  <a:pt x="2392375" y="808728"/>
                </a:lnTo>
                <a:lnTo>
                  <a:pt x="2418202" y="745880"/>
                </a:lnTo>
                <a:lnTo>
                  <a:pt x="2433040" y="681332"/>
                </a:lnTo>
                <a:lnTo>
                  <a:pt x="2436218" y="613934"/>
                </a:lnTo>
                <a:lnTo>
                  <a:pt x="2433539" y="582416"/>
                </a:lnTo>
                <a:lnTo>
                  <a:pt x="2419244" y="518072"/>
                </a:lnTo>
                <a:lnTo>
                  <a:pt x="2393845" y="456153"/>
                </a:lnTo>
                <a:lnTo>
                  <a:pt x="2357912" y="396943"/>
                </a:lnTo>
                <a:lnTo>
                  <a:pt x="2312015" y="340721"/>
                </a:lnTo>
                <a:lnTo>
                  <a:pt x="2256726" y="287770"/>
                </a:lnTo>
                <a:lnTo>
                  <a:pt x="2225738" y="262609"/>
                </a:lnTo>
                <a:lnTo>
                  <a:pt x="2192615" y="238371"/>
                </a:lnTo>
                <a:lnTo>
                  <a:pt x="2157429" y="215091"/>
                </a:lnTo>
                <a:lnTo>
                  <a:pt x="2120251" y="192805"/>
                </a:lnTo>
                <a:lnTo>
                  <a:pt x="2081153" y="171547"/>
                </a:lnTo>
                <a:lnTo>
                  <a:pt x="2040206" y="151353"/>
                </a:lnTo>
                <a:lnTo>
                  <a:pt x="1997481" y="132257"/>
                </a:lnTo>
                <a:lnTo>
                  <a:pt x="1953050" y="114296"/>
                </a:lnTo>
                <a:lnTo>
                  <a:pt x="1906984" y="97504"/>
                </a:lnTo>
                <a:lnTo>
                  <a:pt x="1859354" y="81917"/>
                </a:lnTo>
                <a:lnTo>
                  <a:pt x="1810231" y="67569"/>
                </a:lnTo>
                <a:lnTo>
                  <a:pt x="1759687" y="54495"/>
                </a:lnTo>
                <a:lnTo>
                  <a:pt x="1707793" y="42732"/>
                </a:lnTo>
                <a:lnTo>
                  <a:pt x="1654621" y="32314"/>
                </a:lnTo>
                <a:lnTo>
                  <a:pt x="1600241" y="23275"/>
                </a:lnTo>
                <a:lnTo>
                  <a:pt x="1544725" y="15653"/>
                </a:lnTo>
                <a:lnTo>
                  <a:pt x="1488145" y="9480"/>
                </a:lnTo>
                <a:lnTo>
                  <a:pt x="1430571" y="4794"/>
                </a:lnTo>
                <a:lnTo>
                  <a:pt x="1372076" y="1628"/>
                </a:lnTo>
                <a:lnTo>
                  <a:pt x="1312729" y="18"/>
                </a:lnTo>
                <a:lnTo>
                  <a:pt x="12526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604" y="2757099"/>
            <a:ext cx="2094864" cy="1821814"/>
          </a:xfrm>
          <a:custGeom>
            <a:avLst/>
            <a:gdLst/>
            <a:ahLst/>
            <a:cxnLst/>
            <a:rect l="l" t="t" r="r" b="b"/>
            <a:pathLst>
              <a:path w="2094864" h="1821814">
                <a:moveTo>
                  <a:pt x="1595975" y="0"/>
                </a:moveTo>
                <a:lnTo>
                  <a:pt x="1553807" y="1365"/>
                </a:lnTo>
                <a:lnTo>
                  <a:pt x="1510589" y="4694"/>
                </a:lnTo>
                <a:lnTo>
                  <a:pt x="1466400" y="9972"/>
                </a:lnTo>
                <a:lnTo>
                  <a:pt x="1421318" y="17188"/>
                </a:lnTo>
                <a:lnTo>
                  <a:pt x="1375421" y="26328"/>
                </a:lnTo>
                <a:lnTo>
                  <a:pt x="1328789" y="37381"/>
                </a:lnTo>
                <a:lnTo>
                  <a:pt x="1281499" y="50333"/>
                </a:lnTo>
                <a:lnTo>
                  <a:pt x="1233631" y="65173"/>
                </a:lnTo>
                <a:lnTo>
                  <a:pt x="1185262" y="81887"/>
                </a:lnTo>
                <a:lnTo>
                  <a:pt x="1136471" y="100463"/>
                </a:lnTo>
                <a:lnTo>
                  <a:pt x="1087337" y="120888"/>
                </a:lnTo>
                <a:lnTo>
                  <a:pt x="1037938" y="143151"/>
                </a:lnTo>
                <a:lnTo>
                  <a:pt x="988353" y="167237"/>
                </a:lnTo>
                <a:lnTo>
                  <a:pt x="938660" y="193136"/>
                </a:lnTo>
                <a:lnTo>
                  <a:pt x="888937" y="220833"/>
                </a:lnTo>
                <a:lnTo>
                  <a:pt x="839264" y="250317"/>
                </a:lnTo>
                <a:lnTo>
                  <a:pt x="789718" y="281576"/>
                </a:lnTo>
                <a:lnTo>
                  <a:pt x="740379" y="314595"/>
                </a:lnTo>
                <a:lnTo>
                  <a:pt x="691324" y="349364"/>
                </a:lnTo>
                <a:lnTo>
                  <a:pt x="642632" y="385869"/>
                </a:lnTo>
                <a:lnTo>
                  <a:pt x="594931" y="423658"/>
                </a:lnTo>
                <a:lnTo>
                  <a:pt x="548816" y="462241"/>
                </a:lnTo>
                <a:lnTo>
                  <a:pt x="504320" y="501544"/>
                </a:lnTo>
                <a:lnTo>
                  <a:pt x="461474" y="541495"/>
                </a:lnTo>
                <a:lnTo>
                  <a:pt x="420312" y="582021"/>
                </a:lnTo>
                <a:lnTo>
                  <a:pt x="380865" y="623050"/>
                </a:lnTo>
                <a:lnTo>
                  <a:pt x="343165" y="664509"/>
                </a:lnTo>
                <a:lnTo>
                  <a:pt x="307245" y="706324"/>
                </a:lnTo>
                <a:lnTo>
                  <a:pt x="273136" y="748425"/>
                </a:lnTo>
                <a:lnTo>
                  <a:pt x="240871" y="790736"/>
                </a:lnTo>
                <a:lnTo>
                  <a:pt x="210482" y="833187"/>
                </a:lnTo>
                <a:lnTo>
                  <a:pt x="182001" y="875704"/>
                </a:lnTo>
                <a:lnTo>
                  <a:pt x="155460" y="918215"/>
                </a:lnTo>
                <a:lnTo>
                  <a:pt x="130891" y="960647"/>
                </a:lnTo>
                <a:lnTo>
                  <a:pt x="108327" y="1002926"/>
                </a:lnTo>
                <a:lnTo>
                  <a:pt x="87799" y="1044981"/>
                </a:lnTo>
                <a:lnTo>
                  <a:pt x="69340" y="1086739"/>
                </a:lnTo>
                <a:lnTo>
                  <a:pt x="52982" y="1128127"/>
                </a:lnTo>
                <a:lnTo>
                  <a:pt x="38757" y="1169072"/>
                </a:lnTo>
                <a:lnTo>
                  <a:pt x="26697" y="1209501"/>
                </a:lnTo>
                <a:lnTo>
                  <a:pt x="16834" y="1249343"/>
                </a:lnTo>
                <a:lnTo>
                  <a:pt x="9201" y="1288523"/>
                </a:lnTo>
                <a:lnTo>
                  <a:pt x="3829" y="1326970"/>
                </a:lnTo>
                <a:lnTo>
                  <a:pt x="0" y="1401372"/>
                </a:lnTo>
                <a:lnTo>
                  <a:pt x="1605" y="1437182"/>
                </a:lnTo>
                <a:lnTo>
                  <a:pt x="12020" y="1505656"/>
                </a:lnTo>
                <a:lnTo>
                  <a:pt x="32252" y="1569450"/>
                </a:lnTo>
                <a:lnTo>
                  <a:pt x="62559" y="1627983"/>
                </a:lnTo>
                <a:lnTo>
                  <a:pt x="102947" y="1680385"/>
                </a:lnTo>
                <a:lnTo>
                  <a:pt x="151831" y="1724600"/>
                </a:lnTo>
                <a:lnTo>
                  <a:pt x="208369" y="1760412"/>
                </a:lnTo>
                <a:lnTo>
                  <a:pt x="271932" y="1787921"/>
                </a:lnTo>
                <a:lnTo>
                  <a:pt x="341893" y="1807229"/>
                </a:lnTo>
                <a:lnTo>
                  <a:pt x="417623" y="1818435"/>
                </a:lnTo>
                <a:lnTo>
                  <a:pt x="457456" y="1821032"/>
                </a:lnTo>
                <a:lnTo>
                  <a:pt x="498495" y="1821641"/>
                </a:lnTo>
                <a:lnTo>
                  <a:pt x="540663" y="1820275"/>
                </a:lnTo>
                <a:lnTo>
                  <a:pt x="583881" y="1816946"/>
                </a:lnTo>
                <a:lnTo>
                  <a:pt x="628070" y="1811668"/>
                </a:lnTo>
                <a:lnTo>
                  <a:pt x="673152" y="1804452"/>
                </a:lnTo>
                <a:lnTo>
                  <a:pt x="719048" y="1795311"/>
                </a:lnTo>
                <a:lnTo>
                  <a:pt x="765681" y="1784258"/>
                </a:lnTo>
                <a:lnTo>
                  <a:pt x="812970" y="1771305"/>
                </a:lnTo>
                <a:lnTo>
                  <a:pt x="860839" y="1756465"/>
                </a:lnTo>
                <a:lnTo>
                  <a:pt x="909208" y="1739751"/>
                </a:lnTo>
                <a:lnTo>
                  <a:pt x="957999" y="1721175"/>
                </a:lnTo>
                <a:lnTo>
                  <a:pt x="1007133" y="1700749"/>
                </a:lnTo>
                <a:lnTo>
                  <a:pt x="1056532" y="1678486"/>
                </a:lnTo>
                <a:lnTo>
                  <a:pt x="1106117" y="1654399"/>
                </a:lnTo>
                <a:lnTo>
                  <a:pt x="1155810" y="1628500"/>
                </a:lnTo>
                <a:lnTo>
                  <a:pt x="1205533" y="1600803"/>
                </a:lnTo>
                <a:lnTo>
                  <a:pt x="1255206" y="1571318"/>
                </a:lnTo>
                <a:lnTo>
                  <a:pt x="1304752" y="1540060"/>
                </a:lnTo>
                <a:lnTo>
                  <a:pt x="1354091" y="1507040"/>
                </a:lnTo>
                <a:lnTo>
                  <a:pt x="1403146" y="1472271"/>
                </a:lnTo>
                <a:lnTo>
                  <a:pt x="1451838" y="1435766"/>
                </a:lnTo>
                <a:lnTo>
                  <a:pt x="1499539" y="1397977"/>
                </a:lnTo>
                <a:lnTo>
                  <a:pt x="1545654" y="1359394"/>
                </a:lnTo>
                <a:lnTo>
                  <a:pt x="1590150" y="1320091"/>
                </a:lnTo>
                <a:lnTo>
                  <a:pt x="1632995" y="1280140"/>
                </a:lnTo>
                <a:lnTo>
                  <a:pt x="1674158" y="1239614"/>
                </a:lnTo>
                <a:lnTo>
                  <a:pt x="1713605" y="1198585"/>
                </a:lnTo>
                <a:lnTo>
                  <a:pt x="1751305" y="1157126"/>
                </a:lnTo>
                <a:lnTo>
                  <a:pt x="1787225" y="1115311"/>
                </a:lnTo>
                <a:lnTo>
                  <a:pt x="1821334" y="1073210"/>
                </a:lnTo>
                <a:lnTo>
                  <a:pt x="1853599" y="1030899"/>
                </a:lnTo>
                <a:lnTo>
                  <a:pt x="1883988" y="988448"/>
                </a:lnTo>
                <a:lnTo>
                  <a:pt x="1912469" y="945931"/>
                </a:lnTo>
                <a:lnTo>
                  <a:pt x="1939010" y="903420"/>
                </a:lnTo>
                <a:lnTo>
                  <a:pt x="1963579" y="860988"/>
                </a:lnTo>
                <a:lnTo>
                  <a:pt x="1986143" y="818709"/>
                </a:lnTo>
                <a:lnTo>
                  <a:pt x="2006671" y="776654"/>
                </a:lnTo>
                <a:lnTo>
                  <a:pt x="2025130" y="734896"/>
                </a:lnTo>
                <a:lnTo>
                  <a:pt x="2041488" y="693508"/>
                </a:lnTo>
                <a:lnTo>
                  <a:pt x="2055713" y="652563"/>
                </a:lnTo>
                <a:lnTo>
                  <a:pt x="2067773" y="612134"/>
                </a:lnTo>
                <a:lnTo>
                  <a:pt x="2077635" y="572292"/>
                </a:lnTo>
                <a:lnTo>
                  <a:pt x="2085269" y="533112"/>
                </a:lnTo>
                <a:lnTo>
                  <a:pt x="2090640" y="494665"/>
                </a:lnTo>
                <a:lnTo>
                  <a:pt x="2094470" y="420263"/>
                </a:lnTo>
                <a:lnTo>
                  <a:pt x="2092864" y="384453"/>
                </a:lnTo>
                <a:lnTo>
                  <a:pt x="2082450" y="315979"/>
                </a:lnTo>
                <a:lnTo>
                  <a:pt x="2062218" y="252185"/>
                </a:lnTo>
                <a:lnTo>
                  <a:pt x="2031910" y="193652"/>
                </a:lnTo>
                <a:lnTo>
                  <a:pt x="1991523" y="141251"/>
                </a:lnTo>
                <a:lnTo>
                  <a:pt x="1942639" y="97038"/>
                </a:lnTo>
                <a:lnTo>
                  <a:pt x="1886101" y="61228"/>
                </a:lnTo>
                <a:lnTo>
                  <a:pt x="1822538" y="33719"/>
                </a:lnTo>
                <a:lnTo>
                  <a:pt x="1752577" y="14411"/>
                </a:lnTo>
                <a:lnTo>
                  <a:pt x="1676847" y="3205"/>
                </a:lnTo>
                <a:lnTo>
                  <a:pt x="1637014" y="609"/>
                </a:lnTo>
                <a:lnTo>
                  <a:pt x="15959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48600" y="4419600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1295400"/>
                </a:moveTo>
                <a:lnTo>
                  <a:pt x="457200" y="0"/>
                </a:lnTo>
                <a:lnTo>
                  <a:pt x="914400" y="1295400"/>
                </a:lnTo>
                <a:lnTo>
                  <a:pt x="0" y="1295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2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38800" y="4495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44196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9400" y="2895600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1295400"/>
                </a:moveTo>
                <a:lnTo>
                  <a:pt x="457200" y="0"/>
                </a:lnTo>
                <a:lnTo>
                  <a:pt x="914400" y="1295400"/>
                </a:lnTo>
                <a:lnTo>
                  <a:pt x="0" y="1295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6000" y="2895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400" y="35052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39624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190500" y="0"/>
                </a:lnTo>
                <a:lnTo>
                  <a:pt x="381000" y="4572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2819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838200"/>
                </a:moveTo>
                <a:lnTo>
                  <a:pt x="342900" y="0"/>
                </a:lnTo>
                <a:lnTo>
                  <a:pt x="685800" y="83820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76627" y="19766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1227" y="2738627"/>
            <a:ext cx="225551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5827" y="28148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48628" y="35006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57627" y="2814827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48027" y="3348228"/>
            <a:ext cx="225552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4627" y="38816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2228" y="4338828"/>
            <a:ext cx="22555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25028" y="43388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0428" y="4415028"/>
            <a:ext cx="22555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2428" y="44150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34428" y="4415028"/>
            <a:ext cx="225551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" y="2164727"/>
            <a:ext cx="1163955" cy="654685"/>
          </a:xfrm>
          <a:custGeom>
            <a:avLst/>
            <a:gdLst/>
            <a:ahLst/>
            <a:cxnLst/>
            <a:rect l="l" t="t" r="r" b="b"/>
            <a:pathLst>
              <a:path w="1163955" h="654685">
                <a:moveTo>
                  <a:pt x="0" y="654672"/>
                </a:moveTo>
                <a:lnTo>
                  <a:pt x="1163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72305" y="2133606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85090" y="0"/>
                </a:moveTo>
                <a:lnTo>
                  <a:pt x="0" y="4152"/>
                </a:lnTo>
                <a:lnTo>
                  <a:pt x="37363" y="70561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47800" y="3569652"/>
            <a:ext cx="295910" cy="393065"/>
          </a:xfrm>
          <a:custGeom>
            <a:avLst/>
            <a:gdLst/>
            <a:ahLst/>
            <a:cxnLst/>
            <a:rect l="l" t="t" r="r" b="b"/>
            <a:pathLst>
              <a:path w="295910" h="393064">
                <a:moveTo>
                  <a:pt x="0" y="392747"/>
                </a:moveTo>
                <a:lnTo>
                  <a:pt x="2955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5297" y="351891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76263" y="0"/>
                </a:moveTo>
                <a:lnTo>
                  <a:pt x="0" y="37973"/>
                </a:lnTo>
                <a:lnTo>
                  <a:pt x="60883" y="83794"/>
                </a:lnTo>
                <a:lnTo>
                  <a:pt x="76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62911" y="3064281"/>
            <a:ext cx="355600" cy="296545"/>
          </a:xfrm>
          <a:custGeom>
            <a:avLst/>
            <a:gdLst/>
            <a:ahLst/>
            <a:cxnLst/>
            <a:rect l="l" t="t" r="r" b="b"/>
            <a:pathLst>
              <a:path w="355600" h="296545">
                <a:moveTo>
                  <a:pt x="0" y="296138"/>
                </a:moveTo>
                <a:lnTo>
                  <a:pt x="35509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83851" y="302361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82918" y="0"/>
                </a:moveTo>
                <a:lnTo>
                  <a:pt x="0" y="19545"/>
                </a:lnTo>
                <a:lnTo>
                  <a:pt x="48806" y="78066"/>
                </a:lnTo>
                <a:lnTo>
                  <a:pt x="8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59393" y="2191626"/>
            <a:ext cx="279400" cy="628015"/>
          </a:xfrm>
          <a:custGeom>
            <a:avLst/>
            <a:gdLst/>
            <a:ahLst/>
            <a:cxnLst/>
            <a:rect l="l" t="t" r="r" b="b"/>
            <a:pathLst>
              <a:path w="279400" h="628014">
                <a:moveTo>
                  <a:pt x="279006" y="62777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29727" y="2133603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3873" y="0"/>
                </a:moveTo>
                <a:lnTo>
                  <a:pt x="0" y="85102"/>
                </a:lnTo>
                <a:lnTo>
                  <a:pt x="69634" y="54152"/>
                </a:lnTo>
                <a:lnTo>
                  <a:pt x="3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0130" y="2172322"/>
            <a:ext cx="940435" cy="723900"/>
          </a:xfrm>
          <a:custGeom>
            <a:avLst/>
            <a:gdLst/>
            <a:ahLst/>
            <a:cxnLst/>
            <a:rect l="l" t="t" r="r" b="b"/>
            <a:pathLst>
              <a:path w="940435" h="723900">
                <a:moveTo>
                  <a:pt x="940269" y="72327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09803" y="2133603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19" h="76835">
                <a:moveTo>
                  <a:pt x="0" y="0"/>
                </a:moveTo>
                <a:lnTo>
                  <a:pt x="37160" y="76657"/>
                </a:lnTo>
                <a:lnTo>
                  <a:pt x="83616" y="16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05400" y="3687178"/>
            <a:ext cx="1391920" cy="732790"/>
          </a:xfrm>
          <a:custGeom>
            <a:avLst/>
            <a:gdLst/>
            <a:ahLst/>
            <a:cxnLst/>
            <a:rect l="l" t="t" r="r" b="b"/>
            <a:pathLst>
              <a:path w="1391920" h="732789">
                <a:moveTo>
                  <a:pt x="0" y="732421"/>
                </a:moveTo>
                <a:lnTo>
                  <a:pt x="13916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8021" y="3657605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85178" y="0"/>
                </a:moveTo>
                <a:lnTo>
                  <a:pt x="0" y="1777"/>
                </a:lnTo>
                <a:lnTo>
                  <a:pt x="35496" y="69202"/>
                </a:lnTo>
                <a:lnTo>
                  <a:pt x="85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8594" y="3685997"/>
            <a:ext cx="1467485" cy="734060"/>
          </a:xfrm>
          <a:custGeom>
            <a:avLst/>
            <a:gdLst/>
            <a:ahLst/>
            <a:cxnLst/>
            <a:rect l="l" t="t" r="r" b="b"/>
            <a:pathLst>
              <a:path w="1467484" h="734060">
                <a:moveTo>
                  <a:pt x="1467205" y="73360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81796" y="3657597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0" y="0"/>
                </a:moveTo>
                <a:lnTo>
                  <a:pt x="51117" y="68160"/>
                </a:lnTo>
                <a:lnTo>
                  <a:pt x="85204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67400" y="3702507"/>
            <a:ext cx="717550" cy="717550"/>
          </a:xfrm>
          <a:custGeom>
            <a:avLst/>
            <a:gdLst/>
            <a:ahLst/>
            <a:cxnLst/>
            <a:rect l="l" t="t" r="r" b="b"/>
            <a:pathLst>
              <a:path w="717550" h="717550">
                <a:moveTo>
                  <a:pt x="0" y="717092"/>
                </a:moveTo>
                <a:lnTo>
                  <a:pt x="7170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48577" y="3657601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22" y="0"/>
                </a:moveTo>
                <a:lnTo>
                  <a:pt x="0" y="26949"/>
                </a:lnTo>
                <a:lnTo>
                  <a:pt x="53886" y="80822"/>
                </a:lnTo>
                <a:lnTo>
                  <a:pt x="80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29400" y="3796906"/>
            <a:ext cx="69215" cy="622935"/>
          </a:xfrm>
          <a:custGeom>
            <a:avLst/>
            <a:gdLst/>
            <a:ahLst/>
            <a:cxnLst/>
            <a:rect l="l" t="t" r="r" b="b"/>
            <a:pathLst>
              <a:path w="69215" h="622935">
                <a:moveTo>
                  <a:pt x="0" y="622693"/>
                </a:moveTo>
                <a:lnTo>
                  <a:pt x="691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59325" y="3733806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46278" y="0"/>
                </a:moveTo>
                <a:lnTo>
                  <a:pt x="0" y="71526"/>
                </a:lnTo>
                <a:lnTo>
                  <a:pt x="75730" y="79933"/>
                </a:lnTo>
                <a:lnTo>
                  <a:pt x="46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23989" y="3781259"/>
            <a:ext cx="567690" cy="638810"/>
          </a:xfrm>
          <a:custGeom>
            <a:avLst/>
            <a:gdLst/>
            <a:ahLst/>
            <a:cxnLst/>
            <a:rect l="l" t="t" r="r" b="b"/>
            <a:pathLst>
              <a:path w="567690" h="638810">
                <a:moveTo>
                  <a:pt x="567410" y="63834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81796" y="3733794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0" y="0"/>
                </a:moveTo>
                <a:lnTo>
                  <a:pt x="22148" y="82270"/>
                </a:lnTo>
                <a:lnTo>
                  <a:pt x="79108" y="316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089140" y="4291076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1045" y="4291076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89048" y="4367173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516" y="3757627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02965" y="3071728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20401" y="2687675"/>
            <a:ext cx="138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65803" y="2506979"/>
            <a:ext cx="1906523" cy="1187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13368" y="2534576"/>
            <a:ext cx="1811823" cy="1091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13365" y="2534949"/>
            <a:ext cx="1812289" cy="1091565"/>
          </a:xfrm>
          <a:custGeom>
            <a:avLst/>
            <a:gdLst/>
            <a:ahLst/>
            <a:cxnLst/>
            <a:rect l="l" t="t" r="r" b="b"/>
            <a:pathLst>
              <a:path w="1812289" h="1091564">
                <a:moveTo>
                  <a:pt x="1078280" y="154951"/>
                </a:moveTo>
                <a:lnTo>
                  <a:pt x="1031344" y="152773"/>
                </a:lnTo>
                <a:lnTo>
                  <a:pt x="984562" y="154152"/>
                </a:lnTo>
                <a:lnTo>
                  <a:pt x="938075" y="158995"/>
                </a:lnTo>
                <a:lnTo>
                  <a:pt x="892023" y="167210"/>
                </a:lnTo>
                <a:lnTo>
                  <a:pt x="846548" y="178706"/>
                </a:lnTo>
                <a:lnTo>
                  <a:pt x="801788" y="193391"/>
                </a:lnTo>
                <a:lnTo>
                  <a:pt x="757885" y="211172"/>
                </a:lnTo>
                <a:lnTo>
                  <a:pt x="714980" y="231957"/>
                </a:lnTo>
                <a:lnTo>
                  <a:pt x="673211" y="255656"/>
                </a:lnTo>
                <a:lnTo>
                  <a:pt x="632720" y="282174"/>
                </a:lnTo>
                <a:lnTo>
                  <a:pt x="593647" y="311422"/>
                </a:lnTo>
                <a:lnTo>
                  <a:pt x="556133" y="343306"/>
                </a:lnTo>
                <a:lnTo>
                  <a:pt x="520317" y="377735"/>
                </a:lnTo>
                <a:lnTo>
                  <a:pt x="486340" y="414616"/>
                </a:lnTo>
                <a:lnTo>
                  <a:pt x="454343" y="453859"/>
                </a:lnTo>
                <a:lnTo>
                  <a:pt x="424466" y="495370"/>
                </a:lnTo>
                <a:lnTo>
                  <a:pt x="396849" y="539059"/>
                </a:lnTo>
                <a:lnTo>
                  <a:pt x="371633" y="584832"/>
                </a:lnTo>
                <a:lnTo>
                  <a:pt x="348957" y="632598"/>
                </a:lnTo>
                <a:lnTo>
                  <a:pt x="0" y="479664"/>
                </a:lnTo>
                <a:lnTo>
                  <a:pt x="22351" y="432499"/>
                </a:lnTo>
                <a:lnTo>
                  <a:pt x="47081" y="387405"/>
                </a:lnTo>
                <a:lnTo>
                  <a:pt x="74052" y="344448"/>
                </a:lnTo>
                <a:lnTo>
                  <a:pt x="103129" y="303692"/>
                </a:lnTo>
                <a:lnTo>
                  <a:pt x="134175" y="265200"/>
                </a:lnTo>
                <a:lnTo>
                  <a:pt x="167052" y="229038"/>
                </a:lnTo>
                <a:lnTo>
                  <a:pt x="201626" y="195268"/>
                </a:lnTo>
                <a:lnTo>
                  <a:pt x="237759" y="163955"/>
                </a:lnTo>
                <a:lnTo>
                  <a:pt x="275314" y="135163"/>
                </a:lnTo>
                <a:lnTo>
                  <a:pt x="314156" y="108956"/>
                </a:lnTo>
                <a:lnTo>
                  <a:pt x="354147" y="85398"/>
                </a:lnTo>
                <a:lnTo>
                  <a:pt x="395152" y="64554"/>
                </a:lnTo>
                <a:lnTo>
                  <a:pt x="437034" y="46487"/>
                </a:lnTo>
                <a:lnTo>
                  <a:pt x="479655" y="31261"/>
                </a:lnTo>
                <a:lnTo>
                  <a:pt x="522881" y="18941"/>
                </a:lnTo>
                <a:lnTo>
                  <a:pt x="566574" y="9591"/>
                </a:lnTo>
                <a:lnTo>
                  <a:pt x="610597" y="3275"/>
                </a:lnTo>
                <a:lnTo>
                  <a:pt x="654815" y="56"/>
                </a:lnTo>
                <a:lnTo>
                  <a:pt x="699091" y="0"/>
                </a:lnTo>
                <a:lnTo>
                  <a:pt x="743288" y="3169"/>
                </a:lnTo>
                <a:lnTo>
                  <a:pt x="787270" y="9628"/>
                </a:lnTo>
                <a:lnTo>
                  <a:pt x="830900" y="19442"/>
                </a:lnTo>
                <a:lnTo>
                  <a:pt x="874041" y="32674"/>
                </a:lnTo>
                <a:lnTo>
                  <a:pt x="916559" y="49388"/>
                </a:lnTo>
                <a:lnTo>
                  <a:pt x="1265504" y="202322"/>
                </a:lnTo>
                <a:lnTo>
                  <a:pt x="1307607" y="222813"/>
                </a:lnTo>
                <a:lnTo>
                  <a:pt x="1347600" y="246379"/>
                </a:lnTo>
                <a:lnTo>
                  <a:pt x="1385405" y="272872"/>
                </a:lnTo>
                <a:lnTo>
                  <a:pt x="1420944" y="302141"/>
                </a:lnTo>
                <a:lnTo>
                  <a:pt x="1454140" y="334038"/>
                </a:lnTo>
                <a:lnTo>
                  <a:pt x="1484917" y="368414"/>
                </a:lnTo>
                <a:lnTo>
                  <a:pt x="1513196" y="405118"/>
                </a:lnTo>
                <a:lnTo>
                  <a:pt x="1538901" y="444003"/>
                </a:lnTo>
                <a:lnTo>
                  <a:pt x="1561953" y="484919"/>
                </a:lnTo>
                <a:lnTo>
                  <a:pt x="1582277" y="527716"/>
                </a:lnTo>
                <a:lnTo>
                  <a:pt x="1599794" y="572246"/>
                </a:lnTo>
                <a:lnTo>
                  <a:pt x="1614428" y="618360"/>
                </a:lnTo>
                <a:lnTo>
                  <a:pt x="1626101" y="665907"/>
                </a:lnTo>
                <a:lnTo>
                  <a:pt x="1634736" y="714739"/>
                </a:lnTo>
                <a:lnTo>
                  <a:pt x="1640255" y="764708"/>
                </a:lnTo>
                <a:lnTo>
                  <a:pt x="1642581" y="815663"/>
                </a:lnTo>
                <a:lnTo>
                  <a:pt x="1641638" y="867455"/>
                </a:lnTo>
                <a:lnTo>
                  <a:pt x="1637347" y="919935"/>
                </a:lnTo>
                <a:lnTo>
                  <a:pt x="1811820" y="996402"/>
                </a:lnTo>
                <a:lnTo>
                  <a:pt x="1395831" y="1091411"/>
                </a:lnTo>
                <a:lnTo>
                  <a:pt x="1113904" y="690535"/>
                </a:lnTo>
                <a:lnTo>
                  <a:pt x="1288389" y="767002"/>
                </a:lnTo>
                <a:lnTo>
                  <a:pt x="1292680" y="714519"/>
                </a:lnTo>
                <a:lnTo>
                  <a:pt x="1293623" y="662726"/>
                </a:lnTo>
                <a:lnTo>
                  <a:pt x="1291297" y="611770"/>
                </a:lnTo>
                <a:lnTo>
                  <a:pt x="1285778" y="561801"/>
                </a:lnTo>
                <a:lnTo>
                  <a:pt x="1277143" y="512968"/>
                </a:lnTo>
                <a:lnTo>
                  <a:pt x="1265471" y="465421"/>
                </a:lnTo>
                <a:lnTo>
                  <a:pt x="1250837" y="419307"/>
                </a:lnTo>
                <a:lnTo>
                  <a:pt x="1233320" y="374778"/>
                </a:lnTo>
                <a:lnTo>
                  <a:pt x="1212997" y="331981"/>
                </a:lnTo>
                <a:lnTo>
                  <a:pt x="1189945" y="291066"/>
                </a:lnTo>
                <a:lnTo>
                  <a:pt x="1164241" y="252182"/>
                </a:lnTo>
                <a:lnTo>
                  <a:pt x="1135963" y="215478"/>
                </a:lnTo>
                <a:lnTo>
                  <a:pt x="1105187" y="181103"/>
                </a:lnTo>
                <a:lnTo>
                  <a:pt x="1071992" y="149206"/>
                </a:lnTo>
                <a:lnTo>
                  <a:pt x="1036454" y="119938"/>
                </a:lnTo>
                <a:lnTo>
                  <a:pt x="998651" y="93446"/>
                </a:lnTo>
                <a:lnTo>
                  <a:pt x="958660" y="69879"/>
                </a:lnTo>
                <a:lnTo>
                  <a:pt x="916559" y="49388"/>
                </a:lnTo>
              </a:path>
            </a:pathLst>
          </a:custGeom>
          <a:ln w="9525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412740" y="2299208"/>
            <a:ext cx="2144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Path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compressed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6560" y="4957423"/>
            <a:ext cx="281495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Palatino Linotype"/>
                <a:cs typeface="Palatino Linotype"/>
              </a:rPr>
              <a:t>cFind </a:t>
            </a:r>
            <a:r>
              <a:rPr dirty="0" sz="2000" b="1">
                <a:latin typeface="Palatino Linotype"/>
                <a:cs typeface="Palatino Linotype"/>
              </a:rPr>
              <a:t>does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twice as  many </a:t>
            </a:r>
            <a:r>
              <a:rPr dirty="0" sz="2000" b="1">
                <a:latin typeface="Palatino Linotype"/>
                <a:cs typeface="Palatino Linotype"/>
              </a:rPr>
              <a:t>link operations</a:t>
            </a:r>
            <a:r>
              <a:rPr dirty="0" sz="2000" spc="-135" b="1">
                <a:latin typeface="Palatino Linotype"/>
                <a:cs typeface="Palatino Linotype"/>
              </a:rPr>
              <a:t> </a:t>
            </a:r>
            <a:r>
              <a:rPr dirty="0" sz="2000" b="1">
                <a:latin typeface="Palatino Linotype"/>
                <a:cs typeface="Palatino Linotype"/>
              </a:rPr>
              <a:t>as  the </a:t>
            </a:r>
            <a:r>
              <a:rPr dirty="0" sz="2000" b="1" i="1">
                <a:latin typeface="Palatino Linotype"/>
                <a:cs typeface="Palatino Linotype"/>
              </a:rPr>
              <a:t>find </a:t>
            </a:r>
            <a:r>
              <a:rPr dirty="0" sz="2000" b="1">
                <a:latin typeface="Palatino Linotype"/>
                <a:cs typeface="Palatino Linotype"/>
              </a:rPr>
              <a:t>does for a</a:t>
            </a:r>
            <a:r>
              <a:rPr dirty="0" sz="2000" spc="-130" b="1">
                <a:latin typeface="Palatino Linotype"/>
                <a:cs typeface="Palatino Linotype"/>
              </a:rPr>
              <a:t> </a:t>
            </a:r>
            <a:r>
              <a:rPr dirty="0" sz="2000" b="1">
                <a:latin typeface="Palatino Linotype"/>
                <a:cs typeface="Palatino Linotype"/>
              </a:rPr>
              <a:t>given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6560" y="5872125"/>
            <a:ext cx="2379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Palatino Linotype"/>
                <a:cs typeface="Palatino Linotype"/>
              </a:rPr>
              <a:t>node in a given</a:t>
            </a:r>
            <a:r>
              <a:rPr dirty="0" sz="2000" spc="-95" b="1">
                <a:latin typeface="Palatino Linotype"/>
                <a:cs typeface="Palatino Linotype"/>
              </a:rPr>
              <a:t> </a:t>
            </a:r>
            <a:r>
              <a:rPr dirty="0" sz="2000" b="1">
                <a:latin typeface="Palatino Linotype"/>
                <a:cs typeface="Palatino Linotype"/>
              </a:rPr>
              <a:t>tree.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29455" y="5650991"/>
            <a:ext cx="1399031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80534" y="5678423"/>
            <a:ext cx="1100709" cy="405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58234" y="5779770"/>
            <a:ext cx="81533" cy="202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76700" y="5779770"/>
            <a:ext cx="40766" cy="202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80534" y="5678423"/>
            <a:ext cx="1101090" cy="405765"/>
          </a:xfrm>
          <a:custGeom>
            <a:avLst/>
            <a:gdLst/>
            <a:ahLst/>
            <a:cxnLst/>
            <a:rect l="l" t="t" r="r" b="b"/>
            <a:pathLst>
              <a:path w="1101089" h="405764">
                <a:moveTo>
                  <a:pt x="774573" y="0"/>
                </a:moveTo>
                <a:lnTo>
                  <a:pt x="774573" y="101346"/>
                </a:lnTo>
                <a:lnTo>
                  <a:pt x="0" y="101346"/>
                </a:lnTo>
                <a:lnTo>
                  <a:pt x="0" y="304038"/>
                </a:lnTo>
                <a:lnTo>
                  <a:pt x="774573" y="304038"/>
                </a:lnTo>
                <a:lnTo>
                  <a:pt x="774573" y="405384"/>
                </a:lnTo>
                <a:lnTo>
                  <a:pt x="1100709" y="202692"/>
                </a:lnTo>
                <a:lnTo>
                  <a:pt x="774573" y="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58234" y="5779770"/>
            <a:ext cx="81915" cy="203200"/>
          </a:xfrm>
          <a:custGeom>
            <a:avLst/>
            <a:gdLst/>
            <a:ahLst/>
            <a:cxnLst/>
            <a:rect l="l" t="t" r="r" b="b"/>
            <a:pathLst>
              <a:path w="81914" h="203200">
                <a:moveTo>
                  <a:pt x="0" y="202691"/>
                </a:moveTo>
                <a:lnTo>
                  <a:pt x="81534" y="202691"/>
                </a:lnTo>
                <a:lnTo>
                  <a:pt x="81534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76700" y="5779770"/>
            <a:ext cx="41275" cy="203200"/>
          </a:xfrm>
          <a:custGeom>
            <a:avLst/>
            <a:gdLst/>
            <a:ahLst/>
            <a:cxnLst/>
            <a:rect l="l" t="t" r="r" b="b"/>
            <a:pathLst>
              <a:path w="41275" h="203200">
                <a:moveTo>
                  <a:pt x="0" y="202691"/>
                </a:moveTo>
                <a:lnTo>
                  <a:pt x="40766" y="202691"/>
                </a:lnTo>
                <a:lnTo>
                  <a:pt x="40766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336415" y="6056629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b</a:t>
            </a:r>
            <a:r>
              <a:rPr dirty="0" sz="1800" spc="-10">
                <a:latin typeface="Palatino Linotype"/>
                <a:cs typeface="Palatino Linotype"/>
              </a:rPr>
              <a:t>u</a:t>
            </a:r>
            <a:r>
              <a:rPr dirty="0" sz="1800">
                <a:latin typeface="Palatino Linotype"/>
                <a:cs typeface="Palatino Linotype"/>
              </a:rPr>
              <a:t>t…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8" name="object 68"/>
          <p:cNvSpPr txBox="1"/>
          <p:nvPr/>
        </p:nvSpPr>
        <p:spPr>
          <a:xfrm>
            <a:off x="5685790" y="5559805"/>
            <a:ext cx="2158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Palatino Linotype"/>
                <a:cs typeface="Palatino Linotype"/>
              </a:rPr>
              <a:t>cFind </a:t>
            </a:r>
            <a:r>
              <a:rPr dirty="0" sz="2000" b="1">
                <a:latin typeface="Palatino Linotype"/>
                <a:cs typeface="Palatino Linotype"/>
              </a:rPr>
              <a:t>will</a:t>
            </a:r>
            <a:r>
              <a:rPr dirty="0" sz="2000" spc="-114" b="1">
                <a:latin typeface="Palatino Linotype"/>
                <a:cs typeface="Palatino Linotype"/>
              </a:rPr>
              <a:t> </a:t>
            </a:r>
            <a:r>
              <a:rPr dirty="0" sz="2000" b="1">
                <a:latin typeface="Palatino Linotype"/>
                <a:cs typeface="Palatino Linotype"/>
              </a:rPr>
              <a:t>traverse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85790" y="5864706"/>
            <a:ext cx="1543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shorter</a:t>
            </a:r>
            <a:r>
              <a:rPr dirty="0" sz="2000" spc="-1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latin typeface="Palatino Linotype"/>
                <a:cs typeface="Palatino Linotype"/>
              </a:rPr>
              <a:t>paths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384047"/>
            <a:ext cx="74249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982" y="532767"/>
            <a:ext cx="66243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Analysis: the Basic</a:t>
            </a:r>
            <a:r>
              <a:rPr dirty="0" spc="-20"/>
              <a:t> </a:t>
            </a:r>
            <a:r>
              <a:rPr dirty="0" spc="-5"/>
              <a:t>Idea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808595" cy="338010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may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expensive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find(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is executed and the node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 great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depth.</a:t>
            </a:r>
            <a:endParaRPr sz="2400">
              <a:latin typeface="Palatino Linotype"/>
              <a:cs typeface="Palatino Linotype"/>
            </a:endParaRPr>
          </a:p>
          <a:p>
            <a:pPr marL="355600" marR="1035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However,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such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executed only  for limited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times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3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contrast to other operations of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lower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amortized analysis</a:t>
            </a:r>
            <a:r>
              <a:rPr dirty="0" sz="30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applies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072" y="36576"/>
            <a:ext cx="160477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8835" y="36576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1528" y="36576"/>
            <a:ext cx="411327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57528" y="772668"/>
            <a:ext cx="302512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5155" y="772667"/>
            <a:ext cx="2180843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9991" y="772667"/>
            <a:ext cx="2314955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8498" y="184807"/>
            <a:ext cx="5226685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Co-Strength</a:t>
            </a:r>
            <a:r>
              <a:rPr dirty="0" spc="10"/>
              <a:t> </a:t>
            </a:r>
            <a:r>
              <a:rPr dirty="0" spc="-10"/>
              <a:t>of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3712210" algn="l"/>
              </a:tabLst>
            </a:pPr>
            <a:r>
              <a:rPr dirty="0" spc="-5" i="1">
                <a:latin typeface="Palatino Linotype"/>
                <a:cs typeface="Palatino Linotype"/>
              </a:rPr>
              <a:t>wU</a:t>
            </a:r>
            <a:r>
              <a:rPr dirty="0" spc="-10" i="1">
                <a:latin typeface="Palatino Linotype"/>
                <a:cs typeface="Palatino Linotype"/>
              </a:rPr>
              <a:t>n</a:t>
            </a:r>
            <a:r>
              <a:rPr dirty="0" spc="-5" i="1">
                <a:latin typeface="Palatino Linotype"/>
                <a:cs typeface="Palatino Linotype"/>
              </a:rPr>
              <a:t>i</a:t>
            </a:r>
            <a:r>
              <a:rPr dirty="0" spc="-10" i="1">
                <a:latin typeface="Palatino Linotype"/>
                <a:cs typeface="Palatino Linotype"/>
              </a:rPr>
              <a:t>o</a:t>
            </a:r>
            <a:r>
              <a:rPr dirty="0" i="1">
                <a:latin typeface="Palatino Linotype"/>
                <a:cs typeface="Palatino Linotype"/>
              </a:rPr>
              <a:t>n</a:t>
            </a:r>
            <a:r>
              <a:rPr dirty="0" spc="40" i="1">
                <a:latin typeface="Palatino Linotype"/>
                <a:cs typeface="Palatino Linotype"/>
              </a:rPr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	</a:t>
            </a:r>
            <a:r>
              <a:rPr dirty="0" spc="5" i="1">
                <a:latin typeface="Palatino Linotype"/>
                <a:cs typeface="Palatino Linotype"/>
              </a:rPr>
              <a:t>c</a:t>
            </a:r>
            <a:r>
              <a:rPr dirty="0" spc="-10" i="1">
                <a:latin typeface="Palatino Linotype"/>
                <a:cs typeface="Palatino Linotype"/>
              </a:rPr>
              <a:t>Find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2184922"/>
            <a:ext cx="3592195" cy="329437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)log*(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))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Link operations 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Union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program  of length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set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is in 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Implemented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ct val="100000"/>
              </a:lnSpc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cFind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8632" y="5081734"/>
            <a:ext cx="2961005" cy="10020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85750" marR="243204" indent="-286385">
              <a:lnSpc>
                <a:spcPts val="2390"/>
              </a:lnSpc>
              <a:spcBef>
                <a:spcPts val="190"/>
              </a:spcBef>
            </a:pPr>
            <a:r>
              <a:rPr dirty="0" sz="2000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Then, log*(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-2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 defined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as:</a:t>
            </a:r>
            <a:endParaRPr sz="2000">
              <a:latin typeface="Palatino Linotype"/>
              <a:cs typeface="Palatino Linotype"/>
            </a:endParaRPr>
          </a:p>
          <a:p>
            <a:pPr marL="447675">
              <a:lnSpc>
                <a:spcPct val="100000"/>
              </a:lnSpc>
              <a:spcBef>
                <a:spcPts val="414"/>
              </a:spcBef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*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min{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|H(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13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}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0035" y="2439923"/>
            <a:ext cx="3528060" cy="3816350"/>
          </a:xfrm>
          <a:custGeom>
            <a:avLst/>
            <a:gdLst/>
            <a:ahLst/>
            <a:cxnLst/>
            <a:rect l="l" t="t" r="r" b="b"/>
            <a:pathLst>
              <a:path w="3528059" h="3816350">
                <a:moveTo>
                  <a:pt x="0" y="0"/>
                </a:moveTo>
                <a:lnTo>
                  <a:pt x="3528060" y="0"/>
                </a:lnTo>
                <a:lnTo>
                  <a:pt x="3528060" y="3816096"/>
                </a:lnTo>
                <a:lnTo>
                  <a:pt x="0" y="38160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09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18108" y="4371850"/>
            <a:ext cx="1562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650" spc="-185">
                <a:latin typeface="Symbol"/>
                <a:cs typeface="Symbol"/>
              </a:rPr>
              <a:t>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8108" y="4094000"/>
            <a:ext cx="1562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650" spc="-185">
                <a:latin typeface="Symbol"/>
                <a:cs typeface="Symbol"/>
              </a:rPr>
              <a:t>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8108" y="3816294"/>
            <a:ext cx="1562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650" spc="-185">
                <a:latin typeface="Symbol"/>
                <a:cs typeface="Symbol"/>
              </a:rPr>
              <a:t>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2356" y="4294835"/>
            <a:ext cx="264858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668145" algn="l"/>
              </a:tabLst>
            </a:pPr>
            <a:r>
              <a:rPr dirty="0" sz="2650" spc="-270" i="1">
                <a:latin typeface="Times New Roman"/>
                <a:cs typeface="Times New Roman"/>
              </a:rPr>
              <a:t>H </a:t>
            </a:r>
            <a:r>
              <a:rPr dirty="0" sz="2650" spc="-95">
                <a:latin typeface="Times New Roman"/>
                <a:cs typeface="Times New Roman"/>
              </a:rPr>
              <a:t>(</a:t>
            </a:r>
            <a:r>
              <a:rPr dirty="0" sz="2650" spc="-95" i="1">
                <a:latin typeface="Times New Roman"/>
                <a:cs typeface="Times New Roman"/>
              </a:rPr>
              <a:t>i</a:t>
            </a:r>
            <a:r>
              <a:rPr dirty="0" sz="2650" spc="-95">
                <a:latin typeface="Times New Roman"/>
                <a:cs typeface="Times New Roman"/>
              </a:rPr>
              <a:t>)</a:t>
            </a:r>
            <a:r>
              <a:rPr dirty="0" sz="2650" spc="-260">
                <a:latin typeface="Times New Roman"/>
                <a:cs typeface="Times New Roman"/>
              </a:rPr>
              <a:t> </a:t>
            </a:r>
            <a:r>
              <a:rPr dirty="0" sz="2650" spc="-204">
                <a:latin typeface="Symbol"/>
                <a:cs typeface="Symbol"/>
              </a:rPr>
              <a:t></a:t>
            </a:r>
            <a:r>
              <a:rPr dirty="0" sz="2650" spc="-165">
                <a:latin typeface="Times New Roman"/>
                <a:cs typeface="Times New Roman"/>
              </a:rPr>
              <a:t> </a:t>
            </a:r>
            <a:r>
              <a:rPr dirty="0" sz="2650" spc="-185">
                <a:latin typeface="Times New Roman"/>
                <a:cs typeface="Times New Roman"/>
              </a:rPr>
              <a:t>2	</a:t>
            </a:r>
            <a:r>
              <a:rPr dirty="0" sz="2650" spc="-150" i="1">
                <a:latin typeface="Times New Roman"/>
                <a:cs typeface="Times New Roman"/>
              </a:rPr>
              <a:t>for </a:t>
            </a:r>
            <a:r>
              <a:rPr dirty="0" sz="2650" spc="-105" i="1">
                <a:latin typeface="Times New Roman"/>
                <a:cs typeface="Times New Roman"/>
              </a:rPr>
              <a:t>i </a:t>
            </a:r>
            <a:r>
              <a:rPr dirty="0" sz="2650" spc="-204">
                <a:latin typeface="Symbol"/>
                <a:cs typeface="Symbol"/>
              </a:rPr>
              <a:t></a:t>
            </a:r>
            <a:r>
              <a:rPr dirty="0" sz="2650" spc="-395">
                <a:latin typeface="Times New Roman"/>
                <a:cs typeface="Times New Roman"/>
              </a:rPr>
              <a:t> </a:t>
            </a:r>
            <a:r>
              <a:rPr dirty="0" sz="2650" spc="-185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2507" y="2439770"/>
            <a:ext cx="3101975" cy="17792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What’s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)?</a:t>
            </a:r>
            <a:endParaRPr sz="2400">
              <a:latin typeface="Palatino Linotype"/>
              <a:cs typeface="Palatino Linotype"/>
            </a:endParaRPr>
          </a:p>
          <a:p>
            <a:pPr marL="362585" marR="5080" indent="-28702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Define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function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-24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following: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435100">
              <a:lnSpc>
                <a:spcPct val="100000"/>
              </a:lnSpc>
            </a:pPr>
            <a:r>
              <a:rPr dirty="0" sz="2650" spc="-270" i="1">
                <a:latin typeface="Times New Roman"/>
                <a:cs typeface="Times New Roman"/>
              </a:rPr>
              <a:t>H </a:t>
            </a:r>
            <a:r>
              <a:rPr dirty="0" sz="2650" spc="-135">
                <a:latin typeface="Times New Roman"/>
                <a:cs typeface="Times New Roman"/>
              </a:rPr>
              <a:t>(0) </a:t>
            </a:r>
            <a:r>
              <a:rPr dirty="0" sz="2650" spc="-204">
                <a:latin typeface="Symbol"/>
                <a:cs typeface="Symbol"/>
              </a:rPr>
              <a:t></a:t>
            </a:r>
            <a:r>
              <a:rPr dirty="0" sz="2650" spc="-555">
                <a:latin typeface="Times New Roman"/>
                <a:cs typeface="Times New Roman"/>
              </a:rPr>
              <a:t> </a:t>
            </a:r>
            <a:r>
              <a:rPr dirty="0" sz="2650" spc="-185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182" y="4263877"/>
            <a:ext cx="54927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700" spc="-170" i="1">
                <a:latin typeface="Times New Roman"/>
                <a:cs typeface="Times New Roman"/>
              </a:rPr>
              <a:t>H</a:t>
            </a:r>
            <a:r>
              <a:rPr dirty="0" sz="1700" spc="-229" i="1">
                <a:latin typeface="Times New Roman"/>
                <a:cs typeface="Times New Roman"/>
              </a:rPr>
              <a:t> </a:t>
            </a:r>
            <a:r>
              <a:rPr dirty="0" sz="1700" spc="-100">
                <a:latin typeface="Times New Roman"/>
                <a:cs typeface="Times New Roman"/>
              </a:rPr>
              <a:t>(</a:t>
            </a:r>
            <a:r>
              <a:rPr dirty="0" sz="1700" spc="-100" i="1">
                <a:latin typeface="Times New Roman"/>
                <a:cs typeface="Times New Roman"/>
              </a:rPr>
              <a:t>i</a:t>
            </a:r>
            <a:r>
              <a:rPr dirty="0" sz="1700" spc="-100">
                <a:latin typeface="Symbol"/>
                <a:cs typeface="Symbol"/>
              </a:rPr>
              <a:t></a:t>
            </a:r>
            <a:r>
              <a:rPr dirty="0" sz="1700" spc="-100"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68509" y="2728595"/>
            <a:ext cx="1091565" cy="340995"/>
          </a:xfrm>
          <a:custGeom>
            <a:avLst/>
            <a:gdLst/>
            <a:ahLst/>
            <a:cxnLst/>
            <a:rect l="l" t="t" r="r" b="b"/>
            <a:pathLst>
              <a:path w="1091564" h="340994">
                <a:moveTo>
                  <a:pt x="1091526" y="34074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07894" y="2696017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84086" y="0"/>
                </a:moveTo>
                <a:lnTo>
                  <a:pt x="0" y="13652"/>
                </a:lnTo>
                <a:lnTo>
                  <a:pt x="61379" y="72732"/>
                </a:lnTo>
                <a:lnTo>
                  <a:pt x="840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44748"/>
            <a:ext cx="7935595" cy="30251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1082675" indent="-342900">
              <a:lnSpc>
                <a:spcPts val="3240"/>
              </a:lnSpc>
              <a:spcBef>
                <a:spcPts val="505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For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est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: the forest constructed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union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instructions in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assuming: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used;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find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P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ignored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Height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tree: the height of  the subtree rooted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89700"/>
            <a:ext cx="55181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Rank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: the height of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in</a:t>
            </a:r>
            <a:r>
              <a:rPr dirty="0" sz="3000" spc="-3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2F5897"/>
                </a:solidFill>
                <a:latin typeface="Palatino Linotype"/>
                <a:cs typeface="Palatino Linotype"/>
              </a:rPr>
              <a:t>F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5936" y="4914900"/>
            <a:ext cx="2581655" cy="126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29171" y="4919471"/>
            <a:ext cx="2644139" cy="130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00215" y="4869179"/>
            <a:ext cx="2520950" cy="1200785"/>
          </a:xfrm>
          <a:prstGeom prst="rect">
            <a:avLst/>
          </a:prstGeom>
          <a:solidFill>
            <a:srgbClr val="FFFF99"/>
          </a:solidFill>
          <a:ln w="34747">
            <a:solidFill>
              <a:srgbClr val="FFCC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109220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latin typeface="Calibri"/>
                <a:cs typeface="Calibri"/>
              </a:rPr>
              <a:t>Note: </a:t>
            </a:r>
            <a:r>
              <a:rPr dirty="0" sz="1800" spc="-5" i="1">
                <a:latin typeface="Calibri"/>
                <a:cs typeface="Calibri"/>
              </a:rPr>
              <a:t>cFind </a:t>
            </a:r>
            <a:r>
              <a:rPr dirty="0" sz="1800" spc="-5">
                <a:latin typeface="Calibri"/>
                <a:cs typeface="Calibri"/>
              </a:rPr>
              <a:t>changes the  height 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node, </a:t>
            </a:r>
            <a:r>
              <a:rPr dirty="0" sz="1800">
                <a:latin typeface="Calibri"/>
                <a:cs typeface="Calibri"/>
              </a:rPr>
              <a:t>but </a:t>
            </a:r>
            <a:r>
              <a:rPr dirty="0" sz="1800" spc="-5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rank </a:t>
            </a:r>
            <a:r>
              <a:rPr dirty="0" sz="1800" spc="-15">
                <a:latin typeface="Calibri"/>
                <a:cs typeface="Calibri"/>
              </a:rPr>
              <a:t>for any </a:t>
            </a:r>
            <a:r>
              <a:rPr dirty="0" sz="1800" spc="-5">
                <a:latin typeface="Calibri"/>
                <a:cs typeface="Calibri"/>
              </a:rPr>
              <a:t>node is  </a:t>
            </a:r>
            <a:r>
              <a:rPr dirty="0" sz="1800" spc="-10">
                <a:latin typeface="Calibri"/>
                <a:cs typeface="Calibri"/>
              </a:rPr>
              <a:t>invariable.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596" y="0"/>
            <a:ext cx="6091427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3015" y="0"/>
            <a:ext cx="2517647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4656" y="0"/>
            <a:ext cx="1028698" cy="1338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7107" y="699516"/>
            <a:ext cx="2043684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1755" y="699516"/>
            <a:ext cx="3346703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02451" y="699516"/>
            <a:ext cx="1232915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42720" marR="5080" indent="-143002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Definitions with </a:t>
            </a:r>
            <a:r>
              <a:rPr dirty="0"/>
              <a:t>a </a:t>
            </a:r>
            <a:r>
              <a:rPr dirty="0" spc="-5" i="1">
                <a:latin typeface="Palatino Linotype"/>
                <a:cs typeface="Palatino Linotype"/>
              </a:rPr>
              <a:t>Union</a:t>
            </a:r>
            <a:r>
              <a:rPr dirty="0" spc="-5"/>
              <a:t>-  </a:t>
            </a:r>
            <a:r>
              <a:rPr dirty="0" spc="-10" i="1">
                <a:latin typeface="Palatino Linotype"/>
                <a:cs typeface="Palatino Linotype"/>
              </a:rPr>
              <a:t>Find </a:t>
            </a:r>
            <a:r>
              <a:rPr dirty="0" spc="-5"/>
              <a:t>Program</a:t>
            </a:r>
            <a:r>
              <a:rPr dirty="0" spc="5"/>
              <a:t> </a:t>
            </a:r>
            <a:r>
              <a:rPr dirty="0" i="1">
                <a:latin typeface="Palatino Linotype"/>
                <a:cs typeface="Palatino Linotype"/>
              </a:rPr>
              <a:t>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384047"/>
            <a:ext cx="76961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23404" y="384047"/>
            <a:ext cx="11643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4150" y="532767"/>
            <a:ext cx="7235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Constraints on Ranks in </a:t>
            </a:r>
            <a:r>
              <a:rPr dirty="0" i="1">
                <a:latin typeface="Palatino Linotype"/>
                <a:cs typeface="Palatino Linotype"/>
              </a:rPr>
              <a:t>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794192"/>
            <a:ext cx="7938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upper bound of the number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nodes</a:t>
            </a:r>
            <a:r>
              <a:rPr dirty="0" sz="2800" spc="1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" y="2348845"/>
            <a:ext cx="2207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rank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0)</a:t>
            </a:r>
            <a:r>
              <a:rPr dirty="0" sz="28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2949384"/>
            <a:ext cx="7929880" cy="3256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marR="5080" indent="-286385">
              <a:lnSpc>
                <a:spcPct val="110000"/>
              </a:lnSpc>
              <a:spcBef>
                <a:spcPts val="1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Remember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the height of the tree built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wUnion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which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means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subtree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height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2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baseline="24305" sz="2400" spc="307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nodes.</a:t>
            </a:r>
            <a:endParaRPr sz="2400">
              <a:latin typeface="Palatino Linotype"/>
              <a:cs typeface="Palatino Linotype"/>
            </a:endParaRPr>
          </a:p>
          <a:p>
            <a:pPr marL="756285" indent="-286385">
              <a:lnSpc>
                <a:spcPct val="100000"/>
              </a:lnSpc>
              <a:spcBef>
                <a:spcPts val="11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subtrees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root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rank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disjoint.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  <a:tab pos="332867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	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8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different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ranks.</a:t>
            </a:r>
            <a:endParaRPr sz="2800">
              <a:latin typeface="Palatino Linotype"/>
              <a:cs typeface="Palatino Linotype"/>
            </a:endParaRPr>
          </a:p>
          <a:p>
            <a:pPr marL="756285" marR="147320" indent="-287020">
              <a:lnSpc>
                <a:spcPct val="110000"/>
              </a:lnSpc>
              <a:spcBef>
                <a:spcPts val="91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5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There 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altogether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is,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nodes  in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75">
                <a:solidFill>
                  <a:srgbClr val="3E3E3E"/>
                </a:solidFill>
                <a:latin typeface="Palatino Linotype"/>
                <a:cs typeface="Palatino Linotype"/>
              </a:rPr>
              <a:t>F.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8371" y="2648730"/>
            <a:ext cx="499745" cy="0"/>
          </a:xfrm>
          <a:custGeom>
            <a:avLst/>
            <a:gdLst/>
            <a:ahLst/>
            <a:cxnLst/>
            <a:rect l="l" t="t" r="r" b="b"/>
            <a:pathLst>
              <a:path w="499745" h="0">
                <a:moveTo>
                  <a:pt x="0" y="0"/>
                </a:moveTo>
                <a:lnTo>
                  <a:pt x="499623" y="0"/>
                </a:lnTo>
              </a:path>
            </a:pathLst>
          </a:custGeom>
          <a:ln w="12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49898" y="2136488"/>
            <a:ext cx="26416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450" i="1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142303" y="2499792"/>
            <a:ext cx="40830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25341" sz="4275" spc="960">
                <a:latin typeface="Times New Roman"/>
                <a:cs typeface="Times New Roman"/>
              </a:rPr>
              <a:t>2</a:t>
            </a:r>
            <a:r>
              <a:rPr dirty="0" sz="1800" spc="235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827" y="0"/>
            <a:ext cx="67177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15411" y="699516"/>
            <a:ext cx="331012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1798" y="112800"/>
            <a:ext cx="576072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637030" marR="5080" indent="-162496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Increasing</a:t>
            </a:r>
            <a:r>
              <a:rPr dirty="0" spc="-60"/>
              <a:t> </a:t>
            </a:r>
            <a:r>
              <a:rPr dirty="0" spc="-5"/>
              <a:t>Sequence  of</a:t>
            </a:r>
            <a:r>
              <a:rPr dirty="0" spc="-10"/>
              <a:t> </a:t>
            </a:r>
            <a:r>
              <a:rPr dirty="0" spc="-5"/>
              <a:t>Ranks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07352" y="1948624"/>
            <a:ext cx="8298815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71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ranks of the nodes 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 from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leaf  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root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 in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F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form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strictly  increasing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sequence.</a:t>
            </a:r>
            <a:endParaRPr sz="3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When a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cFind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changes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parent of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node,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new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parent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higher rank than  the old parent of that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node.</a:t>
            </a:r>
            <a:endParaRPr sz="3000">
              <a:latin typeface="Palatino Linotype"/>
              <a:cs typeface="Palatino Linotype"/>
            </a:endParaRPr>
          </a:p>
          <a:p>
            <a:pPr marL="756285" marR="358140" indent="-28702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2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 the new parent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ancestor of the previous  parent.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36576"/>
            <a:ext cx="673912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96211" y="772667"/>
            <a:ext cx="574852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606" y="184807"/>
            <a:ext cx="578040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29895" marR="5080" indent="-417830">
              <a:lnSpc>
                <a:spcPct val="100600"/>
              </a:lnSpc>
              <a:spcBef>
                <a:spcPts val="65"/>
              </a:spcBef>
            </a:pPr>
            <a:r>
              <a:rPr dirty="0"/>
              <a:t>A </a:t>
            </a:r>
            <a:r>
              <a:rPr dirty="0" spc="-5"/>
              <a:t>Function</a:t>
            </a:r>
            <a:r>
              <a:rPr dirty="0" spc="-55"/>
              <a:t> </a:t>
            </a:r>
            <a:r>
              <a:rPr dirty="0" spc="-10"/>
              <a:t>Growing  </a:t>
            </a:r>
            <a:r>
              <a:rPr dirty="0" spc="-5"/>
              <a:t>Extremely</a:t>
            </a:r>
            <a:r>
              <a:rPr dirty="0" spc="-15"/>
              <a:t> </a:t>
            </a:r>
            <a:r>
              <a:rPr dirty="0" spc="-5"/>
              <a:t>Slowly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352" y="1849564"/>
            <a:ext cx="2404110" cy="94488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Function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(0)=1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552" y="2805112"/>
            <a:ext cx="155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+1)=2</a:t>
            </a:r>
            <a:r>
              <a:rPr dirty="0" baseline="24305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24305" sz="2400" spc="-142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baseline="24305"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552" y="3609784"/>
            <a:ext cx="1884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is:</a:t>
            </a:r>
            <a:r>
              <a:rPr dirty="0" sz="24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)=2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552" y="4377880"/>
            <a:ext cx="3234690" cy="16351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</a:t>
            </a:r>
            <a:endParaRPr sz="2400">
              <a:latin typeface="Palatino Linotype"/>
              <a:cs typeface="Palatino Linotype"/>
            </a:endParaRPr>
          </a:p>
          <a:p>
            <a:pPr marL="241300" marR="5080" indent="-228600">
              <a:lnSpc>
                <a:spcPct val="110000"/>
              </a:lnSpc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grows extremely fast: 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(4)=2</a:t>
            </a:r>
            <a:r>
              <a:rPr dirty="0" baseline="24305" sz="2400">
                <a:solidFill>
                  <a:srgbClr val="3E3E3E"/>
                </a:solidFill>
                <a:latin typeface="Palatino Linotype"/>
                <a:cs typeface="Palatino Linotype"/>
              </a:rPr>
              <a:t>16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=65536 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(5)=2</a:t>
            </a:r>
            <a:r>
              <a:rPr dirty="0" baseline="24305" sz="2400">
                <a:solidFill>
                  <a:srgbClr val="3E3E3E"/>
                </a:solidFill>
                <a:latin typeface="Palatino Linotype"/>
                <a:cs typeface="Palatino Linotype"/>
              </a:rPr>
              <a:t>65536</a:t>
            </a:r>
            <a:endParaRPr baseline="24305"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740" y="1753644"/>
            <a:ext cx="3571875" cy="267589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Function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Log-star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ts val="2590"/>
              </a:lnSpc>
              <a:spcBef>
                <a:spcPts val="665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is defined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least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such</a:t>
            </a: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2400">
              <a:latin typeface="Palatino Linotype"/>
              <a:cs typeface="Palatino Linotype"/>
            </a:endParaRPr>
          </a:p>
          <a:p>
            <a:pPr marL="774700">
              <a:lnSpc>
                <a:spcPct val="100000"/>
              </a:lnSpc>
              <a:spcBef>
                <a:spcPts val="275"/>
              </a:spcBef>
              <a:tabLst>
                <a:tab pos="1701164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&gt;0</a:t>
            </a:r>
            <a:endParaRPr sz="2400">
              <a:latin typeface="Palatino Linotype"/>
              <a:cs typeface="Palatino Linotype"/>
            </a:endParaRPr>
          </a:p>
          <a:p>
            <a:pPr marL="355600" marR="238125" indent="-342900">
              <a:lnSpc>
                <a:spcPts val="3240"/>
              </a:lnSpc>
              <a:spcBef>
                <a:spcPts val="14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Log-star grows  extremely</a:t>
            </a:r>
            <a:r>
              <a:rPr dirty="0" sz="3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slowly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3" y="5351808"/>
            <a:ext cx="368363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p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any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fixed</a:t>
            </a:r>
            <a:r>
              <a:rPr dirty="0" sz="2400" spc="-8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nonnegative</a:t>
            </a:r>
            <a:endParaRPr sz="2400">
              <a:latin typeface="Palatino Linotype"/>
              <a:cs typeface="Palatino Linotype"/>
            </a:endParaRPr>
          </a:p>
          <a:p>
            <a:pPr marL="1428115">
              <a:lnSpc>
                <a:spcPts val="2735"/>
              </a:lnSpc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constant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495" y="2348483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143256" y="504444"/>
                </a:moveTo>
                <a:lnTo>
                  <a:pt x="115374" y="501129"/>
                </a:lnTo>
                <a:lnTo>
                  <a:pt x="92606" y="492090"/>
                </a:lnTo>
                <a:lnTo>
                  <a:pt x="77256" y="478683"/>
                </a:lnTo>
                <a:lnTo>
                  <a:pt x="71628" y="462267"/>
                </a:lnTo>
                <a:lnTo>
                  <a:pt x="71628" y="294398"/>
                </a:lnTo>
                <a:lnTo>
                  <a:pt x="65999" y="277982"/>
                </a:lnTo>
                <a:lnTo>
                  <a:pt x="50649" y="264575"/>
                </a:lnTo>
                <a:lnTo>
                  <a:pt x="27881" y="255536"/>
                </a:lnTo>
                <a:lnTo>
                  <a:pt x="0" y="252222"/>
                </a:lnTo>
                <a:lnTo>
                  <a:pt x="27881" y="248907"/>
                </a:lnTo>
                <a:lnTo>
                  <a:pt x="50649" y="239868"/>
                </a:lnTo>
                <a:lnTo>
                  <a:pt x="65999" y="226461"/>
                </a:lnTo>
                <a:lnTo>
                  <a:pt x="71628" y="210045"/>
                </a:lnTo>
                <a:lnTo>
                  <a:pt x="71628" y="42176"/>
                </a:lnTo>
                <a:lnTo>
                  <a:pt x="77256" y="25760"/>
                </a:lnTo>
                <a:lnTo>
                  <a:pt x="92606" y="12353"/>
                </a:lnTo>
                <a:lnTo>
                  <a:pt x="115374" y="3314"/>
                </a:lnTo>
                <a:lnTo>
                  <a:pt x="1432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01673" y="3052206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7037" sz="3600" spc="39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198" y="240450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09352" y="2804872"/>
            <a:ext cx="189230" cy="306070"/>
          </a:xfrm>
          <a:custGeom>
            <a:avLst/>
            <a:gdLst/>
            <a:ahLst/>
            <a:cxnLst/>
            <a:rect l="l" t="t" r="r" b="b"/>
            <a:pathLst>
              <a:path w="189229" h="306069">
                <a:moveTo>
                  <a:pt x="0" y="305574"/>
                </a:moveTo>
                <a:lnTo>
                  <a:pt x="189217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43808" y="2822425"/>
            <a:ext cx="817880" cy="1092835"/>
          </a:xfrm>
          <a:custGeom>
            <a:avLst/>
            <a:gdLst/>
            <a:ahLst/>
            <a:cxnLst/>
            <a:rect l="l" t="t" r="r" b="b"/>
            <a:pathLst>
              <a:path w="817879" h="1092835">
                <a:moveTo>
                  <a:pt x="0" y="1060145"/>
                </a:moveTo>
                <a:lnTo>
                  <a:pt x="50604" y="1085418"/>
                </a:lnTo>
                <a:lnTo>
                  <a:pt x="101276" y="1092795"/>
                </a:lnTo>
                <a:lnTo>
                  <a:pt x="146232" y="1082453"/>
                </a:lnTo>
                <a:lnTo>
                  <a:pt x="179692" y="1054569"/>
                </a:lnTo>
                <a:lnTo>
                  <a:pt x="406374" y="732929"/>
                </a:lnTo>
                <a:lnTo>
                  <a:pt x="439841" y="705051"/>
                </a:lnTo>
                <a:lnTo>
                  <a:pt x="484801" y="694709"/>
                </a:lnTo>
                <a:lnTo>
                  <a:pt x="535474" y="702082"/>
                </a:lnTo>
                <a:lnTo>
                  <a:pt x="586079" y="727354"/>
                </a:lnTo>
                <a:lnTo>
                  <a:pt x="545260" y="688197"/>
                </a:lnTo>
                <a:lnTo>
                  <a:pt x="521276" y="642958"/>
                </a:lnTo>
                <a:lnTo>
                  <a:pt x="515901" y="597139"/>
                </a:lnTo>
                <a:lnTo>
                  <a:pt x="530910" y="556247"/>
                </a:lnTo>
                <a:lnTo>
                  <a:pt x="802347" y="171107"/>
                </a:lnTo>
                <a:lnTo>
                  <a:pt x="817352" y="130219"/>
                </a:lnTo>
                <a:lnTo>
                  <a:pt x="811977" y="84401"/>
                </a:lnTo>
                <a:lnTo>
                  <a:pt x="787996" y="39158"/>
                </a:lnTo>
                <a:lnTo>
                  <a:pt x="7471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98612" y="3451352"/>
            <a:ext cx="581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75" i="1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2’s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5683" y="4895450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4" h="0">
                <a:moveTo>
                  <a:pt x="0" y="0"/>
                </a:moveTo>
                <a:lnTo>
                  <a:pt x="927227" y="0"/>
                </a:lnTo>
              </a:path>
            </a:pathLst>
          </a:custGeom>
          <a:ln w="11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99143" y="4704910"/>
            <a:ext cx="362585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-35">
                <a:latin typeface="Times New Roman"/>
                <a:cs typeface="Times New Roman"/>
              </a:rPr>
              <a:t>=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3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2456" y="4891220"/>
            <a:ext cx="830580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7705" algn="l"/>
              </a:tabLst>
            </a:pPr>
            <a:r>
              <a:rPr dirty="0" sz="2100" spc="-25" i="1">
                <a:latin typeface="Times New Roman"/>
                <a:cs typeface="Times New Roman"/>
              </a:rPr>
              <a:t>log</a:t>
            </a:r>
            <a:r>
              <a:rPr dirty="0" sz="2100" spc="-25" i="1">
                <a:latin typeface="Times New Roman"/>
                <a:cs typeface="Times New Roman"/>
              </a:rPr>
              <a:t>	</a:t>
            </a:r>
            <a:r>
              <a:rPr dirty="0" sz="2100" spc="-30" i="1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2369" y="4508846"/>
            <a:ext cx="943610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30" i="1">
                <a:latin typeface="Times New Roman"/>
                <a:cs typeface="Times New Roman"/>
              </a:rPr>
              <a:t>log*</a:t>
            </a:r>
            <a:r>
              <a:rPr dirty="0" sz="2100" spc="-265" i="1">
                <a:latin typeface="Times New Roman"/>
                <a:cs typeface="Times New Roman"/>
              </a:rPr>
              <a:t> </a:t>
            </a:r>
            <a:r>
              <a:rPr dirty="0" sz="2100" spc="-20" i="1">
                <a:latin typeface="Times New Roman"/>
                <a:cs typeface="Times New Roman"/>
              </a:rPr>
              <a:t>(</a:t>
            </a:r>
            <a:r>
              <a:rPr dirty="0" sz="2100" spc="-215" i="1">
                <a:latin typeface="Times New Roman"/>
                <a:cs typeface="Times New Roman"/>
              </a:rPr>
              <a:t> </a:t>
            </a:r>
            <a:r>
              <a:rPr dirty="0" sz="2100" spc="-30" i="1">
                <a:latin typeface="Times New Roman"/>
                <a:cs typeface="Times New Roman"/>
              </a:rPr>
              <a:t>n</a:t>
            </a:r>
            <a:r>
              <a:rPr dirty="0" sz="2100" spc="-204" i="1">
                <a:latin typeface="Times New Roman"/>
                <a:cs typeface="Times New Roman"/>
              </a:rPr>
              <a:t> </a:t>
            </a:r>
            <a:r>
              <a:rPr dirty="0" sz="2100" spc="-20" i="1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15861" y="4882752"/>
            <a:ext cx="29083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20" i="1">
                <a:latin typeface="Times New Roman"/>
                <a:cs typeface="Times New Roman"/>
              </a:rPr>
              <a:t>( </a:t>
            </a:r>
            <a:r>
              <a:rPr dirty="0" sz="1250" spc="-30" i="1">
                <a:latin typeface="Times New Roman"/>
                <a:cs typeface="Times New Roman"/>
              </a:rPr>
              <a:t>p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6866" y="4705047"/>
            <a:ext cx="389890" cy="490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415">
              <a:lnSpc>
                <a:spcPts val="2325"/>
              </a:lnSpc>
              <a:spcBef>
                <a:spcPts val="130"/>
              </a:spcBef>
            </a:pPr>
            <a:r>
              <a:rPr dirty="0" sz="2100" spc="-25" i="1">
                <a:latin typeface="Times New Roman"/>
                <a:cs typeface="Times New Roman"/>
              </a:rPr>
              <a:t>lim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</a:pPr>
            <a:r>
              <a:rPr dirty="0" sz="1250" spc="-30" i="1">
                <a:latin typeface="Times New Roman"/>
                <a:cs typeface="Times New Roman"/>
              </a:rPr>
              <a:t>n</a:t>
            </a:r>
            <a:r>
              <a:rPr dirty="0" sz="1250" spc="-175">
                <a:latin typeface="宋体"/>
                <a:cs typeface="宋体"/>
              </a:rPr>
              <a:t>→</a:t>
            </a:r>
            <a:r>
              <a:rPr dirty="0" sz="1250" spc="-60">
                <a:latin typeface="宋体"/>
                <a:cs typeface="宋体"/>
              </a:rPr>
              <a:t>∞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1820" y="5885688"/>
            <a:ext cx="5806440" cy="855344"/>
          </a:xfrm>
          <a:custGeom>
            <a:avLst/>
            <a:gdLst/>
            <a:ahLst/>
            <a:cxnLst/>
            <a:rect l="l" t="t" r="r" b="b"/>
            <a:pathLst>
              <a:path w="5806440" h="855345">
                <a:moveTo>
                  <a:pt x="2903220" y="0"/>
                </a:moveTo>
                <a:lnTo>
                  <a:pt x="2825877" y="148"/>
                </a:lnTo>
                <a:lnTo>
                  <a:pt x="2447148" y="5244"/>
                </a:lnTo>
                <a:lnTo>
                  <a:pt x="2084028" y="17254"/>
                </a:lnTo>
                <a:lnTo>
                  <a:pt x="1806877" y="31530"/>
                </a:lnTo>
                <a:lnTo>
                  <a:pt x="1543327" y="49699"/>
                </a:lnTo>
                <a:lnTo>
                  <a:pt x="1294983" y="71526"/>
                </a:lnTo>
                <a:lnTo>
                  <a:pt x="1119670" y="90154"/>
                </a:lnTo>
                <a:lnTo>
                  <a:pt x="954490" y="110606"/>
                </a:lnTo>
                <a:lnTo>
                  <a:pt x="850334" y="125206"/>
                </a:lnTo>
                <a:lnTo>
                  <a:pt x="751184" y="140542"/>
                </a:lnTo>
                <a:lnTo>
                  <a:pt x="657240" y="156586"/>
                </a:lnTo>
                <a:lnTo>
                  <a:pt x="568702" y="173307"/>
                </a:lnTo>
                <a:lnTo>
                  <a:pt x="526524" y="181913"/>
                </a:lnTo>
                <a:lnTo>
                  <a:pt x="485772" y="190677"/>
                </a:lnTo>
                <a:lnTo>
                  <a:pt x="446472" y="199596"/>
                </a:lnTo>
                <a:lnTo>
                  <a:pt x="408650" y="208666"/>
                </a:lnTo>
                <a:lnTo>
                  <a:pt x="337536" y="227245"/>
                </a:lnTo>
                <a:lnTo>
                  <a:pt x="272632" y="246383"/>
                </a:lnTo>
                <a:lnTo>
                  <a:pt x="214138" y="266051"/>
                </a:lnTo>
                <a:lnTo>
                  <a:pt x="162254" y="286220"/>
                </a:lnTo>
                <a:lnTo>
                  <a:pt x="117181" y="306860"/>
                </a:lnTo>
                <a:lnTo>
                  <a:pt x="79121" y="327941"/>
                </a:lnTo>
                <a:lnTo>
                  <a:pt x="35616" y="360327"/>
                </a:lnTo>
                <a:lnTo>
                  <a:pt x="9016" y="393541"/>
                </a:lnTo>
                <a:lnTo>
                  <a:pt x="0" y="427482"/>
                </a:lnTo>
                <a:lnTo>
                  <a:pt x="1010" y="438870"/>
                </a:lnTo>
                <a:lnTo>
                  <a:pt x="24838" y="483652"/>
                </a:lnTo>
                <a:lnTo>
                  <a:pt x="62783" y="516324"/>
                </a:lnTo>
                <a:lnTo>
                  <a:pt x="97262" y="537616"/>
                </a:lnTo>
                <a:lnTo>
                  <a:pt x="138854" y="558480"/>
                </a:lnTo>
                <a:lnTo>
                  <a:pt x="187357" y="578888"/>
                </a:lnTo>
                <a:lnTo>
                  <a:pt x="242571" y="598811"/>
                </a:lnTo>
                <a:lnTo>
                  <a:pt x="304296" y="618218"/>
                </a:lnTo>
                <a:lnTo>
                  <a:pt x="372330" y="637079"/>
                </a:lnTo>
                <a:lnTo>
                  <a:pt x="446472" y="655367"/>
                </a:lnTo>
                <a:lnTo>
                  <a:pt x="485772" y="664286"/>
                </a:lnTo>
                <a:lnTo>
                  <a:pt x="526524" y="673050"/>
                </a:lnTo>
                <a:lnTo>
                  <a:pt x="568702" y="681656"/>
                </a:lnTo>
                <a:lnTo>
                  <a:pt x="612283" y="690099"/>
                </a:lnTo>
                <a:lnTo>
                  <a:pt x="703549" y="706486"/>
                </a:lnTo>
                <a:lnTo>
                  <a:pt x="800121" y="722180"/>
                </a:lnTo>
                <a:lnTo>
                  <a:pt x="901799" y="737151"/>
                </a:lnTo>
                <a:lnTo>
                  <a:pt x="1008382" y="751371"/>
                </a:lnTo>
                <a:lnTo>
                  <a:pt x="1177015" y="771226"/>
                </a:lnTo>
                <a:lnTo>
                  <a:pt x="1355556" y="789223"/>
                </a:lnTo>
                <a:lnTo>
                  <a:pt x="1607852" y="810158"/>
                </a:lnTo>
                <a:lnTo>
                  <a:pt x="1874953" y="827376"/>
                </a:lnTo>
                <a:lnTo>
                  <a:pt x="2155253" y="840642"/>
                </a:lnTo>
                <a:lnTo>
                  <a:pt x="2521746" y="851306"/>
                </a:lnTo>
                <a:lnTo>
                  <a:pt x="2903220" y="854963"/>
                </a:lnTo>
                <a:lnTo>
                  <a:pt x="3284693" y="851306"/>
                </a:lnTo>
                <a:lnTo>
                  <a:pt x="3651186" y="840642"/>
                </a:lnTo>
                <a:lnTo>
                  <a:pt x="3931486" y="827376"/>
                </a:lnTo>
                <a:lnTo>
                  <a:pt x="4198587" y="810158"/>
                </a:lnTo>
                <a:lnTo>
                  <a:pt x="4450883" y="789223"/>
                </a:lnTo>
                <a:lnTo>
                  <a:pt x="4629424" y="771226"/>
                </a:lnTo>
                <a:lnTo>
                  <a:pt x="4798057" y="751371"/>
                </a:lnTo>
                <a:lnTo>
                  <a:pt x="4904640" y="737151"/>
                </a:lnTo>
                <a:lnTo>
                  <a:pt x="5006318" y="722180"/>
                </a:lnTo>
                <a:lnTo>
                  <a:pt x="5102890" y="706486"/>
                </a:lnTo>
                <a:lnTo>
                  <a:pt x="5194156" y="690099"/>
                </a:lnTo>
                <a:lnTo>
                  <a:pt x="5237737" y="681656"/>
                </a:lnTo>
                <a:lnTo>
                  <a:pt x="5279915" y="673050"/>
                </a:lnTo>
                <a:lnTo>
                  <a:pt x="5320667" y="664286"/>
                </a:lnTo>
                <a:lnTo>
                  <a:pt x="5359967" y="655367"/>
                </a:lnTo>
                <a:lnTo>
                  <a:pt x="5397789" y="646297"/>
                </a:lnTo>
                <a:lnTo>
                  <a:pt x="5468903" y="627718"/>
                </a:lnTo>
                <a:lnTo>
                  <a:pt x="5533807" y="608580"/>
                </a:lnTo>
                <a:lnTo>
                  <a:pt x="5592301" y="588912"/>
                </a:lnTo>
                <a:lnTo>
                  <a:pt x="5644185" y="568743"/>
                </a:lnTo>
                <a:lnTo>
                  <a:pt x="5689258" y="548103"/>
                </a:lnTo>
                <a:lnTo>
                  <a:pt x="5727318" y="527022"/>
                </a:lnTo>
                <a:lnTo>
                  <a:pt x="5770823" y="494636"/>
                </a:lnTo>
                <a:lnTo>
                  <a:pt x="5797423" y="461422"/>
                </a:lnTo>
                <a:lnTo>
                  <a:pt x="5806440" y="427482"/>
                </a:lnTo>
                <a:lnTo>
                  <a:pt x="5805429" y="416093"/>
                </a:lnTo>
                <a:lnTo>
                  <a:pt x="5781601" y="371311"/>
                </a:lnTo>
                <a:lnTo>
                  <a:pt x="5743656" y="338639"/>
                </a:lnTo>
                <a:lnTo>
                  <a:pt x="5709177" y="317347"/>
                </a:lnTo>
                <a:lnTo>
                  <a:pt x="5667585" y="296483"/>
                </a:lnTo>
                <a:lnTo>
                  <a:pt x="5619082" y="276075"/>
                </a:lnTo>
                <a:lnTo>
                  <a:pt x="5563868" y="256152"/>
                </a:lnTo>
                <a:lnTo>
                  <a:pt x="5502143" y="236745"/>
                </a:lnTo>
                <a:lnTo>
                  <a:pt x="5434109" y="217884"/>
                </a:lnTo>
                <a:lnTo>
                  <a:pt x="5359967" y="199596"/>
                </a:lnTo>
                <a:lnTo>
                  <a:pt x="5320667" y="190677"/>
                </a:lnTo>
                <a:lnTo>
                  <a:pt x="5279915" y="181913"/>
                </a:lnTo>
                <a:lnTo>
                  <a:pt x="5237737" y="173307"/>
                </a:lnTo>
                <a:lnTo>
                  <a:pt x="5149199" y="156586"/>
                </a:lnTo>
                <a:lnTo>
                  <a:pt x="5055255" y="140542"/>
                </a:lnTo>
                <a:lnTo>
                  <a:pt x="4956105" y="125206"/>
                </a:lnTo>
                <a:lnTo>
                  <a:pt x="4851949" y="110606"/>
                </a:lnTo>
                <a:lnTo>
                  <a:pt x="4686769" y="90154"/>
                </a:lnTo>
                <a:lnTo>
                  <a:pt x="4511456" y="71526"/>
                </a:lnTo>
                <a:lnTo>
                  <a:pt x="4263112" y="49699"/>
                </a:lnTo>
                <a:lnTo>
                  <a:pt x="3999562" y="31530"/>
                </a:lnTo>
                <a:lnTo>
                  <a:pt x="3722411" y="17254"/>
                </a:lnTo>
                <a:lnTo>
                  <a:pt x="3359291" y="5244"/>
                </a:lnTo>
                <a:lnTo>
                  <a:pt x="2980562" y="148"/>
                </a:lnTo>
                <a:lnTo>
                  <a:pt x="290322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34740" y="6088969"/>
            <a:ext cx="4758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CC3300"/>
                </a:solidFill>
                <a:latin typeface="Times New Roman"/>
                <a:cs typeface="Times New Roman"/>
              </a:rPr>
              <a:t>For any </a:t>
            </a:r>
            <a:r>
              <a:rPr dirty="0" sz="2400" b="1" i="1">
                <a:solidFill>
                  <a:srgbClr val="CC3300"/>
                </a:solidFill>
                <a:latin typeface="Times New Roman"/>
                <a:cs typeface="Times New Roman"/>
              </a:rPr>
              <a:t>x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: </a:t>
            </a:r>
            <a:r>
              <a:rPr dirty="0" sz="2400" spc="-5" b="1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solidFill>
                  <a:srgbClr val="CC3300"/>
                </a:solidFill>
                <a:latin typeface="Times New Roman"/>
                <a:cs typeface="Times New Roman"/>
              </a:rPr>
              <a:t>16</a:t>
            </a:r>
            <a:r>
              <a:rPr dirty="0" sz="2400" spc="-5" b="1">
                <a:solidFill>
                  <a:srgbClr val="CC3300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CC3300"/>
                </a:solidFill>
                <a:latin typeface="Times New Roman"/>
                <a:cs typeface="Times New Roman"/>
              </a:rPr>
              <a:t>x</a:t>
            </a:r>
            <a:r>
              <a:rPr dirty="0" sz="2400" spc="-5" b="1">
                <a:solidFill>
                  <a:srgbClr val="CC3300"/>
                </a:solidFill>
                <a:latin typeface="Symbol"/>
                <a:cs typeface="Symbol"/>
              </a:rPr>
              <a:t></a:t>
            </a:r>
            <a:r>
              <a:rPr dirty="0" sz="2400" spc="-5" b="1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solidFill>
                  <a:srgbClr val="CC3300"/>
                </a:solidFill>
                <a:latin typeface="Times New Roman"/>
                <a:cs typeface="Times New Roman"/>
              </a:rPr>
              <a:t>65536</a:t>
            </a:r>
            <a:r>
              <a:rPr dirty="0" sz="2400" spc="-5" b="1">
                <a:solidFill>
                  <a:srgbClr val="CC3300"/>
                </a:solidFill>
                <a:latin typeface="Times New Roman"/>
                <a:cs typeface="Times New Roman"/>
              </a:rPr>
              <a:t>-1, 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log*(</a:t>
            </a:r>
            <a:r>
              <a:rPr dirty="0" sz="2400" b="1" i="1">
                <a:solidFill>
                  <a:srgbClr val="CC3300"/>
                </a:solidFill>
                <a:latin typeface="Times New Roman"/>
                <a:cs typeface="Times New Roman"/>
              </a:rPr>
              <a:t>x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)=5</a:t>
            </a:r>
            <a:r>
              <a:rPr dirty="0" sz="2400" spc="-100" b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6" y="384047"/>
            <a:ext cx="829208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166" y="532767"/>
            <a:ext cx="74885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Grouping </a:t>
            </a:r>
            <a:r>
              <a:rPr dirty="0" spc="-5"/>
              <a:t>Nodes by</a:t>
            </a:r>
            <a:r>
              <a:rPr dirty="0" spc="30"/>
              <a:t> </a:t>
            </a:r>
            <a:r>
              <a:rPr dirty="0" spc="-5"/>
              <a:t>Ranks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Node </a:t>
            </a:r>
            <a:r>
              <a:rPr dirty="0" i="1">
                <a:latin typeface="Palatino Linotype"/>
                <a:cs typeface="Palatino Linotype"/>
              </a:rPr>
              <a:t>v</a:t>
            </a:r>
            <a:r>
              <a:rPr dirty="0">
                <a:latin typeface="Symbol"/>
                <a:cs typeface="Symbol"/>
              </a:rPr>
              <a:t></a:t>
            </a:r>
            <a:r>
              <a:rPr dirty="0" i="1">
                <a:latin typeface="Palatino Linotype"/>
                <a:cs typeface="Palatino Linotype"/>
              </a:rPr>
              <a:t>s</a:t>
            </a:r>
            <a:r>
              <a:rPr dirty="0" baseline="-21021" sz="2775" i="1">
                <a:latin typeface="Palatino Linotype"/>
                <a:cs typeface="Palatino Linotype"/>
              </a:rPr>
              <a:t>i </a:t>
            </a:r>
            <a:r>
              <a:rPr dirty="0" sz="2800"/>
              <a:t>(</a:t>
            </a:r>
            <a:r>
              <a:rPr dirty="0" sz="2800" i="1">
                <a:latin typeface="Palatino Linotype"/>
                <a:cs typeface="Palatino Linotype"/>
              </a:rPr>
              <a:t>i</a:t>
            </a:r>
            <a:r>
              <a:rPr dirty="0" sz="2800">
                <a:latin typeface="Symbol"/>
                <a:cs typeface="Symbol"/>
              </a:rPr>
              <a:t></a:t>
            </a:r>
            <a:r>
              <a:rPr dirty="0" sz="2800"/>
              <a:t>0) iff. </a:t>
            </a:r>
            <a:r>
              <a:rPr dirty="0" sz="2800" spc="-5"/>
              <a:t>log*(1+rank of</a:t>
            </a:r>
            <a:r>
              <a:rPr dirty="0" sz="2800" spc="-215"/>
              <a:t> </a:t>
            </a:r>
            <a:r>
              <a:rPr dirty="0" sz="2800" i="1">
                <a:latin typeface="Palatino Linotype"/>
                <a:cs typeface="Palatino Linotype"/>
              </a:rPr>
              <a:t>v</a:t>
            </a:r>
            <a:r>
              <a:rPr dirty="0" sz="2800"/>
              <a:t>)=</a:t>
            </a:r>
            <a:r>
              <a:rPr dirty="0" sz="2800" i="1">
                <a:latin typeface="Palatino Linotype"/>
                <a:cs typeface="Palatino Linotype"/>
              </a:rPr>
              <a:t>i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915"/>
              </a:spcBef>
            </a:pPr>
            <a:r>
              <a:rPr dirty="0" sz="2400" spc="-5" b="0">
                <a:latin typeface="Courier New"/>
                <a:cs typeface="Courier New"/>
              </a:rPr>
              <a:t>o</a:t>
            </a:r>
            <a:r>
              <a:rPr dirty="0" sz="2400" spc="-585" b="0">
                <a:latin typeface="Courier New"/>
                <a:cs typeface="Courier New"/>
              </a:rPr>
              <a:t> </a:t>
            </a:r>
            <a:r>
              <a:rPr dirty="0" sz="2400" spc="-5" b="0">
                <a:latin typeface="Palatino Linotype"/>
                <a:cs typeface="Palatino Linotype"/>
              </a:rPr>
              <a:t>which </a:t>
            </a:r>
            <a:r>
              <a:rPr dirty="0" sz="2400" b="0">
                <a:latin typeface="Palatino Linotype"/>
                <a:cs typeface="Palatino Linotype"/>
              </a:rPr>
              <a:t>means </a:t>
            </a:r>
            <a:r>
              <a:rPr dirty="0" sz="2400" spc="-5" b="0">
                <a:latin typeface="Palatino Linotype"/>
                <a:cs typeface="Palatino Linotype"/>
              </a:rPr>
              <a:t>that: if node </a:t>
            </a:r>
            <a:r>
              <a:rPr dirty="0" sz="2400" b="0" i="1">
                <a:latin typeface="Palatino Linotype"/>
                <a:cs typeface="Palatino Linotype"/>
              </a:rPr>
              <a:t>v </a:t>
            </a:r>
            <a:r>
              <a:rPr dirty="0" sz="2400" spc="-5" b="0">
                <a:latin typeface="Palatino Linotype"/>
                <a:cs typeface="Palatino Linotype"/>
              </a:rPr>
              <a:t>is in group </a:t>
            </a:r>
            <a:r>
              <a:rPr dirty="0" sz="2400" b="0" i="1">
                <a:latin typeface="Palatino Linotype"/>
                <a:cs typeface="Palatino Linotype"/>
              </a:rPr>
              <a:t>i</a:t>
            </a:r>
            <a:r>
              <a:rPr dirty="0" sz="2400" b="0">
                <a:latin typeface="Palatino Linotype"/>
                <a:cs typeface="Palatino Linotype"/>
              </a:rPr>
              <a:t>, </a:t>
            </a:r>
            <a:r>
              <a:rPr dirty="0" sz="2400" spc="-5" b="0">
                <a:latin typeface="Palatino Linotype"/>
                <a:cs typeface="Palatino Linotype"/>
              </a:rPr>
              <a:t>then</a:t>
            </a:r>
            <a:endParaRPr sz="2400">
              <a:latin typeface="Palatino Linotype"/>
              <a:cs typeface="Palatino Linotype"/>
            </a:endParaRPr>
          </a:p>
          <a:p>
            <a:pPr marL="1126490">
              <a:lnSpc>
                <a:spcPct val="100000"/>
              </a:lnSpc>
              <a:spcBef>
                <a:spcPts val="865"/>
              </a:spcBef>
            </a:pPr>
            <a:r>
              <a:rPr dirty="0" sz="2400" spc="-5" b="0" i="1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dirty="0" baseline="-20833" sz="2400" spc="-7" b="0">
                <a:solidFill>
                  <a:srgbClr val="FF0000"/>
                </a:solidFill>
                <a:latin typeface="Palatino Linotype"/>
                <a:cs typeface="Palatino Linotype"/>
              </a:rPr>
              <a:t>v </a:t>
            </a:r>
            <a:r>
              <a:rPr dirty="0" sz="2400" b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40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0000"/>
                </a:solidFill>
                <a:latin typeface="Palatino Linotype"/>
                <a:cs typeface="Palatino Linotype"/>
              </a:rPr>
              <a:t>H(</a:t>
            </a:r>
            <a:r>
              <a:rPr dirty="0" sz="2400" b="0" i="1">
                <a:solidFill>
                  <a:srgbClr val="FF0000"/>
                </a:solidFill>
                <a:latin typeface="Palatino Linotype"/>
                <a:cs typeface="Palatino Linotype"/>
              </a:rPr>
              <a:t>i</a:t>
            </a:r>
            <a:r>
              <a:rPr dirty="0" sz="2400" b="0">
                <a:solidFill>
                  <a:srgbClr val="FF0000"/>
                </a:solidFill>
                <a:latin typeface="Palatino Linotype"/>
                <a:cs typeface="Palatino Linotype"/>
              </a:rPr>
              <a:t>)-1</a:t>
            </a:r>
            <a:r>
              <a:rPr dirty="0" sz="2400" b="0">
                <a:latin typeface="Palatino Linotype"/>
                <a:cs typeface="Palatino Linotype"/>
              </a:rPr>
              <a:t>, but </a:t>
            </a:r>
            <a:r>
              <a:rPr dirty="0" sz="2400" spc="-5" b="0">
                <a:latin typeface="Palatino Linotype"/>
                <a:cs typeface="Palatino Linotype"/>
              </a:rPr>
              <a:t>not in group with smaller</a:t>
            </a:r>
            <a:r>
              <a:rPr dirty="0" sz="2400" spc="5" b="0">
                <a:latin typeface="Palatino Linotype"/>
                <a:cs typeface="Palatino Linotype"/>
              </a:rPr>
              <a:t> </a:t>
            </a:r>
            <a:r>
              <a:rPr dirty="0" sz="2400" spc="-5" b="0">
                <a:latin typeface="Palatino Linotype"/>
                <a:cs typeface="Palatino Linotype"/>
              </a:rPr>
              <a:t>labels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90" y="3076317"/>
            <a:ext cx="4872355" cy="131381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Group 0: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rank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Group 1: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rank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189" y="4364228"/>
            <a:ext cx="6523355" cy="16351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Group 2: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rank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endParaRPr sz="24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Group 3: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its rank in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[4,15]</a:t>
            </a:r>
            <a:endParaRPr sz="24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28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Group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4: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its rank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[16,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65535]</a:t>
            </a:r>
            <a:endParaRPr sz="24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Group 5: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nodes with its rank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[65536,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???]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246" y="5554217"/>
            <a:ext cx="1350645" cy="539750"/>
          </a:xfrm>
          <a:custGeom>
            <a:avLst/>
            <a:gdLst/>
            <a:ahLst/>
            <a:cxnLst/>
            <a:rect l="l" t="t" r="r" b="b"/>
            <a:pathLst>
              <a:path w="1350645" h="539750">
                <a:moveTo>
                  <a:pt x="0" y="269747"/>
                </a:moveTo>
                <a:lnTo>
                  <a:pt x="12173" y="218487"/>
                </a:lnTo>
                <a:lnTo>
                  <a:pt x="47186" y="170475"/>
                </a:lnTo>
                <a:lnTo>
                  <a:pt x="102773" y="126614"/>
                </a:lnTo>
                <a:lnTo>
                  <a:pt x="137576" y="106524"/>
                </a:lnTo>
                <a:lnTo>
                  <a:pt x="176673" y="87810"/>
                </a:lnTo>
                <a:lnTo>
                  <a:pt x="219782" y="70586"/>
                </a:lnTo>
                <a:lnTo>
                  <a:pt x="266620" y="54965"/>
                </a:lnTo>
                <a:lnTo>
                  <a:pt x="316904" y="41061"/>
                </a:lnTo>
                <a:lnTo>
                  <a:pt x="370351" y="28985"/>
                </a:lnTo>
                <a:lnTo>
                  <a:pt x="426679" y="18852"/>
                </a:lnTo>
                <a:lnTo>
                  <a:pt x="485603" y="10773"/>
                </a:lnTo>
                <a:lnTo>
                  <a:pt x="546842" y="4863"/>
                </a:lnTo>
                <a:lnTo>
                  <a:pt x="610113" y="1234"/>
                </a:lnTo>
                <a:lnTo>
                  <a:pt x="675132" y="0"/>
                </a:lnTo>
                <a:lnTo>
                  <a:pt x="740150" y="1234"/>
                </a:lnTo>
                <a:lnTo>
                  <a:pt x="803421" y="4863"/>
                </a:lnTo>
                <a:lnTo>
                  <a:pt x="864660" y="10773"/>
                </a:lnTo>
                <a:lnTo>
                  <a:pt x="923584" y="18852"/>
                </a:lnTo>
                <a:lnTo>
                  <a:pt x="979912" y="28985"/>
                </a:lnTo>
                <a:lnTo>
                  <a:pt x="1033359" y="41061"/>
                </a:lnTo>
                <a:lnTo>
                  <a:pt x="1083643" y="54965"/>
                </a:lnTo>
                <a:lnTo>
                  <a:pt x="1130481" y="70586"/>
                </a:lnTo>
                <a:lnTo>
                  <a:pt x="1173590" y="87810"/>
                </a:lnTo>
                <a:lnTo>
                  <a:pt x="1212687" y="106524"/>
                </a:lnTo>
                <a:lnTo>
                  <a:pt x="1247490" y="126614"/>
                </a:lnTo>
                <a:lnTo>
                  <a:pt x="1303077" y="170475"/>
                </a:lnTo>
                <a:lnTo>
                  <a:pt x="1338090" y="218487"/>
                </a:lnTo>
                <a:lnTo>
                  <a:pt x="1350264" y="269747"/>
                </a:lnTo>
                <a:lnTo>
                  <a:pt x="1347173" y="295727"/>
                </a:lnTo>
                <a:lnTo>
                  <a:pt x="1323297" y="345476"/>
                </a:lnTo>
                <a:lnTo>
                  <a:pt x="1277714" y="391526"/>
                </a:lnTo>
                <a:lnTo>
                  <a:pt x="1212687" y="432971"/>
                </a:lnTo>
                <a:lnTo>
                  <a:pt x="1173590" y="451685"/>
                </a:lnTo>
                <a:lnTo>
                  <a:pt x="1130481" y="468909"/>
                </a:lnTo>
                <a:lnTo>
                  <a:pt x="1083643" y="484530"/>
                </a:lnTo>
                <a:lnTo>
                  <a:pt x="1033359" y="498434"/>
                </a:lnTo>
                <a:lnTo>
                  <a:pt x="979912" y="510510"/>
                </a:lnTo>
                <a:lnTo>
                  <a:pt x="923584" y="520643"/>
                </a:lnTo>
                <a:lnTo>
                  <a:pt x="864660" y="528722"/>
                </a:lnTo>
                <a:lnTo>
                  <a:pt x="803421" y="534632"/>
                </a:lnTo>
                <a:lnTo>
                  <a:pt x="740150" y="538261"/>
                </a:lnTo>
                <a:lnTo>
                  <a:pt x="675132" y="539495"/>
                </a:lnTo>
                <a:lnTo>
                  <a:pt x="610113" y="538261"/>
                </a:lnTo>
                <a:lnTo>
                  <a:pt x="546842" y="534632"/>
                </a:lnTo>
                <a:lnTo>
                  <a:pt x="485603" y="528722"/>
                </a:lnTo>
                <a:lnTo>
                  <a:pt x="426679" y="520643"/>
                </a:lnTo>
                <a:lnTo>
                  <a:pt x="370351" y="510510"/>
                </a:lnTo>
                <a:lnTo>
                  <a:pt x="316904" y="498434"/>
                </a:lnTo>
                <a:lnTo>
                  <a:pt x="266620" y="484530"/>
                </a:lnTo>
                <a:lnTo>
                  <a:pt x="219782" y="468909"/>
                </a:lnTo>
                <a:lnTo>
                  <a:pt x="176673" y="451685"/>
                </a:lnTo>
                <a:lnTo>
                  <a:pt x="137576" y="432971"/>
                </a:lnTo>
                <a:lnTo>
                  <a:pt x="102773" y="412881"/>
                </a:lnTo>
                <a:lnTo>
                  <a:pt x="47186" y="369020"/>
                </a:lnTo>
                <a:lnTo>
                  <a:pt x="12173" y="321008"/>
                </a:lnTo>
                <a:lnTo>
                  <a:pt x="0" y="26974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2829" y="4194047"/>
            <a:ext cx="3134360" cy="1498600"/>
          </a:xfrm>
          <a:custGeom>
            <a:avLst/>
            <a:gdLst/>
            <a:ahLst/>
            <a:cxnLst/>
            <a:rect l="l" t="t" r="r" b="b"/>
            <a:pathLst>
              <a:path w="3134360" h="1498600">
                <a:moveTo>
                  <a:pt x="3133966" y="0"/>
                </a:moveTo>
                <a:lnTo>
                  <a:pt x="0" y="1498142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5542" y="5652330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2311" y="0"/>
                </a:moveTo>
                <a:lnTo>
                  <a:pt x="0" y="67246"/>
                </a:lnTo>
                <a:lnTo>
                  <a:pt x="85178" y="68745"/>
                </a:lnTo>
                <a:lnTo>
                  <a:pt x="52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6796" y="3564635"/>
            <a:ext cx="3286125" cy="707390"/>
          </a:xfrm>
          <a:prstGeom prst="rect">
            <a:avLst/>
          </a:prstGeom>
          <a:solidFill>
            <a:srgbClr val="2F5897">
              <a:alpha val="10194"/>
            </a:srgbClr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 marR="193675">
              <a:lnSpc>
                <a:spcPct val="100000"/>
              </a:lnSpc>
              <a:spcBef>
                <a:spcPts val="225"/>
              </a:spcBef>
            </a:pPr>
            <a:r>
              <a:rPr dirty="0" sz="2000" spc="-10">
                <a:solidFill>
                  <a:srgbClr val="2F5897"/>
                </a:solidFill>
                <a:latin typeface="Calibri"/>
                <a:cs typeface="Calibri"/>
              </a:rPr>
              <a:t>Group </a:t>
            </a:r>
            <a:r>
              <a:rPr dirty="0" sz="2000">
                <a:solidFill>
                  <a:srgbClr val="2F5897"/>
                </a:solidFill>
                <a:latin typeface="Calibri"/>
                <a:cs typeface="Calibri"/>
              </a:rPr>
              <a:t>5 </a:t>
            </a:r>
            <a:r>
              <a:rPr dirty="0" sz="2000" spc="-15">
                <a:solidFill>
                  <a:srgbClr val="2F5897"/>
                </a:solidFill>
                <a:latin typeface="Calibri"/>
                <a:cs typeface="Calibri"/>
              </a:rPr>
              <a:t>exists </a:t>
            </a:r>
            <a:r>
              <a:rPr dirty="0" sz="2000" spc="-5">
                <a:solidFill>
                  <a:srgbClr val="2F5897"/>
                </a:solidFill>
                <a:latin typeface="Calibri"/>
                <a:cs typeface="Calibri"/>
              </a:rPr>
              <a:t>only when </a:t>
            </a:r>
            <a:r>
              <a:rPr dirty="0" sz="2000" i="1">
                <a:solidFill>
                  <a:srgbClr val="2F5897"/>
                </a:solidFill>
                <a:latin typeface="Calibri"/>
                <a:cs typeface="Calibri"/>
              </a:rPr>
              <a:t>n </a:t>
            </a:r>
            <a:r>
              <a:rPr dirty="0" sz="2000" spc="-10">
                <a:solidFill>
                  <a:srgbClr val="2F5897"/>
                </a:solidFill>
                <a:latin typeface="Calibri"/>
                <a:cs typeface="Calibri"/>
              </a:rPr>
              <a:t>is  </a:t>
            </a:r>
            <a:r>
              <a:rPr dirty="0" sz="2000" spc="-15">
                <a:solidFill>
                  <a:srgbClr val="2F5897"/>
                </a:solidFill>
                <a:latin typeface="Calibri"/>
                <a:cs typeface="Calibri"/>
              </a:rPr>
              <a:t>at </a:t>
            </a:r>
            <a:r>
              <a:rPr dirty="0" sz="2000" spc="-10">
                <a:solidFill>
                  <a:srgbClr val="2F5897"/>
                </a:solidFill>
                <a:latin typeface="Calibri"/>
                <a:cs typeface="Calibri"/>
              </a:rPr>
              <a:t>least </a:t>
            </a:r>
            <a:r>
              <a:rPr dirty="0" sz="2000" spc="5">
                <a:solidFill>
                  <a:srgbClr val="2F5897"/>
                </a:solidFill>
                <a:latin typeface="Calibri"/>
                <a:cs typeface="Calibri"/>
              </a:rPr>
              <a:t>2</a:t>
            </a:r>
            <a:r>
              <a:rPr dirty="0" baseline="25641" sz="1950" spc="7">
                <a:solidFill>
                  <a:srgbClr val="2F5897"/>
                </a:solidFill>
                <a:latin typeface="Calibri"/>
                <a:cs typeface="Calibri"/>
              </a:rPr>
              <a:t>65536</a:t>
            </a:r>
            <a:r>
              <a:rPr dirty="0" sz="2000" spc="5">
                <a:solidFill>
                  <a:srgbClr val="2F5897"/>
                </a:solidFill>
                <a:latin typeface="Calibri"/>
                <a:cs typeface="Calibri"/>
              </a:rPr>
              <a:t>. </a:t>
            </a:r>
            <a:r>
              <a:rPr dirty="0" sz="2000" spc="-5">
                <a:solidFill>
                  <a:srgbClr val="2F5897"/>
                </a:solidFill>
                <a:latin typeface="Calibri"/>
                <a:cs typeface="Calibri"/>
              </a:rPr>
              <a:t>What is</a:t>
            </a:r>
            <a:r>
              <a:rPr dirty="0" sz="2000" spc="25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897"/>
                </a:solidFill>
                <a:latin typeface="Calibri"/>
                <a:cs typeface="Calibri"/>
              </a:rPr>
              <a:t>that?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4376" y="1551432"/>
            <a:ext cx="3604259" cy="439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9700" y="1629155"/>
            <a:ext cx="3601720" cy="4392295"/>
          </a:xfrm>
          <a:custGeom>
            <a:avLst/>
            <a:gdLst/>
            <a:ahLst/>
            <a:cxnLst/>
            <a:rect l="l" t="t" r="r" b="b"/>
            <a:pathLst>
              <a:path w="3601720" h="4392295">
                <a:moveTo>
                  <a:pt x="0" y="0"/>
                </a:moveTo>
                <a:lnTo>
                  <a:pt x="3601211" y="0"/>
                </a:lnTo>
                <a:lnTo>
                  <a:pt x="3601211" y="4392168"/>
                </a:lnTo>
                <a:lnTo>
                  <a:pt x="0" y="4392168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5836" y="384047"/>
            <a:ext cx="5670804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6806" y="532767"/>
            <a:ext cx="4869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Very </a:t>
            </a:r>
            <a:r>
              <a:rPr dirty="0" spc="-5"/>
              <a:t>Few</a:t>
            </a:r>
            <a:r>
              <a:rPr dirty="0" spc="55"/>
              <a:t> </a:t>
            </a:r>
            <a:r>
              <a:rPr dirty="0" spc="-5"/>
              <a:t>Groups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352" y="1528367"/>
            <a:ext cx="3530600" cy="1228090"/>
          </a:xfrm>
          <a:prstGeom prst="rect">
            <a:avLst/>
          </a:prstGeom>
        </p:spPr>
        <p:txBody>
          <a:bodyPr wrap="square" lIns="0" tIns="2330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1021" sz="2775" b="1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0)</a:t>
            </a:r>
            <a:r>
              <a:rPr dirty="0" sz="2800" spc="-254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iff.</a:t>
            </a:r>
            <a:endParaRPr sz="2800">
              <a:latin typeface="Palatino Linotype"/>
              <a:cs typeface="Palatino Linotype"/>
            </a:endParaRPr>
          </a:p>
          <a:p>
            <a:pPr marL="925194">
              <a:lnSpc>
                <a:spcPct val="100000"/>
              </a:lnSpc>
              <a:spcBef>
                <a:spcPts val="1490"/>
              </a:spcBef>
            </a:pP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log*(1+rank of</a:t>
            </a:r>
            <a:r>
              <a:rPr dirty="0" sz="2400" spc="-4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)=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i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352" y="2894633"/>
            <a:ext cx="4290695" cy="347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Upper bound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number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distinct node  groups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2800">
              <a:latin typeface="Palatino Linotype"/>
              <a:cs typeface="Palatino Linotype"/>
            </a:endParaRPr>
          </a:p>
          <a:p>
            <a:pPr marL="755650" marR="17145" indent="-286385">
              <a:lnSpc>
                <a:spcPct val="110000"/>
              </a:lnSpc>
              <a:spcBef>
                <a:spcPts val="120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rank of any node in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largest group index is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log*(1+ 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)=log*(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+1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=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+1)-1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840" y="1795589"/>
            <a:ext cx="2496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If log*(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+1)=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840" y="3307092"/>
            <a:ext cx="309880" cy="60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145">
              <a:lnSpc>
                <a:spcPts val="229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29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8064" y="2588069"/>
            <a:ext cx="38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39351" sz="3600">
                <a:latin typeface="Times New Roman"/>
                <a:cs typeface="Times New Roman"/>
              </a:rPr>
              <a:t>2</a:t>
            </a:r>
            <a:r>
              <a:rPr dirty="0" baseline="-39351" sz="3600" spc="-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00978" y="3141726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8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9828" y="2579491"/>
            <a:ext cx="933450" cy="944880"/>
          </a:xfrm>
          <a:custGeom>
            <a:avLst/>
            <a:gdLst/>
            <a:ahLst/>
            <a:cxnLst/>
            <a:rect l="l" t="t" r="r" b="b"/>
            <a:pathLst>
              <a:path w="933450" h="944879">
                <a:moveTo>
                  <a:pt x="74341" y="944525"/>
                </a:moveTo>
                <a:lnTo>
                  <a:pt x="37402" y="900866"/>
                </a:lnTo>
                <a:lnTo>
                  <a:pt x="12309" y="855850"/>
                </a:lnTo>
                <a:lnTo>
                  <a:pt x="0" y="812754"/>
                </a:lnTo>
                <a:lnTo>
                  <a:pt x="1412" y="774858"/>
                </a:lnTo>
                <a:lnTo>
                  <a:pt x="17483" y="745440"/>
                </a:lnTo>
                <a:lnTo>
                  <a:pt x="303690" y="454673"/>
                </a:lnTo>
                <a:lnTo>
                  <a:pt x="319757" y="425255"/>
                </a:lnTo>
                <a:lnTo>
                  <a:pt x="321169" y="387359"/>
                </a:lnTo>
                <a:lnTo>
                  <a:pt x="308861" y="344263"/>
                </a:lnTo>
                <a:lnTo>
                  <a:pt x="283771" y="299247"/>
                </a:lnTo>
                <a:lnTo>
                  <a:pt x="246833" y="255588"/>
                </a:lnTo>
                <a:lnTo>
                  <a:pt x="291066" y="291835"/>
                </a:lnTo>
                <a:lnTo>
                  <a:pt x="336473" y="316214"/>
                </a:lnTo>
                <a:lnTo>
                  <a:pt x="379758" y="327839"/>
                </a:lnTo>
                <a:lnTo>
                  <a:pt x="417629" y="325828"/>
                </a:lnTo>
                <a:lnTo>
                  <a:pt x="446794" y="309296"/>
                </a:lnTo>
                <a:lnTo>
                  <a:pt x="733001" y="18543"/>
                </a:lnTo>
                <a:lnTo>
                  <a:pt x="762161" y="2011"/>
                </a:lnTo>
                <a:lnTo>
                  <a:pt x="800032" y="0"/>
                </a:lnTo>
                <a:lnTo>
                  <a:pt x="843319" y="11625"/>
                </a:lnTo>
                <a:lnTo>
                  <a:pt x="888728" y="36003"/>
                </a:lnTo>
                <a:lnTo>
                  <a:pt x="932963" y="722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27040" y="2514727"/>
            <a:ext cx="56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75" i="1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2’s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3964" y="3524224"/>
            <a:ext cx="657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2367" y="5178374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7116" y="4459351"/>
            <a:ext cx="38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39351" sz="3600">
                <a:latin typeface="Times New Roman"/>
                <a:cs typeface="Times New Roman"/>
              </a:rPr>
              <a:t>2</a:t>
            </a:r>
            <a:r>
              <a:rPr dirty="0" baseline="-39351" sz="3600" spc="-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90538" y="5014721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0" y="214883"/>
                </a:moveTo>
                <a:lnTo>
                  <a:pt x="216408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81866" y="4414622"/>
            <a:ext cx="812800" cy="821055"/>
          </a:xfrm>
          <a:custGeom>
            <a:avLst/>
            <a:gdLst/>
            <a:ahLst/>
            <a:cxnLst/>
            <a:rect l="l" t="t" r="r" b="b"/>
            <a:pathLst>
              <a:path w="812800" h="821054">
                <a:moveTo>
                  <a:pt x="105181" y="820674"/>
                </a:moveTo>
                <a:lnTo>
                  <a:pt x="59729" y="769927"/>
                </a:lnTo>
                <a:lnTo>
                  <a:pt x="26013" y="720006"/>
                </a:lnTo>
                <a:lnTo>
                  <a:pt x="5586" y="674381"/>
                </a:lnTo>
                <a:lnTo>
                  <a:pt x="0" y="636524"/>
                </a:lnTo>
                <a:lnTo>
                  <a:pt x="10807" y="609905"/>
                </a:lnTo>
                <a:lnTo>
                  <a:pt x="246532" y="370434"/>
                </a:lnTo>
                <a:lnTo>
                  <a:pt x="257345" y="343821"/>
                </a:lnTo>
                <a:lnTo>
                  <a:pt x="251759" y="305967"/>
                </a:lnTo>
                <a:lnTo>
                  <a:pt x="231330" y="260344"/>
                </a:lnTo>
                <a:lnTo>
                  <a:pt x="197612" y="210424"/>
                </a:lnTo>
                <a:lnTo>
                  <a:pt x="152158" y="159677"/>
                </a:lnTo>
                <a:lnTo>
                  <a:pt x="203620" y="204320"/>
                </a:lnTo>
                <a:lnTo>
                  <a:pt x="254070" y="237243"/>
                </a:lnTo>
                <a:lnTo>
                  <a:pt x="300012" y="256949"/>
                </a:lnTo>
                <a:lnTo>
                  <a:pt x="337950" y="261938"/>
                </a:lnTo>
                <a:lnTo>
                  <a:pt x="364388" y="250711"/>
                </a:lnTo>
                <a:lnTo>
                  <a:pt x="600113" y="11227"/>
                </a:lnTo>
                <a:lnTo>
                  <a:pt x="626557" y="0"/>
                </a:lnTo>
                <a:lnTo>
                  <a:pt x="664498" y="4988"/>
                </a:lnTo>
                <a:lnTo>
                  <a:pt x="710440" y="24694"/>
                </a:lnTo>
                <a:lnTo>
                  <a:pt x="760887" y="57618"/>
                </a:lnTo>
                <a:lnTo>
                  <a:pt x="812343" y="1022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84165" y="4386389"/>
            <a:ext cx="1038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-1)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2’s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00417" y="5108765"/>
            <a:ext cx="1251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og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36108" y="41498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 h="0">
                <a:moveTo>
                  <a:pt x="0" y="0"/>
                </a:moveTo>
                <a:lnTo>
                  <a:pt x="316839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9559" y="3473208"/>
            <a:ext cx="670559" cy="1507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6804" y="3500628"/>
            <a:ext cx="576071" cy="1412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56802" y="3500631"/>
            <a:ext cx="576580" cy="1412875"/>
          </a:xfrm>
          <a:custGeom>
            <a:avLst/>
            <a:gdLst/>
            <a:ahLst/>
            <a:cxnLst/>
            <a:rect l="l" t="t" r="r" b="b"/>
            <a:pathLst>
              <a:path w="576579" h="1412875">
                <a:moveTo>
                  <a:pt x="576072" y="792899"/>
                </a:moveTo>
                <a:lnTo>
                  <a:pt x="573717" y="746960"/>
                </a:lnTo>
                <a:lnTo>
                  <a:pt x="566790" y="702177"/>
                </a:lnTo>
                <a:lnTo>
                  <a:pt x="555494" y="658728"/>
                </a:lnTo>
                <a:lnTo>
                  <a:pt x="540032" y="616790"/>
                </a:lnTo>
                <a:lnTo>
                  <a:pt x="520606" y="576543"/>
                </a:lnTo>
                <a:lnTo>
                  <a:pt x="497422" y="538163"/>
                </a:lnTo>
                <a:lnTo>
                  <a:pt x="470681" y="501830"/>
                </a:lnTo>
                <a:lnTo>
                  <a:pt x="440588" y="467722"/>
                </a:lnTo>
                <a:lnTo>
                  <a:pt x="407346" y="436016"/>
                </a:lnTo>
                <a:lnTo>
                  <a:pt x="371157" y="406891"/>
                </a:lnTo>
                <a:lnTo>
                  <a:pt x="332226" y="380525"/>
                </a:lnTo>
                <a:lnTo>
                  <a:pt x="290756" y="357097"/>
                </a:lnTo>
                <a:lnTo>
                  <a:pt x="246950" y="336784"/>
                </a:lnTo>
                <a:lnTo>
                  <a:pt x="201012" y="319764"/>
                </a:lnTo>
                <a:lnTo>
                  <a:pt x="153144" y="306217"/>
                </a:lnTo>
                <a:lnTo>
                  <a:pt x="103550" y="296320"/>
                </a:lnTo>
                <a:lnTo>
                  <a:pt x="52434" y="290251"/>
                </a:lnTo>
                <a:lnTo>
                  <a:pt x="0" y="288188"/>
                </a:lnTo>
                <a:lnTo>
                  <a:pt x="0" y="0"/>
                </a:lnTo>
                <a:lnTo>
                  <a:pt x="52434" y="2062"/>
                </a:lnTo>
                <a:lnTo>
                  <a:pt x="103550" y="8131"/>
                </a:lnTo>
                <a:lnTo>
                  <a:pt x="153144" y="18028"/>
                </a:lnTo>
                <a:lnTo>
                  <a:pt x="201012" y="31574"/>
                </a:lnTo>
                <a:lnTo>
                  <a:pt x="246950" y="48593"/>
                </a:lnTo>
                <a:lnTo>
                  <a:pt x="290756" y="68905"/>
                </a:lnTo>
                <a:lnTo>
                  <a:pt x="332226" y="92333"/>
                </a:lnTo>
                <a:lnTo>
                  <a:pt x="371157" y="118697"/>
                </a:lnTo>
                <a:lnTo>
                  <a:pt x="407346" y="147821"/>
                </a:lnTo>
                <a:lnTo>
                  <a:pt x="440588" y="179526"/>
                </a:lnTo>
                <a:lnTo>
                  <a:pt x="470681" y="213633"/>
                </a:lnTo>
                <a:lnTo>
                  <a:pt x="497422" y="249966"/>
                </a:lnTo>
                <a:lnTo>
                  <a:pt x="520606" y="288344"/>
                </a:lnTo>
                <a:lnTo>
                  <a:pt x="540032" y="328591"/>
                </a:lnTo>
                <a:lnTo>
                  <a:pt x="555494" y="370528"/>
                </a:lnTo>
                <a:lnTo>
                  <a:pt x="566790" y="413977"/>
                </a:lnTo>
                <a:lnTo>
                  <a:pt x="573717" y="458759"/>
                </a:lnTo>
                <a:lnTo>
                  <a:pt x="576072" y="504698"/>
                </a:lnTo>
                <a:lnTo>
                  <a:pt x="576072" y="792899"/>
                </a:lnTo>
                <a:lnTo>
                  <a:pt x="573744" y="838340"/>
                </a:lnTo>
                <a:lnTo>
                  <a:pt x="566876" y="882860"/>
                </a:lnTo>
                <a:lnTo>
                  <a:pt x="555637" y="926249"/>
                </a:lnTo>
                <a:lnTo>
                  <a:pt x="540195" y="968297"/>
                </a:lnTo>
                <a:lnTo>
                  <a:pt x="520722" y="1008793"/>
                </a:lnTo>
                <a:lnTo>
                  <a:pt x="497386" y="1047527"/>
                </a:lnTo>
                <a:lnTo>
                  <a:pt x="470358" y="1084289"/>
                </a:lnTo>
                <a:lnTo>
                  <a:pt x="439807" y="1118869"/>
                </a:lnTo>
                <a:lnTo>
                  <a:pt x="405903" y="1151056"/>
                </a:lnTo>
                <a:lnTo>
                  <a:pt x="368815" y="1180640"/>
                </a:lnTo>
                <a:lnTo>
                  <a:pt x="328714" y="1207411"/>
                </a:lnTo>
                <a:lnTo>
                  <a:pt x="285768" y="1231158"/>
                </a:lnTo>
                <a:lnTo>
                  <a:pt x="240148" y="1251672"/>
                </a:lnTo>
                <a:lnTo>
                  <a:pt x="192024" y="1268742"/>
                </a:lnTo>
                <a:lnTo>
                  <a:pt x="192024" y="1412836"/>
                </a:lnTo>
                <a:lnTo>
                  <a:pt x="0" y="1153502"/>
                </a:lnTo>
                <a:lnTo>
                  <a:pt x="192024" y="836447"/>
                </a:lnTo>
                <a:lnTo>
                  <a:pt x="192024" y="980541"/>
                </a:lnTo>
                <a:lnTo>
                  <a:pt x="242885" y="962358"/>
                </a:lnTo>
                <a:lnTo>
                  <a:pt x="291107" y="940233"/>
                </a:lnTo>
                <a:lnTo>
                  <a:pt x="336443" y="914395"/>
                </a:lnTo>
                <a:lnTo>
                  <a:pt x="378643" y="885073"/>
                </a:lnTo>
                <a:lnTo>
                  <a:pt x="417460" y="852497"/>
                </a:lnTo>
                <a:lnTo>
                  <a:pt x="452644" y="816894"/>
                </a:lnTo>
                <a:lnTo>
                  <a:pt x="483948" y="778494"/>
                </a:lnTo>
                <a:lnTo>
                  <a:pt x="511123" y="737526"/>
                </a:lnTo>
                <a:lnTo>
                  <a:pt x="533921" y="694220"/>
                </a:lnTo>
                <a:lnTo>
                  <a:pt x="552094" y="648804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4411" y="384047"/>
            <a:ext cx="25847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93107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799" y="384047"/>
            <a:ext cx="211226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5382" y="532767"/>
            <a:ext cx="32740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Union-Fin</a:t>
            </a:r>
            <a:r>
              <a:rPr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64502" y="1627317"/>
            <a:ext cx="6254750" cy="376999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Dynamic Equivalence Relation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Examples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Definitions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Brute force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implementations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Straight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Union-Find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Making Shorter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Weighted</a:t>
            </a:r>
            <a:r>
              <a:rPr dirty="0" sz="2400" spc="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Compressing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Path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Compressing-Find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6" y="0"/>
            <a:ext cx="609295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44540" y="0"/>
            <a:ext cx="2517647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36180" y="0"/>
            <a:ext cx="1028698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49395" y="699516"/>
            <a:ext cx="2043684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985135" marR="5080" indent="-29718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Amortized Cost of </a:t>
            </a:r>
            <a:r>
              <a:rPr dirty="0" spc="-5" i="1">
                <a:latin typeface="Palatino Linotype"/>
                <a:cs typeface="Palatino Linotype"/>
              </a:rPr>
              <a:t>Union</a:t>
            </a:r>
            <a:r>
              <a:rPr dirty="0" spc="-5"/>
              <a:t>-  </a:t>
            </a:r>
            <a:r>
              <a:rPr dirty="0" spc="-10" i="1">
                <a:latin typeface="Palatino Linotype"/>
                <a:cs typeface="Palatino Linotype"/>
              </a:rPr>
              <a:t>Find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1790469"/>
            <a:ext cx="55054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Amortized Equation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Recalled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885968"/>
            <a:ext cx="6288405" cy="14655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operations 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considered: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makeSets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 (with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 unions)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916" y="2906395"/>
            <a:ext cx="7417434" cy="522605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170"/>
              </a:spcBef>
              <a:tabLst>
                <a:tab pos="4543425" algn="l"/>
              </a:tabLst>
            </a:pPr>
            <a:r>
              <a:rPr dirty="0" sz="2800" spc="-15">
                <a:latin typeface="Calibri"/>
                <a:cs typeface="Calibri"/>
              </a:rPr>
              <a:t>amortized </a:t>
            </a:r>
            <a:r>
              <a:rPr dirty="0" sz="2800" spc="-20">
                <a:latin typeface="Calibri"/>
                <a:cs typeface="Calibri"/>
              </a:rPr>
              <a:t>cost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actual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cost	</a:t>
            </a:r>
            <a:r>
              <a:rPr dirty="0" sz="2800" spc="-5">
                <a:latin typeface="Calibri"/>
                <a:cs typeface="Calibri"/>
              </a:rPr>
              <a:t>+ </a:t>
            </a:r>
            <a:r>
              <a:rPr dirty="0" sz="2800" spc="-10">
                <a:latin typeface="Calibri"/>
                <a:cs typeface="Calibri"/>
              </a:rPr>
              <a:t>accounting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384047"/>
            <a:ext cx="578662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5523" y="384047"/>
            <a:ext cx="231495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4471" y="384047"/>
            <a:ext cx="153619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56576" y="784859"/>
            <a:ext cx="786383" cy="947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38871" y="384047"/>
            <a:ext cx="102869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5874" y="532767"/>
            <a:ext cx="75926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One Execution of</a:t>
            </a:r>
            <a:r>
              <a:rPr dirty="0" spc="-10"/>
              <a:t> </a:t>
            </a:r>
            <a:r>
              <a:rPr dirty="0" spc="-5" i="1">
                <a:latin typeface="Palatino Linotype"/>
                <a:cs typeface="Palatino Linotype"/>
              </a:rPr>
              <a:t>cFind</a:t>
            </a:r>
            <a:r>
              <a:rPr dirty="0" spc="-5"/>
              <a:t>(w</a:t>
            </a:r>
            <a:r>
              <a:rPr dirty="0" baseline="-20833" sz="4800" spc="-7"/>
              <a:t>0</a:t>
            </a:r>
            <a:r>
              <a:rPr dirty="0" sz="4800" spc="-5"/>
              <a:t>)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4732" y="1796795"/>
            <a:ext cx="431800" cy="1126490"/>
          </a:xfrm>
          <a:custGeom>
            <a:avLst/>
            <a:gdLst/>
            <a:ahLst/>
            <a:cxnLst/>
            <a:rect l="l" t="t" r="r" b="b"/>
            <a:pathLst>
              <a:path w="431800" h="1126489">
                <a:moveTo>
                  <a:pt x="323468" y="281051"/>
                </a:moveTo>
                <a:lnTo>
                  <a:pt x="107822" y="281051"/>
                </a:lnTo>
                <a:lnTo>
                  <a:pt x="107822" y="1126236"/>
                </a:lnTo>
                <a:lnTo>
                  <a:pt x="215645" y="985710"/>
                </a:lnTo>
                <a:lnTo>
                  <a:pt x="323468" y="985710"/>
                </a:lnTo>
                <a:lnTo>
                  <a:pt x="323468" y="281051"/>
                </a:lnTo>
                <a:close/>
              </a:path>
              <a:path w="431800" h="1126489">
                <a:moveTo>
                  <a:pt x="323468" y="985710"/>
                </a:moveTo>
                <a:lnTo>
                  <a:pt x="215645" y="985710"/>
                </a:lnTo>
                <a:lnTo>
                  <a:pt x="323468" y="1126236"/>
                </a:lnTo>
                <a:lnTo>
                  <a:pt x="323468" y="985710"/>
                </a:lnTo>
                <a:close/>
              </a:path>
              <a:path w="431800" h="1126489">
                <a:moveTo>
                  <a:pt x="215645" y="0"/>
                </a:moveTo>
                <a:lnTo>
                  <a:pt x="0" y="281051"/>
                </a:lnTo>
                <a:lnTo>
                  <a:pt x="431291" y="281051"/>
                </a:lnTo>
                <a:lnTo>
                  <a:pt x="215645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2188" y="5248922"/>
            <a:ext cx="1160145" cy="1167130"/>
          </a:xfrm>
          <a:custGeom>
            <a:avLst/>
            <a:gdLst/>
            <a:ahLst/>
            <a:cxnLst/>
            <a:rect l="l" t="t" r="r" b="b"/>
            <a:pathLst>
              <a:path w="1160145" h="1167129">
                <a:moveTo>
                  <a:pt x="188118" y="0"/>
                </a:moveTo>
                <a:lnTo>
                  <a:pt x="123182" y="6258"/>
                </a:lnTo>
                <a:lnTo>
                  <a:pt x="69735" y="28967"/>
                </a:lnTo>
                <a:lnTo>
                  <a:pt x="29955" y="68415"/>
                </a:lnTo>
                <a:lnTo>
                  <a:pt x="6800" y="121670"/>
                </a:lnTo>
                <a:lnTo>
                  <a:pt x="0" y="186550"/>
                </a:lnTo>
                <a:lnTo>
                  <a:pt x="2505" y="222775"/>
                </a:lnTo>
                <a:lnTo>
                  <a:pt x="8828" y="261218"/>
                </a:lnTo>
                <a:lnTo>
                  <a:pt x="18877" y="301648"/>
                </a:lnTo>
                <a:lnTo>
                  <a:pt x="32561" y="343836"/>
                </a:lnTo>
                <a:lnTo>
                  <a:pt x="49791" y="387552"/>
                </a:lnTo>
                <a:lnTo>
                  <a:pt x="70476" y="432567"/>
                </a:lnTo>
                <a:lnTo>
                  <a:pt x="94525" y="478650"/>
                </a:lnTo>
                <a:lnTo>
                  <a:pt x="121848" y="525573"/>
                </a:lnTo>
                <a:lnTo>
                  <a:pt x="152354" y="573105"/>
                </a:lnTo>
                <a:lnTo>
                  <a:pt x="185953" y="621018"/>
                </a:lnTo>
                <a:lnTo>
                  <a:pt x="222554" y="669080"/>
                </a:lnTo>
                <a:lnTo>
                  <a:pt x="262066" y="717063"/>
                </a:lnTo>
                <a:lnTo>
                  <a:pt x="304400" y="764736"/>
                </a:lnTo>
                <a:lnTo>
                  <a:pt x="349465" y="811871"/>
                </a:lnTo>
                <a:lnTo>
                  <a:pt x="396220" y="857328"/>
                </a:lnTo>
                <a:lnTo>
                  <a:pt x="443537" y="900059"/>
                </a:lnTo>
                <a:lnTo>
                  <a:pt x="491187" y="939971"/>
                </a:lnTo>
                <a:lnTo>
                  <a:pt x="538941" y="976973"/>
                </a:lnTo>
                <a:lnTo>
                  <a:pt x="586570" y="1010971"/>
                </a:lnTo>
                <a:lnTo>
                  <a:pt x="633846" y="1041874"/>
                </a:lnTo>
                <a:lnTo>
                  <a:pt x="680539" y="1069588"/>
                </a:lnTo>
                <a:lnTo>
                  <a:pt x="726420" y="1094022"/>
                </a:lnTo>
                <a:lnTo>
                  <a:pt x="771260" y="1115083"/>
                </a:lnTo>
                <a:lnTo>
                  <a:pt x="814831" y="1132678"/>
                </a:lnTo>
                <a:lnTo>
                  <a:pt x="856903" y="1146716"/>
                </a:lnTo>
                <a:lnTo>
                  <a:pt x="897248" y="1157103"/>
                </a:lnTo>
                <a:lnTo>
                  <a:pt x="935637" y="1163747"/>
                </a:lnTo>
                <a:lnTo>
                  <a:pt x="971840" y="1166556"/>
                </a:lnTo>
                <a:lnTo>
                  <a:pt x="1005629" y="1165437"/>
                </a:lnTo>
                <a:lnTo>
                  <a:pt x="1065047" y="1151045"/>
                </a:lnTo>
                <a:lnTo>
                  <a:pt x="1112062" y="1119834"/>
                </a:lnTo>
                <a:lnTo>
                  <a:pt x="1143664" y="1073080"/>
                </a:lnTo>
                <a:lnTo>
                  <a:pt x="1158551" y="1013783"/>
                </a:lnTo>
                <a:lnTo>
                  <a:pt x="1159953" y="980005"/>
                </a:lnTo>
                <a:lnTo>
                  <a:pt x="1157447" y="943780"/>
                </a:lnTo>
                <a:lnTo>
                  <a:pt x="1151124" y="905338"/>
                </a:lnTo>
                <a:lnTo>
                  <a:pt x="1141076" y="864907"/>
                </a:lnTo>
                <a:lnTo>
                  <a:pt x="1127391" y="822720"/>
                </a:lnTo>
                <a:lnTo>
                  <a:pt x="1110161" y="779003"/>
                </a:lnTo>
                <a:lnTo>
                  <a:pt x="1089476" y="733989"/>
                </a:lnTo>
                <a:lnTo>
                  <a:pt x="1065427" y="687905"/>
                </a:lnTo>
                <a:lnTo>
                  <a:pt x="1038104" y="640982"/>
                </a:lnTo>
                <a:lnTo>
                  <a:pt x="1007598" y="593450"/>
                </a:lnTo>
                <a:lnTo>
                  <a:pt x="974000" y="545538"/>
                </a:lnTo>
                <a:lnTo>
                  <a:pt x="937399" y="497475"/>
                </a:lnTo>
                <a:lnTo>
                  <a:pt x="897886" y="449492"/>
                </a:lnTo>
                <a:lnTo>
                  <a:pt x="855552" y="401819"/>
                </a:lnTo>
                <a:lnTo>
                  <a:pt x="810487" y="354684"/>
                </a:lnTo>
                <a:lnTo>
                  <a:pt x="763733" y="309227"/>
                </a:lnTo>
                <a:lnTo>
                  <a:pt x="716416" y="266496"/>
                </a:lnTo>
                <a:lnTo>
                  <a:pt x="668766" y="226584"/>
                </a:lnTo>
                <a:lnTo>
                  <a:pt x="621012" y="189582"/>
                </a:lnTo>
                <a:lnTo>
                  <a:pt x="573384" y="155584"/>
                </a:lnTo>
                <a:lnTo>
                  <a:pt x="526109" y="124681"/>
                </a:lnTo>
                <a:lnTo>
                  <a:pt x="479417" y="96967"/>
                </a:lnTo>
                <a:lnTo>
                  <a:pt x="433536" y="72533"/>
                </a:lnTo>
                <a:lnTo>
                  <a:pt x="388697" y="51472"/>
                </a:lnTo>
                <a:lnTo>
                  <a:pt x="345126" y="33877"/>
                </a:lnTo>
                <a:lnTo>
                  <a:pt x="303054" y="19839"/>
                </a:lnTo>
                <a:lnTo>
                  <a:pt x="262710" y="9452"/>
                </a:lnTo>
                <a:lnTo>
                  <a:pt x="224321" y="2808"/>
                </a:lnTo>
                <a:lnTo>
                  <a:pt x="188118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1197" y="4360779"/>
            <a:ext cx="1320165" cy="982344"/>
          </a:xfrm>
          <a:custGeom>
            <a:avLst/>
            <a:gdLst/>
            <a:ahLst/>
            <a:cxnLst/>
            <a:rect l="l" t="t" r="r" b="b"/>
            <a:pathLst>
              <a:path w="1320164" h="982345">
                <a:moveTo>
                  <a:pt x="1094234" y="0"/>
                </a:moveTo>
                <a:lnTo>
                  <a:pt x="1052596" y="1368"/>
                </a:lnTo>
                <a:lnTo>
                  <a:pt x="1008479" y="5924"/>
                </a:lnTo>
                <a:lnTo>
                  <a:pt x="962125" y="13628"/>
                </a:lnTo>
                <a:lnTo>
                  <a:pt x="913779" y="24438"/>
                </a:lnTo>
                <a:lnTo>
                  <a:pt x="863684" y="38315"/>
                </a:lnTo>
                <a:lnTo>
                  <a:pt x="812083" y="55217"/>
                </a:lnTo>
                <a:lnTo>
                  <a:pt x="759220" y="75104"/>
                </a:lnTo>
                <a:lnTo>
                  <a:pt x="705339" y="97936"/>
                </a:lnTo>
                <a:lnTo>
                  <a:pt x="650682" y="123672"/>
                </a:lnTo>
                <a:lnTo>
                  <a:pt x="595494" y="152272"/>
                </a:lnTo>
                <a:lnTo>
                  <a:pt x="540018" y="183695"/>
                </a:lnTo>
                <a:lnTo>
                  <a:pt x="484498" y="217900"/>
                </a:lnTo>
                <a:lnTo>
                  <a:pt x="430266" y="254114"/>
                </a:lnTo>
                <a:lnTo>
                  <a:pt x="378582" y="291446"/>
                </a:lnTo>
                <a:lnTo>
                  <a:pt x="329585" y="329694"/>
                </a:lnTo>
                <a:lnTo>
                  <a:pt x="283412" y="368652"/>
                </a:lnTo>
                <a:lnTo>
                  <a:pt x="240202" y="408116"/>
                </a:lnTo>
                <a:lnTo>
                  <a:pt x="200094" y="447881"/>
                </a:lnTo>
                <a:lnTo>
                  <a:pt x="163224" y="487743"/>
                </a:lnTo>
                <a:lnTo>
                  <a:pt x="129733" y="527497"/>
                </a:lnTo>
                <a:lnTo>
                  <a:pt x="99758" y="566940"/>
                </a:lnTo>
                <a:lnTo>
                  <a:pt x="73437" y="605865"/>
                </a:lnTo>
                <a:lnTo>
                  <a:pt x="50909" y="644070"/>
                </a:lnTo>
                <a:lnTo>
                  <a:pt x="32312" y="681349"/>
                </a:lnTo>
                <a:lnTo>
                  <a:pt x="17784" y="717497"/>
                </a:lnTo>
                <a:lnTo>
                  <a:pt x="1490" y="785586"/>
                </a:lnTo>
                <a:lnTo>
                  <a:pt x="0" y="817118"/>
                </a:lnTo>
                <a:lnTo>
                  <a:pt x="3132" y="846701"/>
                </a:lnTo>
                <a:lnTo>
                  <a:pt x="23818" y="899205"/>
                </a:lnTo>
                <a:lnTo>
                  <a:pt x="62925" y="939889"/>
                </a:lnTo>
                <a:lnTo>
                  <a:pt x="117795" y="966852"/>
                </a:lnTo>
                <a:lnTo>
                  <a:pt x="186481" y="980417"/>
                </a:lnTo>
                <a:lnTo>
                  <a:pt x="225395" y="982277"/>
                </a:lnTo>
                <a:lnTo>
                  <a:pt x="267033" y="980908"/>
                </a:lnTo>
                <a:lnTo>
                  <a:pt x="311150" y="976352"/>
                </a:lnTo>
                <a:lnTo>
                  <a:pt x="357504" y="968649"/>
                </a:lnTo>
                <a:lnTo>
                  <a:pt x="405850" y="957840"/>
                </a:lnTo>
                <a:lnTo>
                  <a:pt x="455945" y="943964"/>
                </a:lnTo>
                <a:lnTo>
                  <a:pt x="507546" y="927062"/>
                </a:lnTo>
                <a:lnTo>
                  <a:pt x="560409" y="907176"/>
                </a:lnTo>
                <a:lnTo>
                  <a:pt x="614291" y="884344"/>
                </a:lnTo>
                <a:lnTo>
                  <a:pt x="668947" y="858609"/>
                </a:lnTo>
                <a:lnTo>
                  <a:pt x="724135" y="830009"/>
                </a:lnTo>
                <a:lnTo>
                  <a:pt x="779611" y="798587"/>
                </a:lnTo>
                <a:lnTo>
                  <a:pt x="835132" y="764381"/>
                </a:lnTo>
                <a:lnTo>
                  <a:pt x="889364" y="728168"/>
                </a:lnTo>
                <a:lnTo>
                  <a:pt x="941047" y="690835"/>
                </a:lnTo>
                <a:lnTo>
                  <a:pt x="990045" y="652588"/>
                </a:lnTo>
                <a:lnTo>
                  <a:pt x="1036217" y="613630"/>
                </a:lnTo>
                <a:lnTo>
                  <a:pt x="1079427" y="574166"/>
                </a:lnTo>
                <a:lnTo>
                  <a:pt x="1119536" y="534401"/>
                </a:lnTo>
                <a:lnTo>
                  <a:pt x="1156405" y="494539"/>
                </a:lnTo>
                <a:lnTo>
                  <a:pt x="1189896" y="454784"/>
                </a:lnTo>
                <a:lnTo>
                  <a:pt x="1219872" y="415342"/>
                </a:lnTo>
                <a:lnTo>
                  <a:pt x="1246193" y="376416"/>
                </a:lnTo>
                <a:lnTo>
                  <a:pt x="1268721" y="338212"/>
                </a:lnTo>
                <a:lnTo>
                  <a:pt x="1287318" y="300933"/>
                </a:lnTo>
                <a:lnTo>
                  <a:pt x="1301846" y="264784"/>
                </a:lnTo>
                <a:lnTo>
                  <a:pt x="1318140" y="196695"/>
                </a:lnTo>
                <a:lnTo>
                  <a:pt x="1319630" y="165164"/>
                </a:lnTo>
                <a:lnTo>
                  <a:pt x="1316497" y="135581"/>
                </a:lnTo>
                <a:lnTo>
                  <a:pt x="1295812" y="83077"/>
                </a:lnTo>
                <a:lnTo>
                  <a:pt x="1256704" y="42390"/>
                </a:lnTo>
                <a:lnTo>
                  <a:pt x="1201834" y="15425"/>
                </a:lnTo>
                <a:lnTo>
                  <a:pt x="1133149" y="1859"/>
                </a:lnTo>
                <a:lnTo>
                  <a:pt x="1094234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8364" y="3254618"/>
            <a:ext cx="1169035" cy="1250315"/>
          </a:xfrm>
          <a:custGeom>
            <a:avLst/>
            <a:gdLst/>
            <a:ahLst/>
            <a:cxnLst/>
            <a:rect l="l" t="t" r="r" b="b"/>
            <a:pathLst>
              <a:path w="1169035" h="1250314">
                <a:moveTo>
                  <a:pt x="154238" y="0"/>
                </a:moveTo>
                <a:lnTo>
                  <a:pt x="97179" y="11332"/>
                </a:lnTo>
                <a:lnTo>
                  <a:pt x="51346" y="39016"/>
                </a:lnTo>
                <a:lnTo>
                  <a:pt x="19469" y="82037"/>
                </a:lnTo>
                <a:lnTo>
                  <a:pt x="2810" y="137775"/>
                </a:lnTo>
                <a:lnTo>
                  <a:pt x="0" y="169896"/>
                </a:lnTo>
                <a:lnTo>
                  <a:pt x="767" y="204576"/>
                </a:lnTo>
                <a:lnTo>
                  <a:pt x="12734" y="280784"/>
                </a:lnTo>
                <a:lnTo>
                  <a:pt x="23782" y="321898"/>
                </a:lnTo>
                <a:lnTo>
                  <a:pt x="38107" y="364744"/>
                </a:lnTo>
                <a:lnTo>
                  <a:pt x="55631" y="409113"/>
                </a:lnTo>
                <a:lnTo>
                  <a:pt x="76281" y="454801"/>
                </a:lnTo>
                <a:lnTo>
                  <a:pt x="99980" y="501598"/>
                </a:lnTo>
                <a:lnTo>
                  <a:pt x="126653" y="549300"/>
                </a:lnTo>
                <a:lnTo>
                  <a:pt x="156224" y="597698"/>
                </a:lnTo>
                <a:lnTo>
                  <a:pt x="188617" y="646586"/>
                </a:lnTo>
                <a:lnTo>
                  <a:pt x="223758" y="695757"/>
                </a:lnTo>
                <a:lnTo>
                  <a:pt x="261570" y="745004"/>
                </a:lnTo>
                <a:lnTo>
                  <a:pt x="301978" y="794121"/>
                </a:lnTo>
                <a:lnTo>
                  <a:pt x="344907" y="842900"/>
                </a:lnTo>
                <a:lnTo>
                  <a:pt x="389422" y="890234"/>
                </a:lnTo>
                <a:lnTo>
                  <a:pt x="434511" y="935091"/>
                </a:lnTo>
                <a:lnTo>
                  <a:pt x="479974" y="977375"/>
                </a:lnTo>
                <a:lnTo>
                  <a:pt x="525614" y="1016993"/>
                </a:lnTo>
                <a:lnTo>
                  <a:pt x="571231" y="1053849"/>
                </a:lnTo>
                <a:lnTo>
                  <a:pt x="616627" y="1087849"/>
                </a:lnTo>
                <a:lnTo>
                  <a:pt x="661602" y="1118897"/>
                </a:lnTo>
                <a:lnTo>
                  <a:pt x="705958" y="1146900"/>
                </a:lnTo>
                <a:lnTo>
                  <a:pt x="749496" y="1171763"/>
                </a:lnTo>
                <a:lnTo>
                  <a:pt x="792017" y="1193390"/>
                </a:lnTo>
                <a:lnTo>
                  <a:pt x="833322" y="1211687"/>
                </a:lnTo>
                <a:lnTo>
                  <a:pt x="873212" y="1226560"/>
                </a:lnTo>
                <a:lnTo>
                  <a:pt x="911490" y="1237914"/>
                </a:lnTo>
                <a:lnTo>
                  <a:pt x="982408" y="1249685"/>
                </a:lnTo>
                <a:lnTo>
                  <a:pt x="1014652" y="1249913"/>
                </a:lnTo>
                <a:lnTo>
                  <a:pt x="1044486" y="1246242"/>
                </a:lnTo>
                <a:lnTo>
                  <a:pt x="1096134" y="1226828"/>
                </a:lnTo>
                <a:lnTo>
                  <a:pt x="1135429" y="1191079"/>
                </a:lnTo>
                <a:lnTo>
                  <a:pt x="1159621" y="1141495"/>
                </a:lnTo>
                <a:lnTo>
                  <a:pt x="1168896" y="1080020"/>
                </a:lnTo>
                <a:lnTo>
                  <a:pt x="1168129" y="1045340"/>
                </a:lnTo>
                <a:lnTo>
                  <a:pt x="1156162" y="969133"/>
                </a:lnTo>
                <a:lnTo>
                  <a:pt x="1145114" y="928018"/>
                </a:lnTo>
                <a:lnTo>
                  <a:pt x="1130789" y="885172"/>
                </a:lnTo>
                <a:lnTo>
                  <a:pt x="1113264" y="840802"/>
                </a:lnTo>
                <a:lnTo>
                  <a:pt x="1092615" y="795114"/>
                </a:lnTo>
                <a:lnTo>
                  <a:pt x="1068916" y="748316"/>
                </a:lnTo>
                <a:lnTo>
                  <a:pt x="1042243" y="700614"/>
                </a:lnTo>
                <a:lnTo>
                  <a:pt x="1012672" y="652215"/>
                </a:lnTo>
                <a:lnTo>
                  <a:pt x="980279" y="603326"/>
                </a:lnTo>
                <a:lnTo>
                  <a:pt x="945138" y="554154"/>
                </a:lnTo>
                <a:lnTo>
                  <a:pt x="907326" y="504907"/>
                </a:lnTo>
                <a:lnTo>
                  <a:pt x="866918" y="455790"/>
                </a:lnTo>
                <a:lnTo>
                  <a:pt x="823989" y="407011"/>
                </a:lnTo>
                <a:lnTo>
                  <a:pt x="779472" y="359678"/>
                </a:lnTo>
                <a:lnTo>
                  <a:pt x="734382" y="314823"/>
                </a:lnTo>
                <a:lnTo>
                  <a:pt x="688917" y="272540"/>
                </a:lnTo>
                <a:lnTo>
                  <a:pt x="643276" y="232923"/>
                </a:lnTo>
                <a:lnTo>
                  <a:pt x="597658" y="196067"/>
                </a:lnTo>
                <a:lnTo>
                  <a:pt x="552261" y="162068"/>
                </a:lnTo>
                <a:lnTo>
                  <a:pt x="507285" y="131019"/>
                </a:lnTo>
                <a:lnTo>
                  <a:pt x="462929" y="103016"/>
                </a:lnTo>
                <a:lnTo>
                  <a:pt x="419391" y="78153"/>
                </a:lnTo>
                <a:lnTo>
                  <a:pt x="376870" y="56526"/>
                </a:lnTo>
                <a:lnTo>
                  <a:pt x="335565" y="38228"/>
                </a:lnTo>
                <a:lnTo>
                  <a:pt x="295674" y="23354"/>
                </a:lnTo>
                <a:lnTo>
                  <a:pt x="257398" y="12000"/>
                </a:lnTo>
                <a:lnTo>
                  <a:pt x="186481" y="228"/>
                </a:lnTo>
                <a:lnTo>
                  <a:pt x="15423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17083" y="1736287"/>
            <a:ext cx="1361440" cy="1548765"/>
          </a:xfrm>
          <a:custGeom>
            <a:avLst/>
            <a:gdLst/>
            <a:ahLst/>
            <a:cxnLst/>
            <a:rect l="l" t="t" r="r" b="b"/>
            <a:pathLst>
              <a:path w="1361439" h="1548764">
                <a:moveTo>
                  <a:pt x="1130668" y="0"/>
                </a:moveTo>
                <a:lnTo>
                  <a:pt x="1060743" y="3907"/>
                </a:lnTo>
                <a:lnTo>
                  <a:pt x="985082" y="20637"/>
                </a:lnTo>
                <a:lnTo>
                  <a:pt x="945446" y="33642"/>
                </a:lnTo>
                <a:lnTo>
                  <a:pt x="904790" y="49651"/>
                </a:lnTo>
                <a:lnTo>
                  <a:pt x="863253" y="68598"/>
                </a:lnTo>
                <a:lnTo>
                  <a:pt x="820972" y="90413"/>
                </a:lnTo>
                <a:lnTo>
                  <a:pt x="778085" y="115032"/>
                </a:lnTo>
                <a:lnTo>
                  <a:pt x="734731" y="142386"/>
                </a:lnTo>
                <a:lnTo>
                  <a:pt x="691047" y="172409"/>
                </a:lnTo>
                <a:lnTo>
                  <a:pt x="647172" y="205033"/>
                </a:lnTo>
                <a:lnTo>
                  <a:pt x="603244" y="240191"/>
                </a:lnTo>
                <a:lnTo>
                  <a:pt x="559400" y="277816"/>
                </a:lnTo>
                <a:lnTo>
                  <a:pt x="515779" y="317841"/>
                </a:lnTo>
                <a:lnTo>
                  <a:pt x="472519" y="360199"/>
                </a:lnTo>
                <a:lnTo>
                  <a:pt x="429758" y="404822"/>
                </a:lnTo>
                <a:lnTo>
                  <a:pt x="387633" y="451644"/>
                </a:lnTo>
                <a:lnTo>
                  <a:pt x="346283" y="500598"/>
                </a:lnTo>
                <a:lnTo>
                  <a:pt x="306474" y="550813"/>
                </a:lnTo>
                <a:lnTo>
                  <a:pt x="268907" y="601366"/>
                </a:lnTo>
                <a:lnTo>
                  <a:pt x="233621" y="652108"/>
                </a:lnTo>
                <a:lnTo>
                  <a:pt x="200655" y="702891"/>
                </a:lnTo>
                <a:lnTo>
                  <a:pt x="170046" y="753566"/>
                </a:lnTo>
                <a:lnTo>
                  <a:pt x="141835" y="803985"/>
                </a:lnTo>
                <a:lnTo>
                  <a:pt x="116058" y="853998"/>
                </a:lnTo>
                <a:lnTo>
                  <a:pt x="92755" y="903458"/>
                </a:lnTo>
                <a:lnTo>
                  <a:pt x="71964" y="952216"/>
                </a:lnTo>
                <a:lnTo>
                  <a:pt x="53723" y="1000123"/>
                </a:lnTo>
                <a:lnTo>
                  <a:pt x="38072" y="1047031"/>
                </a:lnTo>
                <a:lnTo>
                  <a:pt x="25048" y="1092791"/>
                </a:lnTo>
                <a:lnTo>
                  <a:pt x="14690" y="1137254"/>
                </a:lnTo>
                <a:lnTo>
                  <a:pt x="7037" y="1180272"/>
                </a:lnTo>
                <a:lnTo>
                  <a:pt x="2128" y="1221696"/>
                </a:lnTo>
                <a:lnTo>
                  <a:pt x="0" y="1261378"/>
                </a:lnTo>
                <a:lnTo>
                  <a:pt x="692" y="1299170"/>
                </a:lnTo>
                <a:lnTo>
                  <a:pt x="10690" y="1368485"/>
                </a:lnTo>
                <a:lnTo>
                  <a:pt x="32432" y="1428455"/>
                </a:lnTo>
                <a:lnTo>
                  <a:pt x="66225" y="1477889"/>
                </a:lnTo>
                <a:lnTo>
                  <a:pt x="111983" y="1515338"/>
                </a:lnTo>
                <a:lnTo>
                  <a:pt x="167124" y="1538687"/>
                </a:lnTo>
                <a:lnTo>
                  <a:pt x="230209" y="1548140"/>
                </a:lnTo>
                <a:lnTo>
                  <a:pt x="264386" y="1547823"/>
                </a:lnTo>
                <a:lnTo>
                  <a:pt x="337316" y="1537439"/>
                </a:lnTo>
                <a:lnTo>
                  <a:pt x="375794" y="1527506"/>
                </a:lnTo>
                <a:lnTo>
                  <a:pt x="415429" y="1514501"/>
                </a:lnTo>
                <a:lnTo>
                  <a:pt x="456084" y="1498493"/>
                </a:lnTo>
                <a:lnTo>
                  <a:pt x="497621" y="1479547"/>
                </a:lnTo>
                <a:lnTo>
                  <a:pt x="539902" y="1457731"/>
                </a:lnTo>
                <a:lnTo>
                  <a:pt x="582788" y="1433113"/>
                </a:lnTo>
                <a:lnTo>
                  <a:pt x="626142" y="1405759"/>
                </a:lnTo>
                <a:lnTo>
                  <a:pt x="669826" y="1375737"/>
                </a:lnTo>
                <a:lnTo>
                  <a:pt x="713701" y="1343113"/>
                </a:lnTo>
                <a:lnTo>
                  <a:pt x="757629" y="1307955"/>
                </a:lnTo>
                <a:lnTo>
                  <a:pt x="801474" y="1270330"/>
                </a:lnTo>
                <a:lnTo>
                  <a:pt x="845095" y="1230305"/>
                </a:lnTo>
                <a:lnTo>
                  <a:pt x="888356" y="1187947"/>
                </a:lnTo>
                <a:lnTo>
                  <a:pt x="931118" y="1143324"/>
                </a:lnTo>
                <a:lnTo>
                  <a:pt x="973244" y="1096502"/>
                </a:lnTo>
                <a:lnTo>
                  <a:pt x="1014595" y="1047548"/>
                </a:lnTo>
                <a:lnTo>
                  <a:pt x="1054405" y="997333"/>
                </a:lnTo>
                <a:lnTo>
                  <a:pt x="1091972" y="946780"/>
                </a:lnTo>
                <a:lnTo>
                  <a:pt x="1127257" y="896037"/>
                </a:lnTo>
                <a:lnTo>
                  <a:pt x="1160223" y="845254"/>
                </a:lnTo>
                <a:lnTo>
                  <a:pt x="1190831" y="794578"/>
                </a:lnTo>
                <a:lnTo>
                  <a:pt x="1219042" y="744159"/>
                </a:lnTo>
                <a:lnTo>
                  <a:pt x="1244819" y="694145"/>
                </a:lnTo>
                <a:lnTo>
                  <a:pt x="1268121" y="644684"/>
                </a:lnTo>
                <a:lnTo>
                  <a:pt x="1288912" y="595926"/>
                </a:lnTo>
                <a:lnTo>
                  <a:pt x="1307152" y="548018"/>
                </a:lnTo>
                <a:lnTo>
                  <a:pt x="1322803" y="501110"/>
                </a:lnTo>
                <a:lnTo>
                  <a:pt x="1335826" y="455349"/>
                </a:lnTo>
                <a:lnTo>
                  <a:pt x="1346183" y="410885"/>
                </a:lnTo>
                <a:lnTo>
                  <a:pt x="1353836" y="367866"/>
                </a:lnTo>
                <a:lnTo>
                  <a:pt x="1358746" y="326441"/>
                </a:lnTo>
                <a:lnTo>
                  <a:pt x="1360874" y="286758"/>
                </a:lnTo>
                <a:lnTo>
                  <a:pt x="1360182" y="248966"/>
                </a:lnTo>
                <a:lnTo>
                  <a:pt x="1350183" y="179649"/>
                </a:lnTo>
                <a:lnTo>
                  <a:pt x="1328443" y="119679"/>
                </a:lnTo>
                <a:lnTo>
                  <a:pt x="1294652" y="70244"/>
                </a:lnTo>
                <a:lnTo>
                  <a:pt x="1248895" y="32797"/>
                </a:lnTo>
                <a:lnTo>
                  <a:pt x="1193754" y="9450"/>
                </a:lnTo>
                <a:lnTo>
                  <a:pt x="1130668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9647" y="1859279"/>
            <a:ext cx="225552" cy="224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93135" y="2217420"/>
            <a:ext cx="225552" cy="22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1844" y="2938272"/>
            <a:ext cx="224028" cy="2255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9208" y="4162044"/>
            <a:ext cx="225552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9544" y="4523232"/>
            <a:ext cx="224028" cy="224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1507" y="5385815"/>
            <a:ext cx="225552" cy="22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3135" y="3441191"/>
            <a:ext cx="225552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9647" y="5818632"/>
            <a:ext cx="225552" cy="224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08061" y="5845026"/>
            <a:ext cx="637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0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1086" y="1596876"/>
            <a:ext cx="1078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Root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k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8061" y="3973365"/>
            <a:ext cx="645160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dirty="0" baseline="13888" sz="3600" spc="-7" i="1">
                <a:latin typeface="Times New Roman"/>
                <a:cs typeface="Times New Roman"/>
              </a:rPr>
              <a:t>w</a:t>
            </a:r>
            <a:r>
              <a:rPr dirty="0" sz="1600" spc="-5">
                <a:latin typeface="Times New Roman"/>
                <a:cs typeface="Times New Roman"/>
              </a:rPr>
              <a:t>i-1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0725" y="217314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3417" y="2349924"/>
            <a:ext cx="296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k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61204" y="1592580"/>
            <a:ext cx="2859023" cy="8199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9200" y="1591055"/>
            <a:ext cx="2948939" cy="841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15484" y="1699260"/>
            <a:ext cx="2798445" cy="758825"/>
          </a:xfrm>
          <a:prstGeom prst="rect">
            <a:avLst/>
          </a:prstGeom>
          <a:solidFill>
            <a:srgbClr val="C1C1C1"/>
          </a:solidFill>
          <a:ln w="34747">
            <a:solidFill>
              <a:srgbClr val="818181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 marR="120650">
              <a:lnSpc>
                <a:spcPct val="100000"/>
              </a:lnSpc>
              <a:spcBef>
                <a:spcPts val="235"/>
              </a:spcBef>
            </a:pPr>
            <a:r>
              <a:rPr dirty="0" sz="2000" spc="-5">
                <a:latin typeface="Palatino Linotype"/>
                <a:cs typeface="Palatino Linotype"/>
              </a:rPr>
              <a:t>Only </a:t>
            </a:r>
            <a:r>
              <a:rPr dirty="0" sz="2000">
                <a:latin typeface="Palatino Linotype"/>
                <a:cs typeface="Palatino Linotype"/>
              </a:rPr>
              <a:t>when </a:t>
            </a:r>
            <a:r>
              <a:rPr dirty="0" sz="2000" i="1">
                <a:latin typeface="Palatino Linotype"/>
                <a:cs typeface="Palatino Linotype"/>
              </a:rPr>
              <a:t>k</a:t>
            </a:r>
            <a:r>
              <a:rPr dirty="0" sz="2000">
                <a:latin typeface="Palatino Linotype"/>
                <a:cs typeface="Palatino Linotype"/>
              </a:rPr>
              <a:t>=0,1,</a:t>
            </a:r>
            <a:r>
              <a:rPr dirty="0" sz="2000" spc="-80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there  </a:t>
            </a:r>
            <a:r>
              <a:rPr dirty="0" sz="2000">
                <a:latin typeface="Palatino Linotype"/>
                <a:cs typeface="Palatino Linotype"/>
              </a:rPr>
              <a:t>is </a:t>
            </a:r>
            <a:r>
              <a:rPr dirty="0" sz="2000" spc="-5">
                <a:latin typeface="Palatino Linotype"/>
                <a:cs typeface="Palatino Linotype"/>
              </a:rPr>
              <a:t>no </a:t>
            </a:r>
            <a:r>
              <a:rPr dirty="0" sz="2000">
                <a:latin typeface="Palatino Linotype"/>
                <a:cs typeface="Palatino Linotype"/>
              </a:rPr>
              <a:t>parent</a:t>
            </a:r>
            <a:r>
              <a:rPr dirty="0" sz="2000" spc="-6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change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27070" y="3707129"/>
            <a:ext cx="347980" cy="388620"/>
          </a:xfrm>
          <a:custGeom>
            <a:avLst/>
            <a:gdLst/>
            <a:ahLst/>
            <a:cxnLst/>
            <a:rect l="l" t="t" r="r" b="b"/>
            <a:pathLst>
              <a:path w="347979" h="388620">
                <a:moveTo>
                  <a:pt x="0" y="0"/>
                </a:moveTo>
                <a:lnTo>
                  <a:pt x="347472" y="388620"/>
                </a:lnTo>
              </a:path>
            </a:pathLst>
          </a:custGeom>
          <a:ln w="3200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34361" y="2798826"/>
            <a:ext cx="1871980" cy="937260"/>
          </a:xfrm>
          <a:custGeom>
            <a:avLst/>
            <a:gdLst/>
            <a:ahLst/>
            <a:cxnLst/>
            <a:rect l="l" t="t" r="r" b="b"/>
            <a:pathLst>
              <a:path w="1871979" h="937260">
                <a:moveTo>
                  <a:pt x="0" y="937260"/>
                </a:moveTo>
                <a:lnTo>
                  <a:pt x="1871472" y="0"/>
                </a:lnTo>
              </a:path>
            </a:pathLst>
          </a:custGeom>
          <a:ln w="25908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2061" y="4095750"/>
            <a:ext cx="1729739" cy="864235"/>
          </a:xfrm>
          <a:custGeom>
            <a:avLst/>
            <a:gdLst/>
            <a:ahLst/>
            <a:cxnLst/>
            <a:rect l="l" t="t" r="r" b="b"/>
            <a:pathLst>
              <a:path w="1729739" h="864235">
                <a:moveTo>
                  <a:pt x="0" y="0"/>
                </a:moveTo>
                <a:lnTo>
                  <a:pt x="1729739" y="864108"/>
                </a:lnTo>
              </a:path>
            </a:pathLst>
          </a:custGeom>
          <a:ln w="25908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34361" y="5104638"/>
            <a:ext cx="1295400" cy="502920"/>
          </a:xfrm>
          <a:custGeom>
            <a:avLst/>
            <a:gdLst/>
            <a:ahLst/>
            <a:cxnLst/>
            <a:rect l="l" t="t" r="r" b="b"/>
            <a:pathLst>
              <a:path w="1295400" h="502920">
                <a:moveTo>
                  <a:pt x="0" y="502920"/>
                </a:moveTo>
                <a:lnTo>
                  <a:pt x="1295400" y="0"/>
                </a:lnTo>
              </a:path>
            </a:pathLst>
          </a:custGeom>
          <a:ln w="25908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9000" y="4356303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00"/>
                </a:moveTo>
                <a:lnTo>
                  <a:pt x="171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64585" y="431139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22" y="0"/>
                </a:moveTo>
                <a:lnTo>
                  <a:pt x="0" y="26949"/>
                </a:lnTo>
                <a:lnTo>
                  <a:pt x="53886" y="80822"/>
                </a:lnTo>
                <a:lnTo>
                  <a:pt x="80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54668" y="3132429"/>
            <a:ext cx="314960" cy="313690"/>
          </a:xfrm>
          <a:custGeom>
            <a:avLst/>
            <a:gdLst/>
            <a:ahLst/>
            <a:cxnLst/>
            <a:rect l="l" t="t" r="r" b="b"/>
            <a:pathLst>
              <a:path w="314960" h="313689">
                <a:moveTo>
                  <a:pt x="314667" y="31333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09665" y="308761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0" y="0"/>
                </a:moveTo>
                <a:lnTo>
                  <a:pt x="27114" y="80772"/>
                </a:lnTo>
                <a:lnTo>
                  <a:pt x="80886" y="267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83635" y="2101456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0" y="120535"/>
                </a:moveTo>
                <a:lnTo>
                  <a:pt x="93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39386" y="2051301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19">
                <a:moveTo>
                  <a:pt x="76835" y="0"/>
                </a:moveTo>
                <a:lnTo>
                  <a:pt x="0" y="36817"/>
                </a:lnTo>
                <a:lnTo>
                  <a:pt x="60185" y="83553"/>
                </a:lnTo>
                <a:lnTo>
                  <a:pt x="76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19577" y="5154548"/>
            <a:ext cx="178435" cy="236220"/>
          </a:xfrm>
          <a:custGeom>
            <a:avLst/>
            <a:gdLst/>
            <a:ahLst/>
            <a:cxnLst/>
            <a:rect l="l" t="t" r="r" b="b"/>
            <a:pathLst>
              <a:path w="178435" h="236220">
                <a:moveTo>
                  <a:pt x="178130" y="23583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81301" y="510387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0" y="0"/>
                </a:moveTo>
                <a:lnTo>
                  <a:pt x="15519" y="83769"/>
                </a:lnTo>
                <a:lnTo>
                  <a:pt x="76327" y="378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26842" y="4743450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216407"/>
                </a:moveTo>
                <a:lnTo>
                  <a:pt x="288036" y="0"/>
                </a:lnTo>
              </a:path>
            </a:pathLst>
          </a:custGeom>
          <a:ln w="3200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82061" y="2439161"/>
            <a:ext cx="288290" cy="433070"/>
          </a:xfrm>
          <a:custGeom>
            <a:avLst/>
            <a:gdLst/>
            <a:ahLst/>
            <a:cxnLst/>
            <a:rect l="l" t="t" r="r" b="b"/>
            <a:pathLst>
              <a:path w="288289" h="433069">
                <a:moveTo>
                  <a:pt x="0" y="432815"/>
                </a:moveTo>
                <a:lnTo>
                  <a:pt x="288036" y="0"/>
                </a:lnTo>
              </a:path>
            </a:pathLst>
          </a:custGeom>
          <a:ln w="3200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6966" y="563651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0"/>
                </a:moveTo>
                <a:lnTo>
                  <a:pt x="143256" y="144780"/>
                </a:lnTo>
              </a:path>
            </a:pathLst>
          </a:custGeom>
          <a:ln w="3200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66475" y="3489114"/>
            <a:ext cx="111633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Group  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und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1041" y="3057468"/>
            <a:ext cx="29540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813560" algn="l"/>
              </a:tabLst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 i="1">
                <a:latin typeface="Times New Roman"/>
                <a:cs typeface="Times New Roman"/>
              </a:rPr>
              <a:t>cFind </a:t>
            </a:r>
            <a:r>
              <a:rPr dirty="0" sz="2000">
                <a:latin typeface="Times New Roman"/>
                <a:cs typeface="Times New Roman"/>
              </a:rPr>
              <a:t>operation, the  </a:t>
            </a:r>
            <a:r>
              <a:rPr dirty="0" sz="2000" spc="-5">
                <a:latin typeface="Times New Roman"/>
                <a:cs typeface="Times New Roman"/>
              </a:rPr>
              <a:t>actual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2</a:t>
            </a:r>
            <a:r>
              <a:rPr dirty="0" sz="2000" i="1">
                <a:latin typeface="Times New Roman"/>
                <a:cs typeface="Times New Roman"/>
              </a:rPr>
              <a:t>k	</a:t>
            </a:r>
            <a:r>
              <a:rPr dirty="0" sz="2000" spc="5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dirty="0" sz="20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2(</a:t>
            </a:r>
            <a:r>
              <a:rPr dirty="0" sz="2000" i="1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+1)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77247" y="5247132"/>
            <a:ext cx="1951989" cy="210185"/>
          </a:xfrm>
          <a:custGeom>
            <a:avLst/>
            <a:gdLst/>
            <a:ahLst/>
            <a:cxnLst/>
            <a:rect l="l" t="t" r="r" b="b"/>
            <a:pathLst>
              <a:path w="1951989" h="210185">
                <a:moveTo>
                  <a:pt x="1951596" y="0"/>
                </a:moveTo>
                <a:lnTo>
                  <a:pt x="0" y="209626"/>
                </a:lnTo>
              </a:path>
            </a:pathLst>
          </a:custGeom>
          <a:ln w="12699">
            <a:solidFill>
              <a:srgbClr val="81818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14117" y="5417516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1691" y="0"/>
                </a:moveTo>
                <a:lnTo>
                  <a:pt x="0" y="46024"/>
                </a:lnTo>
                <a:lnTo>
                  <a:pt x="79832" y="75768"/>
                </a:lnTo>
                <a:lnTo>
                  <a:pt x="71691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36340" y="4681944"/>
            <a:ext cx="1592580" cy="277495"/>
          </a:xfrm>
          <a:custGeom>
            <a:avLst/>
            <a:gdLst/>
            <a:ahLst/>
            <a:cxnLst/>
            <a:rect l="l" t="t" r="r" b="b"/>
            <a:pathLst>
              <a:path w="1592579" h="277495">
                <a:moveTo>
                  <a:pt x="1592503" y="277152"/>
                </a:moveTo>
                <a:lnTo>
                  <a:pt x="0" y="0"/>
                </a:lnTo>
              </a:path>
            </a:pathLst>
          </a:custGeom>
          <a:ln w="12700">
            <a:solidFill>
              <a:srgbClr val="81818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73774" y="4646593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81610" y="0"/>
                </a:moveTo>
                <a:lnTo>
                  <a:pt x="0" y="24460"/>
                </a:lnTo>
                <a:lnTo>
                  <a:pt x="68541" y="75069"/>
                </a:lnTo>
                <a:lnTo>
                  <a:pt x="8161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39731" y="3621392"/>
            <a:ext cx="1889125" cy="1050290"/>
          </a:xfrm>
          <a:custGeom>
            <a:avLst/>
            <a:gdLst/>
            <a:ahLst/>
            <a:cxnLst/>
            <a:rect l="l" t="t" r="r" b="b"/>
            <a:pathLst>
              <a:path w="1889125" h="1050289">
                <a:moveTo>
                  <a:pt x="1889112" y="1049667"/>
                </a:moveTo>
                <a:lnTo>
                  <a:pt x="0" y="0"/>
                </a:lnTo>
              </a:path>
            </a:pathLst>
          </a:custGeom>
          <a:ln w="12700">
            <a:solidFill>
              <a:srgbClr val="81818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84225" y="3590540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0" y="0"/>
                </a:moveTo>
                <a:lnTo>
                  <a:pt x="48094" y="70319"/>
                </a:lnTo>
                <a:lnTo>
                  <a:pt x="85102" y="3708"/>
                </a:lnTo>
                <a:lnTo>
                  <a:pt x="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228844" y="4237990"/>
            <a:ext cx="3592195" cy="1369060"/>
          </a:xfrm>
          <a:prstGeom prst="rect">
            <a:avLst/>
          </a:prstGeom>
          <a:solidFill>
            <a:srgbClr val="FFFF99"/>
          </a:solidFill>
          <a:ln w="34747">
            <a:solidFill>
              <a:srgbClr val="FF99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2075" marR="36512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Accounting cost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-2 for </a:t>
            </a:r>
            <a:r>
              <a:rPr dirty="0" sz="2000" spc="-5">
                <a:latin typeface="Times New Roman"/>
                <a:cs typeface="Times New Roman"/>
              </a:rPr>
              <a:t>each  </a:t>
            </a:r>
            <a:r>
              <a:rPr dirty="0" sz="2000">
                <a:latin typeface="Times New Roman"/>
                <a:cs typeface="Times New Roman"/>
              </a:rPr>
              <a:t>pair of </a:t>
            </a:r>
            <a:r>
              <a:rPr dirty="0" sz="2000" spc="5">
                <a:latin typeface="Times New Roman"/>
                <a:cs typeface="Times New Roman"/>
              </a:rPr>
              <a:t>(</a:t>
            </a:r>
            <a:r>
              <a:rPr dirty="0" sz="2000" spc="5" i="1">
                <a:latin typeface="Times New Roman"/>
                <a:cs typeface="Times New Roman"/>
              </a:rPr>
              <a:t>w</a:t>
            </a:r>
            <a:r>
              <a:rPr dirty="0" baseline="-21367" sz="1950" spc="7">
                <a:latin typeface="Times New Roman"/>
                <a:cs typeface="Times New Roman"/>
              </a:rPr>
              <a:t>i-1</a:t>
            </a:r>
            <a:r>
              <a:rPr dirty="0" sz="2000" spc="5">
                <a:latin typeface="Times New Roman"/>
                <a:cs typeface="Times New Roman"/>
              </a:rPr>
              <a:t>, </a:t>
            </a:r>
            <a:r>
              <a:rPr dirty="0" sz="2000" i="1">
                <a:latin typeface="Times New Roman"/>
                <a:cs typeface="Times New Roman"/>
              </a:rPr>
              <a:t>w</a:t>
            </a:r>
            <a:r>
              <a:rPr dirty="0" baseline="-21367" sz="19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) for the the 2  nodes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ths </a:t>
            </a:r>
            <a:r>
              <a:rPr dirty="0" sz="2000" b="1">
                <a:solidFill>
                  <a:srgbClr val="CC3300"/>
                </a:solidFill>
                <a:latin typeface="Times New Roman"/>
                <a:cs typeface="Times New Roman"/>
              </a:rPr>
              <a:t>same </a:t>
            </a:r>
            <a:r>
              <a:rPr dirty="0" sz="2000" spc="-5" b="1">
                <a:solidFill>
                  <a:srgbClr val="CC3300"/>
                </a:solidFill>
                <a:latin typeface="Times New Roman"/>
                <a:cs typeface="Times New Roman"/>
              </a:rPr>
              <a:t>group</a:t>
            </a:r>
            <a:r>
              <a:rPr dirty="0" sz="2000" spc="-145" b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C3300"/>
                </a:solidFill>
                <a:latin typeface="Times New Roman"/>
                <a:cs typeface="Times New Roman"/>
              </a:rPr>
              <a:t>only</a:t>
            </a:r>
            <a:r>
              <a:rPr dirty="0" sz="2000">
                <a:latin typeface="Times New Roman"/>
                <a:cs typeface="Times New Roman"/>
              </a:rPr>
              <a:t>,  which we </a:t>
            </a:r>
            <a:r>
              <a:rPr dirty="0" sz="2000" spc="-5">
                <a:latin typeface="Times New Roman"/>
                <a:cs typeface="Times New Roman"/>
              </a:rPr>
              <a:t>call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withdrawal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3312" y="2055795"/>
            <a:ext cx="178181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Groups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strict  </a:t>
            </a:r>
            <a:r>
              <a:rPr dirty="0" sz="2000">
                <a:latin typeface="Times New Roman"/>
                <a:cs typeface="Times New Roman"/>
              </a:rPr>
              <a:t>increasing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1795" y="4767323"/>
            <a:ext cx="13392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Note: the  ranks are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 </a:t>
            </a:r>
            <a:r>
              <a:rPr dirty="0" sz="2000" spc="-5">
                <a:latin typeface="Times New Roman"/>
                <a:cs typeface="Times New Roman"/>
              </a:rPr>
              <a:t>consecutive 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76727" y="2602992"/>
            <a:ext cx="225552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405" y="5351526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916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9204" y="5373623"/>
            <a:ext cx="661035" cy="551815"/>
          </a:xfrm>
          <a:custGeom>
            <a:avLst/>
            <a:gdLst/>
            <a:ahLst/>
            <a:cxnLst/>
            <a:rect l="l" t="t" r="r" b="b"/>
            <a:pathLst>
              <a:path w="661035" h="551814">
                <a:moveTo>
                  <a:pt x="660831" y="0"/>
                </a:moveTo>
                <a:lnTo>
                  <a:pt x="0" y="551624"/>
                </a:lnTo>
              </a:path>
            </a:pathLst>
          </a:custGeom>
          <a:ln w="12699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0706" y="5843940"/>
            <a:ext cx="138430" cy="130175"/>
          </a:xfrm>
          <a:custGeom>
            <a:avLst/>
            <a:gdLst/>
            <a:ahLst/>
            <a:cxnLst/>
            <a:rect l="l" t="t" r="r" b="b"/>
            <a:pathLst>
              <a:path w="138429" h="130175">
                <a:moveTo>
                  <a:pt x="56794" y="0"/>
                </a:moveTo>
                <a:lnTo>
                  <a:pt x="0" y="130136"/>
                </a:lnTo>
                <a:lnTo>
                  <a:pt x="138188" y="97497"/>
                </a:lnTo>
                <a:lnTo>
                  <a:pt x="58496" y="81305"/>
                </a:lnTo>
                <a:lnTo>
                  <a:pt x="5679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717316"/>
            <a:ext cx="7884159" cy="4550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akeSet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Accounting cost is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4log*(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87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amortized cost is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1+4log*(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wUnion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Accounting cost is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87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amortized cost is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cFind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Accounting cost is describes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previous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10000"/>
              </a:lnSpc>
              <a:spcBef>
                <a:spcPts val="359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4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Amortized cost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2k-2((k-1)-(log*(n+1)-1))=2log*(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  (Compare with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of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cFind,</a:t>
            </a:r>
            <a:r>
              <a:rPr dirty="0" sz="2400" spc="2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2270125">
              <a:lnSpc>
                <a:spcPct val="100000"/>
              </a:lnSpc>
              <a:spcBef>
                <a:spcPts val="2035"/>
              </a:spcBef>
            </a:pP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withdrawal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780" y="0"/>
            <a:ext cx="748131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4560" y="699516"/>
            <a:ext cx="302513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93691" y="699516"/>
            <a:ext cx="106222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9911" y="699516"/>
            <a:ext cx="231646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7719" y="112800"/>
            <a:ext cx="6528434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688965" algn="l"/>
              </a:tabLst>
            </a:pPr>
            <a:r>
              <a:rPr dirty="0" spc="-5"/>
              <a:t>A</a:t>
            </a:r>
            <a:r>
              <a:rPr dirty="0"/>
              <a:t>m</a:t>
            </a:r>
            <a:r>
              <a:rPr dirty="0" spc="-10"/>
              <a:t>o</a:t>
            </a:r>
            <a:r>
              <a:rPr dirty="0"/>
              <a:t>r</a:t>
            </a:r>
            <a:r>
              <a:rPr dirty="0" spc="-5"/>
              <a:t>ti</a:t>
            </a:r>
            <a:r>
              <a:rPr dirty="0"/>
              <a:t>z</a:t>
            </a:r>
            <a:r>
              <a:rPr dirty="0" spc="-5"/>
              <a:t>in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"/>
              <a:t>S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/>
              <a:t>eme	f</a:t>
            </a:r>
            <a:r>
              <a:rPr dirty="0" spc="-10"/>
              <a:t>o</a:t>
            </a:r>
            <a:r>
              <a:rPr dirty="0"/>
              <a:t>r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pc="-5" i="1">
                <a:latin typeface="Palatino Linotype"/>
                <a:cs typeface="Palatino Linotype"/>
              </a:rPr>
              <a:t>wUnion-cFind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90469"/>
            <a:ext cx="7999095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5791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assure that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the </a:t>
            </a:r>
            <a:r>
              <a:rPr dirty="0" sz="3000" b="1">
                <a:solidFill>
                  <a:srgbClr val="FF0000"/>
                </a:solidFill>
                <a:latin typeface="Palatino Linotype"/>
                <a:cs typeface="Palatino Linotype"/>
              </a:rPr>
              <a:t>sum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of the  accounting costs is </a:t>
            </a:r>
            <a:r>
              <a:rPr dirty="0" sz="3000" b="1">
                <a:solidFill>
                  <a:srgbClr val="FF0000"/>
                </a:solidFill>
                <a:latin typeface="Palatino Linotype"/>
                <a:cs typeface="Palatino Linotype"/>
              </a:rPr>
              <a:t>never</a:t>
            </a:r>
            <a:r>
              <a:rPr dirty="0" sz="3000" spc="4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negative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3000">
              <a:latin typeface="Palatino Linotype"/>
              <a:cs typeface="Palatino Linotype"/>
            </a:endParaRPr>
          </a:p>
          <a:p>
            <a:pPr marL="355600" marR="36385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sum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the negative charges, incurred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cFind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 does not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exceed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4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8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prove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showing that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withdrawals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 nodes occur during all the executions  of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9656" y="0"/>
            <a:ext cx="5655562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9888" y="699516"/>
            <a:ext cx="6362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25500" marR="5080" indent="429259">
              <a:lnSpc>
                <a:spcPct val="100600"/>
              </a:lnSpc>
              <a:spcBef>
                <a:spcPts val="65"/>
              </a:spcBef>
            </a:pPr>
            <a:r>
              <a:rPr dirty="0" spc="-60"/>
              <a:t>Validation </a:t>
            </a:r>
            <a:r>
              <a:rPr dirty="0" spc="-5"/>
              <a:t>of the  Amortizing</a:t>
            </a:r>
            <a:r>
              <a:rPr dirty="0" spc="-55"/>
              <a:t> </a:t>
            </a:r>
            <a:r>
              <a:rPr dirty="0" spc="-5"/>
              <a:t>Scheme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8" y="384047"/>
            <a:ext cx="823721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66" y="532767"/>
            <a:ext cx="74383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1125" algn="l"/>
              </a:tabLst>
            </a:pPr>
            <a:r>
              <a:rPr dirty="0"/>
              <a:t>Key</a:t>
            </a:r>
            <a:r>
              <a:rPr dirty="0" spc="10"/>
              <a:t> </a:t>
            </a:r>
            <a:r>
              <a:rPr dirty="0" spc="-5"/>
              <a:t>Idea	in the</a:t>
            </a:r>
            <a:r>
              <a:rPr dirty="0" spc="-45"/>
              <a:t> </a:t>
            </a:r>
            <a:r>
              <a:rPr dirty="0" spc="-5"/>
              <a:t>Derivation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3516"/>
            <a:ext cx="7990205" cy="4218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3079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any node, the number of withdrawal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will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 less than the number of different ranks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group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belongs</a:t>
            </a:r>
            <a:r>
              <a:rPr dirty="0" sz="28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endParaRPr sz="2800">
              <a:latin typeface="Palatino Linotype"/>
              <a:cs typeface="Palatino Linotype"/>
            </a:endParaRPr>
          </a:p>
          <a:p>
            <a:pPr lvl="1" marL="756285" marR="118110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cFind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changes the parent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node, the new  parent is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higher rank than the old</a:t>
            </a:r>
            <a:r>
              <a:rPr dirty="0" sz="2400" spc="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parent.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Once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 is assigned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new parent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higher  group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no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more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negative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amortized cost will incurred  for it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again.</a:t>
            </a:r>
            <a:endParaRPr sz="2400">
              <a:latin typeface="Palatino Linotype"/>
              <a:cs typeface="Palatino Linotype"/>
            </a:endParaRPr>
          </a:p>
          <a:p>
            <a:pPr marL="355600" marR="102552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different ranks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limited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within a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group.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7206" y="2487948"/>
            <a:ext cx="6009585" cy="3886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3284" y="384047"/>
            <a:ext cx="383590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4223" y="532767"/>
            <a:ext cx="30359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</a:t>
            </a:r>
            <a:r>
              <a:rPr dirty="0"/>
              <a:t>er</a:t>
            </a:r>
            <a:r>
              <a:rPr dirty="0" spc="-5"/>
              <a:t>iv</a:t>
            </a:r>
            <a:r>
              <a:rPr dirty="0"/>
              <a:t>a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3853434" y="3070098"/>
            <a:ext cx="719455" cy="495300"/>
          </a:xfrm>
          <a:custGeom>
            <a:avLst/>
            <a:gdLst/>
            <a:ahLst/>
            <a:cxnLst/>
            <a:rect l="l" t="t" r="r" b="b"/>
            <a:pathLst>
              <a:path w="719454" h="495300">
                <a:moveTo>
                  <a:pt x="0" y="247650"/>
                </a:moveTo>
                <a:lnTo>
                  <a:pt x="4707" y="207478"/>
                </a:lnTo>
                <a:lnTo>
                  <a:pt x="18335" y="169371"/>
                </a:lnTo>
                <a:lnTo>
                  <a:pt x="40144" y="133838"/>
                </a:lnTo>
                <a:lnTo>
                  <a:pt x="69393" y="101388"/>
                </a:lnTo>
                <a:lnTo>
                  <a:pt x="105341" y="72532"/>
                </a:lnTo>
                <a:lnTo>
                  <a:pt x="147249" y="47780"/>
                </a:lnTo>
                <a:lnTo>
                  <a:pt x="194376" y="27641"/>
                </a:lnTo>
                <a:lnTo>
                  <a:pt x="245980" y="12624"/>
                </a:lnTo>
                <a:lnTo>
                  <a:pt x="301323" y="3241"/>
                </a:lnTo>
                <a:lnTo>
                  <a:pt x="359664" y="0"/>
                </a:lnTo>
                <a:lnTo>
                  <a:pt x="418004" y="3241"/>
                </a:lnTo>
                <a:lnTo>
                  <a:pt x="473347" y="12624"/>
                </a:lnTo>
                <a:lnTo>
                  <a:pt x="524951" y="27641"/>
                </a:lnTo>
                <a:lnTo>
                  <a:pt x="572078" y="47780"/>
                </a:lnTo>
                <a:lnTo>
                  <a:pt x="613986" y="72532"/>
                </a:lnTo>
                <a:lnTo>
                  <a:pt x="649934" y="101388"/>
                </a:lnTo>
                <a:lnTo>
                  <a:pt x="679183" y="133838"/>
                </a:lnTo>
                <a:lnTo>
                  <a:pt x="700992" y="169371"/>
                </a:lnTo>
                <a:lnTo>
                  <a:pt x="714620" y="207478"/>
                </a:lnTo>
                <a:lnTo>
                  <a:pt x="719328" y="247650"/>
                </a:lnTo>
                <a:lnTo>
                  <a:pt x="714620" y="287821"/>
                </a:lnTo>
                <a:lnTo>
                  <a:pt x="700992" y="325928"/>
                </a:lnTo>
                <a:lnTo>
                  <a:pt x="679183" y="361461"/>
                </a:lnTo>
                <a:lnTo>
                  <a:pt x="649934" y="393911"/>
                </a:lnTo>
                <a:lnTo>
                  <a:pt x="613986" y="422767"/>
                </a:lnTo>
                <a:lnTo>
                  <a:pt x="572078" y="447519"/>
                </a:lnTo>
                <a:lnTo>
                  <a:pt x="524951" y="467658"/>
                </a:lnTo>
                <a:lnTo>
                  <a:pt x="473347" y="482675"/>
                </a:lnTo>
                <a:lnTo>
                  <a:pt x="418004" y="492058"/>
                </a:lnTo>
                <a:lnTo>
                  <a:pt x="359664" y="495300"/>
                </a:lnTo>
                <a:lnTo>
                  <a:pt x="301323" y="492058"/>
                </a:lnTo>
                <a:lnTo>
                  <a:pt x="245980" y="482675"/>
                </a:lnTo>
                <a:lnTo>
                  <a:pt x="194376" y="467658"/>
                </a:lnTo>
                <a:lnTo>
                  <a:pt x="147249" y="447519"/>
                </a:lnTo>
                <a:lnTo>
                  <a:pt x="105341" y="422767"/>
                </a:lnTo>
                <a:lnTo>
                  <a:pt x="69393" y="393911"/>
                </a:lnTo>
                <a:lnTo>
                  <a:pt x="40144" y="361461"/>
                </a:lnTo>
                <a:lnTo>
                  <a:pt x="18335" y="325928"/>
                </a:lnTo>
                <a:lnTo>
                  <a:pt x="4707" y="287821"/>
                </a:lnTo>
                <a:lnTo>
                  <a:pt x="0" y="247650"/>
                </a:lnTo>
                <a:close/>
              </a:path>
            </a:pathLst>
          </a:custGeom>
          <a:ln w="19812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34826" y="2709672"/>
            <a:ext cx="2392680" cy="350520"/>
          </a:xfrm>
          <a:custGeom>
            <a:avLst/>
            <a:gdLst/>
            <a:ahLst/>
            <a:cxnLst/>
            <a:rect l="l" t="t" r="r" b="b"/>
            <a:pathLst>
              <a:path w="2392679" h="350519">
                <a:moveTo>
                  <a:pt x="2392337" y="0"/>
                </a:moveTo>
                <a:lnTo>
                  <a:pt x="0" y="350456"/>
                </a:lnTo>
              </a:path>
            </a:pathLst>
          </a:custGeom>
          <a:ln w="12700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1994" y="3020589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69875" y="0"/>
                </a:moveTo>
                <a:lnTo>
                  <a:pt x="0" y="48742"/>
                </a:lnTo>
                <a:lnTo>
                  <a:pt x="80924" y="75399"/>
                </a:lnTo>
                <a:lnTo>
                  <a:pt x="6987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579450"/>
            <a:ext cx="8442960" cy="1369060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Bounding the number of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withdrawals</a:t>
            </a:r>
            <a:endParaRPr sz="3000">
              <a:latin typeface="Palatino Linotype"/>
              <a:cs typeface="Palatino Linotype"/>
            </a:endParaRPr>
          </a:p>
          <a:p>
            <a:pPr marL="6582409" marR="50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E68422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E68422"/>
                </a:solidFill>
                <a:latin typeface="Times New Roman"/>
                <a:cs typeface="Times New Roman"/>
              </a:rPr>
              <a:t>loose </a:t>
            </a:r>
            <a:r>
              <a:rPr dirty="0" sz="1800">
                <a:solidFill>
                  <a:srgbClr val="E68422"/>
                </a:solidFill>
                <a:latin typeface="Times New Roman"/>
                <a:cs typeface="Times New Roman"/>
              </a:rPr>
              <a:t>upper</a:t>
            </a:r>
            <a:r>
              <a:rPr dirty="0" sz="1800" spc="-95">
                <a:solidFill>
                  <a:srgbClr val="E6842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E68422"/>
                </a:solidFill>
                <a:latin typeface="Times New Roman"/>
                <a:cs typeface="Times New Roman"/>
              </a:rPr>
              <a:t>bound  of </a:t>
            </a:r>
            <a:r>
              <a:rPr dirty="0" sz="1800" spc="-5">
                <a:solidFill>
                  <a:srgbClr val="E68422"/>
                </a:solidFill>
                <a:latin typeface="Times New Roman"/>
                <a:cs typeface="Times New Roman"/>
              </a:rPr>
              <a:t>ranks </a:t>
            </a:r>
            <a:r>
              <a:rPr dirty="0" sz="1800">
                <a:solidFill>
                  <a:srgbClr val="E68422"/>
                </a:solidFill>
                <a:latin typeface="Times New Roman"/>
                <a:cs typeface="Times New Roman"/>
              </a:rPr>
              <a:t>in a</a:t>
            </a:r>
            <a:r>
              <a:rPr dirty="0" sz="1800" spc="-70">
                <a:solidFill>
                  <a:srgbClr val="E6842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E68422"/>
                </a:solidFill>
                <a:latin typeface="Times New Roman"/>
                <a:cs typeface="Times New Roman"/>
              </a:rPr>
              <a:t>group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939" y="384047"/>
            <a:ext cx="41635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8879" y="532767"/>
            <a:ext cx="3204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dirty="0" spc="-10"/>
              <a:t>on</a:t>
            </a:r>
            <a:r>
              <a:rPr dirty="0"/>
              <a:t>c</a:t>
            </a:r>
            <a:r>
              <a:rPr dirty="0" spc="-5"/>
              <a:t>lu</a:t>
            </a:r>
            <a:r>
              <a:rPr dirty="0" spc="5"/>
              <a:t>s</a:t>
            </a:r>
            <a:r>
              <a:rPr dirty="0" spc="-5"/>
              <a:t>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925764"/>
            <a:ext cx="8052434" cy="423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87325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link operations done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 a 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Union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program implemented with 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wUnion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cFind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 of length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set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n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elements is in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O((n+m)log*(n))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the worst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case.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10000"/>
              </a:lnSpc>
              <a:spcBef>
                <a:spcPts val="6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 since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accounting cost is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never  negative,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actual cost is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 less than  amortized cost.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upper bound of amortized cost is:  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)(1+4log*(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384047"/>
            <a:ext cx="78958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255" y="532767"/>
            <a:ext cx="7095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Minimum Spanning</a:t>
            </a:r>
            <a:r>
              <a:rPr dirty="0" spc="-10"/>
              <a:t> </a:t>
            </a:r>
            <a:r>
              <a:rPr dirty="0" spc="-9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767830" cy="35509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Kruskal’s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algorithm, greedy</a:t>
            </a:r>
            <a:r>
              <a:rPr dirty="0" sz="3000" spc="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Select one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minimum</a:t>
            </a:r>
            <a:r>
              <a:rPr dirty="0" sz="20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weight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Not in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0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Evaluate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this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This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edge will 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NOT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result in a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cycle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Critical issue: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 know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“NO</a:t>
            </a:r>
            <a:r>
              <a:rPr dirty="0" sz="2400" spc="3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CYCLE”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?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0"/>
            <a:ext cx="6295642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13431" y="699516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0632" y="699516"/>
            <a:ext cx="40568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0586" y="112800"/>
            <a:ext cx="5340985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Guess </a:t>
            </a:r>
            <a:r>
              <a:rPr dirty="0"/>
              <a:t>My</a:t>
            </a:r>
            <a:r>
              <a:rPr dirty="0" spc="-70"/>
              <a:t> </a:t>
            </a:r>
            <a:r>
              <a:rPr dirty="0" spc="-5"/>
              <a:t>Number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57200" algn="l"/>
              </a:tabLst>
            </a:pPr>
            <a:r>
              <a:rPr dirty="0"/>
              <a:t>–	an</a:t>
            </a:r>
            <a:r>
              <a:rPr dirty="0" spc="-1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9029"/>
            <a:ext cx="7977505" cy="29946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pick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secret positive integer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round, you write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list of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70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3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numbers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told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position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80" b="1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must guarantee to</a:t>
            </a:r>
            <a:r>
              <a:rPr dirty="0" sz="3000" spc="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win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What is the least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rounds in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8588" y="4952858"/>
            <a:ext cx="4272426" cy="132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0101" y="4830317"/>
            <a:ext cx="4465320" cy="1562100"/>
          </a:xfrm>
          <a:custGeom>
            <a:avLst/>
            <a:gdLst/>
            <a:ahLst/>
            <a:cxnLst/>
            <a:rect l="l" t="t" r="r" b="b"/>
            <a:pathLst>
              <a:path w="4465320" h="1562100">
                <a:moveTo>
                  <a:pt x="0" y="0"/>
                </a:moveTo>
                <a:lnTo>
                  <a:pt x="4465320" y="0"/>
                </a:lnTo>
                <a:lnTo>
                  <a:pt x="4465320" y="1562099"/>
                </a:lnTo>
                <a:lnTo>
                  <a:pt x="0" y="156209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384047"/>
            <a:ext cx="50596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30267" y="384047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87467" y="384047"/>
            <a:ext cx="40568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566" y="532767"/>
            <a:ext cx="79476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4703445" algn="l"/>
              </a:tabLst>
            </a:pPr>
            <a:r>
              <a:rPr dirty="0"/>
              <a:t>Maze	</a:t>
            </a:r>
            <a:r>
              <a:rPr dirty="0" spc="-5"/>
              <a:t>Creation</a:t>
            </a:r>
            <a:r>
              <a:rPr dirty="0" spc="15"/>
              <a:t> </a:t>
            </a:r>
            <a:r>
              <a:rPr dirty="0"/>
              <a:t>–	an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1176527" y="20802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6527" y="2799588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6527" y="49606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6527" y="423976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6527" y="35204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6527" y="56799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6527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97379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16707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37559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56888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77740" y="208026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4191" y="2269235"/>
            <a:ext cx="1030223" cy="388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7625" y="244068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356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58828" y="2365241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38827" y="5149595"/>
            <a:ext cx="1030223" cy="388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82261" y="5321046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356" y="0"/>
                </a:lnTo>
              </a:path>
            </a:pathLst>
          </a:custGeom>
          <a:ln w="50292">
            <a:solidFill>
              <a:srgbClr val="E68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3464" y="5245601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1146" y="2025792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B050"/>
                </a:solidFill>
                <a:latin typeface="Palatino Linotype"/>
                <a:cs typeface="Palatino Linotype"/>
              </a:rPr>
              <a:t>inlet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8754" y="5513542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9C5252"/>
                </a:solidFill>
                <a:latin typeface="Palatino Linotype"/>
                <a:cs typeface="Palatino Linotype"/>
              </a:rPr>
              <a:t>o</a:t>
            </a:r>
            <a:r>
              <a:rPr dirty="0" sz="1800" b="1">
                <a:solidFill>
                  <a:srgbClr val="9C5252"/>
                </a:solidFill>
                <a:latin typeface="Palatino Linotype"/>
                <a:cs typeface="Palatino Linotype"/>
              </a:rPr>
              <a:t>utlet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41676" y="3300984"/>
            <a:ext cx="440435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19403" y="3359508"/>
            <a:ext cx="285115" cy="321945"/>
          </a:xfrm>
          <a:custGeom>
            <a:avLst/>
            <a:gdLst/>
            <a:ahLst/>
            <a:cxnLst/>
            <a:rect l="l" t="t" r="r" b="b"/>
            <a:pathLst>
              <a:path w="285114" h="321945">
                <a:moveTo>
                  <a:pt x="74320" y="0"/>
                </a:moveTo>
                <a:lnTo>
                  <a:pt x="0" y="59728"/>
                </a:lnTo>
                <a:lnTo>
                  <a:pt x="81330" y="160934"/>
                </a:lnTo>
                <a:lnTo>
                  <a:pt x="0" y="262140"/>
                </a:lnTo>
                <a:lnTo>
                  <a:pt x="74320" y="321868"/>
                </a:lnTo>
                <a:lnTo>
                  <a:pt x="142494" y="237032"/>
                </a:lnTo>
                <a:lnTo>
                  <a:pt x="264798" y="237032"/>
                </a:lnTo>
                <a:lnTo>
                  <a:pt x="203644" y="160934"/>
                </a:lnTo>
                <a:lnTo>
                  <a:pt x="264808" y="84823"/>
                </a:lnTo>
                <a:lnTo>
                  <a:pt x="142494" y="84823"/>
                </a:lnTo>
                <a:lnTo>
                  <a:pt x="74320" y="0"/>
                </a:lnTo>
                <a:close/>
              </a:path>
              <a:path w="285114" h="321945">
                <a:moveTo>
                  <a:pt x="264798" y="237032"/>
                </a:moveTo>
                <a:lnTo>
                  <a:pt x="142494" y="237032"/>
                </a:lnTo>
                <a:lnTo>
                  <a:pt x="210654" y="321868"/>
                </a:lnTo>
                <a:lnTo>
                  <a:pt x="284975" y="262140"/>
                </a:lnTo>
                <a:lnTo>
                  <a:pt x="264798" y="237032"/>
                </a:lnTo>
                <a:close/>
              </a:path>
              <a:path w="285114" h="321945">
                <a:moveTo>
                  <a:pt x="210654" y="0"/>
                </a:moveTo>
                <a:lnTo>
                  <a:pt x="142494" y="84823"/>
                </a:lnTo>
                <a:lnTo>
                  <a:pt x="264808" y="84823"/>
                </a:lnTo>
                <a:lnTo>
                  <a:pt x="284975" y="59728"/>
                </a:lnTo>
                <a:lnTo>
                  <a:pt x="210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9403" y="3359508"/>
            <a:ext cx="285115" cy="321945"/>
          </a:xfrm>
          <a:custGeom>
            <a:avLst/>
            <a:gdLst/>
            <a:ahLst/>
            <a:cxnLst/>
            <a:rect l="l" t="t" r="r" b="b"/>
            <a:pathLst>
              <a:path w="285114" h="321945">
                <a:moveTo>
                  <a:pt x="0" y="59728"/>
                </a:moveTo>
                <a:lnTo>
                  <a:pt x="74320" y="0"/>
                </a:lnTo>
                <a:lnTo>
                  <a:pt x="142494" y="84823"/>
                </a:lnTo>
                <a:lnTo>
                  <a:pt x="210654" y="0"/>
                </a:lnTo>
                <a:lnTo>
                  <a:pt x="284975" y="59728"/>
                </a:lnTo>
                <a:lnTo>
                  <a:pt x="203644" y="160934"/>
                </a:lnTo>
                <a:lnTo>
                  <a:pt x="284975" y="262140"/>
                </a:lnTo>
                <a:lnTo>
                  <a:pt x="210654" y="321868"/>
                </a:lnTo>
                <a:lnTo>
                  <a:pt x="142494" y="237032"/>
                </a:lnTo>
                <a:lnTo>
                  <a:pt x="74320" y="321868"/>
                </a:lnTo>
                <a:lnTo>
                  <a:pt x="0" y="262140"/>
                </a:lnTo>
                <a:lnTo>
                  <a:pt x="81330" y="160934"/>
                </a:lnTo>
                <a:lnTo>
                  <a:pt x="0" y="59728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6459" y="1918716"/>
            <a:ext cx="2493645" cy="646430"/>
          </a:xfrm>
          <a:custGeom>
            <a:avLst/>
            <a:gdLst/>
            <a:ahLst/>
            <a:cxnLst/>
            <a:rect l="l" t="t" r="r" b="b"/>
            <a:pathLst>
              <a:path w="2493645" h="646430">
                <a:moveTo>
                  <a:pt x="0" y="0"/>
                </a:moveTo>
                <a:lnTo>
                  <a:pt x="2493264" y="0"/>
                </a:lnTo>
                <a:lnTo>
                  <a:pt x="2493264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45809" y="1936353"/>
            <a:ext cx="19913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Select a </a:t>
            </a:r>
            <a:r>
              <a:rPr dirty="0" sz="1800" spc="-15">
                <a:latin typeface="Palatino Linotype"/>
                <a:cs typeface="Palatino Linotype"/>
              </a:rPr>
              <a:t>wall </a:t>
            </a:r>
            <a:r>
              <a:rPr dirty="0" sz="1800">
                <a:latin typeface="Palatino Linotype"/>
                <a:cs typeface="Palatino Linotype"/>
              </a:rPr>
              <a:t>to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pull  down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randomly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34283" y="2206752"/>
            <a:ext cx="2982467" cy="1426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30791" y="2242566"/>
            <a:ext cx="2738120" cy="1210945"/>
          </a:xfrm>
          <a:custGeom>
            <a:avLst/>
            <a:gdLst/>
            <a:ahLst/>
            <a:cxnLst/>
            <a:rect l="l" t="t" r="r" b="b"/>
            <a:pathLst>
              <a:path w="2738120" h="1210945">
                <a:moveTo>
                  <a:pt x="2737751" y="0"/>
                </a:moveTo>
                <a:lnTo>
                  <a:pt x="0" y="1210818"/>
                </a:lnTo>
              </a:path>
            </a:pathLst>
          </a:custGeom>
          <a:ln w="28955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4584" y="3407801"/>
            <a:ext cx="97155" cy="80010"/>
          </a:xfrm>
          <a:custGeom>
            <a:avLst/>
            <a:gdLst/>
            <a:ahLst/>
            <a:cxnLst/>
            <a:rect l="l" t="t" r="r" b="b"/>
            <a:pathLst>
              <a:path w="97154" h="80010">
                <a:moveTo>
                  <a:pt x="61874" y="0"/>
                </a:moveTo>
                <a:lnTo>
                  <a:pt x="0" y="74866"/>
                </a:lnTo>
                <a:lnTo>
                  <a:pt x="97015" y="79438"/>
                </a:lnTo>
                <a:lnTo>
                  <a:pt x="61874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66459" y="2852927"/>
            <a:ext cx="2493645" cy="3416935"/>
          </a:xfrm>
          <a:prstGeom prst="rect">
            <a:avLst/>
          </a:prstGeom>
          <a:ln w="6096">
            <a:solidFill>
              <a:srgbClr val="758085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 marR="25019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If </a:t>
            </a:r>
            <a:r>
              <a:rPr dirty="0" sz="1800" i="1">
                <a:latin typeface="Palatino Linotype"/>
                <a:cs typeface="Palatino Linotype"/>
              </a:rPr>
              <a:t>i </a:t>
            </a:r>
            <a:r>
              <a:rPr dirty="0" sz="1800" spc="-5">
                <a:latin typeface="Palatino Linotype"/>
                <a:cs typeface="Palatino Linotype"/>
              </a:rPr>
              <a:t>and </a:t>
            </a:r>
            <a:r>
              <a:rPr dirty="0" sz="1800" i="1">
                <a:latin typeface="Palatino Linotype"/>
                <a:cs typeface="Palatino Linotype"/>
              </a:rPr>
              <a:t>j </a:t>
            </a:r>
            <a:r>
              <a:rPr dirty="0" sz="1800" spc="-5">
                <a:latin typeface="Palatino Linotype"/>
                <a:cs typeface="Palatino Linotype"/>
              </a:rPr>
              <a:t>are </a:t>
            </a:r>
            <a:r>
              <a:rPr dirty="0" sz="1800">
                <a:latin typeface="Palatino Linotype"/>
                <a:cs typeface="Palatino Linotype"/>
              </a:rPr>
              <a:t>in </a:t>
            </a:r>
            <a:r>
              <a:rPr dirty="0" sz="1800" spc="-5">
                <a:latin typeface="Palatino Linotype"/>
                <a:cs typeface="Palatino Linotype"/>
              </a:rPr>
              <a:t>same  </a:t>
            </a:r>
            <a:r>
              <a:rPr dirty="0" sz="1800" spc="-5" i="1">
                <a:solidFill>
                  <a:srgbClr val="FF0000"/>
                </a:solidFill>
                <a:latin typeface="Palatino Linotype"/>
                <a:cs typeface="Palatino Linotype"/>
              </a:rPr>
              <a:t>equivalence class</a:t>
            </a:r>
            <a:r>
              <a:rPr dirty="0" sz="1800" spc="-5">
                <a:latin typeface="Palatino Linotype"/>
                <a:cs typeface="Palatino Linotype"/>
              </a:rPr>
              <a:t>, then  </a:t>
            </a:r>
            <a:r>
              <a:rPr dirty="0" sz="1800">
                <a:latin typeface="Palatino Linotype"/>
                <a:cs typeface="Palatino Linotype"/>
              </a:rPr>
              <a:t>select </a:t>
            </a:r>
            <a:r>
              <a:rPr dirty="0" sz="1800" spc="-5">
                <a:latin typeface="Palatino Linotype"/>
                <a:cs typeface="Palatino Linotype"/>
              </a:rPr>
              <a:t>another </a:t>
            </a:r>
            <a:r>
              <a:rPr dirty="0" sz="1800" spc="-15">
                <a:latin typeface="Palatino Linotype"/>
                <a:cs typeface="Palatino Linotype"/>
              </a:rPr>
              <a:t>wall</a:t>
            </a:r>
            <a:r>
              <a:rPr dirty="0" sz="1800" spc="-7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to  </a:t>
            </a:r>
            <a:r>
              <a:rPr dirty="0" sz="1800" spc="-5">
                <a:latin typeface="Palatino Linotype"/>
                <a:cs typeface="Palatino Linotype"/>
              </a:rPr>
              <a:t>pull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down.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327025">
              <a:lnSpc>
                <a:spcPct val="100000"/>
              </a:lnSpc>
            </a:pPr>
            <a:r>
              <a:rPr dirty="0" sz="1800" spc="-5">
                <a:latin typeface="Palatino Linotype"/>
                <a:cs typeface="Palatino Linotype"/>
              </a:rPr>
              <a:t>Otherwise, joint the  </a:t>
            </a:r>
            <a:r>
              <a:rPr dirty="0" sz="1800" spc="-15">
                <a:latin typeface="Palatino Linotype"/>
                <a:cs typeface="Palatino Linotype"/>
              </a:rPr>
              <a:t>two </a:t>
            </a:r>
            <a:r>
              <a:rPr dirty="0" sz="1800">
                <a:latin typeface="Palatino Linotype"/>
                <a:cs typeface="Palatino Linotype"/>
              </a:rPr>
              <a:t>classes </a:t>
            </a:r>
            <a:r>
              <a:rPr dirty="0" sz="1800" spc="-5">
                <a:latin typeface="Palatino Linotype"/>
                <a:cs typeface="Palatino Linotype"/>
              </a:rPr>
              <a:t>into</a:t>
            </a:r>
            <a:r>
              <a:rPr dirty="0" sz="1800" spc="-4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one.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208915">
              <a:lnSpc>
                <a:spcPct val="100000"/>
              </a:lnSpc>
            </a:pPr>
            <a:r>
              <a:rPr dirty="0" sz="1800" spc="-5">
                <a:latin typeface="Palatino Linotype"/>
                <a:cs typeface="Palatino Linotype"/>
              </a:rPr>
              <a:t>The maze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spc="-5">
                <a:latin typeface="Palatino Linotype"/>
                <a:cs typeface="Palatino Linotype"/>
              </a:rPr>
              <a:t>complete  when the inlet and  outlet are </a:t>
            </a:r>
            <a:r>
              <a:rPr dirty="0" sz="1800">
                <a:latin typeface="Palatino Linotype"/>
                <a:cs typeface="Palatino Linotype"/>
              </a:rPr>
              <a:t>in </a:t>
            </a:r>
            <a:r>
              <a:rPr dirty="0" sz="1800" spc="-5">
                <a:latin typeface="Palatino Linotype"/>
                <a:cs typeface="Palatino Linotype"/>
              </a:rPr>
              <a:t>one  </a:t>
            </a:r>
            <a:r>
              <a:rPr dirty="0" sz="1800" spc="-10">
                <a:latin typeface="Palatino Linotype"/>
                <a:cs typeface="Palatino Linotype"/>
              </a:rPr>
              <a:t>equivalence</a:t>
            </a:r>
            <a:r>
              <a:rPr dirty="0" sz="1800" spc="-1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class.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384047"/>
            <a:ext cx="43433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72127" y="384047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29327" y="384047"/>
            <a:ext cx="40568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675" y="532767"/>
            <a:ext cx="72313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165" algn="l"/>
              </a:tabLst>
            </a:pPr>
            <a:r>
              <a:rPr dirty="0" spc="-5"/>
              <a:t>Black</a:t>
            </a:r>
            <a:r>
              <a:rPr dirty="0" spc="15"/>
              <a:t> </a:t>
            </a:r>
            <a:r>
              <a:rPr dirty="0" spc="-5"/>
              <a:t>pixels</a:t>
            </a:r>
            <a:r>
              <a:rPr dirty="0" spc="15"/>
              <a:t> </a:t>
            </a:r>
            <a:r>
              <a:rPr dirty="0"/>
              <a:t>–	an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7989570" cy="24536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Maximum black pixel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component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α 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size of the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component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 one pixel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black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α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changes?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 choose the pixel, to accelerate the change in</a:t>
            </a:r>
            <a:r>
              <a:rPr dirty="0" sz="2400" spc="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α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0107" y="4815840"/>
            <a:ext cx="5384332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119" y="4833155"/>
            <a:ext cx="2208656" cy="1050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5958" y="4725161"/>
            <a:ext cx="2563495" cy="1188720"/>
          </a:xfrm>
          <a:custGeom>
            <a:avLst/>
            <a:gdLst/>
            <a:ahLst/>
            <a:cxnLst/>
            <a:rect l="l" t="t" r="r" b="b"/>
            <a:pathLst>
              <a:path w="2563495" h="1188720">
                <a:moveTo>
                  <a:pt x="0" y="0"/>
                </a:moveTo>
                <a:lnTo>
                  <a:pt x="2563368" y="0"/>
                </a:lnTo>
                <a:lnTo>
                  <a:pt x="2563368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9910" y="4725161"/>
            <a:ext cx="5680075" cy="1188720"/>
          </a:xfrm>
          <a:custGeom>
            <a:avLst/>
            <a:gdLst/>
            <a:ahLst/>
            <a:cxnLst/>
            <a:rect l="l" t="t" r="r" b="b"/>
            <a:pathLst>
              <a:path w="5680075" h="1188720">
                <a:moveTo>
                  <a:pt x="0" y="0"/>
                </a:moveTo>
                <a:lnTo>
                  <a:pt x="5679947" y="0"/>
                </a:lnTo>
                <a:lnTo>
                  <a:pt x="5679947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8" y="384047"/>
            <a:ext cx="485392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28159" y="384047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59" y="384047"/>
            <a:ext cx="40568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198" y="532767"/>
            <a:ext cx="77419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7705" algn="l"/>
              </a:tabLst>
            </a:pPr>
            <a:r>
              <a:rPr dirty="0" spc="-5"/>
              <a:t>Jigsaw Puzzle</a:t>
            </a:r>
            <a:r>
              <a:rPr dirty="0" spc="20"/>
              <a:t> </a:t>
            </a:r>
            <a:r>
              <a:rPr dirty="0"/>
              <a:t>–	an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9029"/>
            <a:ext cx="7069455" cy="34696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Multiple pieces may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glued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together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“one 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player”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“two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players”</a:t>
            </a:r>
            <a:endParaRPr sz="3000">
              <a:latin typeface="Palatino Linotype"/>
              <a:cs typeface="Palatino Linotype"/>
            </a:endParaRPr>
          </a:p>
          <a:p>
            <a:pPr lvl="1" marL="756285" marR="335280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group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only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moved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mutual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exclusive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way</a:t>
            </a:r>
            <a:endParaRPr sz="2400">
              <a:latin typeface="Palatino Linotype"/>
              <a:cs typeface="Palatino Linotype"/>
            </a:endParaRPr>
          </a:p>
          <a:p>
            <a:pPr lvl="1" marL="756285" marR="382587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 decide</a:t>
            </a:r>
            <a:r>
              <a:rPr dirty="0" sz="2400" spc="-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relation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ct val="100000"/>
              </a:lnSpc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“in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group”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8918" y="3256788"/>
            <a:ext cx="1979675" cy="2883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62928" y="3320796"/>
            <a:ext cx="1796795" cy="2700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43878" y="3301746"/>
            <a:ext cx="1835150" cy="2738755"/>
          </a:xfrm>
          <a:custGeom>
            <a:avLst/>
            <a:gdLst/>
            <a:ahLst/>
            <a:cxnLst/>
            <a:rect l="l" t="t" r="r" b="b"/>
            <a:pathLst>
              <a:path w="1835150" h="2738754">
                <a:moveTo>
                  <a:pt x="0" y="0"/>
                </a:moveTo>
                <a:lnTo>
                  <a:pt x="1834896" y="0"/>
                </a:lnTo>
                <a:lnTo>
                  <a:pt x="1834896" y="2738628"/>
                </a:lnTo>
                <a:lnTo>
                  <a:pt x="0" y="27386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7D1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09515" y="3256788"/>
            <a:ext cx="1982723" cy="2883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3523" y="3320796"/>
            <a:ext cx="1799843" cy="2700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4473" y="3301746"/>
            <a:ext cx="1838325" cy="2738755"/>
          </a:xfrm>
          <a:custGeom>
            <a:avLst/>
            <a:gdLst/>
            <a:ahLst/>
            <a:cxnLst/>
            <a:rect l="l" t="t" r="r" b="b"/>
            <a:pathLst>
              <a:path w="1838325" h="2738754">
                <a:moveTo>
                  <a:pt x="0" y="0"/>
                </a:moveTo>
                <a:lnTo>
                  <a:pt x="1837944" y="0"/>
                </a:lnTo>
                <a:lnTo>
                  <a:pt x="1837944" y="2738628"/>
                </a:lnTo>
                <a:lnTo>
                  <a:pt x="0" y="273862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7D1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0"/>
            <a:ext cx="708659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40736" y="699516"/>
            <a:ext cx="34610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275840" marR="5080" indent="-1736089">
              <a:lnSpc>
                <a:spcPct val="100600"/>
              </a:lnSpc>
              <a:spcBef>
                <a:spcPts val="65"/>
              </a:spcBef>
            </a:pPr>
            <a:r>
              <a:rPr dirty="0" spc="-10"/>
              <a:t>Dynamic </a:t>
            </a:r>
            <a:r>
              <a:rPr dirty="0" spc="-5"/>
              <a:t>Equivalence  Relations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03973"/>
            <a:ext cx="8020050" cy="404431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Equivalence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Reflexive,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symmetric,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transitive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Equivalent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classes forming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partition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Dynamic equivalence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relation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Changing in the process of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computation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instruction: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yes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no </a:t>
            </a:r>
            <a:r>
              <a:rPr dirty="0" sz="2000">
                <a:solidFill>
                  <a:srgbClr val="0099CC"/>
                </a:solidFill>
                <a:latin typeface="Palatino Linotype"/>
                <a:cs typeface="Palatino Linotype"/>
              </a:rPr>
              <a:t>(in </a:t>
            </a:r>
            <a:r>
              <a:rPr dirty="0" sz="2000" spc="-5">
                <a:solidFill>
                  <a:srgbClr val="0099CC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0099CC"/>
                </a:solidFill>
                <a:latin typeface="Palatino Linotype"/>
                <a:cs typeface="Palatino Linotype"/>
              </a:rPr>
              <a:t>same </a:t>
            </a:r>
            <a:r>
              <a:rPr dirty="0" sz="2000" spc="-5">
                <a:solidFill>
                  <a:srgbClr val="0099CC"/>
                </a:solidFill>
                <a:latin typeface="Palatino Linotype"/>
                <a:cs typeface="Palatino Linotype"/>
              </a:rPr>
              <a:t>equivalence</a:t>
            </a:r>
            <a:r>
              <a:rPr dirty="0" sz="2000" spc="-25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0099CC"/>
                </a:solidFill>
                <a:latin typeface="Palatino Linotype"/>
                <a:cs typeface="Palatino Linotype"/>
              </a:rPr>
              <a:t>class)</a:t>
            </a:r>
            <a:endParaRPr sz="2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MAKE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instruction: combining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equivalent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classes,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relating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unrelated elements, and influencing  the results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subsequent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instructions.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Starting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equality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relation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2019-09-27T15:35:25Z</dcterms:created>
  <dcterms:modified xsi:type="dcterms:W3CDTF">2019-09-27T15:35:25Z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2015-04-14T00:00:00Z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