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2015/4/16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2015/4/16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2015/4/16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8204" y="6472428"/>
            <a:ext cx="288035" cy="341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527048" y="384047"/>
            <a:ext cx="6088378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2015/4/16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2015/4/16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8204" y="6472428"/>
            <a:ext cx="288035" cy="3413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37462" y="112800"/>
            <a:ext cx="6069075" cy="149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412" y="1957768"/>
            <a:ext cx="8385175" cy="3415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767680" y="6577031"/>
            <a:ext cx="656590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2015/4/16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2571" y="6561943"/>
            <a:ext cx="3808095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699958" y="6577074"/>
            <a:ext cx="203200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hyperlink" Target="http://cs.nju.edu.cn/yuhuang" TargetMode="External"/><Relationship Id="rId10" Type="http://schemas.openxmlformats.org/officeDocument/2006/relationships/image" Target="../media/image10.png"/><Relationship Id="rId11" Type="http://schemas.openxmlformats.org/officeDocument/2006/relationships/image" Target="../media/image1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Relationship Id="rId11" Type="http://schemas.openxmlformats.org/officeDocument/2006/relationships/image" Target="../media/image79.png"/><Relationship Id="rId12" Type="http://schemas.openxmlformats.org/officeDocument/2006/relationships/image" Target="../media/image80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Relationship Id="rId3" Type="http://schemas.openxmlformats.org/officeDocument/2006/relationships/image" Target="../media/image66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Relationship Id="rId3" Type="http://schemas.openxmlformats.org/officeDocument/2006/relationships/image" Target="../media/image66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3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2.png"/><Relationship Id="rId3" Type="http://schemas.openxmlformats.org/officeDocument/2006/relationships/image" Target="../media/image100.png"/><Relationship Id="rId4" Type="http://schemas.openxmlformats.org/officeDocument/2006/relationships/image" Target="../media/image103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4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5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hyperlink" Target="http://cs.nju.edu.cn/yuhuang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47916" y="5157215"/>
            <a:ext cx="1990343" cy="1095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02195" y="477012"/>
            <a:ext cx="2016250" cy="792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29528" y="501396"/>
            <a:ext cx="601979" cy="702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4027" y="1557528"/>
            <a:ext cx="2919983" cy="8702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276" y="1649604"/>
            <a:ext cx="24187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latin typeface="Calibri"/>
                <a:cs typeface="Calibri"/>
              </a:rPr>
              <a:t>Introduction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to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152" y="2261616"/>
            <a:ext cx="8557258" cy="13776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74276" y="2414652"/>
            <a:ext cx="77495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 b="1" i="1">
                <a:solidFill>
                  <a:srgbClr val="2F5897"/>
                </a:solidFill>
                <a:latin typeface="Calibri"/>
                <a:cs typeface="Calibri"/>
              </a:rPr>
              <a:t>Algorithm Design and</a:t>
            </a:r>
            <a:r>
              <a:rPr dirty="0" sz="4800" spc="-25" b="1" i="1">
                <a:solidFill>
                  <a:srgbClr val="2F5897"/>
                </a:solidFill>
                <a:latin typeface="Calibri"/>
                <a:cs typeface="Calibri"/>
              </a:rPr>
              <a:t> </a:t>
            </a:r>
            <a:r>
              <a:rPr dirty="0" sz="4800" spc="-5" b="1" i="1">
                <a:solidFill>
                  <a:srgbClr val="2F5897"/>
                </a:solidFill>
                <a:latin typeface="Calibri"/>
                <a:cs typeface="Calibri"/>
              </a:rPr>
              <a:t>Analysis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09572" y="4706111"/>
            <a:ext cx="966215" cy="6766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73451" y="4706111"/>
            <a:ext cx="1542287" cy="6766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085691" y="4757379"/>
            <a:ext cx="3178810" cy="1528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425" b="1" i="1">
                <a:solidFill>
                  <a:srgbClr val="3E3E3E"/>
                </a:solidFill>
                <a:latin typeface="Palatino Linotype"/>
                <a:cs typeface="Palatino Linotype"/>
              </a:rPr>
              <a:t>Yu</a:t>
            </a:r>
            <a:r>
              <a:rPr dirty="0" sz="2400" spc="175" b="1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375" b="1" i="1">
                <a:solidFill>
                  <a:srgbClr val="3E3E3E"/>
                </a:solidFill>
                <a:latin typeface="Palatino Linotype"/>
                <a:cs typeface="Palatino Linotype"/>
              </a:rPr>
              <a:t>Huang</a:t>
            </a:r>
            <a:endParaRPr sz="2400">
              <a:latin typeface="Palatino Linotype"/>
              <a:cs typeface="Palatino Linotype"/>
            </a:endParaRPr>
          </a:p>
          <a:p>
            <a:pPr marL="12700" marR="5080">
              <a:lnSpc>
                <a:spcPct val="120000"/>
              </a:lnSpc>
              <a:spcBef>
                <a:spcPts val="1175"/>
              </a:spcBef>
            </a:pP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  <a:hlinkClick r:id="rId9"/>
              </a:rPr>
              <a:t>http://cs.nju.edu.cn/yuhuang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 Institute </a:t>
            </a:r>
            <a:r>
              <a:rPr dirty="0" sz="1800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Computer </a:t>
            </a:r>
            <a:r>
              <a:rPr dirty="0" sz="1800" spc="-10">
                <a:solidFill>
                  <a:srgbClr val="3E3E3E"/>
                </a:solidFill>
                <a:latin typeface="Palatino Linotype"/>
                <a:cs typeface="Palatino Linotype"/>
              </a:rPr>
              <a:t>Software 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Nanjing</a:t>
            </a:r>
            <a:r>
              <a:rPr dirty="0" sz="1800" spc="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University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49239" y="3589019"/>
            <a:ext cx="3710939" cy="8702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599531" y="3681083"/>
            <a:ext cx="321056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2F5897"/>
                </a:solidFill>
                <a:latin typeface="Calibri"/>
                <a:cs typeface="Calibri"/>
              </a:rPr>
              <a:t>[11] </a:t>
            </a:r>
            <a:r>
              <a:rPr dirty="0" sz="3000" spc="-15" b="1">
                <a:solidFill>
                  <a:srgbClr val="2F5897"/>
                </a:solidFill>
                <a:latin typeface="Calibri"/>
                <a:cs typeface="Calibri"/>
              </a:rPr>
              <a:t>Graph</a:t>
            </a:r>
            <a:r>
              <a:rPr dirty="0" sz="3000" spc="-65" b="1">
                <a:solidFill>
                  <a:srgbClr val="2F5897"/>
                </a:solidFill>
                <a:latin typeface="Calibri"/>
                <a:cs typeface="Calibri"/>
              </a:rPr>
              <a:t> </a:t>
            </a:r>
            <a:r>
              <a:rPr dirty="0" sz="3000" spc="-40" b="1">
                <a:solidFill>
                  <a:srgbClr val="2F5897"/>
                </a:solidFill>
                <a:latin typeface="Calibri"/>
                <a:cs typeface="Calibri"/>
              </a:rPr>
              <a:t>Traversal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1459" y="4760976"/>
            <a:ext cx="1728215" cy="17282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med">
    <p:pull dir="l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22575" y="384047"/>
            <a:ext cx="277367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270247" y="384047"/>
            <a:ext cx="2549651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23546" y="532767"/>
            <a:ext cx="36963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Graph</a:t>
            </a:r>
            <a:r>
              <a:rPr dirty="0" spc="-50"/>
              <a:t> </a:t>
            </a:r>
            <a:r>
              <a:rPr dirty="0" spc="-5"/>
              <a:t>Basics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35940" y="1691409"/>
            <a:ext cx="3449320" cy="289242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Node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Entities of</a:t>
            </a:r>
            <a:r>
              <a:rPr dirty="0" sz="2400" spc="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interest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V(G)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Edge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Relations of</a:t>
            </a:r>
            <a:r>
              <a:rPr dirty="0" sz="2400" spc="-3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interest</a:t>
            </a:r>
            <a:endParaRPr sz="24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49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470">
                <a:solidFill>
                  <a:srgbClr val="3E3E3E"/>
                </a:solidFill>
                <a:latin typeface="Cambria Math"/>
                <a:cs typeface="Cambria Math"/>
              </a:rPr>
              <a:t>𝐸𝐸(𝐺𝐺) </a:t>
            </a:r>
            <a:r>
              <a:rPr dirty="0" sz="2400">
                <a:solidFill>
                  <a:srgbClr val="3E3E3E"/>
                </a:solidFill>
                <a:latin typeface="Cambria Math"/>
                <a:cs typeface="Cambria Math"/>
              </a:rPr>
              <a:t>⊆ </a:t>
            </a:r>
            <a:r>
              <a:rPr dirty="0" sz="2400" spc="-755">
                <a:solidFill>
                  <a:srgbClr val="3E3E3E"/>
                </a:solidFill>
                <a:latin typeface="Cambria Math"/>
                <a:cs typeface="Cambria Math"/>
              </a:rPr>
              <a:t>𝑉𝑉</a:t>
            </a:r>
            <a:r>
              <a:rPr dirty="0" sz="2400" spc="75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3E3E3E"/>
                </a:solidFill>
                <a:latin typeface="Cambria Math"/>
                <a:cs typeface="Cambria Math"/>
              </a:rPr>
              <a:t>× </a:t>
            </a:r>
            <a:r>
              <a:rPr dirty="0" sz="2400" spc="-755">
                <a:solidFill>
                  <a:srgbClr val="3E3E3E"/>
                </a:solidFill>
                <a:latin typeface="Cambria Math"/>
                <a:cs typeface="Cambria Math"/>
              </a:rPr>
              <a:t>𝑉𝑉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6316" y="384047"/>
            <a:ext cx="560831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7286" y="532767"/>
            <a:ext cx="480695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Graph</a:t>
            </a:r>
            <a:r>
              <a:rPr dirty="0" spc="-45"/>
              <a:t> </a:t>
            </a:r>
            <a:r>
              <a:rPr dirty="0" spc="-40"/>
              <a:t>Traversals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35940" y="2247668"/>
            <a:ext cx="6773545" cy="276860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808080"/>
                </a:solidFill>
                <a:latin typeface="Palatino Linotype"/>
                <a:cs typeface="Palatino Linotype"/>
              </a:rPr>
              <a:t>Depth-First </a:t>
            </a:r>
            <a:r>
              <a:rPr dirty="0" sz="3000" b="1">
                <a:solidFill>
                  <a:srgbClr val="808080"/>
                </a:solidFill>
                <a:latin typeface="Palatino Linotype"/>
                <a:cs typeface="Palatino Linotype"/>
              </a:rPr>
              <a:t>and </a:t>
            </a:r>
            <a:r>
              <a:rPr dirty="0" sz="3000" spc="-5" b="1">
                <a:solidFill>
                  <a:srgbClr val="808080"/>
                </a:solidFill>
                <a:latin typeface="Palatino Linotype"/>
                <a:cs typeface="Palatino Linotype"/>
              </a:rPr>
              <a:t>Breadth-First</a:t>
            </a:r>
            <a:r>
              <a:rPr dirty="0" sz="3000" spc="35" b="1">
                <a:solidFill>
                  <a:srgbClr val="808080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808080"/>
                </a:solidFill>
                <a:latin typeface="Palatino Linotype"/>
                <a:cs typeface="Palatino Linotype"/>
              </a:rPr>
              <a:t>Search</a:t>
            </a:r>
            <a:endParaRPr sz="3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808080"/>
                </a:solidFill>
                <a:latin typeface="Palatino Linotype"/>
                <a:cs typeface="Palatino Linotype"/>
              </a:rPr>
              <a:t>Finding Connected</a:t>
            </a:r>
            <a:r>
              <a:rPr dirty="0" sz="3000" spc="15" b="1">
                <a:solidFill>
                  <a:srgbClr val="808080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808080"/>
                </a:solidFill>
                <a:latin typeface="Palatino Linotype"/>
                <a:cs typeface="Palatino Linotype"/>
              </a:rPr>
              <a:t>Components</a:t>
            </a:r>
            <a:endParaRPr sz="3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43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General Depth-First Search</a:t>
            </a:r>
            <a:r>
              <a:rPr dirty="0" sz="3000" spc="4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Skeleton</a:t>
            </a:r>
            <a:endParaRPr sz="3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Depth-First Search</a:t>
            </a:r>
            <a:r>
              <a:rPr dirty="0" sz="3000" spc="2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0" b="1">
                <a:solidFill>
                  <a:srgbClr val="3E3E3E"/>
                </a:solidFill>
                <a:latin typeface="Palatino Linotype"/>
                <a:cs typeface="Palatino Linotype"/>
              </a:rPr>
              <a:t>Trace</a:t>
            </a:r>
            <a:endParaRPr sz="3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6383" y="559308"/>
            <a:ext cx="7560563" cy="5872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68702" y="5752560"/>
            <a:ext cx="334200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Directed </a:t>
            </a:r>
            <a:r>
              <a:rPr dirty="0" sz="1800">
                <a:latin typeface="Palatino Linotype"/>
                <a:cs typeface="Palatino Linotype"/>
              </a:rPr>
              <a:t>vs.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Undirected</a:t>
            </a:r>
            <a:r>
              <a:rPr dirty="0" sz="1800" spc="-17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latin typeface="Palatino Linotype"/>
                <a:cs typeface="Palatino Linotype"/>
              </a:rPr>
              <a:t>graphs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med">
    <p:pull dir="l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123" y="786383"/>
            <a:ext cx="7920227" cy="53934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med">
    <p:pull dir="l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1952" y="384047"/>
            <a:ext cx="5337046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2922" y="532767"/>
            <a:ext cx="453707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Graph</a:t>
            </a:r>
            <a:r>
              <a:rPr dirty="0" spc="-75"/>
              <a:t> </a:t>
            </a:r>
            <a:r>
              <a:rPr dirty="0" spc="-40"/>
              <a:t>Traversal</a:t>
            </a:r>
          </a:p>
        </p:txBody>
      </p:sp>
      <p:sp>
        <p:nvSpPr>
          <p:cNvPr id="4" name="object 4"/>
          <p:cNvSpPr/>
          <p:nvPr/>
        </p:nvSpPr>
        <p:spPr>
          <a:xfrm>
            <a:off x="179831" y="1845564"/>
            <a:ext cx="5715000" cy="373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9831" y="1845564"/>
            <a:ext cx="5715000" cy="3733800"/>
          </a:xfrm>
          <a:custGeom>
            <a:avLst/>
            <a:gdLst/>
            <a:ahLst/>
            <a:cxnLst/>
            <a:rect l="l" t="t" r="r" b="b"/>
            <a:pathLst>
              <a:path w="5715000" h="3733800">
                <a:moveTo>
                  <a:pt x="0" y="0"/>
                </a:moveTo>
                <a:lnTo>
                  <a:pt x="5715000" y="0"/>
                </a:lnTo>
                <a:lnTo>
                  <a:pt x="5715000" y="3733800"/>
                </a:lnTo>
                <a:lnTo>
                  <a:pt x="0" y="37338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99432" y="2924555"/>
            <a:ext cx="4343400" cy="3733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99432" y="2924555"/>
            <a:ext cx="4343400" cy="3733800"/>
          </a:xfrm>
          <a:custGeom>
            <a:avLst/>
            <a:gdLst/>
            <a:ahLst/>
            <a:cxnLst/>
            <a:rect l="l" t="t" r="r" b="b"/>
            <a:pathLst>
              <a:path w="4343400" h="3733800">
                <a:moveTo>
                  <a:pt x="0" y="0"/>
                </a:moveTo>
                <a:lnTo>
                  <a:pt x="4343400" y="0"/>
                </a:lnTo>
                <a:lnTo>
                  <a:pt x="4343400" y="3733800"/>
                </a:lnTo>
                <a:lnTo>
                  <a:pt x="0" y="373380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FF9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73417" y="4640751"/>
            <a:ext cx="1346200" cy="1685289"/>
          </a:xfrm>
          <a:custGeom>
            <a:avLst/>
            <a:gdLst/>
            <a:ahLst/>
            <a:cxnLst/>
            <a:rect l="l" t="t" r="r" b="b"/>
            <a:pathLst>
              <a:path w="1346200" h="1685289">
                <a:moveTo>
                  <a:pt x="1109927" y="0"/>
                </a:moveTo>
                <a:lnTo>
                  <a:pt x="1042712" y="8829"/>
                </a:lnTo>
                <a:lnTo>
                  <a:pt x="970397" y="30444"/>
                </a:lnTo>
                <a:lnTo>
                  <a:pt x="932631" y="45863"/>
                </a:lnTo>
                <a:lnTo>
                  <a:pt x="893954" y="64259"/>
                </a:lnTo>
                <a:lnTo>
                  <a:pt x="854490" y="85558"/>
                </a:lnTo>
                <a:lnTo>
                  <a:pt x="814359" y="109688"/>
                </a:lnTo>
                <a:lnTo>
                  <a:pt x="773683" y="136575"/>
                </a:lnTo>
                <a:lnTo>
                  <a:pt x="732584" y="166146"/>
                </a:lnTo>
                <a:lnTo>
                  <a:pt x="691185" y="198328"/>
                </a:lnTo>
                <a:lnTo>
                  <a:pt x="649605" y="233047"/>
                </a:lnTo>
                <a:lnTo>
                  <a:pt x="607969" y="270230"/>
                </a:lnTo>
                <a:lnTo>
                  <a:pt x="566396" y="309804"/>
                </a:lnTo>
                <a:lnTo>
                  <a:pt x="525009" y="351696"/>
                </a:lnTo>
                <a:lnTo>
                  <a:pt x="483930" y="395833"/>
                </a:lnTo>
                <a:lnTo>
                  <a:pt x="443280" y="442140"/>
                </a:lnTo>
                <a:lnTo>
                  <a:pt x="403182" y="490546"/>
                </a:lnTo>
                <a:lnTo>
                  <a:pt x="363756" y="540977"/>
                </a:lnTo>
                <a:lnTo>
                  <a:pt x="325125" y="593360"/>
                </a:lnTo>
                <a:lnTo>
                  <a:pt x="287974" y="646802"/>
                </a:lnTo>
                <a:lnTo>
                  <a:pt x="252926" y="700368"/>
                </a:lnTo>
                <a:lnTo>
                  <a:pt x="220012" y="753919"/>
                </a:lnTo>
                <a:lnTo>
                  <a:pt x="189262" y="807316"/>
                </a:lnTo>
                <a:lnTo>
                  <a:pt x="160706" y="860421"/>
                </a:lnTo>
                <a:lnTo>
                  <a:pt x="134374" y="913093"/>
                </a:lnTo>
                <a:lnTo>
                  <a:pt x="110296" y="965196"/>
                </a:lnTo>
                <a:lnTo>
                  <a:pt x="88503" y="1016589"/>
                </a:lnTo>
                <a:lnTo>
                  <a:pt x="69023" y="1067134"/>
                </a:lnTo>
                <a:lnTo>
                  <a:pt x="51888" y="1116692"/>
                </a:lnTo>
                <a:lnTo>
                  <a:pt x="37128" y="1165124"/>
                </a:lnTo>
                <a:lnTo>
                  <a:pt x="24773" y="1212291"/>
                </a:lnTo>
                <a:lnTo>
                  <a:pt x="14852" y="1258055"/>
                </a:lnTo>
                <a:lnTo>
                  <a:pt x="7396" y="1302276"/>
                </a:lnTo>
                <a:lnTo>
                  <a:pt x="2435" y="1344816"/>
                </a:lnTo>
                <a:lnTo>
                  <a:pt x="0" y="1385536"/>
                </a:lnTo>
                <a:lnTo>
                  <a:pt x="119" y="1424297"/>
                </a:lnTo>
                <a:lnTo>
                  <a:pt x="8144" y="1495386"/>
                </a:lnTo>
                <a:lnTo>
                  <a:pt x="26752" y="1556972"/>
                </a:lnTo>
                <a:lnTo>
                  <a:pt x="56183" y="1607945"/>
                </a:lnTo>
                <a:lnTo>
                  <a:pt x="96678" y="1647193"/>
                </a:lnTo>
                <a:lnTo>
                  <a:pt x="146878" y="1672889"/>
                </a:lnTo>
                <a:lnTo>
                  <a:pt x="204614" y="1684335"/>
                </a:lnTo>
                <a:lnTo>
                  <a:pt x="236004" y="1684898"/>
                </a:lnTo>
                <a:lnTo>
                  <a:pt x="268913" y="1682118"/>
                </a:lnTo>
                <a:lnTo>
                  <a:pt x="338799" y="1666822"/>
                </a:lnTo>
                <a:lnTo>
                  <a:pt x="375534" y="1654453"/>
                </a:lnTo>
                <a:lnTo>
                  <a:pt x="413300" y="1639034"/>
                </a:lnTo>
                <a:lnTo>
                  <a:pt x="451977" y="1620638"/>
                </a:lnTo>
                <a:lnTo>
                  <a:pt x="491441" y="1599339"/>
                </a:lnTo>
                <a:lnTo>
                  <a:pt x="531572" y="1575210"/>
                </a:lnTo>
                <a:lnTo>
                  <a:pt x="572248" y="1548323"/>
                </a:lnTo>
                <a:lnTo>
                  <a:pt x="613346" y="1518753"/>
                </a:lnTo>
                <a:lnTo>
                  <a:pt x="654746" y="1486572"/>
                </a:lnTo>
                <a:lnTo>
                  <a:pt x="696325" y="1451853"/>
                </a:lnTo>
                <a:lnTo>
                  <a:pt x="737962" y="1414670"/>
                </a:lnTo>
                <a:lnTo>
                  <a:pt x="779535" y="1375097"/>
                </a:lnTo>
                <a:lnTo>
                  <a:pt x="820922" y="1333205"/>
                </a:lnTo>
                <a:lnTo>
                  <a:pt x="862001" y="1289069"/>
                </a:lnTo>
                <a:lnTo>
                  <a:pt x="902651" y="1242761"/>
                </a:lnTo>
                <a:lnTo>
                  <a:pt x="942749" y="1194356"/>
                </a:lnTo>
                <a:lnTo>
                  <a:pt x="982175" y="1143925"/>
                </a:lnTo>
                <a:lnTo>
                  <a:pt x="1020806" y="1091543"/>
                </a:lnTo>
                <a:lnTo>
                  <a:pt x="1057957" y="1038101"/>
                </a:lnTo>
                <a:lnTo>
                  <a:pt x="1093004" y="984535"/>
                </a:lnTo>
                <a:lnTo>
                  <a:pt x="1125918" y="930984"/>
                </a:lnTo>
                <a:lnTo>
                  <a:pt x="1156668" y="877586"/>
                </a:lnTo>
                <a:lnTo>
                  <a:pt x="1185223" y="824482"/>
                </a:lnTo>
                <a:lnTo>
                  <a:pt x="1211555" y="771809"/>
                </a:lnTo>
                <a:lnTo>
                  <a:pt x="1235632" y="719707"/>
                </a:lnTo>
                <a:lnTo>
                  <a:pt x="1257426" y="668313"/>
                </a:lnTo>
                <a:lnTo>
                  <a:pt x="1276904" y="617768"/>
                </a:lnTo>
                <a:lnTo>
                  <a:pt x="1294039" y="568210"/>
                </a:lnTo>
                <a:lnTo>
                  <a:pt x="1308799" y="519778"/>
                </a:lnTo>
                <a:lnTo>
                  <a:pt x="1321154" y="472611"/>
                </a:lnTo>
                <a:lnTo>
                  <a:pt x="1331074" y="426847"/>
                </a:lnTo>
                <a:lnTo>
                  <a:pt x="1338530" y="382626"/>
                </a:lnTo>
                <a:lnTo>
                  <a:pt x="1343490" y="340086"/>
                </a:lnTo>
                <a:lnTo>
                  <a:pt x="1345926" y="299366"/>
                </a:lnTo>
                <a:lnTo>
                  <a:pt x="1345806" y="260606"/>
                </a:lnTo>
                <a:lnTo>
                  <a:pt x="1337781" y="189517"/>
                </a:lnTo>
                <a:lnTo>
                  <a:pt x="1319175" y="127931"/>
                </a:lnTo>
                <a:lnTo>
                  <a:pt x="1289746" y="76958"/>
                </a:lnTo>
                <a:lnTo>
                  <a:pt x="1249253" y="37709"/>
                </a:lnTo>
                <a:lnTo>
                  <a:pt x="1199053" y="12011"/>
                </a:lnTo>
                <a:lnTo>
                  <a:pt x="1141317" y="563"/>
                </a:lnTo>
                <a:lnTo>
                  <a:pt x="1109927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73417" y="4640751"/>
            <a:ext cx="1346200" cy="1685289"/>
          </a:xfrm>
          <a:custGeom>
            <a:avLst/>
            <a:gdLst/>
            <a:ahLst/>
            <a:cxnLst/>
            <a:rect l="l" t="t" r="r" b="b"/>
            <a:pathLst>
              <a:path w="1346200" h="1685289">
                <a:moveTo>
                  <a:pt x="96678" y="1647193"/>
                </a:moveTo>
                <a:lnTo>
                  <a:pt x="56183" y="1607945"/>
                </a:lnTo>
                <a:lnTo>
                  <a:pt x="26752" y="1556972"/>
                </a:lnTo>
                <a:lnTo>
                  <a:pt x="8144" y="1495386"/>
                </a:lnTo>
                <a:lnTo>
                  <a:pt x="119" y="1424297"/>
                </a:lnTo>
                <a:lnTo>
                  <a:pt x="0" y="1385536"/>
                </a:lnTo>
                <a:lnTo>
                  <a:pt x="2435" y="1344816"/>
                </a:lnTo>
                <a:lnTo>
                  <a:pt x="7396" y="1302276"/>
                </a:lnTo>
                <a:lnTo>
                  <a:pt x="14852" y="1258055"/>
                </a:lnTo>
                <a:lnTo>
                  <a:pt x="24773" y="1212291"/>
                </a:lnTo>
                <a:lnTo>
                  <a:pt x="37128" y="1165124"/>
                </a:lnTo>
                <a:lnTo>
                  <a:pt x="51888" y="1116692"/>
                </a:lnTo>
                <a:lnTo>
                  <a:pt x="69023" y="1067134"/>
                </a:lnTo>
                <a:lnTo>
                  <a:pt x="88503" y="1016589"/>
                </a:lnTo>
                <a:lnTo>
                  <a:pt x="110296" y="965196"/>
                </a:lnTo>
                <a:lnTo>
                  <a:pt x="134374" y="913093"/>
                </a:lnTo>
                <a:lnTo>
                  <a:pt x="160706" y="860421"/>
                </a:lnTo>
                <a:lnTo>
                  <a:pt x="189262" y="807316"/>
                </a:lnTo>
                <a:lnTo>
                  <a:pt x="220012" y="753919"/>
                </a:lnTo>
                <a:lnTo>
                  <a:pt x="252926" y="700368"/>
                </a:lnTo>
                <a:lnTo>
                  <a:pt x="287974" y="646802"/>
                </a:lnTo>
                <a:lnTo>
                  <a:pt x="325125" y="593360"/>
                </a:lnTo>
                <a:lnTo>
                  <a:pt x="363756" y="540977"/>
                </a:lnTo>
                <a:lnTo>
                  <a:pt x="403182" y="490546"/>
                </a:lnTo>
                <a:lnTo>
                  <a:pt x="443280" y="442140"/>
                </a:lnTo>
                <a:lnTo>
                  <a:pt x="483930" y="395833"/>
                </a:lnTo>
                <a:lnTo>
                  <a:pt x="525009" y="351696"/>
                </a:lnTo>
                <a:lnTo>
                  <a:pt x="566396" y="309804"/>
                </a:lnTo>
                <a:lnTo>
                  <a:pt x="607969" y="270230"/>
                </a:lnTo>
                <a:lnTo>
                  <a:pt x="649605" y="233047"/>
                </a:lnTo>
                <a:lnTo>
                  <a:pt x="691185" y="198328"/>
                </a:lnTo>
                <a:lnTo>
                  <a:pt x="732584" y="166146"/>
                </a:lnTo>
                <a:lnTo>
                  <a:pt x="773683" y="136575"/>
                </a:lnTo>
                <a:lnTo>
                  <a:pt x="814359" y="109688"/>
                </a:lnTo>
                <a:lnTo>
                  <a:pt x="854490" y="85558"/>
                </a:lnTo>
                <a:lnTo>
                  <a:pt x="893954" y="64259"/>
                </a:lnTo>
                <a:lnTo>
                  <a:pt x="932631" y="45863"/>
                </a:lnTo>
                <a:lnTo>
                  <a:pt x="970397" y="30444"/>
                </a:lnTo>
                <a:lnTo>
                  <a:pt x="1007131" y="18074"/>
                </a:lnTo>
                <a:lnTo>
                  <a:pt x="1077018" y="2779"/>
                </a:lnTo>
                <a:lnTo>
                  <a:pt x="1109927" y="0"/>
                </a:lnTo>
                <a:lnTo>
                  <a:pt x="1141317" y="563"/>
                </a:lnTo>
                <a:lnTo>
                  <a:pt x="1199053" y="12011"/>
                </a:lnTo>
                <a:lnTo>
                  <a:pt x="1249253" y="37709"/>
                </a:lnTo>
                <a:lnTo>
                  <a:pt x="1289746" y="76958"/>
                </a:lnTo>
                <a:lnTo>
                  <a:pt x="1319175" y="127931"/>
                </a:lnTo>
                <a:lnTo>
                  <a:pt x="1337781" y="189517"/>
                </a:lnTo>
                <a:lnTo>
                  <a:pt x="1345806" y="260606"/>
                </a:lnTo>
                <a:lnTo>
                  <a:pt x="1345926" y="299366"/>
                </a:lnTo>
                <a:lnTo>
                  <a:pt x="1343490" y="340086"/>
                </a:lnTo>
                <a:lnTo>
                  <a:pt x="1338530" y="382626"/>
                </a:lnTo>
                <a:lnTo>
                  <a:pt x="1331074" y="426847"/>
                </a:lnTo>
                <a:lnTo>
                  <a:pt x="1321154" y="472611"/>
                </a:lnTo>
                <a:lnTo>
                  <a:pt x="1308799" y="519778"/>
                </a:lnTo>
                <a:lnTo>
                  <a:pt x="1294039" y="568210"/>
                </a:lnTo>
                <a:lnTo>
                  <a:pt x="1276904" y="617768"/>
                </a:lnTo>
                <a:lnTo>
                  <a:pt x="1257426" y="668313"/>
                </a:lnTo>
                <a:lnTo>
                  <a:pt x="1235632" y="719707"/>
                </a:lnTo>
                <a:lnTo>
                  <a:pt x="1211555" y="771809"/>
                </a:lnTo>
                <a:lnTo>
                  <a:pt x="1185223" y="824482"/>
                </a:lnTo>
                <a:lnTo>
                  <a:pt x="1156668" y="877586"/>
                </a:lnTo>
                <a:lnTo>
                  <a:pt x="1125918" y="930984"/>
                </a:lnTo>
                <a:lnTo>
                  <a:pt x="1093004" y="984535"/>
                </a:lnTo>
                <a:lnTo>
                  <a:pt x="1057957" y="1038101"/>
                </a:lnTo>
                <a:lnTo>
                  <a:pt x="1020806" y="1091543"/>
                </a:lnTo>
                <a:lnTo>
                  <a:pt x="982175" y="1143925"/>
                </a:lnTo>
                <a:lnTo>
                  <a:pt x="942749" y="1194356"/>
                </a:lnTo>
                <a:lnTo>
                  <a:pt x="902651" y="1242761"/>
                </a:lnTo>
                <a:lnTo>
                  <a:pt x="862001" y="1289069"/>
                </a:lnTo>
                <a:lnTo>
                  <a:pt x="820922" y="1333205"/>
                </a:lnTo>
                <a:lnTo>
                  <a:pt x="779535" y="1375097"/>
                </a:lnTo>
                <a:lnTo>
                  <a:pt x="737962" y="1414670"/>
                </a:lnTo>
                <a:lnTo>
                  <a:pt x="696325" y="1451853"/>
                </a:lnTo>
                <a:lnTo>
                  <a:pt x="654746" y="1486572"/>
                </a:lnTo>
                <a:lnTo>
                  <a:pt x="613346" y="1518753"/>
                </a:lnTo>
                <a:lnTo>
                  <a:pt x="572248" y="1548323"/>
                </a:lnTo>
                <a:lnTo>
                  <a:pt x="531572" y="1575210"/>
                </a:lnTo>
                <a:lnTo>
                  <a:pt x="491441" y="1599339"/>
                </a:lnTo>
                <a:lnTo>
                  <a:pt x="451977" y="1620638"/>
                </a:lnTo>
                <a:lnTo>
                  <a:pt x="413300" y="1639034"/>
                </a:lnTo>
                <a:lnTo>
                  <a:pt x="375534" y="1654453"/>
                </a:lnTo>
                <a:lnTo>
                  <a:pt x="338799" y="1666822"/>
                </a:lnTo>
                <a:lnTo>
                  <a:pt x="268913" y="1682118"/>
                </a:lnTo>
                <a:lnTo>
                  <a:pt x="236004" y="1684898"/>
                </a:lnTo>
                <a:lnTo>
                  <a:pt x="204614" y="1684335"/>
                </a:lnTo>
                <a:lnTo>
                  <a:pt x="174865" y="1680357"/>
                </a:lnTo>
                <a:lnTo>
                  <a:pt x="146878" y="1672889"/>
                </a:lnTo>
                <a:lnTo>
                  <a:pt x="120775" y="1661859"/>
                </a:lnTo>
                <a:lnTo>
                  <a:pt x="96678" y="1647193"/>
                </a:lnTo>
                <a:close/>
              </a:path>
            </a:pathLst>
          </a:custGeom>
          <a:ln w="9525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07792" y="2884976"/>
            <a:ext cx="1346200" cy="1685289"/>
          </a:xfrm>
          <a:custGeom>
            <a:avLst/>
            <a:gdLst/>
            <a:ahLst/>
            <a:cxnLst/>
            <a:rect l="l" t="t" r="r" b="b"/>
            <a:pathLst>
              <a:path w="1346200" h="1685289">
                <a:moveTo>
                  <a:pt x="1109927" y="0"/>
                </a:moveTo>
                <a:lnTo>
                  <a:pt x="1042712" y="8829"/>
                </a:lnTo>
                <a:lnTo>
                  <a:pt x="970397" y="30444"/>
                </a:lnTo>
                <a:lnTo>
                  <a:pt x="932631" y="45863"/>
                </a:lnTo>
                <a:lnTo>
                  <a:pt x="893954" y="64259"/>
                </a:lnTo>
                <a:lnTo>
                  <a:pt x="854490" y="85558"/>
                </a:lnTo>
                <a:lnTo>
                  <a:pt x="814359" y="109688"/>
                </a:lnTo>
                <a:lnTo>
                  <a:pt x="773683" y="136575"/>
                </a:lnTo>
                <a:lnTo>
                  <a:pt x="732584" y="166146"/>
                </a:lnTo>
                <a:lnTo>
                  <a:pt x="691185" y="198328"/>
                </a:lnTo>
                <a:lnTo>
                  <a:pt x="649605" y="233047"/>
                </a:lnTo>
                <a:lnTo>
                  <a:pt x="607969" y="270230"/>
                </a:lnTo>
                <a:lnTo>
                  <a:pt x="566396" y="309804"/>
                </a:lnTo>
                <a:lnTo>
                  <a:pt x="525009" y="351696"/>
                </a:lnTo>
                <a:lnTo>
                  <a:pt x="483930" y="395833"/>
                </a:lnTo>
                <a:lnTo>
                  <a:pt x="443280" y="442140"/>
                </a:lnTo>
                <a:lnTo>
                  <a:pt x="403182" y="490546"/>
                </a:lnTo>
                <a:lnTo>
                  <a:pt x="363756" y="540977"/>
                </a:lnTo>
                <a:lnTo>
                  <a:pt x="325125" y="593360"/>
                </a:lnTo>
                <a:lnTo>
                  <a:pt x="287974" y="646802"/>
                </a:lnTo>
                <a:lnTo>
                  <a:pt x="252926" y="700368"/>
                </a:lnTo>
                <a:lnTo>
                  <a:pt x="220012" y="753919"/>
                </a:lnTo>
                <a:lnTo>
                  <a:pt x="189262" y="807316"/>
                </a:lnTo>
                <a:lnTo>
                  <a:pt x="160706" y="860421"/>
                </a:lnTo>
                <a:lnTo>
                  <a:pt x="134374" y="913093"/>
                </a:lnTo>
                <a:lnTo>
                  <a:pt x="110296" y="965196"/>
                </a:lnTo>
                <a:lnTo>
                  <a:pt x="88503" y="1016589"/>
                </a:lnTo>
                <a:lnTo>
                  <a:pt x="69023" y="1067134"/>
                </a:lnTo>
                <a:lnTo>
                  <a:pt x="51888" y="1116692"/>
                </a:lnTo>
                <a:lnTo>
                  <a:pt x="37128" y="1165124"/>
                </a:lnTo>
                <a:lnTo>
                  <a:pt x="24773" y="1212291"/>
                </a:lnTo>
                <a:lnTo>
                  <a:pt x="14852" y="1258055"/>
                </a:lnTo>
                <a:lnTo>
                  <a:pt x="7396" y="1302276"/>
                </a:lnTo>
                <a:lnTo>
                  <a:pt x="2435" y="1344816"/>
                </a:lnTo>
                <a:lnTo>
                  <a:pt x="0" y="1385536"/>
                </a:lnTo>
                <a:lnTo>
                  <a:pt x="119" y="1424297"/>
                </a:lnTo>
                <a:lnTo>
                  <a:pt x="8144" y="1495386"/>
                </a:lnTo>
                <a:lnTo>
                  <a:pt x="26752" y="1556972"/>
                </a:lnTo>
                <a:lnTo>
                  <a:pt x="56183" y="1607945"/>
                </a:lnTo>
                <a:lnTo>
                  <a:pt x="96678" y="1647193"/>
                </a:lnTo>
                <a:lnTo>
                  <a:pt x="146878" y="1672889"/>
                </a:lnTo>
                <a:lnTo>
                  <a:pt x="204614" y="1684335"/>
                </a:lnTo>
                <a:lnTo>
                  <a:pt x="236004" y="1684898"/>
                </a:lnTo>
                <a:lnTo>
                  <a:pt x="268913" y="1682118"/>
                </a:lnTo>
                <a:lnTo>
                  <a:pt x="338799" y="1666822"/>
                </a:lnTo>
                <a:lnTo>
                  <a:pt x="375534" y="1654453"/>
                </a:lnTo>
                <a:lnTo>
                  <a:pt x="413300" y="1639034"/>
                </a:lnTo>
                <a:lnTo>
                  <a:pt x="451977" y="1620638"/>
                </a:lnTo>
                <a:lnTo>
                  <a:pt x="491441" y="1599339"/>
                </a:lnTo>
                <a:lnTo>
                  <a:pt x="531572" y="1575210"/>
                </a:lnTo>
                <a:lnTo>
                  <a:pt x="572248" y="1548323"/>
                </a:lnTo>
                <a:lnTo>
                  <a:pt x="613346" y="1518753"/>
                </a:lnTo>
                <a:lnTo>
                  <a:pt x="654746" y="1486572"/>
                </a:lnTo>
                <a:lnTo>
                  <a:pt x="696325" y="1451853"/>
                </a:lnTo>
                <a:lnTo>
                  <a:pt x="737962" y="1414670"/>
                </a:lnTo>
                <a:lnTo>
                  <a:pt x="779535" y="1375097"/>
                </a:lnTo>
                <a:lnTo>
                  <a:pt x="820922" y="1333205"/>
                </a:lnTo>
                <a:lnTo>
                  <a:pt x="862001" y="1289069"/>
                </a:lnTo>
                <a:lnTo>
                  <a:pt x="902651" y="1242761"/>
                </a:lnTo>
                <a:lnTo>
                  <a:pt x="942749" y="1194356"/>
                </a:lnTo>
                <a:lnTo>
                  <a:pt x="982175" y="1143925"/>
                </a:lnTo>
                <a:lnTo>
                  <a:pt x="1020806" y="1091543"/>
                </a:lnTo>
                <a:lnTo>
                  <a:pt x="1057957" y="1038101"/>
                </a:lnTo>
                <a:lnTo>
                  <a:pt x="1093004" y="984535"/>
                </a:lnTo>
                <a:lnTo>
                  <a:pt x="1125918" y="930984"/>
                </a:lnTo>
                <a:lnTo>
                  <a:pt x="1156668" y="877586"/>
                </a:lnTo>
                <a:lnTo>
                  <a:pt x="1185223" y="824482"/>
                </a:lnTo>
                <a:lnTo>
                  <a:pt x="1211555" y="771809"/>
                </a:lnTo>
                <a:lnTo>
                  <a:pt x="1235632" y="719707"/>
                </a:lnTo>
                <a:lnTo>
                  <a:pt x="1257426" y="668313"/>
                </a:lnTo>
                <a:lnTo>
                  <a:pt x="1276904" y="617768"/>
                </a:lnTo>
                <a:lnTo>
                  <a:pt x="1294039" y="568210"/>
                </a:lnTo>
                <a:lnTo>
                  <a:pt x="1308799" y="519778"/>
                </a:lnTo>
                <a:lnTo>
                  <a:pt x="1321154" y="472611"/>
                </a:lnTo>
                <a:lnTo>
                  <a:pt x="1331074" y="426847"/>
                </a:lnTo>
                <a:lnTo>
                  <a:pt x="1338530" y="382626"/>
                </a:lnTo>
                <a:lnTo>
                  <a:pt x="1343490" y="340086"/>
                </a:lnTo>
                <a:lnTo>
                  <a:pt x="1345926" y="299366"/>
                </a:lnTo>
                <a:lnTo>
                  <a:pt x="1345806" y="260606"/>
                </a:lnTo>
                <a:lnTo>
                  <a:pt x="1337781" y="189517"/>
                </a:lnTo>
                <a:lnTo>
                  <a:pt x="1319175" y="127931"/>
                </a:lnTo>
                <a:lnTo>
                  <a:pt x="1289746" y="76958"/>
                </a:lnTo>
                <a:lnTo>
                  <a:pt x="1249253" y="37709"/>
                </a:lnTo>
                <a:lnTo>
                  <a:pt x="1199053" y="12011"/>
                </a:lnTo>
                <a:lnTo>
                  <a:pt x="1141317" y="563"/>
                </a:lnTo>
                <a:lnTo>
                  <a:pt x="1109927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07792" y="2884976"/>
            <a:ext cx="1346200" cy="1685289"/>
          </a:xfrm>
          <a:custGeom>
            <a:avLst/>
            <a:gdLst/>
            <a:ahLst/>
            <a:cxnLst/>
            <a:rect l="l" t="t" r="r" b="b"/>
            <a:pathLst>
              <a:path w="1346200" h="1685289">
                <a:moveTo>
                  <a:pt x="96678" y="1647193"/>
                </a:moveTo>
                <a:lnTo>
                  <a:pt x="56183" y="1607945"/>
                </a:lnTo>
                <a:lnTo>
                  <a:pt x="26752" y="1556972"/>
                </a:lnTo>
                <a:lnTo>
                  <a:pt x="8144" y="1495386"/>
                </a:lnTo>
                <a:lnTo>
                  <a:pt x="119" y="1424297"/>
                </a:lnTo>
                <a:lnTo>
                  <a:pt x="0" y="1385536"/>
                </a:lnTo>
                <a:lnTo>
                  <a:pt x="2435" y="1344816"/>
                </a:lnTo>
                <a:lnTo>
                  <a:pt x="7396" y="1302276"/>
                </a:lnTo>
                <a:lnTo>
                  <a:pt x="14852" y="1258055"/>
                </a:lnTo>
                <a:lnTo>
                  <a:pt x="24773" y="1212291"/>
                </a:lnTo>
                <a:lnTo>
                  <a:pt x="37128" y="1165124"/>
                </a:lnTo>
                <a:lnTo>
                  <a:pt x="51888" y="1116692"/>
                </a:lnTo>
                <a:lnTo>
                  <a:pt x="69023" y="1067134"/>
                </a:lnTo>
                <a:lnTo>
                  <a:pt x="88503" y="1016589"/>
                </a:lnTo>
                <a:lnTo>
                  <a:pt x="110296" y="965196"/>
                </a:lnTo>
                <a:lnTo>
                  <a:pt x="134374" y="913093"/>
                </a:lnTo>
                <a:lnTo>
                  <a:pt x="160706" y="860421"/>
                </a:lnTo>
                <a:lnTo>
                  <a:pt x="189262" y="807316"/>
                </a:lnTo>
                <a:lnTo>
                  <a:pt x="220012" y="753919"/>
                </a:lnTo>
                <a:lnTo>
                  <a:pt x="252926" y="700368"/>
                </a:lnTo>
                <a:lnTo>
                  <a:pt x="287974" y="646802"/>
                </a:lnTo>
                <a:lnTo>
                  <a:pt x="325125" y="593360"/>
                </a:lnTo>
                <a:lnTo>
                  <a:pt x="363756" y="540977"/>
                </a:lnTo>
                <a:lnTo>
                  <a:pt x="403182" y="490546"/>
                </a:lnTo>
                <a:lnTo>
                  <a:pt x="443280" y="442140"/>
                </a:lnTo>
                <a:lnTo>
                  <a:pt x="483930" y="395833"/>
                </a:lnTo>
                <a:lnTo>
                  <a:pt x="525009" y="351696"/>
                </a:lnTo>
                <a:lnTo>
                  <a:pt x="566396" y="309804"/>
                </a:lnTo>
                <a:lnTo>
                  <a:pt x="607969" y="270230"/>
                </a:lnTo>
                <a:lnTo>
                  <a:pt x="649605" y="233047"/>
                </a:lnTo>
                <a:lnTo>
                  <a:pt x="691185" y="198328"/>
                </a:lnTo>
                <a:lnTo>
                  <a:pt x="732584" y="166146"/>
                </a:lnTo>
                <a:lnTo>
                  <a:pt x="773683" y="136575"/>
                </a:lnTo>
                <a:lnTo>
                  <a:pt x="814359" y="109688"/>
                </a:lnTo>
                <a:lnTo>
                  <a:pt x="854490" y="85558"/>
                </a:lnTo>
                <a:lnTo>
                  <a:pt x="893954" y="64259"/>
                </a:lnTo>
                <a:lnTo>
                  <a:pt x="932631" y="45863"/>
                </a:lnTo>
                <a:lnTo>
                  <a:pt x="970397" y="30444"/>
                </a:lnTo>
                <a:lnTo>
                  <a:pt x="1007131" y="18074"/>
                </a:lnTo>
                <a:lnTo>
                  <a:pt x="1077018" y="2779"/>
                </a:lnTo>
                <a:lnTo>
                  <a:pt x="1109927" y="0"/>
                </a:lnTo>
                <a:lnTo>
                  <a:pt x="1141317" y="563"/>
                </a:lnTo>
                <a:lnTo>
                  <a:pt x="1199053" y="12011"/>
                </a:lnTo>
                <a:lnTo>
                  <a:pt x="1249253" y="37709"/>
                </a:lnTo>
                <a:lnTo>
                  <a:pt x="1289746" y="76958"/>
                </a:lnTo>
                <a:lnTo>
                  <a:pt x="1319175" y="127931"/>
                </a:lnTo>
                <a:lnTo>
                  <a:pt x="1337781" y="189517"/>
                </a:lnTo>
                <a:lnTo>
                  <a:pt x="1345806" y="260606"/>
                </a:lnTo>
                <a:lnTo>
                  <a:pt x="1345926" y="299366"/>
                </a:lnTo>
                <a:lnTo>
                  <a:pt x="1343490" y="340086"/>
                </a:lnTo>
                <a:lnTo>
                  <a:pt x="1338530" y="382626"/>
                </a:lnTo>
                <a:lnTo>
                  <a:pt x="1331074" y="426847"/>
                </a:lnTo>
                <a:lnTo>
                  <a:pt x="1321154" y="472611"/>
                </a:lnTo>
                <a:lnTo>
                  <a:pt x="1308799" y="519778"/>
                </a:lnTo>
                <a:lnTo>
                  <a:pt x="1294039" y="568210"/>
                </a:lnTo>
                <a:lnTo>
                  <a:pt x="1276904" y="617768"/>
                </a:lnTo>
                <a:lnTo>
                  <a:pt x="1257426" y="668313"/>
                </a:lnTo>
                <a:lnTo>
                  <a:pt x="1235632" y="719707"/>
                </a:lnTo>
                <a:lnTo>
                  <a:pt x="1211555" y="771809"/>
                </a:lnTo>
                <a:lnTo>
                  <a:pt x="1185223" y="824482"/>
                </a:lnTo>
                <a:lnTo>
                  <a:pt x="1156668" y="877586"/>
                </a:lnTo>
                <a:lnTo>
                  <a:pt x="1125918" y="930984"/>
                </a:lnTo>
                <a:lnTo>
                  <a:pt x="1093004" y="984535"/>
                </a:lnTo>
                <a:lnTo>
                  <a:pt x="1057957" y="1038101"/>
                </a:lnTo>
                <a:lnTo>
                  <a:pt x="1020806" y="1091543"/>
                </a:lnTo>
                <a:lnTo>
                  <a:pt x="982175" y="1143925"/>
                </a:lnTo>
                <a:lnTo>
                  <a:pt x="942749" y="1194356"/>
                </a:lnTo>
                <a:lnTo>
                  <a:pt x="902651" y="1242761"/>
                </a:lnTo>
                <a:lnTo>
                  <a:pt x="862001" y="1289069"/>
                </a:lnTo>
                <a:lnTo>
                  <a:pt x="820922" y="1333205"/>
                </a:lnTo>
                <a:lnTo>
                  <a:pt x="779535" y="1375097"/>
                </a:lnTo>
                <a:lnTo>
                  <a:pt x="737962" y="1414670"/>
                </a:lnTo>
                <a:lnTo>
                  <a:pt x="696325" y="1451853"/>
                </a:lnTo>
                <a:lnTo>
                  <a:pt x="654746" y="1486572"/>
                </a:lnTo>
                <a:lnTo>
                  <a:pt x="613346" y="1518753"/>
                </a:lnTo>
                <a:lnTo>
                  <a:pt x="572248" y="1548323"/>
                </a:lnTo>
                <a:lnTo>
                  <a:pt x="531572" y="1575210"/>
                </a:lnTo>
                <a:lnTo>
                  <a:pt x="491441" y="1599339"/>
                </a:lnTo>
                <a:lnTo>
                  <a:pt x="451977" y="1620638"/>
                </a:lnTo>
                <a:lnTo>
                  <a:pt x="413300" y="1639034"/>
                </a:lnTo>
                <a:lnTo>
                  <a:pt x="375534" y="1654453"/>
                </a:lnTo>
                <a:lnTo>
                  <a:pt x="338799" y="1666822"/>
                </a:lnTo>
                <a:lnTo>
                  <a:pt x="268913" y="1682118"/>
                </a:lnTo>
                <a:lnTo>
                  <a:pt x="236004" y="1684898"/>
                </a:lnTo>
                <a:lnTo>
                  <a:pt x="204614" y="1684335"/>
                </a:lnTo>
                <a:lnTo>
                  <a:pt x="174865" y="1680357"/>
                </a:lnTo>
                <a:lnTo>
                  <a:pt x="146878" y="1672889"/>
                </a:lnTo>
                <a:lnTo>
                  <a:pt x="120775" y="1661859"/>
                </a:lnTo>
                <a:lnTo>
                  <a:pt x="96678" y="1647193"/>
                </a:lnTo>
                <a:close/>
              </a:path>
            </a:pathLst>
          </a:custGeom>
          <a:ln w="9525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07898" y="2306573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215646"/>
                </a:moveTo>
                <a:lnTo>
                  <a:pt x="5695" y="166199"/>
                </a:lnTo>
                <a:lnTo>
                  <a:pt x="21918" y="120809"/>
                </a:lnTo>
                <a:lnTo>
                  <a:pt x="47374" y="80769"/>
                </a:lnTo>
                <a:lnTo>
                  <a:pt x="80769" y="47374"/>
                </a:lnTo>
                <a:lnTo>
                  <a:pt x="120809" y="21918"/>
                </a:lnTo>
                <a:lnTo>
                  <a:pt x="166199" y="5695"/>
                </a:lnTo>
                <a:lnTo>
                  <a:pt x="215646" y="0"/>
                </a:lnTo>
                <a:lnTo>
                  <a:pt x="265092" y="5695"/>
                </a:lnTo>
                <a:lnTo>
                  <a:pt x="310482" y="21918"/>
                </a:lnTo>
                <a:lnTo>
                  <a:pt x="350522" y="47374"/>
                </a:lnTo>
                <a:lnTo>
                  <a:pt x="383917" y="80769"/>
                </a:lnTo>
                <a:lnTo>
                  <a:pt x="409373" y="120809"/>
                </a:lnTo>
                <a:lnTo>
                  <a:pt x="425596" y="166199"/>
                </a:lnTo>
                <a:lnTo>
                  <a:pt x="431292" y="215646"/>
                </a:lnTo>
                <a:lnTo>
                  <a:pt x="425596" y="265092"/>
                </a:lnTo>
                <a:lnTo>
                  <a:pt x="409373" y="310482"/>
                </a:lnTo>
                <a:lnTo>
                  <a:pt x="383917" y="350522"/>
                </a:lnTo>
                <a:lnTo>
                  <a:pt x="350522" y="383917"/>
                </a:lnTo>
                <a:lnTo>
                  <a:pt x="310482" y="409373"/>
                </a:lnTo>
                <a:lnTo>
                  <a:pt x="265092" y="425596"/>
                </a:lnTo>
                <a:lnTo>
                  <a:pt x="215646" y="431292"/>
                </a:lnTo>
                <a:lnTo>
                  <a:pt x="166199" y="425596"/>
                </a:lnTo>
                <a:lnTo>
                  <a:pt x="120809" y="409373"/>
                </a:lnTo>
                <a:lnTo>
                  <a:pt x="80769" y="383917"/>
                </a:lnTo>
                <a:lnTo>
                  <a:pt x="47374" y="350522"/>
                </a:lnTo>
                <a:lnTo>
                  <a:pt x="21918" y="310482"/>
                </a:lnTo>
                <a:lnTo>
                  <a:pt x="5695" y="265092"/>
                </a:lnTo>
                <a:lnTo>
                  <a:pt x="0" y="21564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00221" y="2234945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215646"/>
                </a:moveTo>
                <a:lnTo>
                  <a:pt x="5695" y="166199"/>
                </a:lnTo>
                <a:lnTo>
                  <a:pt x="21918" y="120809"/>
                </a:lnTo>
                <a:lnTo>
                  <a:pt x="47374" y="80769"/>
                </a:lnTo>
                <a:lnTo>
                  <a:pt x="80769" y="47374"/>
                </a:lnTo>
                <a:lnTo>
                  <a:pt x="120809" y="21918"/>
                </a:lnTo>
                <a:lnTo>
                  <a:pt x="166199" y="5695"/>
                </a:lnTo>
                <a:lnTo>
                  <a:pt x="215646" y="0"/>
                </a:lnTo>
                <a:lnTo>
                  <a:pt x="265092" y="5695"/>
                </a:lnTo>
                <a:lnTo>
                  <a:pt x="310482" y="21918"/>
                </a:lnTo>
                <a:lnTo>
                  <a:pt x="350522" y="47374"/>
                </a:lnTo>
                <a:lnTo>
                  <a:pt x="383917" y="80769"/>
                </a:lnTo>
                <a:lnTo>
                  <a:pt x="409373" y="120809"/>
                </a:lnTo>
                <a:lnTo>
                  <a:pt x="425596" y="166199"/>
                </a:lnTo>
                <a:lnTo>
                  <a:pt x="431292" y="215646"/>
                </a:lnTo>
                <a:lnTo>
                  <a:pt x="425596" y="265092"/>
                </a:lnTo>
                <a:lnTo>
                  <a:pt x="409373" y="310482"/>
                </a:lnTo>
                <a:lnTo>
                  <a:pt x="383917" y="350522"/>
                </a:lnTo>
                <a:lnTo>
                  <a:pt x="350522" y="383917"/>
                </a:lnTo>
                <a:lnTo>
                  <a:pt x="310482" y="409373"/>
                </a:lnTo>
                <a:lnTo>
                  <a:pt x="265092" y="425596"/>
                </a:lnTo>
                <a:lnTo>
                  <a:pt x="215646" y="431292"/>
                </a:lnTo>
                <a:lnTo>
                  <a:pt x="166199" y="425596"/>
                </a:lnTo>
                <a:lnTo>
                  <a:pt x="120809" y="409373"/>
                </a:lnTo>
                <a:lnTo>
                  <a:pt x="80769" y="383917"/>
                </a:lnTo>
                <a:lnTo>
                  <a:pt x="47374" y="350522"/>
                </a:lnTo>
                <a:lnTo>
                  <a:pt x="21918" y="310482"/>
                </a:lnTo>
                <a:lnTo>
                  <a:pt x="5695" y="265092"/>
                </a:lnTo>
                <a:lnTo>
                  <a:pt x="0" y="21564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76294" y="30990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215646"/>
                </a:moveTo>
                <a:lnTo>
                  <a:pt x="5695" y="166199"/>
                </a:lnTo>
                <a:lnTo>
                  <a:pt x="21918" y="120809"/>
                </a:lnTo>
                <a:lnTo>
                  <a:pt x="47374" y="80769"/>
                </a:lnTo>
                <a:lnTo>
                  <a:pt x="80769" y="47374"/>
                </a:lnTo>
                <a:lnTo>
                  <a:pt x="120809" y="21918"/>
                </a:lnTo>
                <a:lnTo>
                  <a:pt x="166199" y="5695"/>
                </a:lnTo>
                <a:lnTo>
                  <a:pt x="215646" y="0"/>
                </a:lnTo>
                <a:lnTo>
                  <a:pt x="265092" y="5695"/>
                </a:lnTo>
                <a:lnTo>
                  <a:pt x="310482" y="21918"/>
                </a:lnTo>
                <a:lnTo>
                  <a:pt x="350522" y="47374"/>
                </a:lnTo>
                <a:lnTo>
                  <a:pt x="383917" y="80769"/>
                </a:lnTo>
                <a:lnTo>
                  <a:pt x="409373" y="120809"/>
                </a:lnTo>
                <a:lnTo>
                  <a:pt x="425596" y="166199"/>
                </a:lnTo>
                <a:lnTo>
                  <a:pt x="431292" y="215646"/>
                </a:lnTo>
                <a:lnTo>
                  <a:pt x="425596" y="265092"/>
                </a:lnTo>
                <a:lnTo>
                  <a:pt x="409373" y="310482"/>
                </a:lnTo>
                <a:lnTo>
                  <a:pt x="383917" y="350522"/>
                </a:lnTo>
                <a:lnTo>
                  <a:pt x="350522" y="383917"/>
                </a:lnTo>
                <a:lnTo>
                  <a:pt x="310482" y="409373"/>
                </a:lnTo>
                <a:lnTo>
                  <a:pt x="265092" y="425596"/>
                </a:lnTo>
                <a:lnTo>
                  <a:pt x="215646" y="431292"/>
                </a:lnTo>
                <a:lnTo>
                  <a:pt x="166199" y="425596"/>
                </a:lnTo>
                <a:lnTo>
                  <a:pt x="120809" y="409373"/>
                </a:lnTo>
                <a:lnTo>
                  <a:pt x="80769" y="383917"/>
                </a:lnTo>
                <a:lnTo>
                  <a:pt x="47374" y="350522"/>
                </a:lnTo>
                <a:lnTo>
                  <a:pt x="21918" y="310482"/>
                </a:lnTo>
                <a:lnTo>
                  <a:pt x="5695" y="265092"/>
                </a:lnTo>
                <a:lnTo>
                  <a:pt x="0" y="21564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300221" y="3964685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215645"/>
                </a:moveTo>
                <a:lnTo>
                  <a:pt x="5695" y="166199"/>
                </a:lnTo>
                <a:lnTo>
                  <a:pt x="21918" y="120809"/>
                </a:lnTo>
                <a:lnTo>
                  <a:pt x="47374" y="80769"/>
                </a:lnTo>
                <a:lnTo>
                  <a:pt x="80769" y="47374"/>
                </a:lnTo>
                <a:lnTo>
                  <a:pt x="120809" y="21918"/>
                </a:lnTo>
                <a:lnTo>
                  <a:pt x="166199" y="5695"/>
                </a:lnTo>
                <a:lnTo>
                  <a:pt x="215646" y="0"/>
                </a:lnTo>
                <a:lnTo>
                  <a:pt x="265092" y="5695"/>
                </a:lnTo>
                <a:lnTo>
                  <a:pt x="310482" y="21918"/>
                </a:lnTo>
                <a:lnTo>
                  <a:pt x="350522" y="47374"/>
                </a:lnTo>
                <a:lnTo>
                  <a:pt x="383917" y="80769"/>
                </a:lnTo>
                <a:lnTo>
                  <a:pt x="409373" y="120809"/>
                </a:lnTo>
                <a:lnTo>
                  <a:pt x="425596" y="166199"/>
                </a:lnTo>
                <a:lnTo>
                  <a:pt x="431292" y="215645"/>
                </a:lnTo>
                <a:lnTo>
                  <a:pt x="425596" y="265092"/>
                </a:lnTo>
                <a:lnTo>
                  <a:pt x="409373" y="310482"/>
                </a:lnTo>
                <a:lnTo>
                  <a:pt x="383917" y="350522"/>
                </a:lnTo>
                <a:lnTo>
                  <a:pt x="350522" y="383917"/>
                </a:lnTo>
                <a:lnTo>
                  <a:pt x="310482" y="409373"/>
                </a:lnTo>
                <a:lnTo>
                  <a:pt x="265092" y="425596"/>
                </a:lnTo>
                <a:lnTo>
                  <a:pt x="215646" y="431291"/>
                </a:lnTo>
                <a:lnTo>
                  <a:pt x="166199" y="425596"/>
                </a:lnTo>
                <a:lnTo>
                  <a:pt x="120809" y="409373"/>
                </a:lnTo>
                <a:lnTo>
                  <a:pt x="80769" y="383917"/>
                </a:lnTo>
                <a:lnTo>
                  <a:pt x="47374" y="350522"/>
                </a:lnTo>
                <a:lnTo>
                  <a:pt x="21918" y="310482"/>
                </a:lnTo>
                <a:lnTo>
                  <a:pt x="5695" y="265092"/>
                </a:lnTo>
                <a:lnTo>
                  <a:pt x="0" y="21564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03298" y="3027426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215646"/>
                </a:moveTo>
                <a:lnTo>
                  <a:pt x="5695" y="166199"/>
                </a:lnTo>
                <a:lnTo>
                  <a:pt x="21918" y="120809"/>
                </a:lnTo>
                <a:lnTo>
                  <a:pt x="47374" y="80769"/>
                </a:lnTo>
                <a:lnTo>
                  <a:pt x="80769" y="47374"/>
                </a:lnTo>
                <a:lnTo>
                  <a:pt x="120809" y="21918"/>
                </a:lnTo>
                <a:lnTo>
                  <a:pt x="166199" y="5695"/>
                </a:lnTo>
                <a:lnTo>
                  <a:pt x="215646" y="0"/>
                </a:lnTo>
                <a:lnTo>
                  <a:pt x="265092" y="5695"/>
                </a:lnTo>
                <a:lnTo>
                  <a:pt x="310482" y="21918"/>
                </a:lnTo>
                <a:lnTo>
                  <a:pt x="350522" y="47374"/>
                </a:lnTo>
                <a:lnTo>
                  <a:pt x="383917" y="80769"/>
                </a:lnTo>
                <a:lnTo>
                  <a:pt x="409373" y="120809"/>
                </a:lnTo>
                <a:lnTo>
                  <a:pt x="425596" y="166199"/>
                </a:lnTo>
                <a:lnTo>
                  <a:pt x="431292" y="215646"/>
                </a:lnTo>
                <a:lnTo>
                  <a:pt x="425596" y="265092"/>
                </a:lnTo>
                <a:lnTo>
                  <a:pt x="409373" y="310482"/>
                </a:lnTo>
                <a:lnTo>
                  <a:pt x="383917" y="350522"/>
                </a:lnTo>
                <a:lnTo>
                  <a:pt x="350522" y="383917"/>
                </a:lnTo>
                <a:lnTo>
                  <a:pt x="310482" y="409373"/>
                </a:lnTo>
                <a:lnTo>
                  <a:pt x="265092" y="425596"/>
                </a:lnTo>
                <a:lnTo>
                  <a:pt x="215646" y="431292"/>
                </a:lnTo>
                <a:lnTo>
                  <a:pt x="166199" y="425596"/>
                </a:lnTo>
                <a:lnTo>
                  <a:pt x="120809" y="409373"/>
                </a:lnTo>
                <a:lnTo>
                  <a:pt x="80769" y="383917"/>
                </a:lnTo>
                <a:lnTo>
                  <a:pt x="47374" y="350522"/>
                </a:lnTo>
                <a:lnTo>
                  <a:pt x="21918" y="310482"/>
                </a:lnTo>
                <a:lnTo>
                  <a:pt x="5695" y="265092"/>
                </a:lnTo>
                <a:lnTo>
                  <a:pt x="0" y="21564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03298" y="3964685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215645"/>
                </a:moveTo>
                <a:lnTo>
                  <a:pt x="5695" y="166199"/>
                </a:lnTo>
                <a:lnTo>
                  <a:pt x="21918" y="120809"/>
                </a:lnTo>
                <a:lnTo>
                  <a:pt x="47374" y="80769"/>
                </a:lnTo>
                <a:lnTo>
                  <a:pt x="80769" y="47374"/>
                </a:lnTo>
                <a:lnTo>
                  <a:pt x="120809" y="21918"/>
                </a:lnTo>
                <a:lnTo>
                  <a:pt x="166199" y="5695"/>
                </a:lnTo>
                <a:lnTo>
                  <a:pt x="215646" y="0"/>
                </a:lnTo>
                <a:lnTo>
                  <a:pt x="265092" y="5695"/>
                </a:lnTo>
                <a:lnTo>
                  <a:pt x="310482" y="21918"/>
                </a:lnTo>
                <a:lnTo>
                  <a:pt x="350522" y="47374"/>
                </a:lnTo>
                <a:lnTo>
                  <a:pt x="383917" y="80769"/>
                </a:lnTo>
                <a:lnTo>
                  <a:pt x="409373" y="120809"/>
                </a:lnTo>
                <a:lnTo>
                  <a:pt x="425596" y="166199"/>
                </a:lnTo>
                <a:lnTo>
                  <a:pt x="431292" y="215645"/>
                </a:lnTo>
                <a:lnTo>
                  <a:pt x="425596" y="265092"/>
                </a:lnTo>
                <a:lnTo>
                  <a:pt x="409373" y="310482"/>
                </a:lnTo>
                <a:lnTo>
                  <a:pt x="383917" y="350522"/>
                </a:lnTo>
                <a:lnTo>
                  <a:pt x="350522" y="383917"/>
                </a:lnTo>
                <a:lnTo>
                  <a:pt x="310482" y="409373"/>
                </a:lnTo>
                <a:lnTo>
                  <a:pt x="265092" y="425596"/>
                </a:lnTo>
                <a:lnTo>
                  <a:pt x="215646" y="431291"/>
                </a:lnTo>
                <a:lnTo>
                  <a:pt x="166199" y="425596"/>
                </a:lnTo>
                <a:lnTo>
                  <a:pt x="120809" y="409373"/>
                </a:lnTo>
                <a:lnTo>
                  <a:pt x="80769" y="383917"/>
                </a:lnTo>
                <a:lnTo>
                  <a:pt x="47374" y="350522"/>
                </a:lnTo>
                <a:lnTo>
                  <a:pt x="21918" y="310482"/>
                </a:lnTo>
                <a:lnTo>
                  <a:pt x="5695" y="265092"/>
                </a:lnTo>
                <a:lnTo>
                  <a:pt x="0" y="21564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07898" y="3964685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215645"/>
                </a:moveTo>
                <a:lnTo>
                  <a:pt x="5695" y="166199"/>
                </a:lnTo>
                <a:lnTo>
                  <a:pt x="21918" y="120809"/>
                </a:lnTo>
                <a:lnTo>
                  <a:pt x="47374" y="80769"/>
                </a:lnTo>
                <a:lnTo>
                  <a:pt x="80769" y="47374"/>
                </a:lnTo>
                <a:lnTo>
                  <a:pt x="120809" y="21918"/>
                </a:lnTo>
                <a:lnTo>
                  <a:pt x="166199" y="5695"/>
                </a:lnTo>
                <a:lnTo>
                  <a:pt x="215646" y="0"/>
                </a:lnTo>
                <a:lnTo>
                  <a:pt x="265092" y="5695"/>
                </a:lnTo>
                <a:lnTo>
                  <a:pt x="310482" y="21918"/>
                </a:lnTo>
                <a:lnTo>
                  <a:pt x="350522" y="47374"/>
                </a:lnTo>
                <a:lnTo>
                  <a:pt x="383917" y="80769"/>
                </a:lnTo>
                <a:lnTo>
                  <a:pt x="409373" y="120809"/>
                </a:lnTo>
                <a:lnTo>
                  <a:pt x="425596" y="166199"/>
                </a:lnTo>
                <a:lnTo>
                  <a:pt x="431292" y="215645"/>
                </a:lnTo>
                <a:lnTo>
                  <a:pt x="425596" y="265092"/>
                </a:lnTo>
                <a:lnTo>
                  <a:pt x="409373" y="310482"/>
                </a:lnTo>
                <a:lnTo>
                  <a:pt x="383917" y="350522"/>
                </a:lnTo>
                <a:lnTo>
                  <a:pt x="350522" y="383917"/>
                </a:lnTo>
                <a:lnTo>
                  <a:pt x="310482" y="409373"/>
                </a:lnTo>
                <a:lnTo>
                  <a:pt x="265092" y="425596"/>
                </a:lnTo>
                <a:lnTo>
                  <a:pt x="215646" y="431291"/>
                </a:lnTo>
                <a:lnTo>
                  <a:pt x="166199" y="425596"/>
                </a:lnTo>
                <a:lnTo>
                  <a:pt x="120809" y="409373"/>
                </a:lnTo>
                <a:lnTo>
                  <a:pt x="80769" y="383917"/>
                </a:lnTo>
                <a:lnTo>
                  <a:pt x="47374" y="350522"/>
                </a:lnTo>
                <a:lnTo>
                  <a:pt x="21918" y="310482"/>
                </a:lnTo>
                <a:lnTo>
                  <a:pt x="5695" y="265092"/>
                </a:lnTo>
                <a:lnTo>
                  <a:pt x="0" y="21564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11072" y="2467355"/>
            <a:ext cx="2052320" cy="0"/>
          </a:xfrm>
          <a:custGeom>
            <a:avLst/>
            <a:gdLst/>
            <a:ahLst/>
            <a:cxnLst/>
            <a:rect l="l" t="t" r="r" b="b"/>
            <a:pathLst>
              <a:path w="2052320" h="0">
                <a:moveTo>
                  <a:pt x="2051812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47569" y="242925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102613" y="2649473"/>
            <a:ext cx="819150" cy="490855"/>
          </a:xfrm>
          <a:custGeom>
            <a:avLst/>
            <a:gdLst/>
            <a:ahLst/>
            <a:cxnLst/>
            <a:rect l="l" t="t" r="r" b="b"/>
            <a:pathLst>
              <a:path w="819150" h="490855">
                <a:moveTo>
                  <a:pt x="0" y="0"/>
                </a:moveTo>
                <a:lnTo>
                  <a:pt x="818972" y="49055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875876" y="3081205"/>
            <a:ext cx="127635" cy="107950"/>
          </a:xfrm>
          <a:custGeom>
            <a:avLst/>
            <a:gdLst/>
            <a:ahLst/>
            <a:cxnLst/>
            <a:rect l="l" t="t" r="r" b="b"/>
            <a:pathLst>
              <a:path w="127635" h="107950">
                <a:moveTo>
                  <a:pt x="58737" y="0"/>
                </a:moveTo>
                <a:lnTo>
                  <a:pt x="0" y="98056"/>
                </a:lnTo>
                <a:lnTo>
                  <a:pt x="127419" y="107759"/>
                </a:lnTo>
                <a:lnTo>
                  <a:pt x="587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408682" y="2651086"/>
            <a:ext cx="862330" cy="494030"/>
          </a:xfrm>
          <a:custGeom>
            <a:avLst/>
            <a:gdLst/>
            <a:ahLst/>
            <a:cxnLst/>
            <a:rect l="l" t="t" r="r" b="b"/>
            <a:pathLst>
              <a:path w="862329" h="494030">
                <a:moveTo>
                  <a:pt x="0" y="493687"/>
                </a:moveTo>
                <a:lnTo>
                  <a:pt x="862215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25979" y="2603759"/>
            <a:ext cx="127635" cy="106680"/>
          </a:xfrm>
          <a:custGeom>
            <a:avLst/>
            <a:gdLst/>
            <a:ahLst/>
            <a:cxnLst/>
            <a:rect l="l" t="t" r="r" b="b"/>
            <a:pathLst>
              <a:path w="127635" h="106680">
                <a:moveTo>
                  <a:pt x="127584" y="0"/>
                </a:moveTo>
                <a:lnTo>
                  <a:pt x="0" y="7200"/>
                </a:lnTo>
                <a:lnTo>
                  <a:pt x="56794" y="106387"/>
                </a:lnTo>
                <a:lnTo>
                  <a:pt x="1275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228850" y="3458717"/>
            <a:ext cx="0" cy="444500"/>
          </a:xfrm>
          <a:custGeom>
            <a:avLst/>
            <a:gdLst/>
            <a:ahLst/>
            <a:cxnLst/>
            <a:rect l="l" t="t" r="r" b="b"/>
            <a:pathLst>
              <a:path w="0" h="444500">
                <a:moveTo>
                  <a:pt x="0" y="0"/>
                </a:moveTo>
                <a:lnTo>
                  <a:pt x="0" y="444245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171706" y="3883916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400007" y="2648711"/>
            <a:ext cx="997585" cy="1345565"/>
          </a:xfrm>
          <a:custGeom>
            <a:avLst/>
            <a:gdLst/>
            <a:ahLst/>
            <a:cxnLst/>
            <a:rect l="l" t="t" r="r" b="b"/>
            <a:pathLst>
              <a:path w="997585" h="1345564">
                <a:moveTo>
                  <a:pt x="996988" y="0"/>
                </a:moveTo>
                <a:lnTo>
                  <a:pt x="0" y="1344968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362194" y="3960790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14770" y="0"/>
                </a:moveTo>
                <a:lnTo>
                  <a:pt x="0" y="83908"/>
                </a:lnTo>
                <a:lnTo>
                  <a:pt x="75984" y="45377"/>
                </a:lnTo>
                <a:lnTo>
                  <a:pt x="147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147572" y="4178808"/>
            <a:ext cx="791845" cy="0"/>
          </a:xfrm>
          <a:custGeom>
            <a:avLst/>
            <a:gdLst/>
            <a:ahLst/>
            <a:cxnLst/>
            <a:rect l="l" t="t" r="r" b="b"/>
            <a:pathLst>
              <a:path w="791844" h="0">
                <a:moveTo>
                  <a:pt x="0" y="0"/>
                </a:moveTo>
                <a:lnTo>
                  <a:pt x="791464" y="0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926337" y="414070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471420" y="4178808"/>
            <a:ext cx="791845" cy="0"/>
          </a:xfrm>
          <a:custGeom>
            <a:avLst/>
            <a:gdLst/>
            <a:ahLst/>
            <a:cxnLst/>
            <a:rect l="l" t="t" r="r" b="b"/>
            <a:pathLst>
              <a:path w="791845" h="0">
                <a:moveTo>
                  <a:pt x="791463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407917" y="414070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659962" y="2654300"/>
            <a:ext cx="323850" cy="444500"/>
          </a:xfrm>
          <a:custGeom>
            <a:avLst/>
            <a:gdLst/>
            <a:ahLst/>
            <a:cxnLst/>
            <a:rect l="l" t="t" r="r" b="b"/>
            <a:pathLst>
              <a:path w="323850" h="444500">
                <a:moveTo>
                  <a:pt x="323773" y="44399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622547" y="2602986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5">
                <a:moveTo>
                  <a:pt x="0" y="0"/>
                </a:moveTo>
                <a:lnTo>
                  <a:pt x="14109" y="84023"/>
                </a:lnTo>
                <a:lnTo>
                  <a:pt x="75679" y="391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28597" y="2750299"/>
            <a:ext cx="259715" cy="1247775"/>
          </a:xfrm>
          <a:custGeom>
            <a:avLst/>
            <a:gdLst/>
            <a:ahLst/>
            <a:cxnLst/>
            <a:rect l="l" t="t" r="r" b="b"/>
            <a:pathLst>
              <a:path w="259715" h="1247775">
                <a:moveTo>
                  <a:pt x="259310" y="1247152"/>
                </a:moveTo>
                <a:lnTo>
                  <a:pt x="244556" y="1222262"/>
                </a:lnTo>
                <a:lnTo>
                  <a:pt x="224092" y="1190287"/>
                </a:lnTo>
                <a:lnTo>
                  <a:pt x="199344" y="1152427"/>
                </a:lnTo>
                <a:lnTo>
                  <a:pt x="171742" y="1109881"/>
                </a:lnTo>
                <a:lnTo>
                  <a:pt x="142711" y="1063850"/>
                </a:lnTo>
                <a:lnTo>
                  <a:pt x="113681" y="1015534"/>
                </a:lnTo>
                <a:lnTo>
                  <a:pt x="86078" y="966132"/>
                </a:lnTo>
                <a:lnTo>
                  <a:pt x="61330" y="916846"/>
                </a:lnTo>
                <a:lnTo>
                  <a:pt x="40866" y="868874"/>
                </a:lnTo>
                <a:lnTo>
                  <a:pt x="26112" y="823417"/>
                </a:lnTo>
                <a:lnTo>
                  <a:pt x="15040" y="774365"/>
                </a:lnTo>
                <a:lnTo>
                  <a:pt x="7102" y="724675"/>
                </a:lnTo>
                <a:lnTo>
                  <a:pt x="2140" y="674527"/>
                </a:lnTo>
                <a:lnTo>
                  <a:pt x="0" y="624105"/>
                </a:lnTo>
                <a:lnTo>
                  <a:pt x="522" y="573592"/>
                </a:lnTo>
                <a:lnTo>
                  <a:pt x="3552" y="523171"/>
                </a:lnTo>
                <a:lnTo>
                  <a:pt x="8931" y="473023"/>
                </a:lnTo>
                <a:lnTo>
                  <a:pt x="16503" y="423332"/>
                </a:lnTo>
                <a:lnTo>
                  <a:pt x="26112" y="374281"/>
                </a:lnTo>
                <a:lnTo>
                  <a:pt x="38427" y="327884"/>
                </a:lnTo>
                <a:lnTo>
                  <a:pt x="55105" y="279372"/>
                </a:lnTo>
                <a:lnTo>
                  <a:pt x="75084" y="229747"/>
                </a:lnTo>
                <a:lnTo>
                  <a:pt x="97299" y="180011"/>
                </a:lnTo>
                <a:lnTo>
                  <a:pt x="120687" y="131166"/>
                </a:lnTo>
                <a:lnTo>
                  <a:pt x="144184" y="84215"/>
                </a:lnTo>
                <a:lnTo>
                  <a:pt x="166726" y="40158"/>
                </a:lnTo>
                <a:lnTo>
                  <a:pt x="187250" y="0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76094" y="2692913"/>
            <a:ext cx="69215" cy="85725"/>
          </a:xfrm>
          <a:custGeom>
            <a:avLst/>
            <a:gdLst/>
            <a:ahLst/>
            <a:cxnLst/>
            <a:rect l="l" t="t" r="r" b="b"/>
            <a:pathLst>
              <a:path w="69215" h="85725">
                <a:moveTo>
                  <a:pt x="67398" y="0"/>
                </a:moveTo>
                <a:lnTo>
                  <a:pt x="0" y="52120"/>
                </a:lnTo>
                <a:lnTo>
                  <a:pt x="68656" y="85178"/>
                </a:lnTo>
                <a:lnTo>
                  <a:pt x="673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058417" y="2737866"/>
            <a:ext cx="259715" cy="1221105"/>
          </a:xfrm>
          <a:custGeom>
            <a:avLst/>
            <a:gdLst/>
            <a:ahLst/>
            <a:cxnLst/>
            <a:rect l="l" t="t" r="r" b="b"/>
            <a:pathLst>
              <a:path w="259715" h="1221104">
                <a:moveTo>
                  <a:pt x="0" y="0"/>
                </a:moveTo>
                <a:lnTo>
                  <a:pt x="14753" y="24920"/>
                </a:lnTo>
                <a:lnTo>
                  <a:pt x="35218" y="56933"/>
                </a:lnTo>
                <a:lnTo>
                  <a:pt x="59965" y="94838"/>
                </a:lnTo>
                <a:lnTo>
                  <a:pt x="87568" y="137432"/>
                </a:lnTo>
                <a:lnTo>
                  <a:pt x="116598" y="183516"/>
                </a:lnTo>
                <a:lnTo>
                  <a:pt x="145629" y="231888"/>
                </a:lnTo>
                <a:lnTo>
                  <a:pt x="173231" y="281346"/>
                </a:lnTo>
                <a:lnTo>
                  <a:pt x="197979" y="330690"/>
                </a:lnTo>
                <a:lnTo>
                  <a:pt x="218443" y="378718"/>
                </a:lnTo>
                <a:lnTo>
                  <a:pt x="233197" y="424230"/>
                </a:lnTo>
                <a:lnTo>
                  <a:pt x="244269" y="473337"/>
                </a:lnTo>
                <a:lnTo>
                  <a:pt x="252208" y="523086"/>
                </a:lnTo>
                <a:lnTo>
                  <a:pt x="257169" y="573292"/>
                </a:lnTo>
                <a:lnTo>
                  <a:pt x="259310" y="623772"/>
                </a:lnTo>
                <a:lnTo>
                  <a:pt x="258787" y="674345"/>
                </a:lnTo>
                <a:lnTo>
                  <a:pt x="255758" y="724825"/>
                </a:lnTo>
                <a:lnTo>
                  <a:pt x="250378" y="775031"/>
                </a:lnTo>
                <a:lnTo>
                  <a:pt x="242806" y="824779"/>
                </a:lnTo>
                <a:lnTo>
                  <a:pt x="233197" y="873887"/>
                </a:lnTo>
                <a:lnTo>
                  <a:pt x="220271" y="922313"/>
                </a:lnTo>
                <a:lnTo>
                  <a:pt x="202662" y="972990"/>
                </a:lnTo>
                <a:lnTo>
                  <a:pt x="181569" y="1024785"/>
                </a:lnTo>
                <a:lnTo>
                  <a:pt x="158195" y="1076566"/>
                </a:lnTo>
                <a:lnTo>
                  <a:pt x="133738" y="1127200"/>
                </a:lnTo>
                <a:lnTo>
                  <a:pt x="109402" y="1175554"/>
                </a:lnTo>
                <a:lnTo>
                  <a:pt x="86385" y="1220495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101849" y="3916146"/>
            <a:ext cx="102870" cy="128270"/>
          </a:xfrm>
          <a:custGeom>
            <a:avLst/>
            <a:gdLst/>
            <a:ahLst/>
            <a:cxnLst/>
            <a:rect l="l" t="t" r="r" b="b"/>
            <a:pathLst>
              <a:path w="102869" h="128270">
                <a:moveTo>
                  <a:pt x="0" y="0"/>
                </a:moveTo>
                <a:lnTo>
                  <a:pt x="990" y="127787"/>
                </a:lnTo>
                <a:lnTo>
                  <a:pt x="102628" y="5033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587419" y="3457955"/>
            <a:ext cx="305435" cy="476884"/>
          </a:xfrm>
          <a:custGeom>
            <a:avLst/>
            <a:gdLst/>
            <a:ahLst/>
            <a:cxnLst/>
            <a:rect l="l" t="t" r="r" b="b"/>
            <a:pathLst>
              <a:path w="305435" h="476885">
                <a:moveTo>
                  <a:pt x="304876" y="0"/>
                </a:moveTo>
                <a:lnTo>
                  <a:pt x="254363" y="31112"/>
                </a:lnTo>
                <a:lnTo>
                  <a:pt x="206374" y="63269"/>
                </a:lnTo>
                <a:lnTo>
                  <a:pt x="162844" y="97510"/>
                </a:lnTo>
                <a:lnTo>
                  <a:pt x="125704" y="134874"/>
                </a:lnTo>
                <a:lnTo>
                  <a:pt x="95974" y="175608"/>
                </a:lnTo>
                <a:lnTo>
                  <a:pt x="72193" y="219170"/>
                </a:lnTo>
                <a:lnTo>
                  <a:pt x="52574" y="265408"/>
                </a:lnTo>
                <a:lnTo>
                  <a:pt x="35331" y="314172"/>
                </a:lnTo>
                <a:lnTo>
                  <a:pt x="24163" y="352065"/>
                </a:lnTo>
                <a:lnTo>
                  <a:pt x="14827" y="392052"/>
                </a:lnTo>
                <a:lnTo>
                  <a:pt x="6909" y="433662"/>
                </a:lnTo>
                <a:lnTo>
                  <a:pt x="0" y="4764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551477" y="3916612"/>
            <a:ext cx="75565" cy="81280"/>
          </a:xfrm>
          <a:custGeom>
            <a:avLst/>
            <a:gdLst/>
            <a:ahLst/>
            <a:cxnLst/>
            <a:rect l="l" t="t" r="r" b="b"/>
            <a:pathLst>
              <a:path w="75564" h="81279">
                <a:moveTo>
                  <a:pt x="0" y="0"/>
                </a:moveTo>
                <a:lnTo>
                  <a:pt x="26873" y="80835"/>
                </a:lnTo>
                <a:lnTo>
                  <a:pt x="75425" y="108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713988" y="3565106"/>
            <a:ext cx="306070" cy="523875"/>
          </a:xfrm>
          <a:custGeom>
            <a:avLst/>
            <a:gdLst/>
            <a:ahLst/>
            <a:cxnLst/>
            <a:rect l="l" t="t" r="r" b="b"/>
            <a:pathLst>
              <a:path w="306070" h="523875">
                <a:moveTo>
                  <a:pt x="0" y="523786"/>
                </a:moveTo>
                <a:lnTo>
                  <a:pt x="40550" y="496768"/>
                </a:lnTo>
                <a:lnTo>
                  <a:pt x="79732" y="469170"/>
                </a:lnTo>
                <a:lnTo>
                  <a:pt x="116556" y="440412"/>
                </a:lnTo>
                <a:lnTo>
                  <a:pt x="150033" y="409916"/>
                </a:lnTo>
                <a:lnTo>
                  <a:pt x="179171" y="377101"/>
                </a:lnTo>
                <a:lnTo>
                  <a:pt x="208901" y="332798"/>
                </a:lnTo>
                <a:lnTo>
                  <a:pt x="232683" y="285421"/>
                </a:lnTo>
                <a:lnTo>
                  <a:pt x="252302" y="235131"/>
                </a:lnTo>
                <a:lnTo>
                  <a:pt x="269544" y="182092"/>
                </a:lnTo>
                <a:lnTo>
                  <a:pt x="281021" y="139613"/>
                </a:lnTo>
                <a:lnTo>
                  <a:pt x="290566" y="94732"/>
                </a:lnTo>
                <a:lnTo>
                  <a:pt x="298630" y="48007"/>
                </a:lnTo>
                <a:lnTo>
                  <a:pt x="30566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980218" y="3502157"/>
            <a:ext cx="75565" cy="80645"/>
          </a:xfrm>
          <a:custGeom>
            <a:avLst/>
            <a:gdLst/>
            <a:ahLst/>
            <a:cxnLst/>
            <a:rect l="l" t="t" r="r" b="b"/>
            <a:pathLst>
              <a:path w="75564" h="80645">
                <a:moveTo>
                  <a:pt x="47713" y="0"/>
                </a:moveTo>
                <a:lnTo>
                  <a:pt x="0" y="70573"/>
                </a:lnTo>
                <a:lnTo>
                  <a:pt x="75552" y="80518"/>
                </a:lnTo>
                <a:lnTo>
                  <a:pt x="477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3971414" y="3075883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387417" y="3975958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431918" y="2266335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75891" y="3975958"/>
            <a:ext cx="15341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1475" algn="l"/>
                <a:tab pos="1317625" algn="l"/>
              </a:tabLst>
            </a:pPr>
            <a:r>
              <a:rPr dirty="0" sz="2400" spc="-5">
                <a:latin typeface="Times New Roman"/>
                <a:cs typeface="Times New Roman"/>
              </a:rPr>
              <a:t>F</a:t>
            </a:r>
            <a:r>
              <a:rPr dirty="0" sz="2400" spc="-5">
                <a:latin typeface="Times New Roman"/>
                <a:cs typeface="Times New Roman"/>
              </a:rPr>
              <a:t>	 	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127069" y="3031383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26514" y="1907403"/>
            <a:ext cx="2949575" cy="794385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2000" b="1">
                <a:solidFill>
                  <a:srgbClr val="2F5897"/>
                </a:solidFill>
                <a:latin typeface="Times New Roman"/>
                <a:cs typeface="Times New Roman"/>
              </a:rPr>
              <a:t>Starting</a:t>
            </a:r>
            <a:r>
              <a:rPr dirty="0" sz="2000" spc="-45" b="1">
                <a:solidFill>
                  <a:srgbClr val="2F5897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2F5897"/>
                </a:solidFill>
                <a:latin typeface="Times New Roman"/>
                <a:cs typeface="Times New Roman"/>
              </a:rPr>
              <a:t>node</a:t>
            </a:r>
            <a:endParaRPr sz="200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420"/>
              </a:spcBef>
              <a:tabLst>
                <a:tab pos="883919" algn="l"/>
                <a:tab pos="2936240" algn="l"/>
              </a:tabLst>
            </a:pPr>
            <a:r>
              <a:rPr dirty="0" sz="2400" spc="-5">
                <a:latin typeface="Times New Roman"/>
                <a:cs typeface="Times New Roman"/>
              </a:rPr>
              <a:t>A	</a:t>
            </a:r>
            <a:r>
              <a:rPr dirty="0" sz="2400" spc="-5" b="1"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026914" y="4062221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215645"/>
                </a:moveTo>
                <a:lnTo>
                  <a:pt x="5695" y="166199"/>
                </a:lnTo>
                <a:lnTo>
                  <a:pt x="21918" y="120809"/>
                </a:lnTo>
                <a:lnTo>
                  <a:pt x="47374" y="80769"/>
                </a:lnTo>
                <a:lnTo>
                  <a:pt x="80769" y="47374"/>
                </a:lnTo>
                <a:lnTo>
                  <a:pt x="120809" y="21918"/>
                </a:lnTo>
                <a:lnTo>
                  <a:pt x="166199" y="5695"/>
                </a:lnTo>
                <a:lnTo>
                  <a:pt x="215646" y="0"/>
                </a:lnTo>
                <a:lnTo>
                  <a:pt x="265092" y="5695"/>
                </a:lnTo>
                <a:lnTo>
                  <a:pt x="310482" y="21918"/>
                </a:lnTo>
                <a:lnTo>
                  <a:pt x="350522" y="47374"/>
                </a:lnTo>
                <a:lnTo>
                  <a:pt x="383917" y="80769"/>
                </a:lnTo>
                <a:lnTo>
                  <a:pt x="409373" y="120809"/>
                </a:lnTo>
                <a:lnTo>
                  <a:pt x="425596" y="166199"/>
                </a:lnTo>
                <a:lnTo>
                  <a:pt x="431292" y="215645"/>
                </a:lnTo>
                <a:lnTo>
                  <a:pt x="425596" y="265092"/>
                </a:lnTo>
                <a:lnTo>
                  <a:pt x="409373" y="310482"/>
                </a:lnTo>
                <a:lnTo>
                  <a:pt x="383917" y="350522"/>
                </a:lnTo>
                <a:lnTo>
                  <a:pt x="350522" y="383917"/>
                </a:lnTo>
                <a:lnTo>
                  <a:pt x="310482" y="409373"/>
                </a:lnTo>
                <a:lnTo>
                  <a:pt x="265092" y="425596"/>
                </a:lnTo>
                <a:lnTo>
                  <a:pt x="215646" y="431291"/>
                </a:lnTo>
                <a:lnTo>
                  <a:pt x="166199" y="425596"/>
                </a:lnTo>
                <a:lnTo>
                  <a:pt x="120809" y="409373"/>
                </a:lnTo>
                <a:lnTo>
                  <a:pt x="80769" y="383917"/>
                </a:lnTo>
                <a:lnTo>
                  <a:pt x="47374" y="350522"/>
                </a:lnTo>
                <a:lnTo>
                  <a:pt x="21918" y="310482"/>
                </a:lnTo>
                <a:lnTo>
                  <a:pt x="5695" y="265092"/>
                </a:lnTo>
                <a:lnTo>
                  <a:pt x="0" y="21564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619238" y="3990594"/>
            <a:ext cx="431800" cy="433070"/>
          </a:xfrm>
          <a:custGeom>
            <a:avLst/>
            <a:gdLst/>
            <a:ahLst/>
            <a:cxnLst/>
            <a:rect l="l" t="t" r="r" b="b"/>
            <a:pathLst>
              <a:path w="431800" h="433070">
                <a:moveTo>
                  <a:pt x="0" y="216407"/>
                </a:moveTo>
                <a:lnTo>
                  <a:pt x="5695" y="166787"/>
                </a:lnTo>
                <a:lnTo>
                  <a:pt x="21918" y="121236"/>
                </a:lnTo>
                <a:lnTo>
                  <a:pt x="47374" y="81055"/>
                </a:lnTo>
                <a:lnTo>
                  <a:pt x="80769" y="47542"/>
                </a:lnTo>
                <a:lnTo>
                  <a:pt x="120809" y="21995"/>
                </a:lnTo>
                <a:lnTo>
                  <a:pt x="166199" y="5715"/>
                </a:lnTo>
                <a:lnTo>
                  <a:pt x="215646" y="0"/>
                </a:lnTo>
                <a:lnTo>
                  <a:pt x="265092" y="5715"/>
                </a:lnTo>
                <a:lnTo>
                  <a:pt x="310482" y="21995"/>
                </a:lnTo>
                <a:lnTo>
                  <a:pt x="350522" y="47542"/>
                </a:lnTo>
                <a:lnTo>
                  <a:pt x="383917" y="81055"/>
                </a:lnTo>
                <a:lnTo>
                  <a:pt x="409373" y="121236"/>
                </a:lnTo>
                <a:lnTo>
                  <a:pt x="425596" y="166787"/>
                </a:lnTo>
                <a:lnTo>
                  <a:pt x="431292" y="216407"/>
                </a:lnTo>
                <a:lnTo>
                  <a:pt x="425596" y="266028"/>
                </a:lnTo>
                <a:lnTo>
                  <a:pt x="409373" y="311579"/>
                </a:lnTo>
                <a:lnTo>
                  <a:pt x="383917" y="351760"/>
                </a:lnTo>
                <a:lnTo>
                  <a:pt x="350522" y="385273"/>
                </a:lnTo>
                <a:lnTo>
                  <a:pt x="310482" y="410820"/>
                </a:lnTo>
                <a:lnTo>
                  <a:pt x="265092" y="427100"/>
                </a:lnTo>
                <a:lnTo>
                  <a:pt x="215646" y="432815"/>
                </a:lnTo>
                <a:lnTo>
                  <a:pt x="166199" y="427100"/>
                </a:lnTo>
                <a:lnTo>
                  <a:pt x="120809" y="410820"/>
                </a:lnTo>
                <a:lnTo>
                  <a:pt x="80769" y="385273"/>
                </a:lnTo>
                <a:lnTo>
                  <a:pt x="47374" y="351760"/>
                </a:lnTo>
                <a:lnTo>
                  <a:pt x="21918" y="311579"/>
                </a:lnTo>
                <a:lnTo>
                  <a:pt x="5695" y="266028"/>
                </a:lnTo>
                <a:lnTo>
                  <a:pt x="0" y="2164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195309" y="4854702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215646"/>
                </a:moveTo>
                <a:lnTo>
                  <a:pt x="5695" y="166199"/>
                </a:lnTo>
                <a:lnTo>
                  <a:pt x="21918" y="120809"/>
                </a:lnTo>
                <a:lnTo>
                  <a:pt x="47374" y="80769"/>
                </a:lnTo>
                <a:lnTo>
                  <a:pt x="80769" y="47374"/>
                </a:lnTo>
                <a:lnTo>
                  <a:pt x="120809" y="21918"/>
                </a:lnTo>
                <a:lnTo>
                  <a:pt x="166199" y="5695"/>
                </a:lnTo>
                <a:lnTo>
                  <a:pt x="215646" y="0"/>
                </a:lnTo>
                <a:lnTo>
                  <a:pt x="265092" y="5695"/>
                </a:lnTo>
                <a:lnTo>
                  <a:pt x="310482" y="21918"/>
                </a:lnTo>
                <a:lnTo>
                  <a:pt x="350522" y="47374"/>
                </a:lnTo>
                <a:lnTo>
                  <a:pt x="383917" y="80769"/>
                </a:lnTo>
                <a:lnTo>
                  <a:pt x="409373" y="120809"/>
                </a:lnTo>
                <a:lnTo>
                  <a:pt x="425596" y="166199"/>
                </a:lnTo>
                <a:lnTo>
                  <a:pt x="431292" y="215646"/>
                </a:lnTo>
                <a:lnTo>
                  <a:pt x="425596" y="265092"/>
                </a:lnTo>
                <a:lnTo>
                  <a:pt x="409373" y="310482"/>
                </a:lnTo>
                <a:lnTo>
                  <a:pt x="383917" y="350522"/>
                </a:lnTo>
                <a:lnTo>
                  <a:pt x="350522" y="383917"/>
                </a:lnTo>
                <a:lnTo>
                  <a:pt x="310482" y="409373"/>
                </a:lnTo>
                <a:lnTo>
                  <a:pt x="265092" y="425596"/>
                </a:lnTo>
                <a:lnTo>
                  <a:pt x="215646" y="431292"/>
                </a:lnTo>
                <a:lnTo>
                  <a:pt x="166199" y="425596"/>
                </a:lnTo>
                <a:lnTo>
                  <a:pt x="120809" y="409373"/>
                </a:lnTo>
                <a:lnTo>
                  <a:pt x="80769" y="383917"/>
                </a:lnTo>
                <a:lnTo>
                  <a:pt x="47374" y="350522"/>
                </a:lnTo>
                <a:lnTo>
                  <a:pt x="21918" y="310482"/>
                </a:lnTo>
                <a:lnTo>
                  <a:pt x="5695" y="265092"/>
                </a:lnTo>
                <a:lnTo>
                  <a:pt x="0" y="21564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619238" y="572033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215645"/>
                </a:moveTo>
                <a:lnTo>
                  <a:pt x="5695" y="166199"/>
                </a:lnTo>
                <a:lnTo>
                  <a:pt x="21918" y="120809"/>
                </a:lnTo>
                <a:lnTo>
                  <a:pt x="47374" y="80769"/>
                </a:lnTo>
                <a:lnTo>
                  <a:pt x="80769" y="47374"/>
                </a:lnTo>
                <a:lnTo>
                  <a:pt x="120809" y="21918"/>
                </a:lnTo>
                <a:lnTo>
                  <a:pt x="166199" y="5695"/>
                </a:lnTo>
                <a:lnTo>
                  <a:pt x="215646" y="0"/>
                </a:lnTo>
                <a:lnTo>
                  <a:pt x="265092" y="5695"/>
                </a:lnTo>
                <a:lnTo>
                  <a:pt x="310482" y="21918"/>
                </a:lnTo>
                <a:lnTo>
                  <a:pt x="350522" y="47374"/>
                </a:lnTo>
                <a:lnTo>
                  <a:pt x="383917" y="80769"/>
                </a:lnTo>
                <a:lnTo>
                  <a:pt x="409373" y="120809"/>
                </a:lnTo>
                <a:lnTo>
                  <a:pt x="425596" y="166199"/>
                </a:lnTo>
                <a:lnTo>
                  <a:pt x="431292" y="215645"/>
                </a:lnTo>
                <a:lnTo>
                  <a:pt x="425596" y="265092"/>
                </a:lnTo>
                <a:lnTo>
                  <a:pt x="409373" y="310482"/>
                </a:lnTo>
                <a:lnTo>
                  <a:pt x="383917" y="350522"/>
                </a:lnTo>
                <a:lnTo>
                  <a:pt x="350522" y="383917"/>
                </a:lnTo>
                <a:lnTo>
                  <a:pt x="310482" y="409373"/>
                </a:lnTo>
                <a:lnTo>
                  <a:pt x="265092" y="425596"/>
                </a:lnTo>
                <a:lnTo>
                  <a:pt x="215646" y="431291"/>
                </a:lnTo>
                <a:lnTo>
                  <a:pt x="166199" y="425596"/>
                </a:lnTo>
                <a:lnTo>
                  <a:pt x="120809" y="409373"/>
                </a:lnTo>
                <a:lnTo>
                  <a:pt x="80769" y="383917"/>
                </a:lnTo>
                <a:lnTo>
                  <a:pt x="47374" y="350522"/>
                </a:lnTo>
                <a:lnTo>
                  <a:pt x="21918" y="310482"/>
                </a:lnTo>
                <a:lnTo>
                  <a:pt x="5695" y="265092"/>
                </a:lnTo>
                <a:lnTo>
                  <a:pt x="0" y="21564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322314" y="4783073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215645"/>
                </a:moveTo>
                <a:lnTo>
                  <a:pt x="5695" y="166199"/>
                </a:lnTo>
                <a:lnTo>
                  <a:pt x="21918" y="120809"/>
                </a:lnTo>
                <a:lnTo>
                  <a:pt x="47374" y="80769"/>
                </a:lnTo>
                <a:lnTo>
                  <a:pt x="80769" y="47374"/>
                </a:lnTo>
                <a:lnTo>
                  <a:pt x="120809" y="21918"/>
                </a:lnTo>
                <a:lnTo>
                  <a:pt x="166199" y="5695"/>
                </a:lnTo>
                <a:lnTo>
                  <a:pt x="215646" y="0"/>
                </a:lnTo>
                <a:lnTo>
                  <a:pt x="265092" y="5695"/>
                </a:lnTo>
                <a:lnTo>
                  <a:pt x="310482" y="21918"/>
                </a:lnTo>
                <a:lnTo>
                  <a:pt x="350522" y="47374"/>
                </a:lnTo>
                <a:lnTo>
                  <a:pt x="383917" y="80769"/>
                </a:lnTo>
                <a:lnTo>
                  <a:pt x="409373" y="120809"/>
                </a:lnTo>
                <a:lnTo>
                  <a:pt x="425596" y="166199"/>
                </a:lnTo>
                <a:lnTo>
                  <a:pt x="431292" y="215645"/>
                </a:lnTo>
                <a:lnTo>
                  <a:pt x="425596" y="265092"/>
                </a:lnTo>
                <a:lnTo>
                  <a:pt x="409373" y="310482"/>
                </a:lnTo>
                <a:lnTo>
                  <a:pt x="383917" y="350522"/>
                </a:lnTo>
                <a:lnTo>
                  <a:pt x="350522" y="383917"/>
                </a:lnTo>
                <a:lnTo>
                  <a:pt x="310482" y="409373"/>
                </a:lnTo>
                <a:lnTo>
                  <a:pt x="265092" y="425596"/>
                </a:lnTo>
                <a:lnTo>
                  <a:pt x="215646" y="431291"/>
                </a:lnTo>
                <a:lnTo>
                  <a:pt x="166199" y="425596"/>
                </a:lnTo>
                <a:lnTo>
                  <a:pt x="120809" y="409373"/>
                </a:lnTo>
                <a:lnTo>
                  <a:pt x="80769" y="383917"/>
                </a:lnTo>
                <a:lnTo>
                  <a:pt x="47374" y="350522"/>
                </a:lnTo>
                <a:lnTo>
                  <a:pt x="21918" y="310482"/>
                </a:lnTo>
                <a:lnTo>
                  <a:pt x="5695" y="265092"/>
                </a:lnTo>
                <a:lnTo>
                  <a:pt x="0" y="21564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322314" y="572033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215645"/>
                </a:moveTo>
                <a:lnTo>
                  <a:pt x="5695" y="166199"/>
                </a:lnTo>
                <a:lnTo>
                  <a:pt x="21918" y="120809"/>
                </a:lnTo>
                <a:lnTo>
                  <a:pt x="47374" y="80769"/>
                </a:lnTo>
                <a:lnTo>
                  <a:pt x="80769" y="47374"/>
                </a:lnTo>
                <a:lnTo>
                  <a:pt x="120809" y="21918"/>
                </a:lnTo>
                <a:lnTo>
                  <a:pt x="166199" y="5695"/>
                </a:lnTo>
                <a:lnTo>
                  <a:pt x="215646" y="0"/>
                </a:lnTo>
                <a:lnTo>
                  <a:pt x="265092" y="5695"/>
                </a:lnTo>
                <a:lnTo>
                  <a:pt x="310482" y="21918"/>
                </a:lnTo>
                <a:lnTo>
                  <a:pt x="350522" y="47374"/>
                </a:lnTo>
                <a:lnTo>
                  <a:pt x="383917" y="80769"/>
                </a:lnTo>
                <a:lnTo>
                  <a:pt x="409373" y="120809"/>
                </a:lnTo>
                <a:lnTo>
                  <a:pt x="425596" y="166199"/>
                </a:lnTo>
                <a:lnTo>
                  <a:pt x="431292" y="215645"/>
                </a:lnTo>
                <a:lnTo>
                  <a:pt x="425596" y="265092"/>
                </a:lnTo>
                <a:lnTo>
                  <a:pt x="409373" y="310482"/>
                </a:lnTo>
                <a:lnTo>
                  <a:pt x="383917" y="350522"/>
                </a:lnTo>
                <a:lnTo>
                  <a:pt x="350522" y="383917"/>
                </a:lnTo>
                <a:lnTo>
                  <a:pt x="310482" y="409373"/>
                </a:lnTo>
                <a:lnTo>
                  <a:pt x="265092" y="425596"/>
                </a:lnTo>
                <a:lnTo>
                  <a:pt x="215646" y="431291"/>
                </a:lnTo>
                <a:lnTo>
                  <a:pt x="166199" y="425596"/>
                </a:lnTo>
                <a:lnTo>
                  <a:pt x="120809" y="409373"/>
                </a:lnTo>
                <a:lnTo>
                  <a:pt x="80769" y="383917"/>
                </a:lnTo>
                <a:lnTo>
                  <a:pt x="47374" y="350522"/>
                </a:lnTo>
                <a:lnTo>
                  <a:pt x="21918" y="310482"/>
                </a:lnTo>
                <a:lnTo>
                  <a:pt x="5695" y="265092"/>
                </a:lnTo>
                <a:lnTo>
                  <a:pt x="0" y="21564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026914" y="572033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215645"/>
                </a:moveTo>
                <a:lnTo>
                  <a:pt x="5695" y="166199"/>
                </a:lnTo>
                <a:lnTo>
                  <a:pt x="21918" y="120809"/>
                </a:lnTo>
                <a:lnTo>
                  <a:pt x="47374" y="80769"/>
                </a:lnTo>
                <a:lnTo>
                  <a:pt x="80769" y="47374"/>
                </a:lnTo>
                <a:lnTo>
                  <a:pt x="120809" y="21918"/>
                </a:lnTo>
                <a:lnTo>
                  <a:pt x="166199" y="5695"/>
                </a:lnTo>
                <a:lnTo>
                  <a:pt x="215646" y="0"/>
                </a:lnTo>
                <a:lnTo>
                  <a:pt x="265092" y="5695"/>
                </a:lnTo>
                <a:lnTo>
                  <a:pt x="310482" y="21918"/>
                </a:lnTo>
                <a:lnTo>
                  <a:pt x="350522" y="47374"/>
                </a:lnTo>
                <a:lnTo>
                  <a:pt x="383917" y="80769"/>
                </a:lnTo>
                <a:lnTo>
                  <a:pt x="409373" y="120809"/>
                </a:lnTo>
                <a:lnTo>
                  <a:pt x="425596" y="166199"/>
                </a:lnTo>
                <a:lnTo>
                  <a:pt x="431292" y="215645"/>
                </a:lnTo>
                <a:lnTo>
                  <a:pt x="425596" y="265092"/>
                </a:lnTo>
                <a:lnTo>
                  <a:pt x="409373" y="310482"/>
                </a:lnTo>
                <a:lnTo>
                  <a:pt x="383917" y="350522"/>
                </a:lnTo>
                <a:lnTo>
                  <a:pt x="350522" y="383917"/>
                </a:lnTo>
                <a:lnTo>
                  <a:pt x="310482" y="409373"/>
                </a:lnTo>
                <a:lnTo>
                  <a:pt x="265092" y="425596"/>
                </a:lnTo>
                <a:lnTo>
                  <a:pt x="215646" y="431291"/>
                </a:lnTo>
                <a:lnTo>
                  <a:pt x="166199" y="425596"/>
                </a:lnTo>
                <a:lnTo>
                  <a:pt x="120809" y="409373"/>
                </a:lnTo>
                <a:lnTo>
                  <a:pt x="80769" y="383917"/>
                </a:lnTo>
                <a:lnTo>
                  <a:pt x="47374" y="350522"/>
                </a:lnTo>
                <a:lnTo>
                  <a:pt x="21918" y="310482"/>
                </a:lnTo>
                <a:lnTo>
                  <a:pt x="5695" y="265092"/>
                </a:lnTo>
                <a:lnTo>
                  <a:pt x="0" y="21564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531611" y="4223003"/>
            <a:ext cx="2050414" cy="0"/>
          </a:xfrm>
          <a:custGeom>
            <a:avLst/>
            <a:gdLst/>
            <a:ahLst/>
            <a:cxnLst/>
            <a:rect l="l" t="t" r="r" b="b"/>
            <a:pathLst>
              <a:path w="2050415" h="0">
                <a:moveTo>
                  <a:pt x="2050288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468110" y="41849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421629" y="4405121"/>
            <a:ext cx="819150" cy="490855"/>
          </a:xfrm>
          <a:custGeom>
            <a:avLst/>
            <a:gdLst/>
            <a:ahLst/>
            <a:cxnLst/>
            <a:rect l="l" t="t" r="r" b="b"/>
            <a:pathLst>
              <a:path w="819150" h="490854">
                <a:moveTo>
                  <a:pt x="0" y="0"/>
                </a:moveTo>
                <a:lnTo>
                  <a:pt x="818972" y="49055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194892" y="4836853"/>
            <a:ext cx="127635" cy="107950"/>
          </a:xfrm>
          <a:custGeom>
            <a:avLst/>
            <a:gdLst/>
            <a:ahLst/>
            <a:cxnLst/>
            <a:rect l="l" t="t" r="r" b="b"/>
            <a:pathLst>
              <a:path w="127635" h="107950">
                <a:moveTo>
                  <a:pt x="58737" y="0"/>
                </a:moveTo>
                <a:lnTo>
                  <a:pt x="0" y="98056"/>
                </a:lnTo>
                <a:lnTo>
                  <a:pt x="127419" y="107759"/>
                </a:lnTo>
                <a:lnTo>
                  <a:pt x="587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729221" y="4406785"/>
            <a:ext cx="861060" cy="494030"/>
          </a:xfrm>
          <a:custGeom>
            <a:avLst/>
            <a:gdLst/>
            <a:ahLst/>
            <a:cxnLst/>
            <a:rect l="l" t="t" r="r" b="b"/>
            <a:pathLst>
              <a:path w="861059" h="494029">
                <a:moveTo>
                  <a:pt x="0" y="493636"/>
                </a:moveTo>
                <a:lnTo>
                  <a:pt x="860729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544992" y="4359405"/>
            <a:ext cx="127635" cy="106680"/>
          </a:xfrm>
          <a:custGeom>
            <a:avLst/>
            <a:gdLst/>
            <a:ahLst/>
            <a:cxnLst/>
            <a:rect l="l" t="t" r="r" b="b"/>
            <a:pathLst>
              <a:path w="127634" h="106679">
                <a:moveTo>
                  <a:pt x="127584" y="0"/>
                </a:moveTo>
                <a:lnTo>
                  <a:pt x="0" y="7289"/>
                </a:lnTo>
                <a:lnTo>
                  <a:pt x="56870" y="106438"/>
                </a:lnTo>
                <a:lnTo>
                  <a:pt x="1275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547104" y="5213603"/>
            <a:ext cx="0" cy="477520"/>
          </a:xfrm>
          <a:custGeom>
            <a:avLst/>
            <a:gdLst/>
            <a:ahLst/>
            <a:cxnLst/>
            <a:rect l="l" t="t" r="r" b="b"/>
            <a:pathLst>
              <a:path w="0" h="477520">
                <a:moveTo>
                  <a:pt x="0" y="0"/>
                </a:moveTo>
                <a:lnTo>
                  <a:pt x="0" y="477520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509008" y="56784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719061" y="4404359"/>
            <a:ext cx="998855" cy="1345565"/>
          </a:xfrm>
          <a:custGeom>
            <a:avLst/>
            <a:gdLst/>
            <a:ahLst/>
            <a:cxnLst/>
            <a:rect l="l" t="t" r="r" b="b"/>
            <a:pathLst>
              <a:path w="998854" h="1345564">
                <a:moveTo>
                  <a:pt x="998474" y="0"/>
                </a:moveTo>
                <a:lnTo>
                  <a:pt x="0" y="134499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681220" y="5716449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14820" y="0"/>
                </a:moveTo>
                <a:lnTo>
                  <a:pt x="0" y="83896"/>
                </a:lnTo>
                <a:lnTo>
                  <a:pt x="76009" y="45415"/>
                </a:lnTo>
                <a:lnTo>
                  <a:pt x="14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468111" y="5934455"/>
            <a:ext cx="789940" cy="0"/>
          </a:xfrm>
          <a:custGeom>
            <a:avLst/>
            <a:gdLst/>
            <a:ahLst/>
            <a:cxnLst/>
            <a:rect l="l" t="t" r="r" b="b"/>
            <a:pathLst>
              <a:path w="789939" h="0">
                <a:moveTo>
                  <a:pt x="0" y="0"/>
                </a:moveTo>
                <a:lnTo>
                  <a:pt x="789940" y="0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245353" y="589635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199"/>
                </a:lnTo>
                <a:lnTo>
                  <a:pt x="7620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791959" y="5934455"/>
            <a:ext cx="789940" cy="0"/>
          </a:xfrm>
          <a:custGeom>
            <a:avLst/>
            <a:gdLst/>
            <a:ahLst/>
            <a:cxnLst/>
            <a:rect l="l" t="t" r="r" b="b"/>
            <a:pathLst>
              <a:path w="789940" h="0">
                <a:moveTo>
                  <a:pt x="78994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728459" y="589635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980400" y="4410024"/>
            <a:ext cx="322580" cy="444500"/>
          </a:xfrm>
          <a:custGeom>
            <a:avLst/>
            <a:gdLst/>
            <a:ahLst/>
            <a:cxnLst/>
            <a:rect l="l" t="t" r="r" b="b"/>
            <a:pathLst>
              <a:path w="322579" h="444500">
                <a:moveTo>
                  <a:pt x="322351" y="44391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943084" y="4358637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0" y="0"/>
                </a:moveTo>
                <a:lnTo>
                  <a:pt x="13944" y="84048"/>
                </a:lnTo>
                <a:lnTo>
                  <a:pt x="75603" y="3928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849137" y="4506010"/>
            <a:ext cx="259715" cy="1249045"/>
          </a:xfrm>
          <a:custGeom>
            <a:avLst/>
            <a:gdLst/>
            <a:ahLst/>
            <a:cxnLst/>
            <a:rect l="l" t="t" r="r" b="b"/>
            <a:pathLst>
              <a:path w="259714" h="1249045">
                <a:moveTo>
                  <a:pt x="259310" y="1248613"/>
                </a:moveTo>
                <a:lnTo>
                  <a:pt x="244556" y="1223692"/>
                </a:lnTo>
                <a:lnTo>
                  <a:pt x="224092" y="1191679"/>
                </a:lnTo>
                <a:lnTo>
                  <a:pt x="199344" y="1153774"/>
                </a:lnTo>
                <a:lnTo>
                  <a:pt x="171742" y="1111180"/>
                </a:lnTo>
                <a:lnTo>
                  <a:pt x="142711" y="1065096"/>
                </a:lnTo>
                <a:lnTo>
                  <a:pt x="113681" y="1016725"/>
                </a:lnTo>
                <a:lnTo>
                  <a:pt x="86078" y="967266"/>
                </a:lnTo>
                <a:lnTo>
                  <a:pt x="61330" y="917922"/>
                </a:lnTo>
                <a:lnTo>
                  <a:pt x="40866" y="869894"/>
                </a:lnTo>
                <a:lnTo>
                  <a:pt x="26112" y="824382"/>
                </a:lnTo>
                <a:lnTo>
                  <a:pt x="15040" y="775275"/>
                </a:lnTo>
                <a:lnTo>
                  <a:pt x="7102" y="725527"/>
                </a:lnTo>
                <a:lnTo>
                  <a:pt x="2140" y="675321"/>
                </a:lnTo>
                <a:lnTo>
                  <a:pt x="0" y="624840"/>
                </a:lnTo>
                <a:lnTo>
                  <a:pt x="522" y="574268"/>
                </a:lnTo>
                <a:lnTo>
                  <a:pt x="3552" y="523787"/>
                </a:lnTo>
                <a:lnTo>
                  <a:pt x="8931" y="473581"/>
                </a:lnTo>
                <a:lnTo>
                  <a:pt x="16503" y="423833"/>
                </a:lnTo>
                <a:lnTo>
                  <a:pt x="26112" y="374726"/>
                </a:lnTo>
                <a:lnTo>
                  <a:pt x="38427" y="328271"/>
                </a:lnTo>
                <a:lnTo>
                  <a:pt x="55105" y="279701"/>
                </a:lnTo>
                <a:lnTo>
                  <a:pt x="75084" y="230017"/>
                </a:lnTo>
                <a:lnTo>
                  <a:pt x="97299" y="180224"/>
                </a:lnTo>
                <a:lnTo>
                  <a:pt x="120687" y="131322"/>
                </a:lnTo>
                <a:lnTo>
                  <a:pt x="144184" y="84316"/>
                </a:lnTo>
                <a:lnTo>
                  <a:pt x="166726" y="40208"/>
                </a:lnTo>
                <a:lnTo>
                  <a:pt x="187250" y="0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996661" y="4448561"/>
            <a:ext cx="69215" cy="85725"/>
          </a:xfrm>
          <a:custGeom>
            <a:avLst/>
            <a:gdLst/>
            <a:ahLst/>
            <a:cxnLst/>
            <a:rect l="l" t="t" r="r" b="b"/>
            <a:pathLst>
              <a:path w="69214" h="85725">
                <a:moveTo>
                  <a:pt x="67373" y="0"/>
                </a:moveTo>
                <a:lnTo>
                  <a:pt x="0" y="52146"/>
                </a:lnTo>
                <a:lnTo>
                  <a:pt x="68668" y="85178"/>
                </a:lnTo>
                <a:lnTo>
                  <a:pt x="673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333238" y="4493514"/>
            <a:ext cx="259715" cy="1221105"/>
          </a:xfrm>
          <a:custGeom>
            <a:avLst/>
            <a:gdLst/>
            <a:ahLst/>
            <a:cxnLst/>
            <a:rect l="l" t="t" r="r" b="b"/>
            <a:pathLst>
              <a:path w="259714" h="1221104">
                <a:moveTo>
                  <a:pt x="0" y="0"/>
                </a:moveTo>
                <a:lnTo>
                  <a:pt x="14753" y="24920"/>
                </a:lnTo>
                <a:lnTo>
                  <a:pt x="35218" y="56933"/>
                </a:lnTo>
                <a:lnTo>
                  <a:pt x="59965" y="94838"/>
                </a:lnTo>
                <a:lnTo>
                  <a:pt x="87568" y="137432"/>
                </a:lnTo>
                <a:lnTo>
                  <a:pt x="116598" y="183516"/>
                </a:lnTo>
                <a:lnTo>
                  <a:pt x="145629" y="231888"/>
                </a:lnTo>
                <a:lnTo>
                  <a:pt x="173231" y="281346"/>
                </a:lnTo>
                <a:lnTo>
                  <a:pt x="197979" y="330690"/>
                </a:lnTo>
                <a:lnTo>
                  <a:pt x="218443" y="378718"/>
                </a:lnTo>
                <a:lnTo>
                  <a:pt x="233197" y="424230"/>
                </a:lnTo>
                <a:lnTo>
                  <a:pt x="244269" y="473337"/>
                </a:lnTo>
                <a:lnTo>
                  <a:pt x="252208" y="523086"/>
                </a:lnTo>
                <a:lnTo>
                  <a:pt x="257169" y="573292"/>
                </a:lnTo>
                <a:lnTo>
                  <a:pt x="259310" y="623772"/>
                </a:lnTo>
                <a:lnTo>
                  <a:pt x="258787" y="674345"/>
                </a:lnTo>
                <a:lnTo>
                  <a:pt x="255758" y="724825"/>
                </a:lnTo>
                <a:lnTo>
                  <a:pt x="250378" y="775031"/>
                </a:lnTo>
                <a:lnTo>
                  <a:pt x="242806" y="824779"/>
                </a:lnTo>
                <a:lnTo>
                  <a:pt x="233197" y="873887"/>
                </a:lnTo>
                <a:lnTo>
                  <a:pt x="220271" y="922313"/>
                </a:lnTo>
                <a:lnTo>
                  <a:pt x="202662" y="972990"/>
                </a:lnTo>
                <a:lnTo>
                  <a:pt x="181569" y="1024785"/>
                </a:lnTo>
                <a:lnTo>
                  <a:pt x="158195" y="1076566"/>
                </a:lnTo>
                <a:lnTo>
                  <a:pt x="133738" y="1127200"/>
                </a:lnTo>
                <a:lnTo>
                  <a:pt x="109402" y="1175554"/>
                </a:lnTo>
                <a:lnTo>
                  <a:pt x="86385" y="1220495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376669" y="5671794"/>
            <a:ext cx="102870" cy="128270"/>
          </a:xfrm>
          <a:custGeom>
            <a:avLst/>
            <a:gdLst/>
            <a:ahLst/>
            <a:cxnLst/>
            <a:rect l="l" t="t" r="r" b="b"/>
            <a:pathLst>
              <a:path w="102870" h="128270">
                <a:moveTo>
                  <a:pt x="0" y="0"/>
                </a:moveTo>
                <a:lnTo>
                  <a:pt x="990" y="127787"/>
                </a:lnTo>
                <a:lnTo>
                  <a:pt x="102628" y="5033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906436" y="5213603"/>
            <a:ext cx="306705" cy="478155"/>
          </a:xfrm>
          <a:custGeom>
            <a:avLst/>
            <a:gdLst/>
            <a:ahLst/>
            <a:cxnLst/>
            <a:rect l="l" t="t" r="r" b="b"/>
            <a:pathLst>
              <a:path w="306704" h="478154">
                <a:moveTo>
                  <a:pt x="306400" y="0"/>
                </a:moveTo>
                <a:lnTo>
                  <a:pt x="255636" y="31204"/>
                </a:lnTo>
                <a:lnTo>
                  <a:pt x="207414" y="63450"/>
                </a:lnTo>
                <a:lnTo>
                  <a:pt x="163677" y="97785"/>
                </a:lnTo>
                <a:lnTo>
                  <a:pt x="126364" y="135255"/>
                </a:lnTo>
                <a:lnTo>
                  <a:pt x="96488" y="176106"/>
                </a:lnTo>
                <a:lnTo>
                  <a:pt x="72588" y="219790"/>
                </a:lnTo>
                <a:lnTo>
                  <a:pt x="52871" y="266158"/>
                </a:lnTo>
                <a:lnTo>
                  <a:pt x="35547" y="315061"/>
                </a:lnTo>
                <a:lnTo>
                  <a:pt x="24310" y="353113"/>
                </a:lnTo>
                <a:lnTo>
                  <a:pt x="14916" y="393269"/>
                </a:lnTo>
                <a:lnTo>
                  <a:pt x="6950" y="435056"/>
                </a:lnTo>
                <a:lnTo>
                  <a:pt x="0" y="4780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870510" y="5673771"/>
            <a:ext cx="75565" cy="81280"/>
          </a:xfrm>
          <a:custGeom>
            <a:avLst/>
            <a:gdLst/>
            <a:ahLst/>
            <a:cxnLst/>
            <a:rect l="l" t="t" r="r" b="b"/>
            <a:pathLst>
              <a:path w="75565" h="81279">
                <a:moveTo>
                  <a:pt x="0" y="0"/>
                </a:moveTo>
                <a:lnTo>
                  <a:pt x="26860" y="80848"/>
                </a:lnTo>
                <a:lnTo>
                  <a:pt x="75425" y="108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033004" y="5322379"/>
            <a:ext cx="306070" cy="522605"/>
          </a:xfrm>
          <a:custGeom>
            <a:avLst/>
            <a:gdLst/>
            <a:ahLst/>
            <a:cxnLst/>
            <a:rect l="l" t="t" r="r" b="b"/>
            <a:pathLst>
              <a:path w="306070" h="522604">
                <a:moveTo>
                  <a:pt x="0" y="522160"/>
                </a:moveTo>
                <a:lnTo>
                  <a:pt x="40550" y="495211"/>
                </a:lnTo>
                <a:lnTo>
                  <a:pt x="79732" y="467684"/>
                </a:lnTo>
                <a:lnTo>
                  <a:pt x="116556" y="439001"/>
                </a:lnTo>
                <a:lnTo>
                  <a:pt x="150033" y="408584"/>
                </a:lnTo>
                <a:lnTo>
                  <a:pt x="179171" y="375856"/>
                </a:lnTo>
                <a:lnTo>
                  <a:pt x="208901" y="331671"/>
                </a:lnTo>
                <a:lnTo>
                  <a:pt x="232683" y="284416"/>
                </a:lnTo>
                <a:lnTo>
                  <a:pt x="252302" y="234256"/>
                </a:lnTo>
                <a:lnTo>
                  <a:pt x="269544" y="181355"/>
                </a:lnTo>
                <a:lnTo>
                  <a:pt x="281004" y="139045"/>
                </a:lnTo>
                <a:lnTo>
                  <a:pt x="290537" y="94345"/>
                </a:lnTo>
                <a:lnTo>
                  <a:pt x="298594" y="47810"/>
                </a:lnTo>
                <a:lnTo>
                  <a:pt x="305625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299208" y="5259325"/>
            <a:ext cx="75565" cy="80645"/>
          </a:xfrm>
          <a:custGeom>
            <a:avLst/>
            <a:gdLst/>
            <a:ahLst/>
            <a:cxnLst/>
            <a:rect l="l" t="t" r="r" b="b"/>
            <a:pathLst>
              <a:path w="75565" h="80645">
                <a:moveTo>
                  <a:pt x="47739" y="0"/>
                </a:moveTo>
                <a:lnTo>
                  <a:pt x="0" y="70561"/>
                </a:lnTo>
                <a:lnTo>
                  <a:pt x="75539" y="80530"/>
                </a:lnTo>
                <a:lnTo>
                  <a:pt x="47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8291001" y="4831659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707005" y="5731733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751505" y="4022110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095478" y="5731733"/>
            <a:ext cx="15341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2110" algn="l"/>
                <a:tab pos="1317625" algn="l"/>
              </a:tabLst>
            </a:pPr>
            <a:r>
              <a:rPr dirty="0" sz="2400" spc="-5">
                <a:latin typeface="Times New Roman"/>
                <a:cs typeface="Times New Roman"/>
              </a:rPr>
              <a:t>F</a:t>
            </a:r>
            <a:r>
              <a:rPr dirty="0" sz="2400" spc="-5">
                <a:latin typeface="Times New Roman"/>
                <a:cs typeface="Times New Roman"/>
              </a:rPr>
              <a:t>	 	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446657" y="4787158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141808" y="4066306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646102" y="3707644"/>
            <a:ext cx="15017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F5897"/>
                </a:solidFill>
                <a:latin typeface="Times New Roman"/>
                <a:cs typeface="Times New Roman"/>
              </a:rPr>
              <a:t>Starting</a:t>
            </a:r>
            <a:r>
              <a:rPr dirty="0" sz="2000" spc="-105" b="1">
                <a:solidFill>
                  <a:srgbClr val="2F5897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2F5897"/>
                </a:solidFill>
                <a:latin typeface="Times New Roman"/>
                <a:cs typeface="Times New Roman"/>
              </a:rPr>
              <a:t>node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057655" y="2692907"/>
            <a:ext cx="995680" cy="1255395"/>
          </a:xfrm>
          <a:custGeom>
            <a:avLst/>
            <a:gdLst/>
            <a:ahLst/>
            <a:cxnLst/>
            <a:rect l="l" t="t" r="r" b="b"/>
            <a:pathLst>
              <a:path w="995680" h="1255395">
                <a:moveTo>
                  <a:pt x="0" y="0"/>
                </a:moveTo>
                <a:lnTo>
                  <a:pt x="995337" y="1254798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015247" y="3914075"/>
            <a:ext cx="77470" cy="83820"/>
          </a:xfrm>
          <a:custGeom>
            <a:avLst/>
            <a:gdLst/>
            <a:ahLst/>
            <a:cxnLst/>
            <a:rect l="l" t="t" r="r" b="b"/>
            <a:pathLst>
              <a:path w="77469" h="83820">
                <a:moveTo>
                  <a:pt x="59702" y="0"/>
                </a:moveTo>
                <a:lnTo>
                  <a:pt x="0" y="47345"/>
                </a:lnTo>
                <a:lnTo>
                  <a:pt x="77203" y="83375"/>
                </a:lnTo>
                <a:lnTo>
                  <a:pt x="597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378958" y="4449317"/>
            <a:ext cx="975994" cy="1231900"/>
          </a:xfrm>
          <a:custGeom>
            <a:avLst/>
            <a:gdLst/>
            <a:ahLst/>
            <a:cxnLst/>
            <a:rect l="l" t="t" r="r" b="b"/>
            <a:pathLst>
              <a:path w="975995" h="1231900">
                <a:moveTo>
                  <a:pt x="0" y="0"/>
                </a:moveTo>
                <a:lnTo>
                  <a:pt x="975639" y="1231404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297974" y="5630304"/>
            <a:ext cx="116205" cy="125095"/>
          </a:xfrm>
          <a:custGeom>
            <a:avLst/>
            <a:gdLst/>
            <a:ahLst/>
            <a:cxnLst/>
            <a:rect l="l" t="t" r="r" b="b"/>
            <a:pathLst>
              <a:path w="116204" h="125095">
                <a:moveTo>
                  <a:pt x="89598" y="0"/>
                </a:moveTo>
                <a:lnTo>
                  <a:pt x="0" y="70980"/>
                </a:lnTo>
                <a:lnTo>
                  <a:pt x="115773" y="125082"/>
                </a:lnTo>
                <a:lnTo>
                  <a:pt x="8959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55676" y="4629911"/>
            <a:ext cx="2625851" cy="5227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93192" y="4613147"/>
            <a:ext cx="2650235" cy="6431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562355" y="4584065"/>
            <a:ext cx="2565400" cy="461645"/>
          </a:xfrm>
          <a:prstGeom prst="rect">
            <a:avLst/>
          </a:prstGeom>
          <a:solidFill>
            <a:srgbClr val="FFFF99"/>
          </a:solidFill>
          <a:ln w="34747">
            <a:solidFill>
              <a:srgbClr val="FF6600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00"/>
              </a:spcBef>
            </a:pPr>
            <a:r>
              <a:rPr dirty="0" sz="2400" spc="-10">
                <a:latin typeface="Calibri"/>
                <a:cs typeface="Calibri"/>
              </a:rPr>
              <a:t>Depth-First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Search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5829300" y="3081527"/>
            <a:ext cx="3031234" cy="5227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766815" y="3064764"/>
            <a:ext cx="2877311" cy="6431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783579" y="3188207"/>
            <a:ext cx="2970530" cy="462280"/>
          </a:xfrm>
          <a:custGeom>
            <a:avLst/>
            <a:gdLst/>
            <a:ahLst/>
            <a:cxnLst/>
            <a:rect l="l" t="t" r="r" b="b"/>
            <a:pathLst>
              <a:path w="2970529" h="462279">
                <a:moveTo>
                  <a:pt x="0" y="0"/>
                </a:moveTo>
                <a:lnTo>
                  <a:pt x="2970276" y="0"/>
                </a:lnTo>
                <a:lnTo>
                  <a:pt x="2970276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754623" y="3673475"/>
            <a:ext cx="3028315" cy="0"/>
          </a:xfrm>
          <a:custGeom>
            <a:avLst/>
            <a:gdLst/>
            <a:ahLst/>
            <a:cxnLst/>
            <a:rect l="l" t="t" r="r" b="b"/>
            <a:pathLst>
              <a:path w="3028315" h="0">
                <a:moveTo>
                  <a:pt x="0" y="0"/>
                </a:moveTo>
                <a:lnTo>
                  <a:pt x="3028187" y="0"/>
                </a:lnTo>
              </a:path>
            </a:pathLst>
          </a:custGeom>
          <a:ln w="11430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760415" y="3171189"/>
            <a:ext cx="0" cy="496570"/>
          </a:xfrm>
          <a:custGeom>
            <a:avLst/>
            <a:gdLst/>
            <a:ahLst/>
            <a:cxnLst/>
            <a:rect l="l" t="t" r="r" b="b"/>
            <a:pathLst>
              <a:path w="0" h="496570">
                <a:moveTo>
                  <a:pt x="0" y="0"/>
                </a:moveTo>
                <a:lnTo>
                  <a:pt x="0" y="496569"/>
                </a:lnTo>
              </a:path>
            </a:pathLst>
          </a:custGeom>
          <a:ln w="11582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754623" y="3159760"/>
            <a:ext cx="29209" cy="11430"/>
          </a:xfrm>
          <a:custGeom>
            <a:avLst/>
            <a:gdLst/>
            <a:ahLst/>
            <a:cxnLst/>
            <a:rect l="l" t="t" r="r" b="b"/>
            <a:pathLst>
              <a:path w="29210" h="11430">
                <a:moveTo>
                  <a:pt x="0" y="11429"/>
                </a:moveTo>
                <a:lnTo>
                  <a:pt x="28955" y="11429"/>
                </a:lnTo>
                <a:lnTo>
                  <a:pt x="28955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8777020" y="3171189"/>
            <a:ext cx="0" cy="496570"/>
          </a:xfrm>
          <a:custGeom>
            <a:avLst/>
            <a:gdLst/>
            <a:ahLst/>
            <a:cxnLst/>
            <a:rect l="l" t="t" r="r" b="b"/>
            <a:pathLst>
              <a:path w="0" h="496570">
                <a:moveTo>
                  <a:pt x="0" y="0"/>
                </a:moveTo>
                <a:lnTo>
                  <a:pt x="0" y="496569"/>
                </a:lnTo>
              </a:path>
            </a:pathLst>
          </a:custGeom>
          <a:ln w="11582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783579" y="3165475"/>
            <a:ext cx="2999740" cy="0"/>
          </a:xfrm>
          <a:custGeom>
            <a:avLst/>
            <a:gdLst/>
            <a:ahLst/>
            <a:cxnLst/>
            <a:rect l="l" t="t" r="r" b="b"/>
            <a:pathLst>
              <a:path w="2999740" h="0">
                <a:moveTo>
                  <a:pt x="0" y="0"/>
                </a:moveTo>
                <a:lnTo>
                  <a:pt x="2999231" y="0"/>
                </a:lnTo>
              </a:path>
            </a:pathLst>
          </a:custGeom>
          <a:ln w="11429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777788" y="3620770"/>
            <a:ext cx="2981960" cy="35560"/>
          </a:xfrm>
          <a:custGeom>
            <a:avLst/>
            <a:gdLst/>
            <a:ahLst/>
            <a:cxnLst/>
            <a:rect l="l" t="t" r="r" b="b"/>
            <a:pathLst>
              <a:path w="2981959" h="35560">
                <a:moveTo>
                  <a:pt x="0" y="35559"/>
                </a:moveTo>
                <a:lnTo>
                  <a:pt x="2981858" y="35559"/>
                </a:lnTo>
                <a:lnTo>
                  <a:pt x="2981858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795162" y="3216910"/>
            <a:ext cx="0" cy="403860"/>
          </a:xfrm>
          <a:custGeom>
            <a:avLst/>
            <a:gdLst/>
            <a:ahLst/>
            <a:cxnLst/>
            <a:rect l="l" t="t" r="r" b="b"/>
            <a:pathLst>
              <a:path w="0" h="403860">
                <a:moveTo>
                  <a:pt x="0" y="0"/>
                </a:moveTo>
                <a:lnTo>
                  <a:pt x="0" y="403859"/>
                </a:lnTo>
              </a:path>
            </a:pathLst>
          </a:custGeom>
          <a:ln w="34747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777788" y="3182620"/>
            <a:ext cx="2981960" cy="34290"/>
          </a:xfrm>
          <a:custGeom>
            <a:avLst/>
            <a:gdLst/>
            <a:ahLst/>
            <a:cxnLst/>
            <a:rect l="l" t="t" r="r" b="b"/>
            <a:pathLst>
              <a:path w="2981959" h="34289">
                <a:moveTo>
                  <a:pt x="0" y="34290"/>
                </a:moveTo>
                <a:lnTo>
                  <a:pt x="2981858" y="34290"/>
                </a:lnTo>
                <a:lnTo>
                  <a:pt x="2981858" y="0"/>
                </a:lnTo>
                <a:lnTo>
                  <a:pt x="0" y="0"/>
                </a:lnTo>
                <a:lnTo>
                  <a:pt x="0" y="3429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8742273" y="3217164"/>
            <a:ext cx="0" cy="403860"/>
          </a:xfrm>
          <a:custGeom>
            <a:avLst/>
            <a:gdLst/>
            <a:ahLst/>
            <a:cxnLst/>
            <a:rect l="l" t="t" r="r" b="b"/>
            <a:pathLst>
              <a:path w="0" h="403860">
                <a:moveTo>
                  <a:pt x="0" y="0"/>
                </a:moveTo>
                <a:lnTo>
                  <a:pt x="0" y="403860"/>
                </a:lnTo>
              </a:path>
            </a:pathLst>
          </a:custGeom>
          <a:ln w="34747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5862127" y="3201676"/>
            <a:ext cx="25336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Breadth-First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Search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4152389" y="2537658"/>
            <a:ext cx="14458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0000CC"/>
                </a:solidFill>
                <a:latin typeface="Times New Roman"/>
                <a:cs typeface="Times New Roman"/>
              </a:rPr>
              <a:t>Not</a:t>
            </a:r>
            <a:r>
              <a:rPr dirty="0" sz="2000" spc="-9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reachable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6787565" y="6273072"/>
            <a:ext cx="14458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0000CC"/>
                </a:solidFill>
                <a:latin typeface="Times New Roman"/>
                <a:cs typeface="Times New Roman"/>
              </a:rPr>
              <a:t>Not</a:t>
            </a:r>
            <a:r>
              <a:rPr dirty="0" sz="2000" spc="-9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reachable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382524" y="5932932"/>
            <a:ext cx="1170940" cy="0"/>
          </a:xfrm>
          <a:custGeom>
            <a:avLst/>
            <a:gdLst/>
            <a:ahLst/>
            <a:cxnLst/>
            <a:rect l="l" t="t" r="r" b="b"/>
            <a:pathLst>
              <a:path w="1170940" h="0">
                <a:moveTo>
                  <a:pt x="0" y="0"/>
                </a:moveTo>
                <a:lnTo>
                  <a:pt x="1170432" y="0"/>
                </a:lnTo>
              </a:path>
            </a:pathLst>
          </a:custGeom>
          <a:ln w="1524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 txBox="1"/>
          <p:nvPr/>
        </p:nvSpPr>
        <p:spPr>
          <a:xfrm>
            <a:off x="1721926" y="5687258"/>
            <a:ext cx="23126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solidFill>
                  <a:srgbClr val="339966"/>
                </a:solidFill>
                <a:latin typeface="Times New Roman"/>
                <a:cs typeface="Times New Roman"/>
              </a:rPr>
              <a:t>Edges only</a:t>
            </a:r>
            <a:r>
              <a:rPr dirty="0" sz="2000" spc="-114" i="1">
                <a:solidFill>
                  <a:srgbClr val="339966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39966"/>
                </a:solidFill>
                <a:latin typeface="Times New Roman"/>
                <a:cs typeface="Times New Roman"/>
              </a:rPr>
              <a:t>“checked”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112" name="object 1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2015/4/16</a:t>
            </a:r>
          </a:p>
        </p:txBody>
      </p:sp>
      <p:sp>
        <p:nvSpPr>
          <p:cNvPr id="113" name="object 1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med">
    <p:pull dir="l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3336" y="405384"/>
            <a:ext cx="7560563" cy="6057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med">
    <p:pull dir="l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0547" y="3755819"/>
            <a:ext cx="3418204" cy="1562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7665" marR="5080" indent="-355600">
              <a:lnSpc>
                <a:spcPct val="120000"/>
              </a:lnSpc>
              <a:spcBef>
                <a:spcPts val="100"/>
              </a:spcBef>
            </a:pP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If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w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is</a:t>
            </a:r>
            <a:r>
              <a:rPr dirty="0" sz="2800" spc="-9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undiscovered:  </a:t>
            </a: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dfs(G,w)</a:t>
            </a:r>
            <a:endParaRPr sz="2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Otherwise: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219627"/>
            <a:ext cx="6967855" cy="412242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dfs(G,v)</a:t>
            </a:r>
            <a:endParaRPr sz="2800">
              <a:latin typeface="Palatino Linotype"/>
              <a:cs typeface="Palatino Linotype"/>
            </a:endParaRPr>
          </a:p>
          <a:p>
            <a:pPr marL="710565" indent="-69786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Mark v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as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 “discovered”.</a:t>
            </a:r>
            <a:endParaRPr sz="2800">
              <a:latin typeface="Palatino Linotype"/>
              <a:cs typeface="Palatino Linotype"/>
            </a:endParaRPr>
          </a:p>
          <a:p>
            <a:pPr marL="710565" indent="-69786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For each vertex w that edge </a:t>
            </a: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vw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is in</a:t>
            </a:r>
            <a:r>
              <a:rPr dirty="0" sz="2800" spc="3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G:</a:t>
            </a:r>
            <a:endParaRPr sz="2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800" spc="-5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800" spc="-5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800" spc="-5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422400" indent="-14097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1421765" algn="l"/>
                <a:tab pos="14224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“Check” </a:t>
            </a: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vw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without visiting</a:t>
            </a:r>
            <a:r>
              <a:rPr dirty="0" sz="2800" spc="7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130" b="1">
                <a:solidFill>
                  <a:srgbClr val="3E3E3E"/>
                </a:solidFill>
                <a:latin typeface="Palatino Linotype"/>
                <a:cs typeface="Palatino Linotype"/>
              </a:rPr>
              <a:t>w.</a:t>
            </a:r>
            <a:endParaRPr sz="2800">
              <a:latin typeface="Palatino Linotype"/>
              <a:cs typeface="Palatino Linotype"/>
            </a:endParaRPr>
          </a:p>
          <a:p>
            <a:pPr marL="710565" indent="-69786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Mark v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as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 “finished”.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19700" y="4049267"/>
            <a:ext cx="3601720" cy="1324610"/>
          </a:xfrm>
          <a:custGeom>
            <a:avLst/>
            <a:gdLst/>
            <a:ahLst/>
            <a:cxnLst/>
            <a:rect l="l" t="t" r="r" b="b"/>
            <a:pathLst>
              <a:path w="3601720" h="1324610">
                <a:moveTo>
                  <a:pt x="0" y="0"/>
                </a:moveTo>
                <a:lnTo>
                  <a:pt x="3601211" y="0"/>
                </a:lnTo>
                <a:lnTo>
                  <a:pt x="3601211" y="1324355"/>
                </a:lnTo>
                <a:lnTo>
                  <a:pt x="0" y="1324355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219700" y="4049395"/>
            <a:ext cx="3601720" cy="1323975"/>
          </a:xfrm>
          <a:prstGeom prst="rect">
            <a:avLst/>
          </a:prstGeom>
          <a:ln w="34747">
            <a:solidFill>
              <a:srgbClr val="993300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marL="91440" marR="178435">
              <a:lnSpc>
                <a:spcPct val="100000"/>
              </a:lnSpc>
              <a:spcBef>
                <a:spcPts val="235"/>
              </a:spcBef>
            </a:pPr>
            <a:r>
              <a:rPr dirty="0" sz="2000" spc="-10">
                <a:latin typeface="Calibri"/>
                <a:cs typeface="Calibri"/>
              </a:rPr>
              <a:t>That </a:t>
            </a:r>
            <a:r>
              <a:rPr dirty="0" sz="2000" spc="-5">
                <a:latin typeface="Calibri"/>
                <a:cs typeface="Calibri"/>
              </a:rPr>
              <a:t>is: </a:t>
            </a:r>
            <a:r>
              <a:rPr dirty="0" sz="2000" spc="-10">
                <a:latin typeface="Calibri"/>
                <a:cs typeface="Calibri"/>
              </a:rPr>
              <a:t>exploring </a:t>
            </a:r>
            <a:r>
              <a:rPr dirty="0" sz="2000" spc="-55">
                <a:latin typeface="Calibri"/>
                <a:cs typeface="Calibri"/>
              </a:rPr>
              <a:t>vw, </a:t>
            </a:r>
            <a:r>
              <a:rPr dirty="0" sz="2000" spc="-5">
                <a:latin typeface="Calibri"/>
                <a:cs typeface="Calibri"/>
              </a:rPr>
              <a:t>visiting </a:t>
            </a:r>
            <a:r>
              <a:rPr dirty="0" sz="2000" spc="-90">
                <a:latin typeface="Calibri"/>
                <a:cs typeface="Calibri"/>
              </a:rPr>
              <a:t>w,  </a:t>
            </a:r>
            <a:r>
              <a:rPr dirty="0" sz="2000" spc="-10">
                <a:latin typeface="Calibri"/>
                <a:cs typeface="Calibri"/>
              </a:rPr>
              <a:t>exploring from there </a:t>
            </a:r>
            <a:r>
              <a:rPr dirty="0" sz="2000">
                <a:latin typeface="Calibri"/>
                <a:cs typeface="Calibri"/>
              </a:rPr>
              <a:t>as much as  </a:t>
            </a:r>
            <a:r>
              <a:rPr dirty="0" sz="2000" spc="-5">
                <a:latin typeface="Calibri"/>
                <a:cs typeface="Calibri"/>
              </a:rPr>
              <a:t>possible,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5">
                <a:latin typeface="Calibri"/>
                <a:cs typeface="Calibri"/>
              </a:rPr>
              <a:t>backtrack </a:t>
            </a:r>
            <a:r>
              <a:rPr dirty="0" sz="2000" spc="-10">
                <a:latin typeface="Calibri"/>
                <a:cs typeface="Calibri"/>
              </a:rPr>
              <a:t>from </a:t>
            </a:r>
            <a:r>
              <a:rPr dirty="0" sz="2000">
                <a:latin typeface="Calibri"/>
                <a:cs typeface="Calibri"/>
              </a:rPr>
              <a:t>w 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90">
                <a:latin typeface="Calibri"/>
                <a:cs typeface="Calibri"/>
              </a:rPr>
              <a:t>v.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93515" y="4588878"/>
            <a:ext cx="1704339" cy="124460"/>
          </a:xfrm>
          <a:custGeom>
            <a:avLst/>
            <a:gdLst/>
            <a:ahLst/>
            <a:cxnLst/>
            <a:rect l="l" t="t" r="r" b="b"/>
            <a:pathLst>
              <a:path w="1704339" h="124460">
                <a:moveTo>
                  <a:pt x="1704086" y="124091"/>
                </a:moveTo>
                <a:lnTo>
                  <a:pt x="0" y="0"/>
                </a:lnTo>
              </a:path>
            </a:pathLst>
          </a:custGeom>
          <a:ln w="32003">
            <a:solidFill>
              <a:srgbClr val="FF6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97758" y="4513737"/>
            <a:ext cx="165735" cy="160020"/>
          </a:xfrm>
          <a:custGeom>
            <a:avLst/>
            <a:gdLst/>
            <a:ahLst/>
            <a:cxnLst/>
            <a:rect l="l" t="t" r="r" b="b"/>
            <a:pathLst>
              <a:path w="165735" h="160020">
                <a:moveTo>
                  <a:pt x="165417" y="0"/>
                </a:moveTo>
                <a:lnTo>
                  <a:pt x="0" y="68173"/>
                </a:lnTo>
                <a:lnTo>
                  <a:pt x="153784" y="159600"/>
                </a:lnTo>
                <a:lnTo>
                  <a:pt x="95758" y="75145"/>
                </a:lnTo>
                <a:lnTo>
                  <a:pt x="165417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65420" y="1665732"/>
            <a:ext cx="3662171" cy="1539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248655" y="1670304"/>
            <a:ext cx="3642359" cy="1580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219700" y="1772411"/>
            <a:ext cx="3601720" cy="1478280"/>
          </a:xfrm>
          <a:custGeom>
            <a:avLst/>
            <a:gdLst/>
            <a:ahLst/>
            <a:cxnLst/>
            <a:rect l="l" t="t" r="r" b="b"/>
            <a:pathLst>
              <a:path w="3601720" h="1478280">
                <a:moveTo>
                  <a:pt x="0" y="0"/>
                </a:moveTo>
                <a:lnTo>
                  <a:pt x="3601211" y="0"/>
                </a:lnTo>
                <a:lnTo>
                  <a:pt x="3601211" y="1478280"/>
                </a:lnTo>
                <a:lnTo>
                  <a:pt x="0" y="147828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190744" y="3261995"/>
            <a:ext cx="3659504" cy="0"/>
          </a:xfrm>
          <a:custGeom>
            <a:avLst/>
            <a:gdLst/>
            <a:ahLst/>
            <a:cxnLst/>
            <a:rect l="l" t="t" r="r" b="b"/>
            <a:pathLst>
              <a:path w="3659504" h="0">
                <a:moveTo>
                  <a:pt x="0" y="0"/>
                </a:moveTo>
                <a:lnTo>
                  <a:pt x="3659124" y="0"/>
                </a:lnTo>
              </a:path>
            </a:pathLst>
          </a:custGeom>
          <a:ln w="34289">
            <a:solidFill>
              <a:srgbClr val="99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208117" y="1778000"/>
            <a:ext cx="0" cy="1466850"/>
          </a:xfrm>
          <a:custGeom>
            <a:avLst/>
            <a:gdLst/>
            <a:ahLst/>
            <a:cxnLst/>
            <a:rect l="l" t="t" r="r" b="b"/>
            <a:pathLst>
              <a:path w="0" h="1466850">
                <a:moveTo>
                  <a:pt x="0" y="0"/>
                </a:moveTo>
                <a:lnTo>
                  <a:pt x="0" y="1466850"/>
                </a:lnTo>
              </a:path>
            </a:pathLst>
          </a:custGeom>
          <a:ln w="34747">
            <a:solidFill>
              <a:srgbClr val="99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190744" y="1760854"/>
            <a:ext cx="3659504" cy="0"/>
          </a:xfrm>
          <a:custGeom>
            <a:avLst/>
            <a:gdLst/>
            <a:ahLst/>
            <a:cxnLst/>
            <a:rect l="l" t="t" r="r" b="b"/>
            <a:pathLst>
              <a:path w="3659504" h="0">
                <a:moveTo>
                  <a:pt x="0" y="0"/>
                </a:moveTo>
                <a:lnTo>
                  <a:pt x="3659124" y="0"/>
                </a:lnTo>
              </a:path>
            </a:pathLst>
          </a:custGeom>
          <a:ln w="34290">
            <a:solidFill>
              <a:srgbClr val="99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832494" y="1778203"/>
            <a:ext cx="0" cy="1466850"/>
          </a:xfrm>
          <a:custGeom>
            <a:avLst/>
            <a:gdLst/>
            <a:ahLst/>
            <a:cxnLst/>
            <a:rect l="l" t="t" r="r" b="b"/>
            <a:pathLst>
              <a:path w="0" h="1466850">
                <a:moveTo>
                  <a:pt x="0" y="0"/>
                </a:moveTo>
                <a:lnTo>
                  <a:pt x="0" y="1466697"/>
                </a:lnTo>
              </a:path>
            </a:pathLst>
          </a:custGeom>
          <a:ln w="34747">
            <a:solidFill>
              <a:srgbClr val="99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237073" y="3227704"/>
            <a:ext cx="3566795" cy="0"/>
          </a:xfrm>
          <a:custGeom>
            <a:avLst/>
            <a:gdLst/>
            <a:ahLst/>
            <a:cxnLst/>
            <a:rect l="l" t="t" r="r" b="b"/>
            <a:pathLst>
              <a:path w="3566795" h="0">
                <a:moveTo>
                  <a:pt x="0" y="0"/>
                </a:moveTo>
                <a:lnTo>
                  <a:pt x="3566464" y="0"/>
                </a:lnTo>
              </a:path>
            </a:pathLst>
          </a:custGeom>
          <a:ln w="11429">
            <a:solidFill>
              <a:srgbClr val="99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242864" y="1800860"/>
            <a:ext cx="0" cy="1421130"/>
          </a:xfrm>
          <a:custGeom>
            <a:avLst/>
            <a:gdLst/>
            <a:ahLst/>
            <a:cxnLst/>
            <a:rect l="l" t="t" r="r" b="b"/>
            <a:pathLst>
              <a:path w="0" h="1421130">
                <a:moveTo>
                  <a:pt x="0" y="0"/>
                </a:moveTo>
                <a:lnTo>
                  <a:pt x="0" y="1421130"/>
                </a:lnTo>
              </a:path>
            </a:pathLst>
          </a:custGeom>
          <a:ln w="11582">
            <a:solidFill>
              <a:srgbClr val="99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237073" y="1795145"/>
            <a:ext cx="3566795" cy="0"/>
          </a:xfrm>
          <a:custGeom>
            <a:avLst/>
            <a:gdLst/>
            <a:ahLst/>
            <a:cxnLst/>
            <a:rect l="l" t="t" r="r" b="b"/>
            <a:pathLst>
              <a:path w="3566795" h="0">
                <a:moveTo>
                  <a:pt x="0" y="0"/>
                </a:moveTo>
                <a:lnTo>
                  <a:pt x="3566464" y="0"/>
                </a:lnTo>
              </a:path>
            </a:pathLst>
          </a:custGeom>
          <a:ln w="11429">
            <a:solidFill>
              <a:srgbClr val="99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797747" y="1801367"/>
            <a:ext cx="0" cy="1420495"/>
          </a:xfrm>
          <a:custGeom>
            <a:avLst/>
            <a:gdLst/>
            <a:ahLst/>
            <a:cxnLst/>
            <a:rect l="l" t="t" r="r" b="b"/>
            <a:pathLst>
              <a:path w="0" h="1420495">
                <a:moveTo>
                  <a:pt x="0" y="0"/>
                </a:moveTo>
                <a:lnTo>
                  <a:pt x="0" y="1420367"/>
                </a:lnTo>
              </a:path>
            </a:pathLst>
          </a:custGeom>
          <a:ln w="11582">
            <a:solidFill>
              <a:srgbClr val="99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298810" y="1790595"/>
            <a:ext cx="33375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5">
                <a:latin typeface="Calibri"/>
                <a:cs typeface="Calibri"/>
              </a:rPr>
              <a:t>vertex </a:t>
            </a:r>
            <a:r>
              <a:rPr dirty="0" sz="1800" spc="-5">
                <a:latin typeface="Calibri"/>
                <a:cs typeface="Calibri"/>
              </a:rPr>
              <a:t>must </a:t>
            </a:r>
            <a:r>
              <a:rPr dirty="0" sz="1800">
                <a:latin typeface="Calibri"/>
                <a:cs typeface="Calibri"/>
              </a:rPr>
              <a:t>be </a:t>
            </a:r>
            <a:r>
              <a:rPr dirty="0" sz="1800" spc="-15">
                <a:latin typeface="Calibri"/>
                <a:cs typeface="Calibri"/>
              </a:rPr>
              <a:t>exact </a:t>
            </a:r>
            <a:r>
              <a:rPr dirty="0" sz="1800" spc="-5">
                <a:latin typeface="Calibri"/>
                <a:cs typeface="Calibri"/>
              </a:rPr>
              <a:t>one of three  </a:t>
            </a:r>
            <a:r>
              <a:rPr dirty="0" sz="1800" spc="-15">
                <a:latin typeface="Calibri"/>
                <a:cs typeface="Calibri"/>
              </a:rPr>
              <a:t>different</a:t>
            </a:r>
            <a:r>
              <a:rPr dirty="0" sz="1800" spc="-10">
                <a:latin typeface="Calibri"/>
                <a:cs typeface="Calibri"/>
              </a:rPr>
              <a:t> status: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98810" y="2339235"/>
            <a:ext cx="290322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10">
                <a:latin typeface="Calibri"/>
                <a:cs typeface="Calibri"/>
              </a:rPr>
              <a:t>undiscovered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10">
                <a:latin typeface="Calibri"/>
                <a:cs typeface="Calibri"/>
              </a:rPr>
              <a:t>discovered </a:t>
            </a:r>
            <a:r>
              <a:rPr dirty="0" sz="1800">
                <a:latin typeface="Calibri"/>
                <a:cs typeface="Calibri"/>
              </a:rPr>
              <a:t>but </a:t>
            </a:r>
            <a:r>
              <a:rPr dirty="0" sz="1800" spc="-5">
                <a:latin typeface="Calibri"/>
                <a:cs typeface="Calibri"/>
              </a:rPr>
              <a:t>not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finished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Calibri"/>
                <a:cs typeface="Calibri"/>
              </a:rPr>
              <a:t>finished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07611" y="2782061"/>
            <a:ext cx="1172845" cy="133985"/>
          </a:xfrm>
          <a:custGeom>
            <a:avLst/>
            <a:gdLst/>
            <a:ahLst/>
            <a:cxnLst/>
            <a:rect l="l" t="t" r="r" b="b"/>
            <a:pathLst>
              <a:path w="1172845" h="133985">
                <a:moveTo>
                  <a:pt x="1172514" y="0"/>
                </a:moveTo>
                <a:lnTo>
                  <a:pt x="0" y="133438"/>
                </a:lnTo>
              </a:path>
            </a:pathLst>
          </a:custGeom>
          <a:ln w="28956">
            <a:solidFill>
              <a:srgbClr val="99CC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321303" y="2837018"/>
            <a:ext cx="152400" cy="144145"/>
          </a:xfrm>
          <a:custGeom>
            <a:avLst/>
            <a:gdLst/>
            <a:ahLst/>
            <a:cxnLst/>
            <a:rect l="l" t="t" r="r" b="b"/>
            <a:pathLst>
              <a:path w="152400" h="144144">
                <a:moveTo>
                  <a:pt x="135661" y="0"/>
                </a:moveTo>
                <a:lnTo>
                  <a:pt x="0" y="88303"/>
                </a:lnTo>
                <a:lnTo>
                  <a:pt x="152044" y="143852"/>
                </a:lnTo>
                <a:lnTo>
                  <a:pt x="86309" y="78473"/>
                </a:lnTo>
                <a:lnTo>
                  <a:pt x="135661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07916" y="3141726"/>
            <a:ext cx="1472565" cy="2875280"/>
          </a:xfrm>
          <a:custGeom>
            <a:avLst/>
            <a:gdLst/>
            <a:ahLst/>
            <a:cxnLst/>
            <a:rect l="l" t="t" r="r" b="b"/>
            <a:pathLst>
              <a:path w="1472564" h="2875279">
                <a:moveTo>
                  <a:pt x="1472209" y="0"/>
                </a:moveTo>
                <a:lnTo>
                  <a:pt x="0" y="2874670"/>
                </a:lnTo>
              </a:path>
            </a:pathLst>
          </a:custGeom>
          <a:ln w="28956">
            <a:solidFill>
              <a:srgbClr val="99CC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68312" y="5931849"/>
            <a:ext cx="130428" cy="161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709672" y="0"/>
            <a:ext cx="3875519" cy="1310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542288" y="672084"/>
            <a:ext cx="2583179" cy="13746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99459" y="672084"/>
            <a:ext cx="1028699" cy="13746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502151" y="672084"/>
            <a:ext cx="2234183" cy="13746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910327" y="672084"/>
            <a:ext cx="2688335" cy="13746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1943258" y="84199"/>
            <a:ext cx="5256530" cy="1493520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 marR="5080" indent="116713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Outline of  Depth-First</a:t>
            </a:r>
            <a:r>
              <a:rPr dirty="0" spc="-80"/>
              <a:t> </a:t>
            </a:r>
            <a:r>
              <a:rPr dirty="0"/>
              <a:t>Search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2015/4/16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med">
    <p:pull dir="l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60" y="4331210"/>
            <a:ext cx="6337300" cy="1728470"/>
          </a:xfrm>
          <a:custGeom>
            <a:avLst/>
            <a:gdLst/>
            <a:ahLst/>
            <a:cxnLst/>
            <a:rect l="l" t="t" r="r" b="b"/>
            <a:pathLst>
              <a:path w="6337300" h="1728470">
                <a:moveTo>
                  <a:pt x="6048756" y="0"/>
                </a:moveTo>
                <a:lnTo>
                  <a:pt x="288036" y="0"/>
                </a:lnTo>
                <a:lnTo>
                  <a:pt x="241314" y="3769"/>
                </a:lnTo>
                <a:lnTo>
                  <a:pt x="196993" y="14684"/>
                </a:lnTo>
                <a:lnTo>
                  <a:pt x="155665" y="32149"/>
                </a:lnTo>
                <a:lnTo>
                  <a:pt x="117924" y="55573"/>
                </a:lnTo>
                <a:lnTo>
                  <a:pt x="84362" y="84362"/>
                </a:lnTo>
                <a:lnTo>
                  <a:pt x="55573" y="117924"/>
                </a:lnTo>
                <a:lnTo>
                  <a:pt x="32149" y="155665"/>
                </a:lnTo>
                <a:lnTo>
                  <a:pt x="14684" y="196993"/>
                </a:lnTo>
                <a:lnTo>
                  <a:pt x="3769" y="241314"/>
                </a:lnTo>
                <a:lnTo>
                  <a:pt x="0" y="288035"/>
                </a:lnTo>
                <a:lnTo>
                  <a:pt x="0" y="1440167"/>
                </a:lnTo>
                <a:lnTo>
                  <a:pt x="3769" y="1486889"/>
                </a:lnTo>
                <a:lnTo>
                  <a:pt x="14684" y="1531211"/>
                </a:lnTo>
                <a:lnTo>
                  <a:pt x="32149" y="1572540"/>
                </a:lnTo>
                <a:lnTo>
                  <a:pt x="55573" y="1610283"/>
                </a:lnTo>
                <a:lnTo>
                  <a:pt x="84362" y="1643846"/>
                </a:lnTo>
                <a:lnTo>
                  <a:pt x="117924" y="1672637"/>
                </a:lnTo>
                <a:lnTo>
                  <a:pt x="155665" y="1696063"/>
                </a:lnTo>
                <a:lnTo>
                  <a:pt x="196993" y="1713530"/>
                </a:lnTo>
                <a:lnTo>
                  <a:pt x="241314" y="1724445"/>
                </a:lnTo>
                <a:lnTo>
                  <a:pt x="288036" y="1728215"/>
                </a:lnTo>
                <a:lnTo>
                  <a:pt x="6048756" y="1728215"/>
                </a:lnTo>
                <a:lnTo>
                  <a:pt x="6095477" y="1724445"/>
                </a:lnTo>
                <a:lnTo>
                  <a:pt x="6139798" y="1713530"/>
                </a:lnTo>
                <a:lnTo>
                  <a:pt x="6181126" y="1696063"/>
                </a:lnTo>
                <a:lnTo>
                  <a:pt x="6218867" y="1672637"/>
                </a:lnTo>
                <a:lnTo>
                  <a:pt x="6252429" y="1643846"/>
                </a:lnTo>
                <a:lnTo>
                  <a:pt x="6281218" y="1610283"/>
                </a:lnTo>
                <a:lnTo>
                  <a:pt x="6304642" y="1572540"/>
                </a:lnTo>
                <a:lnTo>
                  <a:pt x="6322107" y="1531211"/>
                </a:lnTo>
                <a:lnTo>
                  <a:pt x="6333022" y="1486889"/>
                </a:lnTo>
                <a:lnTo>
                  <a:pt x="6336792" y="1440167"/>
                </a:lnTo>
                <a:lnTo>
                  <a:pt x="6336792" y="288035"/>
                </a:lnTo>
                <a:lnTo>
                  <a:pt x="6333022" y="241314"/>
                </a:lnTo>
                <a:lnTo>
                  <a:pt x="6322107" y="196993"/>
                </a:lnTo>
                <a:lnTo>
                  <a:pt x="6304642" y="155665"/>
                </a:lnTo>
                <a:lnTo>
                  <a:pt x="6281218" y="117924"/>
                </a:lnTo>
                <a:lnTo>
                  <a:pt x="6252429" y="84362"/>
                </a:lnTo>
                <a:lnTo>
                  <a:pt x="6218867" y="55573"/>
                </a:lnTo>
                <a:lnTo>
                  <a:pt x="6181126" y="32149"/>
                </a:lnTo>
                <a:lnTo>
                  <a:pt x="6139798" y="14684"/>
                </a:lnTo>
                <a:lnTo>
                  <a:pt x="6095477" y="3769"/>
                </a:lnTo>
                <a:lnTo>
                  <a:pt x="6048756" y="0"/>
                </a:lnTo>
                <a:close/>
              </a:path>
            </a:pathLst>
          </a:custGeom>
          <a:solidFill>
            <a:srgbClr val="2F5897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09672" y="0"/>
            <a:ext cx="3875519" cy="1237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22832" y="598932"/>
            <a:ext cx="3022091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18915" y="598932"/>
            <a:ext cx="1028699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21608" y="598932"/>
            <a:ext cx="4096511" cy="1374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23802" y="12191"/>
            <a:ext cx="5695315" cy="1493520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 marR="5080" indent="138684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Outline of  Breadth-First</a:t>
            </a:r>
            <a:r>
              <a:rPr dirty="0" spc="-60"/>
              <a:t> </a:t>
            </a:r>
            <a:r>
              <a:rPr dirty="0"/>
              <a:t>Search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2015/4/16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181927" y="1881568"/>
            <a:ext cx="4277360" cy="1214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600" spc="-5" b="1">
                <a:solidFill>
                  <a:srgbClr val="3E3E3E"/>
                </a:solidFill>
                <a:latin typeface="Palatino Linotype"/>
                <a:cs typeface="Palatino Linotype"/>
              </a:rPr>
              <a:t>Bfs(G,</a:t>
            </a:r>
            <a:r>
              <a:rPr dirty="0" sz="26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sz="2600" spc="-5" b="1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600">
              <a:latin typeface="Palatino Linotype"/>
              <a:cs typeface="Palatino Linotype"/>
            </a:endParaRPr>
          </a:p>
          <a:p>
            <a:pPr marL="685800" indent="-673100">
              <a:lnSpc>
                <a:spcPct val="100000"/>
              </a:lnSpc>
              <a:buFont typeface="Arial"/>
              <a:buChar char="•"/>
              <a:tabLst>
                <a:tab pos="685800" algn="l"/>
                <a:tab pos="686435" algn="l"/>
              </a:tabLst>
            </a:pPr>
            <a:r>
              <a:rPr dirty="0" sz="2600" b="1">
                <a:solidFill>
                  <a:srgbClr val="3E3E3E"/>
                </a:solidFill>
                <a:latin typeface="Palatino Linotype"/>
                <a:cs typeface="Palatino Linotype"/>
              </a:rPr>
              <a:t>Mark </a:t>
            </a:r>
            <a:r>
              <a:rPr dirty="0" sz="2600" b="1" i="1">
                <a:solidFill>
                  <a:srgbClr val="3E3E3E"/>
                </a:solidFill>
                <a:latin typeface="Palatino Linotype"/>
                <a:cs typeface="Palatino Linotype"/>
              </a:rPr>
              <a:t>s </a:t>
            </a:r>
            <a:r>
              <a:rPr dirty="0" sz="2600" b="1">
                <a:solidFill>
                  <a:srgbClr val="3E3E3E"/>
                </a:solidFill>
                <a:latin typeface="Palatino Linotype"/>
                <a:cs typeface="Palatino Linotype"/>
              </a:rPr>
              <a:t>as</a:t>
            </a:r>
            <a:r>
              <a:rPr dirty="0" sz="2600" spc="-6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600" spc="-5" b="1">
                <a:solidFill>
                  <a:srgbClr val="3E3E3E"/>
                </a:solidFill>
                <a:latin typeface="Palatino Linotype"/>
                <a:cs typeface="Palatino Linotype"/>
              </a:rPr>
              <a:t>“discovered”;</a:t>
            </a:r>
            <a:endParaRPr sz="2600">
              <a:latin typeface="Palatino Linotype"/>
              <a:cs typeface="Palatino Linotype"/>
            </a:endParaRPr>
          </a:p>
          <a:p>
            <a:pPr marL="685800" indent="-673100">
              <a:lnSpc>
                <a:spcPct val="100000"/>
              </a:lnSpc>
              <a:buClr>
                <a:srgbClr val="3E3E3E"/>
              </a:buClr>
              <a:buFont typeface="Arial"/>
              <a:buChar char="•"/>
              <a:tabLst>
                <a:tab pos="685800" algn="l"/>
                <a:tab pos="686435" algn="l"/>
              </a:tabLst>
            </a:pPr>
            <a:r>
              <a:rPr dirty="0" sz="2600" spc="-5" b="1">
                <a:solidFill>
                  <a:srgbClr val="FF0000"/>
                </a:solidFill>
                <a:latin typeface="Palatino Linotype"/>
                <a:cs typeface="Palatino Linotype"/>
              </a:rPr>
              <a:t>enqueue</a:t>
            </a:r>
            <a:r>
              <a:rPr dirty="0" sz="2600" spc="-5" b="1">
                <a:solidFill>
                  <a:srgbClr val="3E3E3E"/>
                </a:solidFill>
                <a:latin typeface="Palatino Linotype"/>
                <a:cs typeface="Palatino Linotype"/>
              </a:rPr>
              <a:t>(pending,</a:t>
            </a:r>
            <a:r>
              <a:rPr dirty="0" sz="26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sz="2600" spc="-5" b="1">
                <a:solidFill>
                  <a:srgbClr val="3E3E3E"/>
                </a:solidFill>
                <a:latin typeface="Palatino Linotype"/>
                <a:cs typeface="Palatino Linotype"/>
              </a:rPr>
              <a:t>);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1927" y="6002464"/>
            <a:ext cx="14160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1927" y="3466529"/>
            <a:ext cx="6824980" cy="29584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85800" indent="-6858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685800" algn="l"/>
                <a:tab pos="686435" algn="l"/>
              </a:tabLst>
            </a:pPr>
            <a:r>
              <a:rPr dirty="0" sz="2600" b="1">
                <a:solidFill>
                  <a:srgbClr val="3E3E3E"/>
                </a:solidFill>
                <a:latin typeface="Palatino Linotype"/>
                <a:cs typeface="Palatino Linotype"/>
              </a:rPr>
              <a:t>while (pending </a:t>
            </a:r>
            <a:r>
              <a:rPr dirty="0" sz="2600" spc="-5" b="1">
                <a:solidFill>
                  <a:srgbClr val="3E3E3E"/>
                </a:solidFill>
                <a:latin typeface="Palatino Linotype"/>
                <a:cs typeface="Palatino Linotype"/>
              </a:rPr>
              <a:t>is</a:t>
            </a:r>
            <a:r>
              <a:rPr dirty="0" sz="2600" spc="-8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600" b="1">
                <a:solidFill>
                  <a:srgbClr val="3E3E3E"/>
                </a:solidFill>
                <a:latin typeface="Palatino Linotype"/>
                <a:cs typeface="Palatino Linotype"/>
              </a:rPr>
              <a:t>nonempty)</a:t>
            </a:r>
            <a:endParaRPr sz="2600">
              <a:latin typeface="Palatino Linotype"/>
              <a:cs typeface="Palatino Linotype"/>
            </a:endParaRPr>
          </a:p>
          <a:p>
            <a:pPr marL="1015365" indent="-1002665">
              <a:lnSpc>
                <a:spcPct val="100000"/>
              </a:lnSpc>
              <a:buClr>
                <a:srgbClr val="3E3E3E"/>
              </a:buClr>
              <a:buFont typeface="Arial"/>
              <a:buChar char="•"/>
              <a:tabLst>
                <a:tab pos="1015365" algn="l"/>
                <a:tab pos="1016000" algn="l"/>
              </a:tabLst>
            </a:pPr>
            <a:r>
              <a:rPr dirty="0" sz="2600" b="1">
                <a:solidFill>
                  <a:srgbClr val="FF0000"/>
                </a:solidFill>
                <a:latin typeface="Palatino Linotype"/>
                <a:cs typeface="Palatino Linotype"/>
              </a:rPr>
              <a:t>dequeue</a:t>
            </a:r>
            <a:r>
              <a:rPr dirty="0" sz="2600" b="1">
                <a:solidFill>
                  <a:srgbClr val="3E3E3E"/>
                </a:solidFill>
                <a:latin typeface="Palatino Linotype"/>
                <a:cs typeface="Palatino Linotype"/>
              </a:rPr>
              <a:t>(pending,</a:t>
            </a:r>
            <a:r>
              <a:rPr dirty="0" sz="2600" spc="-5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6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r>
              <a:rPr dirty="0" sz="2600" spc="-5" b="1">
                <a:solidFill>
                  <a:srgbClr val="3E3E3E"/>
                </a:solidFill>
                <a:latin typeface="Palatino Linotype"/>
                <a:cs typeface="Palatino Linotype"/>
              </a:rPr>
              <a:t>);</a:t>
            </a:r>
            <a:endParaRPr sz="2600">
              <a:latin typeface="Palatino Linotype"/>
              <a:cs typeface="Palatino Linotype"/>
            </a:endParaRPr>
          </a:p>
          <a:p>
            <a:pPr marL="1015365" indent="-1002665">
              <a:lnSpc>
                <a:spcPct val="100000"/>
              </a:lnSpc>
              <a:spcBef>
                <a:spcPts val="935"/>
              </a:spcBef>
              <a:buFont typeface="Arial"/>
              <a:buChar char="•"/>
              <a:tabLst>
                <a:tab pos="1015365" algn="l"/>
                <a:tab pos="1016000" algn="l"/>
              </a:tabLst>
            </a:pPr>
            <a:r>
              <a:rPr dirty="0" sz="2600" b="1">
                <a:solidFill>
                  <a:srgbClr val="3E3E3E"/>
                </a:solidFill>
                <a:latin typeface="Palatino Linotype"/>
                <a:cs typeface="Palatino Linotype"/>
              </a:rPr>
              <a:t>For each vertex </a:t>
            </a:r>
            <a:r>
              <a:rPr dirty="0" sz="2600" b="1" i="1">
                <a:solidFill>
                  <a:srgbClr val="3E3E3E"/>
                </a:solidFill>
                <a:latin typeface="Palatino Linotype"/>
                <a:cs typeface="Palatino Linotype"/>
              </a:rPr>
              <a:t>w </a:t>
            </a:r>
            <a:r>
              <a:rPr dirty="0" sz="2600" b="1">
                <a:solidFill>
                  <a:srgbClr val="3E3E3E"/>
                </a:solidFill>
                <a:latin typeface="Palatino Linotype"/>
                <a:cs typeface="Palatino Linotype"/>
              </a:rPr>
              <a:t>that </a:t>
            </a:r>
            <a:r>
              <a:rPr dirty="0" sz="2600" spc="5" b="1">
                <a:solidFill>
                  <a:srgbClr val="3E3E3E"/>
                </a:solidFill>
                <a:latin typeface="Palatino Linotype"/>
                <a:cs typeface="Palatino Linotype"/>
              </a:rPr>
              <a:t>edge </a:t>
            </a:r>
            <a:r>
              <a:rPr dirty="0" sz="2600" b="1" i="1">
                <a:solidFill>
                  <a:srgbClr val="3E3E3E"/>
                </a:solidFill>
                <a:latin typeface="Palatino Linotype"/>
                <a:cs typeface="Palatino Linotype"/>
              </a:rPr>
              <a:t>vw </a:t>
            </a:r>
            <a:r>
              <a:rPr dirty="0" sz="2600" spc="-5" b="1">
                <a:solidFill>
                  <a:srgbClr val="3E3E3E"/>
                </a:solidFill>
                <a:latin typeface="Palatino Linotype"/>
                <a:cs typeface="Palatino Linotype"/>
              </a:rPr>
              <a:t>is in</a:t>
            </a:r>
            <a:r>
              <a:rPr dirty="0" sz="2600" spc="-15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600" b="1">
                <a:solidFill>
                  <a:srgbClr val="3E3E3E"/>
                </a:solidFill>
                <a:latin typeface="Palatino Linotype"/>
                <a:cs typeface="Palatino Linotype"/>
              </a:rPr>
              <a:t>G:</a:t>
            </a:r>
            <a:endParaRPr sz="2600">
              <a:latin typeface="Palatino Linotype"/>
              <a:cs typeface="Palatino Linotype"/>
            </a:endParaRPr>
          </a:p>
          <a:p>
            <a:pPr marL="1346200" indent="-1333500">
              <a:lnSpc>
                <a:spcPct val="100000"/>
              </a:lnSpc>
              <a:buFont typeface="Arial"/>
              <a:buChar char="•"/>
              <a:tabLst>
                <a:tab pos="1345565" algn="l"/>
                <a:tab pos="1346200" algn="l"/>
              </a:tabLst>
            </a:pPr>
            <a:r>
              <a:rPr dirty="0" sz="2600" spc="-5" b="1">
                <a:solidFill>
                  <a:srgbClr val="3E3E3E"/>
                </a:solidFill>
                <a:latin typeface="Palatino Linotype"/>
                <a:cs typeface="Palatino Linotype"/>
              </a:rPr>
              <a:t>If </a:t>
            </a:r>
            <a:r>
              <a:rPr dirty="0" sz="2600" b="1" i="1">
                <a:solidFill>
                  <a:srgbClr val="3E3E3E"/>
                </a:solidFill>
                <a:latin typeface="Palatino Linotype"/>
                <a:cs typeface="Palatino Linotype"/>
              </a:rPr>
              <a:t>w </a:t>
            </a:r>
            <a:r>
              <a:rPr dirty="0" sz="2600" spc="-5" b="1">
                <a:solidFill>
                  <a:srgbClr val="3E3E3E"/>
                </a:solidFill>
                <a:latin typeface="Palatino Linotype"/>
                <a:cs typeface="Palatino Linotype"/>
              </a:rPr>
              <a:t>is</a:t>
            </a:r>
            <a:r>
              <a:rPr dirty="0" sz="2600" spc="-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600" b="1">
                <a:solidFill>
                  <a:srgbClr val="3E3E3E"/>
                </a:solidFill>
                <a:latin typeface="Palatino Linotype"/>
                <a:cs typeface="Palatino Linotype"/>
              </a:rPr>
              <a:t>“undiscovered”</a:t>
            </a:r>
            <a:endParaRPr sz="2600">
              <a:latin typeface="Palatino Linotype"/>
              <a:cs typeface="Palatino Linotype"/>
            </a:endParaRPr>
          </a:p>
          <a:p>
            <a:pPr marL="1668780" marR="865505" indent="-1656080">
              <a:lnSpc>
                <a:spcPts val="2500"/>
              </a:lnSpc>
              <a:spcBef>
                <a:spcPts val="600"/>
              </a:spcBef>
              <a:buFont typeface="Arial"/>
              <a:buChar char="•"/>
              <a:tabLst>
                <a:tab pos="1676400" algn="l"/>
                <a:tab pos="1677035" algn="l"/>
              </a:tabLst>
            </a:pPr>
            <a:r>
              <a:rPr dirty="0" sz="2600" b="1">
                <a:solidFill>
                  <a:srgbClr val="3E3E3E"/>
                </a:solidFill>
                <a:latin typeface="Palatino Linotype"/>
                <a:cs typeface="Palatino Linotype"/>
              </a:rPr>
              <a:t>Mark </a:t>
            </a:r>
            <a:r>
              <a:rPr dirty="0" sz="2600" b="1" i="1">
                <a:solidFill>
                  <a:srgbClr val="3E3E3E"/>
                </a:solidFill>
                <a:latin typeface="Palatino Linotype"/>
                <a:cs typeface="Palatino Linotype"/>
              </a:rPr>
              <a:t>w </a:t>
            </a:r>
            <a:r>
              <a:rPr dirty="0" sz="2600" b="1">
                <a:solidFill>
                  <a:srgbClr val="3E3E3E"/>
                </a:solidFill>
                <a:latin typeface="Palatino Linotype"/>
                <a:cs typeface="Palatino Linotype"/>
              </a:rPr>
              <a:t>as “discovered”</a:t>
            </a:r>
            <a:r>
              <a:rPr dirty="0" sz="2600" spc="-15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600" spc="5" b="1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dirty="0" sz="2600" spc="5" b="1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2600" b="1">
                <a:solidFill>
                  <a:srgbClr val="FF0000"/>
                </a:solidFill>
                <a:latin typeface="Palatino Linotype"/>
                <a:cs typeface="Palatino Linotype"/>
              </a:rPr>
              <a:t>enqueue</a:t>
            </a:r>
            <a:r>
              <a:rPr dirty="0" sz="2600" b="1">
                <a:solidFill>
                  <a:srgbClr val="3E3E3E"/>
                </a:solidFill>
                <a:latin typeface="Palatino Linotype"/>
                <a:cs typeface="Palatino Linotype"/>
              </a:rPr>
              <a:t>(pending,</a:t>
            </a:r>
            <a:r>
              <a:rPr dirty="0" sz="2600" spc="-5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600" b="1" i="1">
                <a:solidFill>
                  <a:srgbClr val="3E3E3E"/>
                </a:solidFill>
                <a:latin typeface="Palatino Linotype"/>
                <a:cs typeface="Palatino Linotype"/>
              </a:rPr>
              <a:t>w</a:t>
            </a:r>
            <a:r>
              <a:rPr dirty="0" sz="2600" b="1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600">
              <a:latin typeface="Palatino Linotype"/>
              <a:cs typeface="Palatino Linotype"/>
            </a:endParaRPr>
          </a:p>
          <a:p>
            <a:pPr marL="1015365">
              <a:lnSpc>
                <a:spcPct val="100000"/>
              </a:lnSpc>
              <a:spcBef>
                <a:spcPts val="950"/>
              </a:spcBef>
            </a:pPr>
            <a:r>
              <a:rPr dirty="0" sz="2600" b="1">
                <a:solidFill>
                  <a:srgbClr val="3E3E3E"/>
                </a:solidFill>
                <a:latin typeface="Palatino Linotype"/>
                <a:cs typeface="Palatino Linotype"/>
              </a:rPr>
              <a:t>Mark </a:t>
            </a:r>
            <a:r>
              <a:rPr dirty="0" sz="2600" b="1" i="1">
                <a:solidFill>
                  <a:srgbClr val="3E3E3E"/>
                </a:solidFill>
                <a:latin typeface="Palatino Linotype"/>
                <a:cs typeface="Palatino Linotype"/>
              </a:rPr>
              <a:t>v </a:t>
            </a:r>
            <a:r>
              <a:rPr dirty="0" sz="2600" b="1">
                <a:solidFill>
                  <a:srgbClr val="3E3E3E"/>
                </a:solidFill>
                <a:latin typeface="Palatino Linotype"/>
                <a:cs typeface="Palatino Linotype"/>
              </a:rPr>
              <a:t>as</a:t>
            </a:r>
            <a:r>
              <a:rPr dirty="0" sz="2600" spc="-3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600" b="1">
                <a:solidFill>
                  <a:srgbClr val="3E3E3E"/>
                </a:solidFill>
                <a:latin typeface="Palatino Linotype"/>
                <a:cs typeface="Palatino Linotype"/>
              </a:rPr>
              <a:t>“finished”;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3357371"/>
            <a:ext cx="8534400" cy="3124200"/>
          </a:xfrm>
          <a:custGeom>
            <a:avLst/>
            <a:gdLst/>
            <a:ahLst/>
            <a:cxnLst/>
            <a:rect l="l" t="t" r="r" b="b"/>
            <a:pathLst>
              <a:path w="8534400" h="3124200">
                <a:moveTo>
                  <a:pt x="0" y="0"/>
                </a:moveTo>
                <a:lnTo>
                  <a:pt x="8534400" y="0"/>
                </a:lnTo>
                <a:lnTo>
                  <a:pt x="8534400" y="3124200"/>
                </a:lnTo>
                <a:lnTo>
                  <a:pt x="0" y="3124200"/>
                </a:lnTo>
                <a:lnTo>
                  <a:pt x="0" y="0"/>
                </a:lnTo>
                <a:close/>
              </a:path>
            </a:pathLst>
          </a:custGeom>
          <a:solidFill>
            <a:srgbClr val="2F5897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18531" y="4572761"/>
            <a:ext cx="1991360" cy="982344"/>
          </a:xfrm>
          <a:custGeom>
            <a:avLst/>
            <a:gdLst/>
            <a:ahLst/>
            <a:cxnLst/>
            <a:rect l="l" t="t" r="r" b="b"/>
            <a:pathLst>
              <a:path w="1991359" h="982345">
                <a:moveTo>
                  <a:pt x="1990750" y="0"/>
                </a:moveTo>
                <a:lnTo>
                  <a:pt x="0" y="982116"/>
                </a:lnTo>
              </a:path>
            </a:pathLst>
          </a:custGeom>
          <a:ln w="25907">
            <a:solidFill>
              <a:srgbClr val="FF6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48837" y="5473866"/>
            <a:ext cx="145415" cy="116205"/>
          </a:xfrm>
          <a:custGeom>
            <a:avLst/>
            <a:gdLst/>
            <a:ahLst/>
            <a:cxnLst/>
            <a:rect l="l" t="t" r="r" b="b"/>
            <a:pathLst>
              <a:path w="145414" h="116204">
                <a:moveTo>
                  <a:pt x="87503" y="0"/>
                </a:moveTo>
                <a:lnTo>
                  <a:pt x="0" y="115404"/>
                </a:lnTo>
                <a:lnTo>
                  <a:pt x="144818" y="116166"/>
                </a:lnTo>
                <a:lnTo>
                  <a:pt x="69697" y="81013"/>
                </a:lnTo>
                <a:lnTo>
                  <a:pt x="87503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90472" y="0"/>
            <a:ext cx="6315455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80488" y="699516"/>
            <a:ext cx="4379975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56030" marR="5080" indent="-890269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Finding Connected  Components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2015/4/16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6111240" y="4213352"/>
            <a:ext cx="22059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Depth-first</a:t>
            </a:r>
            <a:r>
              <a:rPr dirty="0" sz="2400" spc="-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search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352" y="1919732"/>
            <a:ext cx="8037195" cy="1369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30416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100" spc="-5" b="1">
                <a:solidFill>
                  <a:srgbClr val="3E3E3E"/>
                </a:solidFill>
                <a:latin typeface="Palatino Linotype"/>
                <a:cs typeface="Palatino Linotype"/>
              </a:rPr>
              <a:t>Input: </a:t>
            </a:r>
            <a:r>
              <a:rPr dirty="0" sz="2100" b="1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100" spc="-5" b="1">
                <a:solidFill>
                  <a:srgbClr val="3E3E3E"/>
                </a:solidFill>
                <a:latin typeface="Palatino Linotype"/>
                <a:cs typeface="Palatino Linotype"/>
              </a:rPr>
              <a:t>symmetric digraph </a:t>
            </a:r>
            <a:r>
              <a:rPr dirty="0" sz="2100" b="1">
                <a:solidFill>
                  <a:srgbClr val="3E3E3E"/>
                </a:solidFill>
                <a:latin typeface="Palatino Linotype"/>
                <a:cs typeface="Palatino Linotype"/>
              </a:rPr>
              <a:t>G, </a:t>
            </a:r>
            <a:r>
              <a:rPr dirty="0" sz="2100" spc="-5" b="1">
                <a:solidFill>
                  <a:srgbClr val="3E3E3E"/>
                </a:solidFill>
                <a:latin typeface="Palatino Linotype"/>
                <a:cs typeface="Palatino Linotype"/>
              </a:rPr>
              <a:t>with </a:t>
            </a:r>
            <a:r>
              <a:rPr dirty="0" sz="2100" b="1" i="1">
                <a:solidFill>
                  <a:srgbClr val="3E3E3E"/>
                </a:solidFill>
                <a:latin typeface="Palatino Linotype"/>
                <a:cs typeface="Palatino Linotype"/>
              </a:rPr>
              <a:t>n </a:t>
            </a:r>
            <a:r>
              <a:rPr dirty="0" sz="2100" b="1">
                <a:solidFill>
                  <a:srgbClr val="3E3E3E"/>
                </a:solidFill>
                <a:latin typeface="Palatino Linotype"/>
                <a:cs typeface="Palatino Linotype"/>
              </a:rPr>
              <a:t>nodes and 2</a:t>
            </a:r>
            <a:r>
              <a:rPr dirty="0" sz="2100" b="1" i="1">
                <a:solidFill>
                  <a:srgbClr val="3E3E3E"/>
                </a:solidFill>
                <a:latin typeface="Palatino Linotype"/>
                <a:cs typeface="Palatino Linotype"/>
              </a:rPr>
              <a:t>m  </a:t>
            </a:r>
            <a:r>
              <a:rPr dirty="0" sz="2100" spc="-5" b="1">
                <a:solidFill>
                  <a:srgbClr val="3E3E3E"/>
                </a:solidFill>
                <a:latin typeface="Palatino Linotype"/>
                <a:cs typeface="Palatino Linotype"/>
              </a:rPr>
              <a:t>edges(interpreted </a:t>
            </a:r>
            <a:r>
              <a:rPr dirty="0" sz="2100" b="1">
                <a:solidFill>
                  <a:srgbClr val="3E3E3E"/>
                </a:solidFill>
                <a:latin typeface="Palatino Linotype"/>
                <a:cs typeface="Palatino Linotype"/>
              </a:rPr>
              <a:t>as an </a:t>
            </a:r>
            <a:r>
              <a:rPr dirty="0" sz="2100" spc="-5" b="1">
                <a:solidFill>
                  <a:srgbClr val="3E3E3E"/>
                </a:solidFill>
                <a:latin typeface="Palatino Linotype"/>
                <a:cs typeface="Palatino Linotype"/>
              </a:rPr>
              <a:t>undirected graph), </a:t>
            </a:r>
            <a:r>
              <a:rPr dirty="0" sz="2100" b="1">
                <a:solidFill>
                  <a:srgbClr val="3E3E3E"/>
                </a:solidFill>
                <a:latin typeface="Palatino Linotype"/>
                <a:cs typeface="Palatino Linotype"/>
              </a:rPr>
              <a:t>implemented as a  array </a:t>
            </a:r>
            <a:r>
              <a:rPr dirty="0" sz="2100" spc="-15" b="1" i="1">
                <a:solidFill>
                  <a:srgbClr val="3E3E3E"/>
                </a:solidFill>
                <a:latin typeface="Palatino Linotype"/>
                <a:cs typeface="Palatino Linotype"/>
              </a:rPr>
              <a:t>adjVertices</a:t>
            </a:r>
            <a:r>
              <a:rPr dirty="0" sz="2100" spc="-15" b="1">
                <a:solidFill>
                  <a:srgbClr val="3E3E3E"/>
                </a:solidFill>
                <a:latin typeface="Palatino Linotype"/>
                <a:cs typeface="Palatino Linotype"/>
              </a:rPr>
              <a:t>[1</a:t>
            </a:r>
            <a:r>
              <a:rPr dirty="0" sz="2100" spc="-15" b="1" i="1">
                <a:solidFill>
                  <a:srgbClr val="3E3E3E"/>
                </a:solidFill>
                <a:latin typeface="Palatino Linotype"/>
                <a:cs typeface="Palatino Linotype"/>
              </a:rPr>
              <a:t>,…n</a:t>
            </a:r>
            <a:r>
              <a:rPr dirty="0" sz="2100" spc="-15" b="1">
                <a:solidFill>
                  <a:srgbClr val="3E3E3E"/>
                </a:solidFill>
                <a:latin typeface="Palatino Linotype"/>
                <a:cs typeface="Palatino Linotype"/>
              </a:rPr>
              <a:t>] </a:t>
            </a:r>
            <a:r>
              <a:rPr dirty="0" sz="2100" spc="-5" b="1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2100" b="1">
                <a:solidFill>
                  <a:srgbClr val="3E3E3E"/>
                </a:solidFill>
                <a:latin typeface="Palatino Linotype"/>
                <a:cs typeface="Palatino Linotype"/>
              </a:rPr>
              <a:t>adjacency</a:t>
            </a:r>
            <a:r>
              <a:rPr dirty="0" sz="2100" spc="-3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100" spc="-5" b="1">
                <a:solidFill>
                  <a:srgbClr val="3E3E3E"/>
                </a:solidFill>
                <a:latin typeface="Palatino Linotype"/>
                <a:cs typeface="Palatino Linotype"/>
              </a:rPr>
              <a:t>lists.</a:t>
            </a:r>
            <a:endParaRPr sz="21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100" spc="-5" b="1">
                <a:solidFill>
                  <a:srgbClr val="3E3E3E"/>
                </a:solidFill>
                <a:latin typeface="Palatino Linotype"/>
                <a:cs typeface="Palatino Linotype"/>
              </a:rPr>
              <a:t>Output: </a:t>
            </a:r>
            <a:r>
              <a:rPr dirty="0" sz="2100" b="1">
                <a:solidFill>
                  <a:srgbClr val="3E3E3E"/>
                </a:solidFill>
                <a:latin typeface="Palatino Linotype"/>
                <a:cs typeface="Palatino Linotype"/>
              </a:rPr>
              <a:t>an array </a:t>
            </a:r>
            <a:r>
              <a:rPr dirty="0" sz="21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cc</a:t>
            </a:r>
            <a:r>
              <a:rPr dirty="0" sz="2100" spc="-5" b="1">
                <a:solidFill>
                  <a:srgbClr val="3E3E3E"/>
                </a:solidFill>
                <a:latin typeface="Palatino Linotype"/>
                <a:cs typeface="Palatino Linotype"/>
              </a:rPr>
              <a:t>[1..</a:t>
            </a:r>
            <a:r>
              <a:rPr dirty="0" sz="21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100" spc="-5" b="1">
                <a:solidFill>
                  <a:srgbClr val="3E3E3E"/>
                </a:solidFill>
                <a:latin typeface="Palatino Linotype"/>
                <a:cs typeface="Palatino Linotype"/>
              </a:rPr>
              <a:t>] of component </a:t>
            </a:r>
            <a:r>
              <a:rPr dirty="0" sz="2100" b="1">
                <a:solidFill>
                  <a:srgbClr val="3E3E3E"/>
                </a:solidFill>
                <a:latin typeface="Palatino Linotype"/>
                <a:cs typeface="Palatino Linotype"/>
              </a:rPr>
              <a:t>number </a:t>
            </a:r>
            <a:r>
              <a:rPr dirty="0" sz="2100" spc="-5" b="1">
                <a:solidFill>
                  <a:srgbClr val="3E3E3E"/>
                </a:solidFill>
                <a:latin typeface="Palatino Linotype"/>
                <a:cs typeface="Palatino Linotype"/>
              </a:rPr>
              <a:t>for </a:t>
            </a:r>
            <a:r>
              <a:rPr dirty="0" sz="2100" b="1">
                <a:solidFill>
                  <a:srgbClr val="3E3E3E"/>
                </a:solidFill>
                <a:latin typeface="Palatino Linotype"/>
                <a:cs typeface="Palatino Linotype"/>
              </a:rPr>
              <a:t>each </a:t>
            </a:r>
            <a:r>
              <a:rPr dirty="0" sz="2100" spc="-5" b="1">
                <a:solidFill>
                  <a:srgbClr val="3E3E3E"/>
                </a:solidFill>
                <a:latin typeface="Palatino Linotype"/>
                <a:cs typeface="Palatino Linotype"/>
              </a:rPr>
              <a:t>node</a:t>
            </a:r>
            <a:r>
              <a:rPr dirty="0" sz="2100" spc="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100" spc="-5" b="1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r>
              <a:rPr dirty="0" baseline="-19841" sz="2100" spc="-7" b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endParaRPr baseline="-19841" sz="21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9652" y="4263644"/>
            <a:ext cx="63563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100" spc="-5" b="1">
                <a:solidFill>
                  <a:srgbClr val="3E3E3E"/>
                </a:solidFill>
                <a:latin typeface="Palatino Linotype"/>
                <a:cs typeface="Palatino Linotype"/>
              </a:rPr>
              <a:t>int</a:t>
            </a:r>
            <a:r>
              <a:rPr dirty="0" sz="2100" spc="-6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1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r>
              <a:rPr dirty="0" sz="2100" spc="-5" b="1">
                <a:solidFill>
                  <a:srgbClr val="3E3E3E"/>
                </a:solidFill>
                <a:latin typeface="Palatino Linotype"/>
                <a:cs typeface="Palatino Linotype"/>
              </a:rPr>
              <a:t>;</a:t>
            </a:r>
            <a:endParaRPr sz="21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0347" y="5588508"/>
            <a:ext cx="5219700" cy="361315"/>
          </a:xfrm>
          <a:prstGeom prst="rect">
            <a:avLst/>
          </a:prstGeom>
          <a:solidFill>
            <a:srgbClr val="CCFFFF"/>
          </a:solidFill>
        </p:spPr>
        <p:txBody>
          <a:bodyPr wrap="square" lIns="0" tIns="0" rIns="0" bIns="0" rtlCol="0" vert="horz">
            <a:spAutoFit/>
          </a:bodyPr>
          <a:lstStyle/>
          <a:p>
            <a:pPr marL="302260">
              <a:lnSpc>
                <a:spcPts val="2270"/>
              </a:lnSpc>
            </a:pPr>
            <a:r>
              <a:rPr dirty="0" sz="2100" spc="-10" b="1">
                <a:solidFill>
                  <a:srgbClr val="3E3E3E"/>
                </a:solidFill>
                <a:latin typeface="Palatino Linotype"/>
                <a:cs typeface="Palatino Linotype"/>
              </a:rPr>
              <a:t>ccDFS(</a:t>
            </a:r>
            <a:r>
              <a:rPr dirty="0" sz="2100" spc="-10" b="1" i="1">
                <a:solidFill>
                  <a:srgbClr val="3E3E3E"/>
                </a:solidFill>
                <a:latin typeface="Palatino Linotype"/>
                <a:cs typeface="Palatino Linotype"/>
              </a:rPr>
              <a:t>adjVertices</a:t>
            </a:r>
            <a:r>
              <a:rPr dirty="0" sz="2100" spc="-10" b="1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1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color</a:t>
            </a:r>
            <a:r>
              <a:rPr dirty="0" sz="2100" spc="-5" b="1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1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r>
              <a:rPr dirty="0" sz="2100" spc="-5" b="1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1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r>
              <a:rPr dirty="0" sz="2100" spc="-5" b="1">
                <a:solidFill>
                  <a:srgbClr val="3E3E3E"/>
                </a:solidFill>
                <a:latin typeface="Palatino Linotype"/>
                <a:cs typeface="Palatino Linotype"/>
              </a:rPr>
              <a:t>,</a:t>
            </a:r>
            <a:r>
              <a:rPr dirty="0" sz="2100" spc="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1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cc</a:t>
            </a:r>
            <a:r>
              <a:rPr dirty="0" sz="2100" spc="-5" b="1">
                <a:solidFill>
                  <a:srgbClr val="3E3E3E"/>
                </a:solidFill>
                <a:latin typeface="Palatino Linotype"/>
                <a:cs typeface="Palatino Linotype"/>
              </a:rPr>
              <a:t>);</a:t>
            </a:r>
            <a:endParaRPr sz="21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0052" y="3367532"/>
            <a:ext cx="6971030" cy="284226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42265" marR="5080" indent="-342265">
              <a:lnSpc>
                <a:spcPts val="2020"/>
              </a:lnSpc>
              <a:spcBef>
                <a:spcPts val="580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dirty="0" sz="2100" spc="-5" b="1">
                <a:solidFill>
                  <a:srgbClr val="3E3E3E"/>
                </a:solidFill>
                <a:latin typeface="Palatino Linotype"/>
                <a:cs typeface="Palatino Linotype"/>
              </a:rPr>
              <a:t>void connectedComponents(Intlist[ </a:t>
            </a:r>
            <a:r>
              <a:rPr dirty="0" sz="2100" b="1">
                <a:solidFill>
                  <a:srgbClr val="3E3E3E"/>
                </a:solidFill>
                <a:latin typeface="Palatino Linotype"/>
                <a:cs typeface="Palatino Linotype"/>
              </a:rPr>
              <a:t>] </a:t>
            </a:r>
            <a:r>
              <a:rPr dirty="0" sz="2100" spc="-15" b="1" i="1">
                <a:solidFill>
                  <a:srgbClr val="3E3E3E"/>
                </a:solidFill>
                <a:latin typeface="Palatino Linotype"/>
                <a:cs typeface="Palatino Linotype"/>
              </a:rPr>
              <a:t>adjVertices</a:t>
            </a:r>
            <a:r>
              <a:rPr dirty="0" sz="2100" spc="-15" b="1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100" spc="-5" b="1">
                <a:solidFill>
                  <a:srgbClr val="3E3E3E"/>
                </a:solidFill>
                <a:latin typeface="Palatino Linotype"/>
                <a:cs typeface="Palatino Linotype"/>
              </a:rPr>
              <a:t>int </a:t>
            </a:r>
            <a:r>
              <a:rPr dirty="0" sz="21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100" spc="-5" b="1">
                <a:solidFill>
                  <a:srgbClr val="3E3E3E"/>
                </a:solidFill>
                <a:latin typeface="Palatino Linotype"/>
                <a:cs typeface="Palatino Linotype"/>
              </a:rPr>
              <a:t>,  int[ </a:t>
            </a:r>
            <a:r>
              <a:rPr dirty="0" sz="2100" b="1">
                <a:solidFill>
                  <a:srgbClr val="3E3E3E"/>
                </a:solidFill>
                <a:latin typeface="Palatino Linotype"/>
                <a:cs typeface="Palatino Linotype"/>
              </a:rPr>
              <a:t>] </a:t>
            </a:r>
            <a:r>
              <a:rPr dirty="0" sz="2100" b="1" i="1">
                <a:solidFill>
                  <a:srgbClr val="3E3E3E"/>
                </a:solidFill>
                <a:latin typeface="Palatino Linotype"/>
                <a:cs typeface="Palatino Linotype"/>
              </a:rPr>
              <a:t>cc</a:t>
            </a:r>
            <a:r>
              <a:rPr dirty="0" sz="2100" b="1">
                <a:solidFill>
                  <a:srgbClr val="3E3E3E"/>
                </a:solidFill>
                <a:latin typeface="Palatino Linotype"/>
                <a:cs typeface="Palatino Linotype"/>
              </a:rPr>
              <a:t>) // </a:t>
            </a:r>
            <a:r>
              <a:rPr dirty="0" sz="2100" spc="-5" b="1" i="1">
                <a:solidFill>
                  <a:srgbClr val="339966"/>
                </a:solidFill>
                <a:latin typeface="Palatino Linotype"/>
                <a:cs typeface="Palatino Linotype"/>
              </a:rPr>
              <a:t>This is </a:t>
            </a:r>
            <a:r>
              <a:rPr dirty="0" sz="2100" b="1" i="1">
                <a:solidFill>
                  <a:srgbClr val="339966"/>
                </a:solidFill>
                <a:latin typeface="Palatino Linotype"/>
                <a:cs typeface="Palatino Linotype"/>
              </a:rPr>
              <a:t>a </a:t>
            </a:r>
            <a:r>
              <a:rPr dirty="0" sz="2100" spc="-5" b="1" i="1">
                <a:solidFill>
                  <a:srgbClr val="339966"/>
                </a:solidFill>
                <a:latin typeface="Palatino Linotype"/>
                <a:cs typeface="Palatino Linotype"/>
              </a:rPr>
              <a:t>wrapper</a:t>
            </a:r>
            <a:r>
              <a:rPr dirty="0" sz="2100" b="1" i="1">
                <a:solidFill>
                  <a:srgbClr val="339966"/>
                </a:solidFill>
                <a:latin typeface="Palatino Linotype"/>
                <a:cs typeface="Palatino Linotype"/>
              </a:rPr>
              <a:t> </a:t>
            </a:r>
            <a:r>
              <a:rPr dirty="0" sz="2100" spc="-5" b="1" i="1">
                <a:solidFill>
                  <a:srgbClr val="339966"/>
                </a:solidFill>
                <a:latin typeface="Palatino Linotype"/>
                <a:cs typeface="Palatino Linotype"/>
              </a:rPr>
              <a:t>procedure</a:t>
            </a:r>
            <a:endParaRPr sz="2100">
              <a:latin typeface="Palatino Linotype"/>
              <a:cs typeface="Palatino Linotype"/>
            </a:endParaRPr>
          </a:p>
          <a:p>
            <a:pPr marL="608965" indent="-608965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608965" algn="l"/>
                <a:tab pos="609600" algn="l"/>
              </a:tabLst>
            </a:pPr>
            <a:r>
              <a:rPr dirty="0" sz="2100" spc="-5" b="1">
                <a:solidFill>
                  <a:srgbClr val="3E3E3E"/>
                </a:solidFill>
                <a:latin typeface="Palatino Linotype"/>
                <a:cs typeface="Palatino Linotype"/>
              </a:rPr>
              <a:t>int[ </a:t>
            </a:r>
            <a:r>
              <a:rPr dirty="0" sz="2100" b="1">
                <a:solidFill>
                  <a:srgbClr val="3E3E3E"/>
                </a:solidFill>
                <a:latin typeface="Palatino Linotype"/>
                <a:cs typeface="Palatino Linotype"/>
              </a:rPr>
              <a:t>] </a:t>
            </a:r>
            <a:r>
              <a:rPr dirty="0" sz="2100" spc="-5" b="1">
                <a:solidFill>
                  <a:srgbClr val="3E3E3E"/>
                </a:solidFill>
                <a:latin typeface="Palatino Linotype"/>
                <a:cs typeface="Palatino Linotype"/>
              </a:rPr>
              <a:t>color=new</a:t>
            </a:r>
            <a:r>
              <a:rPr dirty="0" sz="2100" spc="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100" spc="-5" b="1">
                <a:solidFill>
                  <a:srgbClr val="3E3E3E"/>
                </a:solidFill>
                <a:latin typeface="Palatino Linotype"/>
                <a:cs typeface="Palatino Linotype"/>
              </a:rPr>
              <a:t>int[</a:t>
            </a:r>
            <a:r>
              <a:rPr dirty="0" sz="21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100" spc="-5" b="1">
                <a:solidFill>
                  <a:srgbClr val="3E3E3E"/>
                </a:solidFill>
                <a:latin typeface="Palatino Linotype"/>
                <a:cs typeface="Palatino Linotype"/>
              </a:rPr>
              <a:t>+1];</a:t>
            </a:r>
            <a:endParaRPr sz="2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r>
              <a:rPr dirty="0" sz="2100" spc="-5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  <a:p>
            <a:pPr marL="608965" indent="-608965">
              <a:lnSpc>
                <a:spcPct val="100000"/>
              </a:lnSpc>
              <a:buClr>
                <a:srgbClr val="3E3E3E"/>
              </a:buClr>
              <a:buFont typeface="Arial"/>
              <a:buChar char="•"/>
              <a:tabLst>
                <a:tab pos="608965" algn="l"/>
                <a:tab pos="609600" algn="l"/>
              </a:tabLst>
            </a:pPr>
            <a:r>
              <a:rPr dirty="0" sz="2100" spc="-5" b="1">
                <a:solidFill>
                  <a:srgbClr val="0000CC"/>
                </a:solidFill>
                <a:latin typeface="Palatino Linotype"/>
                <a:cs typeface="Palatino Linotype"/>
              </a:rPr>
              <a:t>&lt;Initialize color </a:t>
            </a:r>
            <a:r>
              <a:rPr dirty="0" sz="2100" b="1">
                <a:solidFill>
                  <a:srgbClr val="0000CC"/>
                </a:solidFill>
                <a:latin typeface="Palatino Linotype"/>
                <a:cs typeface="Palatino Linotype"/>
              </a:rPr>
              <a:t>array </a:t>
            </a:r>
            <a:r>
              <a:rPr dirty="0" sz="2100" spc="-5" b="1">
                <a:solidFill>
                  <a:srgbClr val="0000CC"/>
                </a:solidFill>
                <a:latin typeface="Palatino Linotype"/>
                <a:cs typeface="Palatino Linotype"/>
              </a:rPr>
              <a:t>to white for </a:t>
            </a:r>
            <a:r>
              <a:rPr dirty="0" sz="2100" b="1">
                <a:solidFill>
                  <a:srgbClr val="0000CC"/>
                </a:solidFill>
                <a:latin typeface="Palatino Linotype"/>
                <a:cs typeface="Palatino Linotype"/>
              </a:rPr>
              <a:t>all</a:t>
            </a:r>
            <a:r>
              <a:rPr dirty="0" sz="2100" spc="-30" b="1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2100" spc="-5" b="1">
                <a:solidFill>
                  <a:srgbClr val="0000CC"/>
                </a:solidFill>
                <a:latin typeface="Palatino Linotype"/>
                <a:cs typeface="Palatino Linotype"/>
              </a:rPr>
              <a:t>vertices&gt;</a:t>
            </a:r>
            <a:endParaRPr sz="2100">
              <a:latin typeface="Palatino Linotype"/>
              <a:cs typeface="Palatino Linotype"/>
            </a:endParaRPr>
          </a:p>
          <a:p>
            <a:pPr marL="608965" indent="-608965">
              <a:lnSpc>
                <a:spcPct val="100000"/>
              </a:lnSpc>
              <a:buFont typeface="Arial"/>
              <a:buChar char="•"/>
              <a:tabLst>
                <a:tab pos="608965" algn="l"/>
                <a:tab pos="609600" algn="l"/>
              </a:tabLst>
            </a:pPr>
            <a:r>
              <a:rPr dirty="0" sz="2100" spc="-5" b="1">
                <a:solidFill>
                  <a:srgbClr val="3E3E3E"/>
                </a:solidFill>
                <a:latin typeface="Palatino Linotype"/>
                <a:cs typeface="Palatino Linotype"/>
              </a:rPr>
              <a:t>for </a:t>
            </a:r>
            <a:r>
              <a:rPr dirty="0" sz="2100" b="1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100" b="1" i="1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r>
              <a:rPr dirty="0" sz="2100" b="1">
                <a:solidFill>
                  <a:srgbClr val="3E3E3E"/>
                </a:solidFill>
                <a:latin typeface="Palatino Linotype"/>
                <a:cs typeface="Palatino Linotype"/>
              </a:rPr>
              <a:t>=1; </a:t>
            </a:r>
            <a:r>
              <a:rPr dirty="0" sz="21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r>
              <a:rPr dirty="0" sz="2100" spc="-5" b="1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1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100" spc="-5" b="1">
                <a:solidFill>
                  <a:srgbClr val="3E3E3E"/>
                </a:solidFill>
                <a:latin typeface="Palatino Linotype"/>
                <a:cs typeface="Palatino Linotype"/>
              </a:rPr>
              <a:t>;</a:t>
            </a:r>
            <a:r>
              <a:rPr dirty="0" sz="2100" spc="-4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100" b="1" i="1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r>
              <a:rPr dirty="0" sz="2100" b="1">
                <a:solidFill>
                  <a:srgbClr val="3E3E3E"/>
                </a:solidFill>
                <a:latin typeface="Palatino Linotype"/>
                <a:cs typeface="Palatino Linotype"/>
              </a:rPr>
              <a:t>++)</a:t>
            </a:r>
            <a:endParaRPr sz="2100">
              <a:latin typeface="Palatino Linotype"/>
              <a:cs typeface="Palatino Linotype"/>
            </a:endParaRPr>
          </a:p>
          <a:p>
            <a:pPr marL="875665" indent="-875665">
              <a:lnSpc>
                <a:spcPct val="100000"/>
              </a:lnSpc>
              <a:buFont typeface="Arial"/>
              <a:buChar char="•"/>
              <a:tabLst>
                <a:tab pos="875665" algn="l"/>
                <a:tab pos="876300" algn="l"/>
              </a:tabLst>
            </a:pPr>
            <a:r>
              <a:rPr dirty="0" sz="2100" spc="-5" b="1">
                <a:solidFill>
                  <a:srgbClr val="3E3E3E"/>
                </a:solidFill>
                <a:latin typeface="Palatino Linotype"/>
                <a:cs typeface="Palatino Linotype"/>
              </a:rPr>
              <a:t>if (color[</a:t>
            </a:r>
            <a:r>
              <a:rPr dirty="0" sz="21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r>
              <a:rPr dirty="0" sz="2100" spc="-5" b="1">
                <a:solidFill>
                  <a:srgbClr val="3E3E3E"/>
                </a:solidFill>
                <a:latin typeface="Palatino Linotype"/>
                <a:cs typeface="Palatino Linotype"/>
              </a:rPr>
              <a:t>]==white)</a:t>
            </a:r>
            <a:endParaRPr sz="2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r>
              <a:rPr dirty="0" sz="2100" spc="-5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2100" spc="-5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9652" y="5863844"/>
            <a:ext cx="76898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100" spc="-5" b="1">
                <a:solidFill>
                  <a:srgbClr val="3E3E3E"/>
                </a:solidFill>
                <a:latin typeface="Palatino Linotype"/>
                <a:cs typeface="Palatino Linotype"/>
              </a:rPr>
              <a:t>r</a:t>
            </a:r>
            <a:r>
              <a:rPr dirty="0" sz="2100" spc="5" b="1">
                <a:solidFill>
                  <a:srgbClr val="3E3E3E"/>
                </a:solidFill>
                <a:latin typeface="Palatino Linotype"/>
                <a:cs typeface="Palatino Linotype"/>
              </a:rPr>
              <a:t>e</a:t>
            </a:r>
            <a:r>
              <a:rPr dirty="0" sz="2100" spc="-5" b="1">
                <a:solidFill>
                  <a:srgbClr val="3E3E3E"/>
                </a:solidFill>
                <a:latin typeface="Palatino Linotype"/>
                <a:cs typeface="Palatino Linotype"/>
              </a:rPr>
              <a:t>t</a:t>
            </a:r>
            <a:r>
              <a:rPr dirty="0" sz="2100" b="1">
                <a:solidFill>
                  <a:srgbClr val="3E3E3E"/>
                </a:solidFill>
                <a:latin typeface="Palatino Linotype"/>
                <a:cs typeface="Palatino Linotype"/>
              </a:rPr>
              <a:t>u</a:t>
            </a:r>
            <a:r>
              <a:rPr dirty="0" sz="2100" spc="-5" b="1">
                <a:solidFill>
                  <a:srgbClr val="3E3E3E"/>
                </a:solidFill>
                <a:latin typeface="Palatino Linotype"/>
                <a:cs typeface="Palatino Linotype"/>
              </a:rPr>
              <a:t>r</a:t>
            </a:r>
            <a:r>
              <a:rPr dirty="0" sz="2100" b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endParaRPr sz="21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744749"/>
            <a:ext cx="8106409" cy="574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ts val="2160"/>
              </a:lnSpc>
              <a:spcBef>
                <a:spcPts val="105"/>
              </a:spcBef>
              <a:buClr>
                <a:srgbClr val="3E3E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vo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id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ccDFS(IntList[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] </a:t>
            </a:r>
            <a:r>
              <a:rPr dirty="0" sz="2000" spc="-15" b="1" i="1">
                <a:solidFill>
                  <a:srgbClr val="3E3E3E"/>
                </a:solidFill>
                <a:latin typeface="Palatino Linotype"/>
                <a:cs typeface="Palatino Linotype"/>
              </a:rPr>
              <a:t>adjVertices</a:t>
            </a:r>
            <a:r>
              <a:rPr dirty="0" sz="2000" spc="-15" b="1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int[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] </a:t>
            </a:r>
            <a:r>
              <a:rPr dirty="0" sz="2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color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, int </a:t>
            </a:r>
            <a:r>
              <a:rPr dirty="0" sz="2000" b="1" i="1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int </a:t>
            </a:r>
            <a:r>
              <a:rPr dirty="0" sz="2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ccNum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, int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[</a:t>
            </a:r>
            <a:r>
              <a:rPr dirty="0" sz="2000" spc="-5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]</a:t>
            </a:r>
            <a:endParaRPr sz="2000">
              <a:latin typeface="Palatino Linotype"/>
              <a:cs typeface="Palatino Linotype"/>
            </a:endParaRPr>
          </a:p>
          <a:p>
            <a:pPr marL="354965">
              <a:lnSpc>
                <a:spcPts val="2160"/>
              </a:lnSpc>
            </a:pPr>
            <a:r>
              <a:rPr dirty="0" sz="2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cc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)//</a:t>
            </a:r>
            <a:r>
              <a:rPr dirty="0" sz="2000" spc="-5" b="1" i="1">
                <a:solidFill>
                  <a:srgbClr val="0000CC"/>
                </a:solidFill>
                <a:latin typeface="Palatino Linotype"/>
                <a:cs typeface="Palatino Linotype"/>
              </a:rPr>
              <a:t>v </a:t>
            </a:r>
            <a:r>
              <a:rPr dirty="0" sz="2000" b="1">
                <a:solidFill>
                  <a:srgbClr val="0000CC"/>
                </a:solidFill>
                <a:latin typeface="Palatino Linotype"/>
                <a:cs typeface="Palatino Linotype"/>
              </a:rPr>
              <a:t>as the code of current connected</a:t>
            </a:r>
            <a:r>
              <a:rPr dirty="0" sz="2000" spc="-110" b="1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0000CC"/>
                </a:solidFill>
                <a:latin typeface="Palatino Linotype"/>
                <a:cs typeface="Palatino Linotype"/>
              </a:rPr>
              <a:t>component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293388"/>
            <a:ext cx="11493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3347" y="2293388"/>
            <a:ext cx="181737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int</a:t>
            </a:r>
            <a:r>
              <a:rPr dirty="0" sz="2000" spc="-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w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;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IntList</a:t>
            </a:r>
            <a:r>
              <a:rPr dirty="0" sz="2000" spc="-7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remAdj;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3347" y="5036589"/>
            <a:ext cx="5083175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0065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15" b="1">
                <a:solidFill>
                  <a:srgbClr val="3E3E3E"/>
                </a:solidFill>
                <a:latin typeface="Palatino Linotype"/>
                <a:cs typeface="Palatino Linotype"/>
              </a:rPr>
              <a:t>ccDFS(adjVertices, </a:t>
            </a:r>
            <a:r>
              <a:rPr dirty="0" sz="2000" spc="-20" b="1">
                <a:solidFill>
                  <a:srgbClr val="3E3E3E"/>
                </a:solidFill>
                <a:latin typeface="Palatino Linotype"/>
                <a:cs typeface="Palatino Linotype"/>
              </a:rPr>
              <a:t>color, </a:t>
            </a:r>
            <a:r>
              <a:rPr dirty="0" sz="2000" spc="-95" b="1">
                <a:solidFill>
                  <a:srgbClr val="3E3E3E"/>
                </a:solidFill>
                <a:latin typeface="Palatino Linotype"/>
                <a:cs typeface="Palatino Linotype"/>
              </a:rPr>
              <a:t>w,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ccNum, cc);  remAdj=rest(remAdj);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color[v]=</a:t>
            </a:r>
            <a:r>
              <a:rPr dirty="0" sz="2000" spc="-5" b="1">
                <a:solidFill>
                  <a:srgbClr val="FF0000"/>
                </a:solidFill>
                <a:latin typeface="Palatino Linotype"/>
                <a:cs typeface="Palatino Linotype"/>
              </a:rPr>
              <a:t>black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;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207788"/>
            <a:ext cx="3294379" cy="30740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09600" indent="-596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609600" algn="l"/>
                <a:tab pos="610235" algn="l"/>
              </a:tabLst>
            </a:pP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color[v]=</a:t>
            </a:r>
            <a:r>
              <a:rPr dirty="0" sz="2000" spc="-5" b="1">
                <a:solidFill>
                  <a:srgbClr val="FF0000"/>
                </a:solidFill>
                <a:latin typeface="Palatino Linotype"/>
                <a:cs typeface="Palatino Linotype"/>
              </a:rPr>
              <a:t>gray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;</a:t>
            </a:r>
            <a:endParaRPr sz="2000">
              <a:latin typeface="Palatino Linotype"/>
              <a:cs typeface="Palatino Linotype"/>
            </a:endParaRPr>
          </a:p>
          <a:p>
            <a:pPr marL="609600" indent="-596900">
              <a:lnSpc>
                <a:spcPct val="100000"/>
              </a:lnSpc>
              <a:buFont typeface="Arial"/>
              <a:buChar char="•"/>
              <a:tabLst>
                <a:tab pos="609600" algn="l"/>
                <a:tab pos="610235" algn="l"/>
              </a:tabLst>
            </a:pP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cc[v]=ccNum;</a:t>
            </a:r>
            <a:endParaRPr sz="2000">
              <a:latin typeface="Palatino Linotype"/>
              <a:cs typeface="Palatino Linotype"/>
            </a:endParaRPr>
          </a:p>
          <a:p>
            <a:pPr marL="609600" indent="-596900">
              <a:lnSpc>
                <a:spcPct val="100000"/>
              </a:lnSpc>
              <a:buFont typeface="Arial"/>
              <a:buChar char="•"/>
              <a:tabLst>
                <a:tab pos="609600" algn="l"/>
                <a:tab pos="610235" algn="l"/>
              </a:tabLst>
            </a:pPr>
            <a:r>
              <a:rPr dirty="0" sz="2000" spc="-15" b="1">
                <a:solidFill>
                  <a:srgbClr val="3E3E3E"/>
                </a:solidFill>
                <a:latin typeface="Palatino Linotype"/>
                <a:cs typeface="Palatino Linotype"/>
              </a:rPr>
              <a:t>remAdj=adjVertices[v];</a:t>
            </a:r>
            <a:endParaRPr sz="2000">
              <a:latin typeface="Palatino Linotype"/>
              <a:cs typeface="Palatino Linotype"/>
            </a:endParaRPr>
          </a:p>
          <a:p>
            <a:pPr marL="609600" indent="-596900">
              <a:lnSpc>
                <a:spcPct val="100000"/>
              </a:lnSpc>
              <a:buFont typeface="Arial"/>
              <a:buChar char="•"/>
              <a:tabLst>
                <a:tab pos="609600" algn="l"/>
                <a:tab pos="610235" algn="l"/>
              </a:tabLst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while</a:t>
            </a:r>
            <a:r>
              <a:rPr dirty="0" sz="2000" spc="-4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(remAdj</a:t>
            </a:r>
            <a:r>
              <a:rPr dirty="0" sz="2000" spc="-5" b="1">
                <a:solidFill>
                  <a:srgbClr val="3E3E3E"/>
                </a:solidFill>
                <a:latin typeface="Symbol"/>
                <a:cs typeface="Symbol"/>
              </a:rPr>
              <a:t>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nil)</a:t>
            </a:r>
            <a:endParaRPr sz="2000">
              <a:latin typeface="Palatino Linotype"/>
              <a:cs typeface="Palatino Linotype"/>
            </a:endParaRPr>
          </a:p>
          <a:p>
            <a:pPr marL="862965" indent="-850265">
              <a:lnSpc>
                <a:spcPct val="100000"/>
              </a:lnSpc>
              <a:buFont typeface="Arial"/>
              <a:buChar char="•"/>
              <a:tabLst>
                <a:tab pos="862965" algn="l"/>
                <a:tab pos="863600" algn="l"/>
              </a:tabLst>
            </a:pP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w=first(remAdj);</a:t>
            </a:r>
            <a:endParaRPr sz="2000">
              <a:latin typeface="Palatino Linotype"/>
              <a:cs typeface="Palatino Linotype"/>
            </a:endParaRPr>
          </a:p>
          <a:p>
            <a:pPr marL="862965" indent="-850265">
              <a:lnSpc>
                <a:spcPct val="100000"/>
              </a:lnSpc>
              <a:buFont typeface="Arial"/>
              <a:buChar char="•"/>
              <a:tabLst>
                <a:tab pos="862965" algn="l"/>
                <a:tab pos="863600" algn="l"/>
              </a:tabLst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if</a:t>
            </a:r>
            <a:r>
              <a:rPr dirty="0" sz="2000" spc="-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(color[w]==</a:t>
            </a:r>
            <a:r>
              <a:rPr dirty="0" sz="2000" spc="-5" b="1">
                <a:solidFill>
                  <a:srgbClr val="FF0000"/>
                </a:solidFill>
                <a:latin typeface="Palatino Linotype"/>
                <a:cs typeface="Palatino Linotype"/>
              </a:rPr>
              <a:t>white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3347" y="5950988"/>
            <a:ext cx="7480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r</a:t>
            </a:r>
            <a:r>
              <a:rPr dirty="0" sz="2000" spc="5" b="1">
                <a:solidFill>
                  <a:srgbClr val="3E3E3E"/>
                </a:solidFill>
                <a:latin typeface="Palatino Linotype"/>
                <a:cs typeface="Palatino Linotype"/>
              </a:rPr>
              <a:t>e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turn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15207" y="4419600"/>
            <a:ext cx="1292860" cy="701675"/>
          </a:xfrm>
          <a:custGeom>
            <a:avLst/>
            <a:gdLst/>
            <a:ahLst/>
            <a:cxnLst/>
            <a:rect l="l" t="t" r="r" b="b"/>
            <a:pathLst>
              <a:path w="1292860" h="701675">
                <a:moveTo>
                  <a:pt x="1292428" y="0"/>
                </a:moveTo>
                <a:lnTo>
                  <a:pt x="0" y="701268"/>
                </a:lnTo>
              </a:path>
            </a:pathLst>
          </a:custGeom>
          <a:ln w="15240">
            <a:solidFill>
              <a:srgbClr val="99CC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48221" y="5040836"/>
            <a:ext cx="142240" cy="116839"/>
          </a:xfrm>
          <a:custGeom>
            <a:avLst/>
            <a:gdLst/>
            <a:ahLst/>
            <a:cxnLst/>
            <a:rect l="l" t="t" r="r" b="b"/>
            <a:pathLst>
              <a:path w="142239" h="116839">
                <a:moveTo>
                  <a:pt x="81343" y="0"/>
                </a:moveTo>
                <a:lnTo>
                  <a:pt x="0" y="116382"/>
                </a:lnTo>
                <a:lnTo>
                  <a:pt x="141922" y="111620"/>
                </a:lnTo>
                <a:lnTo>
                  <a:pt x="66979" y="80035"/>
                </a:lnTo>
                <a:lnTo>
                  <a:pt x="81343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80425" y="3293364"/>
            <a:ext cx="1871345" cy="616585"/>
          </a:xfrm>
          <a:custGeom>
            <a:avLst/>
            <a:gdLst/>
            <a:ahLst/>
            <a:cxnLst/>
            <a:rect l="l" t="t" r="r" b="b"/>
            <a:pathLst>
              <a:path w="1871345" h="616585">
                <a:moveTo>
                  <a:pt x="1870722" y="0"/>
                </a:moveTo>
                <a:lnTo>
                  <a:pt x="0" y="616242"/>
                </a:lnTo>
              </a:path>
            </a:pathLst>
          </a:custGeom>
          <a:ln w="15240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908044" y="3833386"/>
            <a:ext cx="140970" cy="120650"/>
          </a:xfrm>
          <a:custGeom>
            <a:avLst/>
            <a:gdLst/>
            <a:ahLst/>
            <a:cxnLst/>
            <a:rect l="l" t="t" r="r" b="b"/>
            <a:pathLst>
              <a:path w="140969" h="120650">
                <a:moveTo>
                  <a:pt x="100761" y="0"/>
                </a:moveTo>
                <a:lnTo>
                  <a:pt x="0" y="100063"/>
                </a:lnTo>
                <a:lnTo>
                  <a:pt x="140500" y="120624"/>
                </a:lnTo>
                <a:lnTo>
                  <a:pt x="72377" y="76212"/>
                </a:lnTo>
                <a:lnTo>
                  <a:pt x="100761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86784" y="2529839"/>
            <a:ext cx="1906523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54779" y="2528316"/>
            <a:ext cx="1772411" cy="1084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54779" y="3653053"/>
            <a:ext cx="1772411" cy="213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941064" y="2636520"/>
            <a:ext cx="1845945" cy="1016635"/>
          </a:xfrm>
          <a:prstGeom prst="rect">
            <a:avLst/>
          </a:prstGeom>
          <a:solidFill>
            <a:srgbClr val="FFFF99"/>
          </a:solidFill>
          <a:ln w="34747">
            <a:solidFill>
              <a:srgbClr val="FF9900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algn="just" marL="92075" marR="283210">
              <a:lnSpc>
                <a:spcPct val="100000"/>
              </a:lnSpc>
              <a:spcBef>
                <a:spcPts val="235"/>
              </a:spcBef>
            </a:pP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elements  of </a:t>
            </a:r>
            <a:r>
              <a:rPr dirty="0" sz="2000" i="1">
                <a:latin typeface="Calibri"/>
                <a:cs typeface="Calibri"/>
              </a:rPr>
              <a:t>remAdj </a:t>
            </a:r>
            <a:r>
              <a:rPr dirty="0" sz="2000" spc="-10">
                <a:latin typeface="Calibri"/>
                <a:cs typeface="Calibri"/>
              </a:rPr>
              <a:t>are  </a:t>
            </a:r>
            <a:r>
              <a:rPr dirty="0" sz="2000" spc="-5">
                <a:latin typeface="Calibri"/>
                <a:cs typeface="Calibri"/>
              </a:rPr>
              <a:t>neighbors of</a:t>
            </a:r>
            <a:r>
              <a:rPr dirty="0" sz="2000" spc="-100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v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43271" y="3826764"/>
            <a:ext cx="3345179" cy="10759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811267" y="3825240"/>
            <a:ext cx="3442715" cy="11460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797552" y="3933190"/>
            <a:ext cx="3284220" cy="1015365"/>
          </a:xfrm>
          <a:prstGeom prst="rect">
            <a:avLst/>
          </a:prstGeom>
          <a:solidFill>
            <a:srgbClr val="CCFFCC"/>
          </a:solidFill>
          <a:ln w="34747">
            <a:solidFill>
              <a:srgbClr val="99CC0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algn="just" marL="90805" marR="109855">
              <a:lnSpc>
                <a:spcPct val="100000"/>
              </a:lnSpc>
              <a:spcBef>
                <a:spcPts val="229"/>
              </a:spcBef>
            </a:pPr>
            <a:r>
              <a:rPr dirty="0" sz="2000" spc="-10">
                <a:latin typeface="Calibri"/>
                <a:cs typeface="Calibri"/>
              </a:rPr>
              <a:t>Processing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10">
                <a:latin typeface="Calibri"/>
                <a:cs typeface="Calibri"/>
              </a:rPr>
              <a:t>next </a:t>
            </a:r>
            <a:r>
              <a:rPr dirty="0" sz="2000" spc="-20">
                <a:latin typeface="Calibri"/>
                <a:cs typeface="Calibri"/>
              </a:rPr>
              <a:t>neighbor,  </a:t>
            </a:r>
            <a:r>
              <a:rPr dirty="0" sz="2000" spc="-5">
                <a:latin typeface="Calibri"/>
                <a:cs typeface="Calibri"/>
              </a:rPr>
              <a:t>if </a:t>
            </a:r>
            <a:r>
              <a:rPr dirty="0" sz="2000" spc="-10">
                <a:latin typeface="Calibri"/>
                <a:cs typeface="Calibri"/>
              </a:rPr>
              <a:t>existing, </a:t>
            </a:r>
            <a:r>
              <a:rPr dirty="0" sz="2000" spc="-5">
                <a:latin typeface="Calibri"/>
                <a:cs typeface="Calibri"/>
              </a:rPr>
              <a:t>another </a:t>
            </a:r>
            <a:r>
              <a:rPr dirty="0" sz="2000" spc="-10">
                <a:latin typeface="Calibri"/>
                <a:cs typeface="Calibri"/>
              </a:rPr>
              <a:t>depth-first  </a:t>
            </a:r>
            <a:r>
              <a:rPr dirty="0" sz="2000" spc="-5">
                <a:latin typeface="Calibri"/>
                <a:cs typeface="Calibri"/>
              </a:rPr>
              <a:t>search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>
                <a:latin typeface="Calibri"/>
                <a:cs typeface="Calibri"/>
              </a:rPr>
              <a:t>be </a:t>
            </a:r>
            <a:r>
              <a:rPr dirty="0" sz="2000" spc="-5">
                <a:latin typeface="Calibri"/>
                <a:cs typeface="Calibri"/>
              </a:rPr>
              <a:t>incurred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31820" y="6021070"/>
            <a:ext cx="1260475" cy="454659"/>
          </a:xfrm>
          <a:prstGeom prst="rect">
            <a:avLst/>
          </a:prstGeom>
          <a:solidFill>
            <a:srgbClr val="CCFFCC"/>
          </a:solidFill>
          <a:ln w="34747">
            <a:solidFill>
              <a:srgbClr val="99CC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dirty="0" sz="2000" i="1">
                <a:latin typeface="Times New Roman"/>
                <a:cs typeface="Times New Roman"/>
              </a:rPr>
              <a:t>v</a:t>
            </a:r>
            <a:r>
              <a:rPr dirty="0" sz="2000" spc="-25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finished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37092" y="5908065"/>
            <a:ext cx="749300" cy="340360"/>
          </a:xfrm>
          <a:custGeom>
            <a:avLst/>
            <a:gdLst/>
            <a:ahLst/>
            <a:cxnLst/>
            <a:rect l="l" t="t" r="r" b="b"/>
            <a:pathLst>
              <a:path w="749300" h="340360">
                <a:moveTo>
                  <a:pt x="749007" y="340334"/>
                </a:moveTo>
                <a:lnTo>
                  <a:pt x="0" y="0"/>
                </a:lnTo>
              </a:path>
            </a:pathLst>
          </a:custGeom>
          <a:ln w="15239">
            <a:solidFill>
              <a:srgbClr val="99CC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67717" y="5871277"/>
            <a:ext cx="142240" cy="116205"/>
          </a:xfrm>
          <a:custGeom>
            <a:avLst/>
            <a:gdLst/>
            <a:ahLst/>
            <a:cxnLst/>
            <a:rect l="l" t="t" r="r" b="b"/>
            <a:pathLst>
              <a:path w="142239" h="116204">
                <a:moveTo>
                  <a:pt x="141884" y="0"/>
                </a:moveTo>
                <a:lnTo>
                  <a:pt x="0" y="5270"/>
                </a:lnTo>
                <a:lnTo>
                  <a:pt x="89344" y="115620"/>
                </a:lnTo>
                <a:lnTo>
                  <a:pt x="69367" y="36791"/>
                </a:lnTo>
                <a:lnTo>
                  <a:pt x="141884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03960" y="384047"/>
            <a:ext cx="2586227" cy="13746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964180" y="384047"/>
            <a:ext cx="4972811" cy="13746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604899" y="532767"/>
            <a:ext cx="593280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ccDFS: the</a:t>
            </a:r>
            <a:r>
              <a:rPr dirty="0" spc="-40"/>
              <a:t> </a:t>
            </a:r>
            <a:r>
              <a:rPr dirty="0" spc="-5"/>
              <a:t>procedure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2015/4/16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med">
    <p:pull dir="l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8216" y="384047"/>
            <a:ext cx="568604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9186" y="532767"/>
            <a:ext cx="48856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 </a:t>
            </a:r>
            <a:r>
              <a:rPr dirty="0" spc="-5"/>
              <a:t>the last</a:t>
            </a:r>
            <a:r>
              <a:rPr dirty="0" spc="-70"/>
              <a:t> </a:t>
            </a:r>
            <a:r>
              <a:rPr dirty="0"/>
              <a:t>class…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35940" y="1699029"/>
            <a:ext cx="7858759" cy="2814955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Dynamic Equivalence</a:t>
            </a:r>
            <a:r>
              <a:rPr dirty="0" sz="3000" spc="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Relation</a:t>
            </a:r>
            <a:endParaRPr sz="3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Implementing Dynamic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Set by</a:t>
            </a:r>
            <a:r>
              <a:rPr dirty="0" sz="3000" spc="-3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Union-Find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Straight</a:t>
            </a:r>
            <a:r>
              <a:rPr dirty="0" sz="2400" spc="2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Union-Find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Making Shorter </a:t>
            </a:r>
            <a:r>
              <a:rPr dirty="0" sz="2400" spc="-45">
                <a:solidFill>
                  <a:srgbClr val="3E3E3E"/>
                </a:solidFill>
                <a:latin typeface="Palatino Linotype"/>
                <a:cs typeface="Palatino Linotype"/>
              </a:rPr>
              <a:t>Tree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by </a:t>
            </a:r>
            <a:r>
              <a:rPr dirty="0" sz="2400" spc="-25">
                <a:solidFill>
                  <a:srgbClr val="FF0000"/>
                </a:solidFill>
                <a:latin typeface="Palatino Linotype"/>
                <a:cs typeface="Palatino Linotype"/>
              </a:rPr>
              <a:t>Weighted</a:t>
            </a:r>
            <a:r>
              <a:rPr dirty="0" sz="2400" spc="7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Union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Compressing </a:t>
            </a:r>
            <a:r>
              <a:rPr dirty="0" sz="2400" spc="-20">
                <a:solidFill>
                  <a:srgbClr val="3E3E3E"/>
                </a:solidFill>
                <a:latin typeface="Palatino Linotype"/>
                <a:cs typeface="Palatino Linotype"/>
              </a:rPr>
              <a:t>Path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by </a:t>
            </a:r>
            <a:r>
              <a:rPr dirty="0" sz="2400" spc="-5">
                <a:solidFill>
                  <a:srgbClr val="FF0000"/>
                </a:solidFill>
                <a:latin typeface="Palatino Linotype"/>
                <a:cs typeface="Palatino Linotype"/>
              </a:rPr>
              <a:t>Compressing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Find</a:t>
            </a:r>
            <a:endParaRPr sz="2400">
              <a:latin typeface="Palatino Linotype"/>
              <a:cs typeface="Palatino Linotype"/>
            </a:endParaRPr>
          </a:p>
          <a:p>
            <a:pPr lvl="2" marL="1155700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Amortized Analysis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of</a:t>
            </a:r>
            <a:r>
              <a:rPr dirty="0" sz="2000" spc="-13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 i="1">
                <a:solidFill>
                  <a:srgbClr val="3E3E3E"/>
                </a:solidFill>
                <a:latin typeface="Palatino Linotype"/>
                <a:cs typeface="Palatino Linotype"/>
              </a:rPr>
              <a:t>wUnion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-</a:t>
            </a:r>
            <a:r>
              <a:rPr dirty="0" sz="2000" spc="-5" i="1">
                <a:solidFill>
                  <a:srgbClr val="3E3E3E"/>
                </a:solidFill>
                <a:latin typeface="Palatino Linotype"/>
                <a:cs typeface="Palatino Linotype"/>
              </a:rPr>
              <a:t>cFind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7304" y="384047"/>
            <a:ext cx="8087867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8242" y="532767"/>
            <a:ext cx="72859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Analysis of CC</a:t>
            </a:r>
            <a:r>
              <a:rPr dirty="0" spc="-65"/>
              <a:t> </a:t>
            </a:r>
            <a:r>
              <a:rPr dirty="0" spc="-5"/>
              <a:t>Algorithm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07352" y="1878064"/>
            <a:ext cx="7900034" cy="451675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connectedComponents, the</a:t>
            </a:r>
            <a:r>
              <a:rPr dirty="0" sz="2400" spc="-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wrapper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09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Linear in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n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(color array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initialization+for loop on </a:t>
            </a:r>
            <a:r>
              <a:rPr dirty="0" sz="2000" spc="-20" i="1">
                <a:solidFill>
                  <a:srgbClr val="3E3E3E"/>
                </a:solidFill>
                <a:latin typeface="Palatino Linotype"/>
                <a:cs typeface="Palatino Linotype"/>
              </a:rPr>
              <a:t>adjVertices</a:t>
            </a:r>
            <a:r>
              <a:rPr dirty="0" sz="2000" spc="-125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ccDFS, the depth-first</a:t>
            </a:r>
            <a:r>
              <a:rPr dirty="0" sz="2400" spc="-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searcher</a:t>
            </a:r>
            <a:endParaRPr sz="24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50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In one execution of ccDFS on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the number of  instructions</a:t>
            </a:r>
            <a:r>
              <a:rPr dirty="0" sz="2000" spc="-5">
                <a:solidFill>
                  <a:srgbClr val="0000CC"/>
                </a:solidFill>
                <a:latin typeface="Palatino Linotype"/>
                <a:cs typeface="Palatino Linotype"/>
              </a:rPr>
              <a:t>(rest(</a:t>
            </a:r>
            <a:r>
              <a:rPr dirty="0" sz="2000" spc="-5" i="1">
                <a:solidFill>
                  <a:srgbClr val="0000CC"/>
                </a:solidFill>
                <a:latin typeface="Palatino Linotype"/>
                <a:cs typeface="Palatino Linotype"/>
              </a:rPr>
              <a:t>remAdj</a:t>
            </a:r>
            <a:r>
              <a:rPr dirty="0" sz="2000" spc="-5">
                <a:solidFill>
                  <a:srgbClr val="0000CC"/>
                </a:solidFill>
                <a:latin typeface="Palatino Linotype"/>
                <a:cs typeface="Palatino Linotype"/>
              </a:rPr>
              <a:t>))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executed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proportional to the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size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of  </a:t>
            </a:r>
            <a:r>
              <a:rPr dirty="0" sz="2000" spc="-20" i="1">
                <a:solidFill>
                  <a:srgbClr val="3E3E3E"/>
                </a:solidFill>
                <a:latin typeface="Palatino Linotype"/>
                <a:cs typeface="Palatino Linotype"/>
              </a:rPr>
              <a:t>adjVertices</a:t>
            </a:r>
            <a:r>
              <a:rPr dirty="0" sz="2000" spc="-20">
                <a:solidFill>
                  <a:srgbClr val="3E3E3E"/>
                </a:solidFill>
                <a:latin typeface="Palatino Linotype"/>
                <a:cs typeface="Palatino Linotype"/>
              </a:rPr>
              <a:t>[</a:t>
            </a:r>
            <a:r>
              <a:rPr dirty="0" sz="2000" spc="-20" i="1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r>
              <a:rPr dirty="0" sz="2000" spc="-20">
                <a:solidFill>
                  <a:srgbClr val="3E3E3E"/>
                </a:solidFill>
                <a:latin typeface="Palatino Linotype"/>
                <a:cs typeface="Palatino Linotype"/>
              </a:rPr>
              <a:t>].</a:t>
            </a:r>
            <a:endParaRPr sz="2000">
              <a:latin typeface="Palatino Linotype"/>
              <a:cs typeface="Palatino Linotype"/>
            </a:endParaRPr>
          </a:p>
          <a:p>
            <a:pPr lvl="1" marL="756285" marR="254635" indent="-286385">
              <a:lnSpc>
                <a:spcPts val="2390"/>
              </a:lnSpc>
              <a:spcBef>
                <a:spcPts val="58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Note: </a:t>
            </a:r>
            <a:r>
              <a:rPr dirty="0" sz="2000">
                <a:solidFill>
                  <a:srgbClr val="3E3E3E"/>
                </a:solidFill>
                <a:latin typeface="Symbol"/>
                <a:cs typeface="Symbol"/>
              </a:rPr>
              <a:t>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(size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2000" spc="-20" i="1">
                <a:solidFill>
                  <a:srgbClr val="3E3E3E"/>
                </a:solidFill>
                <a:latin typeface="Palatino Linotype"/>
                <a:cs typeface="Palatino Linotype"/>
              </a:rPr>
              <a:t>adjVertices</a:t>
            </a:r>
            <a:r>
              <a:rPr dirty="0" sz="2000" spc="-20">
                <a:solidFill>
                  <a:srgbClr val="3E3E3E"/>
                </a:solidFill>
                <a:latin typeface="Palatino Linotype"/>
                <a:cs typeface="Palatino Linotype"/>
              </a:rPr>
              <a:t>[</a:t>
            </a:r>
            <a:r>
              <a:rPr dirty="0" sz="2000" spc="-20" i="1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r>
              <a:rPr dirty="0" sz="2000" spc="-20">
                <a:solidFill>
                  <a:srgbClr val="3E3E3E"/>
                </a:solidFill>
                <a:latin typeface="Palatino Linotype"/>
                <a:cs typeface="Palatino Linotype"/>
              </a:rPr>
              <a:t>])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is 2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m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, and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adjacency lists are 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traveresed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only</a:t>
            </a:r>
            <a:r>
              <a:rPr dirty="0" sz="2000" spc="-3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once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2000">
              <a:latin typeface="Palatino Linotype"/>
              <a:cs typeface="Palatino Linotype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har char="o"/>
            </a:pP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So, the </a:t>
            </a:r>
            <a:r>
              <a:rPr dirty="0" sz="2400" b="1">
                <a:solidFill>
                  <a:srgbClr val="FF0000"/>
                </a:solidFill>
                <a:latin typeface="Palatino Linotype"/>
                <a:cs typeface="Palatino Linotype"/>
              </a:rPr>
              <a:t>time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complexity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is in</a:t>
            </a:r>
            <a:r>
              <a:rPr dirty="0" sz="2400" spc="-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Symbol"/>
                <a:cs typeface="Symbol"/>
              </a:rPr>
              <a:t>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(m+n)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1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Extra </a:t>
            </a:r>
            <a:r>
              <a:rPr dirty="0" sz="1800">
                <a:solidFill>
                  <a:srgbClr val="3E3E3E"/>
                </a:solidFill>
                <a:latin typeface="Palatino Linotype"/>
                <a:cs typeface="Palatino Linotype"/>
              </a:rPr>
              <a:t>space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requirements:</a:t>
            </a:r>
            <a:endParaRPr sz="1800">
              <a:latin typeface="Palatino Linotype"/>
              <a:cs typeface="Palatino Linotype"/>
            </a:endParaRPr>
          </a:p>
          <a:p>
            <a:pPr lvl="2" marL="1155700" indent="-22860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600" spc="-5">
                <a:solidFill>
                  <a:srgbClr val="3E3E3E"/>
                </a:solidFill>
                <a:latin typeface="Palatino Linotype"/>
                <a:cs typeface="Palatino Linotype"/>
              </a:rPr>
              <a:t>Color</a:t>
            </a:r>
            <a:r>
              <a:rPr dirty="0" sz="1600" spc="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600">
                <a:solidFill>
                  <a:srgbClr val="3E3E3E"/>
                </a:solidFill>
                <a:latin typeface="Palatino Linotype"/>
                <a:cs typeface="Palatino Linotype"/>
              </a:rPr>
              <a:t>array</a:t>
            </a:r>
            <a:endParaRPr sz="1600">
              <a:latin typeface="Palatino Linotype"/>
              <a:cs typeface="Palatino Linotype"/>
            </a:endParaRPr>
          </a:p>
          <a:p>
            <a:pPr lvl="2" marL="11557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600" spc="-10">
                <a:solidFill>
                  <a:srgbClr val="3E3E3E"/>
                </a:solidFill>
                <a:latin typeface="Palatino Linotype"/>
                <a:cs typeface="Palatino Linotype"/>
              </a:rPr>
              <a:t>Activation </a:t>
            </a:r>
            <a:r>
              <a:rPr dirty="0" sz="1600" spc="-5">
                <a:solidFill>
                  <a:srgbClr val="3E3E3E"/>
                </a:solidFill>
                <a:latin typeface="Palatino Linotype"/>
                <a:cs typeface="Palatino Linotype"/>
              </a:rPr>
              <a:t>frame stack for</a:t>
            </a:r>
            <a:r>
              <a:rPr dirty="0" sz="1600" spc="7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600" spc="-5">
                <a:solidFill>
                  <a:srgbClr val="3E3E3E"/>
                </a:solidFill>
                <a:latin typeface="Palatino Linotype"/>
                <a:cs typeface="Palatino Linotype"/>
              </a:rPr>
              <a:t>recursion</a:t>
            </a:r>
            <a:endParaRPr sz="1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5064" y="384047"/>
            <a:ext cx="5832347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6002" y="532767"/>
            <a:ext cx="503237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56915" algn="l"/>
              </a:tabLst>
            </a:pPr>
            <a:r>
              <a:rPr dirty="0" spc="-185"/>
              <a:t>V</a:t>
            </a:r>
            <a:r>
              <a:rPr dirty="0" spc="-5"/>
              <a:t>i</a:t>
            </a:r>
            <a:r>
              <a:rPr dirty="0" spc="5"/>
              <a:t>s</a:t>
            </a:r>
            <a:r>
              <a:rPr dirty="0" spc="-5"/>
              <a:t>it</a:t>
            </a:r>
            <a:r>
              <a:rPr dirty="0"/>
              <a:t>s</a:t>
            </a:r>
            <a:r>
              <a:rPr dirty="0" spc="5"/>
              <a:t> </a:t>
            </a:r>
            <a:r>
              <a:rPr dirty="0" spc="-5"/>
              <a:t>O</a:t>
            </a:r>
            <a:r>
              <a:rPr dirty="0"/>
              <a:t>n</a:t>
            </a:r>
            <a:r>
              <a:rPr dirty="0" spc="5"/>
              <a:t> </a:t>
            </a:r>
            <a:r>
              <a:rPr dirty="0"/>
              <a:t>a	</a:t>
            </a:r>
            <a:r>
              <a:rPr dirty="0" spc="-530"/>
              <a:t>V</a:t>
            </a:r>
            <a:r>
              <a:rPr dirty="0"/>
              <a:t>er</a:t>
            </a:r>
            <a:r>
              <a:rPr dirty="0" spc="-5"/>
              <a:t>t</a:t>
            </a:r>
            <a:r>
              <a:rPr dirty="0"/>
              <a:t>ex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35940" y="1700482"/>
            <a:ext cx="8071484" cy="4340860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Classification for the visits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on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sz="2800" spc="5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vertex</a:t>
            </a:r>
            <a:endParaRPr sz="28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3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First visit(exploring): status:</a:t>
            </a:r>
            <a:r>
              <a:rPr dirty="0" sz="2400" spc="2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Palatino Linotype"/>
                <a:cs typeface="Palatino Linotype"/>
              </a:rPr>
              <a:t>white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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gray</a:t>
            </a:r>
            <a:endParaRPr sz="24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55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(Possibly) </a:t>
            </a:r>
            <a:r>
              <a:rPr dirty="0" sz="2400" spc="-5">
                <a:solidFill>
                  <a:srgbClr val="00B050"/>
                </a:solidFill>
                <a:latin typeface="Palatino Linotype"/>
                <a:cs typeface="Palatino Linotype"/>
              </a:rPr>
              <a:t>multi-visits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by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backtracking to: status keeps </a:t>
            </a:r>
            <a:r>
              <a:rPr dirty="0" sz="2400" spc="-5">
                <a:solidFill>
                  <a:srgbClr val="FF0000"/>
                </a:solidFill>
                <a:latin typeface="Palatino Linotype"/>
                <a:cs typeface="Palatino Linotype"/>
              </a:rPr>
              <a:t> gray</a:t>
            </a:r>
            <a:endParaRPr sz="2400">
              <a:latin typeface="Palatino Linotype"/>
              <a:cs typeface="Palatino Linotype"/>
            </a:endParaRPr>
          </a:p>
          <a:p>
            <a:pPr lvl="1" marL="756285" marR="1530985" indent="-286385">
              <a:lnSpc>
                <a:spcPct val="100800"/>
              </a:lnSpc>
              <a:spcBef>
                <a:spcPts val="55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Last visit(no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more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branch-finished): status:  gray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</a:t>
            </a:r>
            <a:r>
              <a:rPr dirty="0" sz="2400" spc="-5">
                <a:solidFill>
                  <a:srgbClr val="FF0000"/>
                </a:solidFill>
                <a:latin typeface="Palatino Linotype"/>
                <a:cs typeface="Palatino Linotype"/>
              </a:rPr>
              <a:t>black</a:t>
            </a:r>
            <a:endParaRPr sz="2400">
              <a:latin typeface="Palatino Linotype"/>
              <a:cs typeface="Palatino Linotype"/>
            </a:endParaRPr>
          </a:p>
          <a:p>
            <a:pPr marL="355600" marR="464820" indent="-3429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Different operations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can be done, during the  different visits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on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a specific</a:t>
            </a:r>
            <a:r>
              <a:rPr dirty="0" sz="2800" spc="3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vertex</a:t>
            </a:r>
            <a:endParaRPr sz="28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6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On the</a:t>
            </a:r>
            <a:r>
              <a:rPr dirty="0" sz="2200" spc="-2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Palatino Linotype"/>
                <a:cs typeface="Palatino Linotype"/>
              </a:rPr>
              <a:t>vertex</a:t>
            </a:r>
            <a:endParaRPr sz="22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On (selected) incident</a:t>
            </a:r>
            <a:r>
              <a:rPr dirty="0" sz="2200" spc="-2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edges</a:t>
            </a:r>
            <a:endParaRPr sz="22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40" y="312419"/>
            <a:ext cx="258317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34411" y="312419"/>
            <a:ext cx="102869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37104" y="312420"/>
            <a:ext cx="5626595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8178" y="460759"/>
            <a:ext cx="6785609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Depth-first </a:t>
            </a:r>
            <a:r>
              <a:rPr dirty="0"/>
              <a:t>Search</a:t>
            </a:r>
            <a:r>
              <a:rPr dirty="0" spc="-60"/>
              <a:t> </a:t>
            </a:r>
            <a:r>
              <a:rPr dirty="0" spc="-75"/>
              <a:t>Trees</a:t>
            </a:r>
          </a:p>
        </p:txBody>
      </p:sp>
      <p:sp>
        <p:nvSpPr>
          <p:cNvPr id="6" name="object 6"/>
          <p:cNvSpPr/>
          <p:nvPr/>
        </p:nvSpPr>
        <p:spPr>
          <a:xfrm>
            <a:off x="3051810" y="2780538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215646"/>
                </a:moveTo>
                <a:lnTo>
                  <a:pt x="5695" y="166199"/>
                </a:lnTo>
                <a:lnTo>
                  <a:pt x="21918" y="120809"/>
                </a:lnTo>
                <a:lnTo>
                  <a:pt x="47374" y="80769"/>
                </a:lnTo>
                <a:lnTo>
                  <a:pt x="80769" y="47374"/>
                </a:lnTo>
                <a:lnTo>
                  <a:pt x="120809" y="21918"/>
                </a:lnTo>
                <a:lnTo>
                  <a:pt x="166199" y="5695"/>
                </a:lnTo>
                <a:lnTo>
                  <a:pt x="215646" y="0"/>
                </a:lnTo>
                <a:lnTo>
                  <a:pt x="265092" y="5695"/>
                </a:lnTo>
                <a:lnTo>
                  <a:pt x="310482" y="21918"/>
                </a:lnTo>
                <a:lnTo>
                  <a:pt x="350522" y="47374"/>
                </a:lnTo>
                <a:lnTo>
                  <a:pt x="383917" y="80769"/>
                </a:lnTo>
                <a:lnTo>
                  <a:pt x="409373" y="120809"/>
                </a:lnTo>
                <a:lnTo>
                  <a:pt x="425596" y="166199"/>
                </a:lnTo>
                <a:lnTo>
                  <a:pt x="431292" y="215646"/>
                </a:lnTo>
                <a:lnTo>
                  <a:pt x="425596" y="265092"/>
                </a:lnTo>
                <a:lnTo>
                  <a:pt x="409373" y="310482"/>
                </a:lnTo>
                <a:lnTo>
                  <a:pt x="383917" y="350522"/>
                </a:lnTo>
                <a:lnTo>
                  <a:pt x="350522" y="383917"/>
                </a:lnTo>
                <a:lnTo>
                  <a:pt x="310482" y="409373"/>
                </a:lnTo>
                <a:lnTo>
                  <a:pt x="265092" y="425596"/>
                </a:lnTo>
                <a:lnTo>
                  <a:pt x="215646" y="431292"/>
                </a:lnTo>
                <a:lnTo>
                  <a:pt x="166199" y="425596"/>
                </a:lnTo>
                <a:lnTo>
                  <a:pt x="120809" y="409373"/>
                </a:lnTo>
                <a:lnTo>
                  <a:pt x="80769" y="383917"/>
                </a:lnTo>
                <a:lnTo>
                  <a:pt x="47374" y="350522"/>
                </a:lnTo>
                <a:lnTo>
                  <a:pt x="21918" y="310482"/>
                </a:lnTo>
                <a:lnTo>
                  <a:pt x="5695" y="265092"/>
                </a:lnTo>
                <a:lnTo>
                  <a:pt x="0" y="21564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44134" y="2708910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215646"/>
                </a:moveTo>
                <a:lnTo>
                  <a:pt x="5695" y="166199"/>
                </a:lnTo>
                <a:lnTo>
                  <a:pt x="21918" y="120809"/>
                </a:lnTo>
                <a:lnTo>
                  <a:pt x="47374" y="80769"/>
                </a:lnTo>
                <a:lnTo>
                  <a:pt x="80769" y="47374"/>
                </a:lnTo>
                <a:lnTo>
                  <a:pt x="120809" y="21918"/>
                </a:lnTo>
                <a:lnTo>
                  <a:pt x="166199" y="5695"/>
                </a:lnTo>
                <a:lnTo>
                  <a:pt x="215646" y="0"/>
                </a:lnTo>
                <a:lnTo>
                  <a:pt x="265092" y="5695"/>
                </a:lnTo>
                <a:lnTo>
                  <a:pt x="310482" y="21918"/>
                </a:lnTo>
                <a:lnTo>
                  <a:pt x="350522" y="47374"/>
                </a:lnTo>
                <a:lnTo>
                  <a:pt x="383917" y="80769"/>
                </a:lnTo>
                <a:lnTo>
                  <a:pt x="409373" y="120809"/>
                </a:lnTo>
                <a:lnTo>
                  <a:pt x="425596" y="166199"/>
                </a:lnTo>
                <a:lnTo>
                  <a:pt x="431292" y="215646"/>
                </a:lnTo>
                <a:lnTo>
                  <a:pt x="425596" y="265092"/>
                </a:lnTo>
                <a:lnTo>
                  <a:pt x="409373" y="310482"/>
                </a:lnTo>
                <a:lnTo>
                  <a:pt x="383917" y="350522"/>
                </a:lnTo>
                <a:lnTo>
                  <a:pt x="350522" y="383917"/>
                </a:lnTo>
                <a:lnTo>
                  <a:pt x="310482" y="409373"/>
                </a:lnTo>
                <a:lnTo>
                  <a:pt x="265092" y="425596"/>
                </a:lnTo>
                <a:lnTo>
                  <a:pt x="215646" y="431292"/>
                </a:lnTo>
                <a:lnTo>
                  <a:pt x="166199" y="425596"/>
                </a:lnTo>
                <a:lnTo>
                  <a:pt x="120809" y="409373"/>
                </a:lnTo>
                <a:lnTo>
                  <a:pt x="80769" y="383917"/>
                </a:lnTo>
                <a:lnTo>
                  <a:pt x="47374" y="350522"/>
                </a:lnTo>
                <a:lnTo>
                  <a:pt x="21918" y="310482"/>
                </a:lnTo>
                <a:lnTo>
                  <a:pt x="5695" y="265092"/>
                </a:lnTo>
                <a:lnTo>
                  <a:pt x="0" y="21564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20205" y="3571494"/>
            <a:ext cx="433070" cy="433070"/>
          </a:xfrm>
          <a:custGeom>
            <a:avLst/>
            <a:gdLst/>
            <a:ahLst/>
            <a:cxnLst/>
            <a:rect l="l" t="t" r="r" b="b"/>
            <a:pathLst>
              <a:path w="433070" h="433070">
                <a:moveTo>
                  <a:pt x="0" y="216408"/>
                </a:moveTo>
                <a:lnTo>
                  <a:pt x="5715" y="166787"/>
                </a:lnTo>
                <a:lnTo>
                  <a:pt x="21995" y="121236"/>
                </a:lnTo>
                <a:lnTo>
                  <a:pt x="47542" y="81055"/>
                </a:lnTo>
                <a:lnTo>
                  <a:pt x="81055" y="47542"/>
                </a:lnTo>
                <a:lnTo>
                  <a:pt x="121236" y="21995"/>
                </a:lnTo>
                <a:lnTo>
                  <a:pt x="166787" y="5715"/>
                </a:lnTo>
                <a:lnTo>
                  <a:pt x="216408" y="0"/>
                </a:lnTo>
                <a:lnTo>
                  <a:pt x="266028" y="5715"/>
                </a:lnTo>
                <a:lnTo>
                  <a:pt x="311579" y="21995"/>
                </a:lnTo>
                <a:lnTo>
                  <a:pt x="351760" y="47542"/>
                </a:lnTo>
                <a:lnTo>
                  <a:pt x="385273" y="81055"/>
                </a:lnTo>
                <a:lnTo>
                  <a:pt x="410820" y="121236"/>
                </a:lnTo>
                <a:lnTo>
                  <a:pt x="427100" y="166787"/>
                </a:lnTo>
                <a:lnTo>
                  <a:pt x="432816" y="216408"/>
                </a:lnTo>
                <a:lnTo>
                  <a:pt x="427100" y="266028"/>
                </a:lnTo>
                <a:lnTo>
                  <a:pt x="410820" y="311579"/>
                </a:lnTo>
                <a:lnTo>
                  <a:pt x="385273" y="351760"/>
                </a:lnTo>
                <a:lnTo>
                  <a:pt x="351760" y="385273"/>
                </a:lnTo>
                <a:lnTo>
                  <a:pt x="311579" y="410820"/>
                </a:lnTo>
                <a:lnTo>
                  <a:pt x="266028" y="427100"/>
                </a:lnTo>
                <a:lnTo>
                  <a:pt x="216408" y="432816"/>
                </a:lnTo>
                <a:lnTo>
                  <a:pt x="166787" y="427100"/>
                </a:lnTo>
                <a:lnTo>
                  <a:pt x="121236" y="410820"/>
                </a:lnTo>
                <a:lnTo>
                  <a:pt x="81055" y="385273"/>
                </a:lnTo>
                <a:lnTo>
                  <a:pt x="47542" y="351760"/>
                </a:lnTo>
                <a:lnTo>
                  <a:pt x="21995" y="311579"/>
                </a:lnTo>
                <a:lnTo>
                  <a:pt x="5715" y="266028"/>
                </a:lnTo>
                <a:lnTo>
                  <a:pt x="0" y="21640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644134" y="4437126"/>
            <a:ext cx="431800" cy="433070"/>
          </a:xfrm>
          <a:custGeom>
            <a:avLst/>
            <a:gdLst/>
            <a:ahLst/>
            <a:cxnLst/>
            <a:rect l="l" t="t" r="r" b="b"/>
            <a:pathLst>
              <a:path w="431800" h="433070">
                <a:moveTo>
                  <a:pt x="0" y="216407"/>
                </a:moveTo>
                <a:lnTo>
                  <a:pt x="5695" y="166787"/>
                </a:lnTo>
                <a:lnTo>
                  <a:pt x="21918" y="121236"/>
                </a:lnTo>
                <a:lnTo>
                  <a:pt x="47374" y="81055"/>
                </a:lnTo>
                <a:lnTo>
                  <a:pt x="80769" y="47542"/>
                </a:lnTo>
                <a:lnTo>
                  <a:pt x="120809" y="21995"/>
                </a:lnTo>
                <a:lnTo>
                  <a:pt x="166199" y="5715"/>
                </a:lnTo>
                <a:lnTo>
                  <a:pt x="215646" y="0"/>
                </a:lnTo>
                <a:lnTo>
                  <a:pt x="265092" y="5715"/>
                </a:lnTo>
                <a:lnTo>
                  <a:pt x="310482" y="21995"/>
                </a:lnTo>
                <a:lnTo>
                  <a:pt x="350522" y="47542"/>
                </a:lnTo>
                <a:lnTo>
                  <a:pt x="383917" y="81055"/>
                </a:lnTo>
                <a:lnTo>
                  <a:pt x="409373" y="121236"/>
                </a:lnTo>
                <a:lnTo>
                  <a:pt x="425596" y="166787"/>
                </a:lnTo>
                <a:lnTo>
                  <a:pt x="431292" y="216407"/>
                </a:lnTo>
                <a:lnTo>
                  <a:pt x="425596" y="266028"/>
                </a:lnTo>
                <a:lnTo>
                  <a:pt x="409373" y="311579"/>
                </a:lnTo>
                <a:lnTo>
                  <a:pt x="383917" y="351760"/>
                </a:lnTo>
                <a:lnTo>
                  <a:pt x="350522" y="385273"/>
                </a:lnTo>
                <a:lnTo>
                  <a:pt x="310482" y="410820"/>
                </a:lnTo>
                <a:lnTo>
                  <a:pt x="265092" y="427100"/>
                </a:lnTo>
                <a:lnTo>
                  <a:pt x="215646" y="432815"/>
                </a:lnTo>
                <a:lnTo>
                  <a:pt x="166199" y="427100"/>
                </a:lnTo>
                <a:lnTo>
                  <a:pt x="120809" y="410820"/>
                </a:lnTo>
                <a:lnTo>
                  <a:pt x="80769" y="385273"/>
                </a:lnTo>
                <a:lnTo>
                  <a:pt x="47374" y="351760"/>
                </a:lnTo>
                <a:lnTo>
                  <a:pt x="21918" y="311579"/>
                </a:lnTo>
                <a:lnTo>
                  <a:pt x="5695" y="266028"/>
                </a:lnTo>
                <a:lnTo>
                  <a:pt x="0" y="2164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347209" y="3501390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215646"/>
                </a:moveTo>
                <a:lnTo>
                  <a:pt x="5695" y="166199"/>
                </a:lnTo>
                <a:lnTo>
                  <a:pt x="21918" y="120809"/>
                </a:lnTo>
                <a:lnTo>
                  <a:pt x="47374" y="80769"/>
                </a:lnTo>
                <a:lnTo>
                  <a:pt x="80769" y="47374"/>
                </a:lnTo>
                <a:lnTo>
                  <a:pt x="120809" y="21918"/>
                </a:lnTo>
                <a:lnTo>
                  <a:pt x="166199" y="5695"/>
                </a:lnTo>
                <a:lnTo>
                  <a:pt x="215646" y="0"/>
                </a:lnTo>
                <a:lnTo>
                  <a:pt x="265092" y="5695"/>
                </a:lnTo>
                <a:lnTo>
                  <a:pt x="310482" y="21918"/>
                </a:lnTo>
                <a:lnTo>
                  <a:pt x="350522" y="47374"/>
                </a:lnTo>
                <a:lnTo>
                  <a:pt x="383917" y="80769"/>
                </a:lnTo>
                <a:lnTo>
                  <a:pt x="409373" y="120809"/>
                </a:lnTo>
                <a:lnTo>
                  <a:pt x="425596" y="166199"/>
                </a:lnTo>
                <a:lnTo>
                  <a:pt x="431292" y="215646"/>
                </a:lnTo>
                <a:lnTo>
                  <a:pt x="425596" y="265092"/>
                </a:lnTo>
                <a:lnTo>
                  <a:pt x="409373" y="310482"/>
                </a:lnTo>
                <a:lnTo>
                  <a:pt x="383917" y="350522"/>
                </a:lnTo>
                <a:lnTo>
                  <a:pt x="350522" y="383917"/>
                </a:lnTo>
                <a:lnTo>
                  <a:pt x="310482" y="409373"/>
                </a:lnTo>
                <a:lnTo>
                  <a:pt x="265092" y="425596"/>
                </a:lnTo>
                <a:lnTo>
                  <a:pt x="215646" y="431292"/>
                </a:lnTo>
                <a:lnTo>
                  <a:pt x="166199" y="425596"/>
                </a:lnTo>
                <a:lnTo>
                  <a:pt x="120809" y="409373"/>
                </a:lnTo>
                <a:lnTo>
                  <a:pt x="80769" y="383917"/>
                </a:lnTo>
                <a:lnTo>
                  <a:pt x="47374" y="350522"/>
                </a:lnTo>
                <a:lnTo>
                  <a:pt x="21918" y="310482"/>
                </a:lnTo>
                <a:lnTo>
                  <a:pt x="5695" y="265092"/>
                </a:lnTo>
                <a:lnTo>
                  <a:pt x="0" y="21564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47209" y="4437126"/>
            <a:ext cx="431800" cy="433070"/>
          </a:xfrm>
          <a:custGeom>
            <a:avLst/>
            <a:gdLst/>
            <a:ahLst/>
            <a:cxnLst/>
            <a:rect l="l" t="t" r="r" b="b"/>
            <a:pathLst>
              <a:path w="431800" h="433070">
                <a:moveTo>
                  <a:pt x="0" y="216407"/>
                </a:moveTo>
                <a:lnTo>
                  <a:pt x="5695" y="166787"/>
                </a:lnTo>
                <a:lnTo>
                  <a:pt x="21918" y="121236"/>
                </a:lnTo>
                <a:lnTo>
                  <a:pt x="47374" y="81055"/>
                </a:lnTo>
                <a:lnTo>
                  <a:pt x="80769" y="47542"/>
                </a:lnTo>
                <a:lnTo>
                  <a:pt x="120809" y="21995"/>
                </a:lnTo>
                <a:lnTo>
                  <a:pt x="166199" y="5715"/>
                </a:lnTo>
                <a:lnTo>
                  <a:pt x="215646" y="0"/>
                </a:lnTo>
                <a:lnTo>
                  <a:pt x="265092" y="5715"/>
                </a:lnTo>
                <a:lnTo>
                  <a:pt x="310482" y="21995"/>
                </a:lnTo>
                <a:lnTo>
                  <a:pt x="350522" y="47542"/>
                </a:lnTo>
                <a:lnTo>
                  <a:pt x="383917" y="81055"/>
                </a:lnTo>
                <a:lnTo>
                  <a:pt x="409373" y="121236"/>
                </a:lnTo>
                <a:lnTo>
                  <a:pt x="425596" y="166787"/>
                </a:lnTo>
                <a:lnTo>
                  <a:pt x="431292" y="216407"/>
                </a:lnTo>
                <a:lnTo>
                  <a:pt x="425596" y="266028"/>
                </a:lnTo>
                <a:lnTo>
                  <a:pt x="409373" y="311579"/>
                </a:lnTo>
                <a:lnTo>
                  <a:pt x="383917" y="351760"/>
                </a:lnTo>
                <a:lnTo>
                  <a:pt x="350522" y="385273"/>
                </a:lnTo>
                <a:lnTo>
                  <a:pt x="310482" y="410820"/>
                </a:lnTo>
                <a:lnTo>
                  <a:pt x="265092" y="427100"/>
                </a:lnTo>
                <a:lnTo>
                  <a:pt x="215646" y="432815"/>
                </a:lnTo>
                <a:lnTo>
                  <a:pt x="166199" y="427100"/>
                </a:lnTo>
                <a:lnTo>
                  <a:pt x="120809" y="410820"/>
                </a:lnTo>
                <a:lnTo>
                  <a:pt x="80769" y="385273"/>
                </a:lnTo>
                <a:lnTo>
                  <a:pt x="47374" y="351760"/>
                </a:lnTo>
                <a:lnTo>
                  <a:pt x="21918" y="311579"/>
                </a:lnTo>
                <a:lnTo>
                  <a:pt x="5695" y="266028"/>
                </a:lnTo>
                <a:lnTo>
                  <a:pt x="0" y="2164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51810" y="4437126"/>
            <a:ext cx="431800" cy="433070"/>
          </a:xfrm>
          <a:custGeom>
            <a:avLst/>
            <a:gdLst/>
            <a:ahLst/>
            <a:cxnLst/>
            <a:rect l="l" t="t" r="r" b="b"/>
            <a:pathLst>
              <a:path w="431800" h="433070">
                <a:moveTo>
                  <a:pt x="0" y="216407"/>
                </a:moveTo>
                <a:lnTo>
                  <a:pt x="5695" y="166787"/>
                </a:lnTo>
                <a:lnTo>
                  <a:pt x="21918" y="121236"/>
                </a:lnTo>
                <a:lnTo>
                  <a:pt x="47374" y="81055"/>
                </a:lnTo>
                <a:lnTo>
                  <a:pt x="80769" y="47542"/>
                </a:lnTo>
                <a:lnTo>
                  <a:pt x="120809" y="21995"/>
                </a:lnTo>
                <a:lnTo>
                  <a:pt x="166199" y="5715"/>
                </a:lnTo>
                <a:lnTo>
                  <a:pt x="215646" y="0"/>
                </a:lnTo>
                <a:lnTo>
                  <a:pt x="265092" y="5715"/>
                </a:lnTo>
                <a:lnTo>
                  <a:pt x="310482" y="21995"/>
                </a:lnTo>
                <a:lnTo>
                  <a:pt x="350522" y="47542"/>
                </a:lnTo>
                <a:lnTo>
                  <a:pt x="383917" y="81055"/>
                </a:lnTo>
                <a:lnTo>
                  <a:pt x="409373" y="121236"/>
                </a:lnTo>
                <a:lnTo>
                  <a:pt x="425596" y="166787"/>
                </a:lnTo>
                <a:lnTo>
                  <a:pt x="431292" y="216407"/>
                </a:lnTo>
                <a:lnTo>
                  <a:pt x="425596" y="266028"/>
                </a:lnTo>
                <a:lnTo>
                  <a:pt x="409373" y="311579"/>
                </a:lnTo>
                <a:lnTo>
                  <a:pt x="383917" y="351760"/>
                </a:lnTo>
                <a:lnTo>
                  <a:pt x="350522" y="385273"/>
                </a:lnTo>
                <a:lnTo>
                  <a:pt x="310482" y="410820"/>
                </a:lnTo>
                <a:lnTo>
                  <a:pt x="265092" y="427100"/>
                </a:lnTo>
                <a:lnTo>
                  <a:pt x="215646" y="432815"/>
                </a:lnTo>
                <a:lnTo>
                  <a:pt x="166199" y="427100"/>
                </a:lnTo>
                <a:lnTo>
                  <a:pt x="120809" y="410820"/>
                </a:lnTo>
                <a:lnTo>
                  <a:pt x="80769" y="385273"/>
                </a:lnTo>
                <a:lnTo>
                  <a:pt x="47374" y="351760"/>
                </a:lnTo>
                <a:lnTo>
                  <a:pt x="21918" y="311579"/>
                </a:lnTo>
                <a:lnTo>
                  <a:pt x="5695" y="266028"/>
                </a:lnTo>
                <a:lnTo>
                  <a:pt x="0" y="2164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93006" y="290321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46526" y="3123438"/>
            <a:ext cx="819150" cy="490855"/>
          </a:xfrm>
          <a:custGeom>
            <a:avLst/>
            <a:gdLst/>
            <a:ahLst/>
            <a:cxnLst/>
            <a:rect l="l" t="t" r="r" b="b"/>
            <a:pathLst>
              <a:path w="819150" h="490854">
                <a:moveTo>
                  <a:pt x="0" y="0"/>
                </a:moveTo>
                <a:lnTo>
                  <a:pt x="818972" y="49055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219788" y="3555169"/>
            <a:ext cx="127635" cy="107950"/>
          </a:xfrm>
          <a:custGeom>
            <a:avLst/>
            <a:gdLst/>
            <a:ahLst/>
            <a:cxnLst/>
            <a:rect l="l" t="t" r="r" b="b"/>
            <a:pathLst>
              <a:path w="127635" h="107950">
                <a:moveTo>
                  <a:pt x="58737" y="0"/>
                </a:moveTo>
                <a:lnTo>
                  <a:pt x="0" y="98056"/>
                </a:lnTo>
                <a:lnTo>
                  <a:pt x="127419" y="107759"/>
                </a:lnTo>
                <a:lnTo>
                  <a:pt x="587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754117" y="3123628"/>
            <a:ext cx="862330" cy="495300"/>
          </a:xfrm>
          <a:custGeom>
            <a:avLst/>
            <a:gdLst/>
            <a:ahLst/>
            <a:cxnLst/>
            <a:rect l="l" t="t" r="r" b="b"/>
            <a:pathLst>
              <a:path w="862329" h="495300">
                <a:moveTo>
                  <a:pt x="0" y="495109"/>
                </a:moveTo>
                <a:lnTo>
                  <a:pt x="862279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571417" y="3076196"/>
            <a:ext cx="127635" cy="106680"/>
          </a:xfrm>
          <a:custGeom>
            <a:avLst/>
            <a:gdLst/>
            <a:ahLst/>
            <a:cxnLst/>
            <a:rect l="l" t="t" r="r" b="b"/>
            <a:pathLst>
              <a:path w="127635" h="106680">
                <a:moveTo>
                  <a:pt x="127584" y="0"/>
                </a:moveTo>
                <a:lnTo>
                  <a:pt x="0" y="7353"/>
                </a:lnTo>
                <a:lnTo>
                  <a:pt x="56921" y="106476"/>
                </a:lnTo>
                <a:lnTo>
                  <a:pt x="1275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72761" y="3932682"/>
            <a:ext cx="0" cy="444500"/>
          </a:xfrm>
          <a:custGeom>
            <a:avLst/>
            <a:gdLst/>
            <a:ahLst/>
            <a:cxnLst/>
            <a:rect l="l" t="t" r="r" b="b"/>
            <a:pathLst>
              <a:path w="0" h="444500">
                <a:moveTo>
                  <a:pt x="0" y="0"/>
                </a:moveTo>
                <a:lnTo>
                  <a:pt x="0" y="444246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15618" y="435788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745482" y="3122676"/>
            <a:ext cx="996950" cy="1343660"/>
          </a:xfrm>
          <a:custGeom>
            <a:avLst/>
            <a:gdLst/>
            <a:ahLst/>
            <a:cxnLst/>
            <a:rect l="l" t="t" r="r" b="b"/>
            <a:pathLst>
              <a:path w="996950" h="1343660">
                <a:moveTo>
                  <a:pt x="996950" y="0"/>
                </a:moveTo>
                <a:lnTo>
                  <a:pt x="0" y="1343469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707637" y="4433238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14808" y="0"/>
                </a:moveTo>
                <a:lnTo>
                  <a:pt x="0" y="83896"/>
                </a:lnTo>
                <a:lnTo>
                  <a:pt x="75996" y="45402"/>
                </a:lnTo>
                <a:lnTo>
                  <a:pt x="148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93008" y="4652771"/>
            <a:ext cx="789940" cy="0"/>
          </a:xfrm>
          <a:custGeom>
            <a:avLst/>
            <a:gdLst/>
            <a:ahLst/>
            <a:cxnLst/>
            <a:rect l="l" t="t" r="r" b="b"/>
            <a:pathLst>
              <a:path w="789939" h="0">
                <a:moveTo>
                  <a:pt x="0" y="0"/>
                </a:moveTo>
                <a:lnTo>
                  <a:pt x="789940" y="0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270249" y="461466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816855" y="4652771"/>
            <a:ext cx="789940" cy="0"/>
          </a:xfrm>
          <a:custGeom>
            <a:avLst/>
            <a:gdLst/>
            <a:ahLst/>
            <a:cxnLst/>
            <a:rect l="l" t="t" r="r" b="b"/>
            <a:pathLst>
              <a:path w="789939" h="0">
                <a:moveTo>
                  <a:pt x="78993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753353" y="461466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005296" y="3126816"/>
            <a:ext cx="322580" cy="444500"/>
          </a:xfrm>
          <a:custGeom>
            <a:avLst/>
            <a:gdLst/>
            <a:ahLst/>
            <a:cxnLst/>
            <a:rect l="l" t="t" r="r" b="b"/>
            <a:pathLst>
              <a:path w="322579" h="444500">
                <a:moveTo>
                  <a:pt x="322351" y="44391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967978" y="3075429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5">
                <a:moveTo>
                  <a:pt x="0" y="0"/>
                </a:moveTo>
                <a:lnTo>
                  <a:pt x="13944" y="84048"/>
                </a:lnTo>
                <a:lnTo>
                  <a:pt x="75603" y="3928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872509" y="3224263"/>
            <a:ext cx="259715" cy="1247775"/>
          </a:xfrm>
          <a:custGeom>
            <a:avLst/>
            <a:gdLst/>
            <a:ahLst/>
            <a:cxnLst/>
            <a:rect l="l" t="t" r="r" b="b"/>
            <a:pathLst>
              <a:path w="259714" h="1247775">
                <a:moveTo>
                  <a:pt x="259310" y="1247152"/>
                </a:moveTo>
                <a:lnTo>
                  <a:pt x="244556" y="1222262"/>
                </a:lnTo>
                <a:lnTo>
                  <a:pt x="224092" y="1190287"/>
                </a:lnTo>
                <a:lnTo>
                  <a:pt x="199344" y="1152427"/>
                </a:lnTo>
                <a:lnTo>
                  <a:pt x="171742" y="1109881"/>
                </a:lnTo>
                <a:lnTo>
                  <a:pt x="142711" y="1063850"/>
                </a:lnTo>
                <a:lnTo>
                  <a:pt x="113681" y="1015534"/>
                </a:lnTo>
                <a:lnTo>
                  <a:pt x="86078" y="966132"/>
                </a:lnTo>
                <a:lnTo>
                  <a:pt x="61330" y="916846"/>
                </a:lnTo>
                <a:lnTo>
                  <a:pt x="40866" y="868874"/>
                </a:lnTo>
                <a:lnTo>
                  <a:pt x="26112" y="823417"/>
                </a:lnTo>
                <a:lnTo>
                  <a:pt x="15040" y="774365"/>
                </a:lnTo>
                <a:lnTo>
                  <a:pt x="7102" y="724675"/>
                </a:lnTo>
                <a:lnTo>
                  <a:pt x="2140" y="674527"/>
                </a:lnTo>
                <a:lnTo>
                  <a:pt x="0" y="624105"/>
                </a:lnTo>
                <a:lnTo>
                  <a:pt x="522" y="573592"/>
                </a:lnTo>
                <a:lnTo>
                  <a:pt x="3552" y="523171"/>
                </a:lnTo>
                <a:lnTo>
                  <a:pt x="8931" y="473023"/>
                </a:lnTo>
                <a:lnTo>
                  <a:pt x="16503" y="423332"/>
                </a:lnTo>
                <a:lnTo>
                  <a:pt x="26112" y="374281"/>
                </a:lnTo>
                <a:lnTo>
                  <a:pt x="38427" y="327884"/>
                </a:lnTo>
                <a:lnTo>
                  <a:pt x="55105" y="279372"/>
                </a:lnTo>
                <a:lnTo>
                  <a:pt x="75084" y="229747"/>
                </a:lnTo>
                <a:lnTo>
                  <a:pt x="97299" y="180011"/>
                </a:lnTo>
                <a:lnTo>
                  <a:pt x="120687" y="131166"/>
                </a:lnTo>
                <a:lnTo>
                  <a:pt x="144184" y="84215"/>
                </a:lnTo>
                <a:lnTo>
                  <a:pt x="166726" y="40158"/>
                </a:lnTo>
                <a:lnTo>
                  <a:pt x="187250" y="0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20006" y="3166878"/>
            <a:ext cx="69215" cy="85725"/>
          </a:xfrm>
          <a:custGeom>
            <a:avLst/>
            <a:gdLst/>
            <a:ahLst/>
            <a:cxnLst/>
            <a:rect l="l" t="t" r="r" b="b"/>
            <a:pathLst>
              <a:path w="69214" h="85725">
                <a:moveTo>
                  <a:pt x="67398" y="0"/>
                </a:moveTo>
                <a:lnTo>
                  <a:pt x="0" y="52120"/>
                </a:lnTo>
                <a:lnTo>
                  <a:pt x="68656" y="85178"/>
                </a:lnTo>
                <a:lnTo>
                  <a:pt x="673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402329" y="3211829"/>
            <a:ext cx="259715" cy="1219200"/>
          </a:xfrm>
          <a:custGeom>
            <a:avLst/>
            <a:gdLst/>
            <a:ahLst/>
            <a:cxnLst/>
            <a:rect l="l" t="t" r="r" b="b"/>
            <a:pathLst>
              <a:path w="259714" h="1219200">
                <a:moveTo>
                  <a:pt x="0" y="0"/>
                </a:moveTo>
                <a:lnTo>
                  <a:pt x="14753" y="24889"/>
                </a:lnTo>
                <a:lnTo>
                  <a:pt x="35218" y="56865"/>
                </a:lnTo>
                <a:lnTo>
                  <a:pt x="59965" y="94725"/>
                </a:lnTo>
                <a:lnTo>
                  <a:pt x="87568" y="137271"/>
                </a:lnTo>
                <a:lnTo>
                  <a:pt x="116598" y="183302"/>
                </a:lnTo>
                <a:lnTo>
                  <a:pt x="145629" y="231618"/>
                </a:lnTo>
                <a:lnTo>
                  <a:pt x="173231" y="281019"/>
                </a:lnTo>
                <a:lnTo>
                  <a:pt x="197979" y="330306"/>
                </a:lnTo>
                <a:lnTo>
                  <a:pt x="218443" y="378278"/>
                </a:lnTo>
                <a:lnTo>
                  <a:pt x="233197" y="423735"/>
                </a:lnTo>
                <a:lnTo>
                  <a:pt x="244269" y="472786"/>
                </a:lnTo>
                <a:lnTo>
                  <a:pt x="252208" y="522477"/>
                </a:lnTo>
                <a:lnTo>
                  <a:pt x="257169" y="572625"/>
                </a:lnTo>
                <a:lnTo>
                  <a:pt x="259310" y="623046"/>
                </a:lnTo>
                <a:lnTo>
                  <a:pt x="258787" y="673559"/>
                </a:lnTo>
                <a:lnTo>
                  <a:pt x="255758" y="723981"/>
                </a:lnTo>
                <a:lnTo>
                  <a:pt x="250378" y="774128"/>
                </a:lnTo>
                <a:lnTo>
                  <a:pt x="242806" y="823819"/>
                </a:lnTo>
                <a:lnTo>
                  <a:pt x="233197" y="872871"/>
                </a:lnTo>
                <a:lnTo>
                  <a:pt x="220290" y="921172"/>
                </a:lnTo>
                <a:lnTo>
                  <a:pt x="202711" y="971717"/>
                </a:lnTo>
                <a:lnTo>
                  <a:pt x="181657" y="1023380"/>
                </a:lnTo>
                <a:lnTo>
                  <a:pt x="158323" y="1075033"/>
                </a:lnTo>
                <a:lnTo>
                  <a:pt x="133905" y="1125550"/>
                </a:lnTo>
                <a:lnTo>
                  <a:pt x="109599" y="1173803"/>
                </a:lnTo>
                <a:lnTo>
                  <a:pt x="86601" y="1218666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445831" y="4388586"/>
            <a:ext cx="102870" cy="128270"/>
          </a:xfrm>
          <a:custGeom>
            <a:avLst/>
            <a:gdLst/>
            <a:ahLst/>
            <a:cxnLst/>
            <a:rect l="l" t="t" r="r" b="b"/>
            <a:pathLst>
              <a:path w="102870" h="128270">
                <a:moveTo>
                  <a:pt x="0" y="0"/>
                </a:moveTo>
                <a:lnTo>
                  <a:pt x="914" y="127787"/>
                </a:lnTo>
                <a:lnTo>
                  <a:pt x="102603" y="5038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931369" y="3931920"/>
            <a:ext cx="306705" cy="476884"/>
          </a:xfrm>
          <a:custGeom>
            <a:avLst/>
            <a:gdLst/>
            <a:ahLst/>
            <a:cxnLst/>
            <a:rect l="l" t="t" r="r" b="b"/>
            <a:pathLst>
              <a:path w="306704" h="476885">
                <a:moveTo>
                  <a:pt x="306362" y="0"/>
                </a:moveTo>
                <a:lnTo>
                  <a:pt x="255598" y="31112"/>
                </a:lnTo>
                <a:lnTo>
                  <a:pt x="207376" y="63269"/>
                </a:lnTo>
                <a:lnTo>
                  <a:pt x="163638" y="97510"/>
                </a:lnTo>
                <a:lnTo>
                  <a:pt x="126326" y="134873"/>
                </a:lnTo>
                <a:lnTo>
                  <a:pt x="96450" y="175608"/>
                </a:lnTo>
                <a:lnTo>
                  <a:pt x="72550" y="219170"/>
                </a:lnTo>
                <a:lnTo>
                  <a:pt x="52833" y="265408"/>
                </a:lnTo>
                <a:lnTo>
                  <a:pt x="35509" y="314172"/>
                </a:lnTo>
                <a:lnTo>
                  <a:pt x="24288" y="352065"/>
                </a:lnTo>
                <a:lnTo>
                  <a:pt x="14906" y="392052"/>
                </a:lnTo>
                <a:lnTo>
                  <a:pt x="6948" y="433662"/>
                </a:lnTo>
                <a:lnTo>
                  <a:pt x="0" y="4764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895449" y="4390558"/>
            <a:ext cx="75565" cy="81280"/>
          </a:xfrm>
          <a:custGeom>
            <a:avLst/>
            <a:gdLst/>
            <a:ahLst/>
            <a:cxnLst/>
            <a:rect l="l" t="t" r="r" b="b"/>
            <a:pathLst>
              <a:path w="75564" h="81279">
                <a:moveTo>
                  <a:pt x="0" y="0"/>
                </a:moveTo>
                <a:lnTo>
                  <a:pt x="26809" y="80860"/>
                </a:lnTo>
                <a:lnTo>
                  <a:pt x="75412" y="108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058661" y="4071454"/>
            <a:ext cx="301625" cy="490855"/>
          </a:xfrm>
          <a:custGeom>
            <a:avLst/>
            <a:gdLst/>
            <a:ahLst/>
            <a:cxnLst/>
            <a:rect l="l" t="t" r="r" b="b"/>
            <a:pathLst>
              <a:path w="301625" h="490854">
                <a:moveTo>
                  <a:pt x="0" y="490639"/>
                </a:moveTo>
                <a:lnTo>
                  <a:pt x="40550" y="463689"/>
                </a:lnTo>
                <a:lnTo>
                  <a:pt x="79732" y="436162"/>
                </a:lnTo>
                <a:lnTo>
                  <a:pt x="116556" y="407479"/>
                </a:lnTo>
                <a:lnTo>
                  <a:pt x="150033" y="377063"/>
                </a:lnTo>
                <a:lnTo>
                  <a:pt x="179171" y="344335"/>
                </a:lnTo>
                <a:lnTo>
                  <a:pt x="208901" y="300149"/>
                </a:lnTo>
                <a:lnTo>
                  <a:pt x="232683" y="252895"/>
                </a:lnTo>
                <a:lnTo>
                  <a:pt x="252302" y="202735"/>
                </a:lnTo>
                <a:lnTo>
                  <a:pt x="269544" y="149834"/>
                </a:lnTo>
                <a:lnTo>
                  <a:pt x="287591" y="77731"/>
                </a:lnTo>
                <a:lnTo>
                  <a:pt x="294783" y="39408"/>
                </a:lnTo>
                <a:lnTo>
                  <a:pt x="301104" y="0"/>
                </a:lnTo>
              </a:path>
            </a:pathLst>
          </a:custGeom>
          <a:ln w="381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300599" y="3976875"/>
            <a:ext cx="113664" cy="121285"/>
          </a:xfrm>
          <a:custGeom>
            <a:avLst/>
            <a:gdLst/>
            <a:ahLst/>
            <a:cxnLst/>
            <a:rect l="l" t="t" r="r" b="b"/>
            <a:pathLst>
              <a:path w="113664" h="121285">
                <a:moveTo>
                  <a:pt x="72009" y="0"/>
                </a:moveTo>
                <a:lnTo>
                  <a:pt x="0" y="105575"/>
                </a:lnTo>
                <a:lnTo>
                  <a:pt x="113258" y="120954"/>
                </a:lnTo>
                <a:lnTo>
                  <a:pt x="72009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6316027" y="3549353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20504" y="4449428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76531" y="2739805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25657" y="4449428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401567" y="3166872"/>
            <a:ext cx="995680" cy="1255395"/>
          </a:xfrm>
          <a:custGeom>
            <a:avLst/>
            <a:gdLst/>
            <a:ahLst/>
            <a:cxnLst/>
            <a:rect l="l" t="t" r="r" b="b"/>
            <a:pathLst>
              <a:path w="995679" h="1255395">
                <a:moveTo>
                  <a:pt x="0" y="0"/>
                </a:moveTo>
                <a:lnTo>
                  <a:pt x="995337" y="1254798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359160" y="4388039"/>
            <a:ext cx="77470" cy="83820"/>
          </a:xfrm>
          <a:custGeom>
            <a:avLst/>
            <a:gdLst/>
            <a:ahLst/>
            <a:cxnLst/>
            <a:rect l="l" t="t" r="r" b="b"/>
            <a:pathLst>
              <a:path w="77470" h="83820">
                <a:moveTo>
                  <a:pt x="59702" y="0"/>
                </a:moveTo>
                <a:lnTo>
                  <a:pt x="0" y="47345"/>
                </a:lnTo>
                <a:lnTo>
                  <a:pt x="77203" y="83375"/>
                </a:lnTo>
                <a:lnTo>
                  <a:pt x="597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5732030" y="4449428"/>
            <a:ext cx="1841500" cy="761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145415">
              <a:lnSpc>
                <a:spcPct val="100000"/>
              </a:lnSpc>
              <a:spcBef>
                <a:spcPts val="30"/>
              </a:spcBef>
            </a:pPr>
            <a:r>
              <a:rPr dirty="0" sz="2400" spc="-5">
                <a:solidFill>
                  <a:srgbClr val="000066"/>
                </a:solidFill>
                <a:latin typeface="Times New Roman"/>
                <a:cs typeface="Times New Roman"/>
              </a:rPr>
              <a:t>Root </a:t>
            </a:r>
            <a:r>
              <a:rPr dirty="0" sz="2400">
                <a:solidFill>
                  <a:srgbClr val="000066"/>
                </a:solidFill>
                <a:latin typeface="Times New Roman"/>
                <a:cs typeface="Times New Roman"/>
              </a:rPr>
              <a:t>of tree</a:t>
            </a:r>
            <a:r>
              <a:rPr dirty="0" sz="2400" spc="-10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66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90500" y="4067555"/>
            <a:ext cx="2310383" cy="20360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28015" y="4050791"/>
            <a:ext cx="2362199" cy="21061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297179" y="4022090"/>
            <a:ext cx="2249805" cy="1974850"/>
          </a:xfrm>
          <a:prstGeom prst="rect">
            <a:avLst/>
          </a:prstGeom>
          <a:solidFill>
            <a:srgbClr val="FFFF99"/>
          </a:solidFill>
          <a:ln w="34747">
            <a:solidFill>
              <a:srgbClr val="FF6600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90805" marR="156845">
              <a:lnSpc>
                <a:spcPct val="100000"/>
              </a:lnSpc>
              <a:spcBef>
                <a:spcPts val="204"/>
              </a:spcBef>
            </a:pPr>
            <a:r>
              <a:rPr dirty="0" sz="2400" spc="-65">
                <a:latin typeface="Calibri"/>
                <a:cs typeface="Calibri"/>
              </a:rPr>
              <a:t>T.E: </a:t>
            </a:r>
            <a:r>
              <a:rPr dirty="0" sz="2400" spc="-10">
                <a:latin typeface="Calibri"/>
                <a:cs typeface="Calibri"/>
              </a:rPr>
              <a:t>tree edge  </a:t>
            </a:r>
            <a:r>
              <a:rPr dirty="0" sz="2400" spc="-5">
                <a:latin typeface="Calibri"/>
                <a:cs typeface="Calibri"/>
              </a:rPr>
              <a:t>B.E: </a:t>
            </a:r>
            <a:r>
              <a:rPr dirty="0" sz="2400">
                <a:latin typeface="Calibri"/>
                <a:cs typeface="Calibri"/>
              </a:rPr>
              <a:t>back </a:t>
            </a:r>
            <a:r>
              <a:rPr dirty="0" sz="2400" spc="-10">
                <a:latin typeface="Calibri"/>
                <a:cs typeface="Calibri"/>
              </a:rPr>
              <a:t>edge  </a:t>
            </a:r>
            <a:r>
              <a:rPr dirty="0" sz="2400" spc="-20">
                <a:latin typeface="Calibri"/>
                <a:cs typeface="Calibri"/>
              </a:rPr>
              <a:t>D.E: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descendant</a:t>
            </a:r>
            <a:endParaRPr sz="2400">
              <a:latin typeface="Calibri"/>
              <a:cs typeface="Calibri"/>
            </a:endParaRPr>
          </a:p>
          <a:p>
            <a:pPr marL="636270">
              <a:lnSpc>
                <a:spcPct val="100000"/>
              </a:lnSpc>
            </a:pPr>
            <a:r>
              <a:rPr dirty="0" sz="2400" spc="-15">
                <a:latin typeface="Calibri"/>
                <a:cs typeface="Calibri"/>
              </a:rPr>
              <a:t>edge</a:t>
            </a:r>
            <a:endParaRPr sz="24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dirty="0" sz="2400" spc="-5">
                <a:latin typeface="Calibri"/>
                <a:cs typeface="Calibri"/>
              </a:rPr>
              <a:t>C.E: </a:t>
            </a:r>
            <a:r>
              <a:rPr dirty="0" sz="2400" spc="-10">
                <a:latin typeface="Calibri"/>
                <a:cs typeface="Calibri"/>
              </a:rPr>
              <a:t>cross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edge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251637" y="4233350"/>
            <a:ext cx="318770" cy="339090"/>
          </a:xfrm>
          <a:custGeom>
            <a:avLst/>
            <a:gdLst/>
            <a:ahLst/>
            <a:cxnLst/>
            <a:rect l="l" t="t" r="r" b="b"/>
            <a:pathLst>
              <a:path w="318770" h="339089">
                <a:moveTo>
                  <a:pt x="83449" y="233006"/>
                </a:moveTo>
                <a:lnTo>
                  <a:pt x="39344" y="233006"/>
                </a:lnTo>
                <a:lnTo>
                  <a:pt x="155562" y="307771"/>
                </a:lnTo>
                <a:lnTo>
                  <a:pt x="160159" y="311810"/>
                </a:lnTo>
                <a:lnTo>
                  <a:pt x="163410" y="319620"/>
                </a:lnTo>
                <a:lnTo>
                  <a:pt x="162483" y="325031"/>
                </a:lnTo>
                <a:lnTo>
                  <a:pt x="155409" y="336042"/>
                </a:lnTo>
                <a:lnTo>
                  <a:pt x="159270" y="338531"/>
                </a:lnTo>
                <a:lnTo>
                  <a:pt x="190004" y="290753"/>
                </a:lnTo>
                <a:lnTo>
                  <a:pt x="175272" y="290753"/>
                </a:lnTo>
                <a:lnTo>
                  <a:pt x="169240" y="288201"/>
                </a:lnTo>
                <a:lnTo>
                  <a:pt x="83449" y="233006"/>
                </a:lnTo>
                <a:close/>
              </a:path>
              <a:path w="318770" h="339089">
                <a:moveTo>
                  <a:pt x="74434" y="158940"/>
                </a:moveTo>
                <a:lnTo>
                  <a:pt x="0" y="274637"/>
                </a:lnTo>
                <a:lnTo>
                  <a:pt x="32169" y="297688"/>
                </a:lnTo>
                <a:lnTo>
                  <a:pt x="34721" y="293712"/>
                </a:lnTo>
                <a:lnTo>
                  <a:pt x="28625" y="289102"/>
                </a:lnTo>
                <a:lnTo>
                  <a:pt x="24523" y="284302"/>
                </a:lnTo>
                <a:lnTo>
                  <a:pt x="20319" y="274307"/>
                </a:lnTo>
                <a:lnTo>
                  <a:pt x="19761" y="269570"/>
                </a:lnTo>
                <a:lnTo>
                  <a:pt x="20777" y="265087"/>
                </a:lnTo>
                <a:lnTo>
                  <a:pt x="21589" y="261683"/>
                </a:lnTo>
                <a:lnTo>
                  <a:pt x="24129" y="256667"/>
                </a:lnTo>
                <a:lnTo>
                  <a:pt x="39344" y="233006"/>
                </a:lnTo>
                <a:lnTo>
                  <a:pt x="83449" y="233006"/>
                </a:lnTo>
                <a:lnTo>
                  <a:pt x="52260" y="212940"/>
                </a:lnTo>
                <a:lnTo>
                  <a:pt x="68859" y="187121"/>
                </a:lnTo>
                <a:lnTo>
                  <a:pt x="72859" y="183019"/>
                </a:lnTo>
                <a:lnTo>
                  <a:pt x="81305" y="178308"/>
                </a:lnTo>
                <a:lnTo>
                  <a:pt x="86131" y="177355"/>
                </a:lnTo>
                <a:lnTo>
                  <a:pt x="106259" y="177355"/>
                </a:lnTo>
                <a:lnTo>
                  <a:pt x="74434" y="158940"/>
                </a:lnTo>
                <a:close/>
              </a:path>
              <a:path w="318770" h="339089">
                <a:moveTo>
                  <a:pt x="194068" y="275945"/>
                </a:moveTo>
                <a:lnTo>
                  <a:pt x="187363" y="286359"/>
                </a:lnTo>
                <a:lnTo>
                  <a:pt x="183273" y="289496"/>
                </a:lnTo>
                <a:lnTo>
                  <a:pt x="178650" y="290258"/>
                </a:lnTo>
                <a:lnTo>
                  <a:pt x="175272" y="290753"/>
                </a:lnTo>
                <a:lnTo>
                  <a:pt x="190004" y="290753"/>
                </a:lnTo>
                <a:lnTo>
                  <a:pt x="197929" y="278434"/>
                </a:lnTo>
                <a:lnTo>
                  <a:pt x="194068" y="275945"/>
                </a:lnTo>
                <a:close/>
              </a:path>
              <a:path w="318770" h="339089">
                <a:moveTo>
                  <a:pt x="220027" y="211963"/>
                </a:moveTo>
                <a:lnTo>
                  <a:pt x="212636" y="213512"/>
                </a:lnTo>
                <a:lnTo>
                  <a:pt x="209727" y="215531"/>
                </a:lnTo>
                <a:lnTo>
                  <a:pt x="205562" y="222008"/>
                </a:lnTo>
                <a:lnTo>
                  <a:pt x="204914" y="225463"/>
                </a:lnTo>
                <a:lnTo>
                  <a:pt x="206463" y="232867"/>
                </a:lnTo>
                <a:lnTo>
                  <a:pt x="208483" y="235762"/>
                </a:lnTo>
                <a:lnTo>
                  <a:pt x="214972" y="239928"/>
                </a:lnTo>
                <a:lnTo>
                  <a:pt x="218427" y="240563"/>
                </a:lnTo>
                <a:lnTo>
                  <a:pt x="225869" y="238950"/>
                </a:lnTo>
                <a:lnTo>
                  <a:pt x="228765" y="236943"/>
                </a:lnTo>
                <a:lnTo>
                  <a:pt x="232892" y="230530"/>
                </a:lnTo>
                <a:lnTo>
                  <a:pt x="233514" y="227063"/>
                </a:lnTo>
                <a:lnTo>
                  <a:pt x="231901" y="219621"/>
                </a:lnTo>
                <a:lnTo>
                  <a:pt x="229895" y="216738"/>
                </a:lnTo>
                <a:lnTo>
                  <a:pt x="223481" y="212610"/>
                </a:lnTo>
                <a:lnTo>
                  <a:pt x="220027" y="211963"/>
                </a:lnTo>
                <a:close/>
              </a:path>
              <a:path w="318770" h="339089">
                <a:moveTo>
                  <a:pt x="175103" y="96367"/>
                </a:moveTo>
                <a:lnTo>
                  <a:pt x="129019" y="96367"/>
                </a:lnTo>
                <a:lnTo>
                  <a:pt x="135140" y="99021"/>
                </a:lnTo>
                <a:lnTo>
                  <a:pt x="243103" y="168478"/>
                </a:lnTo>
                <a:lnTo>
                  <a:pt x="247408" y="171818"/>
                </a:lnTo>
                <a:lnTo>
                  <a:pt x="250837" y="176288"/>
                </a:lnTo>
                <a:lnTo>
                  <a:pt x="251320" y="178079"/>
                </a:lnTo>
                <a:lnTo>
                  <a:pt x="251444" y="179730"/>
                </a:lnTo>
                <a:lnTo>
                  <a:pt x="251218" y="181825"/>
                </a:lnTo>
                <a:lnTo>
                  <a:pt x="250888" y="185851"/>
                </a:lnTo>
                <a:lnTo>
                  <a:pt x="249656" y="189534"/>
                </a:lnTo>
                <a:lnTo>
                  <a:pt x="244271" y="197904"/>
                </a:lnTo>
                <a:lnTo>
                  <a:pt x="248145" y="200393"/>
                </a:lnTo>
                <a:lnTo>
                  <a:pt x="279474" y="151688"/>
                </a:lnTo>
                <a:lnTo>
                  <a:pt x="264172" y="151688"/>
                </a:lnTo>
                <a:lnTo>
                  <a:pt x="260743" y="151053"/>
                </a:lnTo>
                <a:lnTo>
                  <a:pt x="256743" y="148882"/>
                </a:lnTo>
                <a:lnTo>
                  <a:pt x="203758" y="114795"/>
                </a:lnTo>
                <a:lnTo>
                  <a:pt x="206912" y="109893"/>
                </a:lnTo>
                <a:lnTo>
                  <a:pt x="196126" y="109893"/>
                </a:lnTo>
                <a:lnTo>
                  <a:pt x="175103" y="96367"/>
                </a:lnTo>
                <a:close/>
              </a:path>
              <a:path w="318770" h="339089">
                <a:moveTo>
                  <a:pt x="106259" y="177355"/>
                </a:moveTo>
                <a:lnTo>
                  <a:pt x="86131" y="177355"/>
                </a:lnTo>
                <a:lnTo>
                  <a:pt x="94919" y="178079"/>
                </a:lnTo>
                <a:lnTo>
                  <a:pt x="99771" y="179730"/>
                </a:lnTo>
                <a:lnTo>
                  <a:pt x="106121" y="182727"/>
                </a:lnTo>
                <a:lnTo>
                  <a:pt x="108673" y="178752"/>
                </a:lnTo>
                <a:lnTo>
                  <a:pt x="106259" y="177355"/>
                </a:lnTo>
                <a:close/>
              </a:path>
              <a:path w="318770" h="339089">
                <a:moveTo>
                  <a:pt x="290741" y="56083"/>
                </a:moveTo>
                <a:lnTo>
                  <a:pt x="288048" y="60261"/>
                </a:lnTo>
                <a:lnTo>
                  <a:pt x="291994" y="67576"/>
                </a:lnTo>
                <a:lnTo>
                  <a:pt x="295143" y="74321"/>
                </a:lnTo>
                <a:lnTo>
                  <a:pt x="297494" y="80497"/>
                </a:lnTo>
                <a:lnTo>
                  <a:pt x="299046" y="86106"/>
                </a:lnTo>
                <a:lnTo>
                  <a:pt x="300095" y="91173"/>
                </a:lnTo>
                <a:lnTo>
                  <a:pt x="300127" y="96367"/>
                </a:lnTo>
                <a:lnTo>
                  <a:pt x="300020" y="96837"/>
                </a:lnTo>
                <a:lnTo>
                  <a:pt x="271386" y="147269"/>
                </a:lnTo>
                <a:lnTo>
                  <a:pt x="264172" y="151688"/>
                </a:lnTo>
                <a:lnTo>
                  <a:pt x="279474" y="151688"/>
                </a:lnTo>
                <a:lnTo>
                  <a:pt x="318401" y="91173"/>
                </a:lnTo>
                <a:lnTo>
                  <a:pt x="290741" y="56083"/>
                </a:lnTo>
                <a:close/>
              </a:path>
              <a:path w="318770" h="339089">
                <a:moveTo>
                  <a:pt x="176682" y="0"/>
                </a:moveTo>
                <a:lnTo>
                  <a:pt x="106425" y="109220"/>
                </a:lnTo>
                <a:lnTo>
                  <a:pt x="110286" y="111709"/>
                </a:lnTo>
                <a:lnTo>
                  <a:pt x="117284" y="100838"/>
                </a:lnTo>
                <a:lnTo>
                  <a:pt x="121361" y="97548"/>
                </a:lnTo>
                <a:lnTo>
                  <a:pt x="125768" y="96837"/>
                </a:lnTo>
                <a:lnTo>
                  <a:pt x="129019" y="96367"/>
                </a:lnTo>
                <a:lnTo>
                  <a:pt x="175103" y="96367"/>
                </a:lnTo>
                <a:lnTo>
                  <a:pt x="140106" y="73850"/>
                </a:lnTo>
                <a:lnTo>
                  <a:pt x="169646" y="27940"/>
                </a:lnTo>
                <a:lnTo>
                  <a:pt x="183692" y="17437"/>
                </a:lnTo>
                <a:lnTo>
                  <a:pt x="207055" y="17437"/>
                </a:lnTo>
                <a:lnTo>
                  <a:pt x="176682" y="0"/>
                </a:lnTo>
                <a:close/>
              </a:path>
              <a:path w="318770" h="339089">
                <a:moveTo>
                  <a:pt x="212382" y="39370"/>
                </a:moveTo>
                <a:lnTo>
                  <a:pt x="209892" y="43230"/>
                </a:lnTo>
                <a:lnTo>
                  <a:pt x="217716" y="48856"/>
                </a:lnTo>
                <a:lnTo>
                  <a:pt x="222059" y="54508"/>
                </a:lnTo>
                <a:lnTo>
                  <a:pt x="222935" y="60261"/>
                </a:lnTo>
                <a:lnTo>
                  <a:pt x="223621" y="64477"/>
                </a:lnTo>
                <a:lnTo>
                  <a:pt x="221360" y="70662"/>
                </a:lnTo>
                <a:lnTo>
                  <a:pt x="196126" y="109893"/>
                </a:lnTo>
                <a:lnTo>
                  <a:pt x="206912" y="109893"/>
                </a:lnTo>
                <a:lnTo>
                  <a:pt x="227609" y="77724"/>
                </a:lnTo>
                <a:lnTo>
                  <a:pt x="231127" y="73787"/>
                </a:lnTo>
                <a:lnTo>
                  <a:pt x="237591" y="69862"/>
                </a:lnTo>
                <a:lnTo>
                  <a:pt x="240830" y="69049"/>
                </a:lnTo>
                <a:lnTo>
                  <a:pt x="258511" y="69049"/>
                </a:lnTo>
                <a:lnTo>
                  <a:pt x="212382" y="39370"/>
                </a:lnTo>
                <a:close/>
              </a:path>
              <a:path w="318770" h="339089">
                <a:moveTo>
                  <a:pt x="258511" y="69049"/>
                </a:moveTo>
                <a:lnTo>
                  <a:pt x="240830" y="69049"/>
                </a:lnTo>
                <a:lnTo>
                  <a:pt x="244068" y="69354"/>
                </a:lnTo>
                <a:lnTo>
                  <a:pt x="246646" y="69634"/>
                </a:lnTo>
                <a:lnTo>
                  <a:pt x="251701" y="71513"/>
                </a:lnTo>
                <a:lnTo>
                  <a:pt x="259232" y="74968"/>
                </a:lnTo>
                <a:lnTo>
                  <a:pt x="261708" y="71107"/>
                </a:lnTo>
                <a:lnTo>
                  <a:pt x="258511" y="69049"/>
                </a:lnTo>
                <a:close/>
              </a:path>
              <a:path w="318770" h="339089">
                <a:moveTo>
                  <a:pt x="207055" y="17437"/>
                </a:moveTo>
                <a:lnTo>
                  <a:pt x="183692" y="17437"/>
                </a:lnTo>
                <a:lnTo>
                  <a:pt x="191554" y="17475"/>
                </a:lnTo>
                <a:lnTo>
                  <a:pt x="197713" y="19138"/>
                </a:lnTo>
                <a:lnTo>
                  <a:pt x="206108" y="22479"/>
                </a:lnTo>
                <a:lnTo>
                  <a:pt x="208737" y="18402"/>
                </a:lnTo>
                <a:lnTo>
                  <a:pt x="207055" y="1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656424" y="3944752"/>
            <a:ext cx="218440" cy="330835"/>
          </a:xfrm>
          <a:custGeom>
            <a:avLst/>
            <a:gdLst/>
            <a:ahLst/>
            <a:cxnLst/>
            <a:rect l="l" t="t" r="r" b="b"/>
            <a:pathLst>
              <a:path w="218439" h="330835">
                <a:moveTo>
                  <a:pt x="21920" y="186575"/>
                </a:moveTo>
                <a:lnTo>
                  <a:pt x="0" y="322389"/>
                </a:lnTo>
                <a:lnTo>
                  <a:pt x="38696" y="330644"/>
                </a:lnTo>
                <a:lnTo>
                  <a:pt x="39446" y="325983"/>
                </a:lnTo>
                <a:lnTo>
                  <a:pt x="32016" y="324192"/>
                </a:lnTo>
                <a:lnTo>
                  <a:pt x="26339" y="321436"/>
                </a:lnTo>
                <a:lnTo>
                  <a:pt x="18478" y="313956"/>
                </a:lnTo>
                <a:lnTo>
                  <a:pt x="16078" y="309829"/>
                </a:lnTo>
                <a:lnTo>
                  <a:pt x="15214" y="305333"/>
                </a:lnTo>
                <a:lnTo>
                  <a:pt x="14592" y="301878"/>
                </a:lnTo>
                <a:lnTo>
                  <a:pt x="14909" y="296265"/>
                </a:lnTo>
                <a:lnTo>
                  <a:pt x="19392" y="268490"/>
                </a:lnTo>
                <a:lnTo>
                  <a:pt x="179394" y="268490"/>
                </a:lnTo>
                <a:lnTo>
                  <a:pt x="179618" y="267106"/>
                </a:lnTo>
                <a:lnTo>
                  <a:pt x="160527" y="267106"/>
                </a:lnTo>
                <a:lnTo>
                  <a:pt x="23202" y="244944"/>
                </a:lnTo>
                <a:lnTo>
                  <a:pt x="35966" y="201574"/>
                </a:lnTo>
                <a:lnTo>
                  <a:pt x="53466" y="195491"/>
                </a:lnTo>
                <a:lnTo>
                  <a:pt x="60510" y="195491"/>
                </a:lnTo>
                <a:lnTo>
                  <a:pt x="61226" y="191033"/>
                </a:lnTo>
                <a:lnTo>
                  <a:pt x="21920" y="186575"/>
                </a:lnTo>
                <a:close/>
              </a:path>
              <a:path w="218439" h="330835">
                <a:moveTo>
                  <a:pt x="179394" y="268490"/>
                </a:moveTo>
                <a:lnTo>
                  <a:pt x="19392" y="268490"/>
                </a:lnTo>
                <a:lnTo>
                  <a:pt x="155816" y="290512"/>
                </a:lnTo>
                <a:lnTo>
                  <a:pt x="161645" y="292379"/>
                </a:lnTo>
                <a:lnTo>
                  <a:pt x="167754" y="298234"/>
                </a:lnTo>
                <a:lnTo>
                  <a:pt x="169075" y="303568"/>
                </a:lnTo>
                <a:lnTo>
                  <a:pt x="166979" y="316483"/>
                </a:lnTo>
                <a:lnTo>
                  <a:pt x="171526" y="317220"/>
                </a:lnTo>
                <a:lnTo>
                  <a:pt x="179394" y="268490"/>
                </a:lnTo>
                <a:close/>
              </a:path>
              <a:path w="218439" h="330835">
                <a:moveTo>
                  <a:pt x="178371" y="245948"/>
                </a:moveTo>
                <a:lnTo>
                  <a:pt x="160527" y="267106"/>
                </a:lnTo>
                <a:lnTo>
                  <a:pt x="179618" y="267106"/>
                </a:lnTo>
                <a:lnTo>
                  <a:pt x="182918" y="246672"/>
                </a:lnTo>
                <a:lnTo>
                  <a:pt x="178371" y="245948"/>
                </a:lnTo>
                <a:close/>
              </a:path>
              <a:path w="218439" h="330835">
                <a:moveTo>
                  <a:pt x="179997" y="176123"/>
                </a:moveTo>
                <a:lnTo>
                  <a:pt x="176568" y="176910"/>
                </a:lnTo>
                <a:lnTo>
                  <a:pt x="170408" y="181292"/>
                </a:lnTo>
                <a:lnTo>
                  <a:pt x="168554" y="184315"/>
                </a:lnTo>
                <a:lnTo>
                  <a:pt x="167335" y="191922"/>
                </a:lnTo>
                <a:lnTo>
                  <a:pt x="168122" y="195338"/>
                </a:lnTo>
                <a:lnTo>
                  <a:pt x="172504" y="201498"/>
                </a:lnTo>
                <a:lnTo>
                  <a:pt x="175513" y="203352"/>
                </a:lnTo>
                <a:lnTo>
                  <a:pt x="183121" y="204571"/>
                </a:lnTo>
                <a:lnTo>
                  <a:pt x="186550" y="203771"/>
                </a:lnTo>
                <a:lnTo>
                  <a:pt x="192722" y="199313"/>
                </a:lnTo>
                <a:lnTo>
                  <a:pt x="194563" y="196316"/>
                </a:lnTo>
                <a:lnTo>
                  <a:pt x="195783" y="188785"/>
                </a:lnTo>
                <a:lnTo>
                  <a:pt x="194970" y="185369"/>
                </a:lnTo>
                <a:lnTo>
                  <a:pt x="190512" y="179184"/>
                </a:lnTo>
                <a:lnTo>
                  <a:pt x="187515" y="177342"/>
                </a:lnTo>
                <a:lnTo>
                  <a:pt x="179997" y="176123"/>
                </a:lnTo>
                <a:close/>
              </a:path>
              <a:path w="218439" h="330835">
                <a:moveTo>
                  <a:pt x="60510" y="195491"/>
                </a:moveTo>
                <a:lnTo>
                  <a:pt x="53466" y="195491"/>
                </a:lnTo>
                <a:lnTo>
                  <a:pt x="60477" y="195694"/>
                </a:lnTo>
                <a:lnTo>
                  <a:pt x="60510" y="195491"/>
                </a:lnTo>
                <a:close/>
              </a:path>
              <a:path w="218439" h="330835">
                <a:moveTo>
                  <a:pt x="205399" y="107378"/>
                </a:moveTo>
                <a:lnTo>
                  <a:pt x="53581" y="107378"/>
                </a:lnTo>
                <a:lnTo>
                  <a:pt x="180314" y="127838"/>
                </a:lnTo>
                <a:lnTo>
                  <a:pt x="185597" y="129171"/>
                </a:lnTo>
                <a:lnTo>
                  <a:pt x="190525" y="131889"/>
                </a:lnTo>
                <a:lnTo>
                  <a:pt x="192201" y="133984"/>
                </a:lnTo>
                <a:lnTo>
                  <a:pt x="193090" y="136817"/>
                </a:lnTo>
                <a:lnTo>
                  <a:pt x="194411" y="140639"/>
                </a:lnTo>
                <a:lnTo>
                  <a:pt x="194741" y="144513"/>
                </a:lnTo>
                <a:lnTo>
                  <a:pt x="193167" y="154330"/>
                </a:lnTo>
                <a:lnTo>
                  <a:pt x="197700" y="155054"/>
                </a:lnTo>
                <a:lnTo>
                  <a:pt x="205399" y="107378"/>
                </a:lnTo>
                <a:close/>
              </a:path>
              <a:path w="218439" h="330835">
                <a:moveTo>
                  <a:pt x="52031" y="0"/>
                </a:moveTo>
                <a:lnTo>
                  <a:pt x="31343" y="128206"/>
                </a:lnTo>
                <a:lnTo>
                  <a:pt x="35877" y="128943"/>
                </a:lnTo>
                <a:lnTo>
                  <a:pt x="37947" y="116179"/>
                </a:lnTo>
                <a:lnTo>
                  <a:pt x="40373" y="111531"/>
                </a:lnTo>
                <a:lnTo>
                  <a:pt x="44119" y="109118"/>
                </a:lnTo>
                <a:lnTo>
                  <a:pt x="46913" y="107391"/>
                </a:lnTo>
                <a:lnTo>
                  <a:pt x="205399" y="107378"/>
                </a:lnTo>
                <a:lnTo>
                  <a:pt x="205813" y="104813"/>
                </a:lnTo>
                <a:lnTo>
                  <a:pt x="189509" y="104813"/>
                </a:lnTo>
                <a:lnTo>
                  <a:pt x="184975" y="104419"/>
                </a:lnTo>
                <a:lnTo>
                  <a:pt x="122783" y="94373"/>
                </a:lnTo>
                <a:lnTo>
                  <a:pt x="123017" y="92925"/>
                </a:lnTo>
                <a:lnTo>
                  <a:pt x="113830" y="92925"/>
                </a:lnTo>
                <a:lnTo>
                  <a:pt x="48069" y="82321"/>
                </a:lnTo>
                <a:lnTo>
                  <a:pt x="56786" y="28359"/>
                </a:lnTo>
                <a:lnTo>
                  <a:pt x="58305" y="22745"/>
                </a:lnTo>
                <a:lnTo>
                  <a:pt x="87998" y="8826"/>
                </a:lnTo>
                <a:lnTo>
                  <a:pt x="88772" y="4038"/>
                </a:lnTo>
                <a:lnTo>
                  <a:pt x="52031" y="0"/>
                </a:lnTo>
                <a:close/>
              </a:path>
              <a:path w="218439" h="330835">
                <a:moveTo>
                  <a:pt x="179006" y="5765"/>
                </a:moveTo>
                <a:lnTo>
                  <a:pt x="178206" y="10680"/>
                </a:lnTo>
                <a:lnTo>
                  <a:pt x="184825" y="15862"/>
                </a:lnTo>
                <a:lnTo>
                  <a:pt x="190342" y="20720"/>
                </a:lnTo>
                <a:lnTo>
                  <a:pt x="205003" y="47942"/>
                </a:lnTo>
                <a:lnTo>
                  <a:pt x="204558" y="54876"/>
                </a:lnTo>
                <a:lnTo>
                  <a:pt x="197751" y="97078"/>
                </a:lnTo>
                <a:lnTo>
                  <a:pt x="189509" y="104813"/>
                </a:lnTo>
                <a:lnTo>
                  <a:pt x="205813" y="104813"/>
                </a:lnTo>
                <a:lnTo>
                  <a:pt x="218401" y="26860"/>
                </a:lnTo>
                <a:lnTo>
                  <a:pt x="179006" y="5765"/>
                </a:lnTo>
                <a:close/>
              </a:path>
              <a:path w="218439" h="330835">
                <a:moveTo>
                  <a:pt x="100507" y="21793"/>
                </a:moveTo>
                <a:lnTo>
                  <a:pt x="99771" y="26339"/>
                </a:lnTo>
                <a:lnTo>
                  <a:pt x="109181" y="28359"/>
                </a:lnTo>
                <a:lnTo>
                  <a:pt x="115430" y="31800"/>
                </a:lnTo>
                <a:lnTo>
                  <a:pt x="118503" y="36664"/>
                </a:lnTo>
                <a:lnTo>
                  <a:pt x="120853" y="40309"/>
                </a:lnTo>
                <a:lnTo>
                  <a:pt x="121259" y="46888"/>
                </a:lnTo>
                <a:lnTo>
                  <a:pt x="113830" y="92925"/>
                </a:lnTo>
                <a:lnTo>
                  <a:pt x="123017" y="92925"/>
                </a:lnTo>
                <a:lnTo>
                  <a:pt x="129806" y="50863"/>
                </a:lnTo>
                <a:lnTo>
                  <a:pt x="131457" y="45846"/>
                </a:lnTo>
                <a:lnTo>
                  <a:pt x="149402" y="35521"/>
                </a:lnTo>
                <a:lnTo>
                  <a:pt x="157709" y="35521"/>
                </a:lnTo>
                <a:lnTo>
                  <a:pt x="158419" y="31140"/>
                </a:lnTo>
                <a:lnTo>
                  <a:pt x="100507" y="21793"/>
                </a:lnTo>
                <a:close/>
              </a:path>
              <a:path w="218439" h="330835">
                <a:moveTo>
                  <a:pt x="157709" y="35521"/>
                </a:moveTo>
                <a:lnTo>
                  <a:pt x="149402" y="35521"/>
                </a:lnTo>
                <a:lnTo>
                  <a:pt x="157683" y="35686"/>
                </a:lnTo>
                <a:lnTo>
                  <a:pt x="157709" y="355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757113" y="3083707"/>
            <a:ext cx="337820" cy="325755"/>
          </a:xfrm>
          <a:custGeom>
            <a:avLst/>
            <a:gdLst/>
            <a:ahLst/>
            <a:cxnLst/>
            <a:rect l="l" t="t" r="r" b="b"/>
            <a:pathLst>
              <a:path w="337820" h="325754">
                <a:moveTo>
                  <a:pt x="137134" y="247129"/>
                </a:moveTo>
                <a:lnTo>
                  <a:pt x="134493" y="250901"/>
                </a:lnTo>
                <a:lnTo>
                  <a:pt x="240817" y="325462"/>
                </a:lnTo>
                <a:lnTo>
                  <a:pt x="265945" y="307225"/>
                </a:lnTo>
                <a:lnTo>
                  <a:pt x="241160" y="307225"/>
                </a:lnTo>
                <a:lnTo>
                  <a:pt x="236270" y="306984"/>
                </a:lnTo>
                <a:lnTo>
                  <a:pt x="186651" y="276237"/>
                </a:lnTo>
                <a:lnTo>
                  <a:pt x="182511" y="268858"/>
                </a:lnTo>
                <a:lnTo>
                  <a:pt x="183286" y="265455"/>
                </a:lnTo>
                <a:lnTo>
                  <a:pt x="185610" y="261543"/>
                </a:lnTo>
                <a:lnTo>
                  <a:pt x="190098" y="255142"/>
                </a:lnTo>
                <a:lnTo>
                  <a:pt x="155854" y="255142"/>
                </a:lnTo>
                <a:lnTo>
                  <a:pt x="152920" y="254711"/>
                </a:lnTo>
                <a:lnTo>
                  <a:pt x="148907" y="254228"/>
                </a:lnTo>
                <a:lnTo>
                  <a:pt x="145275" y="252844"/>
                </a:lnTo>
                <a:lnTo>
                  <a:pt x="137134" y="247129"/>
                </a:lnTo>
                <a:close/>
              </a:path>
              <a:path w="337820" h="325754">
                <a:moveTo>
                  <a:pt x="272910" y="296354"/>
                </a:moveTo>
                <a:lnTo>
                  <a:pt x="241160" y="307225"/>
                </a:lnTo>
                <a:lnTo>
                  <a:pt x="265945" y="307225"/>
                </a:lnTo>
                <a:lnTo>
                  <a:pt x="276987" y="299211"/>
                </a:lnTo>
                <a:lnTo>
                  <a:pt x="272910" y="296354"/>
                </a:lnTo>
                <a:close/>
              </a:path>
              <a:path w="337820" h="325754">
                <a:moveTo>
                  <a:pt x="237579" y="209956"/>
                </a:moveTo>
                <a:lnTo>
                  <a:pt x="221780" y="209956"/>
                </a:lnTo>
                <a:lnTo>
                  <a:pt x="257873" y="235267"/>
                </a:lnTo>
                <a:lnTo>
                  <a:pt x="261670" y="238937"/>
                </a:lnTo>
                <a:lnTo>
                  <a:pt x="265328" y="245554"/>
                </a:lnTo>
                <a:lnTo>
                  <a:pt x="266026" y="248818"/>
                </a:lnTo>
                <a:lnTo>
                  <a:pt x="265259" y="254228"/>
                </a:lnTo>
                <a:lnTo>
                  <a:pt x="265164" y="254711"/>
                </a:lnTo>
                <a:lnTo>
                  <a:pt x="263131" y="259587"/>
                </a:lnTo>
                <a:lnTo>
                  <a:pt x="259372" y="266966"/>
                </a:lnTo>
                <a:lnTo>
                  <a:pt x="263131" y="269608"/>
                </a:lnTo>
                <a:lnTo>
                  <a:pt x="289640" y="231813"/>
                </a:lnTo>
                <a:lnTo>
                  <a:pt x="271272" y="231813"/>
                </a:lnTo>
                <a:lnTo>
                  <a:pt x="265188" y="229311"/>
                </a:lnTo>
                <a:lnTo>
                  <a:pt x="237579" y="209956"/>
                </a:lnTo>
                <a:close/>
              </a:path>
              <a:path w="337820" h="325754">
                <a:moveTo>
                  <a:pt x="231241" y="112928"/>
                </a:moveTo>
                <a:lnTo>
                  <a:pt x="228600" y="116687"/>
                </a:lnTo>
                <a:lnTo>
                  <a:pt x="239179" y="124117"/>
                </a:lnTo>
                <a:lnTo>
                  <a:pt x="242303" y="128320"/>
                </a:lnTo>
                <a:lnTo>
                  <a:pt x="242836" y="132753"/>
                </a:lnTo>
                <a:lnTo>
                  <a:pt x="243179" y="136016"/>
                </a:lnTo>
                <a:lnTo>
                  <a:pt x="240271" y="142024"/>
                </a:lnTo>
                <a:lnTo>
                  <a:pt x="166573" y="247141"/>
                </a:lnTo>
                <a:lnTo>
                  <a:pt x="163068" y="251307"/>
                </a:lnTo>
                <a:lnTo>
                  <a:pt x="158470" y="254558"/>
                </a:lnTo>
                <a:lnTo>
                  <a:pt x="155854" y="255142"/>
                </a:lnTo>
                <a:lnTo>
                  <a:pt x="190098" y="255142"/>
                </a:lnTo>
                <a:lnTo>
                  <a:pt x="221780" y="209956"/>
                </a:lnTo>
                <a:lnTo>
                  <a:pt x="237579" y="209956"/>
                </a:lnTo>
                <a:lnTo>
                  <a:pt x="226999" y="202539"/>
                </a:lnTo>
                <a:lnTo>
                  <a:pt x="265239" y="147993"/>
                </a:lnTo>
                <a:lnTo>
                  <a:pt x="281252" y="147993"/>
                </a:lnTo>
                <a:lnTo>
                  <a:pt x="231241" y="112928"/>
                </a:lnTo>
                <a:close/>
              </a:path>
              <a:path w="337820" h="325754">
                <a:moveTo>
                  <a:pt x="111163" y="206705"/>
                </a:moveTo>
                <a:lnTo>
                  <a:pt x="103708" y="207962"/>
                </a:lnTo>
                <a:lnTo>
                  <a:pt x="100723" y="209867"/>
                </a:lnTo>
                <a:lnTo>
                  <a:pt x="96304" y="216179"/>
                </a:lnTo>
                <a:lnTo>
                  <a:pt x="95542" y="219608"/>
                </a:lnTo>
                <a:lnTo>
                  <a:pt x="96850" y="227114"/>
                </a:lnTo>
                <a:lnTo>
                  <a:pt x="98742" y="230085"/>
                </a:lnTo>
                <a:lnTo>
                  <a:pt x="104978" y="234454"/>
                </a:lnTo>
                <a:lnTo>
                  <a:pt x="108419" y="235216"/>
                </a:lnTo>
                <a:lnTo>
                  <a:pt x="115925" y="233908"/>
                </a:lnTo>
                <a:lnTo>
                  <a:pt x="118884" y="232016"/>
                </a:lnTo>
                <a:lnTo>
                  <a:pt x="123266" y="225767"/>
                </a:lnTo>
                <a:lnTo>
                  <a:pt x="124040" y="222351"/>
                </a:lnTo>
                <a:lnTo>
                  <a:pt x="122796" y="214896"/>
                </a:lnTo>
                <a:lnTo>
                  <a:pt x="120891" y="211912"/>
                </a:lnTo>
                <a:lnTo>
                  <a:pt x="114579" y="207492"/>
                </a:lnTo>
                <a:lnTo>
                  <a:pt x="111163" y="206705"/>
                </a:lnTo>
                <a:close/>
              </a:path>
              <a:path w="337820" h="325754">
                <a:moveTo>
                  <a:pt x="293039" y="218947"/>
                </a:moveTo>
                <a:lnTo>
                  <a:pt x="287121" y="226529"/>
                </a:lnTo>
                <a:lnTo>
                  <a:pt x="281305" y="230644"/>
                </a:lnTo>
                <a:lnTo>
                  <a:pt x="271272" y="231813"/>
                </a:lnTo>
                <a:lnTo>
                  <a:pt x="289640" y="231813"/>
                </a:lnTo>
                <a:lnTo>
                  <a:pt x="296811" y="221589"/>
                </a:lnTo>
                <a:lnTo>
                  <a:pt x="293039" y="218947"/>
                </a:lnTo>
                <a:close/>
              </a:path>
              <a:path w="337820" h="325754">
                <a:moveTo>
                  <a:pt x="281252" y="147993"/>
                </a:moveTo>
                <a:lnTo>
                  <a:pt x="265239" y="147993"/>
                </a:lnTo>
                <a:lnTo>
                  <a:pt x="309943" y="179336"/>
                </a:lnTo>
                <a:lnTo>
                  <a:pt x="314363" y="183197"/>
                </a:lnTo>
                <a:lnTo>
                  <a:pt x="316369" y="186118"/>
                </a:lnTo>
                <a:lnTo>
                  <a:pt x="318757" y="189928"/>
                </a:lnTo>
                <a:lnTo>
                  <a:pt x="319862" y="193789"/>
                </a:lnTo>
                <a:lnTo>
                  <a:pt x="319519" y="201637"/>
                </a:lnTo>
                <a:lnTo>
                  <a:pt x="317601" y="207733"/>
                </a:lnTo>
                <a:lnTo>
                  <a:pt x="313931" y="215988"/>
                </a:lnTo>
                <a:lnTo>
                  <a:pt x="317906" y="218770"/>
                </a:lnTo>
                <a:lnTo>
                  <a:pt x="337566" y="187477"/>
                </a:lnTo>
                <a:lnTo>
                  <a:pt x="281252" y="147993"/>
                </a:lnTo>
                <a:close/>
              </a:path>
              <a:path w="337820" h="325754">
                <a:moveTo>
                  <a:pt x="2641" y="152831"/>
                </a:moveTo>
                <a:lnTo>
                  <a:pt x="0" y="156590"/>
                </a:lnTo>
                <a:lnTo>
                  <a:pt x="58508" y="197624"/>
                </a:lnTo>
                <a:lnTo>
                  <a:pt x="61150" y="193852"/>
                </a:lnTo>
                <a:lnTo>
                  <a:pt x="51003" y="186740"/>
                </a:lnTo>
                <a:lnTo>
                  <a:pt x="48044" y="182537"/>
                </a:lnTo>
                <a:lnTo>
                  <a:pt x="47459" y="177876"/>
                </a:lnTo>
                <a:lnTo>
                  <a:pt x="47104" y="174497"/>
                </a:lnTo>
                <a:lnTo>
                  <a:pt x="49898" y="168554"/>
                </a:lnTo>
                <a:lnTo>
                  <a:pt x="54858" y="161480"/>
                </a:lnTo>
                <a:lnTo>
                  <a:pt x="18732" y="161480"/>
                </a:lnTo>
                <a:lnTo>
                  <a:pt x="13360" y="160350"/>
                </a:lnTo>
                <a:lnTo>
                  <a:pt x="2641" y="152831"/>
                </a:lnTo>
                <a:close/>
              </a:path>
              <a:path w="337820" h="325754">
                <a:moveTo>
                  <a:pt x="98646" y="19951"/>
                </a:moveTo>
                <a:lnTo>
                  <a:pt x="74472" y="19951"/>
                </a:lnTo>
                <a:lnTo>
                  <a:pt x="78905" y="21132"/>
                </a:lnTo>
                <a:lnTo>
                  <a:pt x="82283" y="22085"/>
                </a:lnTo>
                <a:lnTo>
                  <a:pt x="87185" y="24815"/>
                </a:lnTo>
                <a:lnTo>
                  <a:pt x="110223" y="40970"/>
                </a:lnTo>
                <a:lnTo>
                  <a:pt x="30886" y="154114"/>
                </a:lnTo>
                <a:lnTo>
                  <a:pt x="26670" y="158546"/>
                </a:lnTo>
                <a:lnTo>
                  <a:pt x="18732" y="161480"/>
                </a:lnTo>
                <a:lnTo>
                  <a:pt x="54858" y="161480"/>
                </a:lnTo>
                <a:lnTo>
                  <a:pt x="129755" y="54673"/>
                </a:lnTo>
                <a:lnTo>
                  <a:pt x="148163" y="54673"/>
                </a:lnTo>
                <a:lnTo>
                  <a:pt x="98646" y="19951"/>
                </a:lnTo>
                <a:close/>
              </a:path>
              <a:path w="337820" h="325754">
                <a:moveTo>
                  <a:pt x="148163" y="54673"/>
                </a:moveTo>
                <a:lnTo>
                  <a:pt x="129755" y="54673"/>
                </a:lnTo>
                <a:lnTo>
                  <a:pt x="154889" y="72288"/>
                </a:lnTo>
                <a:lnTo>
                  <a:pt x="158826" y="76441"/>
                </a:lnTo>
                <a:lnTo>
                  <a:pt x="163195" y="85077"/>
                </a:lnTo>
                <a:lnTo>
                  <a:pt x="163969" y="89941"/>
                </a:lnTo>
                <a:lnTo>
                  <a:pt x="162890" y="98691"/>
                </a:lnTo>
                <a:lnTo>
                  <a:pt x="161048" y="103479"/>
                </a:lnTo>
                <a:lnTo>
                  <a:pt x="157797" y="109702"/>
                </a:lnTo>
                <a:lnTo>
                  <a:pt x="161671" y="112407"/>
                </a:lnTo>
                <a:lnTo>
                  <a:pt x="182829" y="78981"/>
                </a:lnTo>
                <a:lnTo>
                  <a:pt x="148163" y="54673"/>
                </a:lnTo>
                <a:close/>
              </a:path>
              <a:path w="337820" h="325754">
                <a:moveTo>
                  <a:pt x="70192" y="0"/>
                </a:moveTo>
                <a:lnTo>
                  <a:pt x="45872" y="31216"/>
                </a:lnTo>
                <a:lnTo>
                  <a:pt x="49745" y="33921"/>
                </a:lnTo>
                <a:lnTo>
                  <a:pt x="54597" y="28016"/>
                </a:lnTo>
                <a:lnTo>
                  <a:pt x="59563" y="24117"/>
                </a:lnTo>
                <a:lnTo>
                  <a:pt x="69710" y="20307"/>
                </a:lnTo>
                <a:lnTo>
                  <a:pt x="74472" y="19951"/>
                </a:lnTo>
                <a:lnTo>
                  <a:pt x="98646" y="19951"/>
                </a:lnTo>
                <a:lnTo>
                  <a:pt x="701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4533102" y="3967909"/>
            <a:ext cx="307340" cy="38227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285"/>
              </a:lnSpc>
            </a:pPr>
            <a:r>
              <a:rPr dirty="0" sz="2000" spc="-145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.E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855668" y="3155044"/>
            <a:ext cx="367030" cy="294005"/>
          </a:xfrm>
          <a:custGeom>
            <a:avLst/>
            <a:gdLst/>
            <a:ahLst/>
            <a:cxnLst/>
            <a:rect l="l" t="t" r="r" b="b"/>
            <a:pathLst>
              <a:path w="367029" h="294004">
                <a:moveTo>
                  <a:pt x="81582" y="145046"/>
                </a:moveTo>
                <a:lnTo>
                  <a:pt x="53974" y="145046"/>
                </a:lnTo>
                <a:lnTo>
                  <a:pt x="123469" y="264490"/>
                </a:lnTo>
                <a:lnTo>
                  <a:pt x="125730" y="270179"/>
                </a:lnTo>
                <a:lnTo>
                  <a:pt x="125069" y="278612"/>
                </a:lnTo>
                <a:lnTo>
                  <a:pt x="121780" y="283019"/>
                </a:lnTo>
                <a:lnTo>
                  <a:pt x="110477" y="289598"/>
                </a:lnTo>
                <a:lnTo>
                  <a:pt x="112788" y="293573"/>
                </a:lnTo>
                <a:lnTo>
                  <a:pt x="169071" y="260819"/>
                </a:lnTo>
                <a:lnTo>
                  <a:pt x="156464" y="260819"/>
                </a:lnTo>
                <a:lnTo>
                  <a:pt x="151993" y="259397"/>
                </a:lnTo>
                <a:lnTo>
                  <a:pt x="148767" y="258305"/>
                </a:lnTo>
                <a:lnTo>
                  <a:pt x="144551" y="253276"/>
                </a:lnTo>
                <a:lnTo>
                  <a:pt x="81582" y="145046"/>
                </a:lnTo>
                <a:close/>
              </a:path>
              <a:path w="367029" h="294004">
                <a:moveTo>
                  <a:pt x="172237" y="253657"/>
                </a:moveTo>
                <a:lnTo>
                  <a:pt x="161531" y="259892"/>
                </a:lnTo>
                <a:lnTo>
                  <a:pt x="156464" y="260819"/>
                </a:lnTo>
                <a:lnTo>
                  <a:pt x="169071" y="260819"/>
                </a:lnTo>
                <a:lnTo>
                  <a:pt x="174548" y="257632"/>
                </a:lnTo>
                <a:lnTo>
                  <a:pt x="172237" y="253657"/>
                </a:lnTo>
                <a:close/>
              </a:path>
              <a:path w="367029" h="294004">
                <a:moveTo>
                  <a:pt x="217170" y="206501"/>
                </a:moveTo>
                <a:lnTo>
                  <a:pt x="213664" y="206984"/>
                </a:lnTo>
                <a:lnTo>
                  <a:pt x="206997" y="210858"/>
                </a:lnTo>
                <a:lnTo>
                  <a:pt x="204863" y="213639"/>
                </a:lnTo>
                <a:lnTo>
                  <a:pt x="202869" y="220929"/>
                </a:lnTo>
                <a:lnTo>
                  <a:pt x="203352" y="224434"/>
                </a:lnTo>
                <a:lnTo>
                  <a:pt x="207225" y="231101"/>
                </a:lnTo>
                <a:lnTo>
                  <a:pt x="210032" y="233235"/>
                </a:lnTo>
                <a:lnTo>
                  <a:pt x="217385" y="235178"/>
                </a:lnTo>
                <a:lnTo>
                  <a:pt x="220878" y="234708"/>
                </a:lnTo>
                <a:lnTo>
                  <a:pt x="227469" y="230873"/>
                </a:lnTo>
                <a:lnTo>
                  <a:pt x="229603" y="228066"/>
                </a:lnTo>
                <a:lnTo>
                  <a:pt x="231546" y="220713"/>
                </a:lnTo>
                <a:lnTo>
                  <a:pt x="231076" y="217220"/>
                </a:lnTo>
                <a:lnTo>
                  <a:pt x="227241" y="210629"/>
                </a:lnTo>
                <a:lnTo>
                  <a:pt x="224459" y="208483"/>
                </a:lnTo>
                <a:lnTo>
                  <a:pt x="217170" y="206501"/>
                </a:lnTo>
                <a:close/>
              </a:path>
              <a:path w="367029" h="294004">
                <a:moveTo>
                  <a:pt x="223424" y="61721"/>
                </a:moveTo>
                <a:lnTo>
                  <a:pt x="188633" y="61721"/>
                </a:lnTo>
                <a:lnTo>
                  <a:pt x="192874" y="63080"/>
                </a:lnTo>
                <a:lnTo>
                  <a:pt x="195986" y="64147"/>
                </a:lnTo>
                <a:lnTo>
                  <a:pt x="200228" y="69303"/>
                </a:lnTo>
                <a:lnTo>
                  <a:pt x="264782" y="180263"/>
                </a:lnTo>
                <a:lnTo>
                  <a:pt x="267106" y="185191"/>
                </a:lnTo>
                <a:lnTo>
                  <a:pt x="268122" y="190728"/>
                </a:lnTo>
                <a:lnTo>
                  <a:pt x="267563" y="193357"/>
                </a:lnTo>
                <a:lnTo>
                  <a:pt x="265938" y="195833"/>
                </a:lnTo>
                <a:lnTo>
                  <a:pt x="263817" y="199275"/>
                </a:lnTo>
                <a:lnTo>
                  <a:pt x="261035" y="201993"/>
                </a:lnTo>
                <a:lnTo>
                  <a:pt x="252450" y="206984"/>
                </a:lnTo>
                <a:lnTo>
                  <a:pt x="254761" y="210959"/>
                </a:lnTo>
                <a:lnTo>
                  <a:pt x="315860" y="175412"/>
                </a:lnTo>
                <a:lnTo>
                  <a:pt x="292796" y="175399"/>
                </a:lnTo>
                <a:lnTo>
                  <a:pt x="291185" y="174891"/>
                </a:lnTo>
                <a:lnTo>
                  <a:pt x="288417" y="172758"/>
                </a:lnTo>
                <a:lnTo>
                  <a:pt x="285851" y="169011"/>
                </a:lnTo>
                <a:lnTo>
                  <a:pt x="254165" y="114553"/>
                </a:lnTo>
                <a:lnTo>
                  <a:pt x="267646" y="106705"/>
                </a:lnTo>
                <a:lnTo>
                  <a:pt x="249593" y="106705"/>
                </a:lnTo>
                <a:lnTo>
                  <a:pt x="223424" y="61721"/>
                </a:lnTo>
                <a:close/>
              </a:path>
              <a:path w="367029" h="294004">
                <a:moveTo>
                  <a:pt x="118910" y="95046"/>
                </a:moveTo>
                <a:lnTo>
                  <a:pt x="0" y="164236"/>
                </a:lnTo>
                <a:lnTo>
                  <a:pt x="18160" y="199389"/>
                </a:lnTo>
                <a:lnTo>
                  <a:pt x="22237" y="197015"/>
                </a:lnTo>
                <a:lnTo>
                  <a:pt x="18910" y="190131"/>
                </a:lnTo>
                <a:lnTo>
                  <a:pt x="17437" y="183984"/>
                </a:lnTo>
                <a:lnTo>
                  <a:pt x="53974" y="145046"/>
                </a:lnTo>
                <a:lnTo>
                  <a:pt x="81582" y="145046"/>
                </a:lnTo>
                <a:lnTo>
                  <a:pt x="74599" y="133045"/>
                </a:lnTo>
                <a:lnTo>
                  <a:pt x="101130" y="117614"/>
                </a:lnTo>
                <a:lnTo>
                  <a:pt x="106552" y="115773"/>
                </a:lnTo>
                <a:lnTo>
                  <a:pt x="116217" y="115417"/>
                </a:lnTo>
                <a:lnTo>
                  <a:pt x="132085" y="115417"/>
                </a:lnTo>
                <a:lnTo>
                  <a:pt x="118910" y="95046"/>
                </a:lnTo>
                <a:close/>
              </a:path>
              <a:path w="367029" h="294004">
                <a:moveTo>
                  <a:pt x="358330" y="101828"/>
                </a:moveTo>
                <a:lnTo>
                  <a:pt x="354025" y="104317"/>
                </a:lnTo>
                <a:lnTo>
                  <a:pt x="354150" y="114553"/>
                </a:lnTo>
                <a:lnTo>
                  <a:pt x="353956" y="120070"/>
                </a:lnTo>
                <a:lnTo>
                  <a:pt x="299618" y="174231"/>
                </a:lnTo>
                <a:lnTo>
                  <a:pt x="292836" y="175412"/>
                </a:lnTo>
                <a:lnTo>
                  <a:pt x="315882" y="175399"/>
                </a:lnTo>
                <a:lnTo>
                  <a:pt x="367004" y="145656"/>
                </a:lnTo>
                <a:lnTo>
                  <a:pt x="358330" y="101828"/>
                </a:lnTo>
                <a:close/>
              </a:path>
              <a:path w="367029" h="294004">
                <a:moveTo>
                  <a:pt x="132085" y="115417"/>
                </a:moveTo>
                <a:lnTo>
                  <a:pt x="116217" y="115417"/>
                </a:lnTo>
                <a:lnTo>
                  <a:pt x="120954" y="116763"/>
                </a:lnTo>
                <a:lnTo>
                  <a:pt x="125590" y="119621"/>
                </a:lnTo>
                <a:lnTo>
                  <a:pt x="128447" y="121411"/>
                </a:lnTo>
                <a:lnTo>
                  <a:pt x="132029" y="125082"/>
                </a:lnTo>
                <a:lnTo>
                  <a:pt x="136309" y="130644"/>
                </a:lnTo>
                <a:lnTo>
                  <a:pt x="140398" y="128269"/>
                </a:lnTo>
                <a:lnTo>
                  <a:pt x="132085" y="115417"/>
                </a:lnTo>
                <a:close/>
              </a:path>
              <a:path w="367029" h="294004">
                <a:moveTo>
                  <a:pt x="296151" y="51307"/>
                </a:moveTo>
                <a:lnTo>
                  <a:pt x="292176" y="53619"/>
                </a:lnTo>
                <a:lnTo>
                  <a:pt x="296583" y="62166"/>
                </a:lnTo>
                <a:lnTo>
                  <a:pt x="297878" y="69176"/>
                </a:lnTo>
                <a:lnTo>
                  <a:pt x="296075" y="74637"/>
                </a:lnTo>
                <a:lnTo>
                  <a:pt x="294741" y="78765"/>
                </a:lnTo>
                <a:lnTo>
                  <a:pt x="289915" y="83248"/>
                </a:lnTo>
                <a:lnTo>
                  <a:pt x="249593" y="106705"/>
                </a:lnTo>
                <a:lnTo>
                  <a:pt x="267646" y="106705"/>
                </a:lnTo>
                <a:lnTo>
                  <a:pt x="292252" y="92379"/>
                </a:lnTo>
                <a:lnTo>
                  <a:pt x="297180" y="90474"/>
                </a:lnTo>
                <a:lnTo>
                  <a:pt x="304723" y="89928"/>
                </a:lnTo>
                <a:lnTo>
                  <a:pt x="318625" y="89928"/>
                </a:lnTo>
                <a:lnTo>
                  <a:pt x="296151" y="51307"/>
                </a:lnTo>
                <a:close/>
              </a:path>
              <a:path w="367029" h="294004">
                <a:moveTo>
                  <a:pt x="318625" y="89928"/>
                </a:moveTo>
                <a:lnTo>
                  <a:pt x="304723" y="89928"/>
                </a:lnTo>
                <a:lnTo>
                  <a:pt x="307987" y="90665"/>
                </a:lnTo>
                <a:lnTo>
                  <a:pt x="310730" y="92417"/>
                </a:lnTo>
                <a:lnTo>
                  <a:pt x="312902" y="93840"/>
                </a:lnTo>
                <a:lnTo>
                  <a:pt x="316547" y="97802"/>
                </a:lnTo>
                <a:lnTo>
                  <a:pt x="321678" y="104317"/>
                </a:lnTo>
                <a:lnTo>
                  <a:pt x="325653" y="102006"/>
                </a:lnTo>
                <a:lnTo>
                  <a:pt x="318625" y="89928"/>
                </a:lnTo>
                <a:close/>
              </a:path>
              <a:path w="367029" h="294004">
                <a:moveTo>
                  <a:pt x="282257" y="0"/>
                </a:moveTo>
                <a:lnTo>
                  <a:pt x="170014" y="65316"/>
                </a:lnTo>
                <a:lnTo>
                  <a:pt x="172326" y="69291"/>
                </a:lnTo>
                <a:lnTo>
                  <a:pt x="183502" y="62788"/>
                </a:lnTo>
                <a:lnTo>
                  <a:pt x="188633" y="61721"/>
                </a:lnTo>
                <a:lnTo>
                  <a:pt x="223424" y="61721"/>
                </a:lnTo>
                <a:lnTo>
                  <a:pt x="216103" y="49136"/>
                </a:lnTo>
                <a:lnTo>
                  <a:pt x="263296" y="21678"/>
                </a:lnTo>
                <a:lnTo>
                  <a:pt x="268655" y="19278"/>
                </a:lnTo>
                <a:lnTo>
                  <a:pt x="272135" y="18681"/>
                </a:lnTo>
                <a:lnTo>
                  <a:pt x="276593" y="18110"/>
                </a:lnTo>
                <a:lnTo>
                  <a:pt x="294061" y="18110"/>
                </a:lnTo>
                <a:lnTo>
                  <a:pt x="282257" y="0"/>
                </a:lnTo>
                <a:close/>
              </a:path>
              <a:path w="367029" h="294004">
                <a:moveTo>
                  <a:pt x="294061" y="18110"/>
                </a:moveTo>
                <a:lnTo>
                  <a:pt x="276593" y="18110"/>
                </a:lnTo>
                <a:lnTo>
                  <a:pt x="280568" y="18719"/>
                </a:lnTo>
                <a:lnTo>
                  <a:pt x="287553" y="22326"/>
                </a:lnTo>
                <a:lnTo>
                  <a:pt x="292277" y="26619"/>
                </a:lnTo>
                <a:lnTo>
                  <a:pt x="298246" y="33400"/>
                </a:lnTo>
                <a:lnTo>
                  <a:pt x="302437" y="30962"/>
                </a:lnTo>
                <a:lnTo>
                  <a:pt x="294061" y="181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192546" y="3709577"/>
            <a:ext cx="314960" cy="360680"/>
          </a:xfrm>
          <a:custGeom>
            <a:avLst/>
            <a:gdLst/>
            <a:ahLst/>
            <a:cxnLst/>
            <a:rect l="l" t="t" r="r" b="b"/>
            <a:pathLst>
              <a:path w="314960" h="360679">
                <a:moveTo>
                  <a:pt x="49771" y="172821"/>
                </a:moveTo>
                <a:lnTo>
                  <a:pt x="47243" y="176364"/>
                </a:lnTo>
                <a:lnTo>
                  <a:pt x="49948" y="179412"/>
                </a:lnTo>
                <a:lnTo>
                  <a:pt x="51587" y="182460"/>
                </a:lnTo>
                <a:lnTo>
                  <a:pt x="52158" y="185521"/>
                </a:lnTo>
                <a:lnTo>
                  <a:pt x="52476" y="187782"/>
                </a:lnTo>
                <a:lnTo>
                  <a:pt x="51993" y="189826"/>
                </a:lnTo>
                <a:lnTo>
                  <a:pt x="49821" y="192862"/>
                </a:lnTo>
                <a:lnTo>
                  <a:pt x="47637" y="194348"/>
                </a:lnTo>
                <a:lnTo>
                  <a:pt x="44132" y="196126"/>
                </a:lnTo>
                <a:lnTo>
                  <a:pt x="35769" y="201112"/>
                </a:lnTo>
                <a:lnTo>
                  <a:pt x="9829" y="230065"/>
                </a:lnTo>
                <a:lnTo>
                  <a:pt x="0" y="273631"/>
                </a:lnTo>
                <a:lnTo>
                  <a:pt x="1353" y="284807"/>
                </a:lnTo>
                <a:lnTo>
                  <a:pt x="21920" y="326404"/>
                </a:lnTo>
                <a:lnTo>
                  <a:pt x="52936" y="350685"/>
                </a:lnTo>
                <a:lnTo>
                  <a:pt x="94259" y="360400"/>
                </a:lnTo>
                <a:lnTo>
                  <a:pt x="112682" y="357978"/>
                </a:lnTo>
                <a:lnTo>
                  <a:pt x="129317" y="351378"/>
                </a:lnTo>
                <a:lnTo>
                  <a:pt x="144161" y="340599"/>
                </a:lnTo>
                <a:lnTo>
                  <a:pt x="146326" y="338119"/>
                </a:lnTo>
                <a:lnTo>
                  <a:pt x="101999" y="338119"/>
                </a:lnTo>
                <a:lnTo>
                  <a:pt x="93167" y="336892"/>
                </a:lnTo>
                <a:lnTo>
                  <a:pt x="56641" y="319836"/>
                </a:lnTo>
                <a:lnTo>
                  <a:pt x="23418" y="286600"/>
                </a:lnTo>
                <a:lnTo>
                  <a:pt x="13690" y="253479"/>
                </a:lnTo>
                <a:lnTo>
                  <a:pt x="14707" y="245635"/>
                </a:lnTo>
                <a:lnTo>
                  <a:pt x="37453" y="210364"/>
                </a:lnTo>
                <a:lnTo>
                  <a:pt x="62738" y="200814"/>
                </a:lnTo>
                <a:lnTo>
                  <a:pt x="95175" y="200814"/>
                </a:lnTo>
                <a:lnTo>
                  <a:pt x="49771" y="172821"/>
                </a:lnTo>
                <a:close/>
              </a:path>
              <a:path w="314960" h="360679">
                <a:moveTo>
                  <a:pt x="162394" y="243700"/>
                </a:moveTo>
                <a:lnTo>
                  <a:pt x="158140" y="245389"/>
                </a:lnTo>
                <a:lnTo>
                  <a:pt x="161652" y="256943"/>
                </a:lnTo>
                <a:lnTo>
                  <a:pt x="163939" y="267238"/>
                </a:lnTo>
                <a:lnTo>
                  <a:pt x="164999" y="276273"/>
                </a:lnTo>
                <a:lnTo>
                  <a:pt x="164833" y="284048"/>
                </a:lnTo>
                <a:lnTo>
                  <a:pt x="163547" y="291139"/>
                </a:lnTo>
                <a:lnTo>
                  <a:pt x="141542" y="324931"/>
                </a:lnTo>
                <a:lnTo>
                  <a:pt x="101999" y="338119"/>
                </a:lnTo>
                <a:lnTo>
                  <a:pt x="146326" y="338119"/>
                </a:lnTo>
                <a:lnTo>
                  <a:pt x="167671" y="306495"/>
                </a:lnTo>
                <a:lnTo>
                  <a:pt x="172034" y="286892"/>
                </a:lnTo>
                <a:lnTo>
                  <a:pt x="171924" y="276763"/>
                </a:lnTo>
                <a:lnTo>
                  <a:pt x="170281" y="266187"/>
                </a:lnTo>
                <a:lnTo>
                  <a:pt x="167104" y="255165"/>
                </a:lnTo>
                <a:lnTo>
                  <a:pt x="162394" y="243700"/>
                </a:lnTo>
                <a:close/>
              </a:path>
              <a:path w="314960" h="360679">
                <a:moveTo>
                  <a:pt x="210921" y="213804"/>
                </a:moveTo>
                <a:lnTo>
                  <a:pt x="203453" y="214985"/>
                </a:lnTo>
                <a:lnTo>
                  <a:pt x="200456" y="216877"/>
                </a:lnTo>
                <a:lnTo>
                  <a:pt x="195986" y="223138"/>
                </a:lnTo>
                <a:lnTo>
                  <a:pt x="195173" y="226567"/>
                </a:lnTo>
                <a:lnTo>
                  <a:pt x="196367" y="234022"/>
                </a:lnTo>
                <a:lnTo>
                  <a:pt x="198246" y="237020"/>
                </a:lnTo>
                <a:lnTo>
                  <a:pt x="204520" y="241490"/>
                </a:lnTo>
                <a:lnTo>
                  <a:pt x="207949" y="242290"/>
                </a:lnTo>
                <a:lnTo>
                  <a:pt x="215455" y="241033"/>
                </a:lnTo>
                <a:lnTo>
                  <a:pt x="218439" y="239166"/>
                </a:lnTo>
                <a:lnTo>
                  <a:pt x="222872" y="232956"/>
                </a:lnTo>
                <a:lnTo>
                  <a:pt x="223659" y="229527"/>
                </a:lnTo>
                <a:lnTo>
                  <a:pt x="222402" y="222021"/>
                </a:lnTo>
                <a:lnTo>
                  <a:pt x="220535" y="219036"/>
                </a:lnTo>
                <a:lnTo>
                  <a:pt x="214337" y="214604"/>
                </a:lnTo>
                <a:lnTo>
                  <a:pt x="210921" y="213804"/>
                </a:lnTo>
                <a:close/>
              </a:path>
              <a:path w="314960" h="360679">
                <a:moveTo>
                  <a:pt x="95175" y="200814"/>
                </a:moveTo>
                <a:lnTo>
                  <a:pt x="62738" y="200814"/>
                </a:lnTo>
                <a:lnTo>
                  <a:pt x="72972" y="200858"/>
                </a:lnTo>
                <a:lnTo>
                  <a:pt x="84194" y="202619"/>
                </a:lnTo>
                <a:lnTo>
                  <a:pt x="96405" y="206095"/>
                </a:lnTo>
                <a:lnTo>
                  <a:pt x="98653" y="202958"/>
                </a:lnTo>
                <a:lnTo>
                  <a:pt x="95175" y="200814"/>
                </a:lnTo>
                <a:close/>
              </a:path>
              <a:path w="314960" h="360679">
                <a:moveTo>
                  <a:pt x="168505" y="93979"/>
                </a:moveTo>
                <a:lnTo>
                  <a:pt x="125552" y="93979"/>
                </a:lnTo>
                <a:lnTo>
                  <a:pt x="131533" y="96926"/>
                </a:lnTo>
                <a:lnTo>
                  <a:pt x="236054" y="171475"/>
                </a:lnTo>
                <a:lnTo>
                  <a:pt x="240194" y="175005"/>
                </a:lnTo>
                <a:lnTo>
                  <a:pt x="243395" y="179641"/>
                </a:lnTo>
                <a:lnTo>
                  <a:pt x="243966" y="182257"/>
                </a:lnTo>
                <a:lnTo>
                  <a:pt x="243466" y="185521"/>
                </a:lnTo>
                <a:lnTo>
                  <a:pt x="242988" y="189204"/>
                </a:lnTo>
                <a:lnTo>
                  <a:pt x="241551" y="192862"/>
                </a:lnTo>
                <a:lnTo>
                  <a:pt x="235800" y="200913"/>
                </a:lnTo>
                <a:lnTo>
                  <a:pt x="239547" y="203580"/>
                </a:lnTo>
                <a:lnTo>
                  <a:pt x="273693" y="155714"/>
                </a:lnTo>
                <a:lnTo>
                  <a:pt x="257898" y="155714"/>
                </a:lnTo>
                <a:lnTo>
                  <a:pt x="254495" y="154914"/>
                </a:lnTo>
                <a:lnTo>
                  <a:pt x="250608" y="152552"/>
                </a:lnTo>
                <a:lnTo>
                  <a:pt x="199313" y="115963"/>
                </a:lnTo>
                <a:lnTo>
                  <a:pt x="203074" y="110693"/>
                </a:lnTo>
                <a:lnTo>
                  <a:pt x="191934" y="110693"/>
                </a:lnTo>
                <a:lnTo>
                  <a:pt x="168505" y="93979"/>
                </a:lnTo>
                <a:close/>
              </a:path>
              <a:path w="314960" h="360679">
                <a:moveTo>
                  <a:pt x="289013" y="61493"/>
                </a:moveTo>
                <a:lnTo>
                  <a:pt x="286118" y="65531"/>
                </a:lnTo>
                <a:lnTo>
                  <a:pt x="289713" y="73028"/>
                </a:lnTo>
                <a:lnTo>
                  <a:pt x="292592" y="80086"/>
                </a:lnTo>
                <a:lnTo>
                  <a:pt x="294590" y="86202"/>
                </a:lnTo>
                <a:lnTo>
                  <a:pt x="295871" y="91884"/>
                </a:lnTo>
                <a:lnTo>
                  <a:pt x="296663" y="96926"/>
                </a:lnTo>
                <a:lnTo>
                  <a:pt x="296706" y="97878"/>
                </a:lnTo>
                <a:lnTo>
                  <a:pt x="296455" y="102260"/>
                </a:lnTo>
                <a:lnTo>
                  <a:pt x="265302" y="151637"/>
                </a:lnTo>
                <a:lnTo>
                  <a:pt x="257898" y="155714"/>
                </a:lnTo>
                <a:lnTo>
                  <a:pt x="273693" y="155714"/>
                </a:lnTo>
                <a:lnTo>
                  <a:pt x="314959" y="97866"/>
                </a:lnTo>
                <a:lnTo>
                  <a:pt x="289013" y="61493"/>
                </a:lnTo>
                <a:close/>
              </a:path>
              <a:path w="314960" h="360679">
                <a:moveTo>
                  <a:pt x="211556" y="41033"/>
                </a:moveTo>
                <a:lnTo>
                  <a:pt x="208876" y="44780"/>
                </a:lnTo>
                <a:lnTo>
                  <a:pt x="216420" y="50761"/>
                </a:lnTo>
                <a:lnTo>
                  <a:pt x="220484" y="56616"/>
                </a:lnTo>
                <a:lnTo>
                  <a:pt x="221081" y="62344"/>
                </a:lnTo>
                <a:lnTo>
                  <a:pt x="221564" y="66649"/>
                </a:lnTo>
                <a:lnTo>
                  <a:pt x="219024" y="72720"/>
                </a:lnTo>
                <a:lnTo>
                  <a:pt x="191934" y="110693"/>
                </a:lnTo>
                <a:lnTo>
                  <a:pt x="203074" y="110693"/>
                </a:lnTo>
                <a:lnTo>
                  <a:pt x="224916" y="80086"/>
                </a:lnTo>
                <a:lnTo>
                  <a:pt x="228625" y="76314"/>
                </a:lnTo>
                <a:lnTo>
                  <a:pt x="235267" y="72707"/>
                </a:lnTo>
                <a:lnTo>
                  <a:pt x="238531" y="72047"/>
                </a:lnTo>
                <a:lnTo>
                  <a:pt x="255035" y="72047"/>
                </a:lnTo>
                <a:lnTo>
                  <a:pt x="211556" y="41033"/>
                </a:lnTo>
                <a:close/>
              </a:path>
              <a:path w="314960" h="360679">
                <a:moveTo>
                  <a:pt x="177774" y="0"/>
                </a:moveTo>
                <a:lnTo>
                  <a:pt x="102361" y="105727"/>
                </a:lnTo>
                <a:lnTo>
                  <a:pt x="106108" y="108394"/>
                </a:lnTo>
                <a:lnTo>
                  <a:pt x="113631" y="97866"/>
                </a:lnTo>
                <a:lnTo>
                  <a:pt x="117843" y="94792"/>
                </a:lnTo>
                <a:lnTo>
                  <a:pt x="122275" y="94284"/>
                </a:lnTo>
                <a:lnTo>
                  <a:pt x="125552" y="93979"/>
                </a:lnTo>
                <a:lnTo>
                  <a:pt x="168505" y="93979"/>
                </a:lnTo>
                <a:lnTo>
                  <a:pt x="137705" y="72008"/>
                </a:lnTo>
                <a:lnTo>
                  <a:pt x="169417" y="27571"/>
                </a:lnTo>
                <a:lnTo>
                  <a:pt x="183946" y="17754"/>
                </a:lnTo>
                <a:lnTo>
                  <a:pt x="205527" y="17754"/>
                </a:lnTo>
                <a:lnTo>
                  <a:pt x="177774" y="0"/>
                </a:lnTo>
                <a:close/>
              </a:path>
              <a:path w="314960" h="360679">
                <a:moveTo>
                  <a:pt x="255035" y="72047"/>
                </a:moveTo>
                <a:lnTo>
                  <a:pt x="238531" y="72047"/>
                </a:lnTo>
                <a:lnTo>
                  <a:pt x="244322" y="72910"/>
                </a:lnTo>
                <a:lnTo>
                  <a:pt x="249410" y="75095"/>
                </a:lnTo>
                <a:lnTo>
                  <a:pt x="256628" y="78841"/>
                </a:lnTo>
                <a:lnTo>
                  <a:pt x="259308" y="75095"/>
                </a:lnTo>
                <a:lnTo>
                  <a:pt x="255035" y="72047"/>
                </a:lnTo>
                <a:close/>
              </a:path>
              <a:path w="314960" h="360679">
                <a:moveTo>
                  <a:pt x="205527" y="17754"/>
                </a:moveTo>
                <a:lnTo>
                  <a:pt x="183946" y="17754"/>
                </a:lnTo>
                <a:lnTo>
                  <a:pt x="191795" y="18160"/>
                </a:lnTo>
                <a:lnTo>
                  <a:pt x="197865" y="20129"/>
                </a:lnTo>
                <a:lnTo>
                  <a:pt x="206095" y="23863"/>
                </a:lnTo>
                <a:lnTo>
                  <a:pt x="208902" y="19913"/>
                </a:lnTo>
                <a:lnTo>
                  <a:pt x="205527" y="17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3660140" y="4676416"/>
            <a:ext cx="4146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.E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819566" y="3516693"/>
            <a:ext cx="379095" cy="394970"/>
          </a:xfrm>
          <a:custGeom>
            <a:avLst/>
            <a:gdLst/>
            <a:ahLst/>
            <a:cxnLst/>
            <a:rect l="l" t="t" r="r" b="b"/>
            <a:pathLst>
              <a:path w="379095" h="394970">
                <a:moveTo>
                  <a:pt x="170243" y="294919"/>
                </a:moveTo>
                <a:lnTo>
                  <a:pt x="166827" y="298005"/>
                </a:lnTo>
                <a:lnTo>
                  <a:pt x="253746" y="394500"/>
                </a:lnTo>
                <a:lnTo>
                  <a:pt x="294569" y="377151"/>
                </a:lnTo>
                <a:lnTo>
                  <a:pt x="263715" y="377151"/>
                </a:lnTo>
                <a:lnTo>
                  <a:pt x="258152" y="376809"/>
                </a:lnTo>
                <a:lnTo>
                  <a:pt x="211975" y="334391"/>
                </a:lnTo>
                <a:lnTo>
                  <a:pt x="209422" y="327990"/>
                </a:lnTo>
                <a:lnTo>
                  <a:pt x="209600" y="326263"/>
                </a:lnTo>
                <a:lnTo>
                  <a:pt x="211112" y="323126"/>
                </a:lnTo>
                <a:lnTo>
                  <a:pt x="214261" y="319836"/>
                </a:lnTo>
                <a:lnTo>
                  <a:pt x="228587" y="306933"/>
                </a:lnTo>
                <a:lnTo>
                  <a:pt x="186690" y="306933"/>
                </a:lnTo>
                <a:lnTo>
                  <a:pt x="183863" y="305816"/>
                </a:lnTo>
                <a:lnTo>
                  <a:pt x="180136" y="304469"/>
                </a:lnTo>
                <a:lnTo>
                  <a:pt x="176898" y="302310"/>
                </a:lnTo>
                <a:lnTo>
                  <a:pt x="170243" y="294919"/>
                </a:lnTo>
                <a:close/>
              </a:path>
              <a:path w="379095" h="394970">
                <a:moveTo>
                  <a:pt x="291541" y="373329"/>
                </a:moveTo>
                <a:lnTo>
                  <a:pt x="283444" y="375217"/>
                </a:lnTo>
                <a:lnTo>
                  <a:pt x="276109" y="376483"/>
                </a:lnTo>
                <a:lnTo>
                  <a:pt x="269533" y="377127"/>
                </a:lnTo>
                <a:lnTo>
                  <a:pt x="263715" y="377151"/>
                </a:lnTo>
                <a:lnTo>
                  <a:pt x="294569" y="377151"/>
                </a:lnTo>
                <a:lnTo>
                  <a:pt x="294868" y="377024"/>
                </a:lnTo>
                <a:lnTo>
                  <a:pt x="291541" y="373329"/>
                </a:lnTo>
                <a:close/>
              </a:path>
              <a:path w="379095" h="394970">
                <a:moveTo>
                  <a:pt x="273285" y="277672"/>
                </a:moveTo>
                <a:lnTo>
                  <a:pt x="261073" y="277672"/>
                </a:lnTo>
                <a:lnTo>
                  <a:pt x="290576" y="310426"/>
                </a:lnTo>
                <a:lnTo>
                  <a:pt x="293458" y="314858"/>
                </a:lnTo>
                <a:lnTo>
                  <a:pt x="295541" y="322122"/>
                </a:lnTo>
                <a:lnTo>
                  <a:pt x="295478" y="325462"/>
                </a:lnTo>
                <a:lnTo>
                  <a:pt x="294322" y="328510"/>
                </a:lnTo>
                <a:lnTo>
                  <a:pt x="293370" y="330923"/>
                </a:lnTo>
                <a:lnTo>
                  <a:pt x="290245" y="335305"/>
                </a:lnTo>
                <a:lnTo>
                  <a:pt x="284924" y="341655"/>
                </a:lnTo>
                <a:lnTo>
                  <a:pt x="287997" y="345071"/>
                </a:lnTo>
                <a:lnTo>
                  <a:pt x="325633" y="311175"/>
                </a:lnTo>
                <a:lnTo>
                  <a:pt x="314439" y="311175"/>
                </a:lnTo>
                <a:lnTo>
                  <a:pt x="304406" y="310057"/>
                </a:lnTo>
                <a:lnTo>
                  <a:pt x="299034" y="306260"/>
                </a:lnTo>
                <a:lnTo>
                  <a:pt x="273285" y="277672"/>
                </a:lnTo>
                <a:close/>
              </a:path>
              <a:path w="379095" h="394970">
                <a:moveTo>
                  <a:pt x="328510" y="302399"/>
                </a:moveTo>
                <a:lnTo>
                  <a:pt x="321030" y="308470"/>
                </a:lnTo>
                <a:lnTo>
                  <a:pt x="314439" y="311175"/>
                </a:lnTo>
                <a:lnTo>
                  <a:pt x="325633" y="311175"/>
                </a:lnTo>
                <a:lnTo>
                  <a:pt x="331584" y="305816"/>
                </a:lnTo>
                <a:lnTo>
                  <a:pt x="328510" y="302399"/>
                </a:lnTo>
                <a:close/>
              </a:path>
              <a:path w="379095" h="394970">
                <a:moveTo>
                  <a:pt x="329684" y="227025"/>
                </a:moveTo>
                <a:lnTo>
                  <a:pt x="317309" y="227025"/>
                </a:lnTo>
                <a:lnTo>
                  <a:pt x="353847" y="267589"/>
                </a:lnTo>
                <a:lnTo>
                  <a:pt x="357301" y="272351"/>
                </a:lnTo>
                <a:lnTo>
                  <a:pt x="358597" y="275640"/>
                </a:lnTo>
                <a:lnTo>
                  <a:pt x="360070" y="279882"/>
                </a:lnTo>
                <a:lnTo>
                  <a:pt x="360286" y="283895"/>
                </a:lnTo>
                <a:lnTo>
                  <a:pt x="358190" y="291477"/>
                </a:lnTo>
                <a:lnTo>
                  <a:pt x="354952" y="296976"/>
                </a:lnTo>
                <a:lnTo>
                  <a:pt x="349529" y="304203"/>
                </a:lnTo>
                <a:lnTo>
                  <a:pt x="352780" y="307809"/>
                </a:lnTo>
                <a:lnTo>
                  <a:pt x="378955" y="281724"/>
                </a:lnTo>
                <a:lnTo>
                  <a:pt x="329684" y="227025"/>
                </a:lnTo>
                <a:close/>
              </a:path>
              <a:path w="379095" h="394970">
                <a:moveTo>
                  <a:pt x="292036" y="185229"/>
                </a:moveTo>
                <a:lnTo>
                  <a:pt x="288620" y="188302"/>
                </a:lnTo>
                <a:lnTo>
                  <a:pt x="297281" y="197904"/>
                </a:lnTo>
                <a:lnTo>
                  <a:pt x="299377" y="202704"/>
                </a:lnTo>
                <a:lnTo>
                  <a:pt x="198945" y="301523"/>
                </a:lnTo>
                <a:lnTo>
                  <a:pt x="189369" y="306933"/>
                </a:lnTo>
                <a:lnTo>
                  <a:pt x="228587" y="306933"/>
                </a:lnTo>
                <a:lnTo>
                  <a:pt x="261073" y="277672"/>
                </a:lnTo>
                <a:lnTo>
                  <a:pt x="273285" y="277672"/>
                </a:lnTo>
                <a:lnTo>
                  <a:pt x="267817" y="271602"/>
                </a:lnTo>
                <a:lnTo>
                  <a:pt x="317309" y="227025"/>
                </a:lnTo>
                <a:lnTo>
                  <a:pt x="329684" y="227025"/>
                </a:lnTo>
                <a:lnTo>
                  <a:pt x="292036" y="185229"/>
                </a:lnTo>
                <a:close/>
              </a:path>
              <a:path w="379095" h="394970">
                <a:moveTo>
                  <a:pt x="146456" y="249250"/>
                </a:moveTo>
                <a:lnTo>
                  <a:pt x="143116" y="250444"/>
                </a:lnTo>
                <a:lnTo>
                  <a:pt x="137388" y="255600"/>
                </a:lnTo>
                <a:lnTo>
                  <a:pt x="135877" y="258775"/>
                </a:lnTo>
                <a:lnTo>
                  <a:pt x="135483" y="266382"/>
                </a:lnTo>
                <a:lnTo>
                  <a:pt x="136652" y="269697"/>
                </a:lnTo>
                <a:lnTo>
                  <a:pt x="141757" y="275361"/>
                </a:lnTo>
                <a:lnTo>
                  <a:pt x="144932" y="276872"/>
                </a:lnTo>
                <a:lnTo>
                  <a:pt x="152539" y="277279"/>
                </a:lnTo>
                <a:lnTo>
                  <a:pt x="155854" y="276098"/>
                </a:lnTo>
                <a:lnTo>
                  <a:pt x="161518" y="270992"/>
                </a:lnTo>
                <a:lnTo>
                  <a:pt x="163055" y="267843"/>
                </a:lnTo>
                <a:lnTo>
                  <a:pt x="163499" y="260299"/>
                </a:lnTo>
                <a:lnTo>
                  <a:pt x="162306" y="256959"/>
                </a:lnTo>
                <a:lnTo>
                  <a:pt x="157149" y="251231"/>
                </a:lnTo>
                <a:lnTo>
                  <a:pt x="154000" y="249707"/>
                </a:lnTo>
                <a:lnTo>
                  <a:pt x="146456" y="249250"/>
                </a:lnTo>
                <a:close/>
              </a:path>
              <a:path w="379095" h="394970">
                <a:moveTo>
                  <a:pt x="3416" y="109702"/>
                </a:moveTo>
                <a:lnTo>
                  <a:pt x="50406" y="168732"/>
                </a:lnTo>
                <a:lnTo>
                  <a:pt x="83945" y="196137"/>
                </a:lnTo>
                <a:lnTo>
                  <a:pt x="118884" y="205397"/>
                </a:lnTo>
                <a:lnTo>
                  <a:pt x="134445" y="203960"/>
                </a:lnTo>
                <a:lnTo>
                  <a:pt x="149296" y="199574"/>
                </a:lnTo>
                <a:lnTo>
                  <a:pt x="163434" y="192234"/>
                </a:lnTo>
                <a:lnTo>
                  <a:pt x="173713" y="184353"/>
                </a:lnTo>
                <a:lnTo>
                  <a:pt x="103441" y="184353"/>
                </a:lnTo>
                <a:lnTo>
                  <a:pt x="90077" y="182764"/>
                </a:lnTo>
                <a:lnTo>
                  <a:pt x="56362" y="162356"/>
                </a:lnTo>
                <a:lnTo>
                  <a:pt x="41236" y="140360"/>
                </a:lnTo>
                <a:lnTo>
                  <a:pt x="61695" y="121932"/>
                </a:lnTo>
                <a:lnTo>
                  <a:pt x="17500" y="121932"/>
                </a:lnTo>
                <a:lnTo>
                  <a:pt x="12420" y="119697"/>
                </a:lnTo>
                <a:lnTo>
                  <a:pt x="3416" y="109702"/>
                </a:lnTo>
                <a:close/>
              </a:path>
              <a:path w="379095" h="394970">
                <a:moveTo>
                  <a:pt x="165262" y="44462"/>
                </a:moveTo>
                <a:lnTo>
                  <a:pt x="147701" y="44462"/>
                </a:lnTo>
                <a:lnTo>
                  <a:pt x="153525" y="48574"/>
                </a:lnTo>
                <a:lnTo>
                  <a:pt x="158753" y="52700"/>
                </a:lnTo>
                <a:lnTo>
                  <a:pt x="181837" y="84502"/>
                </a:lnTo>
                <a:lnTo>
                  <a:pt x="185153" y="110744"/>
                </a:lnTo>
                <a:lnTo>
                  <a:pt x="182555" y="124281"/>
                </a:lnTo>
                <a:lnTo>
                  <a:pt x="156972" y="161721"/>
                </a:lnTo>
                <a:lnTo>
                  <a:pt x="117202" y="183153"/>
                </a:lnTo>
                <a:lnTo>
                  <a:pt x="103441" y="184353"/>
                </a:lnTo>
                <a:lnTo>
                  <a:pt x="173713" y="184353"/>
                </a:lnTo>
                <a:lnTo>
                  <a:pt x="198999" y="152887"/>
                </a:lnTo>
                <a:lnTo>
                  <a:pt x="206586" y="120624"/>
                </a:lnTo>
                <a:lnTo>
                  <a:pt x="206568" y="119697"/>
                </a:lnTo>
                <a:lnTo>
                  <a:pt x="191785" y="77114"/>
                </a:lnTo>
                <a:lnTo>
                  <a:pt x="171119" y="50965"/>
                </a:lnTo>
                <a:lnTo>
                  <a:pt x="165262" y="44462"/>
                </a:lnTo>
                <a:close/>
              </a:path>
              <a:path w="379095" h="394970">
                <a:moveTo>
                  <a:pt x="125209" y="0"/>
                </a:moveTo>
                <a:lnTo>
                  <a:pt x="121793" y="3073"/>
                </a:lnTo>
                <a:lnTo>
                  <a:pt x="130302" y="12522"/>
                </a:lnTo>
                <a:lnTo>
                  <a:pt x="132168" y="17310"/>
                </a:lnTo>
                <a:lnTo>
                  <a:pt x="31305" y="117195"/>
                </a:lnTo>
                <a:lnTo>
                  <a:pt x="22885" y="121094"/>
                </a:lnTo>
                <a:lnTo>
                  <a:pt x="17500" y="121932"/>
                </a:lnTo>
                <a:lnTo>
                  <a:pt x="61695" y="121932"/>
                </a:lnTo>
                <a:lnTo>
                  <a:pt x="147701" y="44462"/>
                </a:lnTo>
                <a:lnTo>
                  <a:pt x="165262" y="44462"/>
                </a:lnTo>
                <a:lnTo>
                  <a:pt x="1252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632290" y="3275474"/>
            <a:ext cx="262890" cy="396875"/>
          </a:xfrm>
          <a:custGeom>
            <a:avLst/>
            <a:gdLst/>
            <a:ahLst/>
            <a:cxnLst/>
            <a:rect l="l" t="t" r="r" b="b"/>
            <a:pathLst>
              <a:path w="262889" h="396875">
                <a:moveTo>
                  <a:pt x="109406" y="331139"/>
                </a:moveTo>
                <a:lnTo>
                  <a:pt x="18707" y="331139"/>
                </a:lnTo>
                <a:lnTo>
                  <a:pt x="25361" y="331800"/>
                </a:lnTo>
                <a:lnTo>
                  <a:pt x="149098" y="367372"/>
                </a:lnTo>
                <a:lnTo>
                  <a:pt x="154774" y="369989"/>
                </a:lnTo>
                <a:lnTo>
                  <a:pt x="157035" y="372618"/>
                </a:lnTo>
                <a:lnTo>
                  <a:pt x="160477" y="376809"/>
                </a:lnTo>
                <a:lnTo>
                  <a:pt x="161239" y="382282"/>
                </a:lnTo>
                <a:lnTo>
                  <a:pt x="157543" y="395135"/>
                </a:lnTo>
                <a:lnTo>
                  <a:pt x="161963" y="396405"/>
                </a:lnTo>
                <a:lnTo>
                  <a:pt x="176246" y="346710"/>
                </a:lnTo>
                <a:lnTo>
                  <a:pt x="163576" y="346710"/>
                </a:lnTo>
                <a:lnTo>
                  <a:pt x="109406" y="331139"/>
                </a:lnTo>
                <a:close/>
              </a:path>
              <a:path w="262889" h="396875">
                <a:moveTo>
                  <a:pt x="68887" y="222608"/>
                </a:moveTo>
                <a:lnTo>
                  <a:pt x="31988" y="249343"/>
                </a:lnTo>
                <a:lnTo>
                  <a:pt x="0" y="349859"/>
                </a:lnTo>
                <a:lnTo>
                  <a:pt x="4419" y="351129"/>
                </a:lnTo>
                <a:lnTo>
                  <a:pt x="7937" y="338912"/>
                </a:lnTo>
                <a:lnTo>
                  <a:pt x="11010" y="334797"/>
                </a:lnTo>
                <a:lnTo>
                  <a:pt x="15405" y="332689"/>
                </a:lnTo>
                <a:lnTo>
                  <a:pt x="18707" y="331139"/>
                </a:lnTo>
                <a:lnTo>
                  <a:pt x="109406" y="331139"/>
                </a:lnTo>
                <a:lnTo>
                  <a:pt x="97167" y="327621"/>
                </a:lnTo>
                <a:lnTo>
                  <a:pt x="97383" y="325348"/>
                </a:lnTo>
                <a:lnTo>
                  <a:pt x="97546" y="324459"/>
                </a:lnTo>
                <a:lnTo>
                  <a:pt x="86182" y="324459"/>
                </a:lnTo>
                <a:lnTo>
                  <a:pt x="23952" y="306578"/>
                </a:lnTo>
                <a:lnTo>
                  <a:pt x="24028" y="299694"/>
                </a:lnTo>
                <a:lnTo>
                  <a:pt x="25222" y="292277"/>
                </a:lnTo>
                <a:lnTo>
                  <a:pt x="47256" y="253403"/>
                </a:lnTo>
                <a:lnTo>
                  <a:pt x="67775" y="247539"/>
                </a:lnTo>
                <a:lnTo>
                  <a:pt x="107655" y="247539"/>
                </a:lnTo>
                <a:lnTo>
                  <a:pt x="105936" y="243205"/>
                </a:lnTo>
                <a:lnTo>
                  <a:pt x="75886" y="222706"/>
                </a:lnTo>
                <a:lnTo>
                  <a:pt x="68887" y="222608"/>
                </a:lnTo>
                <a:close/>
              </a:path>
              <a:path w="262889" h="396875">
                <a:moveTo>
                  <a:pt x="187504" y="264414"/>
                </a:moveTo>
                <a:lnTo>
                  <a:pt x="140766" y="264414"/>
                </a:lnTo>
                <a:lnTo>
                  <a:pt x="147307" y="264452"/>
                </a:lnTo>
                <a:lnTo>
                  <a:pt x="153593" y="266255"/>
                </a:lnTo>
                <a:lnTo>
                  <a:pt x="177701" y="300528"/>
                </a:lnTo>
                <a:lnTo>
                  <a:pt x="176975" y="309937"/>
                </a:lnTo>
                <a:lnTo>
                  <a:pt x="163576" y="346710"/>
                </a:lnTo>
                <a:lnTo>
                  <a:pt x="176246" y="346710"/>
                </a:lnTo>
                <a:lnTo>
                  <a:pt x="187291" y="307079"/>
                </a:lnTo>
                <a:lnTo>
                  <a:pt x="190538" y="277837"/>
                </a:lnTo>
                <a:lnTo>
                  <a:pt x="189442" y="270701"/>
                </a:lnTo>
                <a:lnTo>
                  <a:pt x="187504" y="264414"/>
                </a:lnTo>
                <a:close/>
              </a:path>
              <a:path w="262889" h="396875">
                <a:moveTo>
                  <a:pt x="107655" y="247539"/>
                </a:moveTo>
                <a:lnTo>
                  <a:pt x="67775" y="247539"/>
                </a:lnTo>
                <a:lnTo>
                  <a:pt x="74828" y="248780"/>
                </a:lnTo>
                <a:lnTo>
                  <a:pt x="80962" y="250545"/>
                </a:lnTo>
                <a:lnTo>
                  <a:pt x="98336" y="280474"/>
                </a:lnTo>
                <a:lnTo>
                  <a:pt x="97783" y="286824"/>
                </a:lnTo>
                <a:lnTo>
                  <a:pt x="86182" y="324459"/>
                </a:lnTo>
                <a:lnTo>
                  <a:pt x="97546" y="324459"/>
                </a:lnTo>
                <a:lnTo>
                  <a:pt x="111460" y="284451"/>
                </a:lnTo>
                <a:lnTo>
                  <a:pt x="140766" y="264414"/>
                </a:lnTo>
                <a:lnTo>
                  <a:pt x="187504" y="264414"/>
                </a:lnTo>
                <a:lnTo>
                  <a:pt x="187394" y="264056"/>
                </a:lnTo>
                <a:lnTo>
                  <a:pt x="187234" y="263728"/>
                </a:lnTo>
                <a:lnTo>
                  <a:pt x="110617" y="263728"/>
                </a:lnTo>
                <a:lnTo>
                  <a:pt x="109931" y="256184"/>
                </a:lnTo>
                <a:lnTo>
                  <a:pt x="108348" y="249288"/>
                </a:lnTo>
                <a:lnTo>
                  <a:pt x="107655" y="247539"/>
                </a:lnTo>
                <a:close/>
              </a:path>
              <a:path w="262889" h="396875">
                <a:moveTo>
                  <a:pt x="151680" y="236487"/>
                </a:moveTo>
                <a:lnTo>
                  <a:pt x="114943" y="256429"/>
                </a:lnTo>
                <a:lnTo>
                  <a:pt x="110617" y="263728"/>
                </a:lnTo>
                <a:lnTo>
                  <a:pt x="187234" y="263728"/>
                </a:lnTo>
                <a:lnTo>
                  <a:pt x="151680" y="236487"/>
                </a:lnTo>
                <a:close/>
              </a:path>
              <a:path w="262889" h="396875">
                <a:moveTo>
                  <a:pt x="206540" y="190157"/>
                </a:moveTo>
                <a:lnTo>
                  <a:pt x="203047" y="190525"/>
                </a:lnTo>
                <a:lnTo>
                  <a:pt x="196418" y="194132"/>
                </a:lnTo>
                <a:lnTo>
                  <a:pt x="194208" y="196913"/>
                </a:lnTo>
                <a:lnTo>
                  <a:pt x="192087" y="204317"/>
                </a:lnTo>
                <a:lnTo>
                  <a:pt x="192455" y="207810"/>
                </a:lnTo>
                <a:lnTo>
                  <a:pt x="196075" y="214452"/>
                </a:lnTo>
                <a:lnTo>
                  <a:pt x="198843" y="216649"/>
                </a:lnTo>
                <a:lnTo>
                  <a:pt x="206248" y="218770"/>
                </a:lnTo>
                <a:lnTo>
                  <a:pt x="209740" y="218376"/>
                </a:lnTo>
                <a:lnTo>
                  <a:pt x="216408" y="214693"/>
                </a:lnTo>
                <a:lnTo>
                  <a:pt x="218605" y="211937"/>
                </a:lnTo>
                <a:lnTo>
                  <a:pt x="220700" y="204609"/>
                </a:lnTo>
                <a:lnTo>
                  <a:pt x="220306" y="201117"/>
                </a:lnTo>
                <a:lnTo>
                  <a:pt x="216623" y="194449"/>
                </a:lnTo>
                <a:lnTo>
                  <a:pt x="213868" y="192252"/>
                </a:lnTo>
                <a:lnTo>
                  <a:pt x="206540" y="190157"/>
                </a:lnTo>
                <a:close/>
              </a:path>
              <a:path w="262889" h="396875">
                <a:moveTo>
                  <a:pt x="172894" y="105994"/>
                </a:moveTo>
                <a:lnTo>
                  <a:pt x="82638" y="105994"/>
                </a:lnTo>
                <a:lnTo>
                  <a:pt x="89268" y="106781"/>
                </a:lnTo>
                <a:lnTo>
                  <a:pt x="212636" y="142240"/>
                </a:lnTo>
                <a:lnTo>
                  <a:pt x="217728" y="144195"/>
                </a:lnTo>
                <a:lnTo>
                  <a:pt x="222300" y="147497"/>
                </a:lnTo>
                <a:lnTo>
                  <a:pt x="223710" y="149783"/>
                </a:lnTo>
                <a:lnTo>
                  <a:pt x="224243" y="152692"/>
                </a:lnTo>
                <a:lnTo>
                  <a:pt x="225094" y="156641"/>
                </a:lnTo>
                <a:lnTo>
                  <a:pt x="224967" y="160528"/>
                </a:lnTo>
                <a:lnTo>
                  <a:pt x="222224" y="170078"/>
                </a:lnTo>
                <a:lnTo>
                  <a:pt x="226644" y="171348"/>
                </a:lnTo>
                <a:lnTo>
                  <a:pt x="241266" y="120484"/>
                </a:lnTo>
                <a:lnTo>
                  <a:pt x="224523" y="120484"/>
                </a:lnTo>
                <a:lnTo>
                  <a:pt x="220065" y="119557"/>
                </a:lnTo>
                <a:lnTo>
                  <a:pt x="172894" y="105994"/>
                </a:lnTo>
                <a:close/>
              </a:path>
              <a:path w="262889" h="396875">
                <a:moveTo>
                  <a:pt x="100558" y="0"/>
                </a:moveTo>
                <a:lnTo>
                  <a:pt x="64693" y="124802"/>
                </a:lnTo>
                <a:lnTo>
                  <a:pt x="69113" y="126072"/>
                </a:lnTo>
                <a:lnTo>
                  <a:pt x="72682" y="113652"/>
                </a:lnTo>
                <a:lnTo>
                  <a:pt x="75641" y="109334"/>
                </a:lnTo>
                <a:lnTo>
                  <a:pt x="79654" y="107378"/>
                </a:lnTo>
                <a:lnTo>
                  <a:pt x="82638" y="105994"/>
                </a:lnTo>
                <a:lnTo>
                  <a:pt x="172894" y="105994"/>
                </a:lnTo>
                <a:lnTo>
                  <a:pt x="159512" y="102146"/>
                </a:lnTo>
                <a:lnTo>
                  <a:pt x="160231" y="99644"/>
                </a:lnTo>
                <a:lnTo>
                  <a:pt x="150799" y="99644"/>
                </a:lnTo>
                <a:lnTo>
                  <a:pt x="86779" y="81241"/>
                </a:lnTo>
                <a:lnTo>
                  <a:pt x="101854" y="28765"/>
                </a:lnTo>
                <a:lnTo>
                  <a:pt x="126212" y="12280"/>
                </a:lnTo>
                <a:lnTo>
                  <a:pt x="135438" y="12280"/>
                </a:lnTo>
                <a:lnTo>
                  <a:pt x="136550" y="8394"/>
                </a:lnTo>
                <a:lnTo>
                  <a:pt x="100558" y="0"/>
                </a:lnTo>
                <a:close/>
              </a:path>
              <a:path w="262889" h="396875">
                <a:moveTo>
                  <a:pt x="225920" y="20904"/>
                </a:moveTo>
                <a:lnTo>
                  <a:pt x="224548" y="25679"/>
                </a:lnTo>
                <a:lnTo>
                  <a:pt x="230437" y="31544"/>
                </a:lnTo>
                <a:lnTo>
                  <a:pt x="235397" y="37098"/>
                </a:lnTo>
                <a:lnTo>
                  <a:pt x="246697" y="65874"/>
                </a:lnTo>
                <a:lnTo>
                  <a:pt x="245427" y="72707"/>
                </a:lnTo>
                <a:lnTo>
                  <a:pt x="233616" y="113792"/>
                </a:lnTo>
                <a:lnTo>
                  <a:pt x="224523" y="120484"/>
                </a:lnTo>
                <a:lnTo>
                  <a:pt x="241266" y="120484"/>
                </a:lnTo>
                <a:lnTo>
                  <a:pt x="262521" y="46545"/>
                </a:lnTo>
                <a:lnTo>
                  <a:pt x="225920" y="20904"/>
                </a:lnTo>
                <a:close/>
              </a:path>
              <a:path w="262889" h="396875">
                <a:moveTo>
                  <a:pt x="146075" y="27432"/>
                </a:moveTo>
                <a:lnTo>
                  <a:pt x="144805" y="31851"/>
                </a:lnTo>
                <a:lnTo>
                  <a:pt x="153911" y="34975"/>
                </a:lnTo>
                <a:lnTo>
                  <a:pt x="159689" y="39141"/>
                </a:lnTo>
                <a:lnTo>
                  <a:pt x="163966" y="48056"/>
                </a:lnTo>
                <a:lnTo>
                  <a:pt x="163992" y="49390"/>
                </a:lnTo>
                <a:lnTo>
                  <a:pt x="163677" y="54813"/>
                </a:lnTo>
                <a:lnTo>
                  <a:pt x="150799" y="99644"/>
                </a:lnTo>
                <a:lnTo>
                  <a:pt x="160231" y="99644"/>
                </a:lnTo>
                <a:lnTo>
                  <a:pt x="171691" y="59791"/>
                </a:lnTo>
                <a:lnTo>
                  <a:pt x="201614" y="46545"/>
                </a:lnTo>
                <a:lnTo>
                  <a:pt x="202450" y="43637"/>
                </a:lnTo>
                <a:lnTo>
                  <a:pt x="146075" y="27432"/>
                </a:lnTo>
                <a:close/>
              </a:path>
              <a:path w="262889" h="396875">
                <a:moveTo>
                  <a:pt x="201611" y="46558"/>
                </a:moveTo>
                <a:lnTo>
                  <a:pt x="187604" y="46558"/>
                </a:lnTo>
                <a:lnTo>
                  <a:pt x="192976" y="46901"/>
                </a:lnTo>
                <a:lnTo>
                  <a:pt x="201180" y="48056"/>
                </a:lnTo>
                <a:lnTo>
                  <a:pt x="201611" y="46558"/>
                </a:lnTo>
                <a:close/>
              </a:path>
              <a:path w="262889" h="396875">
                <a:moveTo>
                  <a:pt x="135438" y="12280"/>
                </a:moveTo>
                <a:lnTo>
                  <a:pt x="126212" y="12280"/>
                </a:lnTo>
                <a:lnTo>
                  <a:pt x="135216" y="13055"/>
                </a:lnTo>
                <a:lnTo>
                  <a:pt x="135438" y="12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1688814" y="2370933"/>
            <a:ext cx="3931285" cy="1525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345"/>
              </a:lnSpc>
              <a:spcBef>
                <a:spcPts val="100"/>
              </a:spcBef>
            </a:pP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Root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of tree</a:t>
            </a:r>
            <a:r>
              <a:rPr dirty="0" sz="2400" spc="-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490345">
              <a:lnSpc>
                <a:spcPts val="2345"/>
              </a:lnSpc>
              <a:tabLst>
                <a:tab pos="1867535" algn="l"/>
                <a:tab pos="2613660" algn="l"/>
                <a:tab pos="3917315" algn="l"/>
              </a:tabLst>
            </a:pPr>
            <a:r>
              <a:rPr dirty="0" baseline="-33564" sz="3600" spc="-7">
                <a:latin typeface="Times New Roman"/>
                <a:cs typeface="Times New Roman"/>
              </a:rPr>
              <a:t>A	</a:t>
            </a:r>
            <a:r>
              <a:rPr dirty="0" u="dash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dash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B.E	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50">
              <a:latin typeface="Times New Roman"/>
              <a:cs typeface="Times New Roman"/>
            </a:endParaRPr>
          </a:p>
          <a:p>
            <a:pPr algn="r" marR="92392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206282" y="3047688"/>
            <a:ext cx="322580" cy="355600"/>
          </a:xfrm>
          <a:custGeom>
            <a:avLst/>
            <a:gdLst/>
            <a:ahLst/>
            <a:cxnLst/>
            <a:rect l="l" t="t" r="r" b="b"/>
            <a:pathLst>
              <a:path w="322579" h="355600">
                <a:moveTo>
                  <a:pt x="113486" y="249250"/>
                </a:moveTo>
                <a:lnTo>
                  <a:pt x="109828" y="252031"/>
                </a:lnTo>
                <a:lnTo>
                  <a:pt x="188428" y="355396"/>
                </a:lnTo>
                <a:lnTo>
                  <a:pt x="230859" y="341401"/>
                </a:lnTo>
                <a:lnTo>
                  <a:pt x="229339" y="339407"/>
                </a:lnTo>
                <a:lnTo>
                  <a:pt x="205605" y="339407"/>
                </a:lnTo>
                <a:lnTo>
                  <a:pt x="199807" y="338950"/>
                </a:lnTo>
                <a:lnTo>
                  <a:pt x="151801" y="292036"/>
                </a:lnTo>
                <a:lnTo>
                  <a:pt x="149782" y="285445"/>
                </a:lnTo>
                <a:lnTo>
                  <a:pt x="150100" y="283743"/>
                </a:lnTo>
                <a:lnTo>
                  <a:pt x="151878" y="280733"/>
                </a:lnTo>
                <a:lnTo>
                  <a:pt x="155281" y="277723"/>
                </a:lnTo>
                <a:lnTo>
                  <a:pt x="174905" y="262800"/>
                </a:lnTo>
                <a:lnTo>
                  <a:pt x="131558" y="262800"/>
                </a:lnTo>
                <a:lnTo>
                  <a:pt x="128878" y="262572"/>
                </a:lnTo>
                <a:lnTo>
                  <a:pt x="126224" y="261264"/>
                </a:lnTo>
                <a:lnTo>
                  <a:pt x="122541" y="259587"/>
                </a:lnTo>
                <a:lnTo>
                  <a:pt x="119505" y="257162"/>
                </a:lnTo>
                <a:lnTo>
                  <a:pt x="113486" y="249250"/>
                </a:lnTo>
                <a:close/>
              </a:path>
              <a:path w="322579" h="355600">
                <a:moveTo>
                  <a:pt x="227849" y="337451"/>
                </a:moveTo>
                <a:lnTo>
                  <a:pt x="219630" y="338658"/>
                </a:lnTo>
                <a:lnTo>
                  <a:pt x="212214" y="339310"/>
                </a:lnTo>
                <a:lnTo>
                  <a:pt x="205605" y="339407"/>
                </a:lnTo>
                <a:lnTo>
                  <a:pt x="229339" y="339407"/>
                </a:lnTo>
                <a:lnTo>
                  <a:pt x="227849" y="337451"/>
                </a:lnTo>
                <a:close/>
              </a:path>
              <a:path w="322579" h="355600">
                <a:moveTo>
                  <a:pt x="216831" y="239585"/>
                </a:moveTo>
                <a:lnTo>
                  <a:pt x="205434" y="239585"/>
                </a:lnTo>
                <a:lnTo>
                  <a:pt x="232116" y="274675"/>
                </a:lnTo>
                <a:lnTo>
                  <a:pt x="234618" y="279336"/>
                </a:lnTo>
                <a:lnTo>
                  <a:pt x="236091" y="286740"/>
                </a:lnTo>
                <a:lnTo>
                  <a:pt x="235748" y="290067"/>
                </a:lnTo>
                <a:lnTo>
                  <a:pt x="234351" y="293014"/>
                </a:lnTo>
                <a:lnTo>
                  <a:pt x="233208" y="295338"/>
                </a:lnTo>
                <a:lnTo>
                  <a:pt x="229716" y="299453"/>
                </a:lnTo>
                <a:lnTo>
                  <a:pt x="223887" y="305333"/>
                </a:lnTo>
                <a:lnTo>
                  <a:pt x="226668" y="308990"/>
                </a:lnTo>
                <a:lnTo>
                  <a:pt x="268220" y="277405"/>
                </a:lnTo>
                <a:lnTo>
                  <a:pt x="255840" y="277405"/>
                </a:lnTo>
                <a:lnTo>
                  <a:pt x="245934" y="275462"/>
                </a:lnTo>
                <a:lnTo>
                  <a:pt x="240892" y="271233"/>
                </a:lnTo>
                <a:lnTo>
                  <a:pt x="216831" y="239585"/>
                </a:lnTo>
                <a:close/>
              </a:path>
              <a:path w="322579" h="355600">
                <a:moveTo>
                  <a:pt x="270585" y="269836"/>
                </a:moveTo>
                <a:lnTo>
                  <a:pt x="262634" y="275259"/>
                </a:lnTo>
                <a:lnTo>
                  <a:pt x="255840" y="277405"/>
                </a:lnTo>
                <a:lnTo>
                  <a:pt x="268220" y="277405"/>
                </a:lnTo>
                <a:lnTo>
                  <a:pt x="273366" y="273494"/>
                </a:lnTo>
                <a:lnTo>
                  <a:pt x="270585" y="269836"/>
                </a:lnTo>
                <a:close/>
              </a:path>
              <a:path w="322579" h="355600">
                <a:moveTo>
                  <a:pt x="277235" y="193789"/>
                </a:moveTo>
                <a:lnTo>
                  <a:pt x="265682" y="193789"/>
                </a:lnTo>
                <a:lnTo>
                  <a:pt x="298728" y="237248"/>
                </a:lnTo>
                <a:lnTo>
                  <a:pt x="301763" y="242265"/>
                </a:lnTo>
                <a:lnTo>
                  <a:pt x="302779" y="245655"/>
                </a:lnTo>
                <a:lnTo>
                  <a:pt x="303909" y="250012"/>
                </a:lnTo>
                <a:lnTo>
                  <a:pt x="303782" y="254025"/>
                </a:lnTo>
                <a:lnTo>
                  <a:pt x="301065" y="261403"/>
                </a:lnTo>
                <a:lnTo>
                  <a:pt x="297394" y="266623"/>
                </a:lnTo>
                <a:lnTo>
                  <a:pt x="291387" y="273380"/>
                </a:lnTo>
                <a:lnTo>
                  <a:pt x="294321" y="277228"/>
                </a:lnTo>
                <a:lnTo>
                  <a:pt x="322566" y="253402"/>
                </a:lnTo>
                <a:lnTo>
                  <a:pt x="277235" y="193789"/>
                </a:lnTo>
                <a:close/>
              </a:path>
              <a:path w="322579" h="355600">
                <a:moveTo>
                  <a:pt x="243965" y="150037"/>
                </a:moveTo>
                <a:lnTo>
                  <a:pt x="240308" y="152818"/>
                </a:lnTo>
                <a:lnTo>
                  <a:pt x="248131" y="163105"/>
                </a:lnTo>
                <a:lnTo>
                  <a:pt x="249820" y="168058"/>
                </a:lnTo>
                <a:lnTo>
                  <a:pt x="141540" y="258203"/>
                </a:lnTo>
                <a:lnTo>
                  <a:pt x="131558" y="262800"/>
                </a:lnTo>
                <a:lnTo>
                  <a:pt x="174905" y="262800"/>
                </a:lnTo>
                <a:lnTo>
                  <a:pt x="205434" y="239585"/>
                </a:lnTo>
                <a:lnTo>
                  <a:pt x="216831" y="239585"/>
                </a:lnTo>
                <a:lnTo>
                  <a:pt x="212660" y="234098"/>
                </a:lnTo>
                <a:lnTo>
                  <a:pt x="265682" y="193789"/>
                </a:lnTo>
                <a:lnTo>
                  <a:pt x="277235" y="193789"/>
                </a:lnTo>
                <a:lnTo>
                  <a:pt x="243965" y="150037"/>
                </a:lnTo>
                <a:close/>
              </a:path>
              <a:path w="322579" h="355600">
                <a:moveTo>
                  <a:pt x="93559" y="201752"/>
                </a:moveTo>
                <a:lnTo>
                  <a:pt x="90143" y="202666"/>
                </a:lnTo>
                <a:lnTo>
                  <a:pt x="84009" y="207327"/>
                </a:lnTo>
                <a:lnTo>
                  <a:pt x="82244" y="210362"/>
                </a:lnTo>
                <a:lnTo>
                  <a:pt x="81215" y="217919"/>
                </a:lnTo>
                <a:lnTo>
                  <a:pt x="82104" y="221322"/>
                </a:lnTo>
                <a:lnTo>
                  <a:pt x="86727" y="227380"/>
                </a:lnTo>
                <a:lnTo>
                  <a:pt x="89762" y="229158"/>
                </a:lnTo>
                <a:lnTo>
                  <a:pt x="97306" y="230187"/>
                </a:lnTo>
                <a:lnTo>
                  <a:pt x="100709" y="229285"/>
                </a:lnTo>
                <a:lnTo>
                  <a:pt x="106780" y="224675"/>
                </a:lnTo>
                <a:lnTo>
                  <a:pt x="108558" y="221652"/>
                </a:lnTo>
                <a:lnTo>
                  <a:pt x="109637" y="214172"/>
                </a:lnTo>
                <a:lnTo>
                  <a:pt x="108736" y="210756"/>
                </a:lnTo>
                <a:lnTo>
                  <a:pt x="104062" y="204622"/>
                </a:lnTo>
                <a:lnTo>
                  <a:pt x="101040" y="202831"/>
                </a:lnTo>
                <a:lnTo>
                  <a:pt x="93559" y="201752"/>
                </a:lnTo>
                <a:close/>
              </a:path>
              <a:path w="322579" h="355600">
                <a:moveTo>
                  <a:pt x="91523" y="0"/>
                </a:moveTo>
                <a:lnTo>
                  <a:pt x="46368" y="13247"/>
                </a:lnTo>
                <a:lnTo>
                  <a:pt x="15397" y="41293"/>
                </a:lnTo>
                <a:lnTo>
                  <a:pt x="0" y="85075"/>
                </a:lnTo>
                <a:lnTo>
                  <a:pt x="1373" y="102919"/>
                </a:lnTo>
                <a:lnTo>
                  <a:pt x="24994" y="145737"/>
                </a:lnTo>
                <a:lnTo>
                  <a:pt x="59998" y="165736"/>
                </a:lnTo>
                <a:lnTo>
                  <a:pt x="82053" y="167541"/>
                </a:lnTo>
                <a:lnTo>
                  <a:pt x="94397" y="166446"/>
                </a:lnTo>
                <a:lnTo>
                  <a:pt x="94055" y="161874"/>
                </a:lnTo>
                <a:lnTo>
                  <a:pt x="81977" y="161807"/>
                </a:lnTo>
                <a:lnTo>
                  <a:pt x="71464" y="160940"/>
                </a:lnTo>
                <a:lnTo>
                  <a:pt x="37195" y="144072"/>
                </a:lnTo>
                <a:lnTo>
                  <a:pt x="18807" y="105828"/>
                </a:lnTo>
                <a:lnTo>
                  <a:pt x="18581" y="97329"/>
                </a:lnTo>
                <a:lnTo>
                  <a:pt x="19693" y="88976"/>
                </a:lnTo>
                <a:lnTo>
                  <a:pt x="44529" y="49920"/>
                </a:lnTo>
                <a:lnTo>
                  <a:pt x="84722" y="24274"/>
                </a:lnTo>
                <a:lnTo>
                  <a:pt x="113049" y="18578"/>
                </a:lnTo>
                <a:lnTo>
                  <a:pt x="145674" y="18578"/>
                </a:lnTo>
                <a:lnTo>
                  <a:pt x="144237" y="17301"/>
                </a:lnTo>
                <a:lnTo>
                  <a:pt x="134932" y="11064"/>
                </a:lnTo>
                <a:lnTo>
                  <a:pt x="124750" y="6070"/>
                </a:lnTo>
                <a:lnTo>
                  <a:pt x="113978" y="2481"/>
                </a:lnTo>
                <a:lnTo>
                  <a:pt x="102902" y="458"/>
                </a:lnTo>
                <a:lnTo>
                  <a:pt x="91523" y="0"/>
                </a:lnTo>
                <a:close/>
              </a:path>
              <a:path w="322579" h="355600">
                <a:moveTo>
                  <a:pt x="145674" y="18578"/>
                </a:moveTo>
                <a:lnTo>
                  <a:pt x="113049" y="18578"/>
                </a:lnTo>
                <a:lnTo>
                  <a:pt x="121392" y="19380"/>
                </a:lnTo>
                <a:lnTo>
                  <a:pt x="129170" y="21526"/>
                </a:lnTo>
                <a:lnTo>
                  <a:pt x="159570" y="48618"/>
                </a:lnTo>
                <a:lnTo>
                  <a:pt x="166051" y="74663"/>
                </a:lnTo>
                <a:lnTo>
                  <a:pt x="164911" y="83987"/>
                </a:lnTo>
                <a:lnTo>
                  <a:pt x="161834" y="93749"/>
                </a:lnTo>
                <a:lnTo>
                  <a:pt x="156825" y="103947"/>
                </a:lnTo>
                <a:lnTo>
                  <a:pt x="149884" y="114579"/>
                </a:lnTo>
                <a:lnTo>
                  <a:pt x="152221" y="117652"/>
                </a:lnTo>
                <a:lnTo>
                  <a:pt x="195489" y="79908"/>
                </a:lnTo>
                <a:lnTo>
                  <a:pt x="194642" y="78790"/>
                </a:lnTo>
                <a:lnTo>
                  <a:pt x="185736" y="78790"/>
                </a:lnTo>
                <a:lnTo>
                  <a:pt x="182650" y="78422"/>
                </a:lnTo>
                <a:lnTo>
                  <a:pt x="174903" y="67614"/>
                </a:lnTo>
                <a:lnTo>
                  <a:pt x="172621" y="58146"/>
                </a:lnTo>
                <a:lnTo>
                  <a:pt x="169413" y="49307"/>
                </a:lnTo>
                <a:lnTo>
                  <a:pt x="165277" y="41097"/>
                </a:lnTo>
                <a:lnTo>
                  <a:pt x="160209" y="33515"/>
                </a:lnTo>
                <a:lnTo>
                  <a:pt x="152663" y="24785"/>
                </a:lnTo>
                <a:lnTo>
                  <a:pt x="145674" y="18578"/>
                </a:lnTo>
                <a:close/>
              </a:path>
              <a:path w="322579" h="355600">
                <a:moveTo>
                  <a:pt x="192861" y="76441"/>
                </a:moveTo>
                <a:lnTo>
                  <a:pt x="189139" y="78130"/>
                </a:lnTo>
                <a:lnTo>
                  <a:pt x="185736" y="78790"/>
                </a:lnTo>
                <a:lnTo>
                  <a:pt x="194642" y="78790"/>
                </a:lnTo>
                <a:lnTo>
                  <a:pt x="192861" y="76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5011102" y="4631966"/>
            <a:ext cx="4146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.E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698671" y="3844522"/>
            <a:ext cx="348615" cy="394335"/>
          </a:xfrm>
          <a:custGeom>
            <a:avLst/>
            <a:gdLst/>
            <a:ahLst/>
            <a:cxnLst/>
            <a:rect l="l" t="t" r="r" b="b"/>
            <a:pathLst>
              <a:path w="348614" h="394335">
                <a:moveTo>
                  <a:pt x="67028" y="284937"/>
                </a:moveTo>
                <a:lnTo>
                  <a:pt x="23863" y="284937"/>
                </a:lnTo>
                <a:lnTo>
                  <a:pt x="29933" y="287781"/>
                </a:lnTo>
                <a:lnTo>
                  <a:pt x="134746" y="362546"/>
                </a:lnTo>
                <a:lnTo>
                  <a:pt x="139217" y="366902"/>
                </a:lnTo>
                <a:lnTo>
                  <a:pt x="140461" y="370141"/>
                </a:lnTo>
                <a:lnTo>
                  <a:pt x="142328" y="375234"/>
                </a:lnTo>
                <a:lnTo>
                  <a:pt x="141211" y="380644"/>
                </a:lnTo>
                <a:lnTo>
                  <a:pt x="133438" y="391540"/>
                </a:lnTo>
                <a:lnTo>
                  <a:pt x="137185" y="394207"/>
                </a:lnTo>
                <a:lnTo>
                  <a:pt x="170228" y="347891"/>
                </a:lnTo>
                <a:lnTo>
                  <a:pt x="155270" y="347891"/>
                </a:lnTo>
                <a:lnTo>
                  <a:pt x="99021" y="307759"/>
                </a:lnTo>
                <a:lnTo>
                  <a:pt x="99987" y="305701"/>
                </a:lnTo>
                <a:lnTo>
                  <a:pt x="101460" y="303136"/>
                </a:lnTo>
                <a:lnTo>
                  <a:pt x="102767" y="301116"/>
                </a:lnTo>
                <a:lnTo>
                  <a:pt x="89712" y="301116"/>
                </a:lnTo>
                <a:lnTo>
                  <a:pt x="67028" y="284937"/>
                </a:lnTo>
                <a:close/>
              </a:path>
              <a:path w="348614" h="394335">
                <a:moveTo>
                  <a:pt x="201581" y="261480"/>
                </a:moveTo>
                <a:lnTo>
                  <a:pt x="147205" y="261480"/>
                </a:lnTo>
                <a:lnTo>
                  <a:pt x="161188" y="262699"/>
                </a:lnTo>
                <a:lnTo>
                  <a:pt x="167347" y="264909"/>
                </a:lnTo>
                <a:lnTo>
                  <a:pt x="186115" y="296354"/>
                </a:lnTo>
                <a:lnTo>
                  <a:pt x="186027" y="299672"/>
                </a:lnTo>
                <a:lnTo>
                  <a:pt x="165641" y="337689"/>
                </a:lnTo>
                <a:lnTo>
                  <a:pt x="155270" y="347891"/>
                </a:lnTo>
                <a:lnTo>
                  <a:pt x="170228" y="347891"/>
                </a:lnTo>
                <a:lnTo>
                  <a:pt x="196705" y="308500"/>
                </a:lnTo>
                <a:lnTo>
                  <a:pt x="205273" y="277899"/>
                </a:lnTo>
                <a:lnTo>
                  <a:pt x="204494" y="271100"/>
                </a:lnTo>
                <a:lnTo>
                  <a:pt x="202653" y="264452"/>
                </a:lnTo>
                <a:lnTo>
                  <a:pt x="201581" y="261480"/>
                </a:lnTo>
                <a:close/>
              </a:path>
              <a:path w="348614" h="394335">
                <a:moveTo>
                  <a:pt x="132646" y="220052"/>
                </a:moveTo>
                <a:lnTo>
                  <a:pt x="84224" y="220052"/>
                </a:lnTo>
                <a:lnTo>
                  <a:pt x="91324" y="220491"/>
                </a:lnTo>
                <a:lnTo>
                  <a:pt x="97992" y="222472"/>
                </a:lnTo>
                <a:lnTo>
                  <a:pt x="118833" y="252056"/>
                </a:lnTo>
                <a:lnTo>
                  <a:pt x="117424" y="258533"/>
                </a:lnTo>
                <a:lnTo>
                  <a:pt x="94360" y="296367"/>
                </a:lnTo>
                <a:lnTo>
                  <a:pt x="89712" y="301116"/>
                </a:lnTo>
                <a:lnTo>
                  <a:pt x="102767" y="301116"/>
                </a:lnTo>
                <a:lnTo>
                  <a:pt x="132460" y="267957"/>
                </a:lnTo>
                <a:lnTo>
                  <a:pt x="147205" y="261480"/>
                </a:lnTo>
                <a:lnTo>
                  <a:pt x="201581" y="261480"/>
                </a:lnTo>
                <a:lnTo>
                  <a:pt x="199491" y="255689"/>
                </a:lnTo>
                <a:lnTo>
                  <a:pt x="196803" y="252006"/>
                </a:lnTo>
                <a:lnTo>
                  <a:pt x="132994" y="252006"/>
                </a:lnTo>
                <a:lnTo>
                  <a:pt x="134858" y="244665"/>
                </a:lnTo>
                <a:lnTo>
                  <a:pt x="135667" y="237693"/>
                </a:lnTo>
                <a:lnTo>
                  <a:pt x="135419" y="231092"/>
                </a:lnTo>
                <a:lnTo>
                  <a:pt x="134111" y="224866"/>
                </a:lnTo>
                <a:lnTo>
                  <a:pt x="132646" y="220052"/>
                </a:lnTo>
                <a:close/>
              </a:path>
              <a:path w="348614" h="394335">
                <a:moveTo>
                  <a:pt x="100423" y="198150"/>
                </a:moveTo>
                <a:lnTo>
                  <a:pt x="63703" y="212191"/>
                </a:lnTo>
                <a:lnTo>
                  <a:pt x="0" y="296354"/>
                </a:lnTo>
                <a:lnTo>
                  <a:pt x="3746" y="299021"/>
                </a:lnTo>
                <a:lnTo>
                  <a:pt x="11125" y="288670"/>
                </a:lnTo>
                <a:lnTo>
                  <a:pt x="15405" y="285813"/>
                </a:lnTo>
                <a:lnTo>
                  <a:pt x="23863" y="284937"/>
                </a:lnTo>
                <a:lnTo>
                  <a:pt x="67028" y="284937"/>
                </a:lnTo>
                <a:lnTo>
                  <a:pt x="37007" y="263524"/>
                </a:lnTo>
                <a:lnTo>
                  <a:pt x="61710" y="228674"/>
                </a:lnTo>
                <a:lnTo>
                  <a:pt x="84224" y="220052"/>
                </a:lnTo>
                <a:lnTo>
                  <a:pt x="132646" y="220052"/>
                </a:lnTo>
                <a:lnTo>
                  <a:pt x="131660" y="216814"/>
                </a:lnTo>
                <a:lnTo>
                  <a:pt x="126999" y="210337"/>
                </a:lnTo>
                <a:lnTo>
                  <a:pt x="120116" y="205422"/>
                </a:lnTo>
                <a:lnTo>
                  <a:pt x="113915" y="201750"/>
                </a:lnTo>
                <a:lnTo>
                  <a:pt x="107351" y="199326"/>
                </a:lnTo>
                <a:lnTo>
                  <a:pt x="100423" y="198150"/>
                </a:lnTo>
                <a:close/>
              </a:path>
              <a:path w="348614" h="394335">
                <a:moveTo>
                  <a:pt x="165912" y="236800"/>
                </a:moveTo>
                <a:lnTo>
                  <a:pt x="132994" y="252006"/>
                </a:lnTo>
                <a:lnTo>
                  <a:pt x="196803" y="252006"/>
                </a:lnTo>
                <a:lnTo>
                  <a:pt x="165912" y="236800"/>
                </a:lnTo>
                <a:close/>
              </a:path>
              <a:path w="348614" h="394335">
                <a:moveTo>
                  <a:pt x="244538" y="213791"/>
                </a:moveTo>
                <a:lnTo>
                  <a:pt x="237070" y="214985"/>
                </a:lnTo>
                <a:lnTo>
                  <a:pt x="234086" y="216865"/>
                </a:lnTo>
                <a:lnTo>
                  <a:pt x="229603" y="223138"/>
                </a:lnTo>
                <a:lnTo>
                  <a:pt x="228790" y="226555"/>
                </a:lnTo>
                <a:lnTo>
                  <a:pt x="229984" y="234022"/>
                </a:lnTo>
                <a:lnTo>
                  <a:pt x="231863" y="237020"/>
                </a:lnTo>
                <a:lnTo>
                  <a:pt x="238137" y="241490"/>
                </a:lnTo>
                <a:lnTo>
                  <a:pt x="241566" y="242277"/>
                </a:lnTo>
                <a:lnTo>
                  <a:pt x="249085" y="241020"/>
                </a:lnTo>
                <a:lnTo>
                  <a:pt x="252069" y="239153"/>
                </a:lnTo>
                <a:lnTo>
                  <a:pt x="256489" y="232956"/>
                </a:lnTo>
                <a:lnTo>
                  <a:pt x="257250" y="229692"/>
                </a:lnTo>
                <a:lnTo>
                  <a:pt x="257146" y="228674"/>
                </a:lnTo>
                <a:lnTo>
                  <a:pt x="256031" y="222008"/>
                </a:lnTo>
                <a:lnTo>
                  <a:pt x="254165" y="219024"/>
                </a:lnTo>
                <a:lnTo>
                  <a:pt x="247954" y="214604"/>
                </a:lnTo>
                <a:lnTo>
                  <a:pt x="244538" y="213791"/>
                </a:lnTo>
                <a:close/>
              </a:path>
              <a:path w="348614" h="394335">
                <a:moveTo>
                  <a:pt x="202104" y="93967"/>
                </a:moveTo>
                <a:lnTo>
                  <a:pt x="159169" y="93967"/>
                </a:lnTo>
                <a:lnTo>
                  <a:pt x="165163" y="96913"/>
                </a:lnTo>
                <a:lnTo>
                  <a:pt x="269671" y="171462"/>
                </a:lnTo>
                <a:lnTo>
                  <a:pt x="273811" y="175005"/>
                </a:lnTo>
                <a:lnTo>
                  <a:pt x="277025" y="179628"/>
                </a:lnTo>
                <a:lnTo>
                  <a:pt x="277596" y="182257"/>
                </a:lnTo>
                <a:lnTo>
                  <a:pt x="277139" y="185178"/>
                </a:lnTo>
                <a:lnTo>
                  <a:pt x="276618" y="189191"/>
                </a:lnTo>
                <a:lnTo>
                  <a:pt x="275208" y="192811"/>
                </a:lnTo>
                <a:lnTo>
                  <a:pt x="269430" y="200901"/>
                </a:lnTo>
                <a:lnTo>
                  <a:pt x="273176" y="203580"/>
                </a:lnTo>
                <a:lnTo>
                  <a:pt x="307327" y="155701"/>
                </a:lnTo>
                <a:lnTo>
                  <a:pt x="291515" y="155701"/>
                </a:lnTo>
                <a:lnTo>
                  <a:pt x="288124" y="154914"/>
                </a:lnTo>
                <a:lnTo>
                  <a:pt x="284238" y="152539"/>
                </a:lnTo>
                <a:lnTo>
                  <a:pt x="232943" y="115950"/>
                </a:lnTo>
                <a:lnTo>
                  <a:pt x="236693" y="110693"/>
                </a:lnTo>
                <a:lnTo>
                  <a:pt x="225551" y="110693"/>
                </a:lnTo>
                <a:lnTo>
                  <a:pt x="202104" y="93967"/>
                </a:lnTo>
                <a:close/>
              </a:path>
              <a:path w="348614" h="394335">
                <a:moveTo>
                  <a:pt x="322630" y="61480"/>
                </a:moveTo>
                <a:lnTo>
                  <a:pt x="319747" y="65531"/>
                </a:lnTo>
                <a:lnTo>
                  <a:pt x="323336" y="73023"/>
                </a:lnTo>
                <a:lnTo>
                  <a:pt x="326211" y="80073"/>
                </a:lnTo>
                <a:lnTo>
                  <a:pt x="328213" y="86195"/>
                </a:lnTo>
                <a:lnTo>
                  <a:pt x="329501" y="91871"/>
                </a:lnTo>
                <a:lnTo>
                  <a:pt x="330293" y="96913"/>
                </a:lnTo>
                <a:lnTo>
                  <a:pt x="330336" y="97866"/>
                </a:lnTo>
                <a:lnTo>
                  <a:pt x="330085" y="102260"/>
                </a:lnTo>
                <a:lnTo>
                  <a:pt x="298932" y="151625"/>
                </a:lnTo>
                <a:lnTo>
                  <a:pt x="291515" y="155701"/>
                </a:lnTo>
                <a:lnTo>
                  <a:pt x="307327" y="155701"/>
                </a:lnTo>
                <a:lnTo>
                  <a:pt x="348589" y="97853"/>
                </a:lnTo>
                <a:lnTo>
                  <a:pt x="322630" y="61480"/>
                </a:lnTo>
                <a:close/>
              </a:path>
              <a:path w="348614" h="394335">
                <a:moveTo>
                  <a:pt x="245173" y="41033"/>
                </a:moveTo>
                <a:lnTo>
                  <a:pt x="242506" y="44780"/>
                </a:lnTo>
                <a:lnTo>
                  <a:pt x="250037" y="50761"/>
                </a:lnTo>
                <a:lnTo>
                  <a:pt x="254101" y="56616"/>
                </a:lnTo>
                <a:lnTo>
                  <a:pt x="255193" y="66649"/>
                </a:lnTo>
                <a:lnTo>
                  <a:pt x="252641" y="72720"/>
                </a:lnTo>
                <a:lnTo>
                  <a:pt x="225551" y="110693"/>
                </a:lnTo>
                <a:lnTo>
                  <a:pt x="236693" y="110693"/>
                </a:lnTo>
                <a:lnTo>
                  <a:pt x="258533" y="80073"/>
                </a:lnTo>
                <a:lnTo>
                  <a:pt x="262242" y="76301"/>
                </a:lnTo>
                <a:lnTo>
                  <a:pt x="268884" y="72707"/>
                </a:lnTo>
                <a:lnTo>
                  <a:pt x="272160" y="72034"/>
                </a:lnTo>
                <a:lnTo>
                  <a:pt x="288634" y="72034"/>
                </a:lnTo>
                <a:lnTo>
                  <a:pt x="245173" y="41033"/>
                </a:lnTo>
                <a:close/>
              </a:path>
              <a:path w="348614" h="394335">
                <a:moveTo>
                  <a:pt x="211404" y="0"/>
                </a:moveTo>
                <a:lnTo>
                  <a:pt x="135991" y="105714"/>
                </a:lnTo>
                <a:lnTo>
                  <a:pt x="139725" y="108394"/>
                </a:lnTo>
                <a:lnTo>
                  <a:pt x="147248" y="97853"/>
                </a:lnTo>
                <a:lnTo>
                  <a:pt x="151472" y="94780"/>
                </a:lnTo>
                <a:lnTo>
                  <a:pt x="155905" y="94284"/>
                </a:lnTo>
                <a:lnTo>
                  <a:pt x="159169" y="93967"/>
                </a:lnTo>
                <a:lnTo>
                  <a:pt x="202104" y="93967"/>
                </a:lnTo>
                <a:lnTo>
                  <a:pt x="171322" y="72008"/>
                </a:lnTo>
                <a:lnTo>
                  <a:pt x="203034" y="27558"/>
                </a:lnTo>
                <a:lnTo>
                  <a:pt x="217563" y="17754"/>
                </a:lnTo>
                <a:lnTo>
                  <a:pt x="239157" y="17754"/>
                </a:lnTo>
                <a:lnTo>
                  <a:pt x="211404" y="0"/>
                </a:lnTo>
                <a:close/>
              </a:path>
              <a:path w="348614" h="394335">
                <a:moveTo>
                  <a:pt x="288634" y="72034"/>
                </a:moveTo>
                <a:lnTo>
                  <a:pt x="272160" y="72034"/>
                </a:lnTo>
                <a:lnTo>
                  <a:pt x="277952" y="72910"/>
                </a:lnTo>
                <a:lnTo>
                  <a:pt x="282905" y="75018"/>
                </a:lnTo>
                <a:lnTo>
                  <a:pt x="290258" y="78841"/>
                </a:lnTo>
                <a:lnTo>
                  <a:pt x="292925" y="75095"/>
                </a:lnTo>
                <a:lnTo>
                  <a:pt x="288634" y="72034"/>
                </a:lnTo>
                <a:close/>
              </a:path>
              <a:path w="348614" h="394335">
                <a:moveTo>
                  <a:pt x="239157" y="17754"/>
                </a:moveTo>
                <a:lnTo>
                  <a:pt x="217563" y="17754"/>
                </a:lnTo>
                <a:lnTo>
                  <a:pt x="225412" y="18160"/>
                </a:lnTo>
                <a:lnTo>
                  <a:pt x="231482" y="20129"/>
                </a:lnTo>
                <a:lnTo>
                  <a:pt x="239712" y="23863"/>
                </a:lnTo>
                <a:lnTo>
                  <a:pt x="242531" y="19913"/>
                </a:lnTo>
                <a:lnTo>
                  <a:pt x="239157" y="17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808476" y="1665732"/>
            <a:ext cx="5100826" cy="5227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745991" y="1648967"/>
            <a:ext cx="4863082" cy="6431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3762755" y="1772285"/>
            <a:ext cx="5039995" cy="461645"/>
          </a:xfrm>
          <a:prstGeom prst="rect">
            <a:avLst/>
          </a:prstGeom>
          <a:solidFill>
            <a:srgbClr val="CCFFCC"/>
          </a:solidFill>
          <a:ln w="34747">
            <a:solidFill>
              <a:srgbClr val="339966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04"/>
              </a:spcBef>
            </a:pPr>
            <a:r>
              <a:rPr dirty="0" sz="2400" spc="-15">
                <a:latin typeface="Calibri"/>
                <a:cs typeface="Calibri"/>
              </a:rPr>
              <a:t>DFS forest={(DFS </a:t>
            </a:r>
            <a:r>
              <a:rPr dirty="0" sz="2400" spc="-5">
                <a:latin typeface="Calibri"/>
                <a:cs typeface="Calibri"/>
              </a:rPr>
              <a:t>tree1), </a:t>
            </a:r>
            <a:r>
              <a:rPr dirty="0" sz="2400" spc="-10">
                <a:latin typeface="Calibri"/>
                <a:cs typeface="Calibri"/>
              </a:rPr>
              <a:t>(DFS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tree2)}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986784" y="5419344"/>
            <a:ext cx="4517135" cy="8915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924300" y="5402579"/>
            <a:ext cx="4744211" cy="10088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3941064" y="5373370"/>
            <a:ext cx="4456430" cy="830580"/>
          </a:xfrm>
          <a:prstGeom prst="rect">
            <a:avLst/>
          </a:prstGeom>
          <a:solidFill>
            <a:srgbClr val="CCFFCC"/>
          </a:solidFill>
          <a:ln w="34747">
            <a:solidFill>
              <a:srgbClr val="339966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92075" marR="49530">
              <a:lnSpc>
                <a:spcPct val="100000"/>
              </a:lnSpc>
              <a:spcBef>
                <a:spcPts val="200"/>
              </a:spcBef>
            </a:pP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5">
                <a:latin typeface="Calibri"/>
                <a:cs typeface="Calibri"/>
              </a:rPr>
              <a:t>finished </a:t>
            </a:r>
            <a:r>
              <a:rPr dirty="0" sz="2400" spc="-15">
                <a:latin typeface="Calibri"/>
                <a:cs typeface="Calibri"/>
              </a:rPr>
              <a:t>vertex </a:t>
            </a:r>
            <a:r>
              <a:rPr dirty="0" sz="2400">
                <a:latin typeface="Calibri"/>
                <a:cs typeface="Calibri"/>
              </a:rPr>
              <a:t>is </a:t>
            </a:r>
            <a:r>
              <a:rPr dirty="0" sz="2400" spc="-10">
                <a:latin typeface="Calibri"/>
                <a:cs typeface="Calibri"/>
              </a:rPr>
              <a:t>never revisited,  </a:t>
            </a:r>
            <a:r>
              <a:rPr dirty="0" sz="2400" spc="-5">
                <a:latin typeface="Calibri"/>
                <a:cs typeface="Calibri"/>
              </a:rPr>
              <a:t>such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66" name="object 6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2015/4/16</a:t>
            </a:r>
          </a:p>
        </p:txBody>
      </p:sp>
      <p:sp>
        <p:nvSpPr>
          <p:cNvPr id="67" name="object 6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med">
    <p:pull dir="l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3688" y="0"/>
            <a:ext cx="2583179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70860" y="0"/>
            <a:ext cx="1028699" cy="1338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73552" y="0"/>
            <a:ext cx="4248911" cy="1338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96456" y="0"/>
            <a:ext cx="1130806" cy="13380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36904" y="699516"/>
            <a:ext cx="6868667" cy="13746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 marR="5080" indent="17653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Depth-First </a:t>
            </a:r>
            <a:r>
              <a:rPr dirty="0"/>
              <a:t>Search –  </a:t>
            </a:r>
            <a:r>
              <a:rPr dirty="0" spc="-5"/>
              <a:t>Generalized</a:t>
            </a:r>
            <a:r>
              <a:rPr dirty="0" spc="-40"/>
              <a:t> </a:t>
            </a:r>
            <a:r>
              <a:rPr dirty="0" spc="-5"/>
              <a:t>Skeleton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407352" y="1881568"/>
            <a:ext cx="6839584" cy="456120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Input: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Array </a:t>
            </a:r>
            <a:r>
              <a:rPr dirty="0" sz="2400" spc="-20" b="1" i="1">
                <a:solidFill>
                  <a:srgbClr val="3E3E3E"/>
                </a:solidFill>
                <a:latin typeface="Palatino Linotype"/>
                <a:cs typeface="Palatino Linotype"/>
              </a:rPr>
              <a:t>adjVertices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for graph</a:t>
            </a:r>
            <a:r>
              <a:rPr dirty="0" sz="2400" spc="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G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Output: Return value depends on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application.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int dfsSweep(IntList[] </a:t>
            </a:r>
            <a:r>
              <a:rPr dirty="0" sz="2400" spc="-15" b="1" i="1">
                <a:solidFill>
                  <a:srgbClr val="3E3E3E"/>
                </a:solidFill>
                <a:latin typeface="Palatino Linotype"/>
                <a:cs typeface="Palatino Linotype"/>
              </a:rPr>
              <a:t>adjVertices</a:t>
            </a:r>
            <a:r>
              <a:rPr dirty="0" sz="2400" spc="-15" b="1">
                <a:solidFill>
                  <a:srgbClr val="3E3E3E"/>
                </a:solidFill>
                <a:latin typeface="Palatino Linotype"/>
                <a:cs typeface="Palatino Linotype"/>
              </a:rPr>
              <a:t>,int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n,</a:t>
            </a:r>
            <a:r>
              <a:rPr dirty="0" sz="2400" spc="-3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…)</a:t>
            </a:r>
            <a:endParaRPr sz="2400">
              <a:latin typeface="Palatino Linotype"/>
              <a:cs typeface="Palatino Linotype"/>
            </a:endParaRPr>
          </a:p>
          <a:p>
            <a:pPr marL="660400" indent="-6477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59765" algn="l"/>
                <a:tab pos="6604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int</a:t>
            </a:r>
            <a:r>
              <a:rPr dirty="0" sz="2400" spc="-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ans;</a:t>
            </a:r>
            <a:endParaRPr sz="2400">
              <a:latin typeface="Palatino Linotype"/>
              <a:cs typeface="Palatino Linotype"/>
            </a:endParaRPr>
          </a:p>
          <a:p>
            <a:pPr marL="660400" indent="-647700">
              <a:lnSpc>
                <a:spcPct val="100000"/>
              </a:lnSpc>
              <a:spcBef>
                <a:spcPts val="290"/>
              </a:spcBef>
              <a:buClr>
                <a:srgbClr val="3E3E3E"/>
              </a:buClr>
              <a:buFont typeface="Arial"/>
              <a:buChar char="•"/>
              <a:tabLst>
                <a:tab pos="659765" algn="l"/>
                <a:tab pos="660400" algn="l"/>
              </a:tabLst>
            </a:pPr>
            <a:r>
              <a:rPr dirty="0" sz="2400" b="1">
                <a:solidFill>
                  <a:srgbClr val="0000CC"/>
                </a:solidFill>
                <a:latin typeface="Palatino Linotype"/>
                <a:cs typeface="Palatino Linotype"/>
              </a:rPr>
              <a:t>&lt;Allocate 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color </a:t>
            </a:r>
            <a:r>
              <a:rPr dirty="0" sz="2400" b="1">
                <a:solidFill>
                  <a:srgbClr val="0000CC"/>
                </a:solidFill>
                <a:latin typeface="Palatino Linotype"/>
                <a:cs typeface="Palatino Linotype"/>
              </a:rPr>
              <a:t>array 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and initialize </a:t>
            </a:r>
            <a:r>
              <a:rPr dirty="0" sz="2400" b="1">
                <a:solidFill>
                  <a:srgbClr val="0000CC"/>
                </a:solidFill>
                <a:latin typeface="Palatino Linotype"/>
                <a:cs typeface="Palatino Linotype"/>
              </a:rPr>
              <a:t>to</a:t>
            </a:r>
            <a:r>
              <a:rPr dirty="0" sz="2400" spc="-40" b="1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white&gt;</a:t>
            </a:r>
            <a:endParaRPr sz="2400">
              <a:latin typeface="Palatino Linotype"/>
              <a:cs typeface="Palatino Linotype"/>
            </a:endParaRPr>
          </a:p>
          <a:p>
            <a:pPr marL="660400" indent="-6477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659765" algn="l"/>
                <a:tab pos="660400" algn="l"/>
              </a:tabLst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For each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vertex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v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G, in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some</a:t>
            </a:r>
            <a:r>
              <a:rPr dirty="0" sz="2400" spc="-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order</a:t>
            </a:r>
            <a:endParaRPr sz="2400">
              <a:latin typeface="Palatino Linotype"/>
              <a:cs typeface="Palatino Linotype"/>
            </a:endParaRPr>
          </a:p>
          <a:p>
            <a:pPr marL="965200" indent="-9525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964565" algn="l"/>
                <a:tab pos="965200" algn="l"/>
                <a:tab pos="1337945" algn="l"/>
              </a:tabLst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if	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(color[v]==white)</a:t>
            </a:r>
            <a:endParaRPr sz="2400">
              <a:latin typeface="Palatino Linotype"/>
              <a:cs typeface="Palatino Linotype"/>
            </a:endParaRPr>
          </a:p>
          <a:p>
            <a:pPr marL="1270000" indent="-12573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int </a:t>
            </a:r>
            <a:r>
              <a:rPr dirty="0" sz="2400" spc="-10" b="1">
                <a:solidFill>
                  <a:srgbClr val="3E3E3E"/>
                </a:solidFill>
                <a:latin typeface="Palatino Linotype"/>
                <a:cs typeface="Palatino Linotype"/>
              </a:rPr>
              <a:t>vAns=</a:t>
            </a:r>
            <a:r>
              <a:rPr dirty="0" sz="2400" spc="-10" b="1">
                <a:solidFill>
                  <a:srgbClr val="FF0000"/>
                </a:solidFill>
                <a:latin typeface="Palatino Linotype"/>
                <a:cs typeface="Palatino Linotype"/>
              </a:rPr>
              <a:t>dfs(</a:t>
            </a:r>
            <a:r>
              <a:rPr dirty="0" sz="2400" spc="-10" b="1" i="1">
                <a:solidFill>
                  <a:srgbClr val="FF0000"/>
                </a:solidFill>
                <a:latin typeface="Palatino Linotype"/>
                <a:cs typeface="Palatino Linotype"/>
              </a:rPr>
              <a:t>adjVertices</a:t>
            </a:r>
            <a:r>
              <a:rPr dirty="0" sz="2400" spc="-10" b="1">
                <a:solidFill>
                  <a:srgbClr val="FF0000"/>
                </a:solidFill>
                <a:latin typeface="Palatino Linotype"/>
                <a:cs typeface="Palatino Linotype"/>
              </a:rPr>
              <a:t>, </a:t>
            </a:r>
            <a:r>
              <a:rPr dirty="0" sz="2400" spc="-25" b="1">
                <a:solidFill>
                  <a:srgbClr val="FF0000"/>
                </a:solidFill>
                <a:latin typeface="Palatino Linotype"/>
                <a:cs typeface="Palatino Linotype"/>
              </a:rPr>
              <a:t>color, </a:t>
            </a:r>
            <a:r>
              <a:rPr dirty="0" sz="2400" spc="-135" b="1">
                <a:solidFill>
                  <a:srgbClr val="FF0000"/>
                </a:solidFill>
                <a:latin typeface="Palatino Linotype"/>
                <a:cs typeface="Palatino Linotype"/>
              </a:rPr>
              <a:t>v,</a:t>
            </a:r>
            <a:r>
              <a:rPr dirty="0" sz="2400" spc="-25" b="1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2400" b="1">
                <a:solidFill>
                  <a:srgbClr val="FF0000"/>
                </a:solidFill>
                <a:latin typeface="Palatino Linotype"/>
                <a:cs typeface="Palatino Linotype"/>
              </a:rPr>
              <a:t>…)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;</a:t>
            </a:r>
            <a:endParaRPr sz="2400">
              <a:latin typeface="Palatino Linotype"/>
              <a:cs typeface="Palatino Linotype"/>
            </a:endParaRPr>
          </a:p>
          <a:p>
            <a:pPr marL="1270000" indent="-1257300">
              <a:lnSpc>
                <a:spcPct val="100000"/>
              </a:lnSpc>
              <a:spcBef>
                <a:spcPts val="290"/>
              </a:spcBef>
              <a:buClr>
                <a:srgbClr val="3E3E3E"/>
              </a:buClr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&lt;Process</a:t>
            </a:r>
            <a:r>
              <a:rPr dirty="0" sz="2400" spc="-15" b="1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vAns&gt;</a:t>
            </a:r>
            <a:endParaRPr sz="2400">
              <a:latin typeface="Palatino Linotype"/>
              <a:cs typeface="Palatino Linotype"/>
            </a:endParaRPr>
          </a:p>
          <a:p>
            <a:pPr marL="965200" indent="-9525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964565" algn="l"/>
                <a:tab pos="9652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// Continue</a:t>
            </a:r>
            <a:r>
              <a:rPr dirty="0" sz="2400" spc="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loop</a:t>
            </a:r>
            <a:endParaRPr sz="2400">
              <a:latin typeface="Palatino Linotype"/>
              <a:cs typeface="Palatino Linotype"/>
            </a:endParaRPr>
          </a:p>
          <a:p>
            <a:pPr marL="660400" indent="-6477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59765" algn="l"/>
                <a:tab pos="6604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return</a:t>
            </a:r>
            <a:r>
              <a:rPr dirty="0" sz="2400" spc="-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ans;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4302" y="4353369"/>
            <a:ext cx="43859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000CC"/>
                </a:solidFill>
                <a:latin typeface="Palatino Linotype"/>
                <a:cs typeface="Palatino Linotype"/>
              </a:rPr>
              <a:t>&lt;Exploratory </a:t>
            </a:r>
            <a:r>
              <a:rPr dirty="0" sz="1800" b="1">
                <a:solidFill>
                  <a:srgbClr val="0000CC"/>
                </a:solidFill>
                <a:latin typeface="Palatino Linotype"/>
                <a:cs typeface="Palatino Linotype"/>
              </a:rPr>
              <a:t>processing </a:t>
            </a:r>
            <a:r>
              <a:rPr dirty="0" sz="1800" spc="-5" b="1">
                <a:solidFill>
                  <a:srgbClr val="0000CC"/>
                </a:solidFill>
                <a:latin typeface="Palatino Linotype"/>
                <a:cs typeface="Palatino Linotype"/>
              </a:rPr>
              <a:t>for tree edge vw&gt;  </a:t>
            </a:r>
            <a:r>
              <a:rPr dirty="0" sz="1800" b="1">
                <a:solidFill>
                  <a:srgbClr val="3E3E3E"/>
                </a:solidFill>
                <a:latin typeface="Palatino Linotype"/>
                <a:cs typeface="Palatino Linotype"/>
              </a:rPr>
              <a:t>int </a:t>
            </a:r>
            <a:r>
              <a:rPr dirty="0" sz="1800" spc="-10" b="1">
                <a:solidFill>
                  <a:srgbClr val="3E3E3E"/>
                </a:solidFill>
                <a:latin typeface="Palatino Linotype"/>
                <a:cs typeface="Palatino Linotype"/>
              </a:rPr>
              <a:t>wAns=dfs(</a:t>
            </a:r>
            <a:r>
              <a:rPr dirty="0" sz="1800" spc="-10" b="1" i="1">
                <a:solidFill>
                  <a:srgbClr val="3E3E3E"/>
                </a:solidFill>
                <a:latin typeface="Palatino Linotype"/>
                <a:cs typeface="Palatino Linotype"/>
              </a:rPr>
              <a:t>adjVertices</a:t>
            </a:r>
            <a:r>
              <a:rPr dirty="0" sz="1800" spc="-10" b="1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1800" spc="-20" b="1">
                <a:solidFill>
                  <a:srgbClr val="3E3E3E"/>
                </a:solidFill>
                <a:latin typeface="Palatino Linotype"/>
                <a:cs typeface="Palatino Linotype"/>
              </a:rPr>
              <a:t>color, </a:t>
            </a:r>
            <a:r>
              <a:rPr dirty="0" sz="1800" spc="-85" b="1">
                <a:solidFill>
                  <a:srgbClr val="3E3E3E"/>
                </a:solidFill>
                <a:latin typeface="Palatino Linotype"/>
                <a:cs typeface="Palatino Linotype"/>
              </a:rPr>
              <a:t>w,</a:t>
            </a:r>
            <a:r>
              <a:rPr dirty="0" sz="1800" spc="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800" b="1">
                <a:solidFill>
                  <a:srgbClr val="3E3E3E"/>
                </a:solidFill>
                <a:latin typeface="Palatino Linotype"/>
                <a:cs typeface="Palatino Linotype"/>
              </a:rPr>
              <a:t>…);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7102" y="4902009"/>
            <a:ext cx="7304405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1175385" indent="2286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00CC"/>
                </a:solidFill>
                <a:latin typeface="Palatino Linotype"/>
                <a:cs typeface="Palatino Linotype"/>
              </a:rPr>
              <a:t>&lt; </a:t>
            </a:r>
            <a:r>
              <a:rPr dirty="0" sz="1800" spc="-5" b="1">
                <a:solidFill>
                  <a:srgbClr val="0000CC"/>
                </a:solidFill>
                <a:latin typeface="Palatino Linotype"/>
                <a:cs typeface="Palatino Linotype"/>
              </a:rPr>
              <a:t>Backtrack </a:t>
            </a:r>
            <a:r>
              <a:rPr dirty="0" sz="1800" b="1">
                <a:solidFill>
                  <a:srgbClr val="0000CC"/>
                </a:solidFill>
                <a:latin typeface="Palatino Linotype"/>
                <a:cs typeface="Palatino Linotype"/>
              </a:rPr>
              <a:t>processing </a:t>
            </a:r>
            <a:r>
              <a:rPr dirty="0" sz="1800" spc="-5" b="1">
                <a:solidFill>
                  <a:srgbClr val="0000CC"/>
                </a:solidFill>
                <a:latin typeface="Palatino Linotype"/>
                <a:cs typeface="Palatino Linotype"/>
              </a:rPr>
              <a:t>for tree edge vw </a:t>
            </a:r>
            <a:r>
              <a:rPr dirty="0" sz="1800" b="1">
                <a:solidFill>
                  <a:srgbClr val="0000CC"/>
                </a:solidFill>
                <a:latin typeface="Palatino Linotype"/>
                <a:cs typeface="Palatino Linotype"/>
              </a:rPr>
              <a:t>, using wAns&gt;  </a:t>
            </a:r>
            <a:r>
              <a:rPr dirty="0" sz="1800" b="1">
                <a:solidFill>
                  <a:srgbClr val="3E3E3E"/>
                </a:solidFill>
                <a:latin typeface="Palatino Linotype"/>
                <a:cs typeface="Palatino Linotype"/>
              </a:rPr>
              <a:t>else</a:t>
            </a:r>
            <a:endParaRPr sz="1800">
              <a:latin typeface="Palatino Linotype"/>
              <a:cs typeface="Palatino Linotype"/>
            </a:endParaRPr>
          </a:p>
          <a:p>
            <a:pPr marL="241300" marR="3449320" indent="228600">
              <a:lnSpc>
                <a:spcPct val="100000"/>
              </a:lnSpc>
            </a:pPr>
            <a:r>
              <a:rPr dirty="0" sz="1800" b="1">
                <a:solidFill>
                  <a:srgbClr val="0000CC"/>
                </a:solidFill>
                <a:latin typeface="Palatino Linotype"/>
                <a:cs typeface="Palatino Linotype"/>
              </a:rPr>
              <a:t>&lt;Checking </a:t>
            </a:r>
            <a:r>
              <a:rPr dirty="0" sz="1800" spc="-5" b="1">
                <a:solidFill>
                  <a:srgbClr val="0000CC"/>
                </a:solidFill>
                <a:latin typeface="Palatino Linotype"/>
                <a:cs typeface="Palatino Linotype"/>
              </a:rPr>
              <a:t>for nontree edge</a:t>
            </a:r>
            <a:r>
              <a:rPr dirty="0" sz="1800" spc="-55" b="1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1800" spc="-5" b="1">
                <a:solidFill>
                  <a:srgbClr val="0000CC"/>
                </a:solidFill>
                <a:latin typeface="Palatino Linotype"/>
                <a:cs typeface="Palatino Linotype"/>
              </a:rPr>
              <a:t>vw&gt;  </a:t>
            </a:r>
            <a:r>
              <a:rPr dirty="0" sz="1800" spc="-5" b="1">
                <a:solidFill>
                  <a:srgbClr val="3E3E3E"/>
                </a:solidFill>
                <a:latin typeface="Palatino Linotype"/>
                <a:cs typeface="Palatino Linotype"/>
              </a:rPr>
              <a:t>remAdj=rest(remAdj);</a:t>
            </a:r>
            <a:endParaRPr sz="1800">
              <a:latin typeface="Palatino Linotype"/>
              <a:cs typeface="Palatino Linotype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5" b="1">
                <a:solidFill>
                  <a:srgbClr val="0000CC"/>
                </a:solidFill>
                <a:latin typeface="Palatino Linotype"/>
                <a:cs typeface="Palatino Linotype"/>
              </a:rPr>
              <a:t>&lt;Postorder processing of vertex </a:t>
            </a:r>
            <a:r>
              <a:rPr dirty="0" sz="1800" spc="-105" b="1">
                <a:solidFill>
                  <a:srgbClr val="0000CC"/>
                </a:solidFill>
                <a:latin typeface="Palatino Linotype"/>
                <a:cs typeface="Palatino Linotype"/>
              </a:rPr>
              <a:t>v, </a:t>
            </a:r>
            <a:r>
              <a:rPr dirty="0" sz="1800" b="1">
                <a:solidFill>
                  <a:srgbClr val="0000CC"/>
                </a:solidFill>
                <a:latin typeface="Palatino Linotype"/>
                <a:cs typeface="Palatino Linotype"/>
              </a:rPr>
              <a:t>including </a:t>
            </a:r>
            <a:r>
              <a:rPr dirty="0" sz="1800" spc="-5" b="1">
                <a:solidFill>
                  <a:srgbClr val="0000CC"/>
                </a:solidFill>
                <a:latin typeface="Palatino Linotype"/>
                <a:cs typeface="Palatino Linotype"/>
              </a:rPr>
              <a:t>final computation of </a:t>
            </a:r>
            <a:r>
              <a:rPr dirty="0" sz="1800" b="1">
                <a:solidFill>
                  <a:srgbClr val="0000CC"/>
                </a:solidFill>
                <a:latin typeface="Palatino Linotype"/>
                <a:cs typeface="Palatino Linotype"/>
              </a:rPr>
              <a:t>ans&gt;  </a:t>
            </a:r>
            <a:r>
              <a:rPr dirty="0" sz="1800" spc="-5" b="1">
                <a:solidFill>
                  <a:srgbClr val="3E3E3E"/>
                </a:solidFill>
                <a:latin typeface="Palatino Linotype"/>
                <a:cs typeface="Palatino Linotype"/>
              </a:rPr>
              <a:t>color[v]=black;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5602" y="1610169"/>
            <a:ext cx="5266690" cy="5237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b="1">
                <a:solidFill>
                  <a:srgbClr val="3E3E3E"/>
                </a:solidFill>
                <a:latin typeface="Palatino Linotype"/>
                <a:cs typeface="Palatino Linotype"/>
              </a:rPr>
              <a:t>int </a:t>
            </a:r>
            <a:r>
              <a:rPr dirty="0" sz="1800" spc="-5" b="1">
                <a:solidFill>
                  <a:srgbClr val="3E3E3E"/>
                </a:solidFill>
                <a:latin typeface="Palatino Linotype"/>
                <a:cs typeface="Palatino Linotype"/>
              </a:rPr>
              <a:t>dfs(IntList[] </a:t>
            </a:r>
            <a:r>
              <a:rPr dirty="0" sz="1800" spc="-15" b="1" i="1">
                <a:solidFill>
                  <a:srgbClr val="3E3E3E"/>
                </a:solidFill>
                <a:latin typeface="Palatino Linotype"/>
                <a:cs typeface="Palatino Linotype"/>
              </a:rPr>
              <a:t>adjVertices</a:t>
            </a:r>
            <a:r>
              <a:rPr dirty="0" sz="1800" spc="-15" b="1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1800" b="1">
                <a:solidFill>
                  <a:srgbClr val="3E3E3E"/>
                </a:solidFill>
                <a:latin typeface="Palatino Linotype"/>
                <a:cs typeface="Palatino Linotype"/>
              </a:rPr>
              <a:t>int[] </a:t>
            </a:r>
            <a:r>
              <a:rPr dirty="0" sz="1800" spc="-20" b="1">
                <a:solidFill>
                  <a:srgbClr val="3E3E3E"/>
                </a:solidFill>
                <a:latin typeface="Palatino Linotype"/>
                <a:cs typeface="Palatino Linotype"/>
              </a:rPr>
              <a:t>color, </a:t>
            </a:r>
            <a:r>
              <a:rPr dirty="0" sz="1800" b="1">
                <a:solidFill>
                  <a:srgbClr val="3E3E3E"/>
                </a:solidFill>
                <a:latin typeface="Palatino Linotype"/>
                <a:cs typeface="Palatino Linotype"/>
              </a:rPr>
              <a:t>int </a:t>
            </a:r>
            <a:r>
              <a:rPr dirty="0" sz="1800" spc="-105" b="1">
                <a:solidFill>
                  <a:srgbClr val="3E3E3E"/>
                </a:solidFill>
                <a:latin typeface="Palatino Linotype"/>
                <a:cs typeface="Palatino Linotype"/>
              </a:rPr>
              <a:t>v,</a:t>
            </a:r>
            <a:r>
              <a:rPr dirty="0" sz="1800" spc="3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800" b="1">
                <a:solidFill>
                  <a:srgbClr val="3E3E3E"/>
                </a:solidFill>
                <a:latin typeface="Palatino Linotype"/>
                <a:cs typeface="Palatino Linotype"/>
              </a:rPr>
              <a:t>…)</a:t>
            </a:r>
            <a:endParaRPr sz="1800">
              <a:latin typeface="Palatino Linotype"/>
              <a:cs typeface="Palatino Linotype"/>
            </a:endParaRPr>
          </a:p>
          <a:p>
            <a:pPr marL="584200" indent="-571500">
              <a:lnSpc>
                <a:spcPct val="100000"/>
              </a:lnSpc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dirty="0" sz="1800" b="1">
                <a:solidFill>
                  <a:srgbClr val="3E3E3E"/>
                </a:solidFill>
                <a:latin typeface="Palatino Linotype"/>
                <a:cs typeface="Palatino Linotype"/>
              </a:rPr>
              <a:t>int</a:t>
            </a:r>
            <a:r>
              <a:rPr dirty="0" sz="1800" spc="-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800" b="1">
                <a:solidFill>
                  <a:srgbClr val="3E3E3E"/>
                </a:solidFill>
                <a:latin typeface="Palatino Linotype"/>
                <a:cs typeface="Palatino Linotype"/>
              </a:rPr>
              <a:t>w;</a:t>
            </a:r>
            <a:endParaRPr sz="1800">
              <a:latin typeface="Palatino Linotype"/>
              <a:cs typeface="Palatino Linotype"/>
            </a:endParaRPr>
          </a:p>
          <a:p>
            <a:pPr marL="584200" indent="-571500">
              <a:lnSpc>
                <a:spcPct val="100000"/>
              </a:lnSpc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dirty="0" sz="1800" spc="-5" b="1">
                <a:solidFill>
                  <a:srgbClr val="3E3E3E"/>
                </a:solidFill>
                <a:latin typeface="Palatino Linotype"/>
                <a:cs typeface="Palatino Linotype"/>
              </a:rPr>
              <a:t>IntList</a:t>
            </a:r>
            <a:r>
              <a:rPr dirty="0" sz="1800" spc="-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800" spc="-5" b="1">
                <a:solidFill>
                  <a:srgbClr val="3E3E3E"/>
                </a:solidFill>
                <a:latin typeface="Palatino Linotype"/>
                <a:cs typeface="Palatino Linotype"/>
              </a:rPr>
              <a:t>remAdj;</a:t>
            </a:r>
            <a:endParaRPr sz="1800">
              <a:latin typeface="Palatino Linotype"/>
              <a:cs typeface="Palatino Linotype"/>
            </a:endParaRPr>
          </a:p>
          <a:p>
            <a:pPr marL="584200" indent="-571500">
              <a:lnSpc>
                <a:spcPct val="100000"/>
              </a:lnSpc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dirty="0" sz="1800" b="1">
                <a:solidFill>
                  <a:srgbClr val="3E3E3E"/>
                </a:solidFill>
                <a:latin typeface="Palatino Linotype"/>
                <a:cs typeface="Palatino Linotype"/>
              </a:rPr>
              <a:t>int</a:t>
            </a:r>
            <a:r>
              <a:rPr dirty="0" sz="1800" spc="-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800" b="1">
                <a:solidFill>
                  <a:srgbClr val="3E3E3E"/>
                </a:solidFill>
                <a:latin typeface="Palatino Linotype"/>
                <a:cs typeface="Palatino Linotype"/>
              </a:rPr>
              <a:t>ans;</a:t>
            </a:r>
            <a:endParaRPr sz="1800">
              <a:latin typeface="Palatino Linotype"/>
              <a:cs typeface="Palatino Linotype"/>
            </a:endParaRPr>
          </a:p>
          <a:p>
            <a:pPr marL="584200" indent="-571500">
              <a:lnSpc>
                <a:spcPct val="100000"/>
              </a:lnSpc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dirty="0" sz="1800" spc="-5" b="1">
                <a:solidFill>
                  <a:srgbClr val="3E3E3E"/>
                </a:solidFill>
                <a:latin typeface="Palatino Linotype"/>
                <a:cs typeface="Palatino Linotype"/>
              </a:rPr>
              <a:t>color[v]=gray;</a:t>
            </a:r>
            <a:endParaRPr sz="1800">
              <a:latin typeface="Palatino Linotype"/>
              <a:cs typeface="Palatino Linotype"/>
            </a:endParaRPr>
          </a:p>
          <a:p>
            <a:pPr marL="584200" indent="-571500">
              <a:lnSpc>
                <a:spcPct val="100000"/>
              </a:lnSpc>
              <a:buClr>
                <a:srgbClr val="3E3E3E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dirty="0" sz="1800" spc="-5" b="1">
                <a:solidFill>
                  <a:srgbClr val="0000CC"/>
                </a:solidFill>
                <a:latin typeface="Palatino Linotype"/>
                <a:cs typeface="Palatino Linotype"/>
              </a:rPr>
              <a:t>&lt;Preorder </a:t>
            </a:r>
            <a:r>
              <a:rPr dirty="0" sz="1800" b="1">
                <a:solidFill>
                  <a:srgbClr val="0000CC"/>
                </a:solidFill>
                <a:latin typeface="Palatino Linotype"/>
                <a:cs typeface="Palatino Linotype"/>
              </a:rPr>
              <a:t>processing </a:t>
            </a:r>
            <a:r>
              <a:rPr dirty="0" sz="1800" spc="-5" b="1">
                <a:solidFill>
                  <a:srgbClr val="0000CC"/>
                </a:solidFill>
                <a:latin typeface="Palatino Linotype"/>
                <a:cs typeface="Palatino Linotype"/>
              </a:rPr>
              <a:t>of vertex</a:t>
            </a:r>
            <a:r>
              <a:rPr dirty="0" sz="1800" spc="-10" b="1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1800" spc="-5" b="1">
                <a:solidFill>
                  <a:srgbClr val="0000CC"/>
                </a:solidFill>
                <a:latin typeface="Palatino Linotype"/>
                <a:cs typeface="Palatino Linotype"/>
              </a:rPr>
              <a:t>v&gt;</a:t>
            </a:r>
            <a:endParaRPr sz="1800">
              <a:latin typeface="Palatino Linotype"/>
              <a:cs typeface="Palatino Linotype"/>
            </a:endParaRPr>
          </a:p>
          <a:p>
            <a:pPr marL="584200" indent="-571500">
              <a:lnSpc>
                <a:spcPct val="100000"/>
              </a:lnSpc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dirty="0" sz="1800" spc="-10" b="1">
                <a:solidFill>
                  <a:srgbClr val="3E3E3E"/>
                </a:solidFill>
                <a:latin typeface="Palatino Linotype"/>
                <a:cs typeface="Palatino Linotype"/>
              </a:rPr>
              <a:t>remAdj=</a:t>
            </a:r>
            <a:r>
              <a:rPr dirty="0" sz="1800" spc="-10" b="1" i="1">
                <a:solidFill>
                  <a:srgbClr val="3E3E3E"/>
                </a:solidFill>
                <a:latin typeface="Palatino Linotype"/>
                <a:cs typeface="Palatino Linotype"/>
              </a:rPr>
              <a:t>adjVertices</a:t>
            </a:r>
            <a:r>
              <a:rPr dirty="0" sz="1800" spc="-10" b="1">
                <a:solidFill>
                  <a:srgbClr val="3E3E3E"/>
                </a:solidFill>
                <a:latin typeface="Palatino Linotype"/>
                <a:cs typeface="Palatino Linotype"/>
              </a:rPr>
              <a:t>[v];</a:t>
            </a:r>
            <a:endParaRPr sz="1800">
              <a:latin typeface="Palatino Linotype"/>
              <a:cs typeface="Palatino Linotype"/>
            </a:endParaRPr>
          </a:p>
          <a:p>
            <a:pPr marL="584200" indent="-571500">
              <a:lnSpc>
                <a:spcPct val="100000"/>
              </a:lnSpc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dirty="0" sz="1800" b="1">
                <a:solidFill>
                  <a:srgbClr val="3E3E3E"/>
                </a:solidFill>
                <a:latin typeface="Palatino Linotype"/>
                <a:cs typeface="Palatino Linotype"/>
              </a:rPr>
              <a:t>while</a:t>
            </a:r>
            <a:r>
              <a:rPr dirty="0" sz="1800" spc="-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800" spc="-5" b="1">
                <a:solidFill>
                  <a:srgbClr val="3E3E3E"/>
                </a:solidFill>
                <a:latin typeface="Palatino Linotype"/>
                <a:cs typeface="Palatino Linotype"/>
              </a:rPr>
              <a:t>(remAdj</a:t>
            </a:r>
            <a:r>
              <a:rPr dirty="0" sz="1800" spc="-5" b="1">
                <a:solidFill>
                  <a:srgbClr val="3E3E3E"/>
                </a:solidFill>
                <a:latin typeface="Symbol"/>
                <a:cs typeface="Symbol"/>
              </a:rPr>
              <a:t></a:t>
            </a:r>
            <a:r>
              <a:rPr dirty="0" sz="1800" spc="-5" b="1">
                <a:solidFill>
                  <a:srgbClr val="3E3E3E"/>
                </a:solidFill>
                <a:latin typeface="Palatino Linotype"/>
                <a:cs typeface="Palatino Linotype"/>
              </a:rPr>
              <a:t>nil)</a:t>
            </a:r>
            <a:endParaRPr sz="1800">
              <a:latin typeface="Palatino Linotype"/>
              <a:cs typeface="Palatino Linotype"/>
            </a:endParaRPr>
          </a:p>
          <a:p>
            <a:pPr marL="812800" indent="-8001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dirty="0" sz="1800" spc="-5" b="1">
                <a:solidFill>
                  <a:srgbClr val="3E3E3E"/>
                </a:solidFill>
                <a:latin typeface="Palatino Linotype"/>
                <a:cs typeface="Palatino Linotype"/>
              </a:rPr>
              <a:t>w=first(remAdj);</a:t>
            </a:r>
            <a:endParaRPr sz="1800">
              <a:latin typeface="Palatino Linotype"/>
              <a:cs typeface="Palatino Linotype"/>
            </a:endParaRPr>
          </a:p>
          <a:p>
            <a:pPr marL="812800" indent="-8001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dirty="0" sz="1800" b="1">
                <a:solidFill>
                  <a:srgbClr val="3E3E3E"/>
                </a:solidFill>
                <a:latin typeface="Palatino Linotype"/>
                <a:cs typeface="Palatino Linotype"/>
              </a:rPr>
              <a:t>if</a:t>
            </a:r>
            <a:r>
              <a:rPr dirty="0" sz="1800" spc="-5" b="1">
                <a:solidFill>
                  <a:srgbClr val="3E3E3E"/>
                </a:solidFill>
                <a:latin typeface="Palatino Linotype"/>
                <a:cs typeface="Palatino Linotype"/>
              </a:rPr>
              <a:t> (color[w]==white)</a:t>
            </a:r>
            <a:endParaRPr sz="1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28253" y="2607564"/>
            <a:ext cx="3408045" cy="2868930"/>
          </a:xfrm>
          <a:custGeom>
            <a:avLst/>
            <a:gdLst/>
            <a:ahLst/>
            <a:cxnLst/>
            <a:rect l="l" t="t" r="r" b="b"/>
            <a:pathLst>
              <a:path w="3408045" h="2868929">
                <a:moveTo>
                  <a:pt x="3407854" y="0"/>
                </a:moveTo>
                <a:lnTo>
                  <a:pt x="0" y="2868422"/>
                </a:lnTo>
              </a:path>
            </a:pathLst>
          </a:custGeom>
          <a:ln w="12700">
            <a:solidFill>
              <a:srgbClr val="FF6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79678" y="5438660"/>
            <a:ext cx="83185" cy="78740"/>
          </a:xfrm>
          <a:custGeom>
            <a:avLst/>
            <a:gdLst/>
            <a:ahLst/>
            <a:cxnLst/>
            <a:rect l="l" t="t" r="r" b="b"/>
            <a:pathLst>
              <a:path w="83185" h="78739">
                <a:moveTo>
                  <a:pt x="33756" y="0"/>
                </a:moveTo>
                <a:lnTo>
                  <a:pt x="0" y="78219"/>
                </a:lnTo>
                <a:lnTo>
                  <a:pt x="82829" y="58293"/>
                </a:lnTo>
                <a:lnTo>
                  <a:pt x="33756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32304" y="2607564"/>
            <a:ext cx="3404235" cy="2298065"/>
          </a:xfrm>
          <a:custGeom>
            <a:avLst/>
            <a:gdLst/>
            <a:ahLst/>
            <a:cxnLst/>
            <a:rect l="l" t="t" r="r" b="b"/>
            <a:pathLst>
              <a:path w="3404235" h="2298065">
                <a:moveTo>
                  <a:pt x="3403803" y="0"/>
                </a:moveTo>
                <a:lnTo>
                  <a:pt x="0" y="2297722"/>
                </a:lnTo>
              </a:path>
            </a:pathLst>
          </a:custGeom>
          <a:ln w="12700">
            <a:solidFill>
              <a:srgbClr val="FF6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79678" y="4866594"/>
            <a:ext cx="85090" cy="74295"/>
          </a:xfrm>
          <a:custGeom>
            <a:avLst/>
            <a:gdLst/>
            <a:ahLst/>
            <a:cxnLst/>
            <a:rect l="l" t="t" r="r" b="b"/>
            <a:pathLst>
              <a:path w="85089" h="74295">
                <a:moveTo>
                  <a:pt x="41833" y="0"/>
                </a:moveTo>
                <a:lnTo>
                  <a:pt x="0" y="74218"/>
                </a:lnTo>
                <a:lnTo>
                  <a:pt x="84467" y="63157"/>
                </a:lnTo>
                <a:lnTo>
                  <a:pt x="41833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481828" y="2039111"/>
            <a:ext cx="3326891" cy="9845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65064" y="2043683"/>
            <a:ext cx="3377183" cy="10317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436108" y="2145664"/>
            <a:ext cx="3266440" cy="923925"/>
          </a:xfrm>
          <a:prstGeom prst="rect">
            <a:avLst/>
          </a:prstGeom>
          <a:solidFill>
            <a:srgbClr val="FFFF99"/>
          </a:solidFill>
          <a:ln w="34747">
            <a:solidFill>
              <a:srgbClr val="FF99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90805" marR="121285">
              <a:lnSpc>
                <a:spcPct val="100000"/>
              </a:lnSpc>
              <a:spcBef>
                <a:spcPts val="240"/>
              </a:spcBef>
            </a:pPr>
            <a:r>
              <a:rPr dirty="0" sz="1800">
                <a:latin typeface="Calibri"/>
                <a:cs typeface="Calibri"/>
              </a:rPr>
              <a:t>If </a:t>
            </a:r>
            <a:r>
              <a:rPr dirty="0" sz="1800" spc="-5">
                <a:latin typeface="Calibri"/>
                <a:cs typeface="Calibri"/>
              </a:rPr>
              <a:t>partial </a:t>
            </a:r>
            <a:r>
              <a:rPr dirty="0" sz="1800" spc="-10">
                <a:latin typeface="Calibri"/>
                <a:cs typeface="Calibri"/>
              </a:rPr>
              <a:t>search </a:t>
            </a:r>
            <a:r>
              <a:rPr dirty="0" sz="1800" spc="-5">
                <a:latin typeface="Calibri"/>
                <a:cs typeface="Calibri"/>
              </a:rPr>
              <a:t>is </a:t>
            </a:r>
            <a:r>
              <a:rPr dirty="0" sz="1800">
                <a:latin typeface="Calibri"/>
                <a:cs typeface="Calibri"/>
              </a:rPr>
              <a:t>used </a:t>
            </a:r>
            <a:r>
              <a:rPr dirty="0" sz="1800" spc="-15">
                <a:latin typeface="Calibri"/>
                <a:cs typeface="Calibri"/>
              </a:rPr>
              <a:t>for </a:t>
            </a:r>
            <a:r>
              <a:rPr dirty="0" sz="1800">
                <a:latin typeface="Calibri"/>
                <a:cs typeface="Calibri"/>
              </a:rPr>
              <a:t>a  </a:t>
            </a:r>
            <a:r>
              <a:rPr dirty="0" sz="1800" spc="-10">
                <a:latin typeface="Calibri"/>
                <a:cs typeface="Calibri"/>
              </a:rPr>
              <a:t>application, </a:t>
            </a:r>
            <a:r>
              <a:rPr dirty="0" sz="1800" spc="-15">
                <a:latin typeface="Calibri"/>
                <a:cs typeface="Calibri"/>
              </a:rPr>
              <a:t>tests for </a:t>
            </a:r>
            <a:r>
              <a:rPr dirty="0" sz="1800" spc="-10">
                <a:latin typeface="Calibri"/>
                <a:cs typeface="Calibri"/>
              </a:rPr>
              <a:t>termination  </a:t>
            </a:r>
            <a:r>
              <a:rPr dirty="0" sz="1800" spc="-15">
                <a:latin typeface="Calibri"/>
                <a:cs typeface="Calibri"/>
              </a:rPr>
              <a:t>may </a:t>
            </a:r>
            <a:r>
              <a:rPr dirty="0" sz="1800">
                <a:latin typeface="Calibri"/>
                <a:cs typeface="Calibri"/>
              </a:rPr>
              <a:t>be </a:t>
            </a:r>
            <a:r>
              <a:rPr dirty="0" sz="1800" spc="-10">
                <a:latin typeface="Calibri"/>
                <a:cs typeface="Calibri"/>
              </a:rPr>
              <a:t>inserted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here.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16396" y="3232404"/>
            <a:ext cx="2795014" cy="15590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156959" y="3176016"/>
            <a:ext cx="2927603" cy="17160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63640" y="3259835"/>
            <a:ext cx="2700527" cy="14645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63640" y="3259835"/>
            <a:ext cx="2700655" cy="1464945"/>
          </a:xfrm>
          <a:prstGeom prst="rect">
            <a:avLst/>
          </a:prstGeom>
          <a:ln w="9144">
            <a:solidFill>
              <a:srgbClr val="727D82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91440" marR="64135">
              <a:lnSpc>
                <a:spcPts val="2160"/>
              </a:lnSpc>
              <a:spcBef>
                <a:spcPts val="265"/>
              </a:spcBef>
            </a:pPr>
            <a:r>
              <a:rPr dirty="0" sz="2000" spc="-10" b="1">
                <a:solidFill>
                  <a:srgbClr val="339933"/>
                </a:solidFill>
                <a:latin typeface="Calibri"/>
                <a:cs typeface="Calibri"/>
              </a:rPr>
              <a:t>Specialized </a:t>
            </a:r>
            <a:r>
              <a:rPr dirty="0" sz="2000" spc="-15" b="1">
                <a:solidFill>
                  <a:srgbClr val="339933"/>
                </a:solidFill>
                <a:latin typeface="Calibri"/>
                <a:cs typeface="Calibri"/>
              </a:rPr>
              <a:t>for  </a:t>
            </a:r>
            <a:r>
              <a:rPr dirty="0" sz="2000" spc="-5" b="1">
                <a:solidFill>
                  <a:srgbClr val="339933"/>
                </a:solidFill>
                <a:latin typeface="Calibri"/>
                <a:cs typeface="Calibri"/>
              </a:rPr>
              <a:t>connected</a:t>
            </a:r>
            <a:r>
              <a:rPr dirty="0" sz="2000" spc="-80" b="1">
                <a:solidFill>
                  <a:srgbClr val="339933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339933"/>
                </a:solidFill>
                <a:latin typeface="Calibri"/>
                <a:cs typeface="Calibri"/>
              </a:rPr>
              <a:t>components:</a:t>
            </a:r>
            <a:endParaRPr sz="2000">
              <a:latin typeface="Calibri"/>
              <a:cs typeface="Calibri"/>
            </a:endParaRPr>
          </a:p>
          <a:p>
            <a:pPr marL="91440">
              <a:lnSpc>
                <a:spcPts val="2010"/>
              </a:lnSpc>
              <a:buChar char="•"/>
              <a:tabLst>
                <a:tab pos="274955" algn="l"/>
              </a:tabLst>
            </a:pPr>
            <a:r>
              <a:rPr dirty="0" sz="2000" spc="-10">
                <a:latin typeface="Calibri"/>
                <a:cs typeface="Calibri"/>
              </a:rPr>
              <a:t>parameter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added</a:t>
            </a:r>
            <a:endParaRPr sz="2000">
              <a:latin typeface="Calibri"/>
              <a:cs typeface="Calibri"/>
            </a:endParaRPr>
          </a:p>
          <a:p>
            <a:pPr marL="91440" marR="176530">
              <a:lnSpc>
                <a:spcPts val="2160"/>
              </a:lnSpc>
              <a:spcBef>
                <a:spcPts val="150"/>
              </a:spcBef>
              <a:buChar char="•"/>
              <a:tabLst>
                <a:tab pos="274955" algn="l"/>
              </a:tabLst>
            </a:pPr>
            <a:r>
              <a:rPr dirty="0" sz="2000" spc="-10">
                <a:latin typeface="Calibri"/>
                <a:cs typeface="Calibri"/>
              </a:rPr>
              <a:t>preorder processing  </a:t>
            </a:r>
            <a:r>
              <a:rPr dirty="0" sz="2000" spc="-5">
                <a:latin typeface="Calibri"/>
                <a:cs typeface="Calibri"/>
              </a:rPr>
              <a:t>inserted </a:t>
            </a:r>
            <a:r>
              <a:rPr dirty="0" sz="2000">
                <a:latin typeface="Calibri"/>
                <a:cs typeface="Calibri"/>
              </a:rPr>
              <a:t>–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cc[v]=ccNum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13688" y="0"/>
            <a:ext cx="2583179" cy="12374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70860" y="0"/>
            <a:ext cx="1028699" cy="12374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73552" y="0"/>
            <a:ext cx="2234183" cy="12374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81728" y="0"/>
            <a:ext cx="2840735" cy="12374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696456" y="0"/>
            <a:ext cx="1130806" cy="12374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136904" y="598932"/>
            <a:ext cx="6868667" cy="13746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537842" y="12191"/>
            <a:ext cx="6068695" cy="1493520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 marR="5080" indent="17653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Depth-First </a:t>
            </a:r>
            <a:r>
              <a:rPr dirty="0"/>
              <a:t>Search –  </a:t>
            </a:r>
            <a:r>
              <a:rPr dirty="0" spc="-5"/>
              <a:t>Generalized</a:t>
            </a:r>
            <a:r>
              <a:rPr dirty="0" spc="-40"/>
              <a:t> </a:t>
            </a:r>
            <a:r>
              <a:rPr dirty="0" spc="-5"/>
              <a:t>Skeleton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712658" y="6536221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24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767625" y="6536221"/>
            <a:ext cx="6565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2015/4/16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2571" y="6444890"/>
            <a:ext cx="38080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80">
                <a:solidFill>
                  <a:srgbClr val="3E3E3E"/>
                </a:solidFill>
                <a:latin typeface="Palatino Linotype"/>
                <a:cs typeface="Palatino Linotype"/>
              </a:rPr>
              <a:t>Lectu</a:t>
            </a:r>
            <a:r>
              <a:rPr dirty="0" baseline="-24691" sz="2700" spc="-419" b="1">
                <a:solidFill>
                  <a:srgbClr val="3E3E3E"/>
                </a:solidFill>
                <a:latin typeface="Palatino Linotype"/>
                <a:cs typeface="Palatino Linotype"/>
              </a:rPr>
              <a:t>r</a:t>
            </a:r>
            <a:r>
              <a:rPr dirty="0" sz="1200" spc="-280">
                <a:solidFill>
                  <a:srgbClr val="3E3E3E"/>
                </a:solidFill>
                <a:latin typeface="Palatino Linotype"/>
                <a:cs typeface="Palatino Linotype"/>
              </a:rPr>
              <a:t>re</a:t>
            </a:r>
            <a:r>
              <a:rPr dirty="0" baseline="-24691" sz="2700" spc="-419" b="1">
                <a:solidFill>
                  <a:srgbClr val="3E3E3E"/>
                </a:solidFill>
                <a:latin typeface="Palatino Linotype"/>
                <a:cs typeface="Palatino Linotype"/>
              </a:rPr>
              <a:t>e</a:t>
            </a:r>
            <a:r>
              <a:rPr dirty="0" sz="1200" spc="-280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baseline="-24691" sz="2700" spc="-419" b="1">
                <a:solidFill>
                  <a:srgbClr val="3E3E3E"/>
                </a:solidFill>
                <a:latin typeface="Palatino Linotype"/>
                <a:cs typeface="Palatino Linotype"/>
              </a:rPr>
              <a:t>t</a:t>
            </a:r>
            <a:r>
              <a:rPr dirty="0" sz="1200" spc="-280">
                <a:solidFill>
                  <a:srgbClr val="3E3E3E"/>
                </a:solidFill>
                <a:latin typeface="Palatino Linotype"/>
                <a:cs typeface="Palatino Linotype"/>
              </a:rPr>
              <a:t>o</a:t>
            </a:r>
            <a:r>
              <a:rPr dirty="0" baseline="-24691" sz="2700" spc="-419" b="1">
                <a:solidFill>
                  <a:srgbClr val="3E3E3E"/>
                </a:solidFill>
                <a:latin typeface="Palatino Linotype"/>
                <a:cs typeface="Palatino Linotype"/>
              </a:rPr>
              <a:t>u</a:t>
            </a:r>
            <a:r>
              <a:rPr dirty="0" sz="1200" spc="-280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baseline="-24691" sz="2700" spc="-419" b="1">
                <a:solidFill>
                  <a:srgbClr val="3E3E3E"/>
                </a:solidFill>
                <a:latin typeface="Palatino Linotype"/>
                <a:cs typeface="Palatino Linotype"/>
              </a:rPr>
              <a:t>r</a:t>
            </a:r>
            <a:r>
              <a:rPr dirty="0" sz="1200" spc="-280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baseline="-24691" sz="2700" spc="-419" b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1200" spc="-280">
                <a:solidFill>
                  <a:srgbClr val="3E3E3E"/>
                </a:solidFill>
                <a:latin typeface="Palatino Linotype"/>
                <a:cs typeface="Palatino Linotype"/>
              </a:rPr>
              <a:t>lgo</a:t>
            </a:r>
            <a:r>
              <a:rPr dirty="0" baseline="-24691" sz="2700" spc="-419" b="1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sz="1200" spc="-280">
                <a:solidFill>
                  <a:srgbClr val="3E3E3E"/>
                </a:solidFill>
                <a:latin typeface="Palatino Linotype"/>
                <a:cs typeface="Palatino Linotype"/>
              </a:rPr>
              <a:t>r</a:t>
            </a:r>
            <a:r>
              <a:rPr dirty="0" baseline="-24691" sz="2700" spc="-419" b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1200" spc="-280">
                <a:solidFill>
                  <a:srgbClr val="3E3E3E"/>
                </a:solidFill>
                <a:latin typeface="Palatino Linotype"/>
                <a:cs typeface="Palatino Linotype"/>
              </a:rPr>
              <a:t>ith</a:t>
            </a:r>
            <a:r>
              <a:rPr dirty="0" baseline="-24691" sz="2700" spc="-419" b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sz="1200" spc="-280">
                <a:solidFill>
                  <a:srgbClr val="3E3E3E"/>
                </a:solidFill>
                <a:latin typeface="Palatino Linotype"/>
                <a:cs typeface="Palatino Linotype"/>
              </a:rPr>
              <a:t>m</a:t>
            </a:r>
            <a:r>
              <a:rPr dirty="0" baseline="-24691" sz="2700" spc="-419" b="1">
                <a:solidFill>
                  <a:srgbClr val="3E3E3E"/>
                </a:solidFill>
                <a:latin typeface="Palatino Linotype"/>
                <a:cs typeface="Palatino Linotype"/>
              </a:rPr>
              <a:t>; </a:t>
            </a:r>
            <a:r>
              <a:rPr dirty="0" sz="1200" spc="-5">
                <a:solidFill>
                  <a:srgbClr val="3E3E3E"/>
                </a:solidFill>
                <a:latin typeface="Palatino Linotype"/>
                <a:cs typeface="Palatino Linotype"/>
              </a:rPr>
              <a:t>Design </a:t>
            </a:r>
            <a:r>
              <a:rPr dirty="0" sz="1200">
                <a:solidFill>
                  <a:srgbClr val="3E3E3E"/>
                </a:solidFill>
                <a:latin typeface="Palatino Linotype"/>
                <a:cs typeface="Palatino Linotype"/>
              </a:rPr>
              <a:t>&amp; </a:t>
            </a:r>
            <a:r>
              <a:rPr dirty="0" sz="1200" spc="-5">
                <a:solidFill>
                  <a:srgbClr val="3E3E3E"/>
                </a:solidFill>
                <a:latin typeface="Palatino Linotype"/>
                <a:cs typeface="Palatino Linotype"/>
              </a:rPr>
              <a:t>Analysis (LADA),</a:t>
            </a:r>
            <a:r>
              <a:rPr dirty="0" sz="1200">
                <a:solidFill>
                  <a:srgbClr val="3E3E3E"/>
                </a:solidFill>
                <a:latin typeface="Palatino Linotype"/>
                <a:cs typeface="Palatino Linotype"/>
              </a:rPr>
              <a:t> 2015</a:t>
            </a:r>
            <a:endParaRPr sz="12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048" y="0"/>
            <a:ext cx="3022091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42132" y="0"/>
            <a:ext cx="1028699" cy="1338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44823" y="0"/>
            <a:ext cx="4248911" cy="1338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967728" y="0"/>
            <a:ext cx="1028699" cy="1338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23032" y="699516"/>
            <a:ext cx="3294887" cy="1374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798955" marR="5080" indent="-1777364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Breadth-First </a:t>
            </a:r>
            <a:r>
              <a:rPr dirty="0"/>
              <a:t>Search</a:t>
            </a:r>
            <a:r>
              <a:rPr dirty="0" spc="-60"/>
              <a:t> </a:t>
            </a:r>
            <a:r>
              <a:rPr dirty="0"/>
              <a:t>-  </a:t>
            </a:r>
            <a:r>
              <a:rPr dirty="0" spc="-5"/>
              <a:t>Skeleton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2015/4/16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699958" y="6577074"/>
            <a:ext cx="203835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25</a:t>
            </a:fld>
            <a:endParaRPr sz="12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352" y="1875472"/>
            <a:ext cx="7924165" cy="44202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Input: Array </a:t>
            </a:r>
            <a:r>
              <a:rPr dirty="0" sz="2800" spc="-20" b="1" i="1">
                <a:solidFill>
                  <a:srgbClr val="3E3E3E"/>
                </a:solidFill>
                <a:latin typeface="Palatino Linotype"/>
                <a:cs typeface="Palatino Linotype"/>
              </a:rPr>
              <a:t>adjVertices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for graph</a:t>
            </a:r>
            <a:r>
              <a:rPr dirty="0" sz="2800" spc="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G</a:t>
            </a:r>
            <a:endParaRPr sz="28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Output: Return value depends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on</a:t>
            </a:r>
            <a:r>
              <a:rPr dirty="0" sz="2800" spc="10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application.</a:t>
            </a:r>
            <a:endParaRPr sz="28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void bfsSweep(IntList[] </a:t>
            </a:r>
            <a:r>
              <a:rPr dirty="0" sz="2800" spc="-20" b="1" i="1">
                <a:solidFill>
                  <a:srgbClr val="3E3E3E"/>
                </a:solidFill>
                <a:latin typeface="Palatino Linotype"/>
                <a:cs typeface="Palatino Linotype"/>
              </a:rPr>
              <a:t>adjVertices</a:t>
            </a:r>
            <a:r>
              <a:rPr dirty="0" sz="2800" spc="-20" b="1">
                <a:solidFill>
                  <a:srgbClr val="3E3E3E"/>
                </a:solidFill>
                <a:latin typeface="Palatino Linotype"/>
                <a:cs typeface="Palatino Linotype"/>
              </a:rPr>
              <a:t>,int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n,</a:t>
            </a:r>
            <a:r>
              <a:rPr dirty="0" sz="2800" spc="13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…)</a:t>
            </a:r>
            <a:endParaRPr sz="2800">
              <a:latin typeface="Palatino Linotype"/>
              <a:cs typeface="Palatino Linotype"/>
            </a:endParaRPr>
          </a:p>
          <a:p>
            <a:pPr marL="710565" indent="-697865">
              <a:lnSpc>
                <a:spcPct val="100000"/>
              </a:lnSpc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int</a:t>
            </a:r>
            <a:r>
              <a:rPr dirty="0" sz="2800" spc="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ans;</a:t>
            </a:r>
            <a:endParaRPr sz="2800">
              <a:latin typeface="Palatino Linotype"/>
              <a:cs typeface="Palatino Linotype"/>
            </a:endParaRPr>
          </a:p>
          <a:p>
            <a:pPr marL="710565" indent="-697865">
              <a:lnSpc>
                <a:spcPct val="100000"/>
              </a:lnSpc>
              <a:spcBef>
                <a:spcPts val="5"/>
              </a:spcBef>
              <a:buClr>
                <a:srgbClr val="3E3E3E"/>
              </a:buClr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dirty="0" sz="2800" spc="-5" b="1">
                <a:solidFill>
                  <a:srgbClr val="0000CC"/>
                </a:solidFill>
                <a:latin typeface="Palatino Linotype"/>
                <a:cs typeface="Palatino Linotype"/>
              </a:rPr>
              <a:t>&lt;Allocate color </a:t>
            </a:r>
            <a:r>
              <a:rPr dirty="0" sz="2800" b="1">
                <a:solidFill>
                  <a:srgbClr val="0000CC"/>
                </a:solidFill>
                <a:latin typeface="Palatino Linotype"/>
                <a:cs typeface="Palatino Linotype"/>
              </a:rPr>
              <a:t>array </a:t>
            </a:r>
            <a:r>
              <a:rPr dirty="0" sz="2800" spc="-5" b="1">
                <a:solidFill>
                  <a:srgbClr val="0000CC"/>
                </a:solidFill>
                <a:latin typeface="Palatino Linotype"/>
                <a:cs typeface="Palatino Linotype"/>
              </a:rPr>
              <a:t>and </a:t>
            </a:r>
            <a:r>
              <a:rPr dirty="0" sz="2800" b="1">
                <a:solidFill>
                  <a:srgbClr val="0000CC"/>
                </a:solidFill>
                <a:latin typeface="Palatino Linotype"/>
                <a:cs typeface="Palatino Linotype"/>
              </a:rPr>
              <a:t>initialize to</a:t>
            </a:r>
            <a:r>
              <a:rPr dirty="0" sz="2800" spc="60" b="1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0000CC"/>
                </a:solidFill>
                <a:latin typeface="Palatino Linotype"/>
                <a:cs typeface="Palatino Linotype"/>
              </a:rPr>
              <a:t>white&gt;</a:t>
            </a:r>
            <a:endParaRPr sz="2800">
              <a:latin typeface="Palatino Linotype"/>
              <a:cs typeface="Palatino Linotype"/>
            </a:endParaRPr>
          </a:p>
          <a:p>
            <a:pPr marL="710565" indent="-697865">
              <a:lnSpc>
                <a:spcPct val="100000"/>
              </a:lnSpc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For each vertex </a:t>
            </a:r>
            <a:r>
              <a:rPr dirty="0" sz="28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v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of G,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in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some</a:t>
            </a:r>
            <a:r>
              <a:rPr dirty="0" sz="2800" spc="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order</a:t>
            </a:r>
            <a:endParaRPr sz="2800">
              <a:latin typeface="Palatino Linotype"/>
              <a:cs typeface="Palatino Linotype"/>
            </a:endParaRPr>
          </a:p>
          <a:p>
            <a:pPr marL="1066800" indent="-1054100">
              <a:lnSpc>
                <a:spcPct val="100000"/>
              </a:lnSpc>
              <a:buFont typeface="Arial"/>
              <a:buChar char="•"/>
              <a:tabLst>
                <a:tab pos="1066800" algn="l"/>
                <a:tab pos="1067435" algn="l"/>
                <a:tab pos="1501140" algn="l"/>
              </a:tabLst>
            </a:pP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if	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(color[v]==white)</a:t>
            </a:r>
            <a:endParaRPr sz="2800">
              <a:latin typeface="Palatino Linotype"/>
              <a:cs typeface="Palatino Linotype"/>
            </a:endParaRPr>
          </a:p>
          <a:p>
            <a:pPr marL="1422400" indent="-1409700">
              <a:lnSpc>
                <a:spcPct val="100000"/>
              </a:lnSpc>
              <a:buFont typeface="Arial"/>
              <a:buChar char="•"/>
              <a:tabLst>
                <a:tab pos="1421765" algn="l"/>
                <a:tab pos="14224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void </a:t>
            </a:r>
            <a:r>
              <a:rPr dirty="0" sz="2800" spc="-20" b="1">
                <a:solidFill>
                  <a:srgbClr val="FF0000"/>
                </a:solidFill>
                <a:latin typeface="Palatino Linotype"/>
                <a:cs typeface="Palatino Linotype"/>
              </a:rPr>
              <a:t>bfs(</a:t>
            </a:r>
            <a:r>
              <a:rPr dirty="0" sz="2800" spc="-20" b="1" i="1">
                <a:solidFill>
                  <a:srgbClr val="FF0000"/>
                </a:solidFill>
                <a:latin typeface="Palatino Linotype"/>
                <a:cs typeface="Palatino Linotype"/>
              </a:rPr>
              <a:t>adjVertices</a:t>
            </a:r>
            <a:r>
              <a:rPr dirty="0" sz="2800" spc="-20" b="1">
                <a:solidFill>
                  <a:srgbClr val="FF0000"/>
                </a:solidFill>
                <a:latin typeface="Palatino Linotype"/>
                <a:cs typeface="Palatino Linotype"/>
              </a:rPr>
              <a:t>, </a:t>
            </a:r>
            <a:r>
              <a:rPr dirty="0" sz="2800" spc="-30" b="1">
                <a:solidFill>
                  <a:srgbClr val="FF0000"/>
                </a:solidFill>
                <a:latin typeface="Palatino Linotype"/>
                <a:cs typeface="Palatino Linotype"/>
              </a:rPr>
              <a:t>color, </a:t>
            </a:r>
            <a:r>
              <a:rPr dirty="0" sz="2800" spc="-165" b="1">
                <a:solidFill>
                  <a:srgbClr val="FF0000"/>
                </a:solidFill>
                <a:latin typeface="Palatino Linotype"/>
                <a:cs typeface="Palatino Linotype"/>
              </a:rPr>
              <a:t>v,</a:t>
            </a:r>
            <a:r>
              <a:rPr dirty="0" sz="2800" spc="85" b="1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Palatino Linotype"/>
                <a:cs typeface="Palatino Linotype"/>
              </a:rPr>
              <a:t>…)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;</a:t>
            </a:r>
            <a:endParaRPr sz="2800">
              <a:latin typeface="Palatino Linotype"/>
              <a:cs typeface="Palatino Linotype"/>
            </a:endParaRPr>
          </a:p>
          <a:p>
            <a:pPr marL="710565" indent="-697865">
              <a:lnSpc>
                <a:spcPct val="100000"/>
              </a:lnSpc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// Continue</a:t>
            </a:r>
            <a:r>
              <a:rPr dirty="0" sz="2800" spc="4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loop</a:t>
            </a:r>
            <a:endParaRPr sz="2800">
              <a:latin typeface="Palatino Linotype"/>
              <a:cs typeface="Palatino Linotype"/>
            </a:endParaRPr>
          </a:p>
          <a:p>
            <a:pPr marL="710565" indent="-697865">
              <a:lnSpc>
                <a:spcPct val="100000"/>
              </a:lnSpc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return;</a:t>
            </a:r>
            <a:endParaRPr sz="28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25248" y="2689589"/>
            <a:ext cx="2969260" cy="309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35"/>
              </a:lnSpc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enqueue(pending,</a:t>
            </a:r>
            <a:r>
              <a:rPr dirty="0" sz="2400" spc="-7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);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6002" y="3018773"/>
            <a:ext cx="4051935" cy="309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35"/>
              </a:lnSpc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while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(pending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is</a:t>
            </a:r>
            <a:r>
              <a:rPr dirty="0" sz="2400" spc="-9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nonempty)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8102" y="3253550"/>
            <a:ext cx="6414770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w=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dequeue(pending); </a:t>
            </a:r>
            <a:r>
              <a:rPr dirty="0" sz="2400" spc="-10" b="1">
                <a:solidFill>
                  <a:srgbClr val="3E3E3E"/>
                </a:solidFill>
                <a:latin typeface="Palatino Linotype"/>
                <a:cs typeface="Palatino Linotype"/>
              </a:rPr>
              <a:t>remAdj=</a:t>
            </a:r>
            <a:r>
              <a:rPr dirty="0" sz="2400" spc="-10" b="1" i="1">
                <a:solidFill>
                  <a:srgbClr val="3E3E3E"/>
                </a:solidFill>
                <a:latin typeface="Palatino Linotype"/>
                <a:cs typeface="Palatino Linotype"/>
              </a:rPr>
              <a:t>adjVertices</a:t>
            </a:r>
            <a:r>
              <a:rPr dirty="0" sz="2400" spc="-10" b="1">
                <a:solidFill>
                  <a:srgbClr val="3E3E3E"/>
                </a:solidFill>
                <a:latin typeface="Palatino Linotype"/>
                <a:cs typeface="Palatino Linotype"/>
              </a:rPr>
              <a:t>[</a:t>
            </a:r>
            <a:r>
              <a:rPr dirty="0" sz="2400" spc="-10" b="1" i="1">
                <a:solidFill>
                  <a:srgbClr val="3E3E3E"/>
                </a:solidFill>
                <a:latin typeface="Palatino Linotype"/>
                <a:cs typeface="Palatino Linotype"/>
              </a:rPr>
              <a:t>w</a:t>
            </a:r>
            <a:r>
              <a:rPr dirty="0" sz="2400" spc="-10" b="1">
                <a:solidFill>
                  <a:srgbClr val="3E3E3E"/>
                </a:solidFill>
                <a:latin typeface="Palatino Linotype"/>
                <a:cs typeface="Palatino Linotype"/>
              </a:rPr>
              <a:t>]; 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while</a:t>
            </a:r>
            <a:r>
              <a:rPr dirty="0" sz="2400" spc="-2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(remAdj</a:t>
            </a:r>
            <a:r>
              <a:rPr dirty="0" sz="2400" spc="-5" b="1">
                <a:solidFill>
                  <a:srgbClr val="3E3E3E"/>
                </a:solidFill>
                <a:latin typeface="Symbol"/>
                <a:cs typeface="Symbol"/>
              </a:rPr>
              <a:t>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nil)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2902" y="3911918"/>
            <a:ext cx="22574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x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=first</a:t>
            </a:r>
            <a:r>
              <a:rPr dirty="0" sz="2400" spc="5" b="1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r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e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mA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d</a:t>
            </a:r>
            <a:r>
              <a:rPr dirty="0" sz="2400" spc="5" b="1">
                <a:solidFill>
                  <a:srgbClr val="3E3E3E"/>
                </a:solidFill>
                <a:latin typeface="Palatino Linotype"/>
                <a:cs typeface="Palatino Linotype"/>
              </a:rPr>
              <a:t>j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);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2902" y="4241102"/>
            <a:ext cx="2679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if</a:t>
            </a:r>
            <a:r>
              <a:rPr dirty="0" sz="2400" spc="-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(color[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x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]==white)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37702" y="4570286"/>
            <a:ext cx="19151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color[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x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]=gray;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7886" y="4664693"/>
            <a:ext cx="2951480" cy="309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35"/>
              </a:lnSpc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enqueue(pending,</a:t>
            </a:r>
            <a:r>
              <a:rPr dirty="0" sz="2400" spc="-8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x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);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5602" y="1936814"/>
            <a:ext cx="7136130" cy="4341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void bfs(IntList[] </a:t>
            </a:r>
            <a:r>
              <a:rPr dirty="0" sz="2400" spc="-20" b="1" i="1">
                <a:solidFill>
                  <a:srgbClr val="3E3E3E"/>
                </a:solidFill>
                <a:latin typeface="Palatino Linotype"/>
                <a:cs typeface="Palatino Linotype"/>
              </a:rPr>
              <a:t>adjVertices</a:t>
            </a:r>
            <a:r>
              <a:rPr dirty="0" sz="2400" spc="-20" b="1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int[] </a:t>
            </a:r>
            <a:r>
              <a:rPr dirty="0" sz="2400" spc="-25" b="1">
                <a:solidFill>
                  <a:srgbClr val="3E3E3E"/>
                </a:solidFill>
                <a:latin typeface="Palatino Linotype"/>
                <a:cs typeface="Palatino Linotype"/>
              </a:rPr>
              <a:t>color,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int </a:t>
            </a:r>
            <a:r>
              <a:rPr dirty="0" sz="2400" spc="-135" b="1">
                <a:solidFill>
                  <a:srgbClr val="3E3E3E"/>
                </a:solidFill>
                <a:latin typeface="Palatino Linotype"/>
                <a:cs typeface="Palatino Linotype"/>
              </a:rPr>
              <a:t>v,</a:t>
            </a:r>
            <a:r>
              <a:rPr dirty="0" sz="2400" spc="5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…)</a:t>
            </a:r>
            <a:endParaRPr sz="2400">
              <a:latin typeface="Palatino Linotype"/>
              <a:cs typeface="Palatino Linotype"/>
            </a:endParaRPr>
          </a:p>
          <a:p>
            <a:pPr marL="660400" indent="-647700">
              <a:lnSpc>
                <a:spcPts val="2590"/>
              </a:lnSpc>
              <a:buFont typeface="Arial"/>
              <a:buChar char="•"/>
              <a:tabLst>
                <a:tab pos="659765" algn="l"/>
                <a:tab pos="6604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int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w;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IntList remAdj; Queue</a:t>
            </a:r>
            <a:r>
              <a:rPr dirty="0" sz="2400" spc="-3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pending;</a:t>
            </a:r>
            <a:endParaRPr sz="2400">
              <a:latin typeface="Palatino Linotype"/>
              <a:cs typeface="Palatino Linotype"/>
            </a:endParaRPr>
          </a:p>
          <a:p>
            <a:pPr marL="660400" indent="-647700">
              <a:lnSpc>
                <a:spcPts val="2590"/>
              </a:lnSpc>
              <a:buFont typeface="Arial"/>
              <a:buChar char="•"/>
              <a:tabLst>
                <a:tab pos="659765" algn="l"/>
                <a:tab pos="6604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color[v]=gray;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590"/>
              </a:lnSpc>
            </a:pPr>
            <a:r>
              <a:rPr dirty="0" sz="2400" spc="-5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90"/>
              </a:lnSpc>
            </a:pPr>
            <a:r>
              <a:rPr dirty="0" sz="2400" spc="-5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90"/>
              </a:lnSpc>
            </a:pPr>
            <a:r>
              <a:rPr dirty="0" sz="2400" spc="-5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90"/>
              </a:lnSpc>
            </a:pPr>
            <a:r>
              <a:rPr dirty="0" sz="2400" spc="-5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90"/>
              </a:lnSpc>
            </a:pPr>
            <a:r>
              <a:rPr dirty="0" sz="2400" spc="-5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90"/>
              </a:lnSpc>
            </a:pPr>
            <a:r>
              <a:rPr dirty="0" sz="2400" spc="-5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00" indent="-1257300">
              <a:lnSpc>
                <a:spcPts val="2590"/>
              </a:lnSpc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remAdj=rest(remAdj);</a:t>
            </a:r>
            <a:endParaRPr sz="2400">
              <a:latin typeface="Palatino Linotype"/>
              <a:cs typeface="Palatino Linotype"/>
            </a:endParaRPr>
          </a:p>
          <a:p>
            <a:pPr marL="965200" indent="-952500">
              <a:lnSpc>
                <a:spcPts val="2590"/>
              </a:lnSpc>
              <a:buClr>
                <a:srgbClr val="3E3E3E"/>
              </a:buClr>
              <a:buFont typeface="Arial"/>
              <a:buChar char="•"/>
              <a:tabLst>
                <a:tab pos="964565" algn="l"/>
                <a:tab pos="965200" algn="l"/>
              </a:tabLst>
            </a:pP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&lt;processing of vertex</a:t>
            </a:r>
            <a:r>
              <a:rPr dirty="0" sz="2400" b="1">
                <a:solidFill>
                  <a:srgbClr val="0000CC"/>
                </a:solidFill>
                <a:latin typeface="Palatino Linotype"/>
                <a:cs typeface="Palatino Linotype"/>
              </a:rPr>
              <a:t> w&gt;</a:t>
            </a:r>
            <a:endParaRPr sz="2400">
              <a:latin typeface="Palatino Linotype"/>
              <a:cs typeface="Palatino Linotype"/>
            </a:endParaRPr>
          </a:p>
          <a:p>
            <a:pPr marL="965200" indent="-952500">
              <a:lnSpc>
                <a:spcPts val="2590"/>
              </a:lnSpc>
              <a:buFont typeface="Arial"/>
              <a:buChar char="•"/>
              <a:tabLst>
                <a:tab pos="964565" algn="l"/>
                <a:tab pos="9652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color[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w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]=black;</a:t>
            </a:r>
            <a:endParaRPr sz="2400">
              <a:latin typeface="Palatino Linotype"/>
              <a:cs typeface="Palatino Linotype"/>
            </a:endParaRPr>
          </a:p>
          <a:p>
            <a:pPr marL="660400" indent="-647700">
              <a:lnSpc>
                <a:spcPts val="2735"/>
              </a:lnSpc>
              <a:buFont typeface="Arial"/>
              <a:buChar char="•"/>
              <a:tabLst>
                <a:tab pos="659765" algn="l"/>
                <a:tab pos="6604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return</a:t>
            </a:r>
            <a:r>
              <a:rPr dirty="0" sz="2400" spc="-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;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46048" y="0"/>
            <a:ext cx="3022091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42132" y="0"/>
            <a:ext cx="1028699" cy="1338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44823" y="0"/>
            <a:ext cx="2234182" cy="1338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000" y="0"/>
            <a:ext cx="2840735" cy="13380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967728" y="0"/>
            <a:ext cx="1028699" cy="1338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923032" y="699516"/>
            <a:ext cx="3294887" cy="13746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798955" marR="5080" indent="-1777364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Breadth-First </a:t>
            </a:r>
            <a:r>
              <a:rPr dirty="0"/>
              <a:t>Search</a:t>
            </a:r>
            <a:r>
              <a:rPr dirty="0" spc="-60"/>
              <a:t> </a:t>
            </a:r>
            <a:r>
              <a:rPr dirty="0"/>
              <a:t>-  </a:t>
            </a:r>
            <a:r>
              <a:rPr dirty="0" spc="-5"/>
              <a:t>Skeleton</a:t>
            </a:r>
          </a:p>
        </p:txBody>
      </p:sp>
      <p:sp>
        <p:nvSpPr>
          <p:cNvPr id="17" name="object 17"/>
          <p:cNvSpPr/>
          <p:nvPr/>
        </p:nvSpPr>
        <p:spPr>
          <a:xfrm>
            <a:off x="972311" y="2985516"/>
            <a:ext cx="4175760" cy="360045"/>
          </a:xfrm>
          <a:custGeom>
            <a:avLst/>
            <a:gdLst/>
            <a:ahLst/>
            <a:cxnLst/>
            <a:rect l="l" t="t" r="r" b="b"/>
            <a:pathLst>
              <a:path w="4175760" h="360045">
                <a:moveTo>
                  <a:pt x="0" y="0"/>
                </a:moveTo>
                <a:lnTo>
                  <a:pt x="4175760" y="0"/>
                </a:lnTo>
                <a:lnTo>
                  <a:pt x="4175760" y="359663"/>
                </a:lnTo>
                <a:lnTo>
                  <a:pt x="0" y="359663"/>
                </a:lnTo>
                <a:lnTo>
                  <a:pt x="0" y="0"/>
                </a:lnTo>
                <a:close/>
              </a:path>
            </a:pathLst>
          </a:custGeom>
          <a:solidFill>
            <a:srgbClr val="00B05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03448" y="2625851"/>
            <a:ext cx="3168650" cy="360045"/>
          </a:xfrm>
          <a:custGeom>
            <a:avLst/>
            <a:gdLst/>
            <a:ahLst/>
            <a:cxnLst/>
            <a:rect l="l" t="t" r="r" b="b"/>
            <a:pathLst>
              <a:path w="3168650" h="360044">
                <a:moveTo>
                  <a:pt x="0" y="0"/>
                </a:moveTo>
                <a:lnTo>
                  <a:pt x="3168396" y="0"/>
                </a:lnTo>
                <a:lnTo>
                  <a:pt x="3168396" y="359663"/>
                </a:lnTo>
                <a:lnTo>
                  <a:pt x="0" y="359663"/>
                </a:lnTo>
                <a:lnTo>
                  <a:pt x="0" y="0"/>
                </a:lnTo>
                <a:close/>
              </a:path>
            </a:pathLst>
          </a:custGeom>
          <a:solidFill>
            <a:srgbClr val="00B05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52671" y="4628388"/>
            <a:ext cx="3023870" cy="361315"/>
          </a:xfrm>
          <a:custGeom>
            <a:avLst/>
            <a:gdLst/>
            <a:ahLst/>
            <a:cxnLst/>
            <a:rect l="l" t="t" r="r" b="b"/>
            <a:pathLst>
              <a:path w="3023870" h="361314">
                <a:moveTo>
                  <a:pt x="0" y="0"/>
                </a:moveTo>
                <a:lnTo>
                  <a:pt x="3023616" y="0"/>
                </a:lnTo>
                <a:lnTo>
                  <a:pt x="3023616" y="361188"/>
                </a:lnTo>
                <a:lnTo>
                  <a:pt x="0" y="361188"/>
                </a:lnTo>
                <a:lnTo>
                  <a:pt x="0" y="0"/>
                </a:lnTo>
                <a:close/>
              </a:path>
            </a:pathLst>
          </a:custGeom>
          <a:solidFill>
            <a:srgbClr val="00B05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646379" y="3802203"/>
            <a:ext cx="1722120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solidFill>
                  <a:srgbClr val="FF0000"/>
                </a:solidFill>
                <a:latin typeface="Arial"/>
                <a:cs typeface="Arial"/>
              </a:rPr>
              <a:t>can be</a:t>
            </a:r>
            <a:r>
              <a:rPr dirty="0" sz="2000" spc="-100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b="1" i="1">
                <a:solidFill>
                  <a:srgbClr val="FF0000"/>
                </a:solidFill>
                <a:latin typeface="Arial"/>
                <a:cs typeface="Arial"/>
              </a:rPr>
              <a:t>further  </a:t>
            </a:r>
            <a:r>
              <a:rPr dirty="0" sz="2000" b="1" i="1">
                <a:solidFill>
                  <a:srgbClr val="FF0000"/>
                </a:solidFill>
                <a:latin typeface="Arial"/>
                <a:cs typeface="Arial"/>
              </a:rPr>
              <a:t>generalized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97779" y="3009900"/>
            <a:ext cx="1548383" cy="12070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393481" y="3255695"/>
            <a:ext cx="1195070" cy="876300"/>
          </a:xfrm>
          <a:custGeom>
            <a:avLst/>
            <a:gdLst/>
            <a:ahLst/>
            <a:cxnLst/>
            <a:rect l="l" t="t" r="r" b="b"/>
            <a:pathLst>
              <a:path w="1195070" h="876300">
                <a:moveTo>
                  <a:pt x="1194752" y="876020"/>
                </a:moveTo>
                <a:lnTo>
                  <a:pt x="0" y="0"/>
                </a:lnTo>
              </a:path>
            </a:pathLst>
          </a:custGeom>
          <a:ln w="50292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292086" y="3181353"/>
            <a:ext cx="166370" cy="150495"/>
          </a:xfrm>
          <a:custGeom>
            <a:avLst/>
            <a:gdLst/>
            <a:ahLst/>
            <a:cxnLst/>
            <a:rect l="l" t="t" r="r" b="b"/>
            <a:pathLst>
              <a:path w="166370" h="150495">
                <a:moveTo>
                  <a:pt x="0" y="0"/>
                </a:moveTo>
                <a:lnTo>
                  <a:pt x="77063" y="150050"/>
                </a:lnTo>
                <a:lnTo>
                  <a:pt x="166281" y="28384"/>
                </a:lnTo>
                <a:lnTo>
                  <a:pt x="0" y="0"/>
                </a:lnTo>
                <a:close/>
              </a:path>
            </a:pathLst>
          </a:custGeom>
          <a:solidFill>
            <a:srgbClr val="00B050">
              <a:alpha val="3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747003" y="4088891"/>
            <a:ext cx="876299" cy="6126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050819" y="4130802"/>
            <a:ext cx="518159" cy="292735"/>
          </a:xfrm>
          <a:custGeom>
            <a:avLst/>
            <a:gdLst/>
            <a:ahLst/>
            <a:cxnLst/>
            <a:rect l="l" t="t" r="r" b="b"/>
            <a:pathLst>
              <a:path w="518159" h="292735">
                <a:moveTo>
                  <a:pt x="517982" y="0"/>
                </a:moveTo>
                <a:lnTo>
                  <a:pt x="0" y="292176"/>
                </a:lnTo>
              </a:path>
            </a:pathLst>
          </a:custGeom>
          <a:ln w="50292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941307" y="4344909"/>
            <a:ext cx="168910" cy="140335"/>
          </a:xfrm>
          <a:custGeom>
            <a:avLst/>
            <a:gdLst/>
            <a:ahLst/>
            <a:cxnLst/>
            <a:rect l="l" t="t" r="r" b="b"/>
            <a:pathLst>
              <a:path w="168910" h="140335">
                <a:moveTo>
                  <a:pt x="94348" y="0"/>
                </a:moveTo>
                <a:lnTo>
                  <a:pt x="0" y="139839"/>
                </a:lnTo>
                <a:lnTo>
                  <a:pt x="168478" y="131406"/>
                </a:lnTo>
                <a:lnTo>
                  <a:pt x="94348" y="0"/>
                </a:lnTo>
                <a:close/>
              </a:path>
            </a:pathLst>
          </a:custGeom>
          <a:solidFill>
            <a:srgbClr val="00B050">
              <a:alpha val="3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2015/4/16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8699958" y="6577074"/>
            <a:ext cx="203835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25</a:t>
            </a:fld>
            <a:endParaRPr sz="12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0847" y="384047"/>
            <a:ext cx="624077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1818" y="532767"/>
            <a:ext cx="544068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DFS </a:t>
            </a:r>
            <a:r>
              <a:rPr dirty="0"/>
              <a:t>vs. </a:t>
            </a:r>
            <a:r>
              <a:rPr dirty="0" spc="-5"/>
              <a:t>BFS</a:t>
            </a:r>
            <a:r>
              <a:rPr dirty="0" spc="-75"/>
              <a:t> </a:t>
            </a:r>
            <a:r>
              <a:rPr dirty="0"/>
              <a:t>Search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2015/4/16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699958" y="6577074"/>
            <a:ext cx="203835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25</a:t>
            </a:fld>
            <a:endParaRPr sz="12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352" y="1849564"/>
            <a:ext cx="8041640" cy="336804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Processing opportunities for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 node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Depth-first:</a:t>
            </a:r>
            <a:r>
              <a:rPr dirty="0" sz="2400" spc="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endParaRPr sz="2400">
              <a:latin typeface="Palatino Linotype"/>
              <a:cs typeface="Palatino Linotype"/>
            </a:endParaRPr>
          </a:p>
          <a:p>
            <a:pPr lvl="2" marL="1155700" indent="-2286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At</a:t>
            </a:r>
            <a:r>
              <a:rPr dirty="0" sz="2000" spc="-2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discovering</a:t>
            </a:r>
            <a:endParaRPr sz="2000">
              <a:latin typeface="Palatino Linotype"/>
              <a:cs typeface="Palatino Linotype"/>
            </a:endParaRPr>
          </a:p>
          <a:p>
            <a:pPr lvl="2" marL="1155700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At</a:t>
            </a:r>
            <a:r>
              <a:rPr dirty="0" sz="2000" spc="-2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finishing</a:t>
            </a:r>
            <a:endParaRPr sz="2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5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Breadth-first: only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1,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when</a:t>
            </a:r>
            <a:r>
              <a:rPr dirty="0" sz="2400" spc="4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de-queued</a:t>
            </a:r>
            <a:endParaRPr sz="24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second processing opportunity for the DFS, the  algorithm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can make use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of information about the  descendants of the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current</a:t>
            </a:r>
            <a:r>
              <a:rPr dirty="0" sz="2400" spc="2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node.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9552" y="0"/>
            <a:ext cx="5795759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30907" y="699516"/>
            <a:ext cx="5279135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806450" marR="5080" indent="-181610">
              <a:lnSpc>
                <a:spcPct val="100600"/>
              </a:lnSpc>
              <a:spcBef>
                <a:spcPts val="65"/>
              </a:spcBef>
            </a:pPr>
            <a:r>
              <a:rPr dirty="0" spc="-50"/>
              <a:t>Time </a:t>
            </a:r>
            <a:r>
              <a:rPr dirty="0" spc="-5"/>
              <a:t>Relation on  Changing</a:t>
            </a:r>
            <a:r>
              <a:rPr dirty="0" spc="-15"/>
              <a:t> </a:t>
            </a:r>
            <a:r>
              <a:rPr dirty="0" spc="-10"/>
              <a:t>Color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699958" y="6577074"/>
            <a:ext cx="203835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25</a:t>
            </a:fld>
            <a:endParaRPr sz="12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352" y="1755140"/>
            <a:ext cx="7983220" cy="4509135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355600" marR="782320" indent="-342900">
              <a:lnSpc>
                <a:spcPct val="80000"/>
              </a:lnSpc>
              <a:spcBef>
                <a:spcPts val="8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Keeping the order in which vertices are  encountered for the first or last</a:t>
            </a:r>
            <a:r>
              <a:rPr dirty="0" sz="3000" spc="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time</a:t>
            </a:r>
            <a:endParaRPr sz="3000">
              <a:latin typeface="Palatino Linotype"/>
              <a:cs typeface="Palatino Linotype"/>
            </a:endParaRPr>
          </a:p>
          <a:p>
            <a:pPr lvl="1" marL="756285" marR="73025" indent="-286385">
              <a:lnSpc>
                <a:spcPct val="80000"/>
              </a:lnSpc>
              <a:spcBef>
                <a:spcPts val="11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0000CC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>
                <a:solidFill>
                  <a:srgbClr val="0000CC"/>
                </a:solidFill>
                <a:latin typeface="Palatino Linotype"/>
                <a:cs typeface="Palatino Linotype"/>
              </a:rPr>
              <a:t>global interger time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: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0 as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initial 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value, 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incremented with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each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color changing for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any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vertex, 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and the final 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value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</a:t>
            </a:r>
            <a:r>
              <a:rPr dirty="0" sz="2400" spc="4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endParaRPr sz="2400">
              <a:latin typeface="Palatino Linotype"/>
              <a:cs typeface="Palatino Linotype"/>
            </a:endParaRPr>
          </a:p>
          <a:p>
            <a:pPr lvl="1" marL="756285" marR="228600" indent="-286385">
              <a:lnSpc>
                <a:spcPct val="80000"/>
              </a:lnSpc>
              <a:spcBef>
                <a:spcPts val="115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0000CC"/>
                </a:solidFill>
                <a:latin typeface="Palatino Linotype"/>
                <a:cs typeface="Palatino Linotype"/>
              </a:rPr>
              <a:t>Array </a:t>
            </a:r>
            <a:r>
              <a:rPr dirty="0" sz="2400" spc="-10" i="1">
                <a:solidFill>
                  <a:srgbClr val="0000CC"/>
                </a:solidFill>
                <a:latin typeface="Palatino Linotype"/>
                <a:cs typeface="Palatino Linotype"/>
              </a:rPr>
              <a:t>discoverTime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: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i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 element records the time 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vertex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i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turns into</a:t>
            </a:r>
            <a:r>
              <a:rPr dirty="0" sz="2400" spc="-16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gray</a:t>
            </a:r>
            <a:endParaRPr sz="2400">
              <a:latin typeface="Palatino Linotype"/>
              <a:cs typeface="Palatino Linotype"/>
            </a:endParaRPr>
          </a:p>
          <a:p>
            <a:pPr lvl="1" marL="756285" marR="539750" indent="-286385">
              <a:lnSpc>
                <a:spcPct val="80000"/>
              </a:lnSpc>
              <a:spcBef>
                <a:spcPts val="115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0000CC"/>
                </a:solidFill>
                <a:latin typeface="Palatino Linotype"/>
                <a:cs typeface="Palatino Linotype"/>
              </a:rPr>
              <a:t>Array </a:t>
            </a:r>
            <a:r>
              <a:rPr dirty="0" sz="2400" spc="-15" i="1">
                <a:solidFill>
                  <a:srgbClr val="0000CC"/>
                </a:solidFill>
                <a:latin typeface="Palatino Linotype"/>
                <a:cs typeface="Palatino Linotype"/>
              </a:rPr>
              <a:t>finishTime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: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i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 element records the time 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vertex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i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turns into</a:t>
            </a:r>
            <a:r>
              <a:rPr dirty="0" sz="2400" spc="-16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black</a:t>
            </a:r>
            <a:endParaRPr sz="24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ts val="2300"/>
              </a:lnSpc>
              <a:spcBef>
                <a:spcPts val="113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0000CC"/>
                </a:solidFill>
                <a:latin typeface="Palatino Linotype"/>
                <a:cs typeface="Palatino Linotype"/>
              </a:rPr>
              <a:t>The </a:t>
            </a:r>
            <a:r>
              <a:rPr dirty="0" sz="2400" spc="-10">
                <a:solidFill>
                  <a:srgbClr val="0000CC"/>
                </a:solidFill>
                <a:latin typeface="Palatino Linotype"/>
                <a:cs typeface="Palatino Linotype"/>
              </a:rPr>
              <a:t>active interval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for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vertex </a:t>
            </a:r>
            <a:r>
              <a:rPr dirty="0" sz="2400" spc="-70" i="1">
                <a:solidFill>
                  <a:srgbClr val="3E3E3E"/>
                </a:solidFill>
                <a:latin typeface="Palatino Linotype"/>
                <a:cs typeface="Palatino Linotype"/>
              </a:rPr>
              <a:t>v,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denoted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as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active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), is  the duration while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v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400" spc="-60">
                <a:solidFill>
                  <a:srgbClr val="3E3E3E"/>
                </a:solidFill>
                <a:latin typeface="Palatino Linotype"/>
                <a:cs typeface="Palatino Linotype"/>
              </a:rPr>
              <a:t>gray,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that</a:t>
            </a:r>
            <a:r>
              <a:rPr dirty="0" sz="2400" spc="14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is:</a:t>
            </a:r>
            <a:endParaRPr sz="2400">
              <a:latin typeface="Palatino Linotype"/>
              <a:cs typeface="Palatino Linotype"/>
            </a:endParaRPr>
          </a:p>
          <a:p>
            <a:pPr marL="2132330">
              <a:lnSpc>
                <a:spcPct val="100000"/>
              </a:lnSpc>
              <a:spcBef>
                <a:spcPts val="600"/>
              </a:spcBef>
            </a:pPr>
            <a:r>
              <a:rPr dirty="0" sz="2400" spc="-10" i="1">
                <a:solidFill>
                  <a:srgbClr val="3E3E3E"/>
                </a:solidFill>
                <a:latin typeface="Palatino Linotype"/>
                <a:cs typeface="Palatino Linotype"/>
              </a:rPr>
              <a:t>discoverTime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[</a:t>
            </a:r>
            <a:r>
              <a:rPr dirty="0" sz="2400" spc="-10" i="1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],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…,</a:t>
            </a:r>
            <a:r>
              <a:rPr dirty="0" sz="2400" spc="-4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10" i="1">
                <a:solidFill>
                  <a:srgbClr val="3E3E3E"/>
                </a:solidFill>
                <a:latin typeface="Palatino Linotype"/>
                <a:cs typeface="Palatino Linotype"/>
              </a:rPr>
              <a:t>finishTime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[</a:t>
            </a:r>
            <a:r>
              <a:rPr dirty="0" sz="2400" spc="-10" i="1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]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6948" y="384047"/>
            <a:ext cx="258317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484119" y="384047"/>
            <a:ext cx="102869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86812" y="384047"/>
            <a:ext cx="5728714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27918" y="532767"/>
            <a:ext cx="688848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Depth-First </a:t>
            </a:r>
            <a:r>
              <a:rPr dirty="0"/>
              <a:t>Search</a:t>
            </a:r>
            <a:r>
              <a:rPr dirty="0" spc="-65"/>
              <a:t> </a:t>
            </a:r>
            <a:r>
              <a:rPr dirty="0" spc="-75"/>
              <a:t>Trace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2015/4/16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699958" y="6577074"/>
            <a:ext cx="203835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25</a:t>
            </a:fld>
            <a:endParaRPr sz="12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052" y="3030257"/>
            <a:ext cx="114935" cy="20370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2000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2000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2000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2000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2000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2000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0052" y="5316258"/>
            <a:ext cx="114935" cy="69596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2000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2000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0052" y="1749488"/>
            <a:ext cx="7830184" cy="426275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355600" marR="497840" indent="-342900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General DFS skeleton modified to compute discovery and  finishing times and “construct” the depth-first search</a:t>
            </a:r>
            <a:r>
              <a:rPr dirty="0" sz="2000" spc="-229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forest.</a:t>
            </a:r>
            <a:endParaRPr sz="2000">
              <a:latin typeface="Palatino Linotype"/>
              <a:cs typeface="Palatino Linotype"/>
            </a:endParaRPr>
          </a:p>
          <a:p>
            <a:pPr marL="355600" marR="5080" indent="-342900">
              <a:lnSpc>
                <a:spcPts val="216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int </a:t>
            </a:r>
            <a:r>
              <a:rPr dirty="0" sz="2000" spc="-10" b="1">
                <a:solidFill>
                  <a:srgbClr val="3E3E3E"/>
                </a:solidFill>
                <a:latin typeface="Palatino Linotype"/>
                <a:cs typeface="Palatino Linotype"/>
              </a:rPr>
              <a:t>dfsTraceSweep(IntList[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] </a:t>
            </a:r>
            <a:r>
              <a:rPr dirty="0" sz="2000" spc="-10" b="1" i="1">
                <a:solidFill>
                  <a:srgbClr val="3E3E3E"/>
                </a:solidFill>
                <a:latin typeface="Palatino Linotype"/>
                <a:cs typeface="Palatino Linotype"/>
              </a:rPr>
              <a:t>adjVertices</a:t>
            </a:r>
            <a:r>
              <a:rPr dirty="0" sz="2000" spc="-10" b="1">
                <a:solidFill>
                  <a:srgbClr val="3E3E3E"/>
                </a:solidFill>
                <a:latin typeface="Palatino Linotype"/>
                <a:cs typeface="Palatino Linotype"/>
              </a:rPr>
              <a:t>,int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n, </a:t>
            </a:r>
            <a:r>
              <a:rPr dirty="0" sz="2000" b="1">
                <a:solidFill>
                  <a:srgbClr val="339933"/>
                </a:solidFill>
                <a:latin typeface="Palatino Linotype"/>
                <a:cs typeface="Palatino Linotype"/>
              </a:rPr>
              <a:t>int[ ] </a:t>
            </a:r>
            <a:r>
              <a:rPr dirty="0" sz="2000" spc="-15" b="1" i="1">
                <a:solidFill>
                  <a:srgbClr val="339933"/>
                </a:solidFill>
                <a:latin typeface="Palatino Linotype"/>
                <a:cs typeface="Palatino Linotype"/>
              </a:rPr>
              <a:t>discoverTime</a:t>
            </a:r>
            <a:r>
              <a:rPr dirty="0" sz="2000" spc="-15" b="1">
                <a:solidFill>
                  <a:srgbClr val="339933"/>
                </a:solidFill>
                <a:latin typeface="Palatino Linotype"/>
                <a:cs typeface="Palatino Linotype"/>
              </a:rPr>
              <a:t>,  </a:t>
            </a:r>
            <a:r>
              <a:rPr dirty="0" sz="2000" b="1">
                <a:solidFill>
                  <a:srgbClr val="339933"/>
                </a:solidFill>
                <a:latin typeface="Palatino Linotype"/>
                <a:cs typeface="Palatino Linotype"/>
              </a:rPr>
              <a:t>int[ ] </a:t>
            </a:r>
            <a:r>
              <a:rPr dirty="0" sz="2000" spc="-15" b="1" i="1">
                <a:solidFill>
                  <a:srgbClr val="339933"/>
                </a:solidFill>
                <a:latin typeface="Palatino Linotype"/>
                <a:cs typeface="Palatino Linotype"/>
              </a:rPr>
              <a:t>finishTime</a:t>
            </a:r>
            <a:r>
              <a:rPr dirty="0" sz="2000" spc="-15" b="1">
                <a:solidFill>
                  <a:srgbClr val="339933"/>
                </a:solidFill>
                <a:latin typeface="Palatino Linotype"/>
                <a:cs typeface="Palatino Linotype"/>
              </a:rPr>
              <a:t>, </a:t>
            </a:r>
            <a:r>
              <a:rPr dirty="0" sz="2000" b="1">
                <a:solidFill>
                  <a:srgbClr val="339933"/>
                </a:solidFill>
                <a:latin typeface="Palatino Linotype"/>
                <a:cs typeface="Palatino Linotype"/>
              </a:rPr>
              <a:t>int[ ]</a:t>
            </a:r>
            <a:r>
              <a:rPr dirty="0" sz="2000" spc="-105" b="1">
                <a:solidFill>
                  <a:srgbClr val="339933"/>
                </a:solidFill>
                <a:latin typeface="Palatino Linotype"/>
                <a:cs typeface="Palatino Linotype"/>
              </a:rPr>
              <a:t> </a:t>
            </a:r>
            <a:r>
              <a:rPr dirty="0" sz="2000" b="1" i="1">
                <a:solidFill>
                  <a:srgbClr val="339933"/>
                </a:solidFill>
                <a:latin typeface="Palatino Linotype"/>
                <a:cs typeface="Palatino Linotype"/>
              </a:rPr>
              <a:t>parent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000">
              <a:latin typeface="Palatino Linotype"/>
              <a:cs typeface="Palatino Linotype"/>
            </a:endParaRPr>
          </a:p>
          <a:p>
            <a:pPr marL="609600">
              <a:lnSpc>
                <a:spcPct val="100000"/>
              </a:lnSpc>
              <a:spcBef>
                <a:spcPts val="204"/>
              </a:spcBef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int ans; </a:t>
            </a:r>
            <a:r>
              <a:rPr dirty="0" sz="2000" b="1">
                <a:solidFill>
                  <a:srgbClr val="339933"/>
                </a:solidFill>
                <a:latin typeface="Palatino Linotype"/>
                <a:cs typeface="Palatino Linotype"/>
              </a:rPr>
              <a:t>int</a:t>
            </a:r>
            <a:r>
              <a:rPr dirty="0" sz="2000" spc="-50" b="1">
                <a:solidFill>
                  <a:srgbClr val="339933"/>
                </a:solidFill>
                <a:latin typeface="Palatino Linotype"/>
                <a:cs typeface="Palatino Linotype"/>
              </a:rPr>
              <a:t> </a:t>
            </a:r>
            <a:r>
              <a:rPr dirty="0" sz="2000" b="1" i="1">
                <a:solidFill>
                  <a:srgbClr val="339933"/>
                </a:solidFill>
                <a:latin typeface="Palatino Linotype"/>
                <a:cs typeface="Palatino Linotype"/>
              </a:rPr>
              <a:t>time</a:t>
            </a:r>
            <a:r>
              <a:rPr dirty="0" sz="2000" b="1">
                <a:solidFill>
                  <a:srgbClr val="339933"/>
                </a:solidFill>
                <a:latin typeface="Palatino Linotype"/>
                <a:cs typeface="Palatino Linotype"/>
              </a:rPr>
              <a:t>=0</a:t>
            </a:r>
            <a:endParaRPr sz="2000">
              <a:latin typeface="Palatino Linotype"/>
              <a:cs typeface="Palatino Linotype"/>
            </a:endParaRPr>
          </a:p>
          <a:p>
            <a:pPr marL="609600">
              <a:lnSpc>
                <a:spcPct val="100000"/>
              </a:lnSpc>
              <a:spcBef>
                <a:spcPts val="240"/>
              </a:spcBef>
            </a:pPr>
            <a:r>
              <a:rPr dirty="0" sz="2000" spc="-5" b="1">
                <a:solidFill>
                  <a:srgbClr val="0000CC"/>
                </a:solidFill>
                <a:latin typeface="Palatino Linotype"/>
                <a:cs typeface="Palatino Linotype"/>
              </a:rPr>
              <a:t>&lt;Allocate </a:t>
            </a:r>
            <a:r>
              <a:rPr dirty="0" sz="2000" b="1">
                <a:solidFill>
                  <a:srgbClr val="0000CC"/>
                </a:solidFill>
                <a:latin typeface="Palatino Linotype"/>
                <a:cs typeface="Palatino Linotype"/>
              </a:rPr>
              <a:t>color array and </a:t>
            </a:r>
            <a:r>
              <a:rPr dirty="0" sz="2000" spc="-5" b="1">
                <a:solidFill>
                  <a:srgbClr val="0000CC"/>
                </a:solidFill>
                <a:latin typeface="Palatino Linotype"/>
                <a:cs typeface="Palatino Linotype"/>
              </a:rPr>
              <a:t>initialize </a:t>
            </a:r>
            <a:r>
              <a:rPr dirty="0" sz="2000" b="1">
                <a:solidFill>
                  <a:srgbClr val="0000CC"/>
                </a:solidFill>
                <a:latin typeface="Palatino Linotype"/>
                <a:cs typeface="Palatino Linotype"/>
              </a:rPr>
              <a:t>to</a:t>
            </a:r>
            <a:r>
              <a:rPr dirty="0" sz="2000" spc="-145" b="1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0000CC"/>
                </a:solidFill>
                <a:latin typeface="Palatino Linotype"/>
                <a:cs typeface="Palatino Linotype"/>
              </a:rPr>
              <a:t>white&gt;</a:t>
            </a:r>
            <a:endParaRPr sz="2000">
              <a:latin typeface="Palatino Linotype"/>
              <a:cs typeface="Palatino Linotype"/>
            </a:endParaRPr>
          </a:p>
          <a:p>
            <a:pPr marL="862965" marR="2970530" indent="-253365">
              <a:lnSpc>
                <a:spcPct val="110000"/>
              </a:lnSpc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For each vertex </a:t>
            </a:r>
            <a:r>
              <a:rPr dirty="0" sz="2000" b="1" i="1">
                <a:solidFill>
                  <a:srgbClr val="3E3E3E"/>
                </a:solidFill>
                <a:latin typeface="Palatino Linotype"/>
                <a:cs typeface="Palatino Linotype"/>
              </a:rPr>
              <a:t>v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G,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in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some</a:t>
            </a:r>
            <a:r>
              <a:rPr dirty="0" sz="2000" spc="-13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order  if</a:t>
            </a:r>
            <a:r>
              <a:rPr dirty="0" sz="2000" spc="49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(color[v]==white)</a:t>
            </a:r>
            <a:endParaRPr sz="2000">
              <a:latin typeface="Palatino Linotype"/>
              <a:cs typeface="Palatino Linotype"/>
            </a:endParaRPr>
          </a:p>
          <a:p>
            <a:pPr marL="1117600">
              <a:lnSpc>
                <a:spcPct val="100000"/>
              </a:lnSpc>
              <a:spcBef>
                <a:spcPts val="240"/>
              </a:spcBef>
            </a:pPr>
            <a:r>
              <a:rPr dirty="0" sz="2000" spc="-5" b="1">
                <a:solidFill>
                  <a:srgbClr val="339966"/>
                </a:solidFill>
                <a:latin typeface="Palatino Linotype"/>
                <a:cs typeface="Palatino Linotype"/>
              </a:rPr>
              <a:t>parent[v]=-1</a:t>
            </a:r>
            <a:endParaRPr sz="2000">
              <a:latin typeface="Palatino Linotype"/>
              <a:cs typeface="Palatino Linotype"/>
            </a:endParaRPr>
          </a:p>
          <a:p>
            <a:pPr marL="354965" marR="591820" indent="762000">
              <a:lnSpc>
                <a:spcPts val="2160"/>
              </a:lnSpc>
              <a:spcBef>
                <a:spcPts val="515"/>
              </a:spcBef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int </a:t>
            </a:r>
            <a:r>
              <a:rPr dirty="0" sz="2000" spc="-15" b="1">
                <a:solidFill>
                  <a:srgbClr val="3E3E3E"/>
                </a:solidFill>
                <a:latin typeface="Palatino Linotype"/>
                <a:cs typeface="Palatino Linotype"/>
              </a:rPr>
              <a:t>vAns=dfsTrace(</a:t>
            </a:r>
            <a:r>
              <a:rPr dirty="0" sz="2000" spc="-15" b="1" i="1">
                <a:solidFill>
                  <a:srgbClr val="3E3E3E"/>
                </a:solidFill>
                <a:latin typeface="Palatino Linotype"/>
                <a:cs typeface="Palatino Linotype"/>
              </a:rPr>
              <a:t>adnVertices</a:t>
            </a:r>
            <a:r>
              <a:rPr dirty="0" sz="2000" spc="-15" b="1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000" spc="-20" b="1">
                <a:solidFill>
                  <a:srgbClr val="3E3E3E"/>
                </a:solidFill>
                <a:latin typeface="Palatino Linotype"/>
                <a:cs typeface="Palatino Linotype"/>
              </a:rPr>
              <a:t>color, </a:t>
            </a:r>
            <a:r>
              <a:rPr dirty="0" sz="2000" spc="-110" b="1">
                <a:solidFill>
                  <a:srgbClr val="3E3E3E"/>
                </a:solidFill>
                <a:latin typeface="Palatino Linotype"/>
                <a:cs typeface="Palatino Linotype"/>
              </a:rPr>
              <a:t>v, </a:t>
            </a:r>
            <a:r>
              <a:rPr dirty="0" sz="2000" spc="-15" b="1" i="1">
                <a:solidFill>
                  <a:srgbClr val="339933"/>
                </a:solidFill>
                <a:latin typeface="Palatino Linotype"/>
                <a:cs typeface="Palatino Linotype"/>
              </a:rPr>
              <a:t>discoverTime</a:t>
            </a:r>
            <a:r>
              <a:rPr dirty="0" sz="2000" spc="-15" b="1">
                <a:solidFill>
                  <a:srgbClr val="339933"/>
                </a:solidFill>
                <a:latin typeface="Palatino Linotype"/>
                <a:cs typeface="Palatino Linotype"/>
              </a:rPr>
              <a:t>,  </a:t>
            </a:r>
            <a:r>
              <a:rPr dirty="0" sz="2000" spc="-15" b="1" i="1">
                <a:solidFill>
                  <a:srgbClr val="339933"/>
                </a:solidFill>
                <a:latin typeface="Palatino Linotype"/>
                <a:cs typeface="Palatino Linotype"/>
              </a:rPr>
              <a:t>finishTime</a:t>
            </a:r>
            <a:r>
              <a:rPr dirty="0" sz="2000" spc="-15" b="1">
                <a:solidFill>
                  <a:srgbClr val="339933"/>
                </a:solidFill>
                <a:latin typeface="Palatino Linotype"/>
                <a:cs typeface="Palatino Linotype"/>
              </a:rPr>
              <a:t>, </a:t>
            </a:r>
            <a:r>
              <a:rPr dirty="0" sz="2000" b="1" i="1">
                <a:solidFill>
                  <a:srgbClr val="339933"/>
                </a:solidFill>
                <a:latin typeface="Palatino Linotype"/>
                <a:cs typeface="Palatino Linotype"/>
              </a:rPr>
              <a:t>parent</a:t>
            </a:r>
            <a:r>
              <a:rPr dirty="0" sz="2000" b="1">
                <a:solidFill>
                  <a:srgbClr val="339933"/>
                </a:solidFill>
                <a:latin typeface="Palatino Linotype"/>
                <a:cs typeface="Palatino Linotype"/>
              </a:rPr>
              <a:t>, </a:t>
            </a:r>
            <a:r>
              <a:rPr dirty="0" sz="2000" b="1" i="1">
                <a:solidFill>
                  <a:srgbClr val="339933"/>
                </a:solidFill>
                <a:latin typeface="Palatino Linotype"/>
                <a:cs typeface="Palatino Linotype"/>
              </a:rPr>
              <a:t>time</a:t>
            </a:r>
            <a:r>
              <a:rPr dirty="0" sz="2000" spc="-70" b="1" i="1">
                <a:solidFill>
                  <a:srgbClr val="339933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);</a:t>
            </a:r>
            <a:endParaRPr sz="2000">
              <a:latin typeface="Palatino Linotype"/>
              <a:cs typeface="Palatino Linotype"/>
            </a:endParaRPr>
          </a:p>
          <a:p>
            <a:pPr marL="609600" marR="5070475" indent="252729">
              <a:lnSpc>
                <a:spcPts val="2640"/>
              </a:lnSpc>
              <a:spcBef>
                <a:spcPts val="95"/>
              </a:spcBef>
            </a:pP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//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Continue</a:t>
            </a:r>
            <a:r>
              <a:rPr dirty="0" sz="2000" spc="-1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loop  return</a:t>
            </a:r>
            <a:r>
              <a:rPr dirty="0" sz="2000" spc="-4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ans;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7986" y="532767"/>
            <a:ext cx="528701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Graph</a:t>
            </a:r>
            <a:r>
              <a:rPr dirty="0" spc="-70"/>
              <a:t> </a:t>
            </a:r>
            <a:r>
              <a:rPr dirty="0" spc="-5"/>
              <a:t>Everywhere</a:t>
            </a:r>
          </a:p>
        </p:txBody>
      </p:sp>
      <p:sp>
        <p:nvSpPr>
          <p:cNvPr id="3" name="object 3"/>
          <p:cNvSpPr/>
          <p:nvPr/>
        </p:nvSpPr>
        <p:spPr>
          <a:xfrm>
            <a:off x="237744" y="2580132"/>
            <a:ext cx="8641079" cy="32247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med">
    <p:pull dir="l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5331" y="1662131"/>
            <a:ext cx="19862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3E3E3E"/>
                </a:solidFill>
                <a:latin typeface="Palatino Linotype"/>
                <a:cs typeface="Palatino Linotype"/>
              </a:rPr>
              <a:t>int[ ]</a:t>
            </a:r>
            <a:r>
              <a:rPr dirty="0" sz="1800" spc="-4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800" spc="-15" b="1" i="1">
                <a:solidFill>
                  <a:srgbClr val="3E3E3E"/>
                </a:solidFill>
                <a:latin typeface="Palatino Linotype"/>
                <a:cs typeface="Palatino Linotype"/>
              </a:rPr>
              <a:t>discoverTime,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267"/>
            <a:ext cx="5547360" cy="331724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b="1">
                <a:solidFill>
                  <a:srgbClr val="3E3E3E"/>
                </a:solidFill>
                <a:latin typeface="Palatino Linotype"/>
                <a:cs typeface="Palatino Linotype"/>
              </a:rPr>
              <a:t>int </a:t>
            </a:r>
            <a:r>
              <a:rPr dirty="0" sz="1800" spc="-10" b="1">
                <a:solidFill>
                  <a:srgbClr val="3E3E3E"/>
                </a:solidFill>
                <a:latin typeface="Palatino Linotype"/>
                <a:cs typeface="Palatino Linotype"/>
              </a:rPr>
              <a:t>dfsTrace(intList[ </a:t>
            </a:r>
            <a:r>
              <a:rPr dirty="0" sz="1800" b="1">
                <a:solidFill>
                  <a:srgbClr val="3E3E3E"/>
                </a:solidFill>
                <a:latin typeface="Palatino Linotype"/>
                <a:cs typeface="Palatino Linotype"/>
              </a:rPr>
              <a:t>] </a:t>
            </a:r>
            <a:r>
              <a:rPr dirty="0" sz="1800" spc="-15" b="1" i="1">
                <a:solidFill>
                  <a:srgbClr val="3E3E3E"/>
                </a:solidFill>
                <a:latin typeface="Palatino Linotype"/>
                <a:cs typeface="Palatino Linotype"/>
              </a:rPr>
              <a:t>adjVertices</a:t>
            </a:r>
            <a:r>
              <a:rPr dirty="0" sz="1800" spc="-15" b="1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1800" b="1">
                <a:solidFill>
                  <a:srgbClr val="3E3E3E"/>
                </a:solidFill>
                <a:latin typeface="Palatino Linotype"/>
                <a:cs typeface="Palatino Linotype"/>
              </a:rPr>
              <a:t>int[ ] </a:t>
            </a:r>
            <a:r>
              <a:rPr dirty="0" sz="1800" spc="-20" b="1">
                <a:solidFill>
                  <a:srgbClr val="3E3E3E"/>
                </a:solidFill>
                <a:latin typeface="Palatino Linotype"/>
                <a:cs typeface="Palatino Linotype"/>
              </a:rPr>
              <a:t>color, </a:t>
            </a:r>
            <a:r>
              <a:rPr dirty="0" sz="1800" b="1">
                <a:solidFill>
                  <a:srgbClr val="3E3E3E"/>
                </a:solidFill>
                <a:latin typeface="Palatino Linotype"/>
                <a:cs typeface="Palatino Linotype"/>
              </a:rPr>
              <a:t>int</a:t>
            </a:r>
            <a:r>
              <a:rPr dirty="0" sz="1800" spc="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800" spc="-210" b="1">
                <a:solidFill>
                  <a:srgbClr val="3E3E3E"/>
                </a:solidFill>
                <a:latin typeface="Palatino Linotype"/>
                <a:cs typeface="Palatino Linotype"/>
              </a:rPr>
              <a:t>v,</a:t>
            </a:r>
            <a:endParaRPr sz="1800">
              <a:latin typeface="Palatino Linotype"/>
              <a:cs typeface="Palatino Linotype"/>
            </a:endParaRPr>
          </a:p>
          <a:p>
            <a:pPr marL="1554480" indent="-154178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1554480" algn="l"/>
                <a:tab pos="1555115" algn="l"/>
              </a:tabLst>
            </a:pPr>
            <a:r>
              <a:rPr dirty="0" sz="1800" b="1">
                <a:solidFill>
                  <a:srgbClr val="3E3E3E"/>
                </a:solidFill>
                <a:latin typeface="Palatino Linotype"/>
                <a:cs typeface="Palatino Linotype"/>
              </a:rPr>
              <a:t>int[ ] </a:t>
            </a:r>
            <a:r>
              <a:rPr dirty="0" sz="1800" spc="-15" b="1" i="1">
                <a:solidFill>
                  <a:srgbClr val="3E3E3E"/>
                </a:solidFill>
                <a:latin typeface="Palatino Linotype"/>
                <a:cs typeface="Palatino Linotype"/>
              </a:rPr>
              <a:t>finishTime</a:t>
            </a:r>
            <a:r>
              <a:rPr dirty="0" sz="1800" spc="-15" b="1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1800" b="1">
                <a:solidFill>
                  <a:srgbClr val="3E3E3E"/>
                </a:solidFill>
                <a:latin typeface="Palatino Linotype"/>
                <a:cs typeface="Palatino Linotype"/>
              </a:rPr>
              <a:t>int[ ] </a:t>
            </a:r>
            <a:r>
              <a:rPr dirty="0" sz="18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parent </a:t>
            </a:r>
            <a:r>
              <a:rPr dirty="0" sz="1800" b="1">
                <a:solidFill>
                  <a:srgbClr val="3E3E3E"/>
                </a:solidFill>
                <a:latin typeface="Palatino Linotype"/>
                <a:cs typeface="Palatino Linotype"/>
              </a:rPr>
              <a:t>int</a:t>
            </a:r>
            <a:r>
              <a:rPr dirty="0" sz="1800" spc="-4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800" b="1" i="1">
                <a:solidFill>
                  <a:srgbClr val="3E3E3E"/>
                </a:solidFill>
                <a:latin typeface="Palatino Linotype"/>
                <a:cs typeface="Palatino Linotype"/>
              </a:rPr>
              <a:t>time</a:t>
            </a:r>
            <a:r>
              <a:rPr dirty="0" sz="1800" b="1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1800">
              <a:latin typeface="Palatino Linotype"/>
              <a:cs typeface="Palatino Linotype"/>
            </a:endParaRPr>
          </a:p>
          <a:p>
            <a:pPr marL="584200" indent="-5715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dirty="0" sz="1800" b="1">
                <a:solidFill>
                  <a:srgbClr val="3E3E3E"/>
                </a:solidFill>
                <a:latin typeface="Palatino Linotype"/>
                <a:cs typeface="Palatino Linotype"/>
              </a:rPr>
              <a:t>int w; </a:t>
            </a:r>
            <a:r>
              <a:rPr dirty="0" sz="1800" spc="-5" b="1">
                <a:solidFill>
                  <a:srgbClr val="3E3E3E"/>
                </a:solidFill>
                <a:latin typeface="Palatino Linotype"/>
                <a:cs typeface="Palatino Linotype"/>
              </a:rPr>
              <a:t>IntList remAdj; </a:t>
            </a:r>
            <a:r>
              <a:rPr dirty="0" sz="1800" b="1">
                <a:solidFill>
                  <a:srgbClr val="3E3E3E"/>
                </a:solidFill>
                <a:latin typeface="Palatino Linotype"/>
                <a:cs typeface="Palatino Linotype"/>
              </a:rPr>
              <a:t>int</a:t>
            </a:r>
            <a:r>
              <a:rPr dirty="0" sz="1800" spc="-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800" b="1">
                <a:solidFill>
                  <a:srgbClr val="3E3E3E"/>
                </a:solidFill>
                <a:latin typeface="Palatino Linotype"/>
                <a:cs typeface="Palatino Linotype"/>
              </a:rPr>
              <a:t>ans;</a:t>
            </a:r>
            <a:endParaRPr sz="1800">
              <a:latin typeface="Palatino Linotype"/>
              <a:cs typeface="Palatino Linotype"/>
            </a:endParaRPr>
          </a:p>
          <a:p>
            <a:pPr marL="584200" indent="-5715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dirty="0" sz="1800" spc="-5" b="1">
                <a:solidFill>
                  <a:srgbClr val="3E3E3E"/>
                </a:solidFill>
                <a:latin typeface="Palatino Linotype"/>
                <a:cs typeface="Palatino Linotype"/>
              </a:rPr>
              <a:t>color[v]=gray; </a:t>
            </a:r>
            <a:r>
              <a:rPr dirty="0" sz="1800" spc="-5" b="1">
                <a:solidFill>
                  <a:srgbClr val="339933"/>
                </a:solidFill>
                <a:latin typeface="Palatino Linotype"/>
                <a:cs typeface="Palatino Linotype"/>
              </a:rPr>
              <a:t>time++;</a:t>
            </a:r>
            <a:r>
              <a:rPr dirty="0" sz="1800" spc="35" b="1">
                <a:solidFill>
                  <a:srgbClr val="339933"/>
                </a:solidFill>
                <a:latin typeface="Palatino Linotype"/>
                <a:cs typeface="Palatino Linotype"/>
              </a:rPr>
              <a:t> </a:t>
            </a:r>
            <a:r>
              <a:rPr dirty="0" sz="1800" spc="-10" b="1" i="1">
                <a:solidFill>
                  <a:srgbClr val="339933"/>
                </a:solidFill>
                <a:latin typeface="Palatino Linotype"/>
                <a:cs typeface="Palatino Linotype"/>
              </a:rPr>
              <a:t>discoverTime</a:t>
            </a:r>
            <a:r>
              <a:rPr dirty="0" sz="1800" spc="-10" b="1">
                <a:solidFill>
                  <a:srgbClr val="339933"/>
                </a:solidFill>
                <a:latin typeface="Palatino Linotype"/>
                <a:cs typeface="Palatino Linotype"/>
              </a:rPr>
              <a:t>[v]=time;</a:t>
            </a:r>
            <a:endParaRPr sz="1800">
              <a:latin typeface="Palatino Linotype"/>
              <a:cs typeface="Palatino Linotype"/>
            </a:endParaRPr>
          </a:p>
          <a:p>
            <a:pPr marL="584200" indent="-5715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dirty="0" sz="1800" spc="-10" b="1">
                <a:solidFill>
                  <a:srgbClr val="3E3E3E"/>
                </a:solidFill>
                <a:latin typeface="Palatino Linotype"/>
                <a:cs typeface="Palatino Linotype"/>
              </a:rPr>
              <a:t>remAdj=</a:t>
            </a:r>
            <a:r>
              <a:rPr dirty="0" sz="1800" spc="-10" b="1" i="1">
                <a:solidFill>
                  <a:srgbClr val="3E3E3E"/>
                </a:solidFill>
                <a:latin typeface="Palatino Linotype"/>
                <a:cs typeface="Palatino Linotype"/>
              </a:rPr>
              <a:t>adjVertices</a:t>
            </a:r>
            <a:r>
              <a:rPr dirty="0" sz="1800" spc="-10" b="1">
                <a:solidFill>
                  <a:srgbClr val="3E3E3E"/>
                </a:solidFill>
                <a:latin typeface="Palatino Linotype"/>
                <a:cs typeface="Palatino Linotype"/>
              </a:rPr>
              <a:t>[v];</a:t>
            </a:r>
            <a:endParaRPr sz="1800">
              <a:latin typeface="Palatino Linotype"/>
              <a:cs typeface="Palatino Linotype"/>
            </a:endParaRPr>
          </a:p>
          <a:p>
            <a:pPr marL="584200" indent="-57150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dirty="0" sz="1800" b="1">
                <a:solidFill>
                  <a:srgbClr val="3E3E3E"/>
                </a:solidFill>
                <a:latin typeface="Palatino Linotype"/>
                <a:cs typeface="Palatino Linotype"/>
              </a:rPr>
              <a:t>while</a:t>
            </a:r>
            <a:r>
              <a:rPr dirty="0" sz="1800" spc="-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800" spc="-5" b="1">
                <a:solidFill>
                  <a:srgbClr val="3E3E3E"/>
                </a:solidFill>
                <a:latin typeface="Palatino Linotype"/>
                <a:cs typeface="Palatino Linotype"/>
              </a:rPr>
              <a:t>(remAdj</a:t>
            </a:r>
            <a:r>
              <a:rPr dirty="0" sz="1800" spc="-5" b="1">
                <a:solidFill>
                  <a:srgbClr val="3E3E3E"/>
                </a:solidFill>
                <a:latin typeface="Symbol"/>
                <a:cs typeface="Symbol"/>
              </a:rPr>
              <a:t></a:t>
            </a:r>
            <a:r>
              <a:rPr dirty="0" sz="1800" spc="-5" b="1">
                <a:solidFill>
                  <a:srgbClr val="3E3E3E"/>
                </a:solidFill>
                <a:latin typeface="Palatino Linotype"/>
                <a:cs typeface="Palatino Linotype"/>
              </a:rPr>
              <a:t>nil)</a:t>
            </a:r>
            <a:endParaRPr sz="1800">
              <a:latin typeface="Palatino Linotype"/>
              <a:cs typeface="Palatino Linotype"/>
            </a:endParaRPr>
          </a:p>
          <a:p>
            <a:pPr marL="812800" indent="-80010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dirty="0" sz="1800" spc="-5" b="1">
                <a:solidFill>
                  <a:srgbClr val="3E3E3E"/>
                </a:solidFill>
                <a:latin typeface="Palatino Linotype"/>
                <a:cs typeface="Palatino Linotype"/>
              </a:rPr>
              <a:t>w=first(remAdj);</a:t>
            </a:r>
            <a:endParaRPr sz="1800">
              <a:latin typeface="Palatino Linotype"/>
              <a:cs typeface="Palatino Linotype"/>
            </a:endParaRPr>
          </a:p>
          <a:p>
            <a:pPr marL="812800" indent="-8001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dirty="0" sz="1800" b="1">
                <a:solidFill>
                  <a:srgbClr val="3E3E3E"/>
                </a:solidFill>
                <a:latin typeface="Palatino Linotype"/>
                <a:cs typeface="Palatino Linotype"/>
              </a:rPr>
              <a:t>if</a:t>
            </a:r>
            <a:r>
              <a:rPr dirty="0" sz="1800" spc="-5" b="1">
                <a:solidFill>
                  <a:srgbClr val="3E3E3E"/>
                </a:solidFill>
                <a:latin typeface="Palatino Linotype"/>
                <a:cs typeface="Palatino Linotype"/>
              </a:rPr>
              <a:t> (color[w]==white)</a:t>
            </a:r>
            <a:endParaRPr sz="1800">
              <a:latin typeface="Palatino Linotype"/>
              <a:cs typeface="Palatino Linotype"/>
            </a:endParaRPr>
          </a:p>
          <a:p>
            <a:pPr marL="1041400" indent="-1028700">
              <a:lnSpc>
                <a:spcPct val="100000"/>
              </a:lnSpc>
              <a:spcBef>
                <a:spcPts val="430"/>
              </a:spcBef>
              <a:buClr>
                <a:srgbClr val="3E3E3E"/>
              </a:buClr>
              <a:buFont typeface="Arial"/>
              <a:buChar char="•"/>
              <a:tabLst>
                <a:tab pos="1040765" algn="l"/>
                <a:tab pos="1041400" algn="l"/>
              </a:tabLst>
            </a:pPr>
            <a:r>
              <a:rPr dirty="0" sz="1800" spc="-5" b="1">
                <a:solidFill>
                  <a:srgbClr val="339933"/>
                </a:solidFill>
                <a:latin typeface="Palatino Linotype"/>
                <a:cs typeface="Palatino Linotype"/>
              </a:rPr>
              <a:t>parent[w]=v;</a:t>
            </a:r>
            <a:endParaRPr sz="1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 spc="-5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173427"/>
            <a:ext cx="105410" cy="134239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 spc="-5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 spc="-5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7439" y="4624787"/>
            <a:ext cx="7257415" cy="1891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3E3E3E"/>
                </a:solidFill>
                <a:latin typeface="Palatino Linotype"/>
                <a:cs typeface="Palatino Linotype"/>
              </a:rPr>
              <a:t>int </a:t>
            </a:r>
            <a:r>
              <a:rPr dirty="0" sz="1800" spc="-15" b="1">
                <a:solidFill>
                  <a:srgbClr val="3E3E3E"/>
                </a:solidFill>
                <a:latin typeface="Palatino Linotype"/>
                <a:cs typeface="Palatino Linotype"/>
              </a:rPr>
              <a:t>wAns=dfsTrace(</a:t>
            </a:r>
            <a:r>
              <a:rPr dirty="0" sz="1800" spc="-15" b="1" i="1">
                <a:solidFill>
                  <a:srgbClr val="3E3E3E"/>
                </a:solidFill>
                <a:latin typeface="Palatino Linotype"/>
                <a:cs typeface="Palatino Linotype"/>
              </a:rPr>
              <a:t>adjVertices</a:t>
            </a:r>
            <a:r>
              <a:rPr dirty="0" sz="1800" spc="-15" b="1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1800" spc="-20" b="1">
                <a:solidFill>
                  <a:srgbClr val="3E3E3E"/>
                </a:solidFill>
                <a:latin typeface="Palatino Linotype"/>
                <a:cs typeface="Palatino Linotype"/>
              </a:rPr>
              <a:t>color, </a:t>
            </a:r>
            <a:r>
              <a:rPr dirty="0" sz="1800" spc="-85" b="1">
                <a:solidFill>
                  <a:srgbClr val="3E3E3E"/>
                </a:solidFill>
                <a:latin typeface="Palatino Linotype"/>
                <a:cs typeface="Palatino Linotype"/>
              </a:rPr>
              <a:t>w, </a:t>
            </a:r>
            <a:r>
              <a:rPr dirty="0" sz="1800" spc="-15" b="1" i="1">
                <a:solidFill>
                  <a:srgbClr val="339933"/>
                </a:solidFill>
                <a:latin typeface="Palatino Linotype"/>
                <a:cs typeface="Palatino Linotype"/>
              </a:rPr>
              <a:t>discoverTime</a:t>
            </a:r>
            <a:r>
              <a:rPr dirty="0" sz="1800" spc="-15" b="1">
                <a:solidFill>
                  <a:srgbClr val="339933"/>
                </a:solidFill>
                <a:latin typeface="Palatino Linotype"/>
                <a:cs typeface="Palatino Linotype"/>
              </a:rPr>
              <a:t>,</a:t>
            </a:r>
            <a:r>
              <a:rPr dirty="0" sz="1800" spc="195" b="1">
                <a:solidFill>
                  <a:srgbClr val="339933"/>
                </a:solidFill>
                <a:latin typeface="Palatino Linotype"/>
                <a:cs typeface="Palatino Linotype"/>
              </a:rPr>
              <a:t> </a:t>
            </a:r>
            <a:r>
              <a:rPr dirty="0" sz="1800" spc="-15" b="1" i="1">
                <a:solidFill>
                  <a:srgbClr val="339933"/>
                </a:solidFill>
                <a:latin typeface="Palatino Linotype"/>
                <a:cs typeface="Palatino Linotype"/>
              </a:rPr>
              <a:t>finishTime</a:t>
            </a:r>
            <a:r>
              <a:rPr dirty="0" sz="1800" spc="-15" b="1">
                <a:solidFill>
                  <a:srgbClr val="339933"/>
                </a:solidFill>
                <a:latin typeface="Palatino Linotype"/>
                <a:cs typeface="Palatino Linotype"/>
              </a:rPr>
              <a:t>,</a:t>
            </a:r>
            <a:endParaRPr sz="1800">
              <a:latin typeface="Palatino Linotype"/>
              <a:cs typeface="Palatino Linotype"/>
            </a:endParaRPr>
          </a:p>
          <a:p>
            <a:pPr marL="2526665">
              <a:lnSpc>
                <a:spcPct val="100000"/>
              </a:lnSpc>
            </a:pPr>
            <a:r>
              <a:rPr dirty="0" sz="1800" spc="-5" b="1" i="1">
                <a:solidFill>
                  <a:srgbClr val="339933"/>
                </a:solidFill>
                <a:latin typeface="Palatino Linotype"/>
                <a:cs typeface="Palatino Linotype"/>
              </a:rPr>
              <a:t>parent</a:t>
            </a:r>
            <a:r>
              <a:rPr dirty="0" sz="1800" spc="-5" b="1">
                <a:solidFill>
                  <a:srgbClr val="339933"/>
                </a:solidFill>
                <a:latin typeface="Palatino Linotype"/>
                <a:cs typeface="Palatino Linotype"/>
              </a:rPr>
              <a:t>,</a:t>
            </a:r>
            <a:r>
              <a:rPr dirty="0" sz="1800" spc="5" b="1">
                <a:solidFill>
                  <a:srgbClr val="339933"/>
                </a:solidFill>
                <a:latin typeface="Palatino Linotype"/>
                <a:cs typeface="Palatino Linotype"/>
              </a:rPr>
              <a:t> </a:t>
            </a:r>
            <a:r>
              <a:rPr dirty="0" sz="1800" b="1" i="1">
                <a:solidFill>
                  <a:srgbClr val="339933"/>
                </a:solidFill>
                <a:latin typeface="Palatino Linotype"/>
                <a:cs typeface="Palatino Linotype"/>
              </a:rPr>
              <a:t>time</a:t>
            </a:r>
            <a:r>
              <a:rPr dirty="0" sz="1800" b="1">
                <a:solidFill>
                  <a:srgbClr val="3E3E3E"/>
                </a:solidFill>
                <a:latin typeface="Palatino Linotype"/>
                <a:cs typeface="Palatino Linotype"/>
              </a:rPr>
              <a:t>);</a:t>
            </a:r>
            <a:endParaRPr sz="1800">
              <a:latin typeface="Palatino Linotype"/>
              <a:cs typeface="Palatino Linotype"/>
            </a:endParaRPr>
          </a:p>
          <a:p>
            <a:pPr marL="241300" marR="3109595">
              <a:lnSpc>
                <a:spcPct val="120000"/>
              </a:lnSpc>
            </a:pPr>
            <a:r>
              <a:rPr dirty="0" sz="1800" b="1">
                <a:solidFill>
                  <a:srgbClr val="3E3E3E"/>
                </a:solidFill>
                <a:latin typeface="Palatino Linotype"/>
                <a:cs typeface="Palatino Linotype"/>
              </a:rPr>
              <a:t>else </a:t>
            </a:r>
            <a:r>
              <a:rPr dirty="0" sz="1800" spc="-5" b="1">
                <a:solidFill>
                  <a:srgbClr val="3E3E3E"/>
                </a:solidFill>
                <a:latin typeface="Palatino Linotype"/>
                <a:cs typeface="Palatino Linotype"/>
              </a:rPr>
              <a:t>&lt;Checking for nontree edge vw&gt;  remAdj=rest(remAdj);</a:t>
            </a:r>
            <a:endParaRPr sz="1800">
              <a:latin typeface="Palatino Linotype"/>
              <a:cs typeface="Palatino Linotype"/>
            </a:endParaRPr>
          </a:p>
          <a:p>
            <a:pPr marL="12700" marR="2769870" indent="55880">
              <a:lnSpc>
                <a:spcPct val="120000"/>
              </a:lnSpc>
            </a:pPr>
            <a:r>
              <a:rPr dirty="0" sz="1800" spc="-5" b="1">
                <a:solidFill>
                  <a:srgbClr val="339933"/>
                </a:solidFill>
                <a:latin typeface="Palatino Linotype"/>
                <a:cs typeface="Palatino Linotype"/>
              </a:rPr>
              <a:t>time++; </a:t>
            </a:r>
            <a:r>
              <a:rPr dirty="0" sz="1800" spc="-10" b="1" i="1">
                <a:solidFill>
                  <a:srgbClr val="339933"/>
                </a:solidFill>
                <a:latin typeface="Palatino Linotype"/>
                <a:cs typeface="Palatino Linotype"/>
              </a:rPr>
              <a:t>finishTime</a:t>
            </a:r>
            <a:r>
              <a:rPr dirty="0" sz="1800" spc="-10" b="1">
                <a:solidFill>
                  <a:srgbClr val="339933"/>
                </a:solidFill>
                <a:latin typeface="Palatino Linotype"/>
                <a:cs typeface="Palatino Linotype"/>
              </a:rPr>
              <a:t>[v]=time; </a:t>
            </a:r>
            <a:r>
              <a:rPr dirty="0" sz="1800" spc="-5" b="1">
                <a:solidFill>
                  <a:srgbClr val="3E3E3E"/>
                </a:solidFill>
                <a:latin typeface="Palatino Linotype"/>
                <a:cs typeface="Palatino Linotype"/>
              </a:rPr>
              <a:t>color[v]=black;  return</a:t>
            </a:r>
            <a:r>
              <a:rPr dirty="0" sz="1800" spc="-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800" b="1">
                <a:solidFill>
                  <a:srgbClr val="3E3E3E"/>
                </a:solidFill>
                <a:latin typeface="Palatino Linotype"/>
                <a:cs typeface="Palatino Linotype"/>
              </a:rPr>
              <a:t>ans;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6948" y="384047"/>
            <a:ext cx="258317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84119" y="384047"/>
            <a:ext cx="102869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86812" y="384047"/>
            <a:ext cx="5728714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27918" y="532767"/>
            <a:ext cx="688848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Depth-First </a:t>
            </a:r>
            <a:r>
              <a:rPr dirty="0"/>
              <a:t>Search</a:t>
            </a:r>
            <a:r>
              <a:rPr dirty="0" spc="-65"/>
              <a:t> </a:t>
            </a:r>
            <a:r>
              <a:rPr dirty="0" spc="-75"/>
              <a:t>Trace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2015/4/16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699958" y="6577074"/>
            <a:ext cx="203835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25</a:t>
            </a:fld>
            <a:endParaRPr sz="12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4832" y="384047"/>
            <a:ext cx="4972811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85770" y="532767"/>
            <a:ext cx="417322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58339" algn="l"/>
              </a:tabLst>
            </a:pPr>
            <a:r>
              <a:rPr dirty="0" spc="-5"/>
              <a:t>Active	Interval</a:t>
            </a:r>
          </a:p>
        </p:txBody>
      </p:sp>
      <p:sp>
        <p:nvSpPr>
          <p:cNvPr id="4" name="object 4"/>
          <p:cNvSpPr/>
          <p:nvPr/>
        </p:nvSpPr>
        <p:spPr>
          <a:xfrm>
            <a:off x="1062989" y="2081022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215646"/>
                </a:moveTo>
                <a:lnTo>
                  <a:pt x="5695" y="166199"/>
                </a:lnTo>
                <a:lnTo>
                  <a:pt x="21918" y="120809"/>
                </a:lnTo>
                <a:lnTo>
                  <a:pt x="47374" y="80769"/>
                </a:lnTo>
                <a:lnTo>
                  <a:pt x="80769" y="47374"/>
                </a:lnTo>
                <a:lnTo>
                  <a:pt x="120809" y="21918"/>
                </a:lnTo>
                <a:lnTo>
                  <a:pt x="166199" y="5695"/>
                </a:lnTo>
                <a:lnTo>
                  <a:pt x="215646" y="0"/>
                </a:lnTo>
                <a:lnTo>
                  <a:pt x="265092" y="5695"/>
                </a:lnTo>
                <a:lnTo>
                  <a:pt x="310482" y="21918"/>
                </a:lnTo>
                <a:lnTo>
                  <a:pt x="350522" y="47374"/>
                </a:lnTo>
                <a:lnTo>
                  <a:pt x="383917" y="80769"/>
                </a:lnTo>
                <a:lnTo>
                  <a:pt x="409373" y="120809"/>
                </a:lnTo>
                <a:lnTo>
                  <a:pt x="425596" y="166199"/>
                </a:lnTo>
                <a:lnTo>
                  <a:pt x="431292" y="215646"/>
                </a:lnTo>
                <a:lnTo>
                  <a:pt x="425596" y="265092"/>
                </a:lnTo>
                <a:lnTo>
                  <a:pt x="409373" y="310482"/>
                </a:lnTo>
                <a:lnTo>
                  <a:pt x="383917" y="350522"/>
                </a:lnTo>
                <a:lnTo>
                  <a:pt x="350522" y="383917"/>
                </a:lnTo>
                <a:lnTo>
                  <a:pt x="310482" y="409373"/>
                </a:lnTo>
                <a:lnTo>
                  <a:pt x="265092" y="425596"/>
                </a:lnTo>
                <a:lnTo>
                  <a:pt x="215646" y="431292"/>
                </a:lnTo>
                <a:lnTo>
                  <a:pt x="166199" y="425596"/>
                </a:lnTo>
                <a:lnTo>
                  <a:pt x="120809" y="409373"/>
                </a:lnTo>
                <a:lnTo>
                  <a:pt x="80769" y="383917"/>
                </a:lnTo>
                <a:lnTo>
                  <a:pt x="47374" y="350522"/>
                </a:lnTo>
                <a:lnTo>
                  <a:pt x="21918" y="310482"/>
                </a:lnTo>
                <a:lnTo>
                  <a:pt x="5695" y="265092"/>
                </a:lnTo>
                <a:lnTo>
                  <a:pt x="0" y="21564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62934" y="2024633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215646"/>
                </a:moveTo>
                <a:lnTo>
                  <a:pt x="5695" y="166199"/>
                </a:lnTo>
                <a:lnTo>
                  <a:pt x="21918" y="120809"/>
                </a:lnTo>
                <a:lnTo>
                  <a:pt x="47374" y="80769"/>
                </a:lnTo>
                <a:lnTo>
                  <a:pt x="80769" y="47374"/>
                </a:lnTo>
                <a:lnTo>
                  <a:pt x="120809" y="21918"/>
                </a:lnTo>
                <a:lnTo>
                  <a:pt x="166199" y="5695"/>
                </a:lnTo>
                <a:lnTo>
                  <a:pt x="215646" y="0"/>
                </a:lnTo>
                <a:lnTo>
                  <a:pt x="265092" y="5695"/>
                </a:lnTo>
                <a:lnTo>
                  <a:pt x="310482" y="21918"/>
                </a:lnTo>
                <a:lnTo>
                  <a:pt x="350522" y="47374"/>
                </a:lnTo>
                <a:lnTo>
                  <a:pt x="383917" y="80769"/>
                </a:lnTo>
                <a:lnTo>
                  <a:pt x="409373" y="120809"/>
                </a:lnTo>
                <a:lnTo>
                  <a:pt x="425596" y="166199"/>
                </a:lnTo>
                <a:lnTo>
                  <a:pt x="431292" y="215646"/>
                </a:lnTo>
                <a:lnTo>
                  <a:pt x="425596" y="265092"/>
                </a:lnTo>
                <a:lnTo>
                  <a:pt x="409373" y="310482"/>
                </a:lnTo>
                <a:lnTo>
                  <a:pt x="383917" y="350522"/>
                </a:lnTo>
                <a:lnTo>
                  <a:pt x="350522" y="383917"/>
                </a:lnTo>
                <a:lnTo>
                  <a:pt x="310482" y="409373"/>
                </a:lnTo>
                <a:lnTo>
                  <a:pt x="265092" y="425596"/>
                </a:lnTo>
                <a:lnTo>
                  <a:pt x="215646" y="431292"/>
                </a:lnTo>
                <a:lnTo>
                  <a:pt x="166199" y="425596"/>
                </a:lnTo>
                <a:lnTo>
                  <a:pt x="120809" y="409373"/>
                </a:lnTo>
                <a:lnTo>
                  <a:pt x="80769" y="383917"/>
                </a:lnTo>
                <a:lnTo>
                  <a:pt x="47374" y="350522"/>
                </a:lnTo>
                <a:lnTo>
                  <a:pt x="21918" y="310482"/>
                </a:lnTo>
                <a:lnTo>
                  <a:pt x="5695" y="265092"/>
                </a:lnTo>
                <a:lnTo>
                  <a:pt x="0" y="21564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39005" y="2888742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70" h="431800">
                <a:moveTo>
                  <a:pt x="0" y="215646"/>
                </a:moveTo>
                <a:lnTo>
                  <a:pt x="5715" y="166199"/>
                </a:lnTo>
                <a:lnTo>
                  <a:pt x="21995" y="120809"/>
                </a:lnTo>
                <a:lnTo>
                  <a:pt x="47542" y="80769"/>
                </a:lnTo>
                <a:lnTo>
                  <a:pt x="81055" y="47374"/>
                </a:lnTo>
                <a:lnTo>
                  <a:pt x="121236" y="21918"/>
                </a:lnTo>
                <a:lnTo>
                  <a:pt x="166787" y="5695"/>
                </a:lnTo>
                <a:lnTo>
                  <a:pt x="216408" y="0"/>
                </a:lnTo>
                <a:lnTo>
                  <a:pt x="266028" y="5695"/>
                </a:lnTo>
                <a:lnTo>
                  <a:pt x="311579" y="21918"/>
                </a:lnTo>
                <a:lnTo>
                  <a:pt x="351760" y="47374"/>
                </a:lnTo>
                <a:lnTo>
                  <a:pt x="385273" y="80769"/>
                </a:lnTo>
                <a:lnTo>
                  <a:pt x="410820" y="120809"/>
                </a:lnTo>
                <a:lnTo>
                  <a:pt x="427100" y="166199"/>
                </a:lnTo>
                <a:lnTo>
                  <a:pt x="432816" y="215646"/>
                </a:lnTo>
                <a:lnTo>
                  <a:pt x="427100" y="265092"/>
                </a:lnTo>
                <a:lnTo>
                  <a:pt x="410820" y="310482"/>
                </a:lnTo>
                <a:lnTo>
                  <a:pt x="385273" y="350522"/>
                </a:lnTo>
                <a:lnTo>
                  <a:pt x="351760" y="383917"/>
                </a:lnTo>
                <a:lnTo>
                  <a:pt x="311579" y="409373"/>
                </a:lnTo>
                <a:lnTo>
                  <a:pt x="266028" y="425596"/>
                </a:lnTo>
                <a:lnTo>
                  <a:pt x="216408" y="431292"/>
                </a:lnTo>
                <a:lnTo>
                  <a:pt x="166787" y="425596"/>
                </a:lnTo>
                <a:lnTo>
                  <a:pt x="121236" y="409373"/>
                </a:lnTo>
                <a:lnTo>
                  <a:pt x="81055" y="383917"/>
                </a:lnTo>
                <a:lnTo>
                  <a:pt x="47542" y="350522"/>
                </a:lnTo>
                <a:lnTo>
                  <a:pt x="21995" y="310482"/>
                </a:lnTo>
                <a:lnTo>
                  <a:pt x="5715" y="265092"/>
                </a:lnTo>
                <a:lnTo>
                  <a:pt x="0" y="21564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62934" y="3754373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215645"/>
                </a:moveTo>
                <a:lnTo>
                  <a:pt x="5695" y="166199"/>
                </a:lnTo>
                <a:lnTo>
                  <a:pt x="21918" y="120809"/>
                </a:lnTo>
                <a:lnTo>
                  <a:pt x="47374" y="80769"/>
                </a:lnTo>
                <a:lnTo>
                  <a:pt x="80769" y="47374"/>
                </a:lnTo>
                <a:lnTo>
                  <a:pt x="120809" y="21918"/>
                </a:lnTo>
                <a:lnTo>
                  <a:pt x="166199" y="5695"/>
                </a:lnTo>
                <a:lnTo>
                  <a:pt x="215646" y="0"/>
                </a:lnTo>
                <a:lnTo>
                  <a:pt x="265092" y="5695"/>
                </a:lnTo>
                <a:lnTo>
                  <a:pt x="310482" y="21918"/>
                </a:lnTo>
                <a:lnTo>
                  <a:pt x="350522" y="47374"/>
                </a:lnTo>
                <a:lnTo>
                  <a:pt x="383917" y="80769"/>
                </a:lnTo>
                <a:lnTo>
                  <a:pt x="409373" y="120809"/>
                </a:lnTo>
                <a:lnTo>
                  <a:pt x="425596" y="166199"/>
                </a:lnTo>
                <a:lnTo>
                  <a:pt x="431292" y="215645"/>
                </a:lnTo>
                <a:lnTo>
                  <a:pt x="425596" y="265092"/>
                </a:lnTo>
                <a:lnTo>
                  <a:pt x="409373" y="310482"/>
                </a:lnTo>
                <a:lnTo>
                  <a:pt x="383917" y="350522"/>
                </a:lnTo>
                <a:lnTo>
                  <a:pt x="350522" y="383917"/>
                </a:lnTo>
                <a:lnTo>
                  <a:pt x="310482" y="409373"/>
                </a:lnTo>
                <a:lnTo>
                  <a:pt x="265092" y="425596"/>
                </a:lnTo>
                <a:lnTo>
                  <a:pt x="215646" y="431291"/>
                </a:lnTo>
                <a:lnTo>
                  <a:pt x="166199" y="425596"/>
                </a:lnTo>
                <a:lnTo>
                  <a:pt x="120809" y="409373"/>
                </a:lnTo>
                <a:lnTo>
                  <a:pt x="80769" y="383917"/>
                </a:lnTo>
                <a:lnTo>
                  <a:pt x="47374" y="350522"/>
                </a:lnTo>
                <a:lnTo>
                  <a:pt x="21918" y="310482"/>
                </a:lnTo>
                <a:lnTo>
                  <a:pt x="5695" y="265092"/>
                </a:lnTo>
                <a:lnTo>
                  <a:pt x="0" y="21564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66010" y="281711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215646"/>
                </a:moveTo>
                <a:lnTo>
                  <a:pt x="5695" y="166199"/>
                </a:lnTo>
                <a:lnTo>
                  <a:pt x="21918" y="120809"/>
                </a:lnTo>
                <a:lnTo>
                  <a:pt x="47374" y="80769"/>
                </a:lnTo>
                <a:lnTo>
                  <a:pt x="80769" y="47374"/>
                </a:lnTo>
                <a:lnTo>
                  <a:pt x="120809" y="21918"/>
                </a:lnTo>
                <a:lnTo>
                  <a:pt x="166199" y="5695"/>
                </a:lnTo>
                <a:lnTo>
                  <a:pt x="215646" y="0"/>
                </a:lnTo>
                <a:lnTo>
                  <a:pt x="265092" y="5695"/>
                </a:lnTo>
                <a:lnTo>
                  <a:pt x="310482" y="21918"/>
                </a:lnTo>
                <a:lnTo>
                  <a:pt x="350522" y="47374"/>
                </a:lnTo>
                <a:lnTo>
                  <a:pt x="383917" y="80769"/>
                </a:lnTo>
                <a:lnTo>
                  <a:pt x="409373" y="120809"/>
                </a:lnTo>
                <a:lnTo>
                  <a:pt x="425596" y="166199"/>
                </a:lnTo>
                <a:lnTo>
                  <a:pt x="431292" y="215646"/>
                </a:lnTo>
                <a:lnTo>
                  <a:pt x="425596" y="265092"/>
                </a:lnTo>
                <a:lnTo>
                  <a:pt x="409373" y="310482"/>
                </a:lnTo>
                <a:lnTo>
                  <a:pt x="383917" y="350522"/>
                </a:lnTo>
                <a:lnTo>
                  <a:pt x="350522" y="383917"/>
                </a:lnTo>
                <a:lnTo>
                  <a:pt x="310482" y="409373"/>
                </a:lnTo>
                <a:lnTo>
                  <a:pt x="265092" y="425596"/>
                </a:lnTo>
                <a:lnTo>
                  <a:pt x="215646" y="431292"/>
                </a:lnTo>
                <a:lnTo>
                  <a:pt x="166199" y="425596"/>
                </a:lnTo>
                <a:lnTo>
                  <a:pt x="120809" y="409373"/>
                </a:lnTo>
                <a:lnTo>
                  <a:pt x="80769" y="383917"/>
                </a:lnTo>
                <a:lnTo>
                  <a:pt x="47374" y="350522"/>
                </a:lnTo>
                <a:lnTo>
                  <a:pt x="21918" y="310482"/>
                </a:lnTo>
                <a:lnTo>
                  <a:pt x="5695" y="265092"/>
                </a:lnTo>
                <a:lnTo>
                  <a:pt x="0" y="21564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66010" y="3754373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215645"/>
                </a:moveTo>
                <a:lnTo>
                  <a:pt x="5695" y="166199"/>
                </a:lnTo>
                <a:lnTo>
                  <a:pt x="21918" y="120809"/>
                </a:lnTo>
                <a:lnTo>
                  <a:pt x="47374" y="80769"/>
                </a:lnTo>
                <a:lnTo>
                  <a:pt x="80769" y="47374"/>
                </a:lnTo>
                <a:lnTo>
                  <a:pt x="120809" y="21918"/>
                </a:lnTo>
                <a:lnTo>
                  <a:pt x="166199" y="5695"/>
                </a:lnTo>
                <a:lnTo>
                  <a:pt x="215646" y="0"/>
                </a:lnTo>
                <a:lnTo>
                  <a:pt x="265092" y="5695"/>
                </a:lnTo>
                <a:lnTo>
                  <a:pt x="310482" y="21918"/>
                </a:lnTo>
                <a:lnTo>
                  <a:pt x="350522" y="47374"/>
                </a:lnTo>
                <a:lnTo>
                  <a:pt x="383917" y="80769"/>
                </a:lnTo>
                <a:lnTo>
                  <a:pt x="409373" y="120809"/>
                </a:lnTo>
                <a:lnTo>
                  <a:pt x="425596" y="166199"/>
                </a:lnTo>
                <a:lnTo>
                  <a:pt x="431292" y="215645"/>
                </a:lnTo>
                <a:lnTo>
                  <a:pt x="425596" y="265092"/>
                </a:lnTo>
                <a:lnTo>
                  <a:pt x="409373" y="310482"/>
                </a:lnTo>
                <a:lnTo>
                  <a:pt x="383917" y="350522"/>
                </a:lnTo>
                <a:lnTo>
                  <a:pt x="350522" y="383917"/>
                </a:lnTo>
                <a:lnTo>
                  <a:pt x="310482" y="409373"/>
                </a:lnTo>
                <a:lnTo>
                  <a:pt x="265092" y="425596"/>
                </a:lnTo>
                <a:lnTo>
                  <a:pt x="215646" y="431291"/>
                </a:lnTo>
                <a:lnTo>
                  <a:pt x="166199" y="425596"/>
                </a:lnTo>
                <a:lnTo>
                  <a:pt x="120809" y="409373"/>
                </a:lnTo>
                <a:lnTo>
                  <a:pt x="80769" y="383917"/>
                </a:lnTo>
                <a:lnTo>
                  <a:pt x="47374" y="350522"/>
                </a:lnTo>
                <a:lnTo>
                  <a:pt x="21918" y="310482"/>
                </a:lnTo>
                <a:lnTo>
                  <a:pt x="5695" y="265092"/>
                </a:lnTo>
                <a:lnTo>
                  <a:pt x="0" y="21564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70610" y="3754373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215645"/>
                </a:moveTo>
                <a:lnTo>
                  <a:pt x="5695" y="166199"/>
                </a:lnTo>
                <a:lnTo>
                  <a:pt x="21918" y="120809"/>
                </a:lnTo>
                <a:lnTo>
                  <a:pt x="47374" y="80769"/>
                </a:lnTo>
                <a:lnTo>
                  <a:pt x="80769" y="47374"/>
                </a:lnTo>
                <a:lnTo>
                  <a:pt x="120809" y="21918"/>
                </a:lnTo>
                <a:lnTo>
                  <a:pt x="166199" y="5695"/>
                </a:lnTo>
                <a:lnTo>
                  <a:pt x="215646" y="0"/>
                </a:lnTo>
                <a:lnTo>
                  <a:pt x="265092" y="5695"/>
                </a:lnTo>
                <a:lnTo>
                  <a:pt x="310482" y="21918"/>
                </a:lnTo>
                <a:lnTo>
                  <a:pt x="350522" y="47374"/>
                </a:lnTo>
                <a:lnTo>
                  <a:pt x="383917" y="80769"/>
                </a:lnTo>
                <a:lnTo>
                  <a:pt x="409373" y="120809"/>
                </a:lnTo>
                <a:lnTo>
                  <a:pt x="425596" y="166199"/>
                </a:lnTo>
                <a:lnTo>
                  <a:pt x="431292" y="215645"/>
                </a:lnTo>
                <a:lnTo>
                  <a:pt x="425596" y="265092"/>
                </a:lnTo>
                <a:lnTo>
                  <a:pt x="409373" y="310482"/>
                </a:lnTo>
                <a:lnTo>
                  <a:pt x="383917" y="350522"/>
                </a:lnTo>
                <a:lnTo>
                  <a:pt x="350522" y="383917"/>
                </a:lnTo>
                <a:lnTo>
                  <a:pt x="310482" y="409373"/>
                </a:lnTo>
                <a:lnTo>
                  <a:pt x="265092" y="425596"/>
                </a:lnTo>
                <a:lnTo>
                  <a:pt x="215646" y="431291"/>
                </a:lnTo>
                <a:lnTo>
                  <a:pt x="166199" y="425596"/>
                </a:lnTo>
                <a:lnTo>
                  <a:pt x="120809" y="409373"/>
                </a:lnTo>
                <a:lnTo>
                  <a:pt x="80769" y="383917"/>
                </a:lnTo>
                <a:lnTo>
                  <a:pt x="47374" y="350522"/>
                </a:lnTo>
                <a:lnTo>
                  <a:pt x="21918" y="310482"/>
                </a:lnTo>
                <a:lnTo>
                  <a:pt x="5695" y="265092"/>
                </a:lnTo>
                <a:lnTo>
                  <a:pt x="0" y="21564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11805" y="221894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65325" y="2439161"/>
            <a:ext cx="819150" cy="490855"/>
          </a:xfrm>
          <a:custGeom>
            <a:avLst/>
            <a:gdLst/>
            <a:ahLst/>
            <a:cxnLst/>
            <a:rect l="l" t="t" r="r" b="b"/>
            <a:pathLst>
              <a:path w="819150" h="490855">
                <a:moveTo>
                  <a:pt x="0" y="0"/>
                </a:moveTo>
                <a:lnTo>
                  <a:pt x="818972" y="49055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238588" y="2870893"/>
            <a:ext cx="127635" cy="107950"/>
          </a:xfrm>
          <a:custGeom>
            <a:avLst/>
            <a:gdLst/>
            <a:ahLst/>
            <a:cxnLst/>
            <a:rect l="l" t="t" r="r" b="b"/>
            <a:pathLst>
              <a:path w="127635" h="107950">
                <a:moveTo>
                  <a:pt x="58737" y="0"/>
                </a:moveTo>
                <a:lnTo>
                  <a:pt x="0" y="98056"/>
                </a:lnTo>
                <a:lnTo>
                  <a:pt x="127419" y="107759"/>
                </a:lnTo>
                <a:lnTo>
                  <a:pt x="587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26430" y="2393447"/>
            <a:ext cx="1862406" cy="1504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91561" y="3248405"/>
            <a:ext cx="0" cy="444500"/>
          </a:xfrm>
          <a:custGeom>
            <a:avLst/>
            <a:gdLst/>
            <a:ahLst/>
            <a:cxnLst/>
            <a:rect l="l" t="t" r="r" b="b"/>
            <a:pathLst>
              <a:path w="0" h="444500">
                <a:moveTo>
                  <a:pt x="0" y="0"/>
                </a:moveTo>
                <a:lnTo>
                  <a:pt x="0" y="444245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34418" y="367360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11808" y="3968496"/>
            <a:ext cx="789940" cy="0"/>
          </a:xfrm>
          <a:custGeom>
            <a:avLst/>
            <a:gdLst/>
            <a:ahLst/>
            <a:cxnLst/>
            <a:rect l="l" t="t" r="r" b="b"/>
            <a:pathLst>
              <a:path w="789939" h="0">
                <a:moveTo>
                  <a:pt x="0" y="0"/>
                </a:moveTo>
                <a:lnTo>
                  <a:pt x="789940" y="0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289049" y="393039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35655" y="3968496"/>
            <a:ext cx="789940" cy="0"/>
          </a:xfrm>
          <a:custGeom>
            <a:avLst/>
            <a:gdLst/>
            <a:ahLst/>
            <a:cxnLst/>
            <a:rect l="l" t="t" r="r" b="b"/>
            <a:pathLst>
              <a:path w="789939" h="0">
                <a:moveTo>
                  <a:pt x="78993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772153" y="393039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024096" y="2444064"/>
            <a:ext cx="322580" cy="444500"/>
          </a:xfrm>
          <a:custGeom>
            <a:avLst/>
            <a:gdLst/>
            <a:ahLst/>
            <a:cxnLst/>
            <a:rect l="l" t="t" r="r" b="b"/>
            <a:pathLst>
              <a:path w="322579" h="444500">
                <a:moveTo>
                  <a:pt x="322351" y="44391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986780" y="2392677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5">
                <a:moveTo>
                  <a:pt x="0" y="0"/>
                </a:moveTo>
                <a:lnTo>
                  <a:pt x="13944" y="84048"/>
                </a:lnTo>
                <a:lnTo>
                  <a:pt x="75603" y="3928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1309" y="2539987"/>
            <a:ext cx="259715" cy="1247775"/>
          </a:xfrm>
          <a:custGeom>
            <a:avLst/>
            <a:gdLst/>
            <a:ahLst/>
            <a:cxnLst/>
            <a:rect l="l" t="t" r="r" b="b"/>
            <a:pathLst>
              <a:path w="259715" h="1247775">
                <a:moveTo>
                  <a:pt x="259310" y="1247152"/>
                </a:moveTo>
                <a:lnTo>
                  <a:pt x="244556" y="1222262"/>
                </a:lnTo>
                <a:lnTo>
                  <a:pt x="224092" y="1190287"/>
                </a:lnTo>
                <a:lnTo>
                  <a:pt x="199344" y="1152427"/>
                </a:lnTo>
                <a:lnTo>
                  <a:pt x="171742" y="1109881"/>
                </a:lnTo>
                <a:lnTo>
                  <a:pt x="142711" y="1063850"/>
                </a:lnTo>
                <a:lnTo>
                  <a:pt x="113681" y="1015534"/>
                </a:lnTo>
                <a:lnTo>
                  <a:pt x="86078" y="966132"/>
                </a:lnTo>
                <a:lnTo>
                  <a:pt x="61330" y="916846"/>
                </a:lnTo>
                <a:lnTo>
                  <a:pt x="40866" y="868874"/>
                </a:lnTo>
                <a:lnTo>
                  <a:pt x="26112" y="823417"/>
                </a:lnTo>
                <a:lnTo>
                  <a:pt x="15040" y="774365"/>
                </a:lnTo>
                <a:lnTo>
                  <a:pt x="7102" y="724675"/>
                </a:lnTo>
                <a:lnTo>
                  <a:pt x="2140" y="674527"/>
                </a:lnTo>
                <a:lnTo>
                  <a:pt x="0" y="624105"/>
                </a:lnTo>
                <a:lnTo>
                  <a:pt x="522" y="573592"/>
                </a:lnTo>
                <a:lnTo>
                  <a:pt x="3552" y="523171"/>
                </a:lnTo>
                <a:lnTo>
                  <a:pt x="8931" y="473023"/>
                </a:lnTo>
                <a:lnTo>
                  <a:pt x="16503" y="423332"/>
                </a:lnTo>
                <a:lnTo>
                  <a:pt x="26112" y="374281"/>
                </a:lnTo>
                <a:lnTo>
                  <a:pt x="38427" y="327884"/>
                </a:lnTo>
                <a:lnTo>
                  <a:pt x="55105" y="279372"/>
                </a:lnTo>
                <a:lnTo>
                  <a:pt x="75084" y="229747"/>
                </a:lnTo>
                <a:lnTo>
                  <a:pt x="97299" y="180011"/>
                </a:lnTo>
                <a:lnTo>
                  <a:pt x="120687" y="131166"/>
                </a:lnTo>
                <a:lnTo>
                  <a:pt x="144184" y="84215"/>
                </a:lnTo>
                <a:lnTo>
                  <a:pt x="166726" y="40158"/>
                </a:lnTo>
                <a:lnTo>
                  <a:pt x="187250" y="0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38806" y="2482600"/>
            <a:ext cx="69215" cy="85725"/>
          </a:xfrm>
          <a:custGeom>
            <a:avLst/>
            <a:gdLst/>
            <a:ahLst/>
            <a:cxnLst/>
            <a:rect l="l" t="t" r="r" b="b"/>
            <a:pathLst>
              <a:path w="69215" h="85725">
                <a:moveTo>
                  <a:pt x="67398" y="0"/>
                </a:moveTo>
                <a:lnTo>
                  <a:pt x="0" y="52120"/>
                </a:lnTo>
                <a:lnTo>
                  <a:pt x="68656" y="85178"/>
                </a:lnTo>
                <a:lnTo>
                  <a:pt x="673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421130" y="2527554"/>
            <a:ext cx="259715" cy="1221105"/>
          </a:xfrm>
          <a:custGeom>
            <a:avLst/>
            <a:gdLst/>
            <a:ahLst/>
            <a:cxnLst/>
            <a:rect l="l" t="t" r="r" b="b"/>
            <a:pathLst>
              <a:path w="259714" h="1221104">
                <a:moveTo>
                  <a:pt x="0" y="0"/>
                </a:moveTo>
                <a:lnTo>
                  <a:pt x="14753" y="24920"/>
                </a:lnTo>
                <a:lnTo>
                  <a:pt x="35218" y="56933"/>
                </a:lnTo>
                <a:lnTo>
                  <a:pt x="59965" y="94838"/>
                </a:lnTo>
                <a:lnTo>
                  <a:pt x="87568" y="137432"/>
                </a:lnTo>
                <a:lnTo>
                  <a:pt x="116598" y="183516"/>
                </a:lnTo>
                <a:lnTo>
                  <a:pt x="145629" y="231888"/>
                </a:lnTo>
                <a:lnTo>
                  <a:pt x="173231" y="281346"/>
                </a:lnTo>
                <a:lnTo>
                  <a:pt x="197979" y="330690"/>
                </a:lnTo>
                <a:lnTo>
                  <a:pt x="218443" y="378718"/>
                </a:lnTo>
                <a:lnTo>
                  <a:pt x="233197" y="424230"/>
                </a:lnTo>
                <a:lnTo>
                  <a:pt x="244269" y="473337"/>
                </a:lnTo>
                <a:lnTo>
                  <a:pt x="252208" y="523086"/>
                </a:lnTo>
                <a:lnTo>
                  <a:pt x="257169" y="573292"/>
                </a:lnTo>
                <a:lnTo>
                  <a:pt x="259310" y="623772"/>
                </a:lnTo>
                <a:lnTo>
                  <a:pt x="258787" y="674345"/>
                </a:lnTo>
                <a:lnTo>
                  <a:pt x="255758" y="724825"/>
                </a:lnTo>
                <a:lnTo>
                  <a:pt x="250378" y="775031"/>
                </a:lnTo>
                <a:lnTo>
                  <a:pt x="242806" y="824779"/>
                </a:lnTo>
                <a:lnTo>
                  <a:pt x="233197" y="873887"/>
                </a:lnTo>
                <a:lnTo>
                  <a:pt x="220271" y="922313"/>
                </a:lnTo>
                <a:lnTo>
                  <a:pt x="202662" y="972990"/>
                </a:lnTo>
                <a:lnTo>
                  <a:pt x="181569" y="1024785"/>
                </a:lnTo>
                <a:lnTo>
                  <a:pt x="158195" y="1076566"/>
                </a:lnTo>
                <a:lnTo>
                  <a:pt x="133738" y="1127200"/>
                </a:lnTo>
                <a:lnTo>
                  <a:pt x="109402" y="1175554"/>
                </a:lnTo>
                <a:lnTo>
                  <a:pt x="86385" y="1220495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464561" y="3705834"/>
            <a:ext cx="102870" cy="128270"/>
          </a:xfrm>
          <a:custGeom>
            <a:avLst/>
            <a:gdLst/>
            <a:ahLst/>
            <a:cxnLst/>
            <a:rect l="l" t="t" r="r" b="b"/>
            <a:pathLst>
              <a:path w="102869" h="128270">
                <a:moveTo>
                  <a:pt x="0" y="0"/>
                </a:moveTo>
                <a:lnTo>
                  <a:pt x="990" y="127787"/>
                </a:lnTo>
                <a:lnTo>
                  <a:pt x="102628" y="5033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750830" y="3765639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55214" y="3765639"/>
            <a:ext cx="351155" cy="692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55880">
              <a:lnSpc>
                <a:spcPts val="2865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ts val="2385"/>
              </a:lnSpc>
            </a:pPr>
            <a:r>
              <a:rPr dirty="0" sz="2000" spc="5" b="1">
                <a:solidFill>
                  <a:srgbClr val="2F5897"/>
                </a:solidFill>
                <a:latin typeface="Times New Roman"/>
                <a:cs typeface="Times New Roman"/>
              </a:rPr>
              <a:t>3</a:t>
            </a:r>
            <a:r>
              <a:rPr dirty="0" sz="2000" spc="-5" b="1">
                <a:solidFill>
                  <a:srgbClr val="2F5897"/>
                </a:solidFill>
                <a:latin typeface="Times New Roman"/>
                <a:cs typeface="Times New Roman"/>
              </a:rPr>
              <a:t>/</a:t>
            </a:r>
            <a:r>
              <a:rPr dirty="0" sz="2000" b="1">
                <a:solidFill>
                  <a:srgbClr val="2F5897"/>
                </a:solidFill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420367" y="2482595"/>
            <a:ext cx="995680" cy="1255395"/>
          </a:xfrm>
          <a:custGeom>
            <a:avLst/>
            <a:gdLst/>
            <a:ahLst/>
            <a:cxnLst/>
            <a:rect l="l" t="t" r="r" b="b"/>
            <a:pathLst>
              <a:path w="995680" h="1255395">
                <a:moveTo>
                  <a:pt x="0" y="0"/>
                </a:moveTo>
                <a:lnTo>
                  <a:pt x="995337" y="1254798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377960" y="3703763"/>
            <a:ext cx="77470" cy="83820"/>
          </a:xfrm>
          <a:custGeom>
            <a:avLst/>
            <a:gdLst/>
            <a:ahLst/>
            <a:cxnLst/>
            <a:rect l="l" t="t" r="r" b="b"/>
            <a:pathLst>
              <a:path w="77469" h="83820">
                <a:moveTo>
                  <a:pt x="59702" y="0"/>
                </a:moveTo>
                <a:lnTo>
                  <a:pt x="0" y="47345"/>
                </a:lnTo>
                <a:lnTo>
                  <a:pt x="77203" y="83375"/>
                </a:lnTo>
                <a:lnTo>
                  <a:pt x="597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675222" y="3260962"/>
            <a:ext cx="218440" cy="330835"/>
          </a:xfrm>
          <a:custGeom>
            <a:avLst/>
            <a:gdLst/>
            <a:ahLst/>
            <a:cxnLst/>
            <a:rect l="l" t="t" r="r" b="b"/>
            <a:pathLst>
              <a:path w="218439" h="330835">
                <a:moveTo>
                  <a:pt x="21920" y="186575"/>
                </a:moveTo>
                <a:lnTo>
                  <a:pt x="0" y="322389"/>
                </a:lnTo>
                <a:lnTo>
                  <a:pt x="38696" y="330644"/>
                </a:lnTo>
                <a:lnTo>
                  <a:pt x="39446" y="325983"/>
                </a:lnTo>
                <a:lnTo>
                  <a:pt x="32016" y="324192"/>
                </a:lnTo>
                <a:lnTo>
                  <a:pt x="26339" y="321436"/>
                </a:lnTo>
                <a:lnTo>
                  <a:pt x="18478" y="313956"/>
                </a:lnTo>
                <a:lnTo>
                  <a:pt x="16078" y="309829"/>
                </a:lnTo>
                <a:lnTo>
                  <a:pt x="15214" y="305333"/>
                </a:lnTo>
                <a:lnTo>
                  <a:pt x="14592" y="301878"/>
                </a:lnTo>
                <a:lnTo>
                  <a:pt x="14909" y="296265"/>
                </a:lnTo>
                <a:lnTo>
                  <a:pt x="19392" y="268490"/>
                </a:lnTo>
                <a:lnTo>
                  <a:pt x="179394" y="268490"/>
                </a:lnTo>
                <a:lnTo>
                  <a:pt x="179618" y="267106"/>
                </a:lnTo>
                <a:lnTo>
                  <a:pt x="160527" y="267106"/>
                </a:lnTo>
                <a:lnTo>
                  <a:pt x="23202" y="244944"/>
                </a:lnTo>
                <a:lnTo>
                  <a:pt x="35966" y="201574"/>
                </a:lnTo>
                <a:lnTo>
                  <a:pt x="53466" y="195491"/>
                </a:lnTo>
                <a:lnTo>
                  <a:pt x="60510" y="195491"/>
                </a:lnTo>
                <a:lnTo>
                  <a:pt x="61226" y="191033"/>
                </a:lnTo>
                <a:lnTo>
                  <a:pt x="21920" y="186575"/>
                </a:lnTo>
                <a:close/>
              </a:path>
              <a:path w="218439" h="330835">
                <a:moveTo>
                  <a:pt x="179394" y="268490"/>
                </a:moveTo>
                <a:lnTo>
                  <a:pt x="19392" y="268490"/>
                </a:lnTo>
                <a:lnTo>
                  <a:pt x="155816" y="290512"/>
                </a:lnTo>
                <a:lnTo>
                  <a:pt x="161645" y="292379"/>
                </a:lnTo>
                <a:lnTo>
                  <a:pt x="167754" y="298234"/>
                </a:lnTo>
                <a:lnTo>
                  <a:pt x="169075" y="303568"/>
                </a:lnTo>
                <a:lnTo>
                  <a:pt x="166979" y="316483"/>
                </a:lnTo>
                <a:lnTo>
                  <a:pt x="171526" y="317220"/>
                </a:lnTo>
                <a:lnTo>
                  <a:pt x="179394" y="268490"/>
                </a:lnTo>
                <a:close/>
              </a:path>
              <a:path w="218439" h="330835">
                <a:moveTo>
                  <a:pt x="178371" y="245948"/>
                </a:moveTo>
                <a:lnTo>
                  <a:pt x="160527" y="267106"/>
                </a:lnTo>
                <a:lnTo>
                  <a:pt x="179618" y="267106"/>
                </a:lnTo>
                <a:lnTo>
                  <a:pt x="182918" y="246672"/>
                </a:lnTo>
                <a:lnTo>
                  <a:pt x="178371" y="245948"/>
                </a:lnTo>
                <a:close/>
              </a:path>
              <a:path w="218439" h="330835">
                <a:moveTo>
                  <a:pt x="179997" y="176123"/>
                </a:moveTo>
                <a:lnTo>
                  <a:pt x="176568" y="176923"/>
                </a:lnTo>
                <a:lnTo>
                  <a:pt x="170408" y="181292"/>
                </a:lnTo>
                <a:lnTo>
                  <a:pt x="168554" y="184315"/>
                </a:lnTo>
                <a:lnTo>
                  <a:pt x="167335" y="191922"/>
                </a:lnTo>
                <a:lnTo>
                  <a:pt x="168122" y="195338"/>
                </a:lnTo>
                <a:lnTo>
                  <a:pt x="172491" y="201498"/>
                </a:lnTo>
                <a:lnTo>
                  <a:pt x="175513" y="203352"/>
                </a:lnTo>
                <a:lnTo>
                  <a:pt x="183121" y="204571"/>
                </a:lnTo>
                <a:lnTo>
                  <a:pt x="186550" y="203771"/>
                </a:lnTo>
                <a:lnTo>
                  <a:pt x="192722" y="199313"/>
                </a:lnTo>
                <a:lnTo>
                  <a:pt x="194563" y="196316"/>
                </a:lnTo>
                <a:lnTo>
                  <a:pt x="195783" y="188785"/>
                </a:lnTo>
                <a:lnTo>
                  <a:pt x="194970" y="185369"/>
                </a:lnTo>
                <a:lnTo>
                  <a:pt x="190512" y="179184"/>
                </a:lnTo>
                <a:lnTo>
                  <a:pt x="187515" y="177342"/>
                </a:lnTo>
                <a:lnTo>
                  <a:pt x="179997" y="176123"/>
                </a:lnTo>
                <a:close/>
              </a:path>
              <a:path w="218439" h="330835">
                <a:moveTo>
                  <a:pt x="60510" y="195491"/>
                </a:moveTo>
                <a:lnTo>
                  <a:pt x="53466" y="195491"/>
                </a:lnTo>
                <a:lnTo>
                  <a:pt x="60477" y="195694"/>
                </a:lnTo>
                <a:lnTo>
                  <a:pt x="60510" y="195491"/>
                </a:lnTo>
                <a:close/>
              </a:path>
              <a:path w="218439" h="330835">
                <a:moveTo>
                  <a:pt x="205399" y="107378"/>
                </a:moveTo>
                <a:lnTo>
                  <a:pt x="53581" y="107378"/>
                </a:lnTo>
                <a:lnTo>
                  <a:pt x="180314" y="127838"/>
                </a:lnTo>
                <a:lnTo>
                  <a:pt x="185597" y="129171"/>
                </a:lnTo>
                <a:lnTo>
                  <a:pt x="190525" y="131889"/>
                </a:lnTo>
                <a:lnTo>
                  <a:pt x="192201" y="133984"/>
                </a:lnTo>
                <a:lnTo>
                  <a:pt x="193090" y="136817"/>
                </a:lnTo>
                <a:lnTo>
                  <a:pt x="194411" y="140639"/>
                </a:lnTo>
                <a:lnTo>
                  <a:pt x="194741" y="144513"/>
                </a:lnTo>
                <a:lnTo>
                  <a:pt x="193167" y="154330"/>
                </a:lnTo>
                <a:lnTo>
                  <a:pt x="197700" y="155054"/>
                </a:lnTo>
                <a:lnTo>
                  <a:pt x="205399" y="107378"/>
                </a:lnTo>
                <a:close/>
              </a:path>
              <a:path w="218439" h="330835">
                <a:moveTo>
                  <a:pt x="52031" y="0"/>
                </a:moveTo>
                <a:lnTo>
                  <a:pt x="31343" y="128206"/>
                </a:lnTo>
                <a:lnTo>
                  <a:pt x="35877" y="128943"/>
                </a:lnTo>
                <a:lnTo>
                  <a:pt x="37947" y="116179"/>
                </a:lnTo>
                <a:lnTo>
                  <a:pt x="40373" y="111531"/>
                </a:lnTo>
                <a:lnTo>
                  <a:pt x="44119" y="109118"/>
                </a:lnTo>
                <a:lnTo>
                  <a:pt x="46913" y="107391"/>
                </a:lnTo>
                <a:lnTo>
                  <a:pt x="205399" y="107378"/>
                </a:lnTo>
                <a:lnTo>
                  <a:pt x="205813" y="104813"/>
                </a:lnTo>
                <a:lnTo>
                  <a:pt x="189509" y="104813"/>
                </a:lnTo>
                <a:lnTo>
                  <a:pt x="184975" y="104419"/>
                </a:lnTo>
                <a:lnTo>
                  <a:pt x="122783" y="94373"/>
                </a:lnTo>
                <a:lnTo>
                  <a:pt x="123017" y="92925"/>
                </a:lnTo>
                <a:lnTo>
                  <a:pt x="113817" y="92925"/>
                </a:lnTo>
                <a:lnTo>
                  <a:pt x="48069" y="82321"/>
                </a:lnTo>
                <a:lnTo>
                  <a:pt x="56786" y="28359"/>
                </a:lnTo>
                <a:lnTo>
                  <a:pt x="58305" y="22745"/>
                </a:lnTo>
                <a:lnTo>
                  <a:pt x="87998" y="8826"/>
                </a:lnTo>
                <a:lnTo>
                  <a:pt x="88772" y="4038"/>
                </a:lnTo>
                <a:lnTo>
                  <a:pt x="52031" y="0"/>
                </a:lnTo>
                <a:close/>
              </a:path>
              <a:path w="218439" h="330835">
                <a:moveTo>
                  <a:pt x="179006" y="5765"/>
                </a:moveTo>
                <a:lnTo>
                  <a:pt x="178206" y="10680"/>
                </a:lnTo>
                <a:lnTo>
                  <a:pt x="184825" y="15862"/>
                </a:lnTo>
                <a:lnTo>
                  <a:pt x="190342" y="20720"/>
                </a:lnTo>
                <a:lnTo>
                  <a:pt x="205003" y="47942"/>
                </a:lnTo>
                <a:lnTo>
                  <a:pt x="204558" y="54876"/>
                </a:lnTo>
                <a:lnTo>
                  <a:pt x="197751" y="97078"/>
                </a:lnTo>
                <a:lnTo>
                  <a:pt x="189509" y="104813"/>
                </a:lnTo>
                <a:lnTo>
                  <a:pt x="205813" y="104813"/>
                </a:lnTo>
                <a:lnTo>
                  <a:pt x="218401" y="26860"/>
                </a:lnTo>
                <a:lnTo>
                  <a:pt x="179006" y="5765"/>
                </a:lnTo>
                <a:close/>
              </a:path>
              <a:path w="218439" h="330835">
                <a:moveTo>
                  <a:pt x="100507" y="21793"/>
                </a:moveTo>
                <a:lnTo>
                  <a:pt x="99771" y="26339"/>
                </a:lnTo>
                <a:lnTo>
                  <a:pt x="109181" y="28359"/>
                </a:lnTo>
                <a:lnTo>
                  <a:pt x="115430" y="31800"/>
                </a:lnTo>
                <a:lnTo>
                  <a:pt x="118503" y="36664"/>
                </a:lnTo>
                <a:lnTo>
                  <a:pt x="120853" y="40309"/>
                </a:lnTo>
                <a:lnTo>
                  <a:pt x="121259" y="46888"/>
                </a:lnTo>
                <a:lnTo>
                  <a:pt x="113817" y="92925"/>
                </a:lnTo>
                <a:lnTo>
                  <a:pt x="123017" y="92925"/>
                </a:lnTo>
                <a:lnTo>
                  <a:pt x="129806" y="50863"/>
                </a:lnTo>
                <a:lnTo>
                  <a:pt x="131457" y="45846"/>
                </a:lnTo>
                <a:lnTo>
                  <a:pt x="149402" y="35521"/>
                </a:lnTo>
                <a:lnTo>
                  <a:pt x="157709" y="35521"/>
                </a:lnTo>
                <a:lnTo>
                  <a:pt x="158419" y="31140"/>
                </a:lnTo>
                <a:lnTo>
                  <a:pt x="100507" y="21793"/>
                </a:lnTo>
                <a:close/>
              </a:path>
              <a:path w="218439" h="330835">
                <a:moveTo>
                  <a:pt x="157709" y="35521"/>
                </a:moveTo>
                <a:lnTo>
                  <a:pt x="149402" y="35521"/>
                </a:lnTo>
                <a:lnTo>
                  <a:pt x="157683" y="35686"/>
                </a:lnTo>
                <a:lnTo>
                  <a:pt x="157709" y="355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775913" y="2399916"/>
            <a:ext cx="337820" cy="325755"/>
          </a:xfrm>
          <a:custGeom>
            <a:avLst/>
            <a:gdLst/>
            <a:ahLst/>
            <a:cxnLst/>
            <a:rect l="l" t="t" r="r" b="b"/>
            <a:pathLst>
              <a:path w="337819" h="325755">
                <a:moveTo>
                  <a:pt x="137134" y="247129"/>
                </a:moveTo>
                <a:lnTo>
                  <a:pt x="134493" y="250901"/>
                </a:lnTo>
                <a:lnTo>
                  <a:pt x="240817" y="325462"/>
                </a:lnTo>
                <a:lnTo>
                  <a:pt x="265945" y="307225"/>
                </a:lnTo>
                <a:lnTo>
                  <a:pt x="241160" y="307225"/>
                </a:lnTo>
                <a:lnTo>
                  <a:pt x="236270" y="306984"/>
                </a:lnTo>
                <a:lnTo>
                  <a:pt x="186651" y="276237"/>
                </a:lnTo>
                <a:lnTo>
                  <a:pt x="182511" y="268858"/>
                </a:lnTo>
                <a:lnTo>
                  <a:pt x="183286" y="265455"/>
                </a:lnTo>
                <a:lnTo>
                  <a:pt x="185610" y="261543"/>
                </a:lnTo>
                <a:lnTo>
                  <a:pt x="190098" y="255142"/>
                </a:lnTo>
                <a:lnTo>
                  <a:pt x="155854" y="255142"/>
                </a:lnTo>
                <a:lnTo>
                  <a:pt x="152920" y="254711"/>
                </a:lnTo>
                <a:lnTo>
                  <a:pt x="148907" y="254228"/>
                </a:lnTo>
                <a:lnTo>
                  <a:pt x="145275" y="252844"/>
                </a:lnTo>
                <a:lnTo>
                  <a:pt x="137134" y="247129"/>
                </a:lnTo>
                <a:close/>
              </a:path>
              <a:path w="337819" h="325755">
                <a:moveTo>
                  <a:pt x="272910" y="296354"/>
                </a:moveTo>
                <a:lnTo>
                  <a:pt x="241160" y="307225"/>
                </a:lnTo>
                <a:lnTo>
                  <a:pt x="265945" y="307225"/>
                </a:lnTo>
                <a:lnTo>
                  <a:pt x="276987" y="299211"/>
                </a:lnTo>
                <a:lnTo>
                  <a:pt x="272910" y="296354"/>
                </a:lnTo>
                <a:close/>
              </a:path>
              <a:path w="337819" h="325755">
                <a:moveTo>
                  <a:pt x="237579" y="209956"/>
                </a:moveTo>
                <a:lnTo>
                  <a:pt x="221780" y="209956"/>
                </a:lnTo>
                <a:lnTo>
                  <a:pt x="257873" y="235267"/>
                </a:lnTo>
                <a:lnTo>
                  <a:pt x="261670" y="238937"/>
                </a:lnTo>
                <a:lnTo>
                  <a:pt x="265328" y="245554"/>
                </a:lnTo>
                <a:lnTo>
                  <a:pt x="266026" y="248818"/>
                </a:lnTo>
                <a:lnTo>
                  <a:pt x="265259" y="254228"/>
                </a:lnTo>
                <a:lnTo>
                  <a:pt x="265164" y="254711"/>
                </a:lnTo>
                <a:lnTo>
                  <a:pt x="263131" y="259587"/>
                </a:lnTo>
                <a:lnTo>
                  <a:pt x="259372" y="266966"/>
                </a:lnTo>
                <a:lnTo>
                  <a:pt x="263131" y="269608"/>
                </a:lnTo>
                <a:lnTo>
                  <a:pt x="289640" y="231813"/>
                </a:lnTo>
                <a:lnTo>
                  <a:pt x="271272" y="231813"/>
                </a:lnTo>
                <a:lnTo>
                  <a:pt x="265188" y="229311"/>
                </a:lnTo>
                <a:lnTo>
                  <a:pt x="237579" y="209956"/>
                </a:lnTo>
                <a:close/>
              </a:path>
              <a:path w="337819" h="325755">
                <a:moveTo>
                  <a:pt x="231241" y="112928"/>
                </a:moveTo>
                <a:lnTo>
                  <a:pt x="228600" y="116687"/>
                </a:lnTo>
                <a:lnTo>
                  <a:pt x="239179" y="124117"/>
                </a:lnTo>
                <a:lnTo>
                  <a:pt x="242303" y="128320"/>
                </a:lnTo>
                <a:lnTo>
                  <a:pt x="242836" y="132753"/>
                </a:lnTo>
                <a:lnTo>
                  <a:pt x="243179" y="136016"/>
                </a:lnTo>
                <a:lnTo>
                  <a:pt x="240271" y="142024"/>
                </a:lnTo>
                <a:lnTo>
                  <a:pt x="166573" y="247141"/>
                </a:lnTo>
                <a:lnTo>
                  <a:pt x="163068" y="251307"/>
                </a:lnTo>
                <a:lnTo>
                  <a:pt x="158470" y="254558"/>
                </a:lnTo>
                <a:lnTo>
                  <a:pt x="155854" y="255142"/>
                </a:lnTo>
                <a:lnTo>
                  <a:pt x="190098" y="255142"/>
                </a:lnTo>
                <a:lnTo>
                  <a:pt x="221780" y="209956"/>
                </a:lnTo>
                <a:lnTo>
                  <a:pt x="237579" y="209956"/>
                </a:lnTo>
                <a:lnTo>
                  <a:pt x="226999" y="202539"/>
                </a:lnTo>
                <a:lnTo>
                  <a:pt x="265239" y="147993"/>
                </a:lnTo>
                <a:lnTo>
                  <a:pt x="281252" y="147993"/>
                </a:lnTo>
                <a:lnTo>
                  <a:pt x="231241" y="112928"/>
                </a:lnTo>
                <a:close/>
              </a:path>
              <a:path w="337819" h="325755">
                <a:moveTo>
                  <a:pt x="111163" y="206705"/>
                </a:moveTo>
                <a:lnTo>
                  <a:pt x="103708" y="207962"/>
                </a:lnTo>
                <a:lnTo>
                  <a:pt x="100723" y="209867"/>
                </a:lnTo>
                <a:lnTo>
                  <a:pt x="96304" y="216179"/>
                </a:lnTo>
                <a:lnTo>
                  <a:pt x="95542" y="219608"/>
                </a:lnTo>
                <a:lnTo>
                  <a:pt x="96850" y="227114"/>
                </a:lnTo>
                <a:lnTo>
                  <a:pt x="98742" y="230085"/>
                </a:lnTo>
                <a:lnTo>
                  <a:pt x="104978" y="234454"/>
                </a:lnTo>
                <a:lnTo>
                  <a:pt x="108419" y="235216"/>
                </a:lnTo>
                <a:lnTo>
                  <a:pt x="115925" y="233908"/>
                </a:lnTo>
                <a:lnTo>
                  <a:pt x="118884" y="232016"/>
                </a:lnTo>
                <a:lnTo>
                  <a:pt x="123266" y="225767"/>
                </a:lnTo>
                <a:lnTo>
                  <a:pt x="124040" y="222351"/>
                </a:lnTo>
                <a:lnTo>
                  <a:pt x="122796" y="214896"/>
                </a:lnTo>
                <a:lnTo>
                  <a:pt x="120891" y="211912"/>
                </a:lnTo>
                <a:lnTo>
                  <a:pt x="114579" y="207492"/>
                </a:lnTo>
                <a:lnTo>
                  <a:pt x="111163" y="206705"/>
                </a:lnTo>
                <a:close/>
              </a:path>
              <a:path w="337819" h="325755">
                <a:moveTo>
                  <a:pt x="293039" y="218947"/>
                </a:moveTo>
                <a:lnTo>
                  <a:pt x="287121" y="226529"/>
                </a:lnTo>
                <a:lnTo>
                  <a:pt x="281305" y="230644"/>
                </a:lnTo>
                <a:lnTo>
                  <a:pt x="271272" y="231813"/>
                </a:lnTo>
                <a:lnTo>
                  <a:pt x="289640" y="231813"/>
                </a:lnTo>
                <a:lnTo>
                  <a:pt x="296811" y="221589"/>
                </a:lnTo>
                <a:lnTo>
                  <a:pt x="293039" y="218947"/>
                </a:lnTo>
                <a:close/>
              </a:path>
              <a:path w="337819" h="325755">
                <a:moveTo>
                  <a:pt x="281252" y="147993"/>
                </a:moveTo>
                <a:lnTo>
                  <a:pt x="265239" y="147993"/>
                </a:lnTo>
                <a:lnTo>
                  <a:pt x="309943" y="179336"/>
                </a:lnTo>
                <a:lnTo>
                  <a:pt x="314363" y="183197"/>
                </a:lnTo>
                <a:lnTo>
                  <a:pt x="316369" y="186118"/>
                </a:lnTo>
                <a:lnTo>
                  <a:pt x="318757" y="189928"/>
                </a:lnTo>
                <a:lnTo>
                  <a:pt x="319862" y="193789"/>
                </a:lnTo>
                <a:lnTo>
                  <a:pt x="319519" y="201637"/>
                </a:lnTo>
                <a:lnTo>
                  <a:pt x="317601" y="207733"/>
                </a:lnTo>
                <a:lnTo>
                  <a:pt x="313931" y="215988"/>
                </a:lnTo>
                <a:lnTo>
                  <a:pt x="317906" y="218770"/>
                </a:lnTo>
                <a:lnTo>
                  <a:pt x="337566" y="187477"/>
                </a:lnTo>
                <a:lnTo>
                  <a:pt x="281252" y="147993"/>
                </a:lnTo>
                <a:close/>
              </a:path>
              <a:path w="337819" h="325755">
                <a:moveTo>
                  <a:pt x="2641" y="152831"/>
                </a:moveTo>
                <a:lnTo>
                  <a:pt x="0" y="156590"/>
                </a:lnTo>
                <a:lnTo>
                  <a:pt x="58508" y="197624"/>
                </a:lnTo>
                <a:lnTo>
                  <a:pt x="61150" y="193852"/>
                </a:lnTo>
                <a:lnTo>
                  <a:pt x="51003" y="186740"/>
                </a:lnTo>
                <a:lnTo>
                  <a:pt x="48044" y="182537"/>
                </a:lnTo>
                <a:lnTo>
                  <a:pt x="47459" y="177876"/>
                </a:lnTo>
                <a:lnTo>
                  <a:pt x="47104" y="174497"/>
                </a:lnTo>
                <a:lnTo>
                  <a:pt x="49898" y="168554"/>
                </a:lnTo>
                <a:lnTo>
                  <a:pt x="54858" y="161480"/>
                </a:lnTo>
                <a:lnTo>
                  <a:pt x="18732" y="161480"/>
                </a:lnTo>
                <a:lnTo>
                  <a:pt x="13360" y="160350"/>
                </a:lnTo>
                <a:lnTo>
                  <a:pt x="2641" y="152831"/>
                </a:lnTo>
                <a:close/>
              </a:path>
              <a:path w="337819" h="325755">
                <a:moveTo>
                  <a:pt x="98646" y="19951"/>
                </a:moveTo>
                <a:lnTo>
                  <a:pt x="74472" y="19951"/>
                </a:lnTo>
                <a:lnTo>
                  <a:pt x="78905" y="21132"/>
                </a:lnTo>
                <a:lnTo>
                  <a:pt x="82283" y="22085"/>
                </a:lnTo>
                <a:lnTo>
                  <a:pt x="87185" y="24815"/>
                </a:lnTo>
                <a:lnTo>
                  <a:pt x="110223" y="40970"/>
                </a:lnTo>
                <a:lnTo>
                  <a:pt x="30886" y="154114"/>
                </a:lnTo>
                <a:lnTo>
                  <a:pt x="26670" y="158546"/>
                </a:lnTo>
                <a:lnTo>
                  <a:pt x="18732" y="161480"/>
                </a:lnTo>
                <a:lnTo>
                  <a:pt x="54858" y="161480"/>
                </a:lnTo>
                <a:lnTo>
                  <a:pt x="129755" y="54673"/>
                </a:lnTo>
                <a:lnTo>
                  <a:pt x="148163" y="54673"/>
                </a:lnTo>
                <a:lnTo>
                  <a:pt x="98646" y="19951"/>
                </a:lnTo>
                <a:close/>
              </a:path>
              <a:path w="337819" h="325755">
                <a:moveTo>
                  <a:pt x="148163" y="54673"/>
                </a:moveTo>
                <a:lnTo>
                  <a:pt x="129755" y="54673"/>
                </a:lnTo>
                <a:lnTo>
                  <a:pt x="154889" y="72288"/>
                </a:lnTo>
                <a:lnTo>
                  <a:pt x="158826" y="76441"/>
                </a:lnTo>
                <a:lnTo>
                  <a:pt x="163195" y="85077"/>
                </a:lnTo>
                <a:lnTo>
                  <a:pt x="163969" y="89941"/>
                </a:lnTo>
                <a:lnTo>
                  <a:pt x="162890" y="98691"/>
                </a:lnTo>
                <a:lnTo>
                  <a:pt x="161048" y="103479"/>
                </a:lnTo>
                <a:lnTo>
                  <a:pt x="157797" y="109702"/>
                </a:lnTo>
                <a:lnTo>
                  <a:pt x="161671" y="112407"/>
                </a:lnTo>
                <a:lnTo>
                  <a:pt x="182829" y="78981"/>
                </a:lnTo>
                <a:lnTo>
                  <a:pt x="148163" y="54673"/>
                </a:lnTo>
                <a:close/>
              </a:path>
              <a:path w="337819" h="325755">
                <a:moveTo>
                  <a:pt x="70192" y="0"/>
                </a:moveTo>
                <a:lnTo>
                  <a:pt x="45872" y="31216"/>
                </a:lnTo>
                <a:lnTo>
                  <a:pt x="49745" y="33921"/>
                </a:lnTo>
                <a:lnTo>
                  <a:pt x="54597" y="28016"/>
                </a:lnTo>
                <a:lnTo>
                  <a:pt x="59563" y="24117"/>
                </a:lnTo>
                <a:lnTo>
                  <a:pt x="69710" y="20307"/>
                </a:lnTo>
                <a:lnTo>
                  <a:pt x="74472" y="19951"/>
                </a:lnTo>
                <a:lnTo>
                  <a:pt x="98646" y="19951"/>
                </a:lnTo>
                <a:lnTo>
                  <a:pt x="701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551901" y="3284120"/>
            <a:ext cx="307340" cy="38227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285"/>
              </a:lnSpc>
            </a:pPr>
            <a:r>
              <a:rPr dirty="0" sz="2000" spc="-145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.E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78939" y="3992626"/>
            <a:ext cx="4146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.E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838365" y="2832902"/>
            <a:ext cx="379095" cy="394970"/>
          </a:xfrm>
          <a:custGeom>
            <a:avLst/>
            <a:gdLst/>
            <a:ahLst/>
            <a:cxnLst/>
            <a:rect l="l" t="t" r="r" b="b"/>
            <a:pathLst>
              <a:path w="379094" h="394969">
                <a:moveTo>
                  <a:pt x="170243" y="294919"/>
                </a:moveTo>
                <a:lnTo>
                  <a:pt x="166827" y="298005"/>
                </a:lnTo>
                <a:lnTo>
                  <a:pt x="253746" y="394500"/>
                </a:lnTo>
                <a:lnTo>
                  <a:pt x="294569" y="377151"/>
                </a:lnTo>
                <a:lnTo>
                  <a:pt x="263715" y="377151"/>
                </a:lnTo>
                <a:lnTo>
                  <a:pt x="258152" y="376808"/>
                </a:lnTo>
                <a:lnTo>
                  <a:pt x="211975" y="334378"/>
                </a:lnTo>
                <a:lnTo>
                  <a:pt x="209422" y="327990"/>
                </a:lnTo>
                <a:lnTo>
                  <a:pt x="209600" y="326262"/>
                </a:lnTo>
                <a:lnTo>
                  <a:pt x="211112" y="323126"/>
                </a:lnTo>
                <a:lnTo>
                  <a:pt x="214261" y="319836"/>
                </a:lnTo>
                <a:lnTo>
                  <a:pt x="228587" y="306933"/>
                </a:lnTo>
                <a:lnTo>
                  <a:pt x="186690" y="306933"/>
                </a:lnTo>
                <a:lnTo>
                  <a:pt x="183863" y="305815"/>
                </a:lnTo>
                <a:lnTo>
                  <a:pt x="180136" y="304469"/>
                </a:lnTo>
                <a:lnTo>
                  <a:pt x="176898" y="302310"/>
                </a:lnTo>
                <a:lnTo>
                  <a:pt x="170243" y="294919"/>
                </a:lnTo>
                <a:close/>
              </a:path>
              <a:path w="379094" h="394969">
                <a:moveTo>
                  <a:pt x="291541" y="373329"/>
                </a:moveTo>
                <a:lnTo>
                  <a:pt x="283444" y="375217"/>
                </a:lnTo>
                <a:lnTo>
                  <a:pt x="276109" y="376483"/>
                </a:lnTo>
                <a:lnTo>
                  <a:pt x="269533" y="377127"/>
                </a:lnTo>
                <a:lnTo>
                  <a:pt x="263715" y="377151"/>
                </a:lnTo>
                <a:lnTo>
                  <a:pt x="294569" y="377151"/>
                </a:lnTo>
                <a:lnTo>
                  <a:pt x="294868" y="377024"/>
                </a:lnTo>
                <a:lnTo>
                  <a:pt x="291541" y="373329"/>
                </a:lnTo>
                <a:close/>
              </a:path>
              <a:path w="379094" h="394969">
                <a:moveTo>
                  <a:pt x="273285" y="277672"/>
                </a:moveTo>
                <a:lnTo>
                  <a:pt x="261073" y="277672"/>
                </a:lnTo>
                <a:lnTo>
                  <a:pt x="290576" y="310426"/>
                </a:lnTo>
                <a:lnTo>
                  <a:pt x="293458" y="314858"/>
                </a:lnTo>
                <a:lnTo>
                  <a:pt x="295541" y="322122"/>
                </a:lnTo>
                <a:lnTo>
                  <a:pt x="295478" y="325462"/>
                </a:lnTo>
                <a:lnTo>
                  <a:pt x="294322" y="328510"/>
                </a:lnTo>
                <a:lnTo>
                  <a:pt x="293370" y="330923"/>
                </a:lnTo>
                <a:lnTo>
                  <a:pt x="290245" y="335305"/>
                </a:lnTo>
                <a:lnTo>
                  <a:pt x="284924" y="341655"/>
                </a:lnTo>
                <a:lnTo>
                  <a:pt x="287997" y="345071"/>
                </a:lnTo>
                <a:lnTo>
                  <a:pt x="325633" y="311175"/>
                </a:lnTo>
                <a:lnTo>
                  <a:pt x="314439" y="311175"/>
                </a:lnTo>
                <a:lnTo>
                  <a:pt x="304406" y="310057"/>
                </a:lnTo>
                <a:lnTo>
                  <a:pt x="299034" y="306260"/>
                </a:lnTo>
                <a:lnTo>
                  <a:pt x="273285" y="277672"/>
                </a:lnTo>
                <a:close/>
              </a:path>
              <a:path w="379094" h="394969">
                <a:moveTo>
                  <a:pt x="328510" y="302399"/>
                </a:moveTo>
                <a:lnTo>
                  <a:pt x="321030" y="308470"/>
                </a:lnTo>
                <a:lnTo>
                  <a:pt x="314439" y="311175"/>
                </a:lnTo>
                <a:lnTo>
                  <a:pt x="325633" y="311175"/>
                </a:lnTo>
                <a:lnTo>
                  <a:pt x="331584" y="305815"/>
                </a:lnTo>
                <a:lnTo>
                  <a:pt x="328510" y="302399"/>
                </a:lnTo>
                <a:close/>
              </a:path>
              <a:path w="379094" h="394969">
                <a:moveTo>
                  <a:pt x="329684" y="227025"/>
                </a:moveTo>
                <a:lnTo>
                  <a:pt x="317309" y="227025"/>
                </a:lnTo>
                <a:lnTo>
                  <a:pt x="353847" y="267588"/>
                </a:lnTo>
                <a:lnTo>
                  <a:pt x="357301" y="272351"/>
                </a:lnTo>
                <a:lnTo>
                  <a:pt x="358597" y="275640"/>
                </a:lnTo>
                <a:lnTo>
                  <a:pt x="360070" y="279882"/>
                </a:lnTo>
                <a:lnTo>
                  <a:pt x="360286" y="283895"/>
                </a:lnTo>
                <a:lnTo>
                  <a:pt x="358190" y="291477"/>
                </a:lnTo>
                <a:lnTo>
                  <a:pt x="354952" y="296976"/>
                </a:lnTo>
                <a:lnTo>
                  <a:pt x="349529" y="304203"/>
                </a:lnTo>
                <a:lnTo>
                  <a:pt x="352780" y="307809"/>
                </a:lnTo>
                <a:lnTo>
                  <a:pt x="378955" y="281724"/>
                </a:lnTo>
                <a:lnTo>
                  <a:pt x="329684" y="227025"/>
                </a:lnTo>
                <a:close/>
              </a:path>
              <a:path w="379094" h="394969">
                <a:moveTo>
                  <a:pt x="292036" y="185229"/>
                </a:moveTo>
                <a:lnTo>
                  <a:pt x="288620" y="188302"/>
                </a:lnTo>
                <a:lnTo>
                  <a:pt x="297281" y="197904"/>
                </a:lnTo>
                <a:lnTo>
                  <a:pt x="299377" y="202704"/>
                </a:lnTo>
                <a:lnTo>
                  <a:pt x="198945" y="301523"/>
                </a:lnTo>
                <a:lnTo>
                  <a:pt x="189369" y="306933"/>
                </a:lnTo>
                <a:lnTo>
                  <a:pt x="228587" y="306933"/>
                </a:lnTo>
                <a:lnTo>
                  <a:pt x="261073" y="277672"/>
                </a:lnTo>
                <a:lnTo>
                  <a:pt x="273285" y="277672"/>
                </a:lnTo>
                <a:lnTo>
                  <a:pt x="267817" y="271602"/>
                </a:lnTo>
                <a:lnTo>
                  <a:pt x="317309" y="227025"/>
                </a:lnTo>
                <a:lnTo>
                  <a:pt x="329684" y="227025"/>
                </a:lnTo>
                <a:lnTo>
                  <a:pt x="292036" y="185229"/>
                </a:lnTo>
                <a:close/>
              </a:path>
              <a:path w="379094" h="394969">
                <a:moveTo>
                  <a:pt x="146456" y="249250"/>
                </a:moveTo>
                <a:lnTo>
                  <a:pt x="143116" y="250443"/>
                </a:lnTo>
                <a:lnTo>
                  <a:pt x="137388" y="255600"/>
                </a:lnTo>
                <a:lnTo>
                  <a:pt x="135877" y="258775"/>
                </a:lnTo>
                <a:lnTo>
                  <a:pt x="135483" y="266382"/>
                </a:lnTo>
                <a:lnTo>
                  <a:pt x="136652" y="269697"/>
                </a:lnTo>
                <a:lnTo>
                  <a:pt x="141757" y="275361"/>
                </a:lnTo>
                <a:lnTo>
                  <a:pt x="144932" y="276872"/>
                </a:lnTo>
                <a:lnTo>
                  <a:pt x="152539" y="277279"/>
                </a:lnTo>
                <a:lnTo>
                  <a:pt x="155854" y="276097"/>
                </a:lnTo>
                <a:lnTo>
                  <a:pt x="161518" y="270992"/>
                </a:lnTo>
                <a:lnTo>
                  <a:pt x="163055" y="267842"/>
                </a:lnTo>
                <a:lnTo>
                  <a:pt x="163499" y="260299"/>
                </a:lnTo>
                <a:lnTo>
                  <a:pt x="162306" y="256959"/>
                </a:lnTo>
                <a:lnTo>
                  <a:pt x="157149" y="251231"/>
                </a:lnTo>
                <a:lnTo>
                  <a:pt x="154000" y="249707"/>
                </a:lnTo>
                <a:lnTo>
                  <a:pt x="146456" y="249250"/>
                </a:lnTo>
                <a:close/>
              </a:path>
              <a:path w="379094" h="394969">
                <a:moveTo>
                  <a:pt x="3416" y="109702"/>
                </a:moveTo>
                <a:lnTo>
                  <a:pt x="50406" y="168732"/>
                </a:lnTo>
                <a:lnTo>
                  <a:pt x="83945" y="196137"/>
                </a:lnTo>
                <a:lnTo>
                  <a:pt x="118884" y="205397"/>
                </a:lnTo>
                <a:lnTo>
                  <a:pt x="134445" y="203959"/>
                </a:lnTo>
                <a:lnTo>
                  <a:pt x="149296" y="199569"/>
                </a:lnTo>
                <a:lnTo>
                  <a:pt x="163434" y="192229"/>
                </a:lnTo>
                <a:lnTo>
                  <a:pt x="173711" y="184353"/>
                </a:lnTo>
                <a:lnTo>
                  <a:pt x="103441" y="184353"/>
                </a:lnTo>
                <a:lnTo>
                  <a:pt x="90082" y="182764"/>
                </a:lnTo>
                <a:lnTo>
                  <a:pt x="56362" y="162356"/>
                </a:lnTo>
                <a:lnTo>
                  <a:pt x="41236" y="140360"/>
                </a:lnTo>
                <a:lnTo>
                  <a:pt x="61695" y="121932"/>
                </a:lnTo>
                <a:lnTo>
                  <a:pt x="17500" y="121932"/>
                </a:lnTo>
                <a:lnTo>
                  <a:pt x="12420" y="119697"/>
                </a:lnTo>
                <a:lnTo>
                  <a:pt x="3416" y="109702"/>
                </a:lnTo>
                <a:close/>
              </a:path>
              <a:path w="379094" h="394969">
                <a:moveTo>
                  <a:pt x="165262" y="44462"/>
                </a:moveTo>
                <a:lnTo>
                  <a:pt x="147701" y="44462"/>
                </a:lnTo>
                <a:lnTo>
                  <a:pt x="153525" y="48574"/>
                </a:lnTo>
                <a:lnTo>
                  <a:pt x="158753" y="52700"/>
                </a:lnTo>
                <a:lnTo>
                  <a:pt x="181837" y="84502"/>
                </a:lnTo>
                <a:lnTo>
                  <a:pt x="185153" y="110743"/>
                </a:lnTo>
                <a:lnTo>
                  <a:pt x="182555" y="124281"/>
                </a:lnTo>
                <a:lnTo>
                  <a:pt x="156972" y="161721"/>
                </a:lnTo>
                <a:lnTo>
                  <a:pt x="117202" y="183153"/>
                </a:lnTo>
                <a:lnTo>
                  <a:pt x="103441" y="184353"/>
                </a:lnTo>
                <a:lnTo>
                  <a:pt x="173711" y="184353"/>
                </a:lnTo>
                <a:lnTo>
                  <a:pt x="198999" y="152887"/>
                </a:lnTo>
                <a:lnTo>
                  <a:pt x="206586" y="120624"/>
                </a:lnTo>
                <a:lnTo>
                  <a:pt x="206568" y="119697"/>
                </a:lnTo>
                <a:lnTo>
                  <a:pt x="191785" y="77114"/>
                </a:lnTo>
                <a:lnTo>
                  <a:pt x="171119" y="50965"/>
                </a:lnTo>
                <a:lnTo>
                  <a:pt x="165262" y="44462"/>
                </a:lnTo>
                <a:close/>
              </a:path>
              <a:path w="379094" h="394969">
                <a:moveTo>
                  <a:pt x="125209" y="0"/>
                </a:moveTo>
                <a:lnTo>
                  <a:pt x="121793" y="3073"/>
                </a:lnTo>
                <a:lnTo>
                  <a:pt x="130302" y="12522"/>
                </a:lnTo>
                <a:lnTo>
                  <a:pt x="132168" y="17310"/>
                </a:lnTo>
                <a:lnTo>
                  <a:pt x="31305" y="117195"/>
                </a:lnTo>
                <a:lnTo>
                  <a:pt x="22885" y="121094"/>
                </a:lnTo>
                <a:lnTo>
                  <a:pt x="17500" y="121932"/>
                </a:lnTo>
                <a:lnTo>
                  <a:pt x="61695" y="121932"/>
                </a:lnTo>
                <a:lnTo>
                  <a:pt x="147701" y="44462"/>
                </a:lnTo>
                <a:lnTo>
                  <a:pt x="165262" y="44462"/>
                </a:lnTo>
                <a:lnTo>
                  <a:pt x="1252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1090" y="2591682"/>
            <a:ext cx="262890" cy="396875"/>
          </a:xfrm>
          <a:custGeom>
            <a:avLst/>
            <a:gdLst/>
            <a:ahLst/>
            <a:cxnLst/>
            <a:rect l="l" t="t" r="r" b="b"/>
            <a:pathLst>
              <a:path w="262890" h="396875">
                <a:moveTo>
                  <a:pt x="109406" y="331139"/>
                </a:moveTo>
                <a:lnTo>
                  <a:pt x="18707" y="331139"/>
                </a:lnTo>
                <a:lnTo>
                  <a:pt x="25361" y="331800"/>
                </a:lnTo>
                <a:lnTo>
                  <a:pt x="149098" y="367372"/>
                </a:lnTo>
                <a:lnTo>
                  <a:pt x="154774" y="369989"/>
                </a:lnTo>
                <a:lnTo>
                  <a:pt x="157035" y="372618"/>
                </a:lnTo>
                <a:lnTo>
                  <a:pt x="160477" y="376809"/>
                </a:lnTo>
                <a:lnTo>
                  <a:pt x="161239" y="382282"/>
                </a:lnTo>
                <a:lnTo>
                  <a:pt x="157543" y="395135"/>
                </a:lnTo>
                <a:lnTo>
                  <a:pt x="161963" y="396405"/>
                </a:lnTo>
                <a:lnTo>
                  <a:pt x="176246" y="346710"/>
                </a:lnTo>
                <a:lnTo>
                  <a:pt x="163576" y="346710"/>
                </a:lnTo>
                <a:lnTo>
                  <a:pt x="109406" y="331139"/>
                </a:lnTo>
                <a:close/>
              </a:path>
              <a:path w="262890" h="396875">
                <a:moveTo>
                  <a:pt x="68887" y="222608"/>
                </a:moveTo>
                <a:lnTo>
                  <a:pt x="31988" y="249343"/>
                </a:lnTo>
                <a:lnTo>
                  <a:pt x="0" y="349859"/>
                </a:lnTo>
                <a:lnTo>
                  <a:pt x="4419" y="351129"/>
                </a:lnTo>
                <a:lnTo>
                  <a:pt x="7937" y="338912"/>
                </a:lnTo>
                <a:lnTo>
                  <a:pt x="11010" y="334797"/>
                </a:lnTo>
                <a:lnTo>
                  <a:pt x="15405" y="332689"/>
                </a:lnTo>
                <a:lnTo>
                  <a:pt x="18707" y="331139"/>
                </a:lnTo>
                <a:lnTo>
                  <a:pt x="109406" y="331139"/>
                </a:lnTo>
                <a:lnTo>
                  <a:pt x="97167" y="327621"/>
                </a:lnTo>
                <a:lnTo>
                  <a:pt x="97383" y="325348"/>
                </a:lnTo>
                <a:lnTo>
                  <a:pt x="97546" y="324459"/>
                </a:lnTo>
                <a:lnTo>
                  <a:pt x="86182" y="324459"/>
                </a:lnTo>
                <a:lnTo>
                  <a:pt x="23952" y="306578"/>
                </a:lnTo>
                <a:lnTo>
                  <a:pt x="24028" y="299694"/>
                </a:lnTo>
                <a:lnTo>
                  <a:pt x="25222" y="292277"/>
                </a:lnTo>
                <a:lnTo>
                  <a:pt x="47256" y="253403"/>
                </a:lnTo>
                <a:lnTo>
                  <a:pt x="67775" y="247539"/>
                </a:lnTo>
                <a:lnTo>
                  <a:pt x="107655" y="247539"/>
                </a:lnTo>
                <a:lnTo>
                  <a:pt x="105936" y="243205"/>
                </a:lnTo>
                <a:lnTo>
                  <a:pt x="75886" y="222706"/>
                </a:lnTo>
                <a:lnTo>
                  <a:pt x="68887" y="222608"/>
                </a:lnTo>
                <a:close/>
              </a:path>
              <a:path w="262890" h="396875">
                <a:moveTo>
                  <a:pt x="187504" y="264414"/>
                </a:moveTo>
                <a:lnTo>
                  <a:pt x="140766" y="264414"/>
                </a:lnTo>
                <a:lnTo>
                  <a:pt x="147307" y="264452"/>
                </a:lnTo>
                <a:lnTo>
                  <a:pt x="153593" y="266255"/>
                </a:lnTo>
                <a:lnTo>
                  <a:pt x="177701" y="300528"/>
                </a:lnTo>
                <a:lnTo>
                  <a:pt x="176975" y="309937"/>
                </a:lnTo>
                <a:lnTo>
                  <a:pt x="163576" y="346710"/>
                </a:lnTo>
                <a:lnTo>
                  <a:pt x="176246" y="346710"/>
                </a:lnTo>
                <a:lnTo>
                  <a:pt x="187291" y="307079"/>
                </a:lnTo>
                <a:lnTo>
                  <a:pt x="190538" y="277837"/>
                </a:lnTo>
                <a:lnTo>
                  <a:pt x="189442" y="270701"/>
                </a:lnTo>
                <a:lnTo>
                  <a:pt x="187504" y="264414"/>
                </a:lnTo>
                <a:close/>
              </a:path>
              <a:path w="262890" h="396875">
                <a:moveTo>
                  <a:pt x="107655" y="247539"/>
                </a:moveTo>
                <a:lnTo>
                  <a:pt x="67775" y="247539"/>
                </a:lnTo>
                <a:lnTo>
                  <a:pt x="74828" y="248780"/>
                </a:lnTo>
                <a:lnTo>
                  <a:pt x="80962" y="250545"/>
                </a:lnTo>
                <a:lnTo>
                  <a:pt x="98336" y="280474"/>
                </a:lnTo>
                <a:lnTo>
                  <a:pt x="97783" y="286824"/>
                </a:lnTo>
                <a:lnTo>
                  <a:pt x="86182" y="324459"/>
                </a:lnTo>
                <a:lnTo>
                  <a:pt x="97546" y="324459"/>
                </a:lnTo>
                <a:lnTo>
                  <a:pt x="111460" y="284451"/>
                </a:lnTo>
                <a:lnTo>
                  <a:pt x="140766" y="264414"/>
                </a:lnTo>
                <a:lnTo>
                  <a:pt x="187504" y="264414"/>
                </a:lnTo>
                <a:lnTo>
                  <a:pt x="187394" y="264056"/>
                </a:lnTo>
                <a:lnTo>
                  <a:pt x="187234" y="263728"/>
                </a:lnTo>
                <a:lnTo>
                  <a:pt x="110617" y="263728"/>
                </a:lnTo>
                <a:lnTo>
                  <a:pt x="109931" y="256184"/>
                </a:lnTo>
                <a:lnTo>
                  <a:pt x="108348" y="249288"/>
                </a:lnTo>
                <a:lnTo>
                  <a:pt x="107655" y="247539"/>
                </a:lnTo>
                <a:close/>
              </a:path>
              <a:path w="262890" h="396875">
                <a:moveTo>
                  <a:pt x="151680" y="236487"/>
                </a:moveTo>
                <a:lnTo>
                  <a:pt x="114943" y="256429"/>
                </a:lnTo>
                <a:lnTo>
                  <a:pt x="110617" y="263728"/>
                </a:lnTo>
                <a:lnTo>
                  <a:pt x="187234" y="263728"/>
                </a:lnTo>
                <a:lnTo>
                  <a:pt x="151680" y="236487"/>
                </a:lnTo>
                <a:close/>
              </a:path>
              <a:path w="262890" h="396875">
                <a:moveTo>
                  <a:pt x="206540" y="190157"/>
                </a:moveTo>
                <a:lnTo>
                  <a:pt x="203047" y="190525"/>
                </a:lnTo>
                <a:lnTo>
                  <a:pt x="196418" y="194132"/>
                </a:lnTo>
                <a:lnTo>
                  <a:pt x="194208" y="196913"/>
                </a:lnTo>
                <a:lnTo>
                  <a:pt x="192087" y="204317"/>
                </a:lnTo>
                <a:lnTo>
                  <a:pt x="192455" y="207810"/>
                </a:lnTo>
                <a:lnTo>
                  <a:pt x="196075" y="214452"/>
                </a:lnTo>
                <a:lnTo>
                  <a:pt x="198843" y="216649"/>
                </a:lnTo>
                <a:lnTo>
                  <a:pt x="206248" y="218770"/>
                </a:lnTo>
                <a:lnTo>
                  <a:pt x="209740" y="218376"/>
                </a:lnTo>
                <a:lnTo>
                  <a:pt x="216408" y="214693"/>
                </a:lnTo>
                <a:lnTo>
                  <a:pt x="218605" y="211937"/>
                </a:lnTo>
                <a:lnTo>
                  <a:pt x="220700" y="204609"/>
                </a:lnTo>
                <a:lnTo>
                  <a:pt x="220306" y="201117"/>
                </a:lnTo>
                <a:lnTo>
                  <a:pt x="216623" y="194449"/>
                </a:lnTo>
                <a:lnTo>
                  <a:pt x="213868" y="192252"/>
                </a:lnTo>
                <a:lnTo>
                  <a:pt x="206540" y="190157"/>
                </a:lnTo>
                <a:close/>
              </a:path>
              <a:path w="262890" h="396875">
                <a:moveTo>
                  <a:pt x="172894" y="105994"/>
                </a:moveTo>
                <a:lnTo>
                  <a:pt x="82638" y="105994"/>
                </a:lnTo>
                <a:lnTo>
                  <a:pt x="89268" y="106781"/>
                </a:lnTo>
                <a:lnTo>
                  <a:pt x="212636" y="142240"/>
                </a:lnTo>
                <a:lnTo>
                  <a:pt x="217728" y="144195"/>
                </a:lnTo>
                <a:lnTo>
                  <a:pt x="222300" y="147497"/>
                </a:lnTo>
                <a:lnTo>
                  <a:pt x="223710" y="149783"/>
                </a:lnTo>
                <a:lnTo>
                  <a:pt x="224243" y="152692"/>
                </a:lnTo>
                <a:lnTo>
                  <a:pt x="225094" y="156641"/>
                </a:lnTo>
                <a:lnTo>
                  <a:pt x="224967" y="160528"/>
                </a:lnTo>
                <a:lnTo>
                  <a:pt x="222224" y="170078"/>
                </a:lnTo>
                <a:lnTo>
                  <a:pt x="226644" y="171348"/>
                </a:lnTo>
                <a:lnTo>
                  <a:pt x="241266" y="120484"/>
                </a:lnTo>
                <a:lnTo>
                  <a:pt x="224523" y="120484"/>
                </a:lnTo>
                <a:lnTo>
                  <a:pt x="220065" y="119557"/>
                </a:lnTo>
                <a:lnTo>
                  <a:pt x="172894" y="105994"/>
                </a:lnTo>
                <a:close/>
              </a:path>
              <a:path w="262890" h="396875">
                <a:moveTo>
                  <a:pt x="100558" y="0"/>
                </a:moveTo>
                <a:lnTo>
                  <a:pt x="64693" y="124802"/>
                </a:lnTo>
                <a:lnTo>
                  <a:pt x="69113" y="126072"/>
                </a:lnTo>
                <a:lnTo>
                  <a:pt x="72682" y="113652"/>
                </a:lnTo>
                <a:lnTo>
                  <a:pt x="75641" y="109334"/>
                </a:lnTo>
                <a:lnTo>
                  <a:pt x="79654" y="107378"/>
                </a:lnTo>
                <a:lnTo>
                  <a:pt x="82638" y="105994"/>
                </a:lnTo>
                <a:lnTo>
                  <a:pt x="172894" y="105994"/>
                </a:lnTo>
                <a:lnTo>
                  <a:pt x="159512" y="102146"/>
                </a:lnTo>
                <a:lnTo>
                  <a:pt x="160231" y="99644"/>
                </a:lnTo>
                <a:lnTo>
                  <a:pt x="150799" y="99644"/>
                </a:lnTo>
                <a:lnTo>
                  <a:pt x="86779" y="81241"/>
                </a:lnTo>
                <a:lnTo>
                  <a:pt x="101854" y="28765"/>
                </a:lnTo>
                <a:lnTo>
                  <a:pt x="126212" y="12280"/>
                </a:lnTo>
                <a:lnTo>
                  <a:pt x="135438" y="12280"/>
                </a:lnTo>
                <a:lnTo>
                  <a:pt x="136550" y="8394"/>
                </a:lnTo>
                <a:lnTo>
                  <a:pt x="100558" y="0"/>
                </a:lnTo>
                <a:close/>
              </a:path>
              <a:path w="262890" h="396875">
                <a:moveTo>
                  <a:pt x="225920" y="20904"/>
                </a:moveTo>
                <a:lnTo>
                  <a:pt x="224548" y="25679"/>
                </a:lnTo>
                <a:lnTo>
                  <a:pt x="230437" y="31544"/>
                </a:lnTo>
                <a:lnTo>
                  <a:pt x="235397" y="37098"/>
                </a:lnTo>
                <a:lnTo>
                  <a:pt x="246697" y="65874"/>
                </a:lnTo>
                <a:lnTo>
                  <a:pt x="245427" y="72707"/>
                </a:lnTo>
                <a:lnTo>
                  <a:pt x="233616" y="113792"/>
                </a:lnTo>
                <a:lnTo>
                  <a:pt x="224523" y="120484"/>
                </a:lnTo>
                <a:lnTo>
                  <a:pt x="241266" y="120484"/>
                </a:lnTo>
                <a:lnTo>
                  <a:pt x="262521" y="46545"/>
                </a:lnTo>
                <a:lnTo>
                  <a:pt x="225920" y="20904"/>
                </a:lnTo>
                <a:close/>
              </a:path>
              <a:path w="262890" h="396875">
                <a:moveTo>
                  <a:pt x="146075" y="27432"/>
                </a:moveTo>
                <a:lnTo>
                  <a:pt x="144805" y="31851"/>
                </a:lnTo>
                <a:lnTo>
                  <a:pt x="153911" y="34975"/>
                </a:lnTo>
                <a:lnTo>
                  <a:pt x="159689" y="39141"/>
                </a:lnTo>
                <a:lnTo>
                  <a:pt x="163966" y="48056"/>
                </a:lnTo>
                <a:lnTo>
                  <a:pt x="163992" y="49390"/>
                </a:lnTo>
                <a:lnTo>
                  <a:pt x="163677" y="54813"/>
                </a:lnTo>
                <a:lnTo>
                  <a:pt x="150799" y="99644"/>
                </a:lnTo>
                <a:lnTo>
                  <a:pt x="160231" y="99644"/>
                </a:lnTo>
                <a:lnTo>
                  <a:pt x="171691" y="59791"/>
                </a:lnTo>
                <a:lnTo>
                  <a:pt x="201614" y="46545"/>
                </a:lnTo>
                <a:lnTo>
                  <a:pt x="202450" y="43637"/>
                </a:lnTo>
                <a:lnTo>
                  <a:pt x="146075" y="27432"/>
                </a:lnTo>
                <a:close/>
              </a:path>
              <a:path w="262890" h="396875">
                <a:moveTo>
                  <a:pt x="201611" y="46558"/>
                </a:moveTo>
                <a:lnTo>
                  <a:pt x="187604" y="46558"/>
                </a:lnTo>
                <a:lnTo>
                  <a:pt x="192976" y="46901"/>
                </a:lnTo>
                <a:lnTo>
                  <a:pt x="201180" y="48056"/>
                </a:lnTo>
                <a:lnTo>
                  <a:pt x="201611" y="46558"/>
                </a:lnTo>
                <a:close/>
              </a:path>
              <a:path w="262890" h="396875">
                <a:moveTo>
                  <a:pt x="135438" y="12280"/>
                </a:moveTo>
                <a:lnTo>
                  <a:pt x="126212" y="12280"/>
                </a:lnTo>
                <a:lnTo>
                  <a:pt x="135216" y="13055"/>
                </a:lnTo>
                <a:lnTo>
                  <a:pt x="135438" y="12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225084" y="2363898"/>
            <a:ext cx="322580" cy="355600"/>
          </a:xfrm>
          <a:custGeom>
            <a:avLst/>
            <a:gdLst/>
            <a:ahLst/>
            <a:cxnLst/>
            <a:rect l="l" t="t" r="r" b="b"/>
            <a:pathLst>
              <a:path w="322579" h="355600">
                <a:moveTo>
                  <a:pt x="113486" y="249250"/>
                </a:moveTo>
                <a:lnTo>
                  <a:pt x="109828" y="252031"/>
                </a:lnTo>
                <a:lnTo>
                  <a:pt x="188428" y="355396"/>
                </a:lnTo>
                <a:lnTo>
                  <a:pt x="230859" y="341401"/>
                </a:lnTo>
                <a:lnTo>
                  <a:pt x="229339" y="339407"/>
                </a:lnTo>
                <a:lnTo>
                  <a:pt x="205605" y="339407"/>
                </a:lnTo>
                <a:lnTo>
                  <a:pt x="199807" y="338950"/>
                </a:lnTo>
                <a:lnTo>
                  <a:pt x="151801" y="292036"/>
                </a:lnTo>
                <a:lnTo>
                  <a:pt x="149782" y="285445"/>
                </a:lnTo>
                <a:lnTo>
                  <a:pt x="150100" y="283743"/>
                </a:lnTo>
                <a:lnTo>
                  <a:pt x="151878" y="280733"/>
                </a:lnTo>
                <a:lnTo>
                  <a:pt x="155281" y="277723"/>
                </a:lnTo>
                <a:lnTo>
                  <a:pt x="174905" y="262800"/>
                </a:lnTo>
                <a:lnTo>
                  <a:pt x="131558" y="262800"/>
                </a:lnTo>
                <a:lnTo>
                  <a:pt x="128878" y="262572"/>
                </a:lnTo>
                <a:lnTo>
                  <a:pt x="126224" y="261264"/>
                </a:lnTo>
                <a:lnTo>
                  <a:pt x="122541" y="259587"/>
                </a:lnTo>
                <a:lnTo>
                  <a:pt x="119505" y="257162"/>
                </a:lnTo>
                <a:lnTo>
                  <a:pt x="113486" y="249250"/>
                </a:lnTo>
                <a:close/>
              </a:path>
              <a:path w="322579" h="355600">
                <a:moveTo>
                  <a:pt x="227849" y="337451"/>
                </a:moveTo>
                <a:lnTo>
                  <a:pt x="219630" y="338658"/>
                </a:lnTo>
                <a:lnTo>
                  <a:pt x="212214" y="339310"/>
                </a:lnTo>
                <a:lnTo>
                  <a:pt x="205605" y="339407"/>
                </a:lnTo>
                <a:lnTo>
                  <a:pt x="229339" y="339407"/>
                </a:lnTo>
                <a:lnTo>
                  <a:pt x="227849" y="337451"/>
                </a:lnTo>
                <a:close/>
              </a:path>
              <a:path w="322579" h="355600">
                <a:moveTo>
                  <a:pt x="216831" y="239585"/>
                </a:moveTo>
                <a:lnTo>
                  <a:pt x="205434" y="239585"/>
                </a:lnTo>
                <a:lnTo>
                  <a:pt x="232116" y="274675"/>
                </a:lnTo>
                <a:lnTo>
                  <a:pt x="234618" y="279336"/>
                </a:lnTo>
                <a:lnTo>
                  <a:pt x="236091" y="286740"/>
                </a:lnTo>
                <a:lnTo>
                  <a:pt x="235748" y="290067"/>
                </a:lnTo>
                <a:lnTo>
                  <a:pt x="234351" y="293014"/>
                </a:lnTo>
                <a:lnTo>
                  <a:pt x="233208" y="295338"/>
                </a:lnTo>
                <a:lnTo>
                  <a:pt x="229716" y="299453"/>
                </a:lnTo>
                <a:lnTo>
                  <a:pt x="223887" y="305333"/>
                </a:lnTo>
                <a:lnTo>
                  <a:pt x="226668" y="308990"/>
                </a:lnTo>
                <a:lnTo>
                  <a:pt x="268220" y="277405"/>
                </a:lnTo>
                <a:lnTo>
                  <a:pt x="255840" y="277405"/>
                </a:lnTo>
                <a:lnTo>
                  <a:pt x="245934" y="275462"/>
                </a:lnTo>
                <a:lnTo>
                  <a:pt x="240892" y="271233"/>
                </a:lnTo>
                <a:lnTo>
                  <a:pt x="216831" y="239585"/>
                </a:lnTo>
                <a:close/>
              </a:path>
              <a:path w="322579" h="355600">
                <a:moveTo>
                  <a:pt x="270585" y="269836"/>
                </a:moveTo>
                <a:lnTo>
                  <a:pt x="262634" y="275259"/>
                </a:lnTo>
                <a:lnTo>
                  <a:pt x="255840" y="277405"/>
                </a:lnTo>
                <a:lnTo>
                  <a:pt x="268220" y="277405"/>
                </a:lnTo>
                <a:lnTo>
                  <a:pt x="273366" y="273494"/>
                </a:lnTo>
                <a:lnTo>
                  <a:pt x="270585" y="269836"/>
                </a:lnTo>
                <a:close/>
              </a:path>
              <a:path w="322579" h="355600">
                <a:moveTo>
                  <a:pt x="277235" y="193789"/>
                </a:moveTo>
                <a:lnTo>
                  <a:pt x="265682" y="193789"/>
                </a:lnTo>
                <a:lnTo>
                  <a:pt x="298728" y="237248"/>
                </a:lnTo>
                <a:lnTo>
                  <a:pt x="301763" y="242265"/>
                </a:lnTo>
                <a:lnTo>
                  <a:pt x="302779" y="245655"/>
                </a:lnTo>
                <a:lnTo>
                  <a:pt x="303909" y="250012"/>
                </a:lnTo>
                <a:lnTo>
                  <a:pt x="303782" y="254025"/>
                </a:lnTo>
                <a:lnTo>
                  <a:pt x="301065" y="261403"/>
                </a:lnTo>
                <a:lnTo>
                  <a:pt x="297394" y="266623"/>
                </a:lnTo>
                <a:lnTo>
                  <a:pt x="291387" y="273380"/>
                </a:lnTo>
                <a:lnTo>
                  <a:pt x="294321" y="277228"/>
                </a:lnTo>
                <a:lnTo>
                  <a:pt x="322566" y="253402"/>
                </a:lnTo>
                <a:lnTo>
                  <a:pt x="277235" y="193789"/>
                </a:lnTo>
                <a:close/>
              </a:path>
              <a:path w="322579" h="355600">
                <a:moveTo>
                  <a:pt x="243965" y="150037"/>
                </a:moveTo>
                <a:lnTo>
                  <a:pt x="240308" y="152818"/>
                </a:lnTo>
                <a:lnTo>
                  <a:pt x="248131" y="163105"/>
                </a:lnTo>
                <a:lnTo>
                  <a:pt x="249820" y="168058"/>
                </a:lnTo>
                <a:lnTo>
                  <a:pt x="141540" y="258203"/>
                </a:lnTo>
                <a:lnTo>
                  <a:pt x="131558" y="262800"/>
                </a:lnTo>
                <a:lnTo>
                  <a:pt x="174905" y="262800"/>
                </a:lnTo>
                <a:lnTo>
                  <a:pt x="205434" y="239585"/>
                </a:lnTo>
                <a:lnTo>
                  <a:pt x="216831" y="239585"/>
                </a:lnTo>
                <a:lnTo>
                  <a:pt x="212660" y="234098"/>
                </a:lnTo>
                <a:lnTo>
                  <a:pt x="265682" y="193789"/>
                </a:lnTo>
                <a:lnTo>
                  <a:pt x="277235" y="193789"/>
                </a:lnTo>
                <a:lnTo>
                  <a:pt x="243965" y="150037"/>
                </a:lnTo>
                <a:close/>
              </a:path>
              <a:path w="322579" h="355600">
                <a:moveTo>
                  <a:pt x="93559" y="201752"/>
                </a:moveTo>
                <a:lnTo>
                  <a:pt x="90143" y="202666"/>
                </a:lnTo>
                <a:lnTo>
                  <a:pt x="84009" y="207327"/>
                </a:lnTo>
                <a:lnTo>
                  <a:pt x="82244" y="210362"/>
                </a:lnTo>
                <a:lnTo>
                  <a:pt x="81215" y="217919"/>
                </a:lnTo>
                <a:lnTo>
                  <a:pt x="82104" y="221322"/>
                </a:lnTo>
                <a:lnTo>
                  <a:pt x="86727" y="227380"/>
                </a:lnTo>
                <a:lnTo>
                  <a:pt x="89762" y="229158"/>
                </a:lnTo>
                <a:lnTo>
                  <a:pt x="97306" y="230187"/>
                </a:lnTo>
                <a:lnTo>
                  <a:pt x="100709" y="229285"/>
                </a:lnTo>
                <a:lnTo>
                  <a:pt x="106780" y="224675"/>
                </a:lnTo>
                <a:lnTo>
                  <a:pt x="108558" y="221652"/>
                </a:lnTo>
                <a:lnTo>
                  <a:pt x="109637" y="214172"/>
                </a:lnTo>
                <a:lnTo>
                  <a:pt x="108736" y="210756"/>
                </a:lnTo>
                <a:lnTo>
                  <a:pt x="104062" y="204622"/>
                </a:lnTo>
                <a:lnTo>
                  <a:pt x="101040" y="202831"/>
                </a:lnTo>
                <a:lnTo>
                  <a:pt x="93559" y="201752"/>
                </a:lnTo>
                <a:close/>
              </a:path>
              <a:path w="322579" h="355600">
                <a:moveTo>
                  <a:pt x="91523" y="0"/>
                </a:moveTo>
                <a:lnTo>
                  <a:pt x="46368" y="13247"/>
                </a:lnTo>
                <a:lnTo>
                  <a:pt x="15397" y="41293"/>
                </a:lnTo>
                <a:lnTo>
                  <a:pt x="0" y="85075"/>
                </a:lnTo>
                <a:lnTo>
                  <a:pt x="1373" y="102919"/>
                </a:lnTo>
                <a:lnTo>
                  <a:pt x="24994" y="145737"/>
                </a:lnTo>
                <a:lnTo>
                  <a:pt x="59998" y="165736"/>
                </a:lnTo>
                <a:lnTo>
                  <a:pt x="82053" y="167541"/>
                </a:lnTo>
                <a:lnTo>
                  <a:pt x="94397" y="166446"/>
                </a:lnTo>
                <a:lnTo>
                  <a:pt x="94055" y="161874"/>
                </a:lnTo>
                <a:lnTo>
                  <a:pt x="81977" y="161807"/>
                </a:lnTo>
                <a:lnTo>
                  <a:pt x="71464" y="160940"/>
                </a:lnTo>
                <a:lnTo>
                  <a:pt x="37195" y="144072"/>
                </a:lnTo>
                <a:lnTo>
                  <a:pt x="18807" y="105828"/>
                </a:lnTo>
                <a:lnTo>
                  <a:pt x="18581" y="97329"/>
                </a:lnTo>
                <a:lnTo>
                  <a:pt x="19693" y="88976"/>
                </a:lnTo>
                <a:lnTo>
                  <a:pt x="44529" y="49920"/>
                </a:lnTo>
                <a:lnTo>
                  <a:pt x="84722" y="24274"/>
                </a:lnTo>
                <a:lnTo>
                  <a:pt x="113049" y="18578"/>
                </a:lnTo>
                <a:lnTo>
                  <a:pt x="145674" y="18578"/>
                </a:lnTo>
                <a:lnTo>
                  <a:pt x="144237" y="17301"/>
                </a:lnTo>
                <a:lnTo>
                  <a:pt x="134932" y="11064"/>
                </a:lnTo>
                <a:lnTo>
                  <a:pt x="124750" y="6070"/>
                </a:lnTo>
                <a:lnTo>
                  <a:pt x="113978" y="2481"/>
                </a:lnTo>
                <a:lnTo>
                  <a:pt x="102902" y="458"/>
                </a:lnTo>
                <a:lnTo>
                  <a:pt x="91523" y="0"/>
                </a:lnTo>
                <a:close/>
              </a:path>
              <a:path w="322579" h="355600">
                <a:moveTo>
                  <a:pt x="145674" y="18578"/>
                </a:moveTo>
                <a:lnTo>
                  <a:pt x="113049" y="18578"/>
                </a:lnTo>
                <a:lnTo>
                  <a:pt x="121392" y="19380"/>
                </a:lnTo>
                <a:lnTo>
                  <a:pt x="129170" y="21526"/>
                </a:lnTo>
                <a:lnTo>
                  <a:pt x="159570" y="48618"/>
                </a:lnTo>
                <a:lnTo>
                  <a:pt x="166051" y="74663"/>
                </a:lnTo>
                <a:lnTo>
                  <a:pt x="164911" y="83987"/>
                </a:lnTo>
                <a:lnTo>
                  <a:pt x="161834" y="93749"/>
                </a:lnTo>
                <a:lnTo>
                  <a:pt x="156825" y="103947"/>
                </a:lnTo>
                <a:lnTo>
                  <a:pt x="149884" y="114579"/>
                </a:lnTo>
                <a:lnTo>
                  <a:pt x="152221" y="117652"/>
                </a:lnTo>
                <a:lnTo>
                  <a:pt x="195489" y="79908"/>
                </a:lnTo>
                <a:lnTo>
                  <a:pt x="194642" y="78790"/>
                </a:lnTo>
                <a:lnTo>
                  <a:pt x="185736" y="78790"/>
                </a:lnTo>
                <a:lnTo>
                  <a:pt x="182650" y="78422"/>
                </a:lnTo>
                <a:lnTo>
                  <a:pt x="174903" y="67614"/>
                </a:lnTo>
                <a:lnTo>
                  <a:pt x="172621" y="58146"/>
                </a:lnTo>
                <a:lnTo>
                  <a:pt x="169413" y="49307"/>
                </a:lnTo>
                <a:lnTo>
                  <a:pt x="165277" y="41097"/>
                </a:lnTo>
                <a:lnTo>
                  <a:pt x="160209" y="33515"/>
                </a:lnTo>
                <a:lnTo>
                  <a:pt x="152663" y="24785"/>
                </a:lnTo>
                <a:lnTo>
                  <a:pt x="145674" y="18578"/>
                </a:lnTo>
                <a:close/>
              </a:path>
              <a:path w="322579" h="355600">
                <a:moveTo>
                  <a:pt x="192861" y="76441"/>
                </a:moveTo>
                <a:lnTo>
                  <a:pt x="189139" y="78130"/>
                </a:lnTo>
                <a:lnTo>
                  <a:pt x="185736" y="78790"/>
                </a:lnTo>
                <a:lnTo>
                  <a:pt x="194642" y="78790"/>
                </a:lnTo>
                <a:lnTo>
                  <a:pt x="192861" y="76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029902" y="3948176"/>
            <a:ext cx="4146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.E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89927" y="3897980"/>
            <a:ext cx="6445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F5897"/>
                </a:solidFill>
                <a:latin typeface="Times New Roman"/>
                <a:cs typeface="Times New Roman"/>
              </a:rPr>
              <a:t>8/9</a:t>
            </a:r>
            <a:r>
              <a:rPr dirty="0" sz="2000" spc="390" b="1">
                <a:solidFill>
                  <a:srgbClr val="2F5897"/>
                </a:solidFill>
                <a:latin typeface="Times New Roman"/>
                <a:cs typeface="Times New Roman"/>
              </a:rPr>
              <a:t> </a:t>
            </a:r>
            <a:r>
              <a:rPr dirty="0" baseline="24305" sz="3600" spc="-7">
                <a:latin typeface="Times New Roman"/>
                <a:cs typeface="Times New Roman"/>
              </a:rPr>
              <a:t>F</a:t>
            </a:r>
            <a:endParaRPr baseline="24305" sz="3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020419" y="4083416"/>
            <a:ext cx="5943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5" b="1">
                <a:solidFill>
                  <a:srgbClr val="2F5897"/>
                </a:solidFill>
                <a:latin typeface="Times New Roman"/>
                <a:cs typeface="Times New Roman"/>
              </a:rPr>
              <a:t>1</a:t>
            </a:r>
            <a:r>
              <a:rPr dirty="0" sz="2000" spc="5" b="1">
                <a:solidFill>
                  <a:srgbClr val="2F5897"/>
                </a:solidFill>
                <a:latin typeface="Times New Roman"/>
                <a:cs typeface="Times New Roman"/>
              </a:rPr>
              <a:t>1</a:t>
            </a:r>
            <a:r>
              <a:rPr dirty="0" sz="2000" spc="-10" b="1">
                <a:solidFill>
                  <a:srgbClr val="2F5897"/>
                </a:solidFill>
                <a:latin typeface="Times New Roman"/>
                <a:cs typeface="Times New Roman"/>
              </a:rPr>
              <a:t>/</a:t>
            </a:r>
            <a:r>
              <a:rPr dirty="0" sz="2000" spc="5" b="1">
                <a:solidFill>
                  <a:srgbClr val="2F5897"/>
                </a:solidFill>
                <a:latin typeface="Times New Roman"/>
                <a:cs typeface="Times New Roman"/>
              </a:rPr>
              <a:t>14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89927" y="1832293"/>
            <a:ext cx="4613275" cy="11969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878840">
              <a:lnSpc>
                <a:spcPts val="2080"/>
              </a:lnSpc>
              <a:spcBef>
                <a:spcPts val="105"/>
              </a:spcBef>
              <a:tabLst>
                <a:tab pos="872490" algn="l"/>
                <a:tab pos="1618615" algn="l"/>
                <a:tab pos="2922905" algn="l"/>
                <a:tab pos="3374390" algn="l"/>
              </a:tabLst>
            </a:pPr>
            <a:r>
              <a:rPr dirty="0" sz="2000" spc="5" b="1">
                <a:solidFill>
                  <a:srgbClr val="2F5897"/>
                </a:solidFill>
                <a:latin typeface="Times New Roman"/>
                <a:cs typeface="Times New Roman"/>
              </a:rPr>
              <a:t>1</a:t>
            </a:r>
            <a:r>
              <a:rPr dirty="0" sz="2000" spc="-10" b="1">
                <a:solidFill>
                  <a:srgbClr val="2F5897"/>
                </a:solidFill>
                <a:latin typeface="Times New Roman"/>
                <a:cs typeface="Times New Roman"/>
              </a:rPr>
              <a:t>/</a:t>
            </a:r>
            <a:r>
              <a:rPr dirty="0" sz="2000" spc="5" b="1">
                <a:solidFill>
                  <a:srgbClr val="2F5897"/>
                </a:solidFill>
                <a:latin typeface="Times New Roman"/>
                <a:cs typeface="Times New Roman"/>
              </a:rPr>
              <a:t>1</a:t>
            </a:r>
            <a:r>
              <a:rPr dirty="0" sz="2000" b="1">
                <a:solidFill>
                  <a:srgbClr val="2F5897"/>
                </a:solidFill>
                <a:latin typeface="Times New Roman"/>
                <a:cs typeface="Times New Roman"/>
              </a:rPr>
              <a:t>0</a:t>
            </a:r>
            <a:r>
              <a:rPr dirty="0" sz="2000" b="1">
                <a:solidFill>
                  <a:srgbClr val="2F5897"/>
                </a:solidFill>
                <a:latin typeface="Times New Roman"/>
                <a:cs typeface="Times New Roman"/>
              </a:rPr>
              <a:t>	</a:t>
            </a:r>
            <a:r>
              <a:rPr dirty="0" u="dash" baseline="-29166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dash" baseline="-29166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dash" baseline="-29166" sz="3000" spc="-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dirty="0" u="dash" baseline="-29166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.E</a:t>
            </a:r>
            <a:r>
              <a:rPr dirty="0" u="dash" baseline="-29166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baseline="-29166" sz="3000">
                <a:latin typeface="Times New Roman"/>
                <a:cs typeface="Times New Roman"/>
              </a:rPr>
              <a:t>	</a:t>
            </a:r>
            <a:r>
              <a:rPr dirty="0" sz="2000" spc="5" b="1">
                <a:solidFill>
                  <a:srgbClr val="2F5897"/>
                </a:solidFill>
                <a:latin typeface="Times New Roman"/>
                <a:cs typeface="Times New Roman"/>
              </a:rPr>
              <a:t>5</a:t>
            </a:r>
            <a:r>
              <a:rPr dirty="0" sz="2000" spc="-5" b="1">
                <a:solidFill>
                  <a:srgbClr val="2F5897"/>
                </a:solidFill>
                <a:latin typeface="Times New Roman"/>
                <a:cs typeface="Times New Roman"/>
              </a:rPr>
              <a:t>/</a:t>
            </a:r>
            <a:r>
              <a:rPr dirty="0" sz="2000" b="1">
                <a:solidFill>
                  <a:srgbClr val="2F5897"/>
                </a:solidFill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  <a:p>
            <a:pPr algn="ctr" marR="758190">
              <a:lnSpc>
                <a:spcPts val="2560"/>
              </a:lnSpc>
              <a:tabLst>
                <a:tab pos="2609215" algn="l"/>
              </a:tabLst>
            </a:pPr>
            <a:r>
              <a:rPr dirty="0" baseline="-8101" sz="3600" spc="-7">
                <a:latin typeface="Times New Roman"/>
                <a:cs typeface="Times New Roman"/>
              </a:rPr>
              <a:t>A	</a:t>
            </a:r>
            <a:r>
              <a:rPr dirty="0" sz="2400" spc="-5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algn="ctr" marR="923290">
              <a:lnSpc>
                <a:spcPts val="1889"/>
              </a:lnSpc>
              <a:spcBef>
                <a:spcPts val="320"/>
              </a:spcBef>
            </a:pPr>
            <a:r>
              <a:rPr dirty="0" sz="2000" b="1">
                <a:solidFill>
                  <a:srgbClr val="2F5897"/>
                </a:solidFill>
                <a:latin typeface="Times New Roman"/>
                <a:cs typeface="Times New Roman"/>
              </a:rPr>
              <a:t>2/7</a:t>
            </a:r>
            <a:endParaRPr sz="2000">
              <a:latin typeface="Times New Roman"/>
              <a:cs typeface="Times New Roman"/>
            </a:endParaRPr>
          </a:p>
          <a:p>
            <a:pPr marL="1812925">
              <a:lnSpc>
                <a:spcPts val="2370"/>
              </a:lnSpc>
              <a:tabLst>
                <a:tab pos="3656965" algn="l"/>
                <a:tab pos="4017645" algn="l"/>
              </a:tabLst>
            </a:pPr>
            <a:r>
              <a:rPr dirty="0" baseline="-33564" sz="3600">
                <a:latin typeface="Times New Roman"/>
                <a:cs typeface="Times New Roman"/>
              </a:rPr>
              <a:t>B	</a:t>
            </a:r>
            <a:r>
              <a:rPr dirty="0" baseline="-41666" sz="3600" spc="-7">
                <a:latin typeface="Times New Roman"/>
                <a:cs typeface="Times New Roman"/>
              </a:rPr>
              <a:t>G</a:t>
            </a:r>
            <a:r>
              <a:rPr dirty="0" baseline="-41666" sz="3600" spc="-7">
                <a:latin typeface="Times New Roman"/>
                <a:cs typeface="Times New Roman"/>
              </a:rPr>
              <a:t>	</a:t>
            </a:r>
            <a:r>
              <a:rPr dirty="0" sz="2000" spc="5" b="1">
                <a:solidFill>
                  <a:srgbClr val="2F5897"/>
                </a:solidFill>
                <a:latin typeface="Times New Roman"/>
                <a:cs typeface="Times New Roman"/>
              </a:rPr>
              <a:t>12</a:t>
            </a:r>
            <a:r>
              <a:rPr dirty="0" sz="2000" spc="-10" b="1">
                <a:solidFill>
                  <a:srgbClr val="2F5897"/>
                </a:solidFill>
                <a:latin typeface="Times New Roman"/>
                <a:cs typeface="Times New Roman"/>
              </a:rPr>
              <a:t>/</a:t>
            </a:r>
            <a:r>
              <a:rPr dirty="0" sz="2000" spc="5" b="1">
                <a:solidFill>
                  <a:srgbClr val="2F5897"/>
                </a:solidFill>
                <a:latin typeface="Times New Roman"/>
                <a:cs typeface="Times New Roman"/>
              </a:rPr>
              <a:t>13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366772" y="4555235"/>
            <a:ext cx="6030595" cy="2070100"/>
          </a:xfrm>
          <a:custGeom>
            <a:avLst/>
            <a:gdLst/>
            <a:ahLst/>
            <a:cxnLst/>
            <a:rect l="l" t="t" r="r" b="b"/>
            <a:pathLst>
              <a:path w="6030595" h="2070100">
                <a:moveTo>
                  <a:pt x="0" y="0"/>
                </a:moveTo>
                <a:lnTo>
                  <a:pt x="6030468" y="0"/>
                </a:lnTo>
                <a:lnTo>
                  <a:pt x="6030468" y="2069592"/>
                </a:lnTo>
                <a:lnTo>
                  <a:pt x="0" y="2069592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337816" y="6647815"/>
            <a:ext cx="6088380" cy="0"/>
          </a:xfrm>
          <a:custGeom>
            <a:avLst/>
            <a:gdLst/>
            <a:ahLst/>
            <a:cxnLst/>
            <a:rect l="l" t="t" r="r" b="b"/>
            <a:pathLst>
              <a:path w="6088380" h="0">
                <a:moveTo>
                  <a:pt x="0" y="0"/>
                </a:moveTo>
                <a:lnTo>
                  <a:pt x="6088380" y="0"/>
                </a:lnTo>
              </a:path>
            </a:pathLst>
          </a:custGeom>
          <a:ln w="11429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343607" y="4537709"/>
            <a:ext cx="0" cy="2104390"/>
          </a:xfrm>
          <a:custGeom>
            <a:avLst/>
            <a:gdLst/>
            <a:ahLst/>
            <a:cxnLst/>
            <a:rect l="l" t="t" r="r" b="b"/>
            <a:pathLst>
              <a:path w="0" h="2104390">
                <a:moveTo>
                  <a:pt x="0" y="0"/>
                </a:moveTo>
                <a:lnTo>
                  <a:pt x="0" y="2104390"/>
                </a:lnTo>
              </a:path>
            </a:pathLst>
          </a:custGeom>
          <a:ln w="11582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337816" y="4526279"/>
            <a:ext cx="29209" cy="11430"/>
          </a:xfrm>
          <a:custGeom>
            <a:avLst/>
            <a:gdLst/>
            <a:ahLst/>
            <a:cxnLst/>
            <a:rect l="l" t="t" r="r" b="b"/>
            <a:pathLst>
              <a:path w="29210" h="11429">
                <a:moveTo>
                  <a:pt x="0" y="11430"/>
                </a:moveTo>
                <a:lnTo>
                  <a:pt x="28956" y="11430"/>
                </a:lnTo>
                <a:lnTo>
                  <a:pt x="28956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420404" y="4537709"/>
            <a:ext cx="0" cy="2104390"/>
          </a:xfrm>
          <a:custGeom>
            <a:avLst/>
            <a:gdLst/>
            <a:ahLst/>
            <a:cxnLst/>
            <a:rect l="l" t="t" r="r" b="b"/>
            <a:pathLst>
              <a:path w="0" h="2104390">
                <a:moveTo>
                  <a:pt x="0" y="0"/>
                </a:moveTo>
                <a:lnTo>
                  <a:pt x="0" y="2104390"/>
                </a:lnTo>
              </a:path>
            </a:pathLst>
          </a:custGeom>
          <a:ln w="11582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366772" y="4531995"/>
            <a:ext cx="6059805" cy="0"/>
          </a:xfrm>
          <a:custGeom>
            <a:avLst/>
            <a:gdLst/>
            <a:ahLst/>
            <a:cxnLst/>
            <a:rect l="l" t="t" r="r" b="b"/>
            <a:pathLst>
              <a:path w="6059805" h="0">
                <a:moveTo>
                  <a:pt x="0" y="0"/>
                </a:moveTo>
                <a:lnTo>
                  <a:pt x="6059424" y="0"/>
                </a:lnTo>
              </a:path>
            </a:pathLst>
          </a:custGeom>
          <a:ln w="11430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360980" y="6596380"/>
            <a:ext cx="6042660" cy="34290"/>
          </a:xfrm>
          <a:custGeom>
            <a:avLst/>
            <a:gdLst/>
            <a:ahLst/>
            <a:cxnLst/>
            <a:rect l="l" t="t" r="r" b="b"/>
            <a:pathLst>
              <a:path w="6042659" h="34290">
                <a:moveTo>
                  <a:pt x="0" y="34290"/>
                </a:moveTo>
                <a:lnTo>
                  <a:pt x="6042050" y="34290"/>
                </a:lnTo>
                <a:lnTo>
                  <a:pt x="6042050" y="0"/>
                </a:lnTo>
                <a:lnTo>
                  <a:pt x="0" y="0"/>
                </a:lnTo>
                <a:lnTo>
                  <a:pt x="0" y="3429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378354" y="4584700"/>
            <a:ext cx="0" cy="2011680"/>
          </a:xfrm>
          <a:custGeom>
            <a:avLst/>
            <a:gdLst/>
            <a:ahLst/>
            <a:cxnLst/>
            <a:rect l="l" t="t" r="r" b="b"/>
            <a:pathLst>
              <a:path w="0" h="2011679">
                <a:moveTo>
                  <a:pt x="0" y="0"/>
                </a:moveTo>
                <a:lnTo>
                  <a:pt x="0" y="2011680"/>
                </a:lnTo>
              </a:path>
            </a:pathLst>
          </a:custGeom>
          <a:ln w="34747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360980" y="4549140"/>
            <a:ext cx="6042660" cy="35560"/>
          </a:xfrm>
          <a:custGeom>
            <a:avLst/>
            <a:gdLst/>
            <a:ahLst/>
            <a:cxnLst/>
            <a:rect l="l" t="t" r="r" b="b"/>
            <a:pathLst>
              <a:path w="6042659" h="35560">
                <a:moveTo>
                  <a:pt x="0" y="35560"/>
                </a:moveTo>
                <a:lnTo>
                  <a:pt x="6042050" y="35560"/>
                </a:lnTo>
                <a:lnTo>
                  <a:pt x="6042050" y="0"/>
                </a:lnTo>
                <a:lnTo>
                  <a:pt x="0" y="0"/>
                </a:lnTo>
                <a:lnTo>
                  <a:pt x="0" y="3556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385657" y="4584191"/>
            <a:ext cx="0" cy="2011680"/>
          </a:xfrm>
          <a:custGeom>
            <a:avLst/>
            <a:gdLst/>
            <a:ahLst/>
            <a:cxnLst/>
            <a:rect l="l" t="t" r="r" b="b"/>
            <a:pathLst>
              <a:path w="0"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34747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592323" y="5050535"/>
            <a:ext cx="5309870" cy="0"/>
          </a:xfrm>
          <a:custGeom>
            <a:avLst/>
            <a:gdLst/>
            <a:ahLst/>
            <a:cxnLst/>
            <a:rect l="l" t="t" r="r" b="b"/>
            <a:pathLst>
              <a:path w="5309870" h="0">
                <a:moveTo>
                  <a:pt x="0" y="0"/>
                </a:moveTo>
                <a:lnTo>
                  <a:pt x="530961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592323" y="5364479"/>
            <a:ext cx="5309870" cy="0"/>
          </a:xfrm>
          <a:custGeom>
            <a:avLst/>
            <a:gdLst/>
            <a:ahLst/>
            <a:cxnLst/>
            <a:rect l="l" t="t" r="r" b="b"/>
            <a:pathLst>
              <a:path w="5309870" h="0">
                <a:moveTo>
                  <a:pt x="0" y="0"/>
                </a:moveTo>
                <a:lnTo>
                  <a:pt x="530961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687320" y="5590032"/>
            <a:ext cx="1075690" cy="0"/>
          </a:xfrm>
          <a:custGeom>
            <a:avLst/>
            <a:gdLst/>
            <a:ahLst/>
            <a:cxnLst/>
            <a:rect l="l" t="t" r="r" b="b"/>
            <a:pathLst>
              <a:path w="1075689" h="0">
                <a:moveTo>
                  <a:pt x="0" y="0"/>
                </a:moveTo>
                <a:lnTo>
                  <a:pt x="107543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636520" y="555192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50800" y="3809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302252" y="5590032"/>
            <a:ext cx="1479550" cy="0"/>
          </a:xfrm>
          <a:custGeom>
            <a:avLst/>
            <a:gdLst/>
            <a:ahLst/>
            <a:cxnLst/>
            <a:rect l="l" t="t" r="r" b="b"/>
            <a:pathLst>
              <a:path w="1479550" h="0">
                <a:moveTo>
                  <a:pt x="0" y="0"/>
                </a:moveTo>
                <a:lnTo>
                  <a:pt x="14792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756147" y="555193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25400" y="38100"/>
                </a:ln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2637789" y="4604436"/>
            <a:ext cx="5149215" cy="111442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algn="ctr" marR="54610">
              <a:lnSpc>
                <a:spcPct val="100000"/>
              </a:lnSpc>
              <a:spcBef>
                <a:spcPts val="600"/>
              </a:spcBef>
            </a:pPr>
            <a:r>
              <a:rPr dirty="0" sz="2000" spc="-30" i="1">
                <a:latin typeface="Times New Roman"/>
                <a:cs typeface="Times New Roman"/>
              </a:rPr>
              <a:t>Time</a:t>
            </a:r>
            <a:endParaRPr sz="200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  <a:spcBef>
                <a:spcPts val="445"/>
              </a:spcBef>
              <a:tabLst>
                <a:tab pos="342900" algn="l"/>
                <a:tab pos="685800" algn="l"/>
                <a:tab pos="1028700" algn="l"/>
                <a:tab pos="1371600" algn="l"/>
                <a:tab pos="1715135" algn="l"/>
                <a:tab pos="2058035" algn="l"/>
                <a:tab pos="2400935" algn="l"/>
                <a:tab pos="2743835" algn="l"/>
                <a:tab pos="3087370" algn="l"/>
                <a:tab pos="3544570" algn="l"/>
                <a:tab pos="3992879" algn="l"/>
                <a:tab pos="4450080" algn="l"/>
                <a:tab pos="4907280" algn="l"/>
              </a:tabLst>
            </a:pPr>
            <a:r>
              <a:rPr dirty="0" sz="1800">
                <a:latin typeface="Times New Roman"/>
                <a:cs typeface="Times New Roman"/>
              </a:rPr>
              <a:t>1	2	3	4	5	6	7	8	9	10	</a:t>
            </a:r>
            <a:r>
              <a:rPr dirty="0" sz="1800" spc="-75">
                <a:latin typeface="Times New Roman"/>
                <a:cs typeface="Times New Roman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1	12	13	14</a:t>
            </a:r>
            <a:endParaRPr sz="1800">
              <a:latin typeface="Times New Roman"/>
              <a:cs typeface="Times New Roman"/>
            </a:endParaRPr>
          </a:p>
          <a:p>
            <a:pPr marL="1304925">
              <a:lnSpc>
                <a:spcPct val="100000"/>
              </a:lnSpc>
              <a:spcBef>
                <a:spcPts val="670"/>
              </a:spcBef>
            </a:pP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112688" y="5748421"/>
            <a:ext cx="1543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628397" y="5748421"/>
            <a:ext cx="1828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448969" y="6197628"/>
            <a:ext cx="87121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74370" algn="l"/>
              </a:tabLst>
            </a:pP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061207" y="5903976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 h="0">
                <a:moveTo>
                  <a:pt x="475995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997705" y="586587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851147" y="5903976"/>
            <a:ext cx="793115" cy="0"/>
          </a:xfrm>
          <a:custGeom>
            <a:avLst/>
            <a:gdLst/>
            <a:ahLst/>
            <a:cxnLst/>
            <a:rect l="l" t="t" r="r" b="b"/>
            <a:pathLst>
              <a:path w="793114" h="0">
                <a:moveTo>
                  <a:pt x="0" y="0"/>
                </a:moveTo>
                <a:lnTo>
                  <a:pt x="79298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631437" y="586587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995164" y="5903976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 h="0">
                <a:moveTo>
                  <a:pt x="7213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931661" y="586587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292852" y="5903976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 h="0">
                <a:moveTo>
                  <a:pt x="0" y="0"/>
                </a:moveTo>
                <a:lnTo>
                  <a:pt x="706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350765" y="586587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199"/>
                </a:lnTo>
                <a:lnTo>
                  <a:pt x="7620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375152" y="6355079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 h="0">
                <a:moveTo>
                  <a:pt x="70612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311650" y="631697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627120" y="6355079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 h="0">
                <a:moveTo>
                  <a:pt x="0" y="0"/>
                </a:moveTo>
                <a:lnTo>
                  <a:pt x="7213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686558" y="631697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050284" y="6399276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 h="0">
                <a:moveTo>
                  <a:pt x="26415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986781" y="636117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302252" y="6355079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 h="0">
                <a:moveTo>
                  <a:pt x="0" y="0"/>
                </a:moveTo>
                <a:lnTo>
                  <a:pt x="706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360165" y="631697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6868388" y="5388046"/>
            <a:ext cx="241300" cy="6451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44450" marR="5080" indent="-45085">
              <a:lnSpc>
                <a:spcPct val="103099"/>
              </a:lnSpc>
              <a:spcBef>
                <a:spcPts val="30"/>
              </a:spcBef>
            </a:pPr>
            <a:r>
              <a:rPr dirty="0" sz="2000">
                <a:latin typeface="Times New Roman"/>
                <a:cs typeface="Times New Roman"/>
              </a:rPr>
              <a:t>E  </a:t>
            </a:r>
            <a:r>
              <a:rPr dirty="0" sz="2000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301232" y="5590032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 h="0">
                <a:moveTo>
                  <a:pt x="47599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237730" y="555192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092695" y="5544311"/>
            <a:ext cx="566420" cy="0"/>
          </a:xfrm>
          <a:custGeom>
            <a:avLst/>
            <a:gdLst/>
            <a:ahLst/>
            <a:cxnLst/>
            <a:rect l="l" t="t" r="r" b="b"/>
            <a:pathLst>
              <a:path w="566420" h="0">
                <a:moveTo>
                  <a:pt x="0" y="0"/>
                </a:moveTo>
                <a:lnTo>
                  <a:pt x="5659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645909" y="550620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796531" y="5903976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4" h="0">
                <a:moveTo>
                  <a:pt x="114807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733030" y="586587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136892" y="5903976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 h="0">
                <a:moveTo>
                  <a:pt x="0" y="0"/>
                </a:moveTo>
                <a:lnTo>
                  <a:pt x="7213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196328" y="586587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199"/>
                </a:lnTo>
                <a:lnTo>
                  <a:pt x="7620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5605993" y="3823097"/>
            <a:ext cx="30441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39966"/>
                </a:solidFill>
                <a:latin typeface="Palatino Linotype"/>
                <a:cs typeface="Palatino Linotype"/>
              </a:rPr>
              <a:t>The relations are summarized  </a:t>
            </a:r>
            <a:r>
              <a:rPr dirty="0" sz="1800">
                <a:solidFill>
                  <a:srgbClr val="339966"/>
                </a:solidFill>
                <a:latin typeface="Palatino Linotype"/>
                <a:cs typeface="Palatino Linotype"/>
              </a:rPr>
              <a:t>in </a:t>
            </a:r>
            <a:r>
              <a:rPr dirty="0" sz="1800" spc="-5">
                <a:solidFill>
                  <a:srgbClr val="339966"/>
                </a:solidFill>
                <a:latin typeface="Palatino Linotype"/>
                <a:cs typeface="Palatino Linotype"/>
              </a:rPr>
              <a:t>the next</a:t>
            </a:r>
            <a:r>
              <a:rPr dirty="0" sz="1800" spc="-10">
                <a:solidFill>
                  <a:srgbClr val="339966"/>
                </a:solidFill>
                <a:latin typeface="Palatino Linotype"/>
                <a:cs typeface="Palatino Linotype"/>
              </a:rPr>
              <a:t> </a:t>
            </a:r>
            <a:r>
              <a:rPr dirty="0" sz="1800" spc="-5">
                <a:solidFill>
                  <a:srgbClr val="339966"/>
                </a:solidFill>
                <a:latin typeface="Palatino Linotype"/>
                <a:cs typeface="Palatino Linotype"/>
              </a:rPr>
              <a:t>frame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88" name="object 8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89" name="object 8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2015/4/16</a:t>
            </a:r>
          </a:p>
        </p:txBody>
      </p:sp>
      <p:sp>
        <p:nvSpPr>
          <p:cNvPr id="90" name="object 90"/>
          <p:cNvSpPr txBox="1"/>
          <p:nvPr/>
        </p:nvSpPr>
        <p:spPr>
          <a:xfrm>
            <a:off x="8699958" y="6577074"/>
            <a:ext cx="203835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25</a:t>
            </a:fld>
            <a:endParaRPr sz="12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115" y="1697418"/>
            <a:ext cx="8339455" cy="45161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ts val="2635"/>
              </a:lnSpc>
              <a:spcBef>
                <a:spcPts val="105"/>
              </a:spcBef>
              <a:buClr>
                <a:srgbClr val="3E3E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300" b="1">
                <a:solidFill>
                  <a:srgbClr val="3E3E3E"/>
                </a:solidFill>
                <a:latin typeface="Palatino Linotype"/>
                <a:cs typeface="Palatino Linotype"/>
              </a:rPr>
              <a:t>If</a:t>
            </a:r>
            <a:r>
              <a:rPr dirty="0" sz="230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300" b="1" i="1">
                <a:solidFill>
                  <a:srgbClr val="3E3E3E"/>
                </a:solidFill>
                <a:latin typeface="Palatino Linotype"/>
                <a:cs typeface="Palatino Linotype"/>
              </a:rPr>
              <a:t>w </a:t>
            </a:r>
            <a:r>
              <a:rPr dirty="0" sz="2300" b="1">
                <a:solidFill>
                  <a:srgbClr val="3E3E3E"/>
                </a:solidFill>
                <a:latin typeface="Palatino Linotype"/>
                <a:cs typeface="Palatino Linotype"/>
              </a:rPr>
              <a:t>is a </a:t>
            </a:r>
            <a:r>
              <a:rPr dirty="0" sz="2300" spc="-5" b="1">
                <a:solidFill>
                  <a:srgbClr val="3E3E3E"/>
                </a:solidFill>
                <a:latin typeface="Palatino Linotype"/>
                <a:cs typeface="Palatino Linotype"/>
              </a:rPr>
              <a:t>descendant </a:t>
            </a:r>
            <a:r>
              <a:rPr dirty="0" sz="2300" b="1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2300" b="1" i="1">
                <a:solidFill>
                  <a:srgbClr val="3E3E3E"/>
                </a:solidFill>
                <a:latin typeface="Palatino Linotype"/>
                <a:cs typeface="Palatino Linotype"/>
              </a:rPr>
              <a:t>v </a:t>
            </a:r>
            <a:r>
              <a:rPr dirty="0" sz="2300" b="1">
                <a:solidFill>
                  <a:srgbClr val="3E3E3E"/>
                </a:solidFill>
                <a:latin typeface="Palatino Linotype"/>
                <a:cs typeface="Palatino Linotype"/>
              </a:rPr>
              <a:t>in the DFS forest,</a:t>
            </a:r>
            <a:r>
              <a:rPr dirty="0" sz="2300" spc="-12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300" b="1">
                <a:solidFill>
                  <a:srgbClr val="3E3E3E"/>
                </a:solidFill>
                <a:latin typeface="Palatino Linotype"/>
                <a:cs typeface="Palatino Linotype"/>
              </a:rPr>
              <a:t>then</a:t>
            </a:r>
            <a:endParaRPr sz="2300">
              <a:latin typeface="Palatino Linotype"/>
              <a:cs typeface="Palatino Linotype"/>
            </a:endParaRPr>
          </a:p>
          <a:p>
            <a:pPr marL="354965">
              <a:lnSpc>
                <a:spcPts val="2635"/>
              </a:lnSpc>
            </a:pPr>
            <a:r>
              <a:rPr dirty="0" sz="23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active</a:t>
            </a:r>
            <a:r>
              <a:rPr dirty="0" sz="2300" spc="-5" b="1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3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w</a:t>
            </a:r>
            <a:r>
              <a:rPr dirty="0" sz="2300" spc="-5" b="1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r>
              <a:rPr dirty="0" sz="2300" spc="-5" b="1">
                <a:solidFill>
                  <a:srgbClr val="3E3E3E"/>
                </a:solidFill>
                <a:latin typeface="Symbol"/>
                <a:cs typeface="Symbol"/>
              </a:rPr>
              <a:t></a:t>
            </a:r>
            <a:r>
              <a:rPr dirty="0" sz="23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active</a:t>
            </a:r>
            <a:r>
              <a:rPr dirty="0" sz="2300" spc="-5" b="1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3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r>
              <a:rPr dirty="0" sz="2300" spc="-5" b="1">
                <a:solidFill>
                  <a:srgbClr val="3E3E3E"/>
                </a:solidFill>
                <a:latin typeface="Palatino Linotype"/>
                <a:cs typeface="Palatino Linotype"/>
              </a:rPr>
              <a:t>), </a:t>
            </a:r>
            <a:r>
              <a:rPr dirty="0" sz="2300" b="1">
                <a:solidFill>
                  <a:srgbClr val="3E3E3E"/>
                </a:solidFill>
                <a:latin typeface="Palatino Linotype"/>
                <a:cs typeface="Palatino Linotype"/>
              </a:rPr>
              <a:t>and the </a:t>
            </a:r>
            <a:r>
              <a:rPr dirty="0" sz="2300" spc="-5" b="1">
                <a:solidFill>
                  <a:srgbClr val="3E3E3E"/>
                </a:solidFill>
                <a:latin typeface="Palatino Linotype"/>
                <a:cs typeface="Palatino Linotype"/>
              </a:rPr>
              <a:t>inclusion </a:t>
            </a:r>
            <a:r>
              <a:rPr dirty="0" sz="2300" b="1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300" spc="-5" b="1">
                <a:solidFill>
                  <a:srgbClr val="3E3E3E"/>
                </a:solidFill>
                <a:latin typeface="Palatino Linotype"/>
                <a:cs typeface="Palatino Linotype"/>
              </a:rPr>
              <a:t>proper </a:t>
            </a:r>
            <a:r>
              <a:rPr dirty="0" sz="2300" b="1">
                <a:solidFill>
                  <a:srgbClr val="3E3E3E"/>
                </a:solidFill>
                <a:latin typeface="Palatino Linotype"/>
                <a:cs typeface="Palatino Linotype"/>
              </a:rPr>
              <a:t>if</a:t>
            </a:r>
            <a:r>
              <a:rPr dirty="0" sz="2300" spc="-8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300" spc="-65" b="1">
                <a:solidFill>
                  <a:srgbClr val="3E3E3E"/>
                </a:solidFill>
                <a:latin typeface="Palatino Linotype"/>
                <a:cs typeface="Palatino Linotype"/>
              </a:rPr>
              <a:t>w</a:t>
            </a:r>
            <a:r>
              <a:rPr dirty="0" sz="2300" spc="-65" b="1">
                <a:solidFill>
                  <a:srgbClr val="3E3E3E"/>
                </a:solidFill>
                <a:latin typeface="Symbol"/>
                <a:cs typeface="Symbol"/>
              </a:rPr>
              <a:t></a:t>
            </a:r>
            <a:r>
              <a:rPr dirty="0" sz="2300" spc="-65" b="1">
                <a:solidFill>
                  <a:srgbClr val="3E3E3E"/>
                </a:solidFill>
                <a:latin typeface="Palatino Linotype"/>
                <a:cs typeface="Palatino Linotype"/>
              </a:rPr>
              <a:t>v.</a:t>
            </a:r>
            <a:endParaRPr sz="23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300" b="1">
                <a:solidFill>
                  <a:srgbClr val="3E3E3E"/>
                </a:solidFill>
                <a:latin typeface="Palatino Linotype"/>
                <a:cs typeface="Palatino Linotype"/>
              </a:rPr>
              <a:t>Proof:</a:t>
            </a:r>
            <a:endParaRPr sz="23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ts val="2480"/>
              </a:lnSpc>
              <a:spcBef>
                <a:spcPts val="59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300">
                <a:solidFill>
                  <a:srgbClr val="3E3E3E"/>
                </a:solidFill>
                <a:latin typeface="Palatino Linotype"/>
                <a:cs typeface="Palatino Linotype"/>
              </a:rPr>
              <a:t>Define a partial order &lt;: w&lt;v iff. w is a proper</a:t>
            </a:r>
            <a:r>
              <a:rPr dirty="0" sz="2300" spc="-9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300" spc="-5">
                <a:solidFill>
                  <a:srgbClr val="3E3E3E"/>
                </a:solidFill>
                <a:latin typeface="Palatino Linotype"/>
                <a:cs typeface="Palatino Linotype"/>
              </a:rPr>
              <a:t>descendants  </a:t>
            </a:r>
            <a:r>
              <a:rPr dirty="0" sz="2300">
                <a:solidFill>
                  <a:srgbClr val="3E3E3E"/>
                </a:solidFill>
                <a:latin typeface="Palatino Linotype"/>
                <a:cs typeface="Palatino Linotype"/>
              </a:rPr>
              <a:t>of v in its DFS tree. The proof is </a:t>
            </a:r>
            <a:r>
              <a:rPr dirty="0" sz="2300" spc="-5">
                <a:solidFill>
                  <a:srgbClr val="3E3E3E"/>
                </a:solidFill>
                <a:latin typeface="Palatino Linotype"/>
                <a:cs typeface="Palatino Linotype"/>
              </a:rPr>
              <a:t>by </a:t>
            </a:r>
            <a:r>
              <a:rPr dirty="0" sz="2300">
                <a:solidFill>
                  <a:srgbClr val="3E3E3E"/>
                </a:solidFill>
                <a:latin typeface="Palatino Linotype"/>
                <a:cs typeface="Palatino Linotype"/>
              </a:rPr>
              <a:t>induction on</a:t>
            </a:r>
            <a:r>
              <a:rPr dirty="0" sz="2300" spc="-15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300">
                <a:solidFill>
                  <a:srgbClr val="3E3E3E"/>
                </a:solidFill>
                <a:latin typeface="Palatino Linotype"/>
                <a:cs typeface="Palatino Linotype"/>
              </a:rPr>
              <a:t>&lt;.</a:t>
            </a:r>
            <a:endParaRPr sz="23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24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300">
                <a:solidFill>
                  <a:srgbClr val="3E3E3E"/>
                </a:solidFill>
                <a:latin typeface="Palatino Linotype"/>
                <a:cs typeface="Palatino Linotype"/>
              </a:rPr>
              <a:t>If v is minimal. The only descendant of v is itself.</a:t>
            </a:r>
            <a:r>
              <a:rPr dirty="0" sz="2300" spc="-15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300" spc="-25">
                <a:solidFill>
                  <a:srgbClr val="3E3E3E"/>
                </a:solidFill>
                <a:latin typeface="Palatino Linotype"/>
                <a:cs typeface="Palatino Linotype"/>
              </a:rPr>
              <a:t>Trivial.</a:t>
            </a:r>
            <a:endParaRPr sz="2300">
              <a:latin typeface="Palatino Linotype"/>
              <a:cs typeface="Palatino Linotype"/>
            </a:endParaRPr>
          </a:p>
          <a:p>
            <a:pPr lvl="1" marL="756285" marR="643890" indent="-286385">
              <a:lnSpc>
                <a:spcPts val="2510"/>
              </a:lnSpc>
              <a:spcBef>
                <a:spcPts val="56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300">
                <a:solidFill>
                  <a:srgbClr val="3E3E3E"/>
                </a:solidFill>
                <a:latin typeface="Palatino Linotype"/>
                <a:cs typeface="Palatino Linotype"/>
              </a:rPr>
              <a:t>Assume that for all </a:t>
            </a:r>
            <a:r>
              <a:rPr dirty="0" sz="2300" spc="-70">
                <a:solidFill>
                  <a:srgbClr val="3E3E3E"/>
                </a:solidFill>
                <a:latin typeface="Palatino Linotype"/>
                <a:cs typeface="Palatino Linotype"/>
              </a:rPr>
              <a:t>x&lt;v, </a:t>
            </a:r>
            <a:r>
              <a:rPr dirty="0" sz="2300">
                <a:solidFill>
                  <a:srgbClr val="3E3E3E"/>
                </a:solidFill>
                <a:latin typeface="Palatino Linotype"/>
                <a:cs typeface="Palatino Linotype"/>
              </a:rPr>
              <a:t>if w is a </a:t>
            </a:r>
            <a:r>
              <a:rPr dirty="0" sz="2300" spc="-5">
                <a:solidFill>
                  <a:srgbClr val="3E3E3E"/>
                </a:solidFill>
                <a:latin typeface="Palatino Linotype"/>
                <a:cs typeface="Palatino Linotype"/>
              </a:rPr>
              <a:t>descendant </a:t>
            </a:r>
            <a:r>
              <a:rPr dirty="0" sz="2300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2300" spc="-5">
                <a:solidFill>
                  <a:srgbClr val="3E3E3E"/>
                </a:solidFill>
                <a:latin typeface="Palatino Linotype"/>
                <a:cs typeface="Palatino Linotype"/>
              </a:rPr>
              <a:t>x, </a:t>
            </a:r>
            <a:r>
              <a:rPr dirty="0" sz="2300">
                <a:solidFill>
                  <a:srgbClr val="3E3E3E"/>
                </a:solidFill>
                <a:latin typeface="Palatino Linotype"/>
                <a:cs typeface="Palatino Linotype"/>
              </a:rPr>
              <a:t>then  </a:t>
            </a:r>
            <a:r>
              <a:rPr dirty="0" sz="2300" spc="-5">
                <a:solidFill>
                  <a:srgbClr val="3E3E3E"/>
                </a:solidFill>
                <a:latin typeface="Palatino Linotype"/>
                <a:cs typeface="Palatino Linotype"/>
              </a:rPr>
              <a:t>active(w)</a:t>
            </a:r>
            <a:r>
              <a:rPr dirty="0" sz="2300" spc="-5">
                <a:solidFill>
                  <a:srgbClr val="3E3E3E"/>
                </a:solidFill>
                <a:latin typeface="Symbol"/>
                <a:cs typeface="Symbol"/>
              </a:rPr>
              <a:t></a:t>
            </a:r>
            <a:r>
              <a:rPr dirty="0" sz="2300" spc="-5">
                <a:solidFill>
                  <a:srgbClr val="3E3E3E"/>
                </a:solidFill>
                <a:latin typeface="Palatino Linotype"/>
                <a:cs typeface="Palatino Linotype"/>
              </a:rPr>
              <a:t>active(x).</a:t>
            </a:r>
            <a:endParaRPr sz="2300">
              <a:latin typeface="Palatino Linotype"/>
              <a:cs typeface="Palatino Linotype"/>
            </a:endParaRPr>
          </a:p>
          <a:p>
            <a:pPr lvl="1" marL="756285" marR="61594" indent="-286385">
              <a:lnSpc>
                <a:spcPct val="90200"/>
              </a:lnSpc>
              <a:spcBef>
                <a:spcPts val="48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300">
                <a:solidFill>
                  <a:srgbClr val="3E3E3E"/>
                </a:solidFill>
                <a:latin typeface="Palatino Linotype"/>
                <a:cs typeface="Palatino Linotype"/>
              </a:rPr>
              <a:t>Let w </a:t>
            </a:r>
            <a:r>
              <a:rPr dirty="0" sz="2300" spc="-5">
                <a:solidFill>
                  <a:srgbClr val="3E3E3E"/>
                </a:solidFill>
                <a:latin typeface="Palatino Linotype"/>
                <a:cs typeface="Palatino Linotype"/>
              </a:rPr>
              <a:t>be </a:t>
            </a:r>
            <a:r>
              <a:rPr dirty="0" sz="2300">
                <a:solidFill>
                  <a:srgbClr val="3E3E3E"/>
                </a:solidFill>
                <a:latin typeface="Palatino Linotype"/>
                <a:cs typeface="Palatino Linotype"/>
              </a:rPr>
              <a:t>any proper descendant of v in the DFS tree,</a:t>
            </a:r>
            <a:r>
              <a:rPr dirty="0" sz="2300" spc="-19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300">
                <a:solidFill>
                  <a:srgbClr val="3E3E3E"/>
                </a:solidFill>
                <a:latin typeface="Palatino Linotype"/>
                <a:cs typeface="Palatino Linotype"/>
              </a:rPr>
              <a:t>there  must </a:t>
            </a:r>
            <a:r>
              <a:rPr dirty="0" sz="2300" spc="-5">
                <a:solidFill>
                  <a:srgbClr val="3E3E3E"/>
                </a:solidFill>
                <a:latin typeface="Palatino Linotype"/>
                <a:cs typeface="Palatino Linotype"/>
              </a:rPr>
              <a:t>be </a:t>
            </a:r>
            <a:r>
              <a:rPr dirty="0" sz="2300">
                <a:solidFill>
                  <a:srgbClr val="3E3E3E"/>
                </a:solidFill>
                <a:latin typeface="Palatino Linotype"/>
                <a:cs typeface="Palatino Linotype"/>
              </a:rPr>
              <a:t>some x </a:t>
            </a:r>
            <a:r>
              <a:rPr dirty="0" sz="2300" spc="-5">
                <a:solidFill>
                  <a:srgbClr val="3E3E3E"/>
                </a:solidFill>
                <a:latin typeface="Palatino Linotype"/>
                <a:cs typeface="Palatino Linotype"/>
              </a:rPr>
              <a:t>such </a:t>
            </a:r>
            <a:r>
              <a:rPr dirty="0" sz="2300">
                <a:solidFill>
                  <a:srgbClr val="3E3E3E"/>
                </a:solidFill>
                <a:latin typeface="Palatino Linotype"/>
                <a:cs typeface="Palatino Linotype"/>
              </a:rPr>
              <a:t>that </a:t>
            </a:r>
            <a:r>
              <a:rPr dirty="0" sz="2300" spc="-5">
                <a:solidFill>
                  <a:srgbClr val="3E3E3E"/>
                </a:solidFill>
                <a:latin typeface="Palatino Linotype"/>
                <a:cs typeface="Palatino Linotype"/>
              </a:rPr>
              <a:t>vx </a:t>
            </a:r>
            <a:r>
              <a:rPr dirty="0" sz="2300">
                <a:solidFill>
                  <a:srgbClr val="3E3E3E"/>
                </a:solidFill>
                <a:latin typeface="Palatino Linotype"/>
                <a:cs typeface="Palatino Linotype"/>
              </a:rPr>
              <a:t>is a tree edge on the tree</a:t>
            </a:r>
            <a:r>
              <a:rPr dirty="0" sz="2300" spc="-16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300">
                <a:solidFill>
                  <a:srgbClr val="3E3E3E"/>
                </a:solidFill>
                <a:latin typeface="Palatino Linotype"/>
                <a:cs typeface="Palatino Linotype"/>
              </a:rPr>
              <a:t>path  to </a:t>
            </a:r>
            <a:r>
              <a:rPr dirty="0" sz="2300" spc="-105">
                <a:solidFill>
                  <a:srgbClr val="3E3E3E"/>
                </a:solidFill>
                <a:latin typeface="Palatino Linotype"/>
                <a:cs typeface="Palatino Linotype"/>
              </a:rPr>
              <a:t>w, </a:t>
            </a:r>
            <a:r>
              <a:rPr dirty="0" sz="2300" spc="-5">
                <a:solidFill>
                  <a:srgbClr val="3E3E3E"/>
                </a:solidFill>
                <a:latin typeface="Palatino Linotype"/>
                <a:cs typeface="Palatino Linotype"/>
              </a:rPr>
              <a:t>so </a:t>
            </a:r>
            <a:r>
              <a:rPr dirty="0" sz="2300">
                <a:solidFill>
                  <a:srgbClr val="3E3E3E"/>
                </a:solidFill>
                <a:latin typeface="Palatino Linotype"/>
                <a:cs typeface="Palatino Linotype"/>
              </a:rPr>
              <a:t>w is a descendant of </a:t>
            </a:r>
            <a:r>
              <a:rPr dirty="0" sz="2300" spc="-5">
                <a:solidFill>
                  <a:srgbClr val="3E3E3E"/>
                </a:solidFill>
                <a:latin typeface="Palatino Linotype"/>
                <a:cs typeface="Palatino Linotype"/>
              </a:rPr>
              <a:t>x. According </a:t>
            </a:r>
            <a:r>
              <a:rPr dirty="0" sz="2300">
                <a:solidFill>
                  <a:srgbClr val="3E3E3E"/>
                </a:solidFill>
                <a:latin typeface="Palatino Linotype"/>
                <a:cs typeface="Palatino Linotype"/>
              </a:rPr>
              <a:t>to </a:t>
            </a:r>
            <a:r>
              <a:rPr dirty="0" sz="2300" spc="-20">
                <a:solidFill>
                  <a:srgbClr val="FF0000"/>
                </a:solidFill>
                <a:latin typeface="Palatino Linotype"/>
                <a:cs typeface="Palatino Linotype"/>
              </a:rPr>
              <a:t>dfsTrace</a:t>
            </a:r>
            <a:r>
              <a:rPr dirty="0" sz="2300" spc="-20">
                <a:solidFill>
                  <a:srgbClr val="3E3E3E"/>
                </a:solidFill>
                <a:latin typeface="Palatino Linotype"/>
                <a:cs typeface="Palatino Linotype"/>
              </a:rPr>
              <a:t>, we  </a:t>
            </a:r>
            <a:r>
              <a:rPr dirty="0" sz="2300" spc="-10">
                <a:solidFill>
                  <a:srgbClr val="3E3E3E"/>
                </a:solidFill>
                <a:latin typeface="Palatino Linotype"/>
                <a:cs typeface="Palatino Linotype"/>
              </a:rPr>
              <a:t>have </a:t>
            </a:r>
            <a:r>
              <a:rPr dirty="0" sz="2300" i="1">
                <a:solidFill>
                  <a:srgbClr val="3E3E3E"/>
                </a:solidFill>
                <a:latin typeface="Palatino Linotype"/>
                <a:cs typeface="Palatino Linotype"/>
              </a:rPr>
              <a:t>active</a:t>
            </a:r>
            <a:r>
              <a:rPr dirty="0" sz="230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300" i="1">
                <a:solidFill>
                  <a:srgbClr val="3E3E3E"/>
                </a:solidFill>
                <a:latin typeface="Palatino Linotype"/>
                <a:cs typeface="Palatino Linotype"/>
              </a:rPr>
              <a:t>x</a:t>
            </a:r>
            <a:r>
              <a:rPr dirty="0" sz="2300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r>
              <a:rPr dirty="0" sz="2300">
                <a:solidFill>
                  <a:srgbClr val="3E3E3E"/>
                </a:solidFill>
                <a:latin typeface="Symbol"/>
                <a:cs typeface="Symbol"/>
              </a:rPr>
              <a:t></a:t>
            </a:r>
            <a:r>
              <a:rPr dirty="0" sz="2300" i="1">
                <a:solidFill>
                  <a:srgbClr val="3E3E3E"/>
                </a:solidFill>
                <a:latin typeface="Palatino Linotype"/>
                <a:cs typeface="Palatino Linotype"/>
              </a:rPr>
              <a:t>active</a:t>
            </a:r>
            <a:r>
              <a:rPr dirty="0" sz="230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300" i="1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r>
              <a:rPr dirty="0" sz="2300">
                <a:solidFill>
                  <a:srgbClr val="3E3E3E"/>
                </a:solidFill>
                <a:latin typeface="Palatino Linotype"/>
                <a:cs typeface="Palatino Linotype"/>
              </a:rPr>
              <a:t>), </a:t>
            </a:r>
            <a:r>
              <a:rPr dirty="0" sz="2300" spc="-5">
                <a:solidFill>
                  <a:srgbClr val="3E3E3E"/>
                </a:solidFill>
                <a:latin typeface="Palatino Linotype"/>
                <a:cs typeface="Palatino Linotype"/>
              </a:rPr>
              <a:t>by inductive </a:t>
            </a:r>
            <a:r>
              <a:rPr dirty="0" sz="2300">
                <a:solidFill>
                  <a:srgbClr val="3E3E3E"/>
                </a:solidFill>
                <a:latin typeface="Palatino Linotype"/>
                <a:cs typeface="Palatino Linotype"/>
              </a:rPr>
              <a:t>hypothesis,  </a:t>
            </a:r>
            <a:r>
              <a:rPr dirty="0" sz="2300" i="1">
                <a:solidFill>
                  <a:srgbClr val="3E3E3E"/>
                </a:solidFill>
                <a:latin typeface="Palatino Linotype"/>
                <a:cs typeface="Palatino Linotype"/>
              </a:rPr>
              <a:t>active</a:t>
            </a:r>
            <a:r>
              <a:rPr dirty="0" sz="230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300" i="1">
                <a:solidFill>
                  <a:srgbClr val="3E3E3E"/>
                </a:solidFill>
                <a:latin typeface="Palatino Linotype"/>
                <a:cs typeface="Palatino Linotype"/>
              </a:rPr>
              <a:t>w</a:t>
            </a:r>
            <a:r>
              <a:rPr dirty="0" sz="2300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r>
              <a:rPr dirty="0" sz="2300">
                <a:solidFill>
                  <a:srgbClr val="3E3E3E"/>
                </a:solidFill>
                <a:latin typeface="Symbol"/>
                <a:cs typeface="Symbol"/>
              </a:rPr>
              <a:t></a:t>
            </a:r>
            <a:r>
              <a:rPr dirty="0" sz="2300" i="1">
                <a:solidFill>
                  <a:srgbClr val="3E3E3E"/>
                </a:solidFill>
                <a:latin typeface="Palatino Linotype"/>
                <a:cs typeface="Palatino Linotype"/>
              </a:rPr>
              <a:t>active</a:t>
            </a:r>
            <a:r>
              <a:rPr dirty="0" sz="230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300" i="1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r>
              <a:rPr dirty="0" sz="2300">
                <a:solidFill>
                  <a:srgbClr val="3E3E3E"/>
                </a:solidFill>
                <a:latin typeface="Palatino Linotype"/>
                <a:cs typeface="Palatino Linotype"/>
              </a:rPr>
              <a:t>).</a:t>
            </a:r>
            <a:endParaRPr sz="23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99032" y="0"/>
            <a:ext cx="3822191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95215" y="0"/>
            <a:ext cx="3500627" cy="1338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699516"/>
            <a:ext cx="4008119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442085" marR="5080" indent="-1167765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Properties of</a:t>
            </a:r>
            <a:r>
              <a:rPr dirty="0" spc="-55"/>
              <a:t> </a:t>
            </a:r>
            <a:r>
              <a:rPr dirty="0" spc="-5"/>
              <a:t>Active  Intervals(1)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2015/4/16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699958" y="6577074"/>
            <a:ext cx="203835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25</a:t>
            </a:fld>
            <a:endParaRPr sz="12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3540" indent="-342900">
              <a:lnSpc>
                <a:spcPct val="100000"/>
              </a:lnSpc>
              <a:spcBef>
                <a:spcPts val="100"/>
              </a:spcBef>
              <a:buClr>
                <a:srgbClr val="3E3E3E"/>
              </a:buClr>
              <a:buFont typeface="Arial"/>
              <a:buChar char="•"/>
              <a:tabLst>
                <a:tab pos="370205" algn="l"/>
                <a:tab pos="383540" algn="l"/>
              </a:tabLst>
            </a:pPr>
            <a:r>
              <a:rPr dirty="0"/>
              <a:t>If</a:t>
            </a:r>
            <a:r>
              <a:rPr dirty="0"/>
              <a:t> </a:t>
            </a:r>
            <a:r>
              <a:rPr dirty="0" spc="-5" i="1">
                <a:latin typeface="Palatino Linotype"/>
                <a:cs typeface="Palatino Linotype"/>
              </a:rPr>
              <a:t>active</a:t>
            </a:r>
            <a:r>
              <a:rPr dirty="0" spc="-5"/>
              <a:t>(</a:t>
            </a:r>
            <a:r>
              <a:rPr dirty="0" spc="-5" i="1">
                <a:latin typeface="Palatino Linotype"/>
                <a:cs typeface="Palatino Linotype"/>
              </a:rPr>
              <a:t>w</a:t>
            </a:r>
            <a:r>
              <a:rPr dirty="0" spc="-5"/>
              <a:t>)</a:t>
            </a:r>
            <a:r>
              <a:rPr dirty="0" spc="-5">
                <a:latin typeface="Symbol"/>
                <a:cs typeface="Symbol"/>
              </a:rPr>
              <a:t></a:t>
            </a:r>
            <a:r>
              <a:rPr dirty="0" spc="-5" i="1">
                <a:latin typeface="Palatino Linotype"/>
                <a:cs typeface="Palatino Linotype"/>
              </a:rPr>
              <a:t>active</a:t>
            </a:r>
            <a:r>
              <a:rPr dirty="0" spc="-5"/>
              <a:t>(</a:t>
            </a:r>
            <a:r>
              <a:rPr dirty="0" spc="-5" i="1">
                <a:latin typeface="Palatino Linotype"/>
                <a:cs typeface="Palatino Linotype"/>
              </a:rPr>
              <a:t>v</a:t>
            </a:r>
            <a:r>
              <a:rPr dirty="0" spc="-5"/>
              <a:t>), then </a:t>
            </a:r>
            <a:r>
              <a:rPr dirty="0" i="1">
                <a:latin typeface="Palatino Linotype"/>
                <a:cs typeface="Palatino Linotype"/>
              </a:rPr>
              <a:t>w </a:t>
            </a:r>
            <a:r>
              <a:rPr dirty="0"/>
              <a:t>is a </a:t>
            </a:r>
            <a:r>
              <a:rPr dirty="0" spc="-5"/>
              <a:t>descendant of </a:t>
            </a:r>
            <a:r>
              <a:rPr dirty="0" spc="-5" i="1">
                <a:latin typeface="Palatino Linotype"/>
                <a:cs typeface="Palatino Linotype"/>
              </a:rPr>
              <a:t>v</a:t>
            </a:r>
            <a:r>
              <a:rPr dirty="0" spc="-5"/>
              <a:t>.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if</a:t>
            </a:r>
          </a:p>
          <a:p>
            <a:pPr algn="ctr" marL="82550">
              <a:lnSpc>
                <a:spcPct val="100000"/>
              </a:lnSpc>
            </a:pPr>
            <a:r>
              <a:rPr dirty="0" spc="-5" i="1">
                <a:latin typeface="Palatino Linotype"/>
                <a:cs typeface="Palatino Linotype"/>
              </a:rPr>
              <a:t>active</a:t>
            </a:r>
            <a:r>
              <a:rPr dirty="0" spc="-5"/>
              <a:t>(</a:t>
            </a:r>
            <a:r>
              <a:rPr dirty="0" spc="-5" i="1">
                <a:latin typeface="Palatino Linotype"/>
                <a:cs typeface="Palatino Linotype"/>
              </a:rPr>
              <a:t>w</a:t>
            </a:r>
            <a:r>
              <a:rPr dirty="0" spc="-5"/>
              <a:t>)</a:t>
            </a:r>
            <a:r>
              <a:rPr dirty="0" spc="-5">
                <a:latin typeface="Symbol"/>
                <a:cs typeface="Symbol"/>
              </a:rPr>
              <a:t></a:t>
            </a:r>
            <a:r>
              <a:rPr dirty="0" spc="-5" i="1">
                <a:latin typeface="Palatino Linotype"/>
                <a:cs typeface="Palatino Linotype"/>
              </a:rPr>
              <a:t>active</a:t>
            </a:r>
            <a:r>
              <a:rPr dirty="0" spc="-5"/>
              <a:t>(</a:t>
            </a:r>
            <a:r>
              <a:rPr dirty="0" spc="-5" i="1">
                <a:latin typeface="Palatino Linotype"/>
                <a:cs typeface="Palatino Linotype"/>
              </a:rPr>
              <a:t>v</a:t>
            </a:r>
            <a:r>
              <a:rPr dirty="0" spc="-5"/>
              <a:t>), then </a:t>
            </a:r>
            <a:r>
              <a:rPr dirty="0" i="1">
                <a:latin typeface="Palatino Linotype"/>
                <a:cs typeface="Palatino Linotype"/>
              </a:rPr>
              <a:t>w </a:t>
            </a:r>
            <a:r>
              <a:rPr dirty="0"/>
              <a:t>is a </a:t>
            </a:r>
            <a:r>
              <a:rPr dirty="0" spc="-5"/>
              <a:t>proper descendant of</a:t>
            </a:r>
            <a:r>
              <a:rPr dirty="0" spc="-10"/>
              <a:t> </a:t>
            </a:r>
            <a:r>
              <a:rPr dirty="0" spc="-5" i="1">
                <a:latin typeface="Palatino Linotype"/>
                <a:cs typeface="Palatino Linotype"/>
              </a:rPr>
              <a:t>v</a:t>
            </a:r>
            <a:r>
              <a:rPr dirty="0" spc="-5"/>
              <a:t>.</a:t>
            </a:r>
          </a:p>
          <a:p>
            <a:pPr algn="ctr" marL="76835">
              <a:lnSpc>
                <a:spcPct val="100000"/>
              </a:lnSpc>
              <a:spcBef>
                <a:spcPts val="695"/>
              </a:spcBef>
            </a:pPr>
            <a:r>
              <a:rPr dirty="0" spc="-5">
                <a:solidFill>
                  <a:srgbClr val="0000CC"/>
                </a:solidFill>
                <a:latin typeface="Verdana"/>
                <a:cs typeface="Verdana"/>
              </a:rPr>
              <a:t>That is: </a:t>
            </a:r>
            <a:r>
              <a:rPr dirty="0" spc="-5" i="1">
                <a:solidFill>
                  <a:srgbClr val="0000CC"/>
                </a:solidFill>
                <a:latin typeface="Verdana"/>
                <a:cs typeface="Verdana"/>
              </a:rPr>
              <a:t>w </a:t>
            </a:r>
            <a:r>
              <a:rPr dirty="0" spc="-5">
                <a:solidFill>
                  <a:srgbClr val="0000CC"/>
                </a:solidFill>
                <a:latin typeface="Verdana"/>
                <a:cs typeface="Verdana"/>
              </a:rPr>
              <a:t>is discovered while </a:t>
            </a:r>
            <a:r>
              <a:rPr dirty="0" i="1">
                <a:solidFill>
                  <a:srgbClr val="0000CC"/>
                </a:solidFill>
                <a:latin typeface="Verdana"/>
                <a:cs typeface="Verdana"/>
              </a:rPr>
              <a:t>v </a:t>
            </a:r>
            <a:r>
              <a:rPr dirty="0" spc="-5">
                <a:solidFill>
                  <a:srgbClr val="0000CC"/>
                </a:solidFill>
                <a:latin typeface="Verdana"/>
                <a:cs typeface="Verdana"/>
              </a:rPr>
              <a:t>is</a:t>
            </a:r>
            <a:r>
              <a:rPr dirty="0" spc="130">
                <a:solidFill>
                  <a:srgbClr val="0000CC"/>
                </a:solidFill>
                <a:latin typeface="Verdana"/>
                <a:cs typeface="Verdana"/>
              </a:rPr>
              <a:t> </a:t>
            </a:r>
            <a:r>
              <a:rPr dirty="0" spc="-5">
                <a:solidFill>
                  <a:srgbClr val="0000CC"/>
                </a:solidFill>
                <a:latin typeface="Verdana"/>
                <a:cs typeface="Verdana"/>
              </a:rPr>
              <a:t>active.</a:t>
            </a:r>
          </a:p>
          <a:p>
            <a:pPr marL="383540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82905" algn="l"/>
                <a:tab pos="383540" algn="l"/>
              </a:tabLst>
            </a:pPr>
            <a:r>
              <a:rPr dirty="0" spc="-5"/>
              <a:t>Proof:</a:t>
            </a:r>
          </a:p>
          <a:p>
            <a:pPr lvl="1" marL="784225" indent="-286385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784860" algn="l"/>
                <a:tab pos="477393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If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w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not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descendant</a:t>
            </a:r>
            <a:r>
              <a:rPr dirty="0" sz="2400" spc="4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of</a:t>
            </a:r>
            <a:r>
              <a:rPr dirty="0" sz="2400" spc="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135">
                <a:solidFill>
                  <a:srgbClr val="3E3E3E"/>
                </a:solidFill>
                <a:latin typeface="Palatino Linotype"/>
                <a:cs typeface="Palatino Linotype"/>
              </a:rPr>
              <a:t>v,	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there are 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two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 cases:</a:t>
            </a:r>
            <a:endParaRPr sz="2400">
              <a:latin typeface="Palatino Linotype"/>
              <a:cs typeface="Palatino Linotype"/>
            </a:endParaRPr>
          </a:p>
          <a:p>
            <a:pPr lvl="2" marL="1183640" marR="289560" indent="-2286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183005" algn="l"/>
                <a:tab pos="1183640" algn="l"/>
              </a:tabLst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v is a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proper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descendant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2000" spc="-95">
                <a:solidFill>
                  <a:srgbClr val="3E3E3E"/>
                </a:solidFill>
                <a:latin typeface="Palatino Linotype"/>
                <a:cs typeface="Palatino Linotype"/>
              </a:rPr>
              <a:t>w,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then </a:t>
            </a:r>
            <a:r>
              <a:rPr dirty="0" sz="2000" spc="-5" i="1">
                <a:solidFill>
                  <a:srgbClr val="3E3E3E"/>
                </a:solidFill>
                <a:latin typeface="Palatino Linotype"/>
                <a:cs typeface="Palatino Linotype"/>
              </a:rPr>
              <a:t>active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000" spc="-5" i="1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r>
              <a:rPr dirty="0" sz="2000" spc="-5">
                <a:solidFill>
                  <a:srgbClr val="3E3E3E"/>
                </a:solidFill>
                <a:latin typeface="Symbol"/>
                <a:cs typeface="Symbol"/>
              </a:rPr>
              <a:t></a:t>
            </a:r>
            <a:r>
              <a:rPr dirty="0" sz="2000" spc="-5" i="1">
                <a:solidFill>
                  <a:srgbClr val="3E3E3E"/>
                </a:solidFill>
                <a:latin typeface="Palatino Linotype"/>
                <a:cs typeface="Palatino Linotype"/>
              </a:rPr>
              <a:t>active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000" spc="-5" i="1">
                <a:solidFill>
                  <a:srgbClr val="3E3E3E"/>
                </a:solidFill>
                <a:latin typeface="Palatino Linotype"/>
                <a:cs typeface="Palatino Linotype"/>
              </a:rPr>
              <a:t>w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),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so, it is 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impossible that </a:t>
            </a:r>
            <a:r>
              <a:rPr dirty="0" sz="2000" spc="-5" i="1">
                <a:solidFill>
                  <a:srgbClr val="3E3E3E"/>
                </a:solidFill>
                <a:latin typeface="Palatino Linotype"/>
                <a:cs typeface="Palatino Linotype"/>
              </a:rPr>
              <a:t>active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000" spc="-5" i="1">
                <a:solidFill>
                  <a:srgbClr val="3E3E3E"/>
                </a:solidFill>
                <a:latin typeface="Palatino Linotype"/>
                <a:cs typeface="Palatino Linotype"/>
              </a:rPr>
              <a:t>w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r>
              <a:rPr dirty="0" sz="2000" spc="-5">
                <a:solidFill>
                  <a:srgbClr val="3E3E3E"/>
                </a:solidFill>
                <a:latin typeface="Symbol"/>
                <a:cs typeface="Symbol"/>
              </a:rPr>
              <a:t></a:t>
            </a:r>
            <a:r>
              <a:rPr dirty="0" sz="2000" spc="-5" i="1">
                <a:solidFill>
                  <a:srgbClr val="3E3E3E"/>
                </a:solidFill>
                <a:latin typeface="Palatino Linotype"/>
                <a:cs typeface="Palatino Linotype"/>
              </a:rPr>
              <a:t>active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000" spc="-5" i="1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),</a:t>
            </a:r>
            <a:r>
              <a:rPr dirty="0" sz="2000" spc="-4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contradiction.</a:t>
            </a:r>
            <a:endParaRPr sz="2000">
              <a:latin typeface="Palatino Linotype"/>
              <a:cs typeface="Palatino Linotype"/>
            </a:endParaRPr>
          </a:p>
          <a:p>
            <a:pPr lvl="2" marL="1183640" marR="147955" indent="-22860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1183005" algn="l"/>
                <a:tab pos="1183640" algn="l"/>
              </a:tabLst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There is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no ancestor/descendant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relationship </a:t>
            </a:r>
            <a:r>
              <a:rPr dirty="0" sz="2000" spc="-10">
                <a:solidFill>
                  <a:srgbClr val="3E3E3E"/>
                </a:solidFill>
                <a:latin typeface="Palatino Linotype"/>
                <a:cs typeface="Palatino Linotype"/>
              </a:rPr>
              <a:t>between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v and </a:t>
            </a:r>
            <a:r>
              <a:rPr dirty="0" sz="2000" spc="-95">
                <a:solidFill>
                  <a:srgbClr val="3E3E3E"/>
                </a:solidFill>
                <a:latin typeface="Palatino Linotype"/>
                <a:cs typeface="Palatino Linotype"/>
              </a:rPr>
              <a:t>w, 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then </a:t>
            </a:r>
            <a:r>
              <a:rPr dirty="0" sz="2000" spc="-5" i="1">
                <a:solidFill>
                  <a:srgbClr val="3E3E3E"/>
                </a:solidFill>
                <a:latin typeface="Palatino Linotype"/>
                <a:cs typeface="Palatino Linotype"/>
              </a:rPr>
              <a:t>active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000" spc="-5" i="1">
                <a:solidFill>
                  <a:srgbClr val="3E3E3E"/>
                </a:solidFill>
                <a:latin typeface="Palatino Linotype"/>
                <a:cs typeface="Palatino Linotype"/>
              </a:rPr>
              <a:t>w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)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dirty="0" sz="2000" spc="-5" i="1">
                <a:solidFill>
                  <a:srgbClr val="3E3E3E"/>
                </a:solidFill>
                <a:latin typeface="Palatino Linotype"/>
                <a:cs typeface="Palatino Linotype"/>
              </a:rPr>
              <a:t>active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000" spc="-5" i="1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)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are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disjoint,</a:t>
            </a:r>
            <a:r>
              <a:rPr dirty="0" sz="2000" spc="-7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contradiction.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99032" y="0"/>
            <a:ext cx="3822191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95215" y="0"/>
            <a:ext cx="1554479" cy="1338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23688" y="0"/>
            <a:ext cx="2772155" cy="1338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66416" y="699516"/>
            <a:ext cx="4008119" cy="1374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442085" marR="5080" indent="-1167765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Properties of</a:t>
            </a:r>
            <a:r>
              <a:rPr dirty="0" spc="-55"/>
              <a:t> </a:t>
            </a:r>
            <a:r>
              <a:rPr dirty="0" spc="-5"/>
              <a:t>Active  Intervals(2)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2015/4/16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699958" y="6577074"/>
            <a:ext cx="203835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25</a:t>
            </a:fld>
            <a:endParaRPr sz="12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65" y="1918144"/>
            <a:ext cx="8622030" cy="430530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136525" indent="-342900">
              <a:lnSpc>
                <a:spcPts val="2590"/>
              </a:lnSpc>
              <a:spcBef>
                <a:spcPts val="425"/>
              </a:spcBef>
              <a:buClr>
                <a:srgbClr val="3E3E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If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 v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w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have no ancestor/descendant relationship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in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 DFS forest, then their 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active intervals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are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disjoint.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Proof:</a:t>
            </a:r>
            <a:endParaRPr sz="2400">
              <a:latin typeface="Palatino Linotype"/>
              <a:cs typeface="Palatino Linotype"/>
            </a:endParaRPr>
          </a:p>
          <a:p>
            <a:pPr lvl="1" marL="756285" marR="683895" indent="-286385">
              <a:lnSpc>
                <a:spcPts val="2590"/>
              </a:lnSpc>
              <a:spcBef>
                <a:spcPts val="61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If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v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w are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 different DFS tree, it is trivially true,  since the trees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are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processed one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by</a:t>
            </a:r>
            <a:r>
              <a:rPr dirty="0" sz="2400" spc="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one.</a:t>
            </a:r>
            <a:endParaRPr sz="2400">
              <a:latin typeface="Palatino Linotype"/>
              <a:cs typeface="Palatino Linotype"/>
            </a:endParaRPr>
          </a:p>
          <a:p>
            <a:pPr lvl="1" marL="756285" marR="280670" indent="-286385">
              <a:lnSpc>
                <a:spcPts val="2590"/>
              </a:lnSpc>
              <a:spcBef>
                <a:spcPts val="58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Otherwise, there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must be a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vertex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c,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satisfying that there 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are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tree paths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c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to </a:t>
            </a:r>
            <a:r>
              <a:rPr dirty="0" sz="2400" spc="-135">
                <a:solidFill>
                  <a:srgbClr val="3E3E3E"/>
                </a:solidFill>
                <a:latin typeface="Palatino Linotype"/>
                <a:cs typeface="Palatino Linotype"/>
              </a:rPr>
              <a:t>v,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c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to </a:t>
            </a:r>
            <a:r>
              <a:rPr dirty="0" sz="2400" spc="-110">
                <a:solidFill>
                  <a:srgbClr val="3E3E3E"/>
                </a:solidFill>
                <a:latin typeface="Palatino Linotype"/>
                <a:cs typeface="Palatino Linotype"/>
              </a:rPr>
              <a:t>w,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without edges in  common. Let the leading edges of the 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two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tree path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are  </a:t>
            </a:r>
            <a:r>
              <a:rPr dirty="0" sz="2400" spc="-90">
                <a:solidFill>
                  <a:srgbClr val="3E3E3E"/>
                </a:solidFill>
                <a:latin typeface="Palatino Linotype"/>
                <a:cs typeface="Palatino Linotype"/>
              </a:rPr>
              <a:t>cy,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cz, </a:t>
            </a:r>
            <a:r>
              <a:rPr dirty="0" sz="2400" spc="-30">
                <a:solidFill>
                  <a:srgbClr val="3E3E3E"/>
                </a:solidFill>
                <a:latin typeface="Palatino Linotype"/>
                <a:cs typeface="Palatino Linotype"/>
              </a:rPr>
              <a:t>respectively.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According to </a:t>
            </a:r>
            <a:r>
              <a:rPr dirty="0" sz="2400" spc="-20">
                <a:solidFill>
                  <a:srgbClr val="FF0000"/>
                </a:solidFill>
                <a:latin typeface="Palatino Linotype"/>
                <a:cs typeface="Palatino Linotype"/>
              </a:rPr>
              <a:t>dfsTrace</a:t>
            </a:r>
            <a:r>
              <a:rPr dirty="0" sz="2400" spc="-20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active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y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 and 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active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z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are</a:t>
            </a:r>
            <a:r>
              <a:rPr dirty="0" sz="2400" spc="-2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disjoint.</a:t>
            </a:r>
            <a:endParaRPr sz="24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ts val="257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80">
                <a:solidFill>
                  <a:srgbClr val="3E3E3E"/>
                </a:solidFill>
                <a:latin typeface="Palatino Linotype"/>
                <a:cs typeface="Palatino Linotype"/>
              </a:rPr>
              <a:t>We 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have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active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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active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y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),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active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w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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active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z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). So,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active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  and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active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(w)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are</a:t>
            </a:r>
            <a:r>
              <a:rPr dirty="0" sz="2400" spc="-2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disjoint.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99032" y="0"/>
            <a:ext cx="4550663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23688" y="0"/>
            <a:ext cx="2772155" cy="1338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699516"/>
            <a:ext cx="4008119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442085" marR="5080" indent="-1167765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Properties of</a:t>
            </a:r>
            <a:r>
              <a:rPr dirty="0" spc="-60"/>
              <a:t> </a:t>
            </a:r>
            <a:r>
              <a:rPr dirty="0" spc="-5"/>
              <a:t>Active  Intervals(3)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2015/4/16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699958" y="6577074"/>
            <a:ext cx="203835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25</a:t>
            </a:fld>
            <a:endParaRPr sz="12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859851"/>
            <a:ext cx="8935085" cy="280289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3E3E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f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edge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vw</a:t>
            </a:r>
            <a:r>
              <a:rPr dirty="0" sz="3000" spc="-5" b="1">
                <a:solidFill>
                  <a:srgbClr val="3E3E3E"/>
                </a:solidFill>
                <a:latin typeface="Symbol"/>
                <a:cs typeface="Symbol"/>
              </a:rPr>
              <a:t>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E</a:t>
            </a:r>
            <a:r>
              <a:rPr dirty="0" baseline="-20833" sz="3000" spc="-7" b="1">
                <a:solidFill>
                  <a:srgbClr val="3E3E3E"/>
                </a:solidFill>
                <a:latin typeface="Palatino Linotype"/>
                <a:cs typeface="Palatino Linotype"/>
              </a:rPr>
              <a:t>G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,</a:t>
            </a:r>
            <a:r>
              <a:rPr dirty="0" sz="3000" spc="-3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then</a:t>
            </a:r>
            <a:endParaRPr sz="30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30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58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vw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cross edge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iff.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active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(w) entirely precedes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active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(v).</a:t>
            </a:r>
            <a:endParaRPr sz="2400">
              <a:latin typeface="Palatino Linotype"/>
              <a:cs typeface="Palatino Linotype"/>
            </a:endParaRPr>
          </a:p>
          <a:p>
            <a:pPr marL="756285" marR="579755" indent="-287020">
              <a:lnSpc>
                <a:spcPts val="2620"/>
              </a:lnSpc>
              <a:spcBef>
                <a:spcPts val="59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60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vw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descendant edge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iff. there is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some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third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vertex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x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,  such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that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active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(w)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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active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x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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active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),</a:t>
            </a:r>
            <a:endParaRPr sz="2400">
              <a:latin typeface="Palatino Linotype"/>
              <a:cs typeface="Palatino Linotype"/>
            </a:endParaRPr>
          </a:p>
          <a:p>
            <a:pPr marL="756285" marR="5080" indent="-287020">
              <a:lnSpc>
                <a:spcPts val="2590"/>
              </a:lnSpc>
              <a:spcBef>
                <a:spcPts val="57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56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vw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b="1">
                <a:solidFill>
                  <a:srgbClr val="0000CC"/>
                </a:solidFill>
                <a:latin typeface="Palatino Linotype"/>
                <a:cs typeface="Palatino Linotype"/>
              </a:rPr>
              <a:t>tree 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edge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iff.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active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(w)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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active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), and there is no third 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vertex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x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, such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that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active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(w)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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active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x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r>
              <a:rPr dirty="0" sz="2400" spc="-2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Symbol"/>
                <a:cs typeface="Symbol"/>
              </a:rPr>
              <a:t>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active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),</a:t>
            </a:r>
            <a:endParaRPr sz="24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25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63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vw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back edge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iff.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active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(v)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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active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(w),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99032" y="0"/>
            <a:ext cx="3822191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95215" y="0"/>
            <a:ext cx="1554479" cy="1338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23688" y="0"/>
            <a:ext cx="2772155" cy="1338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66416" y="699516"/>
            <a:ext cx="4008119" cy="1374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442085" marR="5080" indent="-1167765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Properties of</a:t>
            </a:r>
            <a:r>
              <a:rPr dirty="0" spc="-55"/>
              <a:t> </a:t>
            </a:r>
            <a:r>
              <a:rPr dirty="0" spc="-5"/>
              <a:t>Active  Intervals(4)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2015/4/16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699958" y="6577074"/>
            <a:ext cx="203835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25</a:t>
            </a:fld>
            <a:endParaRPr sz="12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4990" y="2010219"/>
            <a:ext cx="3550920" cy="430530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10160" indent="-342900">
              <a:lnSpc>
                <a:spcPts val="2590"/>
              </a:lnSpc>
              <a:spcBef>
                <a:spcPts val="425"/>
              </a:spcBef>
              <a:buClr>
                <a:srgbClr val="3E3E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at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w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is a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descendant  of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v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in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DFS forest  means that there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is a 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direct path from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v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to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w 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in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some DFS</a:t>
            </a:r>
            <a:r>
              <a:rPr dirty="0" sz="2400" spc="-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tree.</a:t>
            </a:r>
            <a:endParaRPr sz="2400">
              <a:latin typeface="Palatino Linotype"/>
              <a:cs typeface="Palatino Linotype"/>
            </a:endParaRPr>
          </a:p>
          <a:p>
            <a:pPr marL="355600" marR="63500" indent="-342900">
              <a:lnSpc>
                <a:spcPts val="2590"/>
              </a:lnSpc>
              <a:spcBef>
                <a:spcPts val="11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path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is also a</a:t>
            </a:r>
            <a:r>
              <a:rPr dirty="0" sz="2400" spc="-7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path 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in</a:t>
            </a:r>
            <a:r>
              <a:rPr dirty="0" sz="2400" spc="-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G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2400">
              <a:latin typeface="Palatino Linotype"/>
              <a:cs typeface="Palatino Linotype"/>
            </a:endParaRPr>
          </a:p>
          <a:p>
            <a:pPr marL="355600" marR="5080" indent="-342900">
              <a:lnSpc>
                <a:spcPts val="2590"/>
              </a:lnSpc>
              <a:spcBef>
                <a:spcPts val="11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20" b="1">
                <a:solidFill>
                  <a:srgbClr val="0000CC"/>
                </a:solidFill>
                <a:latin typeface="Palatino Linotype"/>
                <a:cs typeface="Palatino Linotype"/>
              </a:rPr>
              <a:t>However, </a:t>
            </a:r>
            <a:r>
              <a:rPr dirty="0" sz="2400" b="1">
                <a:solidFill>
                  <a:srgbClr val="0000CC"/>
                </a:solidFill>
                <a:latin typeface="Palatino Linotype"/>
                <a:cs typeface="Palatino Linotype"/>
              </a:rPr>
              <a:t>if 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there </a:t>
            </a:r>
            <a:r>
              <a:rPr dirty="0" sz="2400" b="1">
                <a:solidFill>
                  <a:srgbClr val="0000CC"/>
                </a:solidFill>
                <a:latin typeface="Palatino Linotype"/>
                <a:cs typeface="Palatino Linotype"/>
              </a:rPr>
              <a:t>is a  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direct path from </a:t>
            </a:r>
            <a:r>
              <a:rPr dirty="0" sz="2400" b="1" i="1">
                <a:solidFill>
                  <a:srgbClr val="0000CC"/>
                </a:solidFill>
                <a:latin typeface="Palatino Linotype"/>
                <a:cs typeface="Palatino Linotype"/>
              </a:rPr>
              <a:t>v </a:t>
            </a:r>
            <a:r>
              <a:rPr dirty="0" sz="2400" b="1">
                <a:solidFill>
                  <a:srgbClr val="0000CC"/>
                </a:solidFill>
                <a:latin typeface="Palatino Linotype"/>
                <a:cs typeface="Palatino Linotype"/>
              </a:rPr>
              <a:t>to </a:t>
            </a:r>
            <a:r>
              <a:rPr dirty="0" sz="2400" b="1" i="1">
                <a:solidFill>
                  <a:srgbClr val="0000CC"/>
                </a:solidFill>
                <a:latin typeface="Palatino Linotype"/>
                <a:cs typeface="Palatino Linotype"/>
              </a:rPr>
              <a:t>w  </a:t>
            </a:r>
            <a:r>
              <a:rPr dirty="0" sz="2400" b="1">
                <a:solidFill>
                  <a:srgbClr val="0000CC"/>
                </a:solidFill>
                <a:latin typeface="Palatino Linotype"/>
                <a:cs typeface="Palatino Linotype"/>
              </a:rPr>
              <a:t>in G, is </a:t>
            </a:r>
            <a:r>
              <a:rPr dirty="0" sz="2400" b="1" i="1">
                <a:solidFill>
                  <a:srgbClr val="0000CC"/>
                </a:solidFill>
                <a:latin typeface="Palatino Linotype"/>
                <a:cs typeface="Palatino Linotype"/>
              </a:rPr>
              <a:t>w 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necessarily</a:t>
            </a:r>
            <a:r>
              <a:rPr dirty="0" sz="2400" spc="-90" b="1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2400" b="1">
                <a:solidFill>
                  <a:srgbClr val="0000CC"/>
                </a:solidFill>
                <a:latin typeface="Palatino Linotype"/>
                <a:cs typeface="Palatino Linotype"/>
              </a:rPr>
              <a:t>a  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descendant of </a:t>
            </a:r>
            <a:r>
              <a:rPr dirty="0" sz="2400" b="1" i="1">
                <a:solidFill>
                  <a:srgbClr val="0000CC"/>
                </a:solidFill>
                <a:latin typeface="Palatino Linotype"/>
                <a:cs typeface="Palatino Linotype"/>
              </a:rPr>
              <a:t>v </a:t>
            </a:r>
            <a:r>
              <a:rPr dirty="0" sz="2400" b="1">
                <a:solidFill>
                  <a:srgbClr val="0000CC"/>
                </a:solidFill>
                <a:latin typeface="Palatino Linotype"/>
                <a:cs typeface="Palatino Linotype"/>
              </a:rPr>
              <a:t>in </a:t>
            </a:r>
            <a:r>
              <a:rPr dirty="0" sz="2400" spc="-5" b="1" i="1">
                <a:solidFill>
                  <a:srgbClr val="2F5897"/>
                </a:solidFill>
                <a:latin typeface="Palatino Linotype"/>
                <a:cs typeface="Palatino Linotype"/>
              </a:rPr>
              <a:t>the </a:t>
            </a:r>
            <a:r>
              <a:rPr dirty="0" sz="2400" spc="-5" b="1" i="1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DFS</a:t>
            </a:r>
            <a:r>
              <a:rPr dirty="0" sz="2400" spc="-10" b="1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forest?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46291" y="2484120"/>
            <a:ext cx="675640" cy="675640"/>
          </a:xfrm>
          <a:custGeom>
            <a:avLst/>
            <a:gdLst/>
            <a:ahLst/>
            <a:cxnLst/>
            <a:rect l="l" t="t" r="r" b="b"/>
            <a:pathLst>
              <a:path w="675640" h="675639">
                <a:moveTo>
                  <a:pt x="337566" y="0"/>
                </a:moveTo>
                <a:lnTo>
                  <a:pt x="291759" y="3081"/>
                </a:lnTo>
                <a:lnTo>
                  <a:pt x="247826" y="12057"/>
                </a:lnTo>
                <a:lnTo>
                  <a:pt x="206168" y="26527"/>
                </a:lnTo>
                <a:lnTo>
                  <a:pt x="167188" y="46086"/>
                </a:lnTo>
                <a:lnTo>
                  <a:pt x="131288" y="70335"/>
                </a:lnTo>
                <a:lnTo>
                  <a:pt x="98869" y="98869"/>
                </a:lnTo>
                <a:lnTo>
                  <a:pt x="70335" y="131288"/>
                </a:lnTo>
                <a:lnTo>
                  <a:pt x="46086" y="167188"/>
                </a:lnTo>
                <a:lnTo>
                  <a:pt x="26527" y="206168"/>
                </a:lnTo>
                <a:lnTo>
                  <a:pt x="12057" y="247826"/>
                </a:lnTo>
                <a:lnTo>
                  <a:pt x="3081" y="291759"/>
                </a:lnTo>
                <a:lnTo>
                  <a:pt x="0" y="337565"/>
                </a:lnTo>
                <a:lnTo>
                  <a:pt x="3081" y="383372"/>
                </a:lnTo>
                <a:lnTo>
                  <a:pt x="12057" y="427305"/>
                </a:lnTo>
                <a:lnTo>
                  <a:pt x="26527" y="468963"/>
                </a:lnTo>
                <a:lnTo>
                  <a:pt x="46086" y="507943"/>
                </a:lnTo>
                <a:lnTo>
                  <a:pt x="70335" y="543843"/>
                </a:lnTo>
                <a:lnTo>
                  <a:pt x="98869" y="576262"/>
                </a:lnTo>
                <a:lnTo>
                  <a:pt x="131288" y="604796"/>
                </a:lnTo>
                <a:lnTo>
                  <a:pt x="167188" y="629045"/>
                </a:lnTo>
                <a:lnTo>
                  <a:pt x="206168" y="648604"/>
                </a:lnTo>
                <a:lnTo>
                  <a:pt x="247826" y="663074"/>
                </a:lnTo>
                <a:lnTo>
                  <a:pt x="291759" y="672050"/>
                </a:lnTo>
                <a:lnTo>
                  <a:pt x="337566" y="675131"/>
                </a:lnTo>
                <a:lnTo>
                  <a:pt x="383372" y="672050"/>
                </a:lnTo>
                <a:lnTo>
                  <a:pt x="427305" y="663074"/>
                </a:lnTo>
                <a:lnTo>
                  <a:pt x="468963" y="648604"/>
                </a:lnTo>
                <a:lnTo>
                  <a:pt x="507943" y="629045"/>
                </a:lnTo>
                <a:lnTo>
                  <a:pt x="543843" y="604796"/>
                </a:lnTo>
                <a:lnTo>
                  <a:pt x="576262" y="576262"/>
                </a:lnTo>
                <a:lnTo>
                  <a:pt x="604796" y="543843"/>
                </a:lnTo>
                <a:lnTo>
                  <a:pt x="629045" y="507943"/>
                </a:lnTo>
                <a:lnTo>
                  <a:pt x="648604" y="468963"/>
                </a:lnTo>
                <a:lnTo>
                  <a:pt x="663074" y="427305"/>
                </a:lnTo>
                <a:lnTo>
                  <a:pt x="672050" y="383372"/>
                </a:lnTo>
                <a:lnTo>
                  <a:pt x="675132" y="337565"/>
                </a:lnTo>
                <a:lnTo>
                  <a:pt x="672050" y="291759"/>
                </a:lnTo>
                <a:lnTo>
                  <a:pt x="663074" y="247826"/>
                </a:lnTo>
                <a:lnTo>
                  <a:pt x="648604" y="206168"/>
                </a:lnTo>
                <a:lnTo>
                  <a:pt x="629045" y="167188"/>
                </a:lnTo>
                <a:lnTo>
                  <a:pt x="604796" y="131288"/>
                </a:lnTo>
                <a:lnTo>
                  <a:pt x="576262" y="98869"/>
                </a:lnTo>
                <a:lnTo>
                  <a:pt x="543843" y="70335"/>
                </a:lnTo>
                <a:lnTo>
                  <a:pt x="507943" y="46086"/>
                </a:lnTo>
                <a:lnTo>
                  <a:pt x="468963" y="26527"/>
                </a:lnTo>
                <a:lnTo>
                  <a:pt x="427305" y="12057"/>
                </a:lnTo>
                <a:lnTo>
                  <a:pt x="383372" y="3081"/>
                </a:lnTo>
                <a:lnTo>
                  <a:pt x="337566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46291" y="2484118"/>
            <a:ext cx="675640" cy="675640"/>
          </a:xfrm>
          <a:custGeom>
            <a:avLst/>
            <a:gdLst/>
            <a:ahLst/>
            <a:cxnLst/>
            <a:rect l="l" t="t" r="r" b="b"/>
            <a:pathLst>
              <a:path w="675640" h="675639">
                <a:moveTo>
                  <a:pt x="0" y="337565"/>
                </a:moveTo>
                <a:lnTo>
                  <a:pt x="3081" y="291759"/>
                </a:lnTo>
                <a:lnTo>
                  <a:pt x="12057" y="247826"/>
                </a:lnTo>
                <a:lnTo>
                  <a:pt x="26527" y="206168"/>
                </a:lnTo>
                <a:lnTo>
                  <a:pt x="46086" y="167188"/>
                </a:lnTo>
                <a:lnTo>
                  <a:pt x="70335" y="131288"/>
                </a:lnTo>
                <a:lnTo>
                  <a:pt x="98869" y="98869"/>
                </a:lnTo>
                <a:lnTo>
                  <a:pt x="131288" y="70335"/>
                </a:lnTo>
                <a:lnTo>
                  <a:pt x="167188" y="46086"/>
                </a:lnTo>
                <a:lnTo>
                  <a:pt x="206168" y="26527"/>
                </a:lnTo>
                <a:lnTo>
                  <a:pt x="247826" y="12057"/>
                </a:lnTo>
                <a:lnTo>
                  <a:pt x="291759" y="3081"/>
                </a:lnTo>
                <a:lnTo>
                  <a:pt x="337566" y="0"/>
                </a:lnTo>
                <a:lnTo>
                  <a:pt x="383372" y="3081"/>
                </a:lnTo>
                <a:lnTo>
                  <a:pt x="427305" y="12057"/>
                </a:lnTo>
                <a:lnTo>
                  <a:pt x="468963" y="26527"/>
                </a:lnTo>
                <a:lnTo>
                  <a:pt x="507943" y="46086"/>
                </a:lnTo>
                <a:lnTo>
                  <a:pt x="543843" y="70335"/>
                </a:lnTo>
                <a:lnTo>
                  <a:pt x="576262" y="98869"/>
                </a:lnTo>
                <a:lnTo>
                  <a:pt x="604796" y="131288"/>
                </a:lnTo>
                <a:lnTo>
                  <a:pt x="629045" y="167188"/>
                </a:lnTo>
                <a:lnTo>
                  <a:pt x="648604" y="206168"/>
                </a:lnTo>
                <a:lnTo>
                  <a:pt x="663074" y="247826"/>
                </a:lnTo>
                <a:lnTo>
                  <a:pt x="672050" y="291759"/>
                </a:lnTo>
                <a:lnTo>
                  <a:pt x="675132" y="337565"/>
                </a:lnTo>
                <a:lnTo>
                  <a:pt x="672050" y="383372"/>
                </a:lnTo>
                <a:lnTo>
                  <a:pt x="663074" y="427305"/>
                </a:lnTo>
                <a:lnTo>
                  <a:pt x="648604" y="468963"/>
                </a:lnTo>
                <a:lnTo>
                  <a:pt x="629045" y="507943"/>
                </a:lnTo>
                <a:lnTo>
                  <a:pt x="604796" y="543843"/>
                </a:lnTo>
                <a:lnTo>
                  <a:pt x="576262" y="576262"/>
                </a:lnTo>
                <a:lnTo>
                  <a:pt x="543843" y="604796"/>
                </a:lnTo>
                <a:lnTo>
                  <a:pt x="507943" y="629045"/>
                </a:lnTo>
                <a:lnTo>
                  <a:pt x="468963" y="648604"/>
                </a:lnTo>
                <a:lnTo>
                  <a:pt x="427305" y="663074"/>
                </a:lnTo>
                <a:lnTo>
                  <a:pt x="383372" y="672050"/>
                </a:lnTo>
                <a:lnTo>
                  <a:pt x="337566" y="675131"/>
                </a:lnTo>
                <a:lnTo>
                  <a:pt x="291759" y="672050"/>
                </a:lnTo>
                <a:lnTo>
                  <a:pt x="247826" y="663074"/>
                </a:lnTo>
                <a:lnTo>
                  <a:pt x="206168" y="648604"/>
                </a:lnTo>
                <a:lnTo>
                  <a:pt x="167188" y="629045"/>
                </a:lnTo>
                <a:lnTo>
                  <a:pt x="131288" y="604796"/>
                </a:lnTo>
                <a:lnTo>
                  <a:pt x="98869" y="576262"/>
                </a:lnTo>
                <a:lnTo>
                  <a:pt x="70335" y="543843"/>
                </a:lnTo>
                <a:lnTo>
                  <a:pt x="46086" y="507943"/>
                </a:lnTo>
                <a:lnTo>
                  <a:pt x="26527" y="468963"/>
                </a:lnTo>
                <a:lnTo>
                  <a:pt x="12057" y="427305"/>
                </a:lnTo>
                <a:lnTo>
                  <a:pt x="3081" y="383372"/>
                </a:lnTo>
                <a:lnTo>
                  <a:pt x="0" y="33756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330316" y="2641727"/>
            <a:ext cx="262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k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99604" y="3928871"/>
            <a:ext cx="675640" cy="675640"/>
          </a:xfrm>
          <a:custGeom>
            <a:avLst/>
            <a:gdLst/>
            <a:ahLst/>
            <a:cxnLst/>
            <a:rect l="l" t="t" r="r" b="b"/>
            <a:pathLst>
              <a:path w="675640" h="675639">
                <a:moveTo>
                  <a:pt x="0" y="337565"/>
                </a:moveTo>
                <a:lnTo>
                  <a:pt x="3081" y="291759"/>
                </a:lnTo>
                <a:lnTo>
                  <a:pt x="12057" y="247826"/>
                </a:lnTo>
                <a:lnTo>
                  <a:pt x="26527" y="206168"/>
                </a:lnTo>
                <a:lnTo>
                  <a:pt x="46086" y="167188"/>
                </a:lnTo>
                <a:lnTo>
                  <a:pt x="70335" y="131288"/>
                </a:lnTo>
                <a:lnTo>
                  <a:pt x="98869" y="98869"/>
                </a:lnTo>
                <a:lnTo>
                  <a:pt x="131288" y="70335"/>
                </a:lnTo>
                <a:lnTo>
                  <a:pt x="167188" y="46086"/>
                </a:lnTo>
                <a:lnTo>
                  <a:pt x="206168" y="26527"/>
                </a:lnTo>
                <a:lnTo>
                  <a:pt x="247826" y="12057"/>
                </a:lnTo>
                <a:lnTo>
                  <a:pt x="291759" y="3081"/>
                </a:lnTo>
                <a:lnTo>
                  <a:pt x="337566" y="0"/>
                </a:lnTo>
                <a:lnTo>
                  <a:pt x="383372" y="3081"/>
                </a:lnTo>
                <a:lnTo>
                  <a:pt x="427305" y="12057"/>
                </a:lnTo>
                <a:lnTo>
                  <a:pt x="468963" y="26527"/>
                </a:lnTo>
                <a:lnTo>
                  <a:pt x="507943" y="46086"/>
                </a:lnTo>
                <a:lnTo>
                  <a:pt x="543843" y="70335"/>
                </a:lnTo>
                <a:lnTo>
                  <a:pt x="576262" y="98869"/>
                </a:lnTo>
                <a:lnTo>
                  <a:pt x="604796" y="131288"/>
                </a:lnTo>
                <a:lnTo>
                  <a:pt x="629045" y="167188"/>
                </a:lnTo>
                <a:lnTo>
                  <a:pt x="648604" y="206168"/>
                </a:lnTo>
                <a:lnTo>
                  <a:pt x="663074" y="247826"/>
                </a:lnTo>
                <a:lnTo>
                  <a:pt x="672050" y="291759"/>
                </a:lnTo>
                <a:lnTo>
                  <a:pt x="675132" y="337565"/>
                </a:lnTo>
                <a:lnTo>
                  <a:pt x="672050" y="383372"/>
                </a:lnTo>
                <a:lnTo>
                  <a:pt x="663074" y="427305"/>
                </a:lnTo>
                <a:lnTo>
                  <a:pt x="648604" y="468963"/>
                </a:lnTo>
                <a:lnTo>
                  <a:pt x="629045" y="507943"/>
                </a:lnTo>
                <a:lnTo>
                  <a:pt x="604796" y="543843"/>
                </a:lnTo>
                <a:lnTo>
                  <a:pt x="576262" y="576262"/>
                </a:lnTo>
                <a:lnTo>
                  <a:pt x="543843" y="604796"/>
                </a:lnTo>
                <a:lnTo>
                  <a:pt x="507943" y="629045"/>
                </a:lnTo>
                <a:lnTo>
                  <a:pt x="468963" y="648604"/>
                </a:lnTo>
                <a:lnTo>
                  <a:pt x="427305" y="663074"/>
                </a:lnTo>
                <a:lnTo>
                  <a:pt x="383372" y="672050"/>
                </a:lnTo>
                <a:lnTo>
                  <a:pt x="337566" y="675131"/>
                </a:lnTo>
                <a:lnTo>
                  <a:pt x="291759" y="672050"/>
                </a:lnTo>
                <a:lnTo>
                  <a:pt x="247826" y="663074"/>
                </a:lnTo>
                <a:lnTo>
                  <a:pt x="206168" y="648604"/>
                </a:lnTo>
                <a:lnTo>
                  <a:pt x="167188" y="629045"/>
                </a:lnTo>
                <a:lnTo>
                  <a:pt x="131288" y="604796"/>
                </a:lnTo>
                <a:lnTo>
                  <a:pt x="98869" y="576262"/>
                </a:lnTo>
                <a:lnTo>
                  <a:pt x="70335" y="543843"/>
                </a:lnTo>
                <a:lnTo>
                  <a:pt x="46086" y="507943"/>
                </a:lnTo>
                <a:lnTo>
                  <a:pt x="26527" y="468963"/>
                </a:lnTo>
                <a:lnTo>
                  <a:pt x="12057" y="427305"/>
                </a:lnTo>
                <a:lnTo>
                  <a:pt x="3081" y="383372"/>
                </a:lnTo>
                <a:lnTo>
                  <a:pt x="0" y="33756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560628" y="4145153"/>
            <a:ext cx="4794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3888" sz="3600" i="1">
                <a:latin typeface="Times New Roman"/>
                <a:cs typeface="Times New Roman"/>
              </a:rPr>
              <a:t>v</a:t>
            </a:r>
            <a:r>
              <a:rPr dirty="0" sz="1600">
                <a:latin typeface="Times New Roman"/>
                <a:cs typeface="Times New Roman"/>
              </a:rPr>
              <a:t>k</a:t>
            </a:r>
            <a:r>
              <a:rPr dirty="0" sz="1600" spc="-5">
                <a:latin typeface="Times New Roman"/>
                <a:cs typeface="Times New Roman"/>
              </a:rPr>
              <a:t>+2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26152" y="5038344"/>
            <a:ext cx="675640" cy="675640"/>
          </a:xfrm>
          <a:custGeom>
            <a:avLst/>
            <a:gdLst/>
            <a:ahLst/>
            <a:cxnLst/>
            <a:rect l="l" t="t" r="r" b="b"/>
            <a:pathLst>
              <a:path w="675639" h="675639">
                <a:moveTo>
                  <a:pt x="337566" y="0"/>
                </a:moveTo>
                <a:lnTo>
                  <a:pt x="291759" y="3081"/>
                </a:lnTo>
                <a:lnTo>
                  <a:pt x="247826" y="12057"/>
                </a:lnTo>
                <a:lnTo>
                  <a:pt x="206168" y="26527"/>
                </a:lnTo>
                <a:lnTo>
                  <a:pt x="167188" y="46086"/>
                </a:lnTo>
                <a:lnTo>
                  <a:pt x="131288" y="70335"/>
                </a:lnTo>
                <a:lnTo>
                  <a:pt x="98869" y="98869"/>
                </a:lnTo>
                <a:lnTo>
                  <a:pt x="70335" y="131288"/>
                </a:lnTo>
                <a:lnTo>
                  <a:pt x="46086" y="167188"/>
                </a:lnTo>
                <a:lnTo>
                  <a:pt x="26527" y="206168"/>
                </a:lnTo>
                <a:lnTo>
                  <a:pt x="12057" y="247826"/>
                </a:lnTo>
                <a:lnTo>
                  <a:pt x="3081" y="291759"/>
                </a:lnTo>
                <a:lnTo>
                  <a:pt x="0" y="337565"/>
                </a:lnTo>
                <a:lnTo>
                  <a:pt x="3081" y="383372"/>
                </a:lnTo>
                <a:lnTo>
                  <a:pt x="12057" y="427305"/>
                </a:lnTo>
                <a:lnTo>
                  <a:pt x="26527" y="468963"/>
                </a:lnTo>
                <a:lnTo>
                  <a:pt x="46086" y="507943"/>
                </a:lnTo>
                <a:lnTo>
                  <a:pt x="70335" y="543843"/>
                </a:lnTo>
                <a:lnTo>
                  <a:pt x="98869" y="576262"/>
                </a:lnTo>
                <a:lnTo>
                  <a:pt x="131288" y="604796"/>
                </a:lnTo>
                <a:lnTo>
                  <a:pt x="167188" y="629045"/>
                </a:lnTo>
                <a:lnTo>
                  <a:pt x="206168" y="648604"/>
                </a:lnTo>
                <a:lnTo>
                  <a:pt x="247826" y="663074"/>
                </a:lnTo>
                <a:lnTo>
                  <a:pt x="291759" y="672050"/>
                </a:lnTo>
                <a:lnTo>
                  <a:pt x="337566" y="675131"/>
                </a:lnTo>
                <a:lnTo>
                  <a:pt x="383372" y="672050"/>
                </a:lnTo>
                <a:lnTo>
                  <a:pt x="427305" y="663074"/>
                </a:lnTo>
                <a:lnTo>
                  <a:pt x="468963" y="648604"/>
                </a:lnTo>
                <a:lnTo>
                  <a:pt x="507943" y="629045"/>
                </a:lnTo>
                <a:lnTo>
                  <a:pt x="543843" y="604796"/>
                </a:lnTo>
                <a:lnTo>
                  <a:pt x="576262" y="576262"/>
                </a:lnTo>
                <a:lnTo>
                  <a:pt x="604796" y="543843"/>
                </a:lnTo>
                <a:lnTo>
                  <a:pt x="629045" y="507943"/>
                </a:lnTo>
                <a:lnTo>
                  <a:pt x="648604" y="468963"/>
                </a:lnTo>
                <a:lnTo>
                  <a:pt x="663074" y="427305"/>
                </a:lnTo>
                <a:lnTo>
                  <a:pt x="672050" y="383372"/>
                </a:lnTo>
                <a:lnTo>
                  <a:pt x="675132" y="337565"/>
                </a:lnTo>
                <a:lnTo>
                  <a:pt x="672050" y="291759"/>
                </a:lnTo>
                <a:lnTo>
                  <a:pt x="663074" y="247826"/>
                </a:lnTo>
                <a:lnTo>
                  <a:pt x="648604" y="206168"/>
                </a:lnTo>
                <a:lnTo>
                  <a:pt x="629045" y="167188"/>
                </a:lnTo>
                <a:lnTo>
                  <a:pt x="604796" y="131288"/>
                </a:lnTo>
                <a:lnTo>
                  <a:pt x="576262" y="98869"/>
                </a:lnTo>
                <a:lnTo>
                  <a:pt x="543843" y="70335"/>
                </a:lnTo>
                <a:lnTo>
                  <a:pt x="507943" y="46086"/>
                </a:lnTo>
                <a:lnTo>
                  <a:pt x="468963" y="26527"/>
                </a:lnTo>
                <a:lnTo>
                  <a:pt x="427305" y="12057"/>
                </a:lnTo>
                <a:lnTo>
                  <a:pt x="383372" y="3081"/>
                </a:lnTo>
                <a:lnTo>
                  <a:pt x="3375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26152" y="5038344"/>
            <a:ext cx="675640" cy="675640"/>
          </a:xfrm>
          <a:custGeom>
            <a:avLst/>
            <a:gdLst/>
            <a:ahLst/>
            <a:cxnLst/>
            <a:rect l="l" t="t" r="r" b="b"/>
            <a:pathLst>
              <a:path w="675639" h="675639">
                <a:moveTo>
                  <a:pt x="0" y="337565"/>
                </a:moveTo>
                <a:lnTo>
                  <a:pt x="3081" y="291759"/>
                </a:lnTo>
                <a:lnTo>
                  <a:pt x="12057" y="247826"/>
                </a:lnTo>
                <a:lnTo>
                  <a:pt x="26527" y="206168"/>
                </a:lnTo>
                <a:lnTo>
                  <a:pt x="46086" y="167188"/>
                </a:lnTo>
                <a:lnTo>
                  <a:pt x="70335" y="131288"/>
                </a:lnTo>
                <a:lnTo>
                  <a:pt x="98869" y="98869"/>
                </a:lnTo>
                <a:lnTo>
                  <a:pt x="131288" y="70335"/>
                </a:lnTo>
                <a:lnTo>
                  <a:pt x="167188" y="46086"/>
                </a:lnTo>
                <a:lnTo>
                  <a:pt x="206168" y="26527"/>
                </a:lnTo>
                <a:lnTo>
                  <a:pt x="247826" y="12057"/>
                </a:lnTo>
                <a:lnTo>
                  <a:pt x="291759" y="3081"/>
                </a:lnTo>
                <a:lnTo>
                  <a:pt x="337566" y="0"/>
                </a:lnTo>
                <a:lnTo>
                  <a:pt x="383372" y="3081"/>
                </a:lnTo>
                <a:lnTo>
                  <a:pt x="427305" y="12057"/>
                </a:lnTo>
                <a:lnTo>
                  <a:pt x="468963" y="26527"/>
                </a:lnTo>
                <a:lnTo>
                  <a:pt x="507943" y="46086"/>
                </a:lnTo>
                <a:lnTo>
                  <a:pt x="543843" y="70335"/>
                </a:lnTo>
                <a:lnTo>
                  <a:pt x="576262" y="98869"/>
                </a:lnTo>
                <a:lnTo>
                  <a:pt x="604796" y="131288"/>
                </a:lnTo>
                <a:lnTo>
                  <a:pt x="629045" y="167188"/>
                </a:lnTo>
                <a:lnTo>
                  <a:pt x="648604" y="206168"/>
                </a:lnTo>
                <a:lnTo>
                  <a:pt x="663074" y="247826"/>
                </a:lnTo>
                <a:lnTo>
                  <a:pt x="672050" y="291759"/>
                </a:lnTo>
                <a:lnTo>
                  <a:pt x="675132" y="337565"/>
                </a:lnTo>
                <a:lnTo>
                  <a:pt x="672050" y="383372"/>
                </a:lnTo>
                <a:lnTo>
                  <a:pt x="663074" y="427305"/>
                </a:lnTo>
                <a:lnTo>
                  <a:pt x="648604" y="468963"/>
                </a:lnTo>
                <a:lnTo>
                  <a:pt x="629045" y="507943"/>
                </a:lnTo>
                <a:lnTo>
                  <a:pt x="604796" y="543843"/>
                </a:lnTo>
                <a:lnTo>
                  <a:pt x="576262" y="576262"/>
                </a:lnTo>
                <a:lnTo>
                  <a:pt x="543843" y="604796"/>
                </a:lnTo>
                <a:lnTo>
                  <a:pt x="507943" y="629045"/>
                </a:lnTo>
                <a:lnTo>
                  <a:pt x="468963" y="648604"/>
                </a:lnTo>
                <a:lnTo>
                  <a:pt x="427305" y="663074"/>
                </a:lnTo>
                <a:lnTo>
                  <a:pt x="383372" y="672050"/>
                </a:lnTo>
                <a:lnTo>
                  <a:pt x="337566" y="675131"/>
                </a:lnTo>
                <a:lnTo>
                  <a:pt x="291759" y="672050"/>
                </a:lnTo>
                <a:lnTo>
                  <a:pt x="247826" y="663074"/>
                </a:lnTo>
                <a:lnTo>
                  <a:pt x="206168" y="648604"/>
                </a:lnTo>
                <a:lnTo>
                  <a:pt x="167188" y="629045"/>
                </a:lnTo>
                <a:lnTo>
                  <a:pt x="131288" y="604796"/>
                </a:lnTo>
                <a:lnTo>
                  <a:pt x="98869" y="576262"/>
                </a:lnTo>
                <a:lnTo>
                  <a:pt x="70335" y="543843"/>
                </a:lnTo>
                <a:lnTo>
                  <a:pt x="46086" y="507943"/>
                </a:lnTo>
                <a:lnTo>
                  <a:pt x="26527" y="468963"/>
                </a:lnTo>
                <a:lnTo>
                  <a:pt x="12057" y="427305"/>
                </a:lnTo>
                <a:lnTo>
                  <a:pt x="3081" y="383372"/>
                </a:lnTo>
                <a:lnTo>
                  <a:pt x="0" y="33756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119052" y="5196014"/>
            <a:ext cx="161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54688" y="5372798"/>
            <a:ext cx="3435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+3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82511" y="4087367"/>
            <a:ext cx="673735" cy="675640"/>
          </a:xfrm>
          <a:custGeom>
            <a:avLst/>
            <a:gdLst/>
            <a:ahLst/>
            <a:cxnLst/>
            <a:rect l="l" t="t" r="r" b="b"/>
            <a:pathLst>
              <a:path w="673734" h="675639">
                <a:moveTo>
                  <a:pt x="336804" y="0"/>
                </a:moveTo>
                <a:lnTo>
                  <a:pt x="291100" y="3081"/>
                </a:lnTo>
                <a:lnTo>
                  <a:pt x="247266" y="12057"/>
                </a:lnTo>
                <a:lnTo>
                  <a:pt x="205702" y="26527"/>
                </a:lnTo>
                <a:lnTo>
                  <a:pt x="166810" y="46086"/>
                </a:lnTo>
                <a:lnTo>
                  <a:pt x="130990" y="70335"/>
                </a:lnTo>
                <a:lnTo>
                  <a:pt x="98645" y="98869"/>
                </a:lnTo>
                <a:lnTo>
                  <a:pt x="70175" y="131288"/>
                </a:lnTo>
                <a:lnTo>
                  <a:pt x="45982" y="167188"/>
                </a:lnTo>
                <a:lnTo>
                  <a:pt x="26466" y="206168"/>
                </a:lnTo>
                <a:lnTo>
                  <a:pt x="12030" y="247826"/>
                </a:lnTo>
                <a:lnTo>
                  <a:pt x="3074" y="291759"/>
                </a:lnTo>
                <a:lnTo>
                  <a:pt x="0" y="337566"/>
                </a:lnTo>
                <a:lnTo>
                  <a:pt x="3074" y="383372"/>
                </a:lnTo>
                <a:lnTo>
                  <a:pt x="12030" y="427305"/>
                </a:lnTo>
                <a:lnTo>
                  <a:pt x="26466" y="468963"/>
                </a:lnTo>
                <a:lnTo>
                  <a:pt x="45982" y="507943"/>
                </a:lnTo>
                <a:lnTo>
                  <a:pt x="70175" y="543843"/>
                </a:lnTo>
                <a:lnTo>
                  <a:pt x="98645" y="576262"/>
                </a:lnTo>
                <a:lnTo>
                  <a:pt x="130990" y="604796"/>
                </a:lnTo>
                <a:lnTo>
                  <a:pt x="166810" y="629045"/>
                </a:lnTo>
                <a:lnTo>
                  <a:pt x="205702" y="648604"/>
                </a:lnTo>
                <a:lnTo>
                  <a:pt x="247266" y="663074"/>
                </a:lnTo>
                <a:lnTo>
                  <a:pt x="291100" y="672050"/>
                </a:lnTo>
                <a:lnTo>
                  <a:pt x="336804" y="675132"/>
                </a:lnTo>
                <a:lnTo>
                  <a:pt x="382507" y="672050"/>
                </a:lnTo>
                <a:lnTo>
                  <a:pt x="426341" y="663074"/>
                </a:lnTo>
                <a:lnTo>
                  <a:pt x="467905" y="648604"/>
                </a:lnTo>
                <a:lnTo>
                  <a:pt x="506797" y="629045"/>
                </a:lnTo>
                <a:lnTo>
                  <a:pt x="542617" y="604796"/>
                </a:lnTo>
                <a:lnTo>
                  <a:pt x="574962" y="576262"/>
                </a:lnTo>
                <a:lnTo>
                  <a:pt x="603432" y="543843"/>
                </a:lnTo>
                <a:lnTo>
                  <a:pt x="627625" y="507943"/>
                </a:lnTo>
                <a:lnTo>
                  <a:pt x="647141" y="468963"/>
                </a:lnTo>
                <a:lnTo>
                  <a:pt x="661577" y="427305"/>
                </a:lnTo>
                <a:lnTo>
                  <a:pt x="670533" y="383372"/>
                </a:lnTo>
                <a:lnTo>
                  <a:pt x="673608" y="337566"/>
                </a:lnTo>
                <a:lnTo>
                  <a:pt x="670533" y="291759"/>
                </a:lnTo>
                <a:lnTo>
                  <a:pt x="661577" y="247826"/>
                </a:lnTo>
                <a:lnTo>
                  <a:pt x="647141" y="206168"/>
                </a:lnTo>
                <a:lnTo>
                  <a:pt x="627625" y="167188"/>
                </a:lnTo>
                <a:lnTo>
                  <a:pt x="603432" y="131288"/>
                </a:lnTo>
                <a:lnTo>
                  <a:pt x="574962" y="98869"/>
                </a:lnTo>
                <a:lnTo>
                  <a:pt x="542617" y="70335"/>
                </a:lnTo>
                <a:lnTo>
                  <a:pt x="506797" y="46086"/>
                </a:lnTo>
                <a:lnTo>
                  <a:pt x="467905" y="26527"/>
                </a:lnTo>
                <a:lnTo>
                  <a:pt x="426341" y="12057"/>
                </a:lnTo>
                <a:lnTo>
                  <a:pt x="382507" y="3081"/>
                </a:lnTo>
                <a:lnTo>
                  <a:pt x="336804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382511" y="4087367"/>
            <a:ext cx="673735" cy="675640"/>
          </a:xfrm>
          <a:custGeom>
            <a:avLst/>
            <a:gdLst/>
            <a:ahLst/>
            <a:cxnLst/>
            <a:rect l="l" t="t" r="r" b="b"/>
            <a:pathLst>
              <a:path w="673734" h="675639">
                <a:moveTo>
                  <a:pt x="0" y="337566"/>
                </a:moveTo>
                <a:lnTo>
                  <a:pt x="3074" y="291759"/>
                </a:lnTo>
                <a:lnTo>
                  <a:pt x="12030" y="247826"/>
                </a:lnTo>
                <a:lnTo>
                  <a:pt x="26466" y="206168"/>
                </a:lnTo>
                <a:lnTo>
                  <a:pt x="45982" y="167188"/>
                </a:lnTo>
                <a:lnTo>
                  <a:pt x="70175" y="131288"/>
                </a:lnTo>
                <a:lnTo>
                  <a:pt x="98645" y="98869"/>
                </a:lnTo>
                <a:lnTo>
                  <a:pt x="130990" y="70335"/>
                </a:lnTo>
                <a:lnTo>
                  <a:pt x="166810" y="46086"/>
                </a:lnTo>
                <a:lnTo>
                  <a:pt x="205702" y="26527"/>
                </a:lnTo>
                <a:lnTo>
                  <a:pt x="247266" y="12057"/>
                </a:lnTo>
                <a:lnTo>
                  <a:pt x="291100" y="3081"/>
                </a:lnTo>
                <a:lnTo>
                  <a:pt x="336804" y="0"/>
                </a:lnTo>
                <a:lnTo>
                  <a:pt x="382507" y="3081"/>
                </a:lnTo>
                <a:lnTo>
                  <a:pt x="426341" y="12057"/>
                </a:lnTo>
                <a:lnTo>
                  <a:pt x="467905" y="26527"/>
                </a:lnTo>
                <a:lnTo>
                  <a:pt x="506797" y="46086"/>
                </a:lnTo>
                <a:lnTo>
                  <a:pt x="542617" y="70335"/>
                </a:lnTo>
                <a:lnTo>
                  <a:pt x="574962" y="98869"/>
                </a:lnTo>
                <a:lnTo>
                  <a:pt x="603432" y="131288"/>
                </a:lnTo>
                <a:lnTo>
                  <a:pt x="627625" y="167188"/>
                </a:lnTo>
                <a:lnTo>
                  <a:pt x="647141" y="206168"/>
                </a:lnTo>
                <a:lnTo>
                  <a:pt x="661577" y="247826"/>
                </a:lnTo>
                <a:lnTo>
                  <a:pt x="670533" y="291759"/>
                </a:lnTo>
                <a:lnTo>
                  <a:pt x="673608" y="337566"/>
                </a:lnTo>
                <a:lnTo>
                  <a:pt x="670533" y="383372"/>
                </a:lnTo>
                <a:lnTo>
                  <a:pt x="661577" y="427305"/>
                </a:lnTo>
                <a:lnTo>
                  <a:pt x="647141" y="468963"/>
                </a:lnTo>
                <a:lnTo>
                  <a:pt x="627625" y="507943"/>
                </a:lnTo>
                <a:lnTo>
                  <a:pt x="603432" y="543843"/>
                </a:lnTo>
                <a:lnTo>
                  <a:pt x="574962" y="576262"/>
                </a:lnTo>
                <a:lnTo>
                  <a:pt x="542617" y="604796"/>
                </a:lnTo>
                <a:lnTo>
                  <a:pt x="506797" y="629045"/>
                </a:lnTo>
                <a:lnTo>
                  <a:pt x="467905" y="648604"/>
                </a:lnTo>
                <a:lnTo>
                  <a:pt x="426341" y="663074"/>
                </a:lnTo>
                <a:lnTo>
                  <a:pt x="382507" y="672050"/>
                </a:lnTo>
                <a:lnTo>
                  <a:pt x="336804" y="675132"/>
                </a:lnTo>
                <a:lnTo>
                  <a:pt x="291100" y="672050"/>
                </a:lnTo>
                <a:lnTo>
                  <a:pt x="247266" y="663074"/>
                </a:lnTo>
                <a:lnTo>
                  <a:pt x="205702" y="648604"/>
                </a:lnTo>
                <a:lnTo>
                  <a:pt x="166810" y="629045"/>
                </a:lnTo>
                <a:lnTo>
                  <a:pt x="130990" y="604796"/>
                </a:lnTo>
                <a:lnTo>
                  <a:pt x="98645" y="576262"/>
                </a:lnTo>
                <a:lnTo>
                  <a:pt x="70175" y="543843"/>
                </a:lnTo>
                <a:lnTo>
                  <a:pt x="45982" y="507943"/>
                </a:lnTo>
                <a:lnTo>
                  <a:pt x="26466" y="468963"/>
                </a:lnTo>
                <a:lnTo>
                  <a:pt x="12030" y="427305"/>
                </a:lnTo>
                <a:lnTo>
                  <a:pt x="3074" y="383372"/>
                </a:lnTo>
                <a:lnTo>
                  <a:pt x="0" y="33756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443027" y="4245102"/>
            <a:ext cx="161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78663" y="4421885"/>
            <a:ext cx="3435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k</a:t>
            </a:r>
            <a:r>
              <a:rPr dirty="0" sz="1600" spc="-5">
                <a:latin typeface="Times New Roman"/>
                <a:cs typeface="Times New Roman"/>
              </a:rPr>
              <a:t>+1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09082" y="1814322"/>
            <a:ext cx="655955" cy="641985"/>
          </a:xfrm>
          <a:custGeom>
            <a:avLst/>
            <a:gdLst/>
            <a:ahLst/>
            <a:cxnLst/>
            <a:rect l="l" t="t" r="r" b="b"/>
            <a:pathLst>
              <a:path w="655954" h="641985">
                <a:moveTo>
                  <a:pt x="0" y="0"/>
                </a:moveTo>
                <a:lnTo>
                  <a:pt x="655650" y="6414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229009" y="2419599"/>
            <a:ext cx="81280" cy="80645"/>
          </a:xfrm>
          <a:custGeom>
            <a:avLst/>
            <a:gdLst/>
            <a:ahLst/>
            <a:cxnLst/>
            <a:rect l="l" t="t" r="r" b="b"/>
            <a:pathLst>
              <a:path w="81279" h="80644">
                <a:moveTo>
                  <a:pt x="53289" y="0"/>
                </a:moveTo>
                <a:lnTo>
                  <a:pt x="0" y="54470"/>
                </a:lnTo>
                <a:lnTo>
                  <a:pt x="81114" y="80518"/>
                </a:lnTo>
                <a:lnTo>
                  <a:pt x="532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552438" y="3160014"/>
            <a:ext cx="100965" cy="877569"/>
          </a:xfrm>
          <a:custGeom>
            <a:avLst/>
            <a:gdLst/>
            <a:ahLst/>
            <a:cxnLst/>
            <a:rect l="l" t="t" r="r" b="b"/>
            <a:pathLst>
              <a:path w="100965" h="877570">
                <a:moveTo>
                  <a:pt x="0" y="0"/>
                </a:moveTo>
                <a:lnTo>
                  <a:pt x="100939" y="877227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614080" y="4020267"/>
            <a:ext cx="76200" cy="80645"/>
          </a:xfrm>
          <a:custGeom>
            <a:avLst/>
            <a:gdLst/>
            <a:ahLst/>
            <a:cxnLst/>
            <a:rect l="l" t="t" r="r" b="b"/>
            <a:pathLst>
              <a:path w="76200" h="80645">
                <a:moveTo>
                  <a:pt x="75704" y="0"/>
                </a:moveTo>
                <a:lnTo>
                  <a:pt x="0" y="8712"/>
                </a:lnTo>
                <a:lnTo>
                  <a:pt x="46558" y="80060"/>
                </a:lnTo>
                <a:lnTo>
                  <a:pt x="75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661977" y="4600194"/>
            <a:ext cx="755015" cy="501650"/>
          </a:xfrm>
          <a:custGeom>
            <a:avLst/>
            <a:gdLst/>
            <a:ahLst/>
            <a:cxnLst/>
            <a:rect l="l" t="t" r="r" b="b"/>
            <a:pathLst>
              <a:path w="755014" h="501650">
                <a:moveTo>
                  <a:pt x="754824" y="0"/>
                </a:moveTo>
                <a:lnTo>
                  <a:pt x="0" y="501319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609082" y="5062744"/>
            <a:ext cx="85090" cy="74295"/>
          </a:xfrm>
          <a:custGeom>
            <a:avLst/>
            <a:gdLst/>
            <a:ahLst/>
            <a:cxnLst/>
            <a:rect l="l" t="t" r="r" b="b"/>
            <a:pathLst>
              <a:path w="85089" h="74295">
                <a:moveTo>
                  <a:pt x="42392" y="0"/>
                </a:moveTo>
                <a:lnTo>
                  <a:pt x="0" y="73901"/>
                </a:lnTo>
                <a:lnTo>
                  <a:pt x="84556" y="63474"/>
                </a:lnTo>
                <a:lnTo>
                  <a:pt x="423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766559" y="3032760"/>
            <a:ext cx="885190" cy="899794"/>
          </a:xfrm>
          <a:custGeom>
            <a:avLst/>
            <a:gdLst/>
            <a:ahLst/>
            <a:cxnLst/>
            <a:rect l="l" t="t" r="r" b="b"/>
            <a:pathLst>
              <a:path w="885190" h="899795">
                <a:moveTo>
                  <a:pt x="0" y="0"/>
                </a:moveTo>
                <a:lnTo>
                  <a:pt x="885101" y="899617"/>
                </a:lnTo>
              </a:path>
            </a:pathLst>
          </a:custGeom>
          <a:ln w="12700">
            <a:solidFill>
              <a:srgbClr val="FF9900"/>
            </a:solidFill>
            <a:prstDash val="lgDashDot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615603" y="3896600"/>
            <a:ext cx="80645" cy="81280"/>
          </a:xfrm>
          <a:custGeom>
            <a:avLst/>
            <a:gdLst/>
            <a:ahLst/>
            <a:cxnLst/>
            <a:rect l="l" t="t" r="r" b="b"/>
            <a:pathLst>
              <a:path w="80645" h="81279">
                <a:moveTo>
                  <a:pt x="54317" y="0"/>
                </a:moveTo>
                <a:lnTo>
                  <a:pt x="0" y="53441"/>
                </a:lnTo>
                <a:lnTo>
                  <a:pt x="80594" y="81038"/>
                </a:lnTo>
                <a:lnTo>
                  <a:pt x="54317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166326" y="2973146"/>
            <a:ext cx="914400" cy="2077720"/>
          </a:xfrm>
          <a:custGeom>
            <a:avLst/>
            <a:gdLst/>
            <a:ahLst/>
            <a:cxnLst/>
            <a:rect l="l" t="t" r="r" b="b"/>
            <a:pathLst>
              <a:path w="914400" h="2077720">
                <a:moveTo>
                  <a:pt x="126848" y="2077389"/>
                </a:moveTo>
                <a:lnTo>
                  <a:pt x="116485" y="2030164"/>
                </a:lnTo>
                <a:lnTo>
                  <a:pt x="106231" y="1982838"/>
                </a:lnTo>
                <a:lnTo>
                  <a:pt x="96191" y="1935313"/>
                </a:lnTo>
                <a:lnTo>
                  <a:pt x="86473" y="1887487"/>
                </a:lnTo>
                <a:lnTo>
                  <a:pt x="77184" y="1839261"/>
                </a:lnTo>
                <a:lnTo>
                  <a:pt x="68432" y="1790534"/>
                </a:lnTo>
                <a:lnTo>
                  <a:pt x="60323" y="1741205"/>
                </a:lnTo>
                <a:lnTo>
                  <a:pt x="52964" y="1691175"/>
                </a:lnTo>
                <a:lnTo>
                  <a:pt x="46463" y="1640344"/>
                </a:lnTo>
                <a:lnTo>
                  <a:pt x="40926" y="1588610"/>
                </a:lnTo>
                <a:lnTo>
                  <a:pt x="36462" y="1535874"/>
                </a:lnTo>
                <a:lnTo>
                  <a:pt x="32434" y="1490154"/>
                </a:lnTo>
                <a:lnTo>
                  <a:pt x="27267" y="1443272"/>
                </a:lnTo>
                <a:lnTo>
                  <a:pt x="21456" y="1395418"/>
                </a:lnTo>
                <a:lnTo>
                  <a:pt x="15493" y="1346784"/>
                </a:lnTo>
                <a:lnTo>
                  <a:pt x="9872" y="1297560"/>
                </a:lnTo>
                <a:lnTo>
                  <a:pt x="5087" y="1247936"/>
                </a:lnTo>
                <a:lnTo>
                  <a:pt x="1632" y="1198105"/>
                </a:lnTo>
                <a:lnTo>
                  <a:pt x="0" y="1148257"/>
                </a:lnTo>
                <a:lnTo>
                  <a:pt x="684" y="1098582"/>
                </a:lnTo>
                <a:lnTo>
                  <a:pt x="4179" y="1049271"/>
                </a:lnTo>
                <a:lnTo>
                  <a:pt x="10978" y="1000515"/>
                </a:lnTo>
                <a:lnTo>
                  <a:pt x="21574" y="952506"/>
                </a:lnTo>
                <a:lnTo>
                  <a:pt x="36462" y="905433"/>
                </a:lnTo>
                <a:lnTo>
                  <a:pt x="53209" y="864805"/>
                </a:lnTo>
                <a:lnTo>
                  <a:pt x="73402" y="823706"/>
                </a:lnTo>
                <a:lnTo>
                  <a:pt x="96679" y="782299"/>
                </a:lnTo>
                <a:lnTo>
                  <a:pt x="122679" y="740749"/>
                </a:lnTo>
                <a:lnTo>
                  <a:pt x="151042" y="699218"/>
                </a:lnTo>
                <a:lnTo>
                  <a:pt x="181406" y="657871"/>
                </a:lnTo>
                <a:lnTo>
                  <a:pt x="213411" y="616872"/>
                </a:lnTo>
                <a:lnTo>
                  <a:pt x="246696" y="576383"/>
                </a:lnTo>
                <a:lnTo>
                  <a:pt x="280900" y="536570"/>
                </a:lnTo>
                <a:lnTo>
                  <a:pt x="315662" y="497595"/>
                </a:lnTo>
                <a:lnTo>
                  <a:pt x="350622" y="459622"/>
                </a:lnTo>
                <a:lnTo>
                  <a:pt x="385418" y="422816"/>
                </a:lnTo>
                <a:lnTo>
                  <a:pt x="419690" y="387339"/>
                </a:lnTo>
                <a:lnTo>
                  <a:pt x="453076" y="353356"/>
                </a:lnTo>
                <a:lnTo>
                  <a:pt x="485216" y="321030"/>
                </a:lnTo>
                <a:lnTo>
                  <a:pt x="522713" y="284703"/>
                </a:lnTo>
                <a:lnTo>
                  <a:pt x="560599" y="250301"/>
                </a:lnTo>
                <a:lnTo>
                  <a:pt x="598846" y="217659"/>
                </a:lnTo>
                <a:lnTo>
                  <a:pt x="637425" y="186611"/>
                </a:lnTo>
                <a:lnTo>
                  <a:pt x="676309" y="156991"/>
                </a:lnTo>
                <a:lnTo>
                  <a:pt x="715467" y="128634"/>
                </a:lnTo>
                <a:lnTo>
                  <a:pt x="754873" y="101375"/>
                </a:lnTo>
                <a:lnTo>
                  <a:pt x="794498" y="75047"/>
                </a:lnTo>
                <a:lnTo>
                  <a:pt x="834313" y="49486"/>
                </a:lnTo>
                <a:lnTo>
                  <a:pt x="874290" y="24525"/>
                </a:lnTo>
                <a:lnTo>
                  <a:pt x="914400" y="0"/>
                </a:lnTo>
              </a:path>
            </a:pathLst>
          </a:custGeom>
          <a:ln w="12700">
            <a:solidFill>
              <a:srgbClr val="99CC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004735" y="2933703"/>
            <a:ext cx="141605" cy="120014"/>
          </a:xfrm>
          <a:custGeom>
            <a:avLst/>
            <a:gdLst/>
            <a:ahLst/>
            <a:cxnLst/>
            <a:rect l="l" t="t" r="r" b="b"/>
            <a:pathLst>
              <a:path w="141604" h="120014">
                <a:moveTo>
                  <a:pt x="141554" y="0"/>
                </a:moveTo>
                <a:lnTo>
                  <a:pt x="0" y="11061"/>
                </a:lnTo>
                <a:lnTo>
                  <a:pt x="76263" y="39281"/>
                </a:lnTo>
                <a:lnTo>
                  <a:pt x="65468" y="119875"/>
                </a:lnTo>
                <a:lnTo>
                  <a:pt x="141554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450965" y="4803775"/>
            <a:ext cx="139509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At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moment  </a:t>
            </a:r>
            <a:r>
              <a:rPr dirty="0" sz="1800">
                <a:latin typeface="Times New Roman"/>
                <a:cs typeface="Times New Roman"/>
              </a:rPr>
              <a:t>before  backtracking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85614" y="3589223"/>
            <a:ext cx="7778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h</a:t>
            </a:r>
            <a:r>
              <a:rPr dirty="0" sz="1800" spc="5">
                <a:latin typeface="Times New Roman"/>
                <a:cs typeface="Times New Roman"/>
              </a:rPr>
              <a:t>ec</a:t>
            </a:r>
            <a:r>
              <a:rPr dirty="0" sz="1800">
                <a:latin typeface="Times New Roman"/>
                <a:cs typeface="Times New Roman"/>
              </a:rPr>
              <a:t>k</a:t>
            </a:r>
            <a:r>
              <a:rPr dirty="0" sz="1800" spc="5">
                <a:latin typeface="Times New Roman"/>
                <a:cs typeface="Times New Roman"/>
              </a:rPr>
              <a:t>ed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81215" y="3274898"/>
            <a:ext cx="1246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undiscovered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978144" y="2708910"/>
            <a:ext cx="2694305" cy="2362200"/>
          </a:xfrm>
          <a:custGeom>
            <a:avLst/>
            <a:gdLst/>
            <a:ahLst/>
            <a:cxnLst/>
            <a:rect l="l" t="t" r="r" b="b"/>
            <a:pathLst>
              <a:path w="2694304" h="2362200">
                <a:moveTo>
                  <a:pt x="1250378" y="1797050"/>
                </a:moveTo>
                <a:lnTo>
                  <a:pt x="1227518" y="1805136"/>
                </a:lnTo>
                <a:lnTo>
                  <a:pt x="1204360" y="1812925"/>
                </a:lnTo>
                <a:lnTo>
                  <a:pt x="1181201" y="1820713"/>
                </a:lnTo>
                <a:lnTo>
                  <a:pt x="1158341" y="1828800"/>
                </a:lnTo>
                <a:lnTo>
                  <a:pt x="1121846" y="1848296"/>
                </a:lnTo>
                <a:lnTo>
                  <a:pt x="1091301" y="1874043"/>
                </a:lnTo>
                <a:lnTo>
                  <a:pt x="1060161" y="1899791"/>
                </a:lnTo>
                <a:lnTo>
                  <a:pt x="1021880" y="1919287"/>
                </a:lnTo>
                <a:lnTo>
                  <a:pt x="995651" y="1944365"/>
                </a:lnTo>
                <a:lnTo>
                  <a:pt x="972692" y="1965126"/>
                </a:lnTo>
                <a:lnTo>
                  <a:pt x="947352" y="1982018"/>
                </a:lnTo>
                <a:lnTo>
                  <a:pt x="913980" y="1995487"/>
                </a:lnTo>
                <a:lnTo>
                  <a:pt x="883537" y="2017886"/>
                </a:lnTo>
                <a:lnTo>
                  <a:pt x="856067" y="2038945"/>
                </a:lnTo>
                <a:lnTo>
                  <a:pt x="827404" y="2057325"/>
                </a:lnTo>
                <a:lnTo>
                  <a:pt x="793381" y="2071687"/>
                </a:lnTo>
                <a:lnTo>
                  <a:pt x="768928" y="2095564"/>
                </a:lnTo>
                <a:lnTo>
                  <a:pt x="760381" y="2104279"/>
                </a:lnTo>
                <a:lnTo>
                  <a:pt x="760910" y="2103469"/>
                </a:lnTo>
                <a:lnTo>
                  <a:pt x="763687" y="2098772"/>
                </a:lnTo>
                <a:lnTo>
                  <a:pt x="717219" y="2117725"/>
                </a:lnTo>
                <a:lnTo>
                  <a:pt x="663274" y="2164953"/>
                </a:lnTo>
                <a:lnTo>
                  <a:pt x="636893" y="2190501"/>
                </a:lnTo>
                <a:lnTo>
                  <a:pt x="609320" y="2209800"/>
                </a:lnTo>
                <a:lnTo>
                  <a:pt x="564966" y="2229742"/>
                </a:lnTo>
                <a:lnTo>
                  <a:pt x="518679" y="2247900"/>
                </a:lnTo>
                <a:lnTo>
                  <a:pt x="472094" y="2266057"/>
                </a:lnTo>
                <a:lnTo>
                  <a:pt x="426846" y="2286000"/>
                </a:lnTo>
                <a:lnTo>
                  <a:pt x="415414" y="2292945"/>
                </a:lnTo>
                <a:lnTo>
                  <a:pt x="404429" y="2301081"/>
                </a:lnTo>
                <a:lnTo>
                  <a:pt x="393148" y="2309217"/>
                </a:lnTo>
                <a:lnTo>
                  <a:pt x="380822" y="2316162"/>
                </a:lnTo>
                <a:lnTo>
                  <a:pt x="358881" y="2324893"/>
                </a:lnTo>
                <a:lnTo>
                  <a:pt x="336199" y="2332434"/>
                </a:lnTo>
                <a:lnTo>
                  <a:pt x="313219" y="2339379"/>
                </a:lnTo>
                <a:lnTo>
                  <a:pt x="290385" y="2346325"/>
                </a:lnTo>
                <a:lnTo>
                  <a:pt x="276496" y="2350814"/>
                </a:lnTo>
                <a:lnTo>
                  <a:pt x="261419" y="2356048"/>
                </a:lnTo>
                <a:lnTo>
                  <a:pt x="249319" y="2360389"/>
                </a:lnTo>
                <a:lnTo>
                  <a:pt x="244360" y="2362200"/>
                </a:lnTo>
                <a:lnTo>
                  <a:pt x="209876" y="2359496"/>
                </a:lnTo>
                <a:lnTo>
                  <a:pt x="141497" y="2353493"/>
                </a:lnTo>
                <a:lnTo>
                  <a:pt x="79487" y="2321867"/>
                </a:lnTo>
                <a:lnTo>
                  <a:pt x="60296" y="2280443"/>
                </a:lnTo>
                <a:lnTo>
                  <a:pt x="49434" y="2241401"/>
                </a:lnTo>
                <a:lnTo>
                  <a:pt x="42026" y="2174058"/>
                </a:lnTo>
                <a:lnTo>
                  <a:pt x="38801" y="2123991"/>
                </a:lnTo>
                <a:lnTo>
                  <a:pt x="36172" y="2073896"/>
                </a:lnTo>
                <a:lnTo>
                  <a:pt x="33977" y="2023784"/>
                </a:lnTo>
                <a:lnTo>
                  <a:pt x="32053" y="1973665"/>
                </a:lnTo>
                <a:lnTo>
                  <a:pt x="30236" y="1923550"/>
                </a:lnTo>
                <a:lnTo>
                  <a:pt x="28363" y="1873448"/>
                </a:lnTo>
                <a:lnTo>
                  <a:pt x="26272" y="1823371"/>
                </a:lnTo>
                <a:lnTo>
                  <a:pt x="23799" y="1773328"/>
                </a:lnTo>
                <a:lnTo>
                  <a:pt x="20781" y="1723330"/>
                </a:lnTo>
                <a:lnTo>
                  <a:pt x="17056" y="1673388"/>
                </a:lnTo>
                <a:lnTo>
                  <a:pt x="12459" y="1623512"/>
                </a:lnTo>
                <a:lnTo>
                  <a:pt x="6828" y="1573712"/>
                </a:lnTo>
                <a:lnTo>
                  <a:pt x="0" y="1524000"/>
                </a:lnTo>
                <a:lnTo>
                  <a:pt x="1815" y="1480558"/>
                </a:lnTo>
                <a:lnTo>
                  <a:pt x="3443" y="1434905"/>
                </a:lnTo>
                <a:lnTo>
                  <a:pt x="5279" y="1387503"/>
                </a:lnTo>
                <a:lnTo>
                  <a:pt x="7718" y="1338813"/>
                </a:lnTo>
                <a:lnTo>
                  <a:pt x="11157" y="1289297"/>
                </a:lnTo>
                <a:lnTo>
                  <a:pt x="15990" y="1239416"/>
                </a:lnTo>
                <a:lnTo>
                  <a:pt x="22613" y="1189632"/>
                </a:lnTo>
                <a:lnTo>
                  <a:pt x="31423" y="1140408"/>
                </a:lnTo>
                <a:lnTo>
                  <a:pt x="42814" y="1092204"/>
                </a:lnTo>
                <a:lnTo>
                  <a:pt x="57182" y="1045482"/>
                </a:lnTo>
                <a:lnTo>
                  <a:pt x="74923" y="1000704"/>
                </a:lnTo>
                <a:lnTo>
                  <a:pt x="96431" y="958331"/>
                </a:lnTo>
                <a:lnTo>
                  <a:pt x="122104" y="918826"/>
                </a:lnTo>
                <a:lnTo>
                  <a:pt x="152336" y="882650"/>
                </a:lnTo>
                <a:lnTo>
                  <a:pt x="163858" y="848305"/>
                </a:lnTo>
                <a:lnTo>
                  <a:pt x="167316" y="837024"/>
                </a:lnTo>
                <a:lnTo>
                  <a:pt x="168395" y="838795"/>
                </a:lnTo>
                <a:lnTo>
                  <a:pt x="172780" y="843609"/>
                </a:lnTo>
                <a:lnTo>
                  <a:pt x="214210" y="822325"/>
                </a:lnTo>
                <a:lnTo>
                  <a:pt x="235636" y="787275"/>
                </a:lnTo>
                <a:lnTo>
                  <a:pt x="244360" y="776287"/>
                </a:lnTo>
                <a:lnTo>
                  <a:pt x="270121" y="756815"/>
                </a:lnTo>
                <a:lnTo>
                  <a:pt x="300494" y="737195"/>
                </a:lnTo>
                <a:lnTo>
                  <a:pt x="325810" y="722039"/>
                </a:lnTo>
                <a:lnTo>
                  <a:pt x="336397" y="715962"/>
                </a:lnTo>
                <a:lnTo>
                  <a:pt x="356979" y="684499"/>
                </a:lnTo>
                <a:lnTo>
                  <a:pt x="366944" y="668755"/>
                </a:lnTo>
                <a:lnTo>
                  <a:pt x="369543" y="664456"/>
                </a:lnTo>
                <a:lnTo>
                  <a:pt x="368028" y="667331"/>
                </a:lnTo>
                <a:lnTo>
                  <a:pt x="365651" y="673106"/>
                </a:lnTo>
                <a:lnTo>
                  <a:pt x="365664" y="677509"/>
                </a:lnTo>
                <a:lnTo>
                  <a:pt x="371318" y="676268"/>
                </a:lnTo>
                <a:lnTo>
                  <a:pt x="385866" y="665110"/>
                </a:lnTo>
                <a:lnTo>
                  <a:pt x="412559" y="639762"/>
                </a:lnTo>
                <a:lnTo>
                  <a:pt x="436165" y="613127"/>
                </a:lnTo>
                <a:lnTo>
                  <a:pt x="443241" y="599722"/>
                </a:lnTo>
                <a:lnTo>
                  <a:pt x="442910" y="594518"/>
                </a:lnTo>
                <a:lnTo>
                  <a:pt x="444298" y="592490"/>
                </a:lnTo>
                <a:lnTo>
                  <a:pt x="456527" y="588609"/>
                </a:lnTo>
                <a:lnTo>
                  <a:pt x="488721" y="577850"/>
                </a:lnTo>
                <a:lnTo>
                  <a:pt x="513590" y="545157"/>
                </a:lnTo>
                <a:lnTo>
                  <a:pt x="537716" y="519906"/>
                </a:lnTo>
                <a:lnTo>
                  <a:pt x="563925" y="497036"/>
                </a:lnTo>
                <a:lnTo>
                  <a:pt x="595045" y="471487"/>
                </a:lnTo>
                <a:lnTo>
                  <a:pt x="607587" y="460499"/>
                </a:lnTo>
                <a:lnTo>
                  <a:pt x="641057" y="425450"/>
                </a:lnTo>
                <a:lnTo>
                  <a:pt x="655537" y="402034"/>
                </a:lnTo>
                <a:lnTo>
                  <a:pt x="662701" y="390624"/>
                </a:lnTo>
                <a:lnTo>
                  <a:pt x="711768" y="348282"/>
                </a:lnTo>
                <a:lnTo>
                  <a:pt x="757686" y="316904"/>
                </a:lnTo>
                <a:lnTo>
                  <a:pt x="805983" y="290586"/>
                </a:lnTo>
                <a:lnTo>
                  <a:pt x="853681" y="273050"/>
                </a:lnTo>
                <a:lnTo>
                  <a:pt x="896475" y="241473"/>
                </a:lnTo>
                <a:lnTo>
                  <a:pt x="942543" y="206176"/>
                </a:lnTo>
                <a:lnTo>
                  <a:pt x="989801" y="174153"/>
                </a:lnTo>
                <a:lnTo>
                  <a:pt x="1036167" y="152400"/>
                </a:lnTo>
                <a:lnTo>
                  <a:pt x="1075583" y="116114"/>
                </a:lnTo>
                <a:lnTo>
                  <a:pt x="1117484" y="86715"/>
                </a:lnTo>
                <a:lnTo>
                  <a:pt x="1161594" y="63374"/>
                </a:lnTo>
                <a:lnTo>
                  <a:pt x="1207637" y="45262"/>
                </a:lnTo>
                <a:lnTo>
                  <a:pt x="1255337" y="31551"/>
                </a:lnTo>
                <a:lnTo>
                  <a:pt x="1304418" y="21412"/>
                </a:lnTo>
                <a:lnTo>
                  <a:pt x="1354604" y="14016"/>
                </a:lnTo>
                <a:lnTo>
                  <a:pt x="1405618" y="8534"/>
                </a:lnTo>
                <a:lnTo>
                  <a:pt x="1457184" y="4138"/>
                </a:lnTo>
                <a:lnTo>
                  <a:pt x="1509026" y="0"/>
                </a:lnTo>
                <a:lnTo>
                  <a:pt x="1547330" y="2678"/>
                </a:lnTo>
                <a:lnTo>
                  <a:pt x="1585783" y="4762"/>
                </a:lnTo>
                <a:lnTo>
                  <a:pt x="1623939" y="8036"/>
                </a:lnTo>
                <a:lnTo>
                  <a:pt x="1673453" y="19893"/>
                </a:lnTo>
                <a:lnTo>
                  <a:pt x="1695272" y="37058"/>
                </a:lnTo>
                <a:lnTo>
                  <a:pt x="1707375" y="44450"/>
                </a:lnTo>
                <a:lnTo>
                  <a:pt x="1729757" y="52313"/>
                </a:lnTo>
                <a:lnTo>
                  <a:pt x="1753184" y="58539"/>
                </a:lnTo>
                <a:lnTo>
                  <a:pt x="1776316" y="65658"/>
                </a:lnTo>
                <a:lnTo>
                  <a:pt x="1841765" y="106039"/>
                </a:lnTo>
                <a:lnTo>
                  <a:pt x="1884968" y="136583"/>
                </a:lnTo>
                <a:lnTo>
                  <a:pt x="1927731" y="167481"/>
                </a:lnTo>
                <a:lnTo>
                  <a:pt x="1970361" y="198378"/>
                </a:lnTo>
                <a:lnTo>
                  <a:pt x="2013168" y="228923"/>
                </a:lnTo>
                <a:lnTo>
                  <a:pt x="2056460" y="258762"/>
                </a:lnTo>
                <a:lnTo>
                  <a:pt x="2089518" y="301889"/>
                </a:lnTo>
                <a:lnTo>
                  <a:pt x="2125749" y="341841"/>
                </a:lnTo>
                <a:lnTo>
                  <a:pt x="2163565" y="380206"/>
                </a:lnTo>
                <a:lnTo>
                  <a:pt x="2201382" y="418570"/>
                </a:lnTo>
                <a:lnTo>
                  <a:pt x="2237612" y="458522"/>
                </a:lnTo>
                <a:lnTo>
                  <a:pt x="2270671" y="501650"/>
                </a:lnTo>
                <a:lnTo>
                  <a:pt x="2284137" y="535037"/>
                </a:lnTo>
                <a:lnTo>
                  <a:pt x="2301022" y="560387"/>
                </a:lnTo>
                <a:lnTo>
                  <a:pt x="2321772" y="583356"/>
                </a:lnTo>
                <a:lnTo>
                  <a:pt x="2346832" y="609600"/>
                </a:lnTo>
                <a:lnTo>
                  <a:pt x="2365421" y="654456"/>
                </a:lnTo>
                <a:lnTo>
                  <a:pt x="2391547" y="698322"/>
                </a:lnTo>
                <a:lnTo>
                  <a:pt x="2423612" y="739444"/>
                </a:lnTo>
                <a:lnTo>
                  <a:pt x="2460019" y="776071"/>
                </a:lnTo>
                <a:lnTo>
                  <a:pt x="2499169" y="806450"/>
                </a:lnTo>
                <a:lnTo>
                  <a:pt x="2527195" y="845261"/>
                </a:lnTo>
                <a:lnTo>
                  <a:pt x="2557355" y="882243"/>
                </a:lnTo>
                <a:lnTo>
                  <a:pt x="2588734" y="918235"/>
                </a:lnTo>
                <a:lnTo>
                  <a:pt x="2620418" y="954074"/>
                </a:lnTo>
                <a:lnTo>
                  <a:pt x="2651493" y="990600"/>
                </a:lnTo>
                <a:lnTo>
                  <a:pt x="2664659" y="1006999"/>
                </a:lnTo>
                <a:lnTo>
                  <a:pt x="2675496" y="1021360"/>
                </a:lnTo>
                <a:lnTo>
                  <a:pt x="2685018" y="1033925"/>
                </a:lnTo>
                <a:lnTo>
                  <a:pt x="2694241" y="1044930"/>
                </a:lnTo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550949" y="3632860"/>
            <a:ext cx="201295" cy="203200"/>
          </a:xfrm>
          <a:custGeom>
            <a:avLst/>
            <a:gdLst/>
            <a:ahLst/>
            <a:cxnLst/>
            <a:rect l="l" t="t" r="r" b="b"/>
            <a:pathLst>
              <a:path w="201295" h="203200">
                <a:moveTo>
                  <a:pt x="136994" y="0"/>
                </a:moveTo>
                <a:lnTo>
                  <a:pt x="121450" y="120980"/>
                </a:lnTo>
                <a:lnTo>
                  <a:pt x="0" y="132372"/>
                </a:lnTo>
                <a:lnTo>
                  <a:pt x="200875" y="203174"/>
                </a:lnTo>
                <a:lnTo>
                  <a:pt x="13699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03504" y="384047"/>
            <a:ext cx="793394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1004474" y="532767"/>
            <a:ext cx="71335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Ancestor and</a:t>
            </a:r>
            <a:r>
              <a:rPr dirty="0" spc="-20"/>
              <a:t> </a:t>
            </a:r>
            <a:r>
              <a:rPr dirty="0" spc="-5"/>
              <a:t>Descendant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2015/4/16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8699958" y="6577074"/>
            <a:ext cx="203835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25</a:t>
            </a:fld>
            <a:endParaRPr sz="12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6327" y="3620510"/>
            <a:ext cx="4407408" cy="264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67128" y="384047"/>
            <a:ext cx="480821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68098" y="532767"/>
            <a:ext cx="400812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DFS </a:t>
            </a:r>
            <a:r>
              <a:rPr dirty="0" spc="-90"/>
              <a:t>Tree</a:t>
            </a:r>
            <a:r>
              <a:rPr dirty="0" spc="-95"/>
              <a:t> </a:t>
            </a:r>
            <a:r>
              <a:rPr dirty="0" spc="-5"/>
              <a:t>Path</a:t>
            </a:r>
          </a:p>
        </p:txBody>
      </p:sp>
      <p:sp>
        <p:nvSpPr>
          <p:cNvPr id="5" name="object 5"/>
          <p:cNvSpPr/>
          <p:nvPr/>
        </p:nvSpPr>
        <p:spPr>
          <a:xfrm>
            <a:off x="1552955" y="3829811"/>
            <a:ext cx="5117556" cy="20721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5115" y="1864360"/>
            <a:ext cx="8313420" cy="2324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[</a:t>
            </a:r>
            <a:r>
              <a:rPr dirty="0" sz="2800" spc="-5" b="1">
                <a:solidFill>
                  <a:srgbClr val="0000CC"/>
                </a:solidFill>
                <a:latin typeface="Palatino Linotype"/>
                <a:cs typeface="Palatino Linotype"/>
              </a:rPr>
              <a:t>White Path Theorem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] w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a descendant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v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in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a  DFS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tree iff. at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time v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discovered(just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to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be  changing color into gray),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there is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a path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in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G 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from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v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to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w consisting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entirely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of white</a:t>
            </a:r>
            <a:r>
              <a:rPr dirty="0" sz="2800" spc="5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vertices.</a:t>
            </a:r>
            <a:endParaRPr sz="2800">
              <a:latin typeface="Palatino Linotype"/>
              <a:cs typeface="Palatino Linotype"/>
            </a:endParaRPr>
          </a:p>
          <a:p>
            <a:pPr marL="2757170">
              <a:lnSpc>
                <a:spcPct val="100000"/>
              </a:lnSpc>
              <a:spcBef>
                <a:spcPts val="2265"/>
              </a:spcBef>
            </a:pPr>
            <a:r>
              <a:rPr dirty="0" sz="2000" i="1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2015/4/16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699958" y="6577074"/>
            <a:ext cx="203835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25</a:t>
            </a:fld>
            <a:endParaRPr sz="12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8505" y="4553004"/>
            <a:ext cx="2228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i="1">
                <a:latin typeface="Times New Roman"/>
                <a:cs typeface="Times New Roman"/>
              </a:rPr>
              <a:t>x</a:t>
            </a:r>
            <a:r>
              <a:rPr dirty="0" baseline="-21367" sz="1950" spc="22">
                <a:latin typeface="Times New Roman"/>
                <a:cs typeface="Times New Roman"/>
              </a:rPr>
              <a:t>1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34877" y="5234051"/>
            <a:ext cx="1854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i="1">
                <a:latin typeface="Times New Roman"/>
                <a:cs typeface="Times New Roman"/>
              </a:rPr>
              <a:t>x</a:t>
            </a:r>
            <a:r>
              <a:rPr dirty="0" baseline="-21367" sz="1950" spc="7">
                <a:latin typeface="Times New Roman"/>
                <a:cs typeface="Times New Roman"/>
              </a:rPr>
              <a:t>i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58890" y="5419788"/>
            <a:ext cx="1955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latin typeface="Times New Roman"/>
                <a:cs typeface="Times New Roman"/>
              </a:rPr>
              <a:t>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90490" y="4578413"/>
            <a:ext cx="25488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 b="1" i="1">
                <a:solidFill>
                  <a:srgbClr val="FF0000"/>
                </a:solidFill>
                <a:latin typeface="Times New Roman"/>
                <a:cs typeface="Times New Roman"/>
              </a:rPr>
              <a:t>white </a:t>
            </a:r>
            <a:r>
              <a:rPr dirty="0" sz="2000">
                <a:latin typeface="Times New Roman"/>
                <a:cs typeface="Times New Roman"/>
              </a:rPr>
              <a:t>path from </a:t>
            </a:r>
            <a:r>
              <a:rPr dirty="0" sz="2000" i="1">
                <a:latin typeface="Times New Roman"/>
                <a:cs typeface="Times New Roman"/>
              </a:rPr>
              <a:t>v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 spc="-225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95533" y="5219456"/>
            <a:ext cx="241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P</a:t>
            </a:r>
            <a:r>
              <a:rPr dirty="0" baseline="-20833" sz="1800">
                <a:latin typeface="Times New Roman"/>
                <a:cs typeface="Times New Roman"/>
              </a:rPr>
              <a:t>2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43949" y="4633668"/>
            <a:ext cx="241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0000CC"/>
                </a:solidFill>
                <a:latin typeface="Times New Roman"/>
                <a:cs typeface="Times New Roman"/>
              </a:rPr>
              <a:t>P</a:t>
            </a:r>
            <a:r>
              <a:rPr dirty="0" baseline="-20833" sz="1800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endParaRPr baseline="-20833"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6652" y="0"/>
            <a:ext cx="6481558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04744" y="699516"/>
            <a:ext cx="3332987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780539" marR="5080" indent="-149860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Proof of White Path  Theorem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699958" y="6577074"/>
            <a:ext cx="203835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25</a:t>
            </a:fld>
            <a:endParaRPr sz="12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115" y="1700720"/>
            <a:ext cx="8556625" cy="427545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Proof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0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Symbol"/>
                <a:cs typeface="Symbol"/>
              </a:rPr>
              <a:t></a:t>
            </a:r>
            <a:r>
              <a:rPr dirty="0" sz="240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All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vertices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 the path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are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descendants of</a:t>
            </a:r>
            <a:r>
              <a:rPr dirty="0" sz="2400" spc="-5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135">
                <a:solidFill>
                  <a:srgbClr val="3E3E3E"/>
                </a:solidFill>
                <a:latin typeface="Palatino Linotype"/>
                <a:cs typeface="Palatino Linotype"/>
              </a:rPr>
              <a:t>v.</a:t>
            </a:r>
            <a:endParaRPr sz="2400">
              <a:latin typeface="Palatino Linotype"/>
              <a:cs typeface="Palatino Linotype"/>
            </a:endParaRPr>
          </a:p>
          <a:p>
            <a:pPr lvl="1" marL="756285" marR="200025" indent="-286385">
              <a:lnSpc>
                <a:spcPts val="2860"/>
              </a:lnSpc>
              <a:spcBef>
                <a:spcPts val="68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Symbol"/>
                <a:cs typeface="Symbol"/>
              </a:rPr>
              <a:t></a:t>
            </a:r>
            <a:r>
              <a:rPr dirty="0" sz="240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by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induction on the length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k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white path from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v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to  </a:t>
            </a:r>
            <a:r>
              <a:rPr dirty="0" sz="2400" spc="-215">
                <a:solidFill>
                  <a:srgbClr val="3E3E3E"/>
                </a:solidFill>
                <a:latin typeface="Palatino Linotype"/>
                <a:cs typeface="Palatino Linotype"/>
              </a:rPr>
              <a:t>w.</a:t>
            </a:r>
            <a:endParaRPr sz="2400">
              <a:latin typeface="Palatino Linotype"/>
              <a:cs typeface="Palatino Linotype"/>
            </a:endParaRPr>
          </a:p>
          <a:p>
            <a:pPr lvl="2" marL="1155065" indent="-227965">
              <a:lnSpc>
                <a:spcPct val="100000"/>
              </a:lnSpc>
              <a:spcBef>
                <a:spcPts val="414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When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=0,</a:t>
            </a:r>
            <a:r>
              <a:rPr dirty="0" sz="2000" spc="-4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45">
                <a:solidFill>
                  <a:srgbClr val="3E3E3E"/>
                </a:solidFill>
                <a:latin typeface="Palatino Linotype"/>
                <a:cs typeface="Palatino Linotype"/>
              </a:rPr>
              <a:t>v=w.</a:t>
            </a:r>
            <a:endParaRPr sz="2000">
              <a:latin typeface="Palatino Linotype"/>
              <a:cs typeface="Palatino Linotype"/>
            </a:endParaRPr>
          </a:p>
          <a:p>
            <a:pPr lvl="2" marL="1155065" marR="5080" indent="-22796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For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&gt;0, let </a:t>
            </a:r>
            <a:r>
              <a:rPr dirty="0" sz="2000" spc="-45" i="1">
                <a:solidFill>
                  <a:srgbClr val="3E3E3E"/>
                </a:solidFill>
                <a:latin typeface="Palatino Linotype"/>
                <a:cs typeface="Palatino Linotype"/>
              </a:rPr>
              <a:t>P=</a:t>
            </a:r>
            <a:r>
              <a:rPr dirty="0" sz="2000" spc="-45">
                <a:solidFill>
                  <a:srgbClr val="3E3E3E"/>
                </a:solidFill>
                <a:latin typeface="Palatino Linotype"/>
                <a:cs typeface="Palatino Linotype"/>
              </a:rPr>
              <a:t>(v,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x</a:t>
            </a:r>
            <a:r>
              <a:rPr dirty="0" baseline="-21367" sz="1950">
                <a:solidFill>
                  <a:srgbClr val="3E3E3E"/>
                </a:solidFill>
                <a:latin typeface="Palatino Linotype"/>
                <a:cs typeface="Palatino Linotype"/>
              </a:rPr>
              <a:t>1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,x</a:t>
            </a:r>
            <a:r>
              <a:rPr dirty="0" baseline="-21367" sz="1950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,…x</a:t>
            </a:r>
            <a:r>
              <a:rPr dirty="0" baseline="-21367" sz="1950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=w). There must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be some </a:t>
            </a:r>
            <a:r>
              <a:rPr dirty="0" sz="2000" spc="-10">
                <a:solidFill>
                  <a:srgbClr val="3E3E3E"/>
                </a:solidFill>
                <a:latin typeface="Palatino Linotype"/>
                <a:cs typeface="Palatino Linotype"/>
              </a:rPr>
              <a:t>vertex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on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P 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which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discovered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during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000" spc="-10">
                <a:solidFill>
                  <a:srgbClr val="3E3E3E"/>
                </a:solidFill>
                <a:latin typeface="Palatino Linotype"/>
                <a:cs typeface="Palatino Linotype"/>
              </a:rPr>
              <a:t>active interval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2000" spc="-114">
                <a:solidFill>
                  <a:srgbClr val="3E3E3E"/>
                </a:solidFill>
                <a:latin typeface="Palatino Linotype"/>
                <a:cs typeface="Palatino Linotype"/>
              </a:rPr>
              <a:t>v,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e.g. </a:t>
            </a:r>
            <a:r>
              <a:rPr dirty="0" sz="2000" spc="5">
                <a:solidFill>
                  <a:srgbClr val="3E3E3E"/>
                </a:solidFill>
                <a:latin typeface="Palatino Linotype"/>
                <a:cs typeface="Palatino Linotype"/>
              </a:rPr>
              <a:t>x</a:t>
            </a:r>
            <a:r>
              <a:rPr dirty="0" baseline="-21367" sz="1950" spc="7">
                <a:solidFill>
                  <a:srgbClr val="3E3E3E"/>
                </a:solidFill>
                <a:latin typeface="Palatino Linotype"/>
                <a:cs typeface="Palatino Linotype"/>
              </a:rPr>
              <a:t>1</a:t>
            </a:r>
            <a:r>
              <a:rPr dirty="0" sz="2000" spc="5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Let x</a:t>
            </a:r>
            <a:r>
              <a:rPr dirty="0" baseline="-21367" sz="1950">
                <a:solidFill>
                  <a:srgbClr val="3E3E3E"/>
                </a:solidFill>
                <a:latin typeface="Palatino Linotype"/>
                <a:cs typeface="Palatino Linotype"/>
              </a:rPr>
              <a:t>i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is  earliest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discovered among them.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Divide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P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into </a:t>
            </a:r>
            <a:r>
              <a:rPr dirty="0" sz="2000" spc="5" i="1">
                <a:solidFill>
                  <a:srgbClr val="3E3E3E"/>
                </a:solidFill>
                <a:latin typeface="Palatino Linotype"/>
                <a:cs typeface="Palatino Linotype"/>
              </a:rPr>
              <a:t>P</a:t>
            </a:r>
            <a:r>
              <a:rPr dirty="0" baseline="-21367" sz="1950" spc="7">
                <a:solidFill>
                  <a:srgbClr val="3E3E3E"/>
                </a:solidFill>
                <a:latin typeface="Palatino Linotype"/>
                <a:cs typeface="Palatino Linotype"/>
              </a:rPr>
              <a:t>1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from v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to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x</a:t>
            </a:r>
            <a:r>
              <a:rPr dirty="0" baseline="-21367" sz="1950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, and  </a:t>
            </a:r>
            <a:r>
              <a:rPr dirty="0" sz="2000" spc="5" i="1">
                <a:solidFill>
                  <a:srgbClr val="3E3E3E"/>
                </a:solidFill>
                <a:latin typeface="Palatino Linotype"/>
                <a:cs typeface="Palatino Linotype"/>
              </a:rPr>
              <a:t>P</a:t>
            </a:r>
            <a:r>
              <a:rPr dirty="0" baseline="-21367" sz="1950" spc="7">
                <a:solidFill>
                  <a:srgbClr val="3E3E3E"/>
                </a:solidFill>
                <a:latin typeface="Palatino Linotype"/>
                <a:cs typeface="Palatino Linotype"/>
              </a:rPr>
              <a:t>2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from x</a:t>
            </a:r>
            <a:r>
              <a:rPr dirty="0" baseline="-21367" sz="1950">
                <a:solidFill>
                  <a:srgbClr val="3E3E3E"/>
                </a:solidFill>
                <a:latin typeface="Palatino Linotype"/>
                <a:cs typeface="Palatino Linotype"/>
              </a:rPr>
              <a:t>i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to </a:t>
            </a:r>
            <a:r>
              <a:rPr dirty="0" sz="2000" spc="-95">
                <a:solidFill>
                  <a:srgbClr val="3E3E3E"/>
                </a:solidFill>
                <a:latin typeface="Palatino Linotype"/>
                <a:cs typeface="Palatino Linotype"/>
              </a:rPr>
              <a:t>w. </a:t>
            </a:r>
            <a:r>
              <a:rPr dirty="0" sz="2000" spc="5" i="1">
                <a:solidFill>
                  <a:srgbClr val="3E3E3E"/>
                </a:solidFill>
                <a:latin typeface="Palatino Linotype"/>
                <a:cs typeface="Palatino Linotype"/>
              </a:rPr>
              <a:t>P</a:t>
            </a:r>
            <a:r>
              <a:rPr dirty="0" baseline="-21367" sz="1950" spc="7">
                <a:solidFill>
                  <a:srgbClr val="3E3E3E"/>
                </a:solidFill>
                <a:latin typeface="Palatino Linotype"/>
                <a:cs typeface="Palatino Linotype"/>
              </a:rPr>
              <a:t>2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is a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white path with length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less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than </a:t>
            </a:r>
            <a:r>
              <a:rPr dirty="0" sz="2000" spc="-5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so,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by  </a:t>
            </a:r>
            <a:r>
              <a:rPr dirty="0" sz="2000" spc="-10">
                <a:solidFill>
                  <a:srgbClr val="3E3E3E"/>
                </a:solidFill>
                <a:latin typeface="Palatino Linotype"/>
                <a:cs typeface="Palatino Linotype"/>
              </a:rPr>
              <a:t>inductive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hypothesis,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w is a descendant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of x</a:t>
            </a:r>
            <a:r>
              <a:rPr dirty="0" baseline="-21367" sz="1950" spc="-7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. Note:  </a:t>
            </a:r>
            <a:r>
              <a:rPr dirty="0" sz="2000" spc="-5" i="1">
                <a:solidFill>
                  <a:srgbClr val="3E3E3E"/>
                </a:solidFill>
                <a:latin typeface="Palatino Linotype"/>
                <a:cs typeface="Palatino Linotype"/>
              </a:rPr>
              <a:t>active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(x</a:t>
            </a:r>
            <a:r>
              <a:rPr dirty="0" baseline="-21367" sz="1950" spc="-7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r>
              <a:rPr dirty="0" sz="2000" spc="-5">
                <a:solidFill>
                  <a:srgbClr val="3E3E3E"/>
                </a:solidFill>
                <a:latin typeface="Symbol"/>
                <a:cs typeface="Symbol"/>
              </a:rPr>
              <a:t></a:t>
            </a:r>
            <a:r>
              <a:rPr dirty="0" sz="2000" spc="-5" i="1">
                <a:solidFill>
                  <a:srgbClr val="3E3E3E"/>
                </a:solidFill>
                <a:latin typeface="Palatino Linotype"/>
                <a:cs typeface="Palatino Linotype"/>
              </a:rPr>
              <a:t>active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(v),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so x</a:t>
            </a:r>
            <a:r>
              <a:rPr dirty="0" baseline="-21367" sz="1950">
                <a:solidFill>
                  <a:srgbClr val="3E3E3E"/>
                </a:solidFill>
                <a:latin typeface="Palatino Linotype"/>
                <a:cs typeface="Palatino Linotype"/>
              </a:rPr>
              <a:t>i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is a descendant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2000" spc="-114">
                <a:solidFill>
                  <a:srgbClr val="3E3E3E"/>
                </a:solidFill>
                <a:latin typeface="Palatino Linotype"/>
                <a:cs typeface="Palatino Linotype"/>
              </a:rPr>
              <a:t>v.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By </a:t>
            </a:r>
            <a:r>
              <a:rPr dirty="0" sz="2000" spc="-20">
                <a:solidFill>
                  <a:srgbClr val="3E3E3E"/>
                </a:solidFill>
                <a:latin typeface="Palatino Linotype"/>
                <a:cs typeface="Palatino Linotype"/>
              </a:rPr>
              <a:t>transitivity,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w is a  descendant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of</a:t>
            </a:r>
            <a:r>
              <a:rPr dirty="0" sz="2000" spc="-2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114">
                <a:solidFill>
                  <a:srgbClr val="3E3E3E"/>
                </a:solidFill>
                <a:latin typeface="Palatino Linotype"/>
                <a:cs typeface="Palatino Linotype"/>
              </a:rPr>
              <a:t>v.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5064" y="1490472"/>
            <a:ext cx="5722619" cy="1819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89547" y="1490472"/>
            <a:ext cx="1295399" cy="1819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86090" y="1655352"/>
            <a:ext cx="4865370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400" spc="710" i="1">
                <a:latin typeface="Palatino Linotype"/>
                <a:cs typeface="Palatino Linotype"/>
              </a:rPr>
              <a:t>Thank</a:t>
            </a:r>
            <a:r>
              <a:rPr dirty="0" sz="6400" spc="445" i="1">
                <a:latin typeface="Palatino Linotype"/>
                <a:cs typeface="Palatino Linotype"/>
              </a:rPr>
              <a:t> </a:t>
            </a:r>
            <a:r>
              <a:rPr dirty="0" sz="6400" spc="360" i="1">
                <a:latin typeface="Palatino Linotype"/>
                <a:cs typeface="Palatino Linotype"/>
              </a:rPr>
              <a:t>you!</a:t>
            </a:r>
            <a:endParaRPr sz="6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73680" y="3267455"/>
            <a:ext cx="3691127" cy="1819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01968" y="5209032"/>
            <a:ext cx="1498079" cy="484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304706" y="3432336"/>
            <a:ext cx="5433060" cy="24364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400" spc="-585" b="1" i="1">
                <a:solidFill>
                  <a:srgbClr val="2F5897"/>
                </a:solidFill>
                <a:latin typeface="Palatino Linotype"/>
                <a:cs typeface="Palatino Linotype"/>
              </a:rPr>
              <a:t>Q </a:t>
            </a:r>
            <a:r>
              <a:rPr dirty="0" sz="6400" spc="-95" b="1" i="1">
                <a:solidFill>
                  <a:srgbClr val="2F5897"/>
                </a:solidFill>
                <a:latin typeface="Palatino Linotype"/>
                <a:cs typeface="Palatino Linotype"/>
              </a:rPr>
              <a:t>&amp;</a:t>
            </a:r>
            <a:r>
              <a:rPr dirty="0" sz="6400" spc="615" b="1" i="1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6400" spc="1610" b="1" i="1">
                <a:solidFill>
                  <a:srgbClr val="2F5897"/>
                </a:solidFill>
                <a:latin typeface="Palatino Linotype"/>
                <a:cs typeface="Palatino Linotype"/>
              </a:rPr>
              <a:t>A</a:t>
            </a:r>
            <a:endParaRPr sz="6400">
              <a:latin typeface="Palatino Linotype"/>
              <a:cs typeface="Palatino Linotype"/>
            </a:endParaRPr>
          </a:p>
          <a:p>
            <a:pPr algn="ctr" marL="2639060">
              <a:lnSpc>
                <a:spcPct val="100000"/>
              </a:lnSpc>
              <a:spcBef>
                <a:spcPts val="6584"/>
              </a:spcBef>
            </a:pPr>
            <a:r>
              <a:rPr dirty="0" sz="1700" spc="300" b="1" i="1">
                <a:solidFill>
                  <a:srgbClr val="595958"/>
                </a:solidFill>
                <a:latin typeface="Palatino Linotype"/>
                <a:cs typeface="Palatino Linotype"/>
              </a:rPr>
              <a:t>Yu</a:t>
            </a:r>
            <a:r>
              <a:rPr dirty="0" sz="1700" spc="105" b="1" i="1">
                <a:solidFill>
                  <a:srgbClr val="595958"/>
                </a:solidFill>
                <a:latin typeface="Palatino Linotype"/>
                <a:cs typeface="Palatino Linotype"/>
              </a:rPr>
              <a:t> </a:t>
            </a:r>
            <a:r>
              <a:rPr dirty="0" sz="1700" spc="270" b="1" i="1">
                <a:solidFill>
                  <a:srgbClr val="595958"/>
                </a:solidFill>
                <a:latin typeface="Palatino Linotype"/>
                <a:cs typeface="Palatino Linotype"/>
              </a:rPr>
              <a:t>Huang</a:t>
            </a:r>
            <a:endParaRPr sz="1700">
              <a:latin typeface="Palatino Linotype"/>
              <a:cs typeface="Palatino Linotype"/>
            </a:endParaRPr>
          </a:p>
          <a:p>
            <a:pPr algn="ctr" marL="2642235">
              <a:lnSpc>
                <a:spcPct val="100000"/>
              </a:lnSpc>
              <a:spcBef>
                <a:spcPts val="640"/>
              </a:spcBef>
            </a:pPr>
            <a:r>
              <a:rPr dirty="0" sz="1700" spc="-5">
                <a:solidFill>
                  <a:srgbClr val="595958"/>
                </a:solidFill>
                <a:latin typeface="Palatino Linotype"/>
                <a:cs typeface="Palatino Linotype"/>
                <a:hlinkClick r:id="rId6"/>
              </a:rPr>
              <a:t>http://cs.nju.edu.cn/yuhuang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2015/4/16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699958" y="6577074"/>
            <a:ext cx="203835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25</a:t>
            </a:fld>
            <a:endParaRPr sz="12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0372" y="623316"/>
            <a:ext cx="7763255" cy="5611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med">
    <p:pull dir="l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1227" y="509016"/>
            <a:ext cx="7781531" cy="5839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med">
    <p:pull dir="l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0768" y="562356"/>
            <a:ext cx="7505699" cy="5733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med">
    <p:pull dir="l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4944" y="752855"/>
            <a:ext cx="7754111" cy="5352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med">
    <p:pull dir="l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111" y="557784"/>
            <a:ext cx="7353299" cy="5742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med">
    <p:pull dir="l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0" y="542544"/>
            <a:ext cx="7543799" cy="5772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med">
    <p:pull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yangyiling</dc:creator>
  <dc:title>2010工作汇报</dc:title>
  <dcterms:created xsi:type="dcterms:W3CDTF">2019-09-27T15:34:48Z</dcterms:created>
  <dcterms:modified xsi:type="dcterms:W3CDTF">2019-09-27T15:34:48Z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2015-04-16T00:00:00Z</vt:filetime>
  </property>
  <property fmtid="{D5CDD505-2E9C-101B-9397-08002B2CF9AE}" pid="3" name="Creator">
    <vt:lpwstr>Acrobat PDFMaker 11 PowerPoint 版</vt:lpwstr>
  </property>
  <property fmtid="{D5CDD505-2E9C-101B-9397-08002B2CF9AE}" pid="4" name="LastSaved">
    <vt:filetime>2019-09-27T00:00:00Z</vt:filetime>
  </property>
</Properties>
</file>